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0680700" cy="7556500"/>
  <p:notesSz cx="106807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277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355600"/>
            <a:ext cx="9982200" cy="68540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01700" y="673100"/>
            <a:ext cx="8890000" cy="6223000"/>
          </a:xfrm>
          <a:custGeom>
            <a:avLst/>
            <a:gdLst/>
            <a:ahLst/>
            <a:cxnLst/>
            <a:rect l="l" t="t" r="r" b="b"/>
            <a:pathLst>
              <a:path w="8890000" h="6223000">
                <a:moveTo>
                  <a:pt x="8838934" y="0"/>
                </a:moveTo>
                <a:lnTo>
                  <a:pt x="51062" y="0"/>
                </a:lnTo>
                <a:lnTo>
                  <a:pt x="49180" y="560"/>
                </a:lnTo>
                <a:lnTo>
                  <a:pt x="9003" y="33830"/>
                </a:lnTo>
                <a:lnTo>
                  <a:pt x="0" y="51766"/>
                </a:lnTo>
                <a:lnTo>
                  <a:pt x="0" y="6167254"/>
                </a:lnTo>
                <a:lnTo>
                  <a:pt x="34120" y="6210306"/>
                </a:lnTo>
                <a:lnTo>
                  <a:pt x="64442" y="6223000"/>
                </a:lnTo>
                <a:lnTo>
                  <a:pt x="8825555" y="6223000"/>
                </a:lnTo>
                <a:lnTo>
                  <a:pt x="8869591" y="6198900"/>
                </a:lnTo>
                <a:lnTo>
                  <a:pt x="8890000" y="6167252"/>
                </a:lnTo>
                <a:lnTo>
                  <a:pt x="8890000" y="51768"/>
                </a:lnTo>
                <a:lnTo>
                  <a:pt x="8855877" y="8708"/>
                </a:lnTo>
                <a:lnTo>
                  <a:pt x="88389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1700" y="673100"/>
            <a:ext cx="8890000" cy="6223000"/>
          </a:xfrm>
          <a:custGeom>
            <a:avLst/>
            <a:gdLst/>
            <a:ahLst/>
            <a:cxnLst/>
            <a:rect l="l" t="t" r="r" b="b"/>
            <a:pathLst>
              <a:path w="8890000" h="6223000">
                <a:moveTo>
                  <a:pt x="8838934" y="0"/>
                </a:moveTo>
                <a:lnTo>
                  <a:pt x="51062" y="0"/>
                </a:lnTo>
                <a:lnTo>
                  <a:pt x="49180" y="560"/>
                </a:lnTo>
                <a:lnTo>
                  <a:pt x="9003" y="33830"/>
                </a:lnTo>
                <a:lnTo>
                  <a:pt x="0" y="51766"/>
                </a:lnTo>
                <a:lnTo>
                  <a:pt x="0" y="6167254"/>
                </a:lnTo>
                <a:lnTo>
                  <a:pt x="34120" y="6210306"/>
                </a:lnTo>
                <a:lnTo>
                  <a:pt x="64442" y="6223000"/>
                </a:lnTo>
                <a:lnTo>
                  <a:pt x="8825555" y="6223000"/>
                </a:lnTo>
                <a:lnTo>
                  <a:pt x="8840816" y="6218453"/>
                </a:lnTo>
                <a:lnTo>
                  <a:pt x="8845221" y="6216070"/>
                </a:lnTo>
                <a:lnTo>
                  <a:pt x="83351" y="6216070"/>
                </a:lnTo>
                <a:lnTo>
                  <a:pt x="67367" y="6214604"/>
                </a:lnTo>
                <a:lnTo>
                  <a:pt x="26704" y="6192606"/>
                </a:lnTo>
                <a:lnTo>
                  <a:pt x="4706" y="6151943"/>
                </a:lnTo>
                <a:lnTo>
                  <a:pt x="3239" y="6135959"/>
                </a:lnTo>
                <a:lnTo>
                  <a:pt x="3239" y="83057"/>
                </a:lnTo>
                <a:lnTo>
                  <a:pt x="16438" y="38750"/>
                </a:lnTo>
                <a:lnTo>
                  <a:pt x="52598" y="8813"/>
                </a:lnTo>
                <a:lnTo>
                  <a:pt x="83351" y="2946"/>
                </a:lnTo>
                <a:lnTo>
                  <a:pt x="8845226" y="2946"/>
                </a:lnTo>
                <a:lnTo>
                  <a:pt x="8840816" y="560"/>
                </a:lnTo>
                <a:lnTo>
                  <a:pt x="8838934" y="0"/>
                </a:lnTo>
                <a:close/>
              </a:path>
              <a:path w="8890000" h="6223000">
                <a:moveTo>
                  <a:pt x="8845226" y="2946"/>
                </a:moveTo>
                <a:lnTo>
                  <a:pt x="8806649" y="2946"/>
                </a:lnTo>
                <a:lnTo>
                  <a:pt x="8822635" y="4413"/>
                </a:lnTo>
                <a:lnTo>
                  <a:pt x="8837404" y="8813"/>
                </a:lnTo>
                <a:lnTo>
                  <a:pt x="8873559" y="38750"/>
                </a:lnTo>
                <a:lnTo>
                  <a:pt x="8886761" y="83057"/>
                </a:lnTo>
                <a:lnTo>
                  <a:pt x="8886761" y="6135959"/>
                </a:lnTo>
                <a:lnTo>
                  <a:pt x="8873559" y="6180266"/>
                </a:lnTo>
                <a:lnTo>
                  <a:pt x="8837404" y="6210204"/>
                </a:lnTo>
                <a:lnTo>
                  <a:pt x="8806649" y="6216070"/>
                </a:lnTo>
                <a:lnTo>
                  <a:pt x="8845221" y="6216070"/>
                </a:lnTo>
                <a:lnTo>
                  <a:pt x="8880994" y="6185189"/>
                </a:lnTo>
                <a:lnTo>
                  <a:pt x="8889999" y="6167254"/>
                </a:lnTo>
                <a:lnTo>
                  <a:pt x="8889999" y="51766"/>
                </a:lnTo>
                <a:lnTo>
                  <a:pt x="8889142" y="48891"/>
                </a:lnTo>
                <a:lnTo>
                  <a:pt x="8880994" y="33830"/>
                </a:lnTo>
                <a:lnTo>
                  <a:pt x="8869591" y="20116"/>
                </a:lnTo>
                <a:lnTo>
                  <a:pt x="8855877" y="8708"/>
                </a:lnTo>
                <a:lnTo>
                  <a:pt x="8845226" y="2946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85824" y="1068355"/>
            <a:ext cx="6709051" cy="840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0">
                <a:solidFill>
                  <a:srgbClr val="6666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6666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355612"/>
            <a:ext cx="9982200" cy="685400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01700" y="673100"/>
            <a:ext cx="8890000" cy="6223000"/>
          </a:xfrm>
          <a:custGeom>
            <a:avLst/>
            <a:gdLst/>
            <a:ahLst/>
            <a:cxnLst/>
            <a:rect l="l" t="t" r="r" b="b"/>
            <a:pathLst>
              <a:path w="8890000" h="6223000">
                <a:moveTo>
                  <a:pt x="8838934" y="0"/>
                </a:moveTo>
                <a:lnTo>
                  <a:pt x="51062" y="0"/>
                </a:lnTo>
                <a:lnTo>
                  <a:pt x="49180" y="560"/>
                </a:lnTo>
                <a:lnTo>
                  <a:pt x="9003" y="33830"/>
                </a:lnTo>
                <a:lnTo>
                  <a:pt x="0" y="51766"/>
                </a:lnTo>
                <a:lnTo>
                  <a:pt x="0" y="6167256"/>
                </a:lnTo>
                <a:lnTo>
                  <a:pt x="34120" y="6210307"/>
                </a:lnTo>
                <a:lnTo>
                  <a:pt x="64438" y="6223000"/>
                </a:lnTo>
                <a:lnTo>
                  <a:pt x="8825560" y="6223000"/>
                </a:lnTo>
                <a:lnTo>
                  <a:pt x="8869591" y="6198901"/>
                </a:lnTo>
                <a:lnTo>
                  <a:pt x="8890000" y="6167254"/>
                </a:lnTo>
                <a:lnTo>
                  <a:pt x="8890000" y="51768"/>
                </a:lnTo>
                <a:lnTo>
                  <a:pt x="8855877" y="8708"/>
                </a:lnTo>
                <a:lnTo>
                  <a:pt x="88389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1700" y="673100"/>
            <a:ext cx="8890000" cy="6223000"/>
          </a:xfrm>
          <a:custGeom>
            <a:avLst/>
            <a:gdLst/>
            <a:ahLst/>
            <a:cxnLst/>
            <a:rect l="l" t="t" r="r" b="b"/>
            <a:pathLst>
              <a:path w="8890000" h="6223000">
                <a:moveTo>
                  <a:pt x="8838934" y="0"/>
                </a:moveTo>
                <a:lnTo>
                  <a:pt x="51062" y="0"/>
                </a:lnTo>
                <a:lnTo>
                  <a:pt x="49180" y="560"/>
                </a:lnTo>
                <a:lnTo>
                  <a:pt x="9003" y="33830"/>
                </a:lnTo>
                <a:lnTo>
                  <a:pt x="0" y="51766"/>
                </a:lnTo>
                <a:lnTo>
                  <a:pt x="0" y="6167256"/>
                </a:lnTo>
                <a:lnTo>
                  <a:pt x="34120" y="6210307"/>
                </a:lnTo>
                <a:lnTo>
                  <a:pt x="64438" y="6223000"/>
                </a:lnTo>
                <a:lnTo>
                  <a:pt x="8825560" y="6223000"/>
                </a:lnTo>
                <a:lnTo>
                  <a:pt x="8840816" y="6218455"/>
                </a:lnTo>
                <a:lnTo>
                  <a:pt x="8845221" y="6216072"/>
                </a:lnTo>
                <a:lnTo>
                  <a:pt x="83351" y="6216072"/>
                </a:lnTo>
                <a:lnTo>
                  <a:pt x="67367" y="6214605"/>
                </a:lnTo>
                <a:lnTo>
                  <a:pt x="26704" y="6192607"/>
                </a:lnTo>
                <a:lnTo>
                  <a:pt x="4706" y="6151944"/>
                </a:lnTo>
                <a:lnTo>
                  <a:pt x="3239" y="6135960"/>
                </a:lnTo>
                <a:lnTo>
                  <a:pt x="3239" y="83057"/>
                </a:lnTo>
                <a:lnTo>
                  <a:pt x="16438" y="38750"/>
                </a:lnTo>
                <a:lnTo>
                  <a:pt x="52598" y="8813"/>
                </a:lnTo>
                <a:lnTo>
                  <a:pt x="83351" y="2946"/>
                </a:lnTo>
                <a:lnTo>
                  <a:pt x="8845226" y="2946"/>
                </a:lnTo>
                <a:lnTo>
                  <a:pt x="8840816" y="560"/>
                </a:lnTo>
                <a:lnTo>
                  <a:pt x="8838934" y="0"/>
                </a:lnTo>
                <a:close/>
              </a:path>
              <a:path w="8890000" h="6223000">
                <a:moveTo>
                  <a:pt x="8845226" y="2946"/>
                </a:moveTo>
                <a:lnTo>
                  <a:pt x="8806649" y="2946"/>
                </a:lnTo>
                <a:lnTo>
                  <a:pt x="8822635" y="4413"/>
                </a:lnTo>
                <a:lnTo>
                  <a:pt x="8837404" y="8813"/>
                </a:lnTo>
                <a:lnTo>
                  <a:pt x="8873559" y="38750"/>
                </a:lnTo>
                <a:lnTo>
                  <a:pt x="8886761" y="83057"/>
                </a:lnTo>
                <a:lnTo>
                  <a:pt x="8886761" y="6135960"/>
                </a:lnTo>
                <a:lnTo>
                  <a:pt x="8873559" y="6180268"/>
                </a:lnTo>
                <a:lnTo>
                  <a:pt x="8837404" y="6210205"/>
                </a:lnTo>
                <a:lnTo>
                  <a:pt x="8806649" y="6216072"/>
                </a:lnTo>
                <a:lnTo>
                  <a:pt x="8845221" y="6216072"/>
                </a:lnTo>
                <a:lnTo>
                  <a:pt x="8880994" y="6185190"/>
                </a:lnTo>
                <a:lnTo>
                  <a:pt x="8889999" y="6167256"/>
                </a:lnTo>
                <a:lnTo>
                  <a:pt x="8889999" y="51766"/>
                </a:lnTo>
                <a:lnTo>
                  <a:pt x="8889142" y="48891"/>
                </a:lnTo>
                <a:lnTo>
                  <a:pt x="8880994" y="33830"/>
                </a:lnTo>
                <a:lnTo>
                  <a:pt x="8869591" y="20116"/>
                </a:lnTo>
                <a:lnTo>
                  <a:pt x="8855877" y="8708"/>
                </a:lnTo>
                <a:lnTo>
                  <a:pt x="8845226" y="2946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rgbClr val="6666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6666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rgbClr val="6666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rgbClr val="6666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600" y="355600"/>
            <a:ext cx="9982200" cy="68540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1991" y="1068355"/>
            <a:ext cx="5316716" cy="661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0">
                <a:solidFill>
                  <a:srgbClr val="6666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6319" y="2132064"/>
            <a:ext cx="7805420" cy="2722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6666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jsbin.com/cawibuz/3/embed?javascript" TargetMode="External"/><Relationship Id="rId13" Type="http://schemas.openxmlformats.org/officeDocument/2006/relationships/hyperlink" Target="http://jsbin.com/clone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://jsbin.com/cawibuz/3/embed?css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bin.com/cawibuz/3/embed?html" TargetMode="External"/><Relationship Id="rId11" Type="http://schemas.openxmlformats.org/officeDocument/2006/relationships/hyperlink" Target="http://jsbin.com/cawibuz/3/edit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://jsbin.com/cawibuz/3/embed?live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://jsbin.com/cawibuz/3/embed?consol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jsbin.com/tujunot/5/embed?console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jsbin.com/tujunot/5/embed?javascript" TargetMode="External"/><Relationship Id="rId12" Type="http://schemas.openxmlformats.org/officeDocument/2006/relationships/hyperlink" Target="http://jsbin.com/clon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bin.com/tujunot/5/embed?css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://jsbin.com/tujunot/5/embed?html" TargetMode="External"/><Relationship Id="rId10" Type="http://schemas.openxmlformats.org/officeDocument/2006/relationships/hyperlink" Target="http://jsbin.com/tujunot/5/edit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jsbin.com/tujunot/5/embed?liv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jsbin.com/xodufow/1/embed?live" TargetMode="External"/><Relationship Id="rId13" Type="http://schemas.openxmlformats.org/officeDocument/2006/relationships/hyperlink" Target="http://jsbin.com/xodufow/1/embed?css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://jsbin.com/xodufow/1/embed?console" TargetMode="External"/><Relationship Id="rId12" Type="http://schemas.openxmlformats.org/officeDocument/2006/relationships/hyperlink" Target="http://jsbin.com/xodufow/1/embed?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bin.com/xodufow/1/embed?javascript" TargetMode="External"/><Relationship Id="rId11" Type="http://schemas.openxmlformats.org/officeDocument/2006/relationships/hyperlink" Target="http://jsbin.com/clone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hyperlink" Target="http://jsbin.com/xodufow/1/edi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jsbin.com/guqore/1/edit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jsbin.com/guqore/1/embed?live" TargetMode="External"/><Relationship Id="rId12" Type="http://schemas.openxmlformats.org/officeDocument/2006/relationships/hyperlink" Target="http://jsbin.com/guqore/1/embed?cs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bin.com/guqore/1/embed?console" TargetMode="External"/><Relationship Id="rId11" Type="http://schemas.openxmlformats.org/officeDocument/2006/relationships/hyperlink" Target="http://jsbin.com/guqore/1/embed?html" TargetMode="External"/><Relationship Id="rId5" Type="http://schemas.openxmlformats.org/officeDocument/2006/relationships/hyperlink" Target="http://jsbin.com/guqore/1/embed?javascript" TargetMode="External"/><Relationship Id="rId10" Type="http://schemas.openxmlformats.org/officeDocument/2006/relationships/hyperlink" Target="http://jsbin.com/clone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jsbin.com/qakapeb/1/edit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jsbin.com/qakapeb/embed?live" TargetMode="External"/><Relationship Id="rId12" Type="http://schemas.openxmlformats.org/officeDocument/2006/relationships/hyperlink" Target="http://jsbin.com/qakapeb/embed?cs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bin.com/qakapeb/embed?console" TargetMode="External"/><Relationship Id="rId11" Type="http://schemas.openxmlformats.org/officeDocument/2006/relationships/hyperlink" Target="http://jsbin.com/qakapeb/embed?html" TargetMode="External"/><Relationship Id="rId5" Type="http://schemas.openxmlformats.org/officeDocument/2006/relationships/hyperlink" Target="http://jsbin.com/qakapeb/embed?javascript" TargetMode="External"/><Relationship Id="rId10" Type="http://schemas.openxmlformats.org/officeDocument/2006/relationships/hyperlink" Target="http://jsbin.com/clone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jsbin.com/ruyaxon/1/embed?console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jsbin.com/ruyaxon/1/embed?javascript" TargetMode="External"/><Relationship Id="rId12" Type="http://schemas.openxmlformats.org/officeDocument/2006/relationships/hyperlink" Target="http://jsbin.com/clon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bin.com/ruyaxon/1/embed?css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://jsbin.com/ruyaxon/1/embed?html" TargetMode="External"/><Relationship Id="rId10" Type="http://schemas.openxmlformats.org/officeDocument/2006/relationships/hyperlink" Target="http://jsbin.com/ruyaxon/1/edit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jsbin.com/ruyaxon/1/embed?liv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jsbin.com/humoxis/9/embed?console" TargetMode="External"/><Relationship Id="rId13" Type="http://schemas.openxmlformats.org/officeDocument/2006/relationships/hyperlink" Target="http://jsbin.com/humoxis/9/embed?html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://jsbin.com/humoxis/9/embed?javascript" TargetMode="External"/><Relationship Id="rId12" Type="http://schemas.openxmlformats.org/officeDocument/2006/relationships/hyperlink" Target="http://jsbin.com/clon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hyperlink" Target="http://jsbin.com/humoxis/9/edit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://jsbin.com/humoxis/9/embed?live" TargetMode="External"/><Relationship Id="rId14" Type="http://schemas.openxmlformats.org/officeDocument/2006/relationships/hyperlink" Target="http://jsbin.com/humoxis/9/embed?cs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rxmarbles.com/" TargetMode="External"/><Relationship Id="rId2" Type="http://schemas.openxmlformats.org/officeDocument/2006/relationships/hyperlink" Target="http://reactivex.io/rx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redforsyth.com/rxvision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1700" y="673100"/>
            <a:ext cx="8890000" cy="6223000"/>
            <a:chOff x="901700" y="673100"/>
            <a:chExt cx="8890000" cy="6223000"/>
          </a:xfrm>
        </p:grpSpPr>
        <p:sp>
          <p:nvSpPr>
            <p:cNvPr id="3" name="object 3"/>
            <p:cNvSpPr/>
            <p:nvPr/>
          </p:nvSpPr>
          <p:spPr>
            <a:xfrm>
              <a:off x="901700" y="673100"/>
              <a:ext cx="8890000" cy="6223000"/>
            </a:xfrm>
            <a:custGeom>
              <a:avLst/>
              <a:gdLst/>
              <a:ahLst/>
              <a:cxnLst/>
              <a:rect l="l" t="t" r="r" b="b"/>
              <a:pathLst>
                <a:path w="8890000" h="6223000">
                  <a:moveTo>
                    <a:pt x="8838934" y="0"/>
                  </a:moveTo>
                  <a:lnTo>
                    <a:pt x="51060" y="0"/>
                  </a:lnTo>
                  <a:lnTo>
                    <a:pt x="49179" y="560"/>
                  </a:lnTo>
                  <a:lnTo>
                    <a:pt x="9001" y="33830"/>
                  </a:lnTo>
                  <a:lnTo>
                    <a:pt x="0" y="51761"/>
                  </a:lnTo>
                  <a:lnTo>
                    <a:pt x="0" y="6167260"/>
                  </a:lnTo>
                  <a:lnTo>
                    <a:pt x="34118" y="6210307"/>
                  </a:lnTo>
                  <a:lnTo>
                    <a:pt x="64436" y="6223000"/>
                  </a:lnTo>
                  <a:lnTo>
                    <a:pt x="8825560" y="6223000"/>
                  </a:lnTo>
                  <a:lnTo>
                    <a:pt x="8869591" y="6198901"/>
                  </a:lnTo>
                  <a:lnTo>
                    <a:pt x="8890000" y="6167254"/>
                  </a:lnTo>
                  <a:lnTo>
                    <a:pt x="8890000" y="51768"/>
                  </a:lnTo>
                  <a:lnTo>
                    <a:pt x="8855877" y="8708"/>
                  </a:lnTo>
                  <a:lnTo>
                    <a:pt x="8838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1700" y="673100"/>
              <a:ext cx="8890000" cy="6223000"/>
            </a:xfrm>
            <a:custGeom>
              <a:avLst/>
              <a:gdLst/>
              <a:ahLst/>
              <a:cxnLst/>
              <a:rect l="l" t="t" r="r" b="b"/>
              <a:pathLst>
                <a:path w="8890000" h="6223000">
                  <a:moveTo>
                    <a:pt x="8838934" y="0"/>
                  </a:moveTo>
                  <a:lnTo>
                    <a:pt x="51060" y="0"/>
                  </a:lnTo>
                  <a:lnTo>
                    <a:pt x="49179" y="560"/>
                  </a:lnTo>
                  <a:lnTo>
                    <a:pt x="9001" y="33830"/>
                  </a:lnTo>
                  <a:lnTo>
                    <a:pt x="0" y="51761"/>
                  </a:lnTo>
                  <a:lnTo>
                    <a:pt x="0" y="6167260"/>
                  </a:lnTo>
                  <a:lnTo>
                    <a:pt x="34118" y="6210307"/>
                  </a:lnTo>
                  <a:lnTo>
                    <a:pt x="64436" y="6223000"/>
                  </a:lnTo>
                  <a:lnTo>
                    <a:pt x="8825560" y="6223000"/>
                  </a:lnTo>
                  <a:lnTo>
                    <a:pt x="8840816" y="6218455"/>
                  </a:lnTo>
                  <a:lnTo>
                    <a:pt x="8845221" y="6216072"/>
                  </a:lnTo>
                  <a:lnTo>
                    <a:pt x="83350" y="6216072"/>
                  </a:lnTo>
                  <a:lnTo>
                    <a:pt x="67365" y="6214605"/>
                  </a:lnTo>
                  <a:lnTo>
                    <a:pt x="26701" y="6192607"/>
                  </a:lnTo>
                  <a:lnTo>
                    <a:pt x="4704" y="6151944"/>
                  </a:lnTo>
                  <a:lnTo>
                    <a:pt x="3238" y="6135960"/>
                  </a:lnTo>
                  <a:lnTo>
                    <a:pt x="3238" y="83057"/>
                  </a:lnTo>
                  <a:lnTo>
                    <a:pt x="16436" y="38750"/>
                  </a:lnTo>
                  <a:lnTo>
                    <a:pt x="52596" y="8813"/>
                  </a:lnTo>
                  <a:lnTo>
                    <a:pt x="83350" y="2946"/>
                  </a:lnTo>
                  <a:lnTo>
                    <a:pt x="8845226" y="2946"/>
                  </a:lnTo>
                  <a:lnTo>
                    <a:pt x="8840816" y="560"/>
                  </a:lnTo>
                  <a:lnTo>
                    <a:pt x="8838934" y="0"/>
                  </a:lnTo>
                  <a:close/>
                </a:path>
                <a:path w="8890000" h="6223000">
                  <a:moveTo>
                    <a:pt x="8845226" y="2946"/>
                  </a:moveTo>
                  <a:lnTo>
                    <a:pt x="8806649" y="2946"/>
                  </a:lnTo>
                  <a:lnTo>
                    <a:pt x="8822635" y="4413"/>
                  </a:lnTo>
                  <a:lnTo>
                    <a:pt x="8837404" y="8813"/>
                  </a:lnTo>
                  <a:lnTo>
                    <a:pt x="8873559" y="38750"/>
                  </a:lnTo>
                  <a:lnTo>
                    <a:pt x="8886761" y="83057"/>
                  </a:lnTo>
                  <a:lnTo>
                    <a:pt x="8886761" y="6135960"/>
                  </a:lnTo>
                  <a:lnTo>
                    <a:pt x="8873559" y="6180267"/>
                  </a:lnTo>
                  <a:lnTo>
                    <a:pt x="8837404" y="6210205"/>
                  </a:lnTo>
                  <a:lnTo>
                    <a:pt x="8806649" y="6216072"/>
                  </a:lnTo>
                  <a:lnTo>
                    <a:pt x="8845221" y="6216072"/>
                  </a:lnTo>
                  <a:lnTo>
                    <a:pt x="8880994" y="6185190"/>
                  </a:lnTo>
                  <a:lnTo>
                    <a:pt x="8889998" y="6167260"/>
                  </a:lnTo>
                  <a:lnTo>
                    <a:pt x="8889998" y="51761"/>
                  </a:lnTo>
                  <a:lnTo>
                    <a:pt x="8889142" y="48891"/>
                  </a:lnTo>
                  <a:lnTo>
                    <a:pt x="8880994" y="33830"/>
                  </a:lnTo>
                  <a:lnTo>
                    <a:pt x="8869591" y="20116"/>
                  </a:lnTo>
                  <a:lnTo>
                    <a:pt x="8855877" y="8708"/>
                  </a:lnTo>
                  <a:lnTo>
                    <a:pt x="8845226" y="2946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6569" y="1904441"/>
              <a:ext cx="1780260" cy="17802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74167" y="3743204"/>
            <a:ext cx="5954395" cy="99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-675" dirty="0"/>
              <a:t>RxJS</a:t>
            </a:r>
            <a:r>
              <a:rPr sz="6350" spc="-780" dirty="0"/>
              <a:t> </a:t>
            </a:r>
            <a:r>
              <a:rPr sz="6350" spc="-810" dirty="0"/>
              <a:t>-</a:t>
            </a:r>
            <a:r>
              <a:rPr sz="6350" spc="-775" dirty="0"/>
              <a:t> </a:t>
            </a:r>
            <a:r>
              <a:rPr sz="6350" spc="-395" dirty="0"/>
              <a:t>What</a:t>
            </a:r>
            <a:r>
              <a:rPr sz="6350" spc="-775" dirty="0"/>
              <a:t> </a:t>
            </a:r>
            <a:r>
              <a:rPr sz="6350" spc="-300" dirty="0"/>
              <a:t>is</a:t>
            </a:r>
            <a:r>
              <a:rPr sz="6350" spc="-780" dirty="0"/>
              <a:t> </a:t>
            </a:r>
            <a:r>
              <a:rPr sz="6350" spc="-495" dirty="0"/>
              <a:t>it?</a:t>
            </a:r>
            <a:endParaRPr sz="6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30960">
              <a:lnSpc>
                <a:spcPct val="100000"/>
              </a:lnSpc>
              <a:spcBef>
                <a:spcPts val="120"/>
              </a:spcBef>
            </a:pPr>
            <a:r>
              <a:rPr spc="-235" dirty="0"/>
              <a:t>Observable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6319" y="2158768"/>
            <a:ext cx="6803390" cy="89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sz="2450" spc="-250" dirty="0">
                <a:solidFill>
                  <a:srgbClr val="666666"/>
                </a:solidFill>
                <a:latin typeface="Verdana"/>
                <a:cs typeface="Verdana"/>
              </a:rPr>
              <a:t>Lazy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35" dirty="0">
                <a:solidFill>
                  <a:srgbClr val="666666"/>
                </a:solidFill>
                <a:latin typeface="Verdana"/>
                <a:cs typeface="Verdana"/>
              </a:rPr>
              <a:t>Push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65" dirty="0">
                <a:solidFill>
                  <a:srgbClr val="666666"/>
                </a:solidFill>
                <a:latin typeface="Verdana"/>
                <a:cs typeface="Verdana"/>
              </a:rPr>
              <a:t>collections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10" dirty="0">
                <a:solidFill>
                  <a:srgbClr val="666666"/>
                </a:solidFill>
                <a:latin typeface="Verdana"/>
                <a:cs typeface="Verdana"/>
              </a:rPr>
              <a:t>of</a:t>
            </a:r>
            <a:r>
              <a:rPr sz="2450" spc="-35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90" dirty="0">
                <a:solidFill>
                  <a:srgbClr val="666666"/>
                </a:solidFill>
                <a:latin typeface="Verdana"/>
                <a:cs typeface="Verdana"/>
              </a:rPr>
              <a:t>multiple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45" dirty="0">
                <a:solidFill>
                  <a:srgbClr val="666666"/>
                </a:solidFill>
                <a:latin typeface="Verdana"/>
                <a:cs typeface="Verdana"/>
              </a:rPr>
              <a:t>values.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60" dirty="0">
                <a:solidFill>
                  <a:srgbClr val="666666"/>
                </a:solidFill>
                <a:latin typeface="Verdana"/>
                <a:cs typeface="Verdana"/>
              </a:rPr>
              <a:t>They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05" dirty="0">
                <a:solidFill>
                  <a:srgbClr val="666666"/>
                </a:solidFill>
                <a:latin typeface="Verdana"/>
                <a:cs typeface="Verdana"/>
              </a:rPr>
              <a:t>fill</a:t>
            </a:r>
            <a:r>
              <a:rPr sz="2450" spc="-35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65" dirty="0">
                <a:solidFill>
                  <a:srgbClr val="666666"/>
                </a:solidFill>
                <a:latin typeface="Verdana"/>
                <a:cs typeface="Verdana"/>
              </a:rPr>
              <a:t>the </a:t>
            </a:r>
            <a:r>
              <a:rPr sz="2450" spc="-204" dirty="0">
                <a:solidFill>
                  <a:srgbClr val="666666"/>
                </a:solidFill>
                <a:latin typeface="Verdana"/>
                <a:cs typeface="Verdana"/>
              </a:rPr>
              <a:t>missing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65" dirty="0">
                <a:solidFill>
                  <a:srgbClr val="666666"/>
                </a:solidFill>
                <a:latin typeface="Verdana"/>
                <a:cs typeface="Verdana"/>
              </a:rPr>
              <a:t>spot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50" dirty="0">
                <a:solidFill>
                  <a:srgbClr val="666666"/>
                </a:solidFill>
                <a:latin typeface="Verdana"/>
                <a:cs typeface="Verdana"/>
              </a:rPr>
              <a:t>in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20" dirty="0">
                <a:solidFill>
                  <a:srgbClr val="666666"/>
                </a:solidFill>
                <a:latin typeface="Verdana"/>
                <a:cs typeface="Verdana"/>
              </a:rPr>
              <a:t>the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40" dirty="0">
                <a:solidFill>
                  <a:srgbClr val="666666"/>
                </a:solidFill>
                <a:latin typeface="Verdana"/>
                <a:cs typeface="Verdana"/>
              </a:rPr>
              <a:t>following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45" dirty="0">
                <a:solidFill>
                  <a:srgbClr val="666666"/>
                </a:solidFill>
                <a:latin typeface="Verdana"/>
                <a:cs typeface="Verdana"/>
              </a:rPr>
              <a:t>table:</a:t>
            </a:r>
            <a:endParaRPr sz="245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9024" y="3524467"/>
          <a:ext cx="7806689" cy="214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8755"/>
                <a:gridCol w="2857499"/>
                <a:gridCol w="3480435"/>
              </a:tblGrid>
              <a:tr h="551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50" spc="-10" dirty="0">
                          <a:solidFill>
                            <a:srgbClr val="3E4852"/>
                          </a:solidFill>
                          <a:latin typeface="Verdana"/>
                          <a:cs typeface="Verdana"/>
                        </a:rPr>
                        <a:t>Single</a:t>
                      </a:r>
                      <a:endParaRPr sz="2450">
                        <a:latin typeface="Verdana"/>
                        <a:cs typeface="Verdana"/>
                      </a:endParaRPr>
                    </a:p>
                  </a:txBody>
                  <a:tcPr marL="0" marR="0" marT="8445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50" spc="-10" dirty="0">
                          <a:solidFill>
                            <a:srgbClr val="3E4852"/>
                          </a:solidFill>
                          <a:latin typeface="Verdana"/>
                          <a:cs typeface="Verdana"/>
                        </a:rPr>
                        <a:t>Multiple</a:t>
                      </a:r>
                      <a:endParaRPr sz="2450">
                        <a:latin typeface="Verdana"/>
                        <a:cs typeface="Verdana"/>
                      </a:endParaRPr>
                    </a:p>
                  </a:txBody>
                  <a:tcPr marL="0" marR="0" marT="8445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50" spc="-20" dirty="0">
                          <a:solidFill>
                            <a:srgbClr val="3E4852"/>
                          </a:solidFill>
                          <a:latin typeface="Verdana"/>
                          <a:cs typeface="Verdana"/>
                        </a:rPr>
                        <a:t>Pull</a:t>
                      </a:r>
                      <a:endParaRPr sz="2450">
                        <a:latin typeface="Verdana"/>
                        <a:cs typeface="Verdana"/>
                      </a:endParaRPr>
                    </a:p>
                  </a:txBody>
                  <a:tcPr marL="0" marR="0" marT="8445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50" spc="-10" dirty="0">
                          <a:latin typeface="Courier New"/>
                          <a:cs typeface="Courier New"/>
                        </a:rPr>
                        <a:t>Function</a:t>
                      </a:r>
                      <a:endParaRPr sz="2450">
                        <a:latin typeface="Courier New"/>
                        <a:cs typeface="Courier New"/>
                      </a:endParaRPr>
                    </a:p>
                  </a:txBody>
                  <a:tcPr marL="0" marR="0" marT="8445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50" spc="-10" dirty="0">
                          <a:latin typeface="Courier New"/>
                          <a:cs typeface="Courier New"/>
                        </a:rPr>
                        <a:t>Iterator</a:t>
                      </a:r>
                      <a:endParaRPr sz="2450">
                        <a:latin typeface="Courier New"/>
                        <a:cs typeface="Courier New"/>
                      </a:endParaRPr>
                    </a:p>
                  </a:txBody>
                  <a:tcPr marL="0" marR="0" marT="8445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014730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50" spc="-20" dirty="0">
                          <a:solidFill>
                            <a:srgbClr val="3E4852"/>
                          </a:solidFill>
                          <a:latin typeface="Verdana"/>
                          <a:cs typeface="Verdana"/>
                        </a:rPr>
                        <a:t>Push</a:t>
                      </a:r>
                      <a:endParaRPr sz="2450">
                        <a:latin typeface="Verdana"/>
                        <a:cs typeface="Verdana"/>
                      </a:endParaRPr>
                    </a:p>
                  </a:txBody>
                  <a:tcPr marL="0" marR="0" marT="8445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50" spc="-10" dirty="0">
                          <a:latin typeface="Courier New"/>
                          <a:cs typeface="Courier New"/>
                        </a:rPr>
                        <a:t>Promise</a:t>
                      </a:r>
                      <a:endParaRPr sz="2450">
                        <a:latin typeface="Courier New"/>
                        <a:cs typeface="Courier New"/>
                      </a:endParaRPr>
                    </a:p>
                  </a:txBody>
                  <a:tcPr marL="0" marR="0" marT="8445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50" b="1" spc="-10" dirty="0">
                          <a:latin typeface="Courier New"/>
                          <a:cs typeface="Courier New"/>
                        </a:rPr>
                        <a:t>Observable</a:t>
                      </a:r>
                      <a:endParaRPr sz="2450">
                        <a:latin typeface="Courier New"/>
                        <a:cs typeface="Courier New"/>
                      </a:endParaRPr>
                    </a:p>
                  </a:txBody>
                  <a:tcPr marL="0" marR="0" marT="8445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839200" y="7049568"/>
            <a:ext cx="1001394" cy="160655"/>
            <a:chOff x="8839200" y="7049568"/>
            <a:chExt cx="1001394" cy="160655"/>
          </a:xfrm>
        </p:grpSpPr>
        <p:sp>
          <p:nvSpPr>
            <p:cNvPr id="6" name="object 6"/>
            <p:cNvSpPr/>
            <p:nvPr/>
          </p:nvSpPr>
          <p:spPr>
            <a:xfrm>
              <a:off x="8839200" y="7049568"/>
              <a:ext cx="1001394" cy="160655"/>
            </a:xfrm>
            <a:custGeom>
              <a:avLst/>
              <a:gdLst/>
              <a:ahLst/>
              <a:cxnLst/>
              <a:rect l="l" t="t" r="r" b="b"/>
              <a:pathLst>
                <a:path w="1001395" h="160654">
                  <a:moveTo>
                    <a:pt x="900309" y="0"/>
                  </a:moveTo>
                  <a:lnTo>
                    <a:pt x="882535" y="1479"/>
                  </a:lnTo>
                  <a:lnTo>
                    <a:pt x="0" y="157094"/>
                  </a:lnTo>
                  <a:lnTo>
                    <a:pt x="0" y="160051"/>
                  </a:lnTo>
                  <a:lnTo>
                    <a:pt x="1000877" y="160051"/>
                  </a:lnTo>
                  <a:lnTo>
                    <a:pt x="985647" y="73682"/>
                  </a:lnTo>
                  <a:lnTo>
                    <a:pt x="962656" y="27745"/>
                  </a:lnTo>
                  <a:lnTo>
                    <a:pt x="917319" y="1964"/>
                  </a:lnTo>
                  <a:lnTo>
                    <a:pt x="900309" y="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39200" y="7049568"/>
              <a:ext cx="1001394" cy="160655"/>
            </a:xfrm>
            <a:custGeom>
              <a:avLst/>
              <a:gdLst/>
              <a:ahLst/>
              <a:cxnLst/>
              <a:rect l="l" t="t" r="r" b="b"/>
              <a:pathLst>
                <a:path w="1001395" h="160654">
                  <a:moveTo>
                    <a:pt x="900309" y="0"/>
                  </a:moveTo>
                  <a:lnTo>
                    <a:pt x="882535" y="1479"/>
                  </a:lnTo>
                  <a:lnTo>
                    <a:pt x="0" y="157094"/>
                  </a:lnTo>
                  <a:lnTo>
                    <a:pt x="0" y="160051"/>
                  </a:lnTo>
                  <a:lnTo>
                    <a:pt x="34483" y="160051"/>
                  </a:lnTo>
                  <a:lnTo>
                    <a:pt x="884072" y="10245"/>
                  </a:lnTo>
                  <a:lnTo>
                    <a:pt x="900072" y="8913"/>
                  </a:lnTo>
                  <a:lnTo>
                    <a:pt x="936260" y="8913"/>
                  </a:lnTo>
                  <a:lnTo>
                    <a:pt x="933565" y="7372"/>
                  </a:lnTo>
                  <a:lnTo>
                    <a:pt x="917319" y="1964"/>
                  </a:lnTo>
                  <a:lnTo>
                    <a:pt x="900309" y="0"/>
                  </a:lnTo>
                  <a:close/>
                </a:path>
                <a:path w="1001395" h="160654">
                  <a:moveTo>
                    <a:pt x="936260" y="8913"/>
                  </a:moveTo>
                  <a:lnTo>
                    <a:pt x="900072" y="8913"/>
                  </a:lnTo>
                  <a:lnTo>
                    <a:pt x="915382" y="10681"/>
                  </a:lnTo>
                  <a:lnTo>
                    <a:pt x="930004" y="15548"/>
                  </a:lnTo>
                  <a:lnTo>
                    <a:pt x="965769" y="45960"/>
                  </a:lnTo>
                  <a:lnTo>
                    <a:pt x="991838" y="160051"/>
                  </a:lnTo>
                  <a:lnTo>
                    <a:pt x="1000883" y="160051"/>
                  </a:lnTo>
                  <a:lnTo>
                    <a:pt x="985647" y="73682"/>
                  </a:lnTo>
                  <a:lnTo>
                    <a:pt x="962656" y="27745"/>
                  </a:lnTo>
                  <a:lnTo>
                    <a:pt x="949045" y="16224"/>
                  </a:lnTo>
                  <a:lnTo>
                    <a:pt x="936260" y="8913"/>
                  </a:lnTo>
                  <a:close/>
                </a:path>
              </a:pathLst>
            </a:custGeom>
            <a:solidFill>
              <a:srgbClr val="000000">
                <a:alpha val="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355600"/>
            <a:ext cx="9982200" cy="685401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53321" y="355600"/>
            <a:ext cx="975994" cy="160655"/>
            <a:chOff x="853321" y="355600"/>
            <a:chExt cx="975994" cy="160655"/>
          </a:xfrm>
        </p:grpSpPr>
        <p:sp>
          <p:nvSpPr>
            <p:cNvPr id="4" name="object 4"/>
            <p:cNvSpPr/>
            <p:nvPr/>
          </p:nvSpPr>
          <p:spPr>
            <a:xfrm>
              <a:off x="853321" y="355600"/>
              <a:ext cx="975994" cy="160655"/>
            </a:xfrm>
            <a:custGeom>
              <a:avLst/>
              <a:gdLst/>
              <a:ahLst/>
              <a:cxnLst/>
              <a:rect l="l" t="t" r="r" b="b"/>
              <a:pathLst>
                <a:path w="975994" h="160654">
                  <a:moveTo>
                    <a:pt x="975478" y="0"/>
                  </a:moveTo>
                  <a:lnTo>
                    <a:pt x="0" y="0"/>
                  </a:lnTo>
                  <a:lnTo>
                    <a:pt x="15232" y="86385"/>
                  </a:lnTo>
                  <a:lnTo>
                    <a:pt x="38219" y="132307"/>
                  </a:lnTo>
                  <a:lnTo>
                    <a:pt x="83563" y="158086"/>
                  </a:lnTo>
                  <a:lnTo>
                    <a:pt x="100573" y="160050"/>
                  </a:lnTo>
                  <a:lnTo>
                    <a:pt x="118336" y="158573"/>
                  </a:lnTo>
                  <a:lnTo>
                    <a:pt x="975478" y="7436"/>
                  </a:lnTo>
                  <a:lnTo>
                    <a:pt x="975478" y="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3321" y="355600"/>
              <a:ext cx="975994" cy="160655"/>
            </a:xfrm>
            <a:custGeom>
              <a:avLst/>
              <a:gdLst/>
              <a:ahLst/>
              <a:cxnLst/>
              <a:rect l="l" t="t" r="r" b="b"/>
              <a:pathLst>
                <a:path w="975994" h="160654">
                  <a:moveTo>
                    <a:pt x="9038" y="0"/>
                  </a:moveTo>
                  <a:lnTo>
                    <a:pt x="0" y="0"/>
                  </a:lnTo>
                  <a:lnTo>
                    <a:pt x="15228" y="86372"/>
                  </a:lnTo>
                  <a:lnTo>
                    <a:pt x="38219" y="132307"/>
                  </a:lnTo>
                  <a:lnTo>
                    <a:pt x="83563" y="158086"/>
                  </a:lnTo>
                  <a:lnTo>
                    <a:pt x="100573" y="160050"/>
                  </a:lnTo>
                  <a:lnTo>
                    <a:pt x="118346" y="158572"/>
                  </a:lnTo>
                  <a:lnTo>
                    <a:pt x="160509" y="151137"/>
                  </a:lnTo>
                  <a:lnTo>
                    <a:pt x="100804" y="151137"/>
                  </a:lnTo>
                  <a:lnTo>
                    <a:pt x="85495" y="149369"/>
                  </a:lnTo>
                  <a:lnTo>
                    <a:pt x="44686" y="126167"/>
                  </a:lnTo>
                  <a:lnTo>
                    <a:pt x="23994" y="84823"/>
                  </a:lnTo>
                  <a:lnTo>
                    <a:pt x="9038" y="0"/>
                  </a:lnTo>
                  <a:close/>
                </a:path>
                <a:path w="975994" h="160654">
                  <a:moveTo>
                    <a:pt x="975478" y="0"/>
                  </a:moveTo>
                  <a:lnTo>
                    <a:pt x="966400" y="0"/>
                  </a:lnTo>
                  <a:lnTo>
                    <a:pt x="116800" y="149809"/>
                  </a:lnTo>
                  <a:lnTo>
                    <a:pt x="100804" y="151137"/>
                  </a:lnTo>
                  <a:lnTo>
                    <a:pt x="160509" y="151137"/>
                  </a:lnTo>
                  <a:lnTo>
                    <a:pt x="975478" y="7439"/>
                  </a:lnTo>
                  <a:lnTo>
                    <a:pt x="975478" y="0"/>
                  </a:lnTo>
                  <a:close/>
                </a:path>
              </a:pathLst>
            </a:custGeom>
            <a:solidFill>
              <a:srgbClr val="000000">
                <a:alpha val="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01700" y="673100"/>
            <a:ext cx="8890000" cy="6223000"/>
            <a:chOff x="901700" y="673100"/>
            <a:chExt cx="8890000" cy="6223000"/>
          </a:xfrm>
        </p:grpSpPr>
        <p:sp>
          <p:nvSpPr>
            <p:cNvPr id="7" name="object 7"/>
            <p:cNvSpPr/>
            <p:nvPr/>
          </p:nvSpPr>
          <p:spPr>
            <a:xfrm>
              <a:off x="901700" y="673100"/>
              <a:ext cx="8890000" cy="6223000"/>
            </a:xfrm>
            <a:custGeom>
              <a:avLst/>
              <a:gdLst/>
              <a:ahLst/>
              <a:cxnLst/>
              <a:rect l="l" t="t" r="r" b="b"/>
              <a:pathLst>
                <a:path w="8890000" h="6223000">
                  <a:moveTo>
                    <a:pt x="8838934" y="0"/>
                  </a:moveTo>
                  <a:lnTo>
                    <a:pt x="51060" y="0"/>
                  </a:lnTo>
                  <a:lnTo>
                    <a:pt x="49179" y="560"/>
                  </a:lnTo>
                  <a:lnTo>
                    <a:pt x="9001" y="33830"/>
                  </a:lnTo>
                  <a:lnTo>
                    <a:pt x="0" y="51761"/>
                  </a:lnTo>
                  <a:lnTo>
                    <a:pt x="0" y="6167260"/>
                  </a:lnTo>
                  <a:lnTo>
                    <a:pt x="34118" y="6210307"/>
                  </a:lnTo>
                  <a:lnTo>
                    <a:pt x="64436" y="6223000"/>
                  </a:lnTo>
                  <a:lnTo>
                    <a:pt x="8825560" y="6223000"/>
                  </a:lnTo>
                  <a:lnTo>
                    <a:pt x="8869591" y="6198901"/>
                  </a:lnTo>
                  <a:lnTo>
                    <a:pt x="8890000" y="6167254"/>
                  </a:lnTo>
                  <a:lnTo>
                    <a:pt x="8890000" y="51768"/>
                  </a:lnTo>
                  <a:lnTo>
                    <a:pt x="8855877" y="8708"/>
                  </a:lnTo>
                  <a:lnTo>
                    <a:pt x="8838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1700" y="673100"/>
              <a:ext cx="8890000" cy="6223000"/>
            </a:xfrm>
            <a:custGeom>
              <a:avLst/>
              <a:gdLst/>
              <a:ahLst/>
              <a:cxnLst/>
              <a:rect l="l" t="t" r="r" b="b"/>
              <a:pathLst>
                <a:path w="8890000" h="6223000">
                  <a:moveTo>
                    <a:pt x="8838934" y="0"/>
                  </a:moveTo>
                  <a:lnTo>
                    <a:pt x="51060" y="0"/>
                  </a:lnTo>
                  <a:lnTo>
                    <a:pt x="49179" y="560"/>
                  </a:lnTo>
                  <a:lnTo>
                    <a:pt x="9001" y="33830"/>
                  </a:lnTo>
                  <a:lnTo>
                    <a:pt x="0" y="51761"/>
                  </a:lnTo>
                  <a:lnTo>
                    <a:pt x="0" y="6167260"/>
                  </a:lnTo>
                  <a:lnTo>
                    <a:pt x="34118" y="6210307"/>
                  </a:lnTo>
                  <a:lnTo>
                    <a:pt x="64436" y="6223000"/>
                  </a:lnTo>
                  <a:lnTo>
                    <a:pt x="8825560" y="6223000"/>
                  </a:lnTo>
                  <a:lnTo>
                    <a:pt x="8840816" y="6218455"/>
                  </a:lnTo>
                  <a:lnTo>
                    <a:pt x="8845221" y="6216072"/>
                  </a:lnTo>
                  <a:lnTo>
                    <a:pt x="83350" y="6216072"/>
                  </a:lnTo>
                  <a:lnTo>
                    <a:pt x="67365" y="6214605"/>
                  </a:lnTo>
                  <a:lnTo>
                    <a:pt x="26701" y="6192607"/>
                  </a:lnTo>
                  <a:lnTo>
                    <a:pt x="4704" y="6151944"/>
                  </a:lnTo>
                  <a:lnTo>
                    <a:pt x="3238" y="6135960"/>
                  </a:lnTo>
                  <a:lnTo>
                    <a:pt x="3238" y="83057"/>
                  </a:lnTo>
                  <a:lnTo>
                    <a:pt x="16436" y="38750"/>
                  </a:lnTo>
                  <a:lnTo>
                    <a:pt x="52596" y="8813"/>
                  </a:lnTo>
                  <a:lnTo>
                    <a:pt x="83350" y="2946"/>
                  </a:lnTo>
                  <a:lnTo>
                    <a:pt x="8845226" y="2946"/>
                  </a:lnTo>
                  <a:lnTo>
                    <a:pt x="8840816" y="560"/>
                  </a:lnTo>
                  <a:lnTo>
                    <a:pt x="8838934" y="0"/>
                  </a:lnTo>
                  <a:close/>
                </a:path>
                <a:path w="8890000" h="6223000">
                  <a:moveTo>
                    <a:pt x="8845226" y="2946"/>
                  </a:moveTo>
                  <a:lnTo>
                    <a:pt x="8806649" y="2946"/>
                  </a:lnTo>
                  <a:lnTo>
                    <a:pt x="8822635" y="4413"/>
                  </a:lnTo>
                  <a:lnTo>
                    <a:pt x="8837404" y="8813"/>
                  </a:lnTo>
                  <a:lnTo>
                    <a:pt x="8873559" y="38750"/>
                  </a:lnTo>
                  <a:lnTo>
                    <a:pt x="8886761" y="83057"/>
                  </a:lnTo>
                  <a:lnTo>
                    <a:pt x="8886761" y="6135960"/>
                  </a:lnTo>
                  <a:lnTo>
                    <a:pt x="8873559" y="6180268"/>
                  </a:lnTo>
                  <a:lnTo>
                    <a:pt x="8837404" y="6210205"/>
                  </a:lnTo>
                  <a:lnTo>
                    <a:pt x="8806649" y="6216072"/>
                  </a:lnTo>
                  <a:lnTo>
                    <a:pt x="8845221" y="6216072"/>
                  </a:lnTo>
                  <a:lnTo>
                    <a:pt x="8880994" y="6185190"/>
                  </a:lnTo>
                  <a:lnTo>
                    <a:pt x="8889998" y="6167260"/>
                  </a:lnTo>
                  <a:lnTo>
                    <a:pt x="8889998" y="51761"/>
                  </a:lnTo>
                  <a:lnTo>
                    <a:pt x="8889142" y="48891"/>
                  </a:lnTo>
                  <a:lnTo>
                    <a:pt x="8880994" y="33830"/>
                  </a:lnTo>
                  <a:lnTo>
                    <a:pt x="8869591" y="20116"/>
                  </a:lnTo>
                  <a:lnTo>
                    <a:pt x="8855877" y="8708"/>
                  </a:lnTo>
                  <a:lnTo>
                    <a:pt x="8845226" y="2946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30960">
              <a:lnSpc>
                <a:spcPct val="100000"/>
              </a:lnSpc>
              <a:spcBef>
                <a:spcPts val="120"/>
              </a:spcBef>
            </a:pPr>
            <a:r>
              <a:rPr spc="-235" dirty="0"/>
              <a:t>Observable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1447914" y="2189276"/>
            <a:ext cx="7815580" cy="4175125"/>
            <a:chOff x="1447914" y="2189276"/>
            <a:chExt cx="7815580" cy="4175125"/>
          </a:xfrm>
        </p:grpSpPr>
        <p:sp>
          <p:nvSpPr>
            <p:cNvPr id="11" name="object 11"/>
            <p:cNvSpPr/>
            <p:nvPr/>
          </p:nvSpPr>
          <p:spPr>
            <a:xfrm>
              <a:off x="1447914" y="2189276"/>
              <a:ext cx="7815580" cy="4175125"/>
            </a:xfrm>
            <a:custGeom>
              <a:avLst/>
              <a:gdLst/>
              <a:ahLst/>
              <a:cxnLst/>
              <a:rect l="l" t="t" r="r" b="b"/>
              <a:pathLst>
                <a:path w="7815580" h="4175125">
                  <a:moveTo>
                    <a:pt x="0" y="4174717"/>
                  </a:moveTo>
                  <a:lnTo>
                    <a:pt x="7815364" y="4174717"/>
                  </a:lnTo>
                  <a:lnTo>
                    <a:pt x="7815364" y="0"/>
                  </a:lnTo>
                  <a:lnTo>
                    <a:pt x="0" y="0"/>
                  </a:lnTo>
                  <a:lnTo>
                    <a:pt x="0" y="41747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6234" y="2999295"/>
              <a:ext cx="2278735" cy="22787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47914" y="2189276"/>
              <a:ext cx="3907790" cy="4175125"/>
            </a:xfrm>
            <a:custGeom>
              <a:avLst/>
              <a:gdLst/>
              <a:ahLst/>
              <a:cxnLst/>
              <a:rect l="l" t="t" r="r" b="b"/>
              <a:pathLst>
                <a:path w="3907790" h="4175125">
                  <a:moveTo>
                    <a:pt x="0" y="4174717"/>
                  </a:moveTo>
                  <a:lnTo>
                    <a:pt x="3907675" y="4174717"/>
                  </a:lnTo>
                  <a:lnTo>
                    <a:pt x="3907675" y="0"/>
                  </a:lnTo>
                  <a:lnTo>
                    <a:pt x="0" y="0"/>
                  </a:lnTo>
                  <a:lnTo>
                    <a:pt x="0" y="41747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55602" y="2189276"/>
              <a:ext cx="9525" cy="4175125"/>
            </a:xfrm>
            <a:custGeom>
              <a:avLst/>
              <a:gdLst/>
              <a:ahLst/>
              <a:cxnLst/>
              <a:rect l="l" t="t" r="r" b="b"/>
              <a:pathLst>
                <a:path w="9525" h="4175125">
                  <a:moveTo>
                    <a:pt x="0" y="4174717"/>
                  </a:moveTo>
                  <a:lnTo>
                    <a:pt x="8901" y="4174717"/>
                  </a:lnTo>
                  <a:lnTo>
                    <a:pt x="8901" y="0"/>
                  </a:lnTo>
                  <a:lnTo>
                    <a:pt x="0" y="0"/>
                  </a:lnTo>
                  <a:lnTo>
                    <a:pt x="0" y="4174717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64505" y="2189276"/>
              <a:ext cx="3898900" cy="4175125"/>
            </a:xfrm>
            <a:custGeom>
              <a:avLst/>
              <a:gdLst/>
              <a:ahLst/>
              <a:cxnLst/>
              <a:rect l="l" t="t" r="r" b="b"/>
              <a:pathLst>
                <a:path w="3898900" h="4175125">
                  <a:moveTo>
                    <a:pt x="0" y="4174717"/>
                  </a:moveTo>
                  <a:lnTo>
                    <a:pt x="3898785" y="4174717"/>
                  </a:lnTo>
                  <a:lnTo>
                    <a:pt x="3898785" y="0"/>
                  </a:lnTo>
                  <a:lnTo>
                    <a:pt x="0" y="0"/>
                  </a:lnTo>
                  <a:lnTo>
                    <a:pt x="0" y="4174717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64505" y="2741167"/>
              <a:ext cx="3898900" cy="1388745"/>
            </a:xfrm>
            <a:custGeom>
              <a:avLst/>
              <a:gdLst/>
              <a:ahLst/>
              <a:cxnLst/>
              <a:rect l="l" t="t" r="r" b="b"/>
              <a:pathLst>
                <a:path w="3898900" h="1388745">
                  <a:moveTo>
                    <a:pt x="3898785" y="1379702"/>
                  </a:moveTo>
                  <a:lnTo>
                    <a:pt x="0" y="1379702"/>
                  </a:lnTo>
                  <a:lnTo>
                    <a:pt x="0" y="1388592"/>
                  </a:lnTo>
                  <a:lnTo>
                    <a:pt x="3898785" y="1388592"/>
                  </a:lnTo>
                  <a:lnTo>
                    <a:pt x="3898785" y="1379702"/>
                  </a:lnTo>
                  <a:close/>
                </a:path>
                <a:path w="3898900" h="1388745">
                  <a:moveTo>
                    <a:pt x="3898785" y="1103757"/>
                  </a:moveTo>
                  <a:lnTo>
                    <a:pt x="0" y="1103757"/>
                  </a:lnTo>
                  <a:lnTo>
                    <a:pt x="0" y="1112647"/>
                  </a:lnTo>
                  <a:lnTo>
                    <a:pt x="3898785" y="1112647"/>
                  </a:lnTo>
                  <a:lnTo>
                    <a:pt x="3898785" y="1103757"/>
                  </a:lnTo>
                  <a:close/>
                </a:path>
                <a:path w="3898900" h="1388745">
                  <a:moveTo>
                    <a:pt x="3898785" y="827824"/>
                  </a:moveTo>
                  <a:lnTo>
                    <a:pt x="0" y="827824"/>
                  </a:lnTo>
                  <a:lnTo>
                    <a:pt x="0" y="836714"/>
                  </a:lnTo>
                  <a:lnTo>
                    <a:pt x="3898785" y="836714"/>
                  </a:lnTo>
                  <a:lnTo>
                    <a:pt x="3898785" y="827824"/>
                  </a:lnTo>
                  <a:close/>
                </a:path>
                <a:path w="3898900" h="1388745">
                  <a:moveTo>
                    <a:pt x="3898785" y="551878"/>
                  </a:moveTo>
                  <a:lnTo>
                    <a:pt x="0" y="551878"/>
                  </a:lnTo>
                  <a:lnTo>
                    <a:pt x="0" y="560768"/>
                  </a:lnTo>
                  <a:lnTo>
                    <a:pt x="3898785" y="560768"/>
                  </a:lnTo>
                  <a:lnTo>
                    <a:pt x="3898785" y="551878"/>
                  </a:lnTo>
                  <a:close/>
                </a:path>
                <a:path w="3898900" h="1388745">
                  <a:moveTo>
                    <a:pt x="3898785" y="275945"/>
                  </a:moveTo>
                  <a:lnTo>
                    <a:pt x="0" y="275945"/>
                  </a:lnTo>
                  <a:lnTo>
                    <a:pt x="0" y="284835"/>
                  </a:lnTo>
                  <a:lnTo>
                    <a:pt x="3898785" y="284835"/>
                  </a:lnTo>
                  <a:lnTo>
                    <a:pt x="3898785" y="275945"/>
                  </a:lnTo>
                  <a:close/>
                </a:path>
                <a:path w="3898900" h="1388745">
                  <a:moveTo>
                    <a:pt x="389878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898785" y="8890"/>
                  </a:lnTo>
                  <a:lnTo>
                    <a:pt x="3898785" y="0"/>
                  </a:lnTo>
                  <a:close/>
                </a:path>
              </a:pathLst>
            </a:custGeom>
            <a:solidFill>
              <a:srgbClr val="EEE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64503" y="2750057"/>
            <a:ext cx="3898900" cy="26733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5715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45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"got</a:t>
            </a:r>
            <a:r>
              <a:rPr sz="950" spc="6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value</a:t>
            </a:r>
            <a:r>
              <a:rPr sz="950" spc="6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1"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64503" y="3026003"/>
            <a:ext cx="3898900" cy="26733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5715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45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"got</a:t>
            </a:r>
            <a:r>
              <a:rPr sz="950" spc="6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value</a:t>
            </a:r>
            <a:r>
              <a:rPr sz="950" spc="6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2"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4503" y="3301936"/>
            <a:ext cx="3898900" cy="26733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5715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45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"got</a:t>
            </a:r>
            <a:r>
              <a:rPr sz="950" spc="6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value</a:t>
            </a:r>
            <a:r>
              <a:rPr sz="950" spc="6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3"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4503" y="3577881"/>
            <a:ext cx="3898900" cy="26733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5715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45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"just</a:t>
            </a:r>
            <a:r>
              <a:rPr sz="950" spc="7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after</a:t>
            </a:r>
            <a:r>
              <a:rPr sz="950" spc="7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subscribe"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64503" y="3853815"/>
            <a:ext cx="3898900" cy="26733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5715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45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"got</a:t>
            </a:r>
            <a:r>
              <a:rPr sz="950" spc="6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value</a:t>
            </a:r>
            <a:r>
              <a:rPr sz="950" spc="6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4"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82581" y="4170469"/>
            <a:ext cx="4616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"done"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49061" y="4499819"/>
            <a:ext cx="762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50" b="1" spc="-355" dirty="0">
                <a:solidFill>
                  <a:srgbClr val="3583FC"/>
                </a:solidFill>
                <a:latin typeface="DejaVu Sans"/>
                <a:cs typeface="DejaVu Sans"/>
              </a:rPr>
              <a:t>❱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301938" y="2233777"/>
            <a:ext cx="916940" cy="249554"/>
            <a:chOff x="8301938" y="2233777"/>
            <a:chExt cx="916940" cy="249554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1938" y="2233777"/>
              <a:ext cx="418362" cy="24923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38107" y="2233777"/>
              <a:ext cx="480672" cy="24923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418348" y="2274487"/>
            <a:ext cx="69723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441959" algn="l"/>
              </a:tabLst>
            </a:pPr>
            <a:r>
              <a:rPr sz="750" spc="-25" dirty="0">
                <a:latin typeface="Trebuchet MS"/>
                <a:cs typeface="Trebuchet MS"/>
              </a:rPr>
              <a:t>Run</a:t>
            </a:r>
            <a:r>
              <a:rPr sz="750" dirty="0">
                <a:latin typeface="Trebuchet MS"/>
                <a:cs typeface="Trebuchet MS"/>
              </a:rPr>
              <a:t>	</a:t>
            </a:r>
            <a:r>
              <a:rPr sz="750" spc="-10" dirty="0">
                <a:latin typeface="Trebuchet MS"/>
                <a:cs typeface="Trebuchet MS"/>
              </a:rPr>
              <a:t>Clear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49061" y="2256684"/>
            <a:ext cx="1866264" cy="433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65" dirty="0">
                <a:latin typeface="Trebuchet MS"/>
                <a:cs typeface="Trebuchet MS"/>
              </a:rPr>
              <a:t>Console</a:t>
            </a:r>
            <a:endParaRPr sz="900">
              <a:latin typeface="Trebuchet MS"/>
              <a:cs typeface="Trebuchet MS"/>
            </a:endParaRPr>
          </a:p>
          <a:p>
            <a:pPr marL="133350">
              <a:lnSpc>
                <a:spcPct val="100000"/>
              </a:lnSpc>
              <a:spcBef>
                <a:spcPts val="969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"just</a:t>
            </a:r>
            <a:r>
              <a:rPr sz="950" spc="7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before</a:t>
            </a:r>
            <a:r>
              <a:rPr sz="950" spc="8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subscribe"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47914" y="2178988"/>
            <a:ext cx="3907790" cy="3323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20"/>
              </a:spcBef>
            </a:pPr>
            <a:r>
              <a:rPr sz="900" dirty="0">
                <a:solidFill>
                  <a:srgbClr val="00AAFF"/>
                </a:solidFill>
                <a:latin typeface="Trebuchet MS"/>
                <a:cs typeface="Trebuchet MS"/>
              </a:rPr>
              <a:t>JavaScript</a:t>
            </a:r>
            <a:r>
              <a:rPr sz="900" spc="265" dirty="0">
                <a:solidFill>
                  <a:srgbClr val="00AAFF"/>
                </a:solidFill>
                <a:latin typeface="Trebuchet MS"/>
                <a:cs typeface="Trebuchet MS"/>
              </a:rPr>
              <a:t> </a:t>
            </a:r>
            <a:r>
              <a:rPr sz="900" spc="80" dirty="0">
                <a:solidFill>
                  <a:srgbClr val="00AAFF"/>
                </a:solidFill>
                <a:latin typeface="DejaVu Sans"/>
                <a:cs typeface="DejaVu Sans"/>
              </a:rPr>
              <a:t>▾</a:t>
            </a:r>
            <a:endParaRPr sz="900">
              <a:latin typeface="DejaVu Sans"/>
              <a:cs typeface="DejaVu Sans"/>
            </a:endParaRPr>
          </a:p>
          <a:p>
            <a:pPr marL="198755" marR="1009650" indent="-149860">
              <a:lnSpc>
                <a:spcPts val="1120"/>
              </a:lnSpc>
              <a:spcBef>
                <a:spcPts val="750"/>
              </a:spcBef>
            </a:pP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var</a:t>
            </a:r>
            <a:r>
              <a:rPr sz="950" spc="65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observable</a:t>
            </a:r>
            <a:r>
              <a:rPr sz="950" spc="7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</a:t>
            </a:r>
            <a:r>
              <a:rPr sz="950" spc="70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Rx.Observable.create( </a:t>
            </a: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function</a:t>
            </a:r>
            <a:r>
              <a:rPr sz="950" spc="11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observer</a:t>
            </a:r>
            <a:r>
              <a:rPr sz="950" dirty="0">
                <a:latin typeface="WenQuanYi Micro Hei Mono"/>
                <a:cs typeface="WenQuanYi Micro Hei Mono"/>
              </a:rPr>
              <a:t>)</a:t>
            </a:r>
            <a:r>
              <a:rPr sz="950" spc="114" dirty="0">
                <a:latin typeface="WenQuanYi Micro Hei Mono"/>
                <a:cs typeface="WenQuanYi Micro Hei Mono"/>
              </a:rPr>
              <a:t> </a:t>
            </a:r>
            <a:r>
              <a:rPr sz="950" spc="-50" dirty="0">
                <a:latin typeface="WenQuanYi Micro Hei Mono"/>
                <a:cs typeface="WenQuanYi Micro Hei Mono"/>
              </a:rPr>
              <a:t>{</a:t>
            </a:r>
            <a:endParaRPr sz="950">
              <a:latin typeface="WenQuanYi Micro Hei Mono"/>
              <a:cs typeface="WenQuanYi Micro Hei Mono"/>
            </a:endParaRPr>
          </a:p>
          <a:p>
            <a:pPr marL="348615" marR="2205355">
              <a:lnSpc>
                <a:spcPts val="1120"/>
              </a:lnSpc>
            </a:pP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observer</a:t>
            </a:r>
            <a:r>
              <a:rPr sz="950" spc="-10" dirty="0">
                <a:latin typeface="WenQuanYi Micro Hei Mono"/>
                <a:cs typeface="WenQuanYi Micro Hei Mono"/>
              </a:rPr>
              <a:t>.next(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1</a:t>
            </a:r>
            <a:r>
              <a:rPr sz="950" spc="-10" dirty="0">
                <a:latin typeface="WenQuanYi Micro Hei Mono"/>
                <a:cs typeface="WenQuanYi Micro Hei Mono"/>
              </a:rPr>
              <a:t>); </a:t>
            </a: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observer</a:t>
            </a:r>
            <a:r>
              <a:rPr sz="950" spc="-10" dirty="0">
                <a:latin typeface="WenQuanYi Micro Hei Mono"/>
                <a:cs typeface="WenQuanYi Micro Hei Mono"/>
              </a:rPr>
              <a:t>.next(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2</a:t>
            </a:r>
            <a:r>
              <a:rPr sz="950" spc="-10" dirty="0">
                <a:latin typeface="WenQuanYi Micro Hei Mono"/>
                <a:cs typeface="WenQuanYi Micro Hei Mono"/>
              </a:rPr>
              <a:t>); </a:t>
            </a: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observer</a:t>
            </a:r>
            <a:r>
              <a:rPr sz="950" spc="-10" dirty="0">
                <a:latin typeface="WenQuanYi Micro Hei Mono"/>
                <a:cs typeface="WenQuanYi Micro Hei Mono"/>
              </a:rPr>
              <a:t>.next(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3</a:t>
            </a:r>
            <a:r>
              <a:rPr sz="950" spc="-10" dirty="0">
                <a:latin typeface="WenQuanYi Micro Hei Mono"/>
                <a:cs typeface="WenQuanYi Micro Hei Mono"/>
              </a:rPr>
              <a:t>); </a:t>
            </a:r>
            <a:r>
              <a:rPr sz="950" dirty="0">
                <a:latin typeface="WenQuanYi Micro Hei Mono"/>
                <a:cs typeface="WenQuanYi Micro Hei Mono"/>
              </a:rPr>
              <a:t>setTimeout(()</a:t>
            </a:r>
            <a:r>
              <a:rPr sz="950" spc="9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95" dirty="0">
                <a:latin typeface="WenQuanYi Micro Hei Mono"/>
                <a:cs typeface="WenQuanYi Micro Hei Mono"/>
              </a:rPr>
              <a:t> </a:t>
            </a:r>
            <a:r>
              <a:rPr sz="950" spc="-50" dirty="0">
                <a:latin typeface="WenQuanYi Micro Hei Mono"/>
                <a:cs typeface="WenQuanYi Micro Hei Mono"/>
              </a:rPr>
              <a:t>{</a:t>
            </a:r>
            <a:endParaRPr sz="950">
              <a:latin typeface="WenQuanYi Micro Hei Mono"/>
              <a:cs typeface="WenQuanYi Micro Hei Mono"/>
            </a:endParaRPr>
          </a:p>
          <a:p>
            <a:pPr marL="497840" marR="1906270">
              <a:lnSpc>
                <a:spcPts val="1120"/>
              </a:lnSpc>
              <a:spcBef>
                <a:spcPts val="5"/>
              </a:spcBef>
            </a:pP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observer</a:t>
            </a:r>
            <a:r>
              <a:rPr sz="950" spc="-10" dirty="0">
                <a:latin typeface="WenQuanYi Micro Hei Mono"/>
                <a:cs typeface="WenQuanYi Micro Hei Mono"/>
              </a:rPr>
              <a:t>.next(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4</a:t>
            </a:r>
            <a:r>
              <a:rPr sz="950" spc="-10" dirty="0">
                <a:latin typeface="WenQuanYi Micro Hei Mono"/>
                <a:cs typeface="WenQuanYi Micro Hei Mono"/>
              </a:rPr>
              <a:t>); </a:t>
            </a: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observer</a:t>
            </a:r>
            <a:r>
              <a:rPr sz="950" spc="-10" dirty="0">
                <a:latin typeface="WenQuanYi Micro Hei Mono"/>
                <a:cs typeface="WenQuanYi Micro Hei Mono"/>
              </a:rPr>
              <a:t>.complete();</a:t>
            </a:r>
            <a:endParaRPr sz="950">
              <a:latin typeface="WenQuanYi Micro Hei Mono"/>
              <a:cs typeface="WenQuanYi Micro Hei Mono"/>
            </a:endParaRPr>
          </a:p>
          <a:p>
            <a:pPr marL="348615">
              <a:lnSpc>
                <a:spcPts val="1080"/>
              </a:lnSpc>
            </a:pPr>
            <a:r>
              <a:rPr sz="950" dirty="0">
                <a:latin typeface="WenQuanYi Micro Hei Mono"/>
                <a:cs typeface="WenQuanYi Micro Hei Mono"/>
              </a:rPr>
              <a:t>},</a:t>
            </a:r>
            <a:r>
              <a:rPr sz="950" spc="35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1000</a:t>
            </a:r>
            <a:r>
              <a:rPr sz="950" spc="-10" dirty="0">
                <a:latin typeface="WenQuanYi Micro Hei Mono"/>
                <a:cs typeface="WenQuanYi Micro Hei Mono"/>
              </a:rPr>
              <a:t>);</a:t>
            </a:r>
            <a:endParaRPr sz="950">
              <a:latin typeface="WenQuanYi Micro Hei Mono"/>
              <a:cs typeface="WenQuanYi Micro Hei Mono"/>
            </a:endParaRPr>
          </a:p>
          <a:p>
            <a:pPr marL="198755">
              <a:lnSpc>
                <a:spcPts val="1120"/>
              </a:lnSpc>
            </a:pPr>
            <a:r>
              <a:rPr sz="950" spc="-50" dirty="0">
                <a:latin typeface="WenQuanYi Micro Hei Mono"/>
                <a:cs typeface="WenQuanYi Micro Hei Mono"/>
              </a:rPr>
              <a:t>}</a:t>
            </a:r>
            <a:endParaRPr sz="950">
              <a:latin typeface="WenQuanYi Micro Hei Mono"/>
              <a:cs typeface="WenQuanYi Micro Hei Mono"/>
            </a:endParaRPr>
          </a:p>
          <a:p>
            <a:pPr marL="49530">
              <a:lnSpc>
                <a:spcPts val="1130"/>
              </a:lnSpc>
            </a:pPr>
            <a:r>
              <a:rPr sz="950" spc="-25" dirty="0">
                <a:latin typeface="WenQuanYi Micro Hei Mono"/>
                <a:cs typeface="WenQuanYi Micro Hei Mono"/>
              </a:rPr>
              <a:t>);</a:t>
            </a:r>
            <a:endParaRPr sz="950">
              <a:latin typeface="WenQuanYi Micro Hei Mono"/>
              <a:cs typeface="WenQuanYi Micro Hei Mono"/>
            </a:endParaRPr>
          </a:p>
          <a:p>
            <a:pPr marL="49530" marR="1083945">
              <a:lnSpc>
                <a:spcPts val="1120"/>
              </a:lnSpc>
              <a:spcBef>
                <a:spcPts val="1160"/>
              </a:spcBef>
            </a:pPr>
            <a:r>
              <a:rPr sz="950" dirty="0">
                <a:latin typeface="WenQuanYi Micro Hei Mono"/>
                <a:cs typeface="WenQuanYi Micro Hei Mono"/>
              </a:rPr>
              <a:t>console.log(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'just</a:t>
            </a:r>
            <a:r>
              <a:rPr sz="950" spc="135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before</a:t>
            </a:r>
            <a:r>
              <a:rPr sz="950" spc="135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subscribe'</a:t>
            </a:r>
            <a:r>
              <a:rPr sz="950" spc="-10" dirty="0">
                <a:latin typeface="WenQuanYi Micro Hei Mono"/>
                <a:cs typeface="WenQuanYi Micro Hei Mono"/>
              </a:rPr>
              <a:t>); observable.subscribe({</a:t>
            </a:r>
            <a:endParaRPr sz="950">
              <a:latin typeface="WenQuanYi Micro Hei Mono"/>
              <a:cs typeface="WenQuanYi Micro Hei Mono"/>
            </a:endParaRPr>
          </a:p>
          <a:p>
            <a:pPr marL="198755" marR="635635">
              <a:lnSpc>
                <a:spcPts val="1120"/>
              </a:lnSpc>
            </a:pPr>
            <a:r>
              <a:rPr sz="950" dirty="0">
                <a:latin typeface="WenQuanYi Micro Hei Mono"/>
                <a:cs typeface="WenQuanYi Micro Hei Mono"/>
              </a:rPr>
              <a:t>next:</a:t>
            </a:r>
            <a:r>
              <a:rPr sz="950" spc="6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x</a:t>
            </a:r>
            <a:r>
              <a:rPr sz="950" spc="6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6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console.log(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'got</a:t>
            </a:r>
            <a:r>
              <a:rPr sz="950" spc="65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value</a:t>
            </a:r>
            <a:r>
              <a:rPr sz="950" spc="6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</a:t>
            </a:r>
            <a:r>
              <a:rPr sz="950" spc="6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+</a:t>
            </a:r>
            <a:r>
              <a:rPr sz="950" spc="65" dirty="0"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x</a:t>
            </a:r>
            <a:r>
              <a:rPr sz="950" spc="-25" dirty="0">
                <a:latin typeface="WenQuanYi Micro Hei Mono"/>
                <a:cs typeface="WenQuanYi Micro Hei Mono"/>
              </a:rPr>
              <a:t>), </a:t>
            </a:r>
            <a:r>
              <a:rPr sz="950" dirty="0">
                <a:latin typeface="WenQuanYi Micro Hei Mono"/>
                <a:cs typeface="WenQuanYi Micro Hei Mono"/>
              </a:rPr>
              <a:t>error:</a:t>
            </a:r>
            <a:r>
              <a:rPr sz="950" spc="5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err</a:t>
            </a:r>
            <a:r>
              <a:rPr sz="950" spc="55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55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console.error(</a:t>
            </a:r>
            <a:endParaRPr sz="950">
              <a:latin typeface="WenQuanYi Micro Hei Mono"/>
              <a:cs typeface="WenQuanYi Micro Hei Mono"/>
            </a:endParaRPr>
          </a:p>
          <a:p>
            <a:pPr marL="348615">
              <a:lnSpc>
                <a:spcPts val="1080"/>
              </a:lnSpc>
            </a:pP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'something</a:t>
            </a:r>
            <a:r>
              <a:rPr sz="950" spc="7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wrong</a:t>
            </a:r>
            <a:r>
              <a:rPr sz="950" spc="75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occurred:</a:t>
            </a:r>
            <a:r>
              <a:rPr sz="950" spc="75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</a:t>
            </a:r>
            <a:r>
              <a:rPr sz="950" spc="75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+</a:t>
            </a:r>
            <a:r>
              <a:rPr sz="950" spc="70" dirty="0"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err</a:t>
            </a:r>
            <a:endParaRPr sz="950">
              <a:latin typeface="WenQuanYi Micro Hei Mono"/>
              <a:cs typeface="WenQuanYi Micro Hei Mono"/>
            </a:endParaRPr>
          </a:p>
          <a:p>
            <a:pPr marL="198755">
              <a:lnSpc>
                <a:spcPts val="1120"/>
              </a:lnSpc>
            </a:pPr>
            <a:r>
              <a:rPr sz="950" spc="-25" dirty="0">
                <a:latin typeface="WenQuanYi Micro Hei Mono"/>
                <a:cs typeface="WenQuanYi Micro Hei Mono"/>
              </a:rPr>
              <a:t>),</a:t>
            </a:r>
            <a:endParaRPr sz="950">
              <a:latin typeface="WenQuanYi Micro Hei Mono"/>
              <a:cs typeface="WenQuanYi Micro Hei Mono"/>
            </a:endParaRPr>
          </a:p>
          <a:p>
            <a:pPr marL="198755">
              <a:lnSpc>
                <a:spcPts val="1120"/>
              </a:lnSpc>
            </a:pPr>
            <a:r>
              <a:rPr sz="950" dirty="0">
                <a:latin typeface="WenQuanYi Micro Hei Mono"/>
                <a:cs typeface="WenQuanYi Micro Hei Mono"/>
              </a:rPr>
              <a:t>complete:</a:t>
            </a:r>
            <a:r>
              <a:rPr sz="950" spc="6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()</a:t>
            </a:r>
            <a:r>
              <a:rPr sz="950" spc="6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60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console.log(</a:t>
            </a:r>
            <a:r>
              <a:rPr sz="950" spc="-1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'done'</a:t>
            </a:r>
            <a:r>
              <a:rPr sz="950" spc="-10" dirty="0">
                <a:latin typeface="WenQuanYi Micro Hei Mono"/>
                <a:cs typeface="WenQuanYi Micro Hei Mono"/>
              </a:rPr>
              <a:t>),</a:t>
            </a:r>
            <a:endParaRPr sz="950">
              <a:latin typeface="WenQuanYi Micro Hei Mono"/>
              <a:cs typeface="WenQuanYi Micro Hei Mono"/>
            </a:endParaRPr>
          </a:p>
          <a:p>
            <a:pPr marL="49530">
              <a:lnSpc>
                <a:spcPts val="1120"/>
              </a:lnSpc>
            </a:pPr>
            <a:r>
              <a:rPr sz="950" spc="-25" dirty="0">
                <a:latin typeface="WenQuanYi Micro Hei Mono"/>
                <a:cs typeface="WenQuanYi Micro Hei Mono"/>
              </a:rPr>
              <a:t>});</a:t>
            </a:r>
            <a:endParaRPr sz="950">
              <a:latin typeface="WenQuanYi Micro Hei Mono"/>
              <a:cs typeface="WenQuanYi Micro Hei Mono"/>
            </a:endParaRPr>
          </a:p>
          <a:p>
            <a:pPr marL="49530">
              <a:lnSpc>
                <a:spcPts val="1130"/>
              </a:lnSpc>
            </a:pPr>
            <a:r>
              <a:rPr sz="950" dirty="0">
                <a:latin typeface="WenQuanYi Micro Hei Mono"/>
                <a:cs typeface="WenQuanYi Micro Hei Mono"/>
              </a:rPr>
              <a:t>console.log(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'just</a:t>
            </a:r>
            <a:r>
              <a:rPr sz="950" spc="13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after</a:t>
            </a:r>
            <a:r>
              <a:rPr sz="950" spc="13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subscribe'</a:t>
            </a:r>
            <a:r>
              <a:rPr sz="950" spc="-10" dirty="0">
                <a:latin typeface="WenQuanYi Micro Hei Mono"/>
                <a:cs typeface="WenQuanYi Micro Hei Mono"/>
              </a:rPr>
              <a:t>);</a:t>
            </a:r>
            <a:endParaRPr sz="950">
              <a:latin typeface="WenQuanYi Micro Hei Mono"/>
              <a:cs typeface="WenQuanYi Micro Hei Mon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47914" y="1913334"/>
            <a:ext cx="7815580" cy="276225"/>
            <a:chOff x="1447914" y="1913334"/>
            <a:chExt cx="7815580" cy="276225"/>
          </a:xfrm>
        </p:grpSpPr>
        <p:sp>
          <p:nvSpPr>
            <p:cNvPr id="31" name="object 31"/>
            <p:cNvSpPr/>
            <p:nvPr/>
          </p:nvSpPr>
          <p:spPr>
            <a:xfrm>
              <a:off x="1447914" y="1913336"/>
              <a:ext cx="7815580" cy="276225"/>
            </a:xfrm>
            <a:custGeom>
              <a:avLst/>
              <a:gdLst/>
              <a:ahLst/>
              <a:cxnLst/>
              <a:rect l="l" t="t" r="r" b="b"/>
              <a:pathLst>
                <a:path w="7815580" h="276225">
                  <a:moveTo>
                    <a:pt x="7815364" y="0"/>
                  </a:moveTo>
                  <a:lnTo>
                    <a:pt x="0" y="0"/>
                  </a:lnTo>
                  <a:lnTo>
                    <a:pt x="0" y="275940"/>
                  </a:lnTo>
                  <a:lnTo>
                    <a:pt x="7815364" y="275940"/>
                  </a:lnTo>
                  <a:lnTo>
                    <a:pt x="7815364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47914" y="2180375"/>
              <a:ext cx="7815580" cy="9525"/>
            </a:xfrm>
            <a:custGeom>
              <a:avLst/>
              <a:gdLst/>
              <a:ahLst/>
              <a:cxnLst/>
              <a:rect l="l" t="t" r="r" b="b"/>
              <a:pathLst>
                <a:path w="7815580" h="9525">
                  <a:moveTo>
                    <a:pt x="7815364" y="0"/>
                  </a:moveTo>
                  <a:lnTo>
                    <a:pt x="0" y="0"/>
                  </a:lnTo>
                  <a:lnTo>
                    <a:pt x="0" y="8901"/>
                  </a:lnTo>
                  <a:lnTo>
                    <a:pt x="7815364" y="8901"/>
                  </a:lnTo>
                  <a:lnTo>
                    <a:pt x="7815364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hlinkClick r:id="rId6"/>
            </p:cNvPr>
            <p:cNvSpPr/>
            <p:nvPr/>
          </p:nvSpPr>
          <p:spPr>
            <a:xfrm>
              <a:off x="3913581" y="1913343"/>
              <a:ext cx="543560" cy="267335"/>
            </a:xfrm>
            <a:custGeom>
              <a:avLst/>
              <a:gdLst/>
              <a:ahLst/>
              <a:cxnLst/>
              <a:rect l="l" t="t" r="r" b="b"/>
              <a:pathLst>
                <a:path w="543560" h="267335">
                  <a:moveTo>
                    <a:pt x="8890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8890" y="267030"/>
                  </a:lnTo>
                  <a:lnTo>
                    <a:pt x="8890" y="0"/>
                  </a:lnTo>
                  <a:close/>
                </a:path>
                <a:path w="543560" h="267335">
                  <a:moveTo>
                    <a:pt x="542975" y="0"/>
                  </a:moveTo>
                  <a:lnTo>
                    <a:pt x="534085" y="0"/>
                  </a:lnTo>
                  <a:lnTo>
                    <a:pt x="534085" y="267030"/>
                  </a:lnTo>
                  <a:lnTo>
                    <a:pt x="542975" y="267030"/>
                  </a:lnTo>
                  <a:lnTo>
                    <a:pt x="54297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922482" y="1913334"/>
            <a:ext cx="525780" cy="26733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723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70"/>
              </a:spcBef>
            </a:pPr>
            <a:r>
              <a:rPr sz="900" spc="85" dirty="0">
                <a:solidFill>
                  <a:srgbClr val="232323"/>
                </a:solidFill>
                <a:latin typeface="Trebuchet MS"/>
                <a:cs typeface="Trebuchet MS"/>
                <a:hlinkClick r:id="rId6"/>
              </a:rPr>
              <a:t>HTML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66030" y="1913334"/>
            <a:ext cx="9525" cy="267335"/>
          </a:xfrm>
          <a:custGeom>
            <a:avLst/>
            <a:gdLst/>
            <a:ahLst/>
            <a:cxnLst/>
            <a:rect l="l" t="t" r="r" b="b"/>
            <a:pathLst>
              <a:path w="9525" h="267335">
                <a:moveTo>
                  <a:pt x="8901" y="0"/>
                </a:moveTo>
                <a:lnTo>
                  <a:pt x="0" y="0"/>
                </a:lnTo>
                <a:lnTo>
                  <a:pt x="0" y="267039"/>
                </a:lnTo>
                <a:lnTo>
                  <a:pt x="8901" y="267039"/>
                </a:lnTo>
                <a:lnTo>
                  <a:pt x="890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456568" y="1913334"/>
            <a:ext cx="409575" cy="26733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723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570"/>
              </a:spcBef>
            </a:pPr>
            <a:r>
              <a:rPr sz="900" spc="125" dirty="0">
                <a:solidFill>
                  <a:srgbClr val="232323"/>
                </a:solidFill>
                <a:latin typeface="Trebuchet MS"/>
                <a:cs typeface="Trebuchet MS"/>
                <a:hlinkClick r:id="rId7"/>
              </a:rPr>
              <a:t>CSS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613743" y="1913334"/>
            <a:ext cx="9525" cy="267335"/>
          </a:xfrm>
          <a:custGeom>
            <a:avLst/>
            <a:gdLst/>
            <a:ahLst/>
            <a:cxnLst/>
            <a:rect l="l" t="t" r="r" b="b"/>
            <a:pathLst>
              <a:path w="9525" h="267335">
                <a:moveTo>
                  <a:pt x="8901" y="0"/>
                </a:moveTo>
                <a:lnTo>
                  <a:pt x="0" y="0"/>
                </a:lnTo>
                <a:lnTo>
                  <a:pt x="0" y="267039"/>
                </a:lnTo>
                <a:lnTo>
                  <a:pt x="8901" y="267039"/>
                </a:lnTo>
                <a:lnTo>
                  <a:pt x="890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874931" y="1913334"/>
            <a:ext cx="739140" cy="267335"/>
          </a:xfrm>
          <a:prstGeom prst="rect">
            <a:avLst/>
          </a:prstGeom>
          <a:solidFill>
            <a:srgbClr val="EBF4FF"/>
          </a:solidFill>
        </p:spPr>
        <p:txBody>
          <a:bodyPr vert="horz" wrap="square" lIns="0" tIns="723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570"/>
              </a:spcBef>
            </a:pP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8"/>
              </a:rPr>
              <a:t>JavaScript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236830" y="1913334"/>
            <a:ext cx="9525" cy="267335"/>
          </a:xfrm>
          <a:custGeom>
            <a:avLst/>
            <a:gdLst/>
            <a:ahLst/>
            <a:cxnLst/>
            <a:rect l="l" t="t" r="r" b="b"/>
            <a:pathLst>
              <a:path w="9525" h="267335">
                <a:moveTo>
                  <a:pt x="8901" y="0"/>
                </a:moveTo>
                <a:lnTo>
                  <a:pt x="0" y="0"/>
                </a:lnTo>
                <a:lnTo>
                  <a:pt x="0" y="267039"/>
                </a:lnTo>
                <a:lnTo>
                  <a:pt x="8901" y="267039"/>
                </a:lnTo>
                <a:lnTo>
                  <a:pt x="890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622644" y="1913334"/>
            <a:ext cx="614680" cy="267335"/>
          </a:xfrm>
          <a:prstGeom prst="rect">
            <a:avLst/>
          </a:prstGeom>
          <a:solidFill>
            <a:srgbClr val="EBF4FF"/>
          </a:solidFill>
        </p:spPr>
        <p:txBody>
          <a:bodyPr vert="horz" wrap="square" lIns="0" tIns="723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70"/>
              </a:spcBef>
            </a:pP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9"/>
              </a:rPr>
              <a:t>Console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788708" y="1913334"/>
            <a:ext cx="9525" cy="267335"/>
          </a:xfrm>
          <a:custGeom>
            <a:avLst/>
            <a:gdLst/>
            <a:ahLst/>
            <a:cxnLst/>
            <a:rect l="l" t="t" r="r" b="b"/>
            <a:pathLst>
              <a:path w="9525" h="267335">
                <a:moveTo>
                  <a:pt x="8901" y="0"/>
                </a:moveTo>
                <a:lnTo>
                  <a:pt x="0" y="0"/>
                </a:lnTo>
                <a:lnTo>
                  <a:pt x="0" y="267039"/>
                </a:lnTo>
                <a:lnTo>
                  <a:pt x="8901" y="267039"/>
                </a:lnTo>
                <a:lnTo>
                  <a:pt x="890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245731" y="1913334"/>
            <a:ext cx="543560" cy="26733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723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570"/>
              </a:spcBef>
            </a:pP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10"/>
              </a:rPr>
              <a:t>Output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97609" y="1913334"/>
            <a:ext cx="2465705" cy="26733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72390" rIns="0" bIns="0" rtlCol="0">
            <a:spAutoFit/>
          </a:bodyPr>
          <a:lstStyle/>
          <a:p>
            <a:pPr marR="90170" algn="r">
              <a:lnSpc>
                <a:spcPct val="100000"/>
              </a:lnSpc>
              <a:spcBef>
                <a:spcPts val="570"/>
              </a:spcBef>
            </a:pPr>
            <a:r>
              <a:rPr sz="900" spc="-20" dirty="0">
                <a:solidFill>
                  <a:srgbClr val="232323"/>
                </a:solidFill>
                <a:latin typeface="Trebuchet MS"/>
                <a:cs typeface="Trebuchet MS"/>
              </a:rPr>
              <a:t>Help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4" name="object 44">
            <a:hlinkClick r:id="rId11"/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01330" y="1984549"/>
            <a:ext cx="106815" cy="142739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1447914" y="1971841"/>
            <a:ext cx="246570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10"/>
              </a:spcBef>
              <a:tabLst>
                <a:tab pos="787400" algn="l"/>
              </a:tabLst>
            </a:pPr>
            <a:r>
              <a:rPr sz="900" spc="130" dirty="0">
                <a:solidFill>
                  <a:srgbClr val="232323"/>
                </a:solidFill>
                <a:latin typeface="Trebuchet MS"/>
                <a:cs typeface="Trebuchet MS"/>
                <a:hlinkClick r:id="rId11"/>
              </a:rPr>
              <a:t>JS</a:t>
            </a:r>
            <a:r>
              <a:rPr sz="900" spc="-5" dirty="0">
                <a:solidFill>
                  <a:srgbClr val="232323"/>
                </a:solidFill>
                <a:latin typeface="Trebuchet MS"/>
                <a:cs typeface="Trebuchet MS"/>
                <a:hlinkClick r:id="rId11"/>
              </a:rPr>
              <a:t> </a:t>
            </a:r>
            <a:r>
              <a:rPr sz="900" spc="25" dirty="0">
                <a:solidFill>
                  <a:srgbClr val="232323"/>
                </a:solidFill>
                <a:latin typeface="Trebuchet MS"/>
                <a:cs typeface="Trebuchet MS"/>
                <a:hlinkClick r:id="rId11"/>
              </a:rPr>
              <a:t>Bin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30" dirty="0">
                <a:solidFill>
                  <a:srgbClr val="232323"/>
                </a:solidFill>
                <a:latin typeface="Trebuchet MS"/>
                <a:cs typeface="Trebuchet MS"/>
                <a:hlinkClick r:id="rId13"/>
              </a:rPr>
              <a:t>Save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839200" y="7049566"/>
            <a:ext cx="1001394" cy="160655"/>
            <a:chOff x="8839200" y="7049566"/>
            <a:chExt cx="1001394" cy="160655"/>
          </a:xfrm>
        </p:grpSpPr>
        <p:sp>
          <p:nvSpPr>
            <p:cNvPr id="47" name="object 47"/>
            <p:cNvSpPr/>
            <p:nvPr/>
          </p:nvSpPr>
          <p:spPr>
            <a:xfrm>
              <a:off x="8839200" y="7049566"/>
              <a:ext cx="1001394" cy="160655"/>
            </a:xfrm>
            <a:custGeom>
              <a:avLst/>
              <a:gdLst/>
              <a:ahLst/>
              <a:cxnLst/>
              <a:rect l="l" t="t" r="r" b="b"/>
              <a:pathLst>
                <a:path w="1001395" h="160654">
                  <a:moveTo>
                    <a:pt x="900309" y="0"/>
                  </a:moveTo>
                  <a:lnTo>
                    <a:pt x="882537" y="1478"/>
                  </a:lnTo>
                  <a:lnTo>
                    <a:pt x="0" y="157093"/>
                  </a:lnTo>
                  <a:lnTo>
                    <a:pt x="0" y="160053"/>
                  </a:lnTo>
                  <a:lnTo>
                    <a:pt x="1000877" y="160053"/>
                  </a:lnTo>
                  <a:lnTo>
                    <a:pt x="985647" y="73683"/>
                  </a:lnTo>
                  <a:lnTo>
                    <a:pt x="962656" y="27746"/>
                  </a:lnTo>
                  <a:lnTo>
                    <a:pt x="917319" y="1964"/>
                  </a:lnTo>
                  <a:lnTo>
                    <a:pt x="900309" y="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839200" y="7049566"/>
              <a:ext cx="1001394" cy="160655"/>
            </a:xfrm>
            <a:custGeom>
              <a:avLst/>
              <a:gdLst/>
              <a:ahLst/>
              <a:cxnLst/>
              <a:rect l="l" t="t" r="r" b="b"/>
              <a:pathLst>
                <a:path w="1001395" h="160654">
                  <a:moveTo>
                    <a:pt x="900309" y="0"/>
                  </a:moveTo>
                  <a:lnTo>
                    <a:pt x="882535" y="1478"/>
                  </a:lnTo>
                  <a:lnTo>
                    <a:pt x="0" y="157093"/>
                  </a:lnTo>
                  <a:lnTo>
                    <a:pt x="0" y="160053"/>
                  </a:lnTo>
                  <a:lnTo>
                    <a:pt x="34476" y="160053"/>
                  </a:lnTo>
                  <a:lnTo>
                    <a:pt x="884072" y="10245"/>
                  </a:lnTo>
                  <a:lnTo>
                    <a:pt x="900072" y="8914"/>
                  </a:lnTo>
                  <a:lnTo>
                    <a:pt x="936260" y="8914"/>
                  </a:lnTo>
                  <a:lnTo>
                    <a:pt x="933565" y="7372"/>
                  </a:lnTo>
                  <a:lnTo>
                    <a:pt x="917319" y="1964"/>
                  </a:lnTo>
                  <a:lnTo>
                    <a:pt x="900309" y="0"/>
                  </a:lnTo>
                  <a:close/>
                </a:path>
                <a:path w="1001395" h="160654">
                  <a:moveTo>
                    <a:pt x="936260" y="8914"/>
                  </a:moveTo>
                  <a:lnTo>
                    <a:pt x="900072" y="8914"/>
                  </a:lnTo>
                  <a:lnTo>
                    <a:pt x="915382" y="10682"/>
                  </a:lnTo>
                  <a:lnTo>
                    <a:pt x="930004" y="15550"/>
                  </a:lnTo>
                  <a:lnTo>
                    <a:pt x="965769" y="45961"/>
                  </a:lnTo>
                  <a:lnTo>
                    <a:pt x="991838" y="160053"/>
                  </a:lnTo>
                  <a:lnTo>
                    <a:pt x="1000883" y="160053"/>
                  </a:lnTo>
                  <a:lnTo>
                    <a:pt x="985647" y="73683"/>
                  </a:lnTo>
                  <a:lnTo>
                    <a:pt x="962656" y="27746"/>
                  </a:lnTo>
                  <a:lnTo>
                    <a:pt x="949045" y="16224"/>
                  </a:lnTo>
                  <a:lnTo>
                    <a:pt x="936260" y="8914"/>
                  </a:lnTo>
                  <a:close/>
                </a:path>
              </a:pathLst>
            </a:custGeom>
            <a:solidFill>
              <a:srgbClr val="000000">
                <a:alpha val="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20"/>
              </a:spcBef>
            </a:pPr>
            <a:r>
              <a:rPr spc="-315" dirty="0"/>
              <a:t>Executing</a:t>
            </a:r>
            <a:r>
              <a:rPr spc="-535" dirty="0"/>
              <a:t> </a:t>
            </a:r>
            <a:r>
              <a:rPr spc="-270" dirty="0"/>
              <a:t>Observables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225"/>
              </a:spcBef>
            </a:pPr>
            <a:r>
              <a:rPr spc="-250" dirty="0"/>
              <a:t>The</a:t>
            </a:r>
            <a:r>
              <a:rPr spc="-365" dirty="0"/>
              <a:t> </a:t>
            </a:r>
            <a:r>
              <a:rPr spc="-165" dirty="0"/>
              <a:t>code</a:t>
            </a:r>
            <a:r>
              <a:rPr spc="-360" dirty="0"/>
              <a:t> </a:t>
            </a:r>
            <a:r>
              <a:rPr spc="-175" dirty="0"/>
              <a:t>inside</a:t>
            </a:r>
            <a:r>
              <a:rPr spc="-360" dirty="0"/>
              <a:t> </a:t>
            </a:r>
            <a:r>
              <a:rPr spc="-40" dirty="0">
                <a:latin typeface="Courier New"/>
                <a:cs typeface="Courier New"/>
              </a:rPr>
              <a:t>Observable.create(function </a:t>
            </a:r>
            <a:r>
              <a:rPr spc="-80" dirty="0">
                <a:latin typeface="Courier New"/>
                <a:cs typeface="Courier New"/>
              </a:rPr>
              <a:t>subscribe(observer)</a:t>
            </a:r>
            <a:r>
              <a:rPr spc="-125" dirty="0">
                <a:latin typeface="Courier New"/>
                <a:cs typeface="Courier New"/>
              </a:rPr>
              <a:t> </a:t>
            </a:r>
            <a:r>
              <a:rPr spc="-85" dirty="0">
                <a:latin typeface="Courier New"/>
                <a:cs typeface="Courier New"/>
              </a:rPr>
              <a:t>{...})</a:t>
            </a:r>
            <a:r>
              <a:rPr spc="-994" dirty="0">
                <a:latin typeface="Courier New"/>
                <a:cs typeface="Courier New"/>
              </a:rPr>
              <a:t> </a:t>
            </a:r>
            <a:r>
              <a:rPr spc="-215" dirty="0"/>
              <a:t>represents</a:t>
            </a:r>
            <a:r>
              <a:rPr spc="-380" dirty="0"/>
              <a:t> </a:t>
            </a:r>
            <a:r>
              <a:rPr spc="-25" dirty="0"/>
              <a:t>an </a:t>
            </a:r>
            <a:r>
              <a:rPr spc="-204" dirty="0"/>
              <a:t>"Observable</a:t>
            </a:r>
            <a:r>
              <a:rPr spc="-330" dirty="0"/>
              <a:t> </a:t>
            </a:r>
            <a:r>
              <a:rPr spc="-240" dirty="0"/>
              <a:t>execution",</a:t>
            </a:r>
            <a:r>
              <a:rPr spc="-330" dirty="0"/>
              <a:t> </a:t>
            </a:r>
            <a:r>
              <a:rPr spc="-170" dirty="0"/>
              <a:t>a</a:t>
            </a:r>
            <a:r>
              <a:rPr spc="-330" dirty="0"/>
              <a:t> </a:t>
            </a:r>
            <a:r>
              <a:rPr spc="-215" dirty="0"/>
              <a:t>lazy</a:t>
            </a:r>
            <a:r>
              <a:rPr spc="-330" dirty="0"/>
              <a:t> </a:t>
            </a:r>
            <a:r>
              <a:rPr spc="-210" dirty="0"/>
              <a:t>computation</a:t>
            </a:r>
            <a:r>
              <a:rPr spc="-330" dirty="0"/>
              <a:t> </a:t>
            </a:r>
            <a:r>
              <a:rPr spc="-220" dirty="0"/>
              <a:t>that</a:t>
            </a:r>
            <a:r>
              <a:rPr spc="-330" dirty="0"/>
              <a:t> </a:t>
            </a:r>
            <a:r>
              <a:rPr spc="-20" dirty="0"/>
              <a:t>only </a:t>
            </a:r>
            <a:r>
              <a:rPr spc="-215" dirty="0"/>
              <a:t>happens</a:t>
            </a:r>
            <a:r>
              <a:rPr spc="-345" dirty="0"/>
              <a:t> </a:t>
            </a:r>
            <a:r>
              <a:rPr spc="-155" dirty="0"/>
              <a:t>for</a:t>
            </a:r>
            <a:r>
              <a:rPr spc="-345" dirty="0"/>
              <a:t> </a:t>
            </a:r>
            <a:r>
              <a:rPr spc="-235" dirty="0"/>
              <a:t>each</a:t>
            </a:r>
            <a:r>
              <a:rPr spc="-345" dirty="0"/>
              <a:t> </a:t>
            </a:r>
            <a:r>
              <a:rPr spc="-204" dirty="0"/>
              <a:t>Observer</a:t>
            </a:r>
            <a:r>
              <a:rPr spc="-345" dirty="0"/>
              <a:t> </a:t>
            </a:r>
            <a:r>
              <a:rPr spc="-220" dirty="0"/>
              <a:t>that</a:t>
            </a:r>
            <a:r>
              <a:rPr spc="-345" dirty="0"/>
              <a:t> </a:t>
            </a:r>
            <a:r>
              <a:rPr spc="-220" dirty="0"/>
              <a:t>subscribes.</a:t>
            </a:r>
            <a:r>
              <a:rPr spc="-345" dirty="0"/>
              <a:t> </a:t>
            </a:r>
            <a:r>
              <a:rPr spc="-250" dirty="0"/>
              <a:t>The</a:t>
            </a:r>
            <a:r>
              <a:rPr spc="-345" dirty="0"/>
              <a:t> </a:t>
            </a:r>
            <a:r>
              <a:rPr spc="-70" dirty="0"/>
              <a:t>execution </a:t>
            </a:r>
            <a:r>
              <a:rPr spc="-204" dirty="0"/>
              <a:t>produces</a:t>
            </a:r>
            <a:r>
              <a:rPr spc="-340" dirty="0"/>
              <a:t> </a:t>
            </a:r>
            <a:r>
              <a:rPr spc="-190" dirty="0"/>
              <a:t>multiple</a:t>
            </a:r>
            <a:r>
              <a:rPr spc="-335" dirty="0"/>
              <a:t> </a:t>
            </a:r>
            <a:r>
              <a:rPr spc="-220" dirty="0"/>
              <a:t>values</a:t>
            </a:r>
            <a:r>
              <a:rPr spc="-340" dirty="0"/>
              <a:t> </a:t>
            </a:r>
            <a:r>
              <a:rPr spc="-215" dirty="0"/>
              <a:t>over</a:t>
            </a:r>
            <a:r>
              <a:rPr spc="-335" dirty="0"/>
              <a:t> </a:t>
            </a:r>
            <a:r>
              <a:rPr spc="-245" dirty="0"/>
              <a:t>time,</a:t>
            </a:r>
            <a:r>
              <a:rPr spc="-335" dirty="0"/>
              <a:t> </a:t>
            </a:r>
            <a:r>
              <a:rPr spc="-215" dirty="0"/>
              <a:t>either</a:t>
            </a:r>
            <a:r>
              <a:rPr spc="-340" dirty="0"/>
              <a:t> </a:t>
            </a:r>
            <a:r>
              <a:rPr spc="-225" dirty="0"/>
              <a:t>synchronously</a:t>
            </a:r>
            <a:r>
              <a:rPr spc="-335" dirty="0"/>
              <a:t> </a:t>
            </a:r>
            <a:r>
              <a:rPr spc="-25" dirty="0"/>
              <a:t>or </a:t>
            </a:r>
            <a:r>
              <a:rPr spc="-175" dirty="0"/>
              <a:t>asynchronously.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355727"/>
            <a:ext cx="9982200" cy="685389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848441" y="355600"/>
            <a:ext cx="1991995" cy="246379"/>
            <a:chOff x="7848441" y="355600"/>
            <a:chExt cx="1991995" cy="246379"/>
          </a:xfrm>
        </p:grpSpPr>
        <p:sp>
          <p:nvSpPr>
            <p:cNvPr id="4" name="object 4"/>
            <p:cNvSpPr/>
            <p:nvPr/>
          </p:nvSpPr>
          <p:spPr>
            <a:xfrm>
              <a:off x="8864599" y="355600"/>
              <a:ext cx="975994" cy="160655"/>
            </a:xfrm>
            <a:custGeom>
              <a:avLst/>
              <a:gdLst/>
              <a:ahLst/>
              <a:cxnLst/>
              <a:rect l="l" t="t" r="r" b="b"/>
              <a:pathLst>
                <a:path w="975995" h="160654">
                  <a:moveTo>
                    <a:pt x="975474" y="0"/>
                  </a:moveTo>
                  <a:lnTo>
                    <a:pt x="0" y="0"/>
                  </a:lnTo>
                  <a:lnTo>
                    <a:pt x="0" y="7436"/>
                  </a:lnTo>
                  <a:lnTo>
                    <a:pt x="857136" y="158572"/>
                  </a:lnTo>
                  <a:lnTo>
                    <a:pt x="874909" y="160050"/>
                  </a:lnTo>
                  <a:lnTo>
                    <a:pt x="891919" y="158086"/>
                  </a:lnTo>
                  <a:lnTo>
                    <a:pt x="937256" y="132307"/>
                  </a:lnTo>
                  <a:lnTo>
                    <a:pt x="960247" y="86372"/>
                  </a:lnTo>
                  <a:lnTo>
                    <a:pt x="975474" y="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4599" y="355600"/>
              <a:ext cx="975994" cy="160655"/>
            </a:xfrm>
            <a:custGeom>
              <a:avLst/>
              <a:gdLst/>
              <a:ahLst/>
              <a:cxnLst/>
              <a:rect l="l" t="t" r="r" b="b"/>
              <a:pathLst>
                <a:path w="975995" h="160654">
                  <a:moveTo>
                    <a:pt x="9077" y="0"/>
                  </a:moveTo>
                  <a:lnTo>
                    <a:pt x="0" y="0"/>
                  </a:lnTo>
                  <a:lnTo>
                    <a:pt x="0" y="7436"/>
                  </a:lnTo>
                  <a:lnTo>
                    <a:pt x="857135" y="158572"/>
                  </a:lnTo>
                  <a:lnTo>
                    <a:pt x="874909" y="160050"/>
                  </a:lnTo>
                  <a:lnTo>
                    <a:pt x="891919" y="158086"/>
                  </a:lnTo>
                  <a:lnTo>
                    <a:pt x="908165" y="152678"/>
                  </a:lnTo>
                  <a:lnTo>
                    <a:pt x="910860" y="151137"/>
                  </a:lnTo>
                  <a:lnTo>
                    <a:pt x="874677" y="151137"/>
                  </a:lnTo>
                  <a:lnTo>
                    <a:pt x="858685" y="149809"/>
                  </a:lnTo>
                  <a:lnTo>
                    <a:pt x="9077" y="0"/>
                  </a:lnTo>
                  <a:close/>
                </a:path>
                <a:path w="975995" h="160654">
                  <a:moveTo>
                    <a:pt x="975474" y="0"/>
                  </a:moveTo>
                  <a:lnTo>
                    <a:pt x="966446" y="0"/>
                  </a:lnTo>
                  <a:lnTo>
                    <a:pt x="951483" y="84823"/>
                  </a:lnTo>
                  <a:lnTo>
                    <a:pt x="947267" y="100313"/>
                  </a:lnTo>
                  <a:lnTo>
                    <a:pt x="918540" y="136537"/>
                  </a:lnTo>
                  <a:lnTo>
                    <a:pt x="874677" y="151137"/>
                  </a:lnTo>
                  <a:lnTo>
                    <a:pt x="910860" y="151137"/>
                  </a:lnTo>
                  <a:lnTo>
                    <a:pt x="947894" y="118891"/>
                  </a:lnTo>
                  <a:lnTo>
                    <a:pt x="960247" y="86372"/>
                  </a:lnTo>
                  <a:lnTo>
                    <a:pt x="975474" y="0"/>
                  </a:lnTo>
                  <a:close/>
                </a:path>
              </a:pathLst>
            </a:custGeom>
            <a:solidFill>
              <a:srgbClr val="000000">
                <a:alpha val="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48435" y="355599"/>
              <a:ext cx="1440815" cy="246379"/>
            </a:xfrm>
            <a:custGeom>
              <a:avLst/>
              <a:gdLst/>
              <a:ahLst/>
              <a:cxnLst/>
              <a:rect l="l" t="t" r="r" b="b"/>
              <a:pathLst>
                <a:path w="1440815" h="246379">
                  <a:moveTo>
                    <a:pt x="1440281" y="0"/>
                  </a:moveTo>
                  <a:lnTo>
                    <a:pt x="1431251" y="0"/>
                  </a:lnTo>
                  <a:lnTo>
                    <a:pt x="1389634" y="235991"/>
                  </a:lnTo>
                  <a:lnTo>
                    <a:pt x="51295" y="0"/>
                  </a:lnTo>
                  <a:lnTo>
                    <a:pt x="0" y="0"/>
                  </a:lnTo>
                  <a:lnTo>
                    <a:pt x="1396860" y="246303"/>
                  </a:lnTo>
                  <a:lnTo>
                    <a:pt x="1398409" y="237528"/>
                  </a:lnTo>
                  <a:lnTo>
                    <a:pt x="1440281" y="0"/>
                  </a:lnTo>
                  <a:close/>
                </a:path>
              </a:pathLst>
            </a:custGeom>
            <a:solidFill>
              <a:srgbClr val="DDDDDD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01700" y="673100"/>
            <a:ext cx="8890000" cy="6223000"/>
            <a:chOff x="901700" y="673100"/>
            <a:chExt cx="8890000" cy="6223000"/>
          </a:xfrm>
        </p:grpSpPr>
        <p:sp>
          <p:nvSpPr>
            <p:cNvPr id="8" name="object 8"/>
            <p:cNvSpPr/>
            <p:nvPr/>
          </p:nvSpPr>
          <p:spPr>
            <a:xfrm>
              <a:off x="901700" y="673100"/>
              <a:ext cx="8890000" cy="6223000"/>
            </a:xfrm>
            <a:custGeom>
              <a:avLst/>
              <a:gdLst/>
              <a:ahLst/>
              <a:cxnLst/>
              <a:rect l="l" t="t" r="r" b="b"/>
              <a:pathLst>
                <a:path w="8890000" h="6223000">
                  <a:moveTo>
                    <a:pt x="8838934" y="0"/>
                  </a:moveTo>
                  <a:lnTo>
                    <a:pt x="51062" y="0"/>
                  </a:lnTo>
                  <a:lnTo>
                    <a:pt x="49180" y="560"/>
                  </a:lnTo>
                  <a:lnTo>
                    <a:pt x="9003" y="33830"/>
                  </a:lnTo>
                  <a:lnTo>
                    <a:pt x="0" y="51766"/>
                  </a:lnTo>
                  <a:lnTo>
                    <a:pt x="0" y="6167257"/>
                  </a:lnTo>
                  <a:lnTo>
                    <a:pt x="34120" y="6210308"/>
                  </a:lnTo>
                  <a:lnTo>
                    <a:pt x="64434" y="6223000"/>
                  </a:lnTo>
                  <a:lnTo>
                    <a:pt x="8825563" y="6223000"/>
                  </a:lnTo>
                  <a:lnTo>
                    <a:pt x="8869591" y="6198901"/>
                  </a:lnTo>
                  <a:lnTo>
                    <a:pt x="8890000" y="6167254"/>
                  </a:lnTo>
                  <a:lnTo>
                    <a:pt x="8890000" y="51768"/>
                  </a:lnTo>
                  <a:lnTo>
                    <a:pt x="8855877" y="8708"/>
                  </a:lnTo>
                  <a:lnTo>
                    <a:pt x="8838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1700" y="673100"/>
              <a:ext cx="8890000" cy="6223000"/>
            </a:xfrm>
            <a:custGeom>
              <a:avLst/>
              <a:gdLst/>
              <a:ahLst/>
              <a:cxnLst/>
              <a:rect l="l" t="t" r="r" b="b"/>
              <a:pathLst>
                <a:path w="8890000" h="6223000">
                  <a:moveTo>
                    <a:pt x="8838934" y="0"/>
                  </a:moveTo>
                  <a:lnTo>
                    <a:pt x="51062" y="0"/>
                  </a:lnTo>
                  <a:lnTo>
                    <a:pt x="49180" y="560"/>
                  </a:lnTo>
                  <a:lnTo>
                    <a:pt x="9003" y="33830"/>
                  </a:lnTo>
                  <a:lnTo>
                    <a:pt x="0" y="51766"/>
                  </a:lnTo>
                  <a:lnTo>
                    <a:pt x="0" y="6167257"/>
                  </a:lnTo>
                  <a:lnTo>
                    <a:pt x="34120" y="6210308"/>
                  </a:lnTo>
                  <a:lnTo>
                    <a:pt x="64434" y="6223000"/>
                  </a:lnTo>
                  <a:lnTo>
                    <a:pt x="8825563" y="6223000"/>
                  </a:lnTo>
                  <a:lnTo>
                    <a:pt x="8840816" y="6218455"/>
                  </a:lnTo>
                  <a:lnTo>
                    <a:pt x="8845220" y="6216073"/>
                  </a:lnTo>
                  <a:lnTo>
                    <a:pt x="83351" y="6216073"/>
                  </a:lnTo>
                  <a:lnTo>
                    <a:pt x="67367" y="6214606"/>
                  </a:lnTo>
                  <a:lnTo>
                    <a:pt x="26704" y="6192607"/>
                  </a:lnTo>
                  <a:lnTo>
                    <a:pt x="4706" y="6151944"/>
                  </a:lnTo>
                  <a:lnTo>
                    <a:pt x="3239" y="6135960"/>
                  </a:lnTo>
                  <a:lnTo>
                    <a:pt x="3239" y="83057"/>
                  </a:lnTo>
                  <a:lnTo>
                    <a:pt x="16438" y="38750"/>
                  </a:lnTo>
                  <a:lnTo>
                    <a:pt x="52598" y="8813"/>
                  </a:lnTo>
                  <a:lnTo>
                    <a:pt x="83351" y="2946"/>
                  </a:lnTo>
                  <a:lnTo>
                    <a:pt x="8845226" y="2946"/>
                  </a:lnTo>
                  <a:lnTo>
                    <a:pt x="8840816" y="560"/>
                  </a:lnTo>
                  <a:lnTo>
                    <a:pt x="8838934" y="0"/>
                  </a:lnTo>
                  <a:close/>
                </a:path>
                <a:path w="8890000" h="6223000">
                  <a:moveTo>
                    <a:pt x="8845226" y="2946"/>
                  </a:moveTo>
                  <a:lnTo>
                    <a:pt x="8806649" y="2946"/>
                  </a:lnTo>
                  <a:lnTo>
                    <a:pt x="8822635" y="4413"/>
                  </a:lnTo>
                  <a:lnTo>
                    <a:pt x="8837404" y="8813"/>
                  </a:lnTo>
                  <a:lnTo>
                    <a:pt x="8873559" y="38750"/>
                  </a:lnTo>
                  <a:lnTo>
                    <a:pt x="8886761" y="83057"/>
                  </a:lnTo>
                  <a:lnTo>
                    <a:pt x="8886761" y="6135960"/>
                  </a:lnTo>
                  <a:lnTo>
                    <a:pt x="8873559" y="6180268"/>
                  </a:lnTo>
                  <a:lnTo>
                    <a:pt x="8837404" y="6210206"/>
                  </a:lnTo>
                  <a:lnTo>
                    <a:pt x="8806649" y="6216073"/>
                  </a:lnTo>
                  <a:lnTo>
                    <a:pt x="8845220" y="6216073"/>
                  </a:lnTo>
                  <a:lnTo>
                    <a:pt x="8880994" y="6185191"/>
                  </a:lnTo>
                  <a:lnTo>
                    <a:pt x="8889999" y="51766"/>
                  </a:lnTo>
                  <a:lnTo>
                    <a:pt x="8889142" y="48891"/>
                  </a:lnTo>
                  <a:lnTo>
                    <a:pt x="8880994" y="33830"/>
                  </a:lnTo>
                  <a:lnTo>
                    <a:pt x="8869591" y="20116"/>
                  </a:lnTo>
                  <a:lnTo>
                    <a:pt x="8855877" y="8708"/>
                  </a:lnTo>
                  <a:lnTo>
                    <a:pt x="8845226" y="2946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20"/>
              </a:spcBef>
            </a:pPr>
            <a:r>
              <a:rPr spc="-340" dirty="0"/>
              <a:t>Types</a:t>
            </a:r>
            <a:r>
              <a:rPr spc="-550" dirty="0"/>
              <a:t> </a:t>
            </a:r>
            <a:r>
              <a:rPr spc="-145" dirty="0"/>
              <a:t>of</a:t>
            </a:r>
            <a:r>
              <a:rPr spc="-545" dirty="0"/>
              <a:t> </a:t>
            </a:r>
            <a:r>
              <a:rPr spc="-365" dirty="0"/>
              <a:t>values.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26319" y="2158768"/>
            <a:ext cx="7431405" cy="415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0">
              <a:lnSpc>
                <a:spcPct val="116799"/>
              </a:lnSpc>
              <a:spcBef>
                <a:spcPts val="100"/>
              </a:spcBef>
            </a:pPr>
            <a:r>
              <a:rPr sz="2450" spc="-245" dirty="0">
                <a:solidFill>
                  <a:srgbClr val="666666"/>
                </a:solidFill>
                <a:latin typeface="Verdana"/>
                <a:cs typeface="Verdana"/>
              </a:rPr>
              <a:t>There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20" dirty="0">
                <a:solidFill>
                  <a:srgbClr val="666666"/>
                </a:solidFill>
                <a:latin typeface="Verdana"/>
                <a:cs typeface="Verdana"/>
              </a:rPr>
              <a:t>are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29" dirty="0">
                <a:solidFill>
                  <a:srgbClr val="666666"/>
                </a:solidFill>
                <a:latin typeface="Verdana"/>
                <a:cs typeface="Verdana"/>
              </a:rPr>
              <a:t>three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15" dirty="0">
                <a:solidFill>
                  <a:srgbClr val="666666"/>
                </a:solidFill>
                <a:latin typeface="Verdana"/>
                <a:cs typeface="Verdana"/>
              </a:rPr>
              <a:t>types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10" dirty="0">
                <a:solidFill>
                  <a:srgbClr val="666666"/>
                </a:solidFill>
                <a:latin typeface="Verdana"/>
                <a:cs typeface="Verdana"/>
              </a:rPr>
              <a:t>of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20" dirty="0">
                <a:solidFill>
                  <a:srgbClr val="666666"/>
                </a:solidFill>
                <a:latin typeface="Verdana"/>
                <a:cs typeface="Verdana"/>
              </a:rPr>
              <a:t>values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95" dirty="0">
                <a:solidFill>
                  <a:srgbClr val="666666"/>
                </a:solidFill>
                <a:latin typeface="Verdana"/>
                <a:cs typeface="Verdana"/>
              </a:rPr>
              <a:t>an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85" dirty="0">
                <a:solidFill>
                  <a:srgbClr val="666666"/>
                </a:solidFill>
                <a:latin typeface="Verdana"/>
                <a:cs typeface="Verdana"/>
              </a:rPr>
              <a:t>Observable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70" dirty="0">
                <a:solidFill>
                  <a:srgbClr val="666666"/>
                </a:solidFill>
                <a:latin typeface="Verdana"/>
                <a:cs typeface="Verdana"/>
              </a:rPr>
              <a:t>Execution </a:t>
            </a:r>
            <a:r>
              <a:rPr sz="2450" spc="-200" dirty="0">
                <a:solidFill>
                  <a:srgbClr val="666666"/>
                </a:solidFill>
                <a:latin typeface="Verdana"/>
                <a:cs typeface="Verdana"/>
              </a:rPr>
              <a:t>can</a:t>
            </a:r>
            <a:r>
              <a:rPr sz="2450" spc="-37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14" dirty="0">
                <a:solidFill>
                  <a:srgbClr val="666666"/>
                </a:solidFill>
                <a:latin typeface="Verdana"/>
                <a:cs typeface="Verdana"/>
              </a:rPr>
              <a:t>deliver: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2450">
              <a:latin typeface="Verdana"/>
              <a:cs typeface="Verdana"/>
            </a:endParaRPr>
          </a:p>
          <a:p>
            <a:pPr marL="12700" marR="436245">
              <a:lnSpc>
                <a:spcPct val="116799"/>
              </a:lnSpc>
            </a:pPr>
            <a:r>
              <a:rPr sz="2450" spc="-245" dirty="0">
                <a:solidFill>
                  <a:srgbClr val="666666"/>
                </a:solidFill>
                <a:latin typeface="Verdana"/>
                <a:cs typeface="Verdana"/>
              </a:rPr>
              <a:t>"Next"</a:t>
            </a:r>
            <a:r>
              <a:rPr sz="2450" spc="-3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10" dirty="0">
                <a:solidFill>
                  <a:srgbClr val="666666"/>
                </a:solidFill>
                <a:latin typeface="Verdana"/>
                <a:cs typeface="Verdana"/>
              </a:rPr>
              <a:t>notification: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95" dirty="0">
                <a:solidFill>
                  <a:srgbClr val="666666"/>
                </a:solidFill>
                <a:latin typeface="Verdana"/>
                <a:cs typeface="Verdana"/>
              </a:rPr>
              <a:t>sends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70" dirty="0">
                <a:solidFill>
                  <a:srgbClr val="666666"/>
                </a:solidFill>
                <a:latin typeface="Verdana"/>
                <a:cs typeface="Verdana"/>
              </a:rPr>
              <a:t>a</a:t>
            </a:r>
            <a:r>
              <a:rPr sz="2450" spc="-3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20" dirty="0">
                <a:solidFill>
                  <a:srgbClr val="666666"/>
                </a:solidFill>
                <a:latin typeface="Verdana"/>
                <a:cs typeface="Verdana"/>
              </a:rPr>
              <a:t>value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45" dirty="0">
                <a:solidFill>
                  <a:srgbClr val="666666"/>
                </a:solidFill>
                <a:latin typeface="Verdana"/>
                <a:cs typeface="Verdana"/>
              </a:rPr>
              <a:t>such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95" dirty="0">
                <a:solidFill>
                  <a:srgbClr val="666666"/>
                </a:solidFill>
                <a:latin typeface="Verdana"/>
                <a:cs typeface="Verdana"/>
              </a:rPr>
              <a:t>as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70" dirty="0">
                <a:solidFill>
                  <a:srgbClr val="666666"/>
                </a:solidFill>
                <a:latin typeface="Verdana"/>
                <a:cs typeface="Verdana"/>
              </a:rPr>
              <a:t>a</a:t>
            </a:r>
            <a:r>
              <a:rPr sz="2450" spc="-3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60" dirty="0">
                <a:solidFill>
                  <a:srgbClr val="666666"/>
                </a:solidFill>
                <a:latin typeface="Verdana"/>
                <a:cs typeface="Verdana"/>
              </a:rPr>
              <a:t>Number,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666666"/>
                </a:solidFill>
                <a:latin typeface="Verdana"/>
                <a:cs typeface="Verdana"/>
              </a:rPr>
              <a:t>a </a:t>
            </a:r>
            <a:r>
              <a:rPr sz="2450" spc="-225" dirty="0">
                <a:solidFill>
                  <a:srgbClr val="666666"/>
                </a:solidFill>
                <a:latin typeface="Verdana"/>
                <a:cs typeface="Verdana"/>
              </a:rPr>
              <a:t>String,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95" dirty="0">
                <a:solidFill>
                  <a:srgbClr val="666666"/>
                </a:solidFill>
                <a:latin typeface="Verdana"/>
                <a:cs typeface="Verdana"/>
              </a:rPr>
              <a:t>an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20" dirty="0">
                <a:solidFill>
                  <a:srgbClr val="666666"/>
                </a:solidFill>
                <a:latin typeface="Verdana"/>
                <a:cs typeface="Verdana"/>
              </a:rPr>
              <a:t>Object,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0" dirty="0">
                <a:solidFill>
                  <a:srgbClr val="666666"/>
                </a:solidFill>
                <a:latin typeface="Verdana"/>
                <a:cs typeface="Verdana"/>
              </a:rPr>
              <a:t>etc.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50" spc="-254" dirty="0">
                <a:solidFill>
                  <a:srgbClr val="666666"/>
                </a:solidFill>
                <a:latin typeface="Verdana"/>
                <a:cs typeface="Verdana"/>
              </a:rPr>
              <a:t>"Error"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10" dirty="0">
                <a:solidFill>
                  <a:srgbClr val="666666"/>
                </a:solidFill>
                <a:latin typeface="Verdana"/>
                <a:cs typeface="Verdana"/>
              </a:rPr>
              <a:t>notification: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95" dirty="0">
                <a:solidFill>
                  <a:srgbClr val="666666"/>
                </a:solidFill>
                <a:latin typeface="Verdana"/>
                <a:cs typeface="Verdana"/>
              </a:rPr>
              <a:t>sends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70" dirty="0">
                <a:solidFill>
                  <a:srgbClr val="666666"/>
                </a:solidFill>
                <a:latin typeface="Verdana"/>
                <a:cs typeface="Verdana"/>
              </a:rPr>
              <a:t>a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54" dirty="0">
                <a:solidFill>
                  <a:srgbClr val="666666"/>
                </a:solidFill>
                <a:latin typeface="Verdana"/>
                <a:cs typeface="Verdana"/>
              </a:rPr>
              <a:t>JavaScript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15" dirty="0">
                <a:solidFill>
                  <a:srgbClr val="666666"/>
                </a:solidFill>
                <a:latin typeface="Verdana"/>
                <a:cs typeface="Verdana"/>
              </a:rPr>
              <a:t>Error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55" dirty="0">
                <a:solidFill>
                  <a:srgbClr val="666666"/>
                </a:solidFill>
                <a:latin typeface="Verdana"/>
                <a:cs typeface="Verdana"/>
              </a:rPr>
              <a:t>or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65" dirty="0">
                <a:solidFill>
                  <a:srgbClr val="666666"/>
                </a:solidFill>
                <a:latin typeface="Verdana"/>
                <a:cs typeface="Verdana"/>
              </a:rPr>
              <a:t>exception.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65"/>
              </a:spcBef>
            </a:pP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50" spc="-235" dirty="0">
                <a:solidFill>
                  <a:srgbClr val="666666"/>
                </a:solidFill>
                <a:latin typeface="Verdana"/>
                <a:cs typeface="Verdana"/>
              </a:rPr>
              <a:t>"Complete"</a:t>
            </a:r>
            <a:r>
              <a:rPr sz="2450" spc="-35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10" dirty="0">
                <a:solidFill>
                  <a:srgbClr val="666666"/>
                </a:solidFill>
                <a:latin typeface="Verdana"/>
                <a:cs typeface="Verdana"/>
              </a:rPr>
              <a:t>notification: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70" dirty="0">
                <a:solidFill>
                  <a:srgbClr val="666666"/>
                </a:solidFill>
                <a:latin typeface="Verdana"/>
                <a:cs typeface="Verdana"/>
              </a:rPr>
              <a:t>does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60" dirty="0">
                <a:solidFill>
                  <a:srgbClr val="666666"/>
                </a:solidFill>
                <a:latin typeface="Verdana"/>
                <a:cs typeface="Verdana"/>
              </a:rPr>
              <a:t>not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90" dirty="0">
                <a:solidFill>
                  <a:srgbClr val="666666"/>
                </a:solidFill>
                <a:latin typeface="Verdana"/>
                <a:cs typeface="Verdana"/>
              </a:rPr>
              <a:t>send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70" dirty="0">
                <a:solidFill>
                  <a:srgbClr val="666666"/>
                </a:solidFill>
                <a:latin typeface="Verdana"/>
                <a:cs typeface="Verdana"/>
              </a:rPr>
              <a:t>a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45" dirty="0">
                <a:solidFill>
                  <a:srgbClr val="666666"/>
                </a:solidFill>
                <a:latin typeface="Verdana"/>
                <a:cs typeface="Verdana"/>
              </a:rPr>
              <a:t>value.</a:t>
            </a:r>
            <a:endParaRPr sz="24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53321" y="7049568"/>
            <a:ext cx="1001394" cy="160655"/>
            <a:chOff x="853321" y="7049568"/>
            <a:chExt cx="1001394" cy="160655"/>
          </a:xfrm>
        </p:grpSpPr>
        <p:sp>
          <p:nvSpPr>
            <p:cNvPr id="13" name="object 13"/>
            <p:cNvSpPr/>
            <p:nvPr/>
          </p:nvSpPr>
          <p:spPr>
            <a:xfrm>
              <a:off x="853321" y="7049568"/>
              <a:ext cx="1001394" cy="160655"/>
            </a:xfrm>
            <a:custGeom>
              <a:avLst/>
              <a:gdLst/>
              <a:ahLst/>
              <a:cxnLst/>
              <a:rect l="l" t="t" r="r" b="b"/>
              <a:pathLst>
                <a:path w="1001394" h="160654">
                  <a:moveTo>
                    <a:pt x="100574" y="0"/>
                  </a:moveTo>
                  <a:lnTo>
                    <a:pt x="51834" y="16225"/>
                  </a:lnTo>
                  <a:lnTo>
                    <a:pt x="19917" y="56476"/>
                  </a:lnTo>
                  <a:lnTo>
                    <a:pt x="0" y="160051"/>
                  </a:lnTo>
                  <a:lnTo>
                    <a:pt x="1000878" y="160051"/>
                  </a:lnTo>
                  <a:lnTo>
                    <a:pt x="1000878" y="157094"/>
                  </a:lnTo>
                  <a:lnTo>
                    <a:pt x="118347" y="1479"/>
                  </a:lnTo>
                  <a:lnTo>
                    <a:pt x="100574" y="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3321" y="7049568"/>
              <a:ext cx="1001394" cy="160655"/>
            </a:xfrm>
            <a:custGeom>
              <a:avLst/>
              <a:gdLst/>
              <a:ahLst/>
              <a:cxnLst/>
              <a:rect l="l" t="t" r="r" b="b"/>
              <a:pathLst>
                <a:path w="1001394" h="160654">
                  <a:moveTo>
                    <a:pt x="100574" y="0"/>
                  </a:moveTo>
                  <a:lnTo>
                    <a:pt x="51834" y="16225"/>
                  </a:lnTo>
                  <a:lnTo>
                    <a:pt x="19917" y="56476"/>
                  </a:lnTo>
                  <a:lnTo>
                    <a:pt x="0" y="160051"/>
                  </a:lnTo>
                  <a:lnTo>
                    <a:pt x="9039" y="160051"/>
                  </a:lnTo>
                  <a:lnTo>
                    <a:pt x="23995" y="75229"/>
                  </a:lnTo>
                  <a:lnTo>
                    <a:pt x="28215" y="59742"/>
                  </a:lnTo>
                  <a:lnTo>
                    <a:pt x="56939" y="23516"/>
                  </a:lnTo>
                  <a:lnTo>
                    <a:pt x="100805" y="8914"/>
                  </a:lnTo>
                  <a:lnTo>
                    <a:pt x="160511" y="8914"/>
                  </a:lnTo>
                  <a:lnTo>
                    <a:pt x="118347" y="1479"/>
                  </a:lnTo>
                  <a:lnTo>
                    <a:pt x="100574" y="0"/>
                  </a:lnTo>
                  <a:close/>
                </a:path>
                <a:path w="1001394" h="160654">
                  <a:moveTo>
                    <a:pt x="160511" y="8914"/>
                  </a:moveTo>
                  <a:lnTo>
                    <a:pt x="100805" y="8914"/>
                  </a:lnTo>
                  <a:lnTo>
                    <a:pt x="116802" y="10244"/>
                  </a:lnTo>
                  <a:lnTo>
                    <a:pt x="966395" y="160051"/>
                  </a:lnTo>
                  <a:lnTo>
                    <a:pt x="1000878" y="160051"/>
                  </a:lnTo>
                  <a:lnTo>
                    <a:pt x="1000878" y="157094"/>
                  </a:lnTo>
                  <a:lnTo>
                    <a:pt x="160511" y="8914"/>
                  </a:lnTo>
                  <a:close/>
                </a:path>
              </a:pathLst>
            </a:custGeom>
            <a:solidFill>
              <a:srgbClr val="000000">
                <a:alpha val="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20"/>
              </a:spcBef>
            </a:pPr>
            <a:r>
              <a:rPr spc="-315" dirty="0"/>
              <a:t>Executing</a:t>
            </a:r>
            <a:r>
              <a:rPr spc="-535" dirty="0"/>
              <a:t> </a:t>
            </a:r>
            <a:r>
              <a:rPr spc="-270" dirty="0"/>
              <a:t>Observables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47927" y="2189276"/>
            <a:ext cx="7815580" cy="4175125"/>
            <a:chOff x="1447927" y="2189276"/>
            <a:chExt cx="7815580" cy="4175125"/>
          </a:xfrm>
        </p:grpSpPr>
        <p:sp>
          <p:nvSpPr>
            <p:cNvPr id="4" name="object 4"/>
            <p:cNvSpPr/>
            <p:nvPr/>
          </p:nvSpPr>
          <p:spPr>
            <a:xfrm>
              <a:off x="1447927" y="2189276"/>
              <a:ext cx="7815580" cy="4175125"/>
            </a:xfrm>
            <a:custGeom>
              <a:avLst/>
              <a:gdLst/>
              <a:ahLst/>
              <a:cxnLst/>
              <a:rect l="l" t="t" r="r" b="b"/>
              <a:pathLst>
                <a:path w="7815580" h="4175125">
                  <a:moveTo>
                    <a:pt x="0" y="4174716"/>
                  </a:moveTo>
                  <a:lnTo>
                    <a:pt x="7815351" y="4174716"/>
                  </a:lnTo>
                  <a:lnTo>
                    <a:pt x="7815351" y="0"/>
                  </a:lnTo>
                  <a:lnTo>
                    <a:pt x="0" y="0"/>
                  </a:lnTo>
                  <a:lnTo>
                    <a:pt x="0" y="41747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6234" y="2999295"/>
              <a:ext cx="2278735" cy="227873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7927" y="2189276"/>
              <a:ext cx="3907790" cy="4175125"/>
            </a:xfrm>
            <a:custGeom>
              <a:avLst/>
              <a:gdLst/>
              <a:ahLst/>
              <a:cxnLst/>
              <a:rect l="l" t="t" r="r" b="b"/>
              <a:pathLst>
                <a:path w="3907790" h="4175125">
                  <a:moveTo>
                    <a:pt x="0" y="4174716"/>
                  </a:moveTo>
                  <a:lnTo>
                    <a:pt x="3907675" y="4174716"/>
                  </a:lnTo>
                  <a:lnTo>
                    <a:pt x="3907675" y="0"/>
                  </a:lnTo>
                  <a:lnTo>
                    <a:pt x="0" y="0"/>
                  </a:lnTo>
                  <a:lnTo>
                    <a:pt x="0" y="41747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55602" y="2189276"/>
              <a:ext cx="9525" cy="4175125"/>
            </a:xfrm>
            <a:custGeom>
              <a:avLst/>
              <a:gdLst/>
              <a:ahLst/>
              <a:cxnLst/>
              <a:rect l="l" t="t" r="r" b="b"/>
              <a:pathLst>
                <a:path w="9525" h="4175125">
                  <a:moveTo>
                    <a:pt x="0" y="4174716"/>
                  </a:moveTo>
                  <a:lnTo>
                    <a:pt x="8900" y="4174716"/>
                  </a:lnTo>
                  <a:lnTo>
                    <a:pt x="8900" y="0"/>
                  </a:lnTo>
                  <a:lnTo>
                    <a:pt x="0" y="0"/>
                  </a:lnTo>
                  <a:lnTo>
                    <a:pt x="0" y="4174716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4505" y="2189276"/>
              <a:ext cx="3898900" cy="4175125"/>
            </a:xfrm>
            <a:custGeom>
              <a:avLst/>
              <a:gdLst/>
              <a:ahLst/>
              <a:cxnLst/>
              <a:rect l="l" t="t" r="r" b="b"/>
              <a:pathLst>
                <a:path w="3898900" h="4175125">
                  <a:moveTo>
                    <a:pt x="0" y="4174716"/>
                  </a:moveTo>
                  <a:lnTo>
                    <a:pt x="3898785" y="4174716"/>
                  </a:lnTo>
                  <a:lnTo>
                    <a:pt x="3898785" y="0"/>
                  </a:lnTo>
                  <a:lnTo>
                    <a:pt x="0" y="0"/>
                  </a:lnTo>
                  <a:lnTo>
                    <a:pt x="0" y="4174716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4505" y="2741167"/>
              <a:ext cx="3898900" cy="561340"/>
            </a:xfrm>
            <a:custGeom>
              <a:avLst/>
              <a:gdLst/>
              <a:ahLst/>
              <a:cxnLst/>
              <a:rect l="l" t="t" r="r" b="b"/>
              <a:pathLst>
                <a:path w="3898900" h="561339">
                  <a:moveTo>
                    <a:pt x="3898785" y="551878"/>
                  </a:moveTo>
                  <a:lnTo>
                    <a:pt x="0" y="551878"/>
                  </a:lnTo>
                  <a:lnTo>
                    <a:pt x="0" y="560768"/>
                  </a:lnTo>
                  <a:lnTo>
                    <a:pt x="3898785" y="560768"/>
                  </a:lnTo>
                  <a:lnTo>
                    <a:pt x="3898785" y="551878"/>
                  </a:lnTo>
                  <a:close/>
                </a:path>
                <a:path w="3898900" h="561339">
                  <a:moveTo>
                    <a:pt x="3898785" y="275932"/>
                  </a:moveTo>
                  <a:lnTo>
                    <a:pt x="0" y="275932"/>
                  </a:lnTo>
                  <a:lnTo>
                    <a:pt x="0" y="284822"/>
                  </a:lnTo>
                  <a:lnTo>
                    <a:pt x="3898785" y="284822"/>
                  </a:lnTo>
                  <a:lnTo>
                    <a:pt x="3898785" y="275932"/>
                  </a:lnTo>
                  <a:close/>
                </a:path>
                <a:path w="3898900" h="561339">
                  <a:moveTo>
                    <a:pt x="389878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898785" y="8890"/>
                  </a:lnTo>
                  <a:lnTo>
                    <a:pt x="3898785" y="0"/>
                  </a:lnTo>
                  <a:close/>
                </a:path>
              </a:pathLst>
            </a:custGeom>
            <a:solidFill>
              <a:srgbClr val="EEE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64502" y="2750057"/>
            <a:ext cx="3898900" cy="26733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5715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45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"got</a:t>
            </a:r>
            <a:r>
              <a:rPr sz="950" spc="6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value</a:t>
            </a:r>
            <a:r>
              <a:rPr sz="950" spc="6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2"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4502" y="3025990"/>
            <a:ext cx="3898900" cy="26733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5715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45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"got</a:t>
            </a:r>
            <a:r>
              <a:rPr sz="950" spc="6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value</a:t>
            </a:r>
            <a:r>
              <a:rPr sz="950" spc="6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3"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2594" y="3342646"/>
            <a:ext cx="4616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"done"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49073" y="3671995"/>
            <a:ext cx="762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50" b="1" spc="-355" dirty="0">
                <a:solidFill>
                  <a:srgbClr val="3583FC"/>
                </a:solidFill>
                <a:latin typeface="DejaVu Sans"/>
                <a:cs typeface="DejaVu Sans"/>
              </a:rPr>
              <a:t>❱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301938" y="2233777"/>
            <a:ext cx="916940" cy="249554"/>
            <a:chOff x="8301938" y="2233777"/>
            <a:chExt cx="916940" cy="249554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1938" y="2233777"/>
              <a:ext cx="418362" cy="2492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8107" y="2233777"/>
              <a:ext cx="480672" cy="24923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418361" y="2274487"/>
            <a:ext cx="69723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441959" algn="l"/>
              </a:tabLst>
            </a:pPr>
            <a:r>
              <a:rPr sz="750" spc="-25" dirty="0">
                <a:latin typeface="Trebuchet MS"/>
                <a:cs typeface="Trebuchet MS"/>
              </a:rPr>
              <a:t>Run</a:t>
            </a:r>
            <a:r>
              <a:rPr sz="750" dirty="0">
                <a:latin typeface="Trebuchet MS"/>
                <a:cs typeface="Trebuchet MS"/>
              </a:rPr>
              <a:t>	</a:t>
            </a:r>
            <a:r>
              <a:rPr sz="750" spc="-10" dirty="0">
                <a:latin typeface="Trebuchet MS"/>
                <a:cs typeface="Trebuchet MS"/>
              </a:rPr>
              <a:t>Clear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9073" y="2256684"/>
            <a:ext cx="1118870" cy="433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65" dirty="0">
                <a:latin typeface="Trebuchet MS"/>
                <a:cs typeface="Trebuchet MS"/>
              </a:rPr>
              <a:t>Console</a:t>
            </a:r>
            <a:endParaRPr sz="900">
              <a:latin typeface="Trebuchet MS"/>
              <a:cs typeface="Trebuchet MS"/>
            </a:endParaRPr>
          </a:p>
          <a:p>
            <a:pPr marL="133350">
              <a:lnSpc>
                <a:spcPct val="100000"/>
              </a:lnSpc>
              <a:spcBef>
                <a:spcPts val="969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"got</a:t>
            </a:r>
            <a:r>
              <a:rPr sz="950" spc="6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value</a:t>
            </a:r>
            <a:r>
              <a:rPr sz="950" spc="6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1"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7927" y="2178988"/>
            <a:ext cx="3907790" cy="3323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20"/>
              </a:spcBef>
            </a:pPr>
            <a:r>
              <a:rPr sz="900" dirty="0">
                <a:solidFill>
                  <a:srgbClr val="00AAFF"/>
                </a:solidFill>
                <a:latin typeface="Trebuchet MS"/>
                <a:cs typeface="Trebuchet MS"/>
              </a:rPr>
              <a:t>JavaScript</a:t>
            </a:r>
            <a:r>
              <a:rPr sz="900" spc="265" dirty="0">
                <a:solidFill>
                  <a:srgbClr val="00AAFF"/>
                </a:solidFill>
                <a:latin typeface="Trebuchet MS"/>
                <a:cs typeface="Trebuchet MS"/>
              </a:rPr>
              <a:t> </a:t>
            </a:r>
            <a:r>
              <a:rPr sz="900" spc="80" dirty="0">
                <a:solidFill>
                  <a:srgbClr val="00AAFF"/>
                </a:solidFill>
                <a:latin typeface="DejaVu Sans"/>
                <a:cs typeface="DejaVu Sans"/>
              </a:rPr>
              <a:t>▾</a:t>
            </a:r>
            <a:endParaRPr sz="900">
              <a:latin typeface="DejaVu Sans"/>
              <a:cs typeface="DejaVu Sans"/>
            </a:endParaRPr>
          </a:p>
          <a:p>
            <a:pPr marL="198755" marR="860425" indent="-149860">
              <a:lnSpc>
                <a:spcPts val="1120"/>
              </a:lnSpc>
              <a:spcBef>
                <a:spcPts val="750"/>
              </a:spcBef>
            </a:pP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const</a:t>
            </a:r>
            <a:r>
              <a:rPr sz="950" spc="75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observable</a:t>
            </a:r>
            <a:r>
              <a:rPr sz="950" spc="75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Rx.Observable.create( </a:t>
            </a: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function</a:t>
            </a:r>
            <a:r>
              <a:rPr sz="950" spc="16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subscribe</a:t>
            </a:r>
            <a:r>
              <a:rPr sz="950" dirty="0">
                <a:latin typeface="WenQuanYi Micro Hei Mono"/>
                <a:cs typeface="WenQuanYi Micro Hei Mono"/>
              </a:rPr>
              <a:t>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observer</a:t>
            </a:r>
            <a:r>
              <a:rPr sz="950" dirty="0">
                <a:latin typeface="WenQuanYi Micro Hei Mono"/>
                <a:cs typeface="WenQuanYi Micro Hei Mono"/>
              </a:rPr>
              <a:t>)</a:t>
            </a:r>
            <a:r>
              <a:rPr sz="950" spc="165" dirty="0">
                <a:latin typeface="WenQuanYi Micro Hei Mono"/>
                <a:cs typeface="WenQuanYi Micro Hei Mono"/>
              </a:rPr>
              <a:t> </a:t>
            </a:r>
            <a:r>
              <a:rPr sz="950" spc="-50" dirty="0">
                <a:latin typeface="WenQuanYi Micro Hei Mono"/>
                <a:cs typeface="WenQuanYi Micro Hei Mono"/>
              </a:rPr>
              <a:t>{</a:t>
            </a:r>
            <a:endParaRPr sz="950">
              <a:latin typeface="WenQuanYi Micro Hei Mono"/>
              <a:cs typeface="WenQuanYi Micro Hei Mono"/>
            </a:endParaRPr>
          </a:p>
          <a:p>
            <a:pPr marL="348615">
              <a:lnSpc>
                <a:spcPts val="1080"/>
              </a:lnSpc>
            </a:pP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try</a:t>
            </a:r>
            <a:r>
              <a:rPr sz="950" spc="45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60" dirty="0">
                <a:latin typeface="WenQuanYi Micro Hei Mono"/>
                <a:cs typeface="WenQuanYi Micro Hei Mono"/>
              </a:rPr>
              <a:t>{</a:t>
            </a:r>
            <a:endParaRPr sz="950">
              <a:latin typeface="WenQuanYi Micro Hei Mono"/>
              <a:cs typeface="WenQuanYi Micro Hei Mono"/>
            </a:endParaRPr>
          </a:p>
          <a:p>
            <a:pPr marL="497840" marR="1906270">
              <a:lnSpc>
                <a:spcPts val="1120"/>
              </a:lnSpc>
              <a:spcBef>
                <a:spcPts val="40"/>
              </a:spcBef>
            </a:pP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observer</a:t>
            </a:r>
            <a:r>
              <a:rPr sz="950" spc="-10" dirty="0">
                <a:latin typeface="WenQuanYi Micro Hei Mono"/>
                <a:cs typeface="WenQuanYi Micro Hei Mono"/>
              </a:rPr>
              <a:t>.next(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1</a:t>
            </a:r>
            <a:r>
              <a:rPr sz="950" spc="-10" dirty="0">
                <a:latin typeface="WenQuanYi Micro Hei Mono"/>
                <a:cs typeface="WenQuanYi Micro Hei Mono"/>
              </a:rPr>
              <a:t>); </a:t>
            </a: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observer</a:t>
            </a:r>
            <a:r>
              <a:rPr sz="950" spc="-10" dirty="0">
                <a:latin typeface="WenQuanYi Micro Hei Mono"/>
                <a:cs typeface="WenQuanYi Micro Hei Mono"/>
              </a:rPr>
              <a:t>.next(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2</a:t>
            </a:r>
            <a:r>
              <a:rPr sz="950" spc="-10" dirty="0">
                <a:latin typeface="WenQuanYi Micro Hei Mono"/>
                <a:cs typeface="WenQuanYi Micro Hei Mono"/>
              </a:rPr>
              <a:t>); </a:t>
            </a: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observer</a:t>
            </a:r>
            <a:r>
              <a:rPr sz="950" spc="-10" dirty="0">
                <a:latin typeface="WenQuanYi Micro Hei Mono"/>
                <a:cs typeface="WenQuanYi Micro Hei Mono"/>
              </a:rPr>
              <a:t>.next(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3</a:t>
            </a:r>
            <a:r>
              <a:rPr sz="950" spc="-10" dirty="0">
                <a:latin typeface="WenQuanYi Micro Hei Mono"/>
                <a:cs typeface="WenQuanYi Micro Hei Mono"/>
              </a:rPr>
              <a:t>); </a:t>
            </a: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observer</a:t>
            </a:r>
            <a:r>
              <a:rPr sz="950" spc="-10" dirty="0">
                <a:latin typeface="WenQuanYi Micro Hei Mono"/>
                <a:cs typeface="WenQuanYi Micro Hei Mono"/>
              </a:rPr>
              <a:t>.complete(); </a:t>
            </a: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observer</a:t>
            </a:r>
            <a:r>
              <a:rPr sz="950" spc="-10" dirty="0">
                <a:latin typeface="WenQuanYi Micro Hei Mono"/>
                <a:cs typeface="WenQuanYi Micro Hei Mono"/>
              </a:rPr>
              <a:t>.next(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4</a:t>
            </a:r>
            <a:r>
              <a:rPr sz="950" spc="-10" dirty="0">
                <a:latin typeface="WenQuanYi Micro Hei Mono"/>
                <a:cs typeface="WenQuanYi Micro Hei Mono"/>
              </a:rPr>
              <a:t>);</a:t>
            </a:r>
            <a:endParaRPr sz="950">
              <a:latin typeface="WenQuanYi Micro Hei Mono"/>
              <a:cs typeface="WenQuanYi Micro Hei Mono"/>
            </a:endParaRPr>
          </a:p>
          <a:p>
            <a:pPr marL="497840" marR="1906270" indent="-149860">
              <a:lnSpc>
                <a:spcPts val="1120"/>
              </a:lnSpc>
              <a:spcBef>
                <a:spcPts val="10"/>
              </a:spcBef>
            </a:pPr>
            <a:r>
              <a:rPr sz="950" dirty="0">
                <a:latin typeface="WenQuanYi Micro Hei Mono"/>
                <a:cs typeface="WenQuanYi Micro Hei Mono"/>
              </a:rPr>
              <a:t>}</a:t>
            </a:r>
            <a:r>
              <a:rPr sz="950" spc="5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catch</a:t>
            </a:r>
            <a:r>
              <a:rPr sz="950" spc="55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err</a:t>
            </a:r>
            <a:r>
              <a:rPr sz="950" dirty="0">
                <a:latin typeface="WenQuanYi Micro Hei Mono"/>
                <a:cs typeface="WenQuanYi Micro Hei Mono"/>
              </a:rPr>
              <a:t>)</a:t>
            </a:r>
            <a:r>
              <a:rPr sz="950" spc="55" dirty="0">
                <a:latin typeface="WenQuanYi Micro Hei Mono"/>
                <a:cs typeface="WenQuanYi Micro Hei Mono"/>
              </a:rPr>
              <a:t> </a:t>
            </a:r>
            <a:r>
              <a:rPr sz="950" spc="-50" dirty="0">
                <a:latin typeface="WenQuanYi Micro Hei Mono"/>
                <a:cs typeface="WenQuanYi Micro Hei Mono"/>
              </a:rPr>
              <a:t>{ </a:t>
            </a: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observer</a:t>
            </a:r>
            <a:r>
              <a:rPr sz="950" spc="-10" dirty="0">
                <a:latin typeface="WenQuanYi Micro Hei Mono"/>
                <a:cs typeface="WenQuanYi Micro Hei Mono"/>
              </a:rPr>
              <a:t>.error(</a:t>
            </a: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err</a:t>
            </a:r>
            <a:r>
              <a:rPr sz="950" spc="-10" dirty="0">
                <a:latin typeface="WenQuanYi Micro Hei Mono"/>
                <a:cs typeface="WenQuanYi Micro Hei Mono"/>
              </a:rPr>
              <a:t>);</a:t>
            </a:r>
            <a:endParaRPr sz="950">
              <a:latin typeface="WenQuanYi Micro Hei Mono"/>
              <a:cs typeface="WenQuanYi Micro Hei Mono"/>
            </a:endParaRPr>
          </a:p>
          <a:p>
            <a:pPr marL="348615">
              <a:lnSpc>
                <a:spcPts val="1080"/>
              </a:lnSpc>
            </a:pPr>
            <a:r>
              <a:rPr sz="950" spc="-50" dirty="0">
                <a:latin typeface="WenQuanYi Micro Hei Mono"/>
                <a:cs typeface="WenQuanYi Micro Hei Mono"/>
              </a:rPr>
              <a:t>}</a:t>
            </a:r>
            <a:endParaRPr sz="950">
              <a:latin typeface="WenQuanYi Micro Hei Mono"/>
              <a:cs typeface="WenQuanYi Micro Hei Mono"/>
            </a:endParaRPr>
          </a:p>
          <a:p>
            <a:pPr marL="198755">
              <a:lnSpc>
                <a:spcPts val="1120"/>
              </a:lnSpc>
            </a:pPr>
            <a:r>
              <a:rPr sz="950" spc="-50" dirty="0">
                <a:latin typeface="WenQuanYi Micro Hei Mono"/>
                <a:cs typeface="WenQuanYi Micro Hei Mono"/>
              </a:rPr>
              <a:t>}</a:t>
            </a:r>
            <a:endParaRPr sz="950">
              <a:latin typeface="WenQuanYi Micro Hei Mono"/>
              <a:cs typeface="WenQuanYi Micro Hei Mono"/>
            </a:endParaRPr>
          </a:p>
          <a:p>
            <a:pPr marL="49530">
              <a:lnSpc>
                <a:spcPts val="1130"/>
              </a:lnSpc>
            </a:pPr>
            <a:r>
              <a:rPr sz="950" spc="-25" dirty="0">
                <a:latin typeface="WenQuanYi Micro Hei Mono"/>
                <a:cs typeface="WenQuanYi Micro Hei Mono"/>
              </a:rPr>
              <a:t>);</a:t>
            </a:r>
            <a:endParaRPr sz="950">
              <a:latin typeface="WenQuanYi Micro Hei Mono"/>
              <a:cs typeface="WenQuanYi Micro Hei Mono"/>
            </a:endParaRPr>
          </a:p>
          <a:p>
            <a:pPr marL="49530">
              <a:lnSpc>
                <a:spcPts val="1130"/>
              </a:lnSpc>
              <a:spcBef>
                <a:spcPts val="1100"/>
              </a:spcBef>
            </a:pPr>
            <a:r>
              <a:rPr sz="950" spc="-10" dirty="0">
                <a:latin typeface="WenQuanYi Micro Hei Mono"/>
                <a:cs typeface="WenQuanYi Micro Hei Mono"/>
              </a:rPr>
              <a:t>observable.subscribe({</a:t>
            </a:r>
            <a:endParaRPr sz="950">
              <a:latin typeface="WenQuanYi Micro Hei Mono"/>
              <a:cs typeface="WenQuanYi Micro Hei Mono"/>
            </a:endParaRPr>
          </a:p>
          <a:p>
            <a:pPr marL="198755" marR="635635">
              <a:lnSpc>
                <a:spcPts val="1120"/>
              </a:lnSpc>
              <a:spcBef>
                <a:spcPts val="45"/>
              </a:spcBef>
            </a:pPr>
            <a:r>
              <a:rPr sz="950" dirty="0">
                <a:latin typeface="WenQuanYi Micro Hei Mono"/>
                <a:cs typeface="WenQuanYi Micro Hei Mono"/>
              </a:rPr>
              <a:t>next:</a:t>
            </a:r>
            <a:r>
              <a:rPr sz="950" spc="6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x</a:t>
            </a:r>
            <a:r>
              <a:rPr sz="950" spc="6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6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console.log(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'got</a:t>
            </a:r>
            <a:r>
              <a:rPr sz="950" spc="65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value</a:t>
            </a:r>
            <a:r>
              <a:rPr sz="950" spc="6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</a:t>
            </a:r>
            <a:r>
              <a:rPr sz="950" spc="6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+</a:t>
            </a:r>
            <a:r>
              <a:rPr sz="950" spc="65" dirty="0"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x</a:t>
            </a:r>
            <a:r>
              <a:rPr sz="950" spc="-25" dirty="0">
                <a:latin typeface="WenQuanYi Micro Hei Mono"/>
                <a:cs typeface="WenQuanYi Micro Hei Mono"/>
              </a:rPr>
              <a:t>), </a:t>
            </a:r>
            <a:r>
              <a:rPr sz="950" dirty="0">
                <a:latin typeface="WenQuanYi Micro Hei Mono"/>
                <a:cs typeface="WenQuanYi Micro Hei Mono"/>
              </a:rPr>
              <a:t>error:</a:t>
            </a:r>
            <a:r>
              <a:rPr sz="950" spc="5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err</a:t>
            </a:r>
            <a:r>
              <a:rPr sz="950" spc="55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55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console.error(</a:t>
            </a:r>
            <a:endParaRPr sz="950">
              <a:latin typeface="WenQuanYi Micro Hei Mono"/>
              <a:cs typeface="WenQuanYi Micro Hei Mono"/>
            </a:endParaRPr>
          </a:p>
          <a:p>
            <a:pPr marL="348615">
              <a:lnSpc>
                <a:spcPts val="1080"/>
              </a:lnSpc>
            </a:pP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'something</a:t>
            </a:r>
            <a:r>
              <a:rPr sz="950" spc="7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wrong</a:t>
            </a:r>
            <a:r>
              <a:rPr sz="950" spc="75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occurred:</a:t>
            </a:r>
            <a:r>
              <a:rPr sz="950" spc="75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</a:t>
            </a:r>
            <a:r>
              <a:rPr sz="950" spc="75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+</a:t>
            </a:r>
            <a:r>
              <a:rPr sz="950" spc="70" dirty="0"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err</a:t>
            </a:r>
            <a:endParaRPr sz="950">
              <a:latin typeface="WenQuanYi Micro Hei Mono"/>
              <a:cs typeface="WenQuanYi Micro Hei Mono"/>
            </a:endParaRPr>
          </a:p>
          <a:p>
            <a:pPr marL="198755">
              <a:lnSpc>
                <a:spcPts val="1120"/>
              </a:lnSpc>
            </a:pPr>
            <a:r>
              <a:rPr sz="950" spc="-25" dirty="0">
                <a:latin typeface="WenQuanYi Micro Hei Mono"/>
                <a:cs typeface="WenQuanYi Micro Hei Mono"/>
              </a:rPr>
              <a:t>),</a:t>
            </a:r>
            <a:endParaRPr sz="950">
              <a:latin typeface="WenQuanYi Micro Hei Mono"/>
              <a:cs typeface="WenQuanYi Micro Hei Mono"/>
            </a:endParaRPr>
          </a:p>
          <a:p>
            <a:pPr marL="198755">
              <a:lnSpc>
                <a:spcPts val="1120"/>
              </a:lnSpc>
            </a:pPr>
            <a:r>
              <a:rPr sz="950" dirty="0">
                <a:latin typeface="WenQuanYi Micro Hei Mono"/>
                <a:cs typeface="WenQuanYi Micro Hei Mono"/>
              </a:rPr>
              <a:t>complete:</a:t>
            </a:r>
            <a:r>
              <a:rPr sz="950" spc="6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()</a:t>
            </a:r>
            <a:r>
              <a:rPr sz="950" spc="6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60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console.log(</a:t>
            </a:r>
            <a:r>
              <a:rPr sz="950" spc="-1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'done'</a:t>
            </a:r>
            <a:r>
              <a:rPr sz="950" spc="-10" dirty="0">
                <a:latin typeface="WenQuanYi Micro Hei Mono"/>
                <a:cs typeface="WenQuanYi Micro Hei Mono"/>
              </a:rPr>
              <a:t>),</a:t>
            </a:r>
            <a:endParaRPr sz="950">
              <a:latin typeface="WenQuanYi Micro Hei Mono"/>
              <a:cs typeface="WenQuanYi Micro Hei Mono"/>
            </a:endParaRPr>
          </a:p>
          <a:p>
            <a:pPr marL="49530">
              <a:lnSpc>
                <a:spcPts val="1130"/>
              </a:lnSpc>
            </a:pPr>
            <a:r>
              <a:rPr sz="950" spc="-25" dirty="0">
                <a:latin typeface="WenQuanYi Micro Hei Mono"/>
                <a:cs typeface="WenQuanYi Micro Hei Mono"/>
              </a:rPr>
              <a:t>});</a:t>
            </a:r>
            <a:endParaRPr sz="950">
              <a:latin typeface="WenQuanYi Micro Hei Mono"/>
              <a:cs typeface="WenQuanYi Micro Hei Mon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47927" y="1913334"/>
            <a:ext cx="7815580" cy="276225"/>
            <a:chOff x="1447927" y="1913334"/>
            <a:chExt cx="7815580" cy="276225"/>
          </a:xfrm>
        </p:grpSpPr>
        <p:sp>
          <p:nvSpPr>
            <p:cNvPr id="21" name="object 21"/>
            <p:cNvSpPr/>
            <p:nvPr/>
          </p:nvSpPr>
          <p:spPr>
            <a:xfrm>
              <a:off x="1447927" y="1913336"/>
              <a:ext cx="7815580" cy="276225"/>
            </a:xfrm>
            <a:custGeom>
              <a:avLst/>
              <a:gdLst/>
              <a:ahLst/>
              <a:cxnLst/>
              <a:rect l="l" t="t" r="r" b="b"/>
              <a:pathLst>
                <a:path w="7815580" h="276225">
                  <a:moveTo>
                    <a:pt x="7815364" y="0"/>
                  </a:moveTo>
                  <a:lnTo>
                    <a:pt x="0" y="0"/>
                  </a:lnTo>
                  <a:lnTo>
                    <a:pt x="0" y="275940"/>
                  </a:lnTo>
                  <a:lnTo>
                    <a:pt x="7815364" y="275940"/>
                  </a:lnTo>
                  <a:lnTo>
                    <a:pt x="7815364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47927" y="2180375"/>
              <a:ext cx="7815580" cy="9525"/>
            </a:xfrm>
            <a:custGeom>
              <a:avLst/>
              <a:gdLst/>
              <a:ahLst/>
              <a:cxnLst/>
              <a:rect l="l" t="t" r="r" b="b"/>
              <a:pathLst>
                <a:path w="7815580" h="9525">
                  <a:moveTo>
                    <a:pt x="7815364" y="0"/>
                  </a:moveTo>
                  <a:lnTo>
                    <a:pt x="0" y="0"/>
                  </a:lnTo>
                  <a:lnTo>
                    <a:pt x="0" y="8901"/>
                  </a:lnTo>
                  <a:lnTo>
                    <a:pt x="7815364" y="8901"/>
                  </a:lnTo>
                  <a:lnTo>
                    <a:pt x="7815364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hlinkClick r:id="rId5"/>
            </p:cNvPr>
            <p:cNvSpPr/>
            <p:nvPr/>
          </p:nvSpPr>
          <p:spPr>
            <a:xfrm>
              <a:off x="3913581" y="1913343"/>
              <a:ext cx="543560" cy="267335"/>
            </a:xfrm>
            <a:custGeom>
              <a:avLst/>
              <a:gdLst/>
              <a:ahLst/>
              <a:cxnLst/>
              <a:rect l="l" t="t" r="r" b="b"/>
              <a:pathLst>
                <a:path w="543560" h="267335">
                  <a:moveTo>
                    <a:pt x="8890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8890" y="267030"/>
                  </a:lnTo>
                  <a:lnTo>
                    <a:pt x="8890" y="0"/>
                  </a:lnTo>
                  <a:close/>
                </a:path>
                <a:path w="543560" h="267335">
                  <a:moveTo>
                    <a:pt x="542975" y="0"/>
                  </a:moveTo>
                  <a:lnTo>
                    <a:pt x="534085" y="0"/>
                  </a:lnTo>
                  <a:lnTo>
                    <a:pt x="534085" y="267030"/>
                  </a:lnTo>
                  <a:lnTo>
                    <a:pt x="542975" y="267030"/>
                  </a:lnTo>
                  <a:lnTo>
                    <a:pt x="54297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922482" y="1913334"/>
            <a:ext cx="525780" cy="26733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723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70"/>
              </a:spcBef>
            </a:pPr>
            <a:r>
              <a:rPr sz="900" spc="85" dirty="0">
                <a:solidFill>
                  <a:srgbClr val="232323"/>
                </a:solidFill>
                <a:latin typeface="Trebuchet MS"/>
                <a:cs typeface="Trebuchet MS"/>
                <a:hlinkClick r:id="rId5"/>
              </a:rPr>
              <a:t>HTML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66030" y="1913334"/>
            <a:ext cx="9525" cy="267335"/>
          </a:xfrm>
          <a:custGeom>
            <a:avLst/>
            <a:gdLst/>
            <a:ahLst/>
            <a:cxnLst/>
            <a:rect l="l" t="t" r="r" b="b"/>
            <a:pathLst>
              <a:path w="9525" h="267335">
                <a:moveTo>
                  <a:pt x="8901" y="0"/>
                </a:moveTo>
                <a:lnTo>
                  <a:pt x="0" y="0"/>
                </a:lnTo>
                <a:lnTo>
                  <a:pt x="0" y="267039"/>
                </a:lnTo>
                <a:lnTo>
                  <a:pt x="8901" y="267039"/>
                </a:lnTo>
                <a:lnTo>
                  <a:pt x="890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56568" y="1913334"/>
            <a:ext cx="409575" cy="26733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723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570"/>
              </a:spcBef>
            </a:pPr>
            <a:r>
              <a:rPr sz="900" spc="125" dirty="0">
                <a:solidFill>
                  <a:srgbClr val="232323"/>
                </a:solidFill>
                <a:latin typeface="Trebuchet MS"/>
                <a:cs typeface="Trebuchet MS"/>
                <a:hlinkClick r:id="rId6"/>
              </a:rPr>
              <a:t>CSS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13743" y="1913334"/>
            <a:ext cx="9525" cy="267335"/>
          </a:xfrm>
          <a:custGeom>
            <a:avLst/>
            <a:gdLst/>
            <a:ahLst/>
            <a:cxnLst/>
            <a:rect l="l" t="t" r="r" b="b"/>
            <a:pathLst>
              <a:path w="9525" h="267335">
                <a:moveTo>
                  <a:pt x="8901" y="0"/>
                </a:moveTo>
                <a:lnTo>
                  <a:pt x="0" y="0"/>
                </a:lnTo>
                <a:lnTo>
                  <a:pt x="0" y="267039"/>
                </a:lnTo>
                <a:lnTo>
                  <a:pt x="8901" y="267039"/>
                </a:lnTo>
                <a:lnTo>
                  <a:pt x="890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74931" y="1913334"/>
            <a:ext cx="739140" cy="267335"/>
          </a:xfrm>
          <a:prstGeom prst="rect">
            <a:avLst/>
          </a:prstGeom>
          <a:solidFill>
            <a:srgbClr val="EBF4FF"/>
          </a:solidFill>
        </p:spPr>
        <p:txBody>
          <a:bodyPr vert="horz" wrap="square" lIns="0" tIns="723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570"/>
              </a:spcBef>
            </a:pP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7"/>
              </a:rPr>
              <a:t>JavaScript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36830" y="1913334"/>
            <a:ext cx="9525" cy="267335"/>
          </a:xfrm>
          <a:custGeom>
            <a:avLst/>
            <a:gdLst/>
            <a:ahLst/>
            <a:cxnLst/>
            <a:rect l="l" t="t" r="r" b="b"/>
            <a:pathLst>
              <a:path w="9525" h="267335">
                <a:moveTo>
                  <a:pt x="8901" y="0"/>
                </a:moveTo>
                <a:lnTo>
                  <a:pt x="0" y="0"/>
                </a:lnTo>
                <a:lnTo>
                  <a:pt x="0" y="267039"/>
                </a:lnTo>
                <a:lnTo>
                  <a:pt x="8901" y="267039"/>
                </a:lnTo>
                <a:lnTo>
                  <a:pt x="890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22644" y="1913334"/>
            <a:ext cx="614680" cy="267335"/>
          </a:xfrm>
          <a:prstGeom prst="rect">
            <a:avLst/>
          </a:prstGeom>
          <a:solidFill>
            <a:srgbClr val="EBF4FF"/>
          </a:solidFill>
        </p:spPr>
        <p:txBody>
          <a:bodyPr vert="horz" wrap="square" lIns="0" tIns="723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70"/>
              </a:spcBef>
            </a:pP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8"/>
              </a:rPr>
              <a:t>Console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88708" y="1913334"/>
            <a:ext cx="9525" cy="267335"/>
          </a:xfrm>
          <a:custGeom>
            <a:avLst/>
            <a:gdLst/>
            <a:ahLst/>
            <a:cxnLst/>
            <a:rect l="l" t="t" r="r" b="b"/>
            <a:pathLst>
              <a:path w="9525" h="267335">
                <a:moveTo>
                  <a:pt x="8901" y="0"/>
                </a:moveTo>
                <a:lnTo>
                  <a:pt x="0" y="0"/>
                </a:lnTo>
                <a:lnTo>
                  <a:pt x="0" y="267039"/>
                </a:lnTo>
                <a:lnTo>
                  <a:pt x="8901" y="267039"/>
                </a:lnTo>
                <a:lnTo>
                  <a:pt x="890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45731" y="1913334"/>
            <a:ext cx="543560" cy="26733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723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570"/>
              </a:spcBef>
            </a:pP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9"/>
              </a:rPr>
              <a:t>Output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97609" y="1913334"/>
            <a:ext cx="2465705" cy="26733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72390" rIns="0" bIns="0" rtlCol="0">
            <a:spAutoFit/>
          </a:bodyPr>
          <a:lstStyle/>
          <a:p>
            <a:pPr marR="90170" algn="r">
              <a:lnSpc>
                <a:spcPct val="100000"/>
              </a:lnSpc>
              <a:spcBef>
                <a:spcPts val="570"/>
              </a:spcBef>
            </a:pPr>
            <a:r>
              <a:rPr sz="900" spc="-20" dirty="0">
                <a:solidFill>
                  <a:srgbClr val="232323"/>
                </a:solidFill>
                <a:latin typeface="Trebuchet MS"/>
                <a:cs typeface="Trebuchet MS"/>
              </a:rPr>
              <a:t>Help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34" name="object 34">
            <a:hlinkClick r:id="rId10"/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01330" y="1984536"/>
            <a:ext cx="106815" cy="142751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447927" y="1971841"/>
            <a:ext cx="246570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10"/>
              </a:spcBef>
              <a:tabLst>
                <a:tab pos="787400" algn="l"/>
              </a:tabLst>
            </a:pPr>
            <a:r>
              <a:rPr sz="900" spc="130" dirty="0">
                <a:solidFill>
                  <a:srgbClr val="232323"/>
                </a:solidFill>
                <a:latin typeface="Trebuchet MS"/>
                <a:cs typeface="Trebuchet MS"/>
                <a:hlinkClick r:id="rId10"/>
              </a:rPr>
              <a:t>JS</a:t>
            </a:r>
            <a:r>
              <a:rPr sz="900" spc="-5" dirty="0">
                <a:solidFill>
                  <a:srgbClr val="232323"/>
                </a:solidFill>
                <a:latin typeface="Trebuchet MS"/>
                <a:cs typeface="Trebuchet MS"/>
                <a:hlinkClick r:id="rId10"/>
              </a:rPr>
              <a:t> </a:t>
            </a:r>
            <a:r>
              <a:rPr sz="900" spc="25" dirty="0">
                <a:solidFill>
                  <a:srgbClr val="232323"/>
                </a:solidFill>
                <a:latin typeface="Trebuchet MS"/>
                <a:cs typeface="Trebuchet MS"/>
                <a:hlinkClick r:id="rId10"/>
              </a:rPr>
              <a:t>Bin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30" dirty="0">
                <a:solidFill>
                  <a:srgbClr val="232323"/>
                </a:solidFill>
                <a:latin typeface="Trebuchet MS"/>
                <a:cs typeface="Trebuchet MS"/>
                <a:hlinkClick r:id="rId12"/>
              </a:rPr>
              <a:t>Save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19910">
              <a:lnSpc>
                <a:spcPct val="100000"/>
              </a:lnSpc>
              <a:spcBef>
                <a:spcPts val="120"/>
              </a:spcBef>
            </a:pPr>
            <a:r>
              <a:rPr spc="-365" dirty="0"/>
              <a:t>Subject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6316" y="2132064"/>
            <a:ext cx="7293609" cy="2313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95"/>
              </a:spcBef>
            </a:pPr>
            <a:r>
              <a:rPr sz="2450" spc="-125" dirty="0">
                <a:solidFill>
                  <a:srgbClr val="666666"/>
                </a:solidFill>
                <a:latin typeface="Verdana"/>
                <a:cs typeface="Verdana"/>
              </a:rPr>
              <a:t>A</a:t>
            </a:r>
            <a:r>
              <a:rPr sz="2450" spc="-3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85" dirty="0">
                <a:solidFill>
                  <a:srgbClr val="666666"/>
                </a:solidFill>
                <a:latin typeface="Courier New"/>
                <a:cs typeface="Courier New"/>
              </a:rPr>
              <a:t>Subject</a:t>
            </a:r>
            <a:r>
              <a:rPr sz="2450" spc="-9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50" spc="-150" dirty="0">
                <a:solidFill>
                  <a:srgbClr val="666666"/>
                </a:solidFill>
                <a:latin typeface="Verdana"/>
                <a:cs typeface="Verdana"/>
              </a:rPr>
              <a:t>is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75" dirty="0">
                <a:solidFill>
                  <a:srgbClr val="666666"/>
                </a:solidFill>
                <a:latin typeface="Verdana"/>
                <a:cs typeface="Verdana"/>
              </a:rPr>
              <a:t>like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95" dirty="0">
                <a:solidFill>
                  <a:srgbClr val="666666"/>
                </a:solidFill>
                <a:latin typeface="Verdana"/>
                <a:cs typeface="Verdana"/>
              </a:rPr>
              <a:t>an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14" dirty="0">
                <a:solidFill>
                  <a:srgbClr val="666666"/>
                </a:solidFill>
                <a:latin typeface="Courier New"/>
                <a:cs typeface="Courier New"/>
              </a:rPr>
              <a:t>Observable</a:t>
            </a:r>
            <a:r>
              <a:rPr sz="2450" spc="-114" dirty="0">
                <a:solidFill>
                  <a:srgbClr val="666666"/>
                </a:solidFill>
                <a:latin typeface="Verdana"/>
                <a:cs typeface="Verdana"/>
              </a:rPr>
              <a:t>,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00" dirty="0">
                <a:solidFill>
                  <a:srgbClr val="666666"/>
                </a:solidFill>
                <a:latin typeface="Verdana"/>
                <a:cs typeface="Verdana"/>
              </a:rPr>
              <a:t>but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00" dirty="0">
                <a:solidFill>
                  <a:srgbClr val="666666"/>
                </a:solidFill>
                <a:latin typeface="Verdana"/>
                <a:cs typeface="Verdana"/>
              </a:rPr>
              <a:t>can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10" dirty="0">
                <a:solidFill>
                  <a:srgbClr val="666666"/>
                </a:solidFill>
                <a:latin typeface="Verdana"/>
                <a:cs typeface="Verdana"/>
              </a:rPr>
              <a:t>multicast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666666"/>
                </a:solidFill>
                <a:latin typeface="Verdana"/>
                <a:cs typeface="Verdana"/>
              </a:rPr>
              <a:t>to </a:t>
            </a:r>
            <a:r>
              <a:rPr sz="2450" spc="-265" dirty="0">
                <a:solidFill>
                  <a:srgbClr val="666666"/>
                </a:solidFill>
                <a:latin typeface="Verdana"/>
                <a:cs typeface="Verdana"/>
              </a:rPr>
              <a:t>many</a:t>
            </a:r>
            <a:r>
              <a:rPr sz="2450" spc="-38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666666"/>
                </a:solidFill>
                <a:latin typeface="Courier New"/>
                <a:cs typeface="Courier New"/>
              </a:rPr>
              <a:t>Observers</a:t>
            </a:r>
            <a:r>
              <a:rPr sz="2450" spc="-10" dirty="0">
                <a:solidFill>
                  <a:srgbClr val="666666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2450">
              <a:latin typeface="Verdana"/>
              <a:cs typeface="Verdana"/>
            </a:endParaRPr>
          </a:p>
          <a:p>
            <a:pPr marL="12700" marR="360680">
              <a:lnSpc>
                <a:spcPct val="124000"/>
              </a:lnSpc>
              <a:spcBef>
                <a:spcPts val="5"/>
              </a:spcBef>
            </a:pPr>
            <a:r>
              <a:rPr sz="2450" spc="-85" dirty="0">
                <a:solidFill>
                  <a:srgbClr val="666666"/>
                </a:solidFill>
                <a:latin typeface="Courier New"/>
                <a:cs typeface="Courier New"/>
              </a:rPr>
              <a:t>Subjects</a:t>
            </a:r>
            <a:r>
              <a:rPr sz="2450" spc="-9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50" spc="-220" dirty="0">
                <a:solidFill>
                  <a:srgbClr val="666666"/>
                </a:solidFill>
                <a:latin typeface="Verdana"/>
                <a:cs typeface="Verdana"/>
              </a:rPr>
              <a:t>are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75" dirty="0">
                <a:solidFill>
                  <a:srgbClr val="666666"/>
                </a:solidFill>
                <a:latin typeface="Verdana"/>
                <a:cs typeface="Verdana"/>
              </a:rPr>
              <a:t>like</a:t>
            </a:r>
            <a:r>
              <a:rPr sz="2450" spc="-3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666666"/>
                </a:solidFill>
                <a:latin typeface="Courier New"/>
                <a:cs typeface="Courier New"/>
              </a:rPr>
              <a:t>EventEmitters</a:t>
            </a:r>
            <a:r>
              <a:rPr sz="2450" spc="-9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50" spc="-245" dirty="0">
                <a:solidFill>
                  <a:srgbClr val="666666"/>
                </a:solidFill>
                <a:latin typeface="Verdana"/>
                <a:cs typeface="Verdana"/>
              </a:rPr>
              <a:t>they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15" dirty="0">
                <a:solidFill>
                  <a:srgbClr val="666666"/>
                </a:solidFill>
                <a:latin typeface="Verdana"/>
                <a:cs typeface="Verdana"/>
              </a:rPr>
              <a:t>maintain</a:t>
            </a:r>
            <a:r>
              <a:rPr sz="2450" spc="-3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666666"/>
                </a:solidFill>
                <a:latin typeface="Verdana"/>
                <a:cs typeface="Verdana"/>
              </a:rPr>
              <a:t>a </a:t>
            </a:r>
            <a:r>
              <a:rPr sz="2450" spc="-215" dirty="0">
                <a:solidFill>
                  <a:srgbClr val="666666"/>
                </a:solidFill>
                <a:latin typeface="Verdana"/>
                <a:cs typeface="Verdana"/>
              </a:rPr>
              <a:t>registry</a:t>
            </a:r>
            <a:r>
              <a:rPr sz="2450" spc="-37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10" dirty="0">
                <a:solidFill>
                  <a:srgbClr val="666666"/>
                </a:solidFill>
                <a:latin typeface="Verdana"/>
                <a:cs typeface="Verdana"/>
              </a:rPr>
              <a:t>of</a:t>
            </a:r>
            <a:r>
              <a:rPr sz="2450" spc="-3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60" dirty="0">
                <a:solidFill>
                  <a:srgbClr val="666666"/>
                </a:solidFill>
                <a:latin typeface="Verdana"/>
                <a:cs typeface="Verdana"/>
              </a:rPr>
              <a:t>many</a:t>
            </a:r>
            <a:r>
              <a:rPr sz="2450" spc="-3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666666"/>
                </a:solidFill>
                <a:latin typeface="Verdana"/>
                <a:cs typeface="Verdana"/>
              </a:rPr>
              <a:t>listeners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355600"/>
            <a:ext cx="9982200" cy="685401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01700" y="673100"/>
            <a:ext cx="8890000" cy="6223000"/>
            <a:chOff x="901700" y="673100"/>
            <a:chExt cx="8890000" cy="6223000"/>
          </a:xfrm>
        </p:grpSpPr>
        <p:sp>
          <p:nvSpPr>
            <p:cNvPr id="4" name="object 4"/>
            <p:cNvSpPr/>
            <p:nvPr/>
          </p:nvSpPr>
          <p:spPr>
            <a:xfrm>
              <a:off x="901700" y="673100"/>
              <a:ext cx="8890000" cy="6223000"/>
            </a:xfrm>
            <a:custGeom>
              <a:avLst/>
              <a:gdLst/>
              <a:ahLst/>
              <a:cxnLst/>
              <a:rect l="l" t="t" r="r" b="b"/>
              <a:pathLst>
                <a:path w="8890000" h="6223000">
                  <a:moveTo>
                    <a:pt x="8838943" y="0"/>
                  </a:moveTo>
                  <a:lnTo>
                    <a:pt x="51065" y="0"/>
                  </a:lnTo>
                  <a:lnTo>
                    <a:pt x="49184" y="560"/>
                  </a:lnTo>
                  <a:lnTo>
                    <a:pt x="9006" y="33830"/>
                  </a:lnTo>
                  <a:lnTo>
                    <a:pt x="0" y="51774"/>
                  </a:lnTo>
                  <a:lnTo>
                    <a:pt x="0" y="6167248"/>
                  </a:lnTo>
                  <a:lnTo>
                    <a:pt x="34123" y="6210308"/>
                  </a:lnTo>
                  <a:lnTo>
                    <a:pt x="64437" y="6223000"/>
                  </a:lnTo>
                  <a:lnTo>
                    <a:pt x="8825570" y="6223000"/>
                  </a:lnTo>
                  <a:lnTo>
                    <a:pt x="8869591" y="6198901"/>
                  </a:lnTo>
                  <a:lnTo>
                    <a:pt x="8890000" y="6167269"/>
                  </a:lnTo>
                  <a:lnTo>
                    <a:pt x="8890000" y="51753"/>
                  </a:lnTo>
                  <a:lnTo>
                    <a:pt x="8855884" y="8708"/>
                  </a:lnTo>
                  <a:lnTo>
                    <a:pt x="88389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1706" y="673100"/>
              <a:ext cx="8890000" cy="6223000"/>
            </a:xfrm>
            <a:custGeom>
              <a:avLst/>
              <a:gdLst/>
              <a:ahLst/>
              <a:cxnLst/>
              <a:rect l="l" t="t" r="r" b="b"/>
              <a:pathLst>
                <a:path w="8890000" h="6223000">
                  <a:moveTo>
                    <a:pt x="8838937" y="0"/>
                  </a:moveTo>
                  <a:lnTo>
                    <a:pt x="51059" y="0"/>
                  </a:lnTo>
                  <a:lnTo>
                    <a:pt x="49178" y="560"/>
                  </a:lnTo>
                  <a:lnTo>
                    <a:pt x="9000" y="33830"/>
                  </a:lnTo>
                  <a:lnTo>
                    <a:pt x="0" y="6167269"/>
                  </a:lnTo>
                  <a:lnTo>
                    <a:pt x="852" y="6170131"/>
                  </a:lnTo>
                  <a:lnTo>
                    <a:pt x="34117" y="6210308"/>
                  </a:lnTo>
                  <a:lnTo>
                    <a:pt x="64431" y="6223000"/>
                  </a:lnTo>
                  <a:lnTo>
                    <a:pt x="8825564" y="6223000"/>
                  </a:lnTo>
                  <a:lnTo>
                    <a:pt x="8840819" y="6218455"/>
                  </a:lnTo>
                  <a:lnTo>
                    <a:pt x="8845222" y="6216073"/>
                  </a:lnTo>
                  <a:lnTo>
                    <a:pt x="83349" y="6216073"/>
                  </a:lnTo>
                  <a:lnTo>
                    <a:pt x="67364" y="6214606"/>
                  </a:lnTo>
                  <a:lnTo>
                    <a:pt x="26700" y="6192607"/>
                  </a:lnTo>
                  <a:lnTo>
                    <a:pt x="4702" y="6151944"/>
                  </a:lnTo>
                  <a:lnTo>
                    <a:pt x="3236" y="6135960"/>
                  </a:lnTo>
                  <a:lnTo>
                    <a:pt x="3236" y="83057"/>
                  </a:lnTo>
                  <a:lnTo>
                    <a:pt x="16435" y="38750"/>
                  </a:lnTo>
                  <a:lnTo>
                    <a:pt x="52594" y="8813"/>
                  </a:lnTo>
                  <a:lnTo>
                    <a:pt x="83349" y="2946"/>
                  </a:lnTo>
                  <a:lnTo>
                    <a:pt x="8845229" y="2946"/>
                  </a:lnTo>
                  <a:lnTo>
                    <a:pt x="8840819" y="560"/>
                  </a:lnTo>
                  <a:lnTo>
                    <a:pt x="8838937" y="0"/>
                  </a:lnTo>
                  <a:close/>
                </a:path>
                <a:path w="8890000" h="6223000">
                  <a:moveTo>
                    <a:pt x="8845229" y="2946"/>
                  </a:moveTo>
                  <a:lnTo>
                    <a:pt x="8806643" y="2946"/>
                  </a:lnTo>
                  <a:lnTo>
                    <a:pt x="8822629" y="4413"/>
                  </a:lnTo>
                  <a:lnTo>
                    <a:pt x="8837400" y="8813"/>
                  </a:lnTo>
                  <a:lnTo>
                    <a:pt x="8873559" y="38750"/>
                  </a:lnTo>
                  <a:lnTo>
                    <a:pt x="8886755" y="83057"/>
                  </a:lnTo>
                  <a:lnTo>
                    <a:pt x="8886755" y="6135960"/>
                  </a:lnTo>
                  <a:lnTo>
                    <a:pt x="8873559" y="6180268"/>
                  </a:lnTo>
                  <a:lnTo>
                    <a:pt x="8837400" y="6210206"/>
                  </a:lnTo>
                  <a:lnTo>
                    <a:pt x="8806643" y="6216073"/>
                  </a:lnTo>
                  <a:lnTo>
                    <a:pt x="8845222" y="6216073"/>
                  </a:lnTo>
                  <a:lnTo>
                    <a:pt x="8880993" y="6185191"/>
                  </a:lnTo>
                  <a:lnTo>
                    <a:pt x="8889993" y="6167269"/>
                  </a:lnTo>
                  <a:lnTo>
                    <a:pt x="8889993" y="51753"/>
                  </a:lnTo>
                  <a:lnTo>
                    <a:pt x="8889141" y="48891"/>
                  </a:lnTo>
                  <a:lnTo>
                    <a:pt x="8880993" y="33830"/>
                  </a:lnTo>
                  <a:lnTo>
                    <a:pt x="8869585" y="20116"/>
                  </a:lnTo>
                  <a:lnTo>
                    <a:pt x="8855878" y="8708"/>
                  </a:lnTo>
                  <a:lnTo>
                    <a:pt x="8845229" y="2946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19910">
              <a:lnSpc>
                <a:spcPct val="100000"/>
              </a:lnSpc>
              <a:spcBef>
                <a:spcPts val="120"/>
              </a:spcBef>
            </a:pPr>
            <a:r>
              <a:rPr spc="-365" dirty="0"/>
              <a:t>Subject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447927" y="2189276"/>
            <a:ext cx="7815580" cy="4175125"/>
            <a:chOff x="1447927" y="2189276"/>
            <a:chExt cx="7815580" cy="4175125"/>
          </a:xfrm>
        </p:grpSpPr>
        <p:sp>
          <p:nvSpPr>
            <p:cNvPr id="8" name="object 8"/>
            <p:cNvSpPr/>
            <p:nvPr/>
          </p:nvSpPr>
          <p:spPr>
            <a:xfrm>
              <a:off x="1447927" y="2189276"/>
              <a:ext cx="7815580" cy="4175125"/>
            </a:xfrm>
            <a:custGeom>
              <a:avLst/>
              <a:gdLst/>
              <a:ahLst/>
              <a:cxnLst/>
              <a:rect l="l" t="t" r="r" b="b"/>
              <a:pathLst>
                <a:path w="7815580" h="4175125">
                  <a:moveTo>
                    <a:pt x="0" y="4174718"/>
                  </a:moveTo>
                  <a:lnTo>
                    <a:pt x="7815364" y="4174718"/>
                  </a:lnTo>
                  <a:lnTo>
                    <a:pt x="7815364" y="0"/>
                  </a:lnTo>
                  <a:lnTo>
                    <a:pt x="0" y="0"/>
                  </a:lnTo>
                  <a:lnTo>
                    <a:pt x="0" y="4174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6234" y="2999295"/>
              <a:ext cx="2278735" cy="22787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47927" y="2189276"/>
              <a:ext cx="3907790" cy="4175125"/>
            </a:xfrm>
            <a:custGeom>
              <a:avLst/>
              <a:gdLst/>
              <a:ahLst/>
              <a:cxnLst/>
              <a:rect l="l" t="t" r="r" b="b"/>
              <a:pathLst>
                <a:path w="3907790" h="4175125">
                  <a:moveTo>
                    <a:pt x="0" y="4174718"/>
                  </a:moveTo>
                  <a:lnTo>
                    <a:pt x="3907675" y="4174718"/>
                  </a:lnTo>
                  <a:lnTo>
                    <a:pt x="3907675" y="0"/>
                  </a:lnTo>
                  <a:lnTo>
                    <a:pt x="0" y="0"/>
                  </a:lnTo>
                  <a:lnTo>
                    <a:pt x="0" y="4174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55602" y="2189276"/>
              <a:ext cx="9525" cy="4175125"/>
            </a:xfrm>
            <a:custGeom>
              <a:avLst/>
              <a:gdLst/>
              <a:ahLst/>
              <a:cxnLst/>
              <a:rect l="l" t="t" r="r" b="b"/>
              <a:pathLst>
                <a:path w="9525" h="4175125">
                  <a:moveTo>
                    <a:pt x="0" y="4174718"/>
                  </a:moveTo>
                  <a:lnTo>
                    <a:pt x="8901" y="4174718"/>
                  </a:lnTo>
                  <a:lnTo>
                    <a:pt x="8901" y="0"/>
                  </a:lnTo>
                  <a:lnTo>
                    <a:pt x="0" y="0"/>
                  </a:lnTo>
                  <a:lnTo>
                    <a:pt x="0" y="4174718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64505" y="2189276"/>
              <a:ext cx="3898900" cy="4175125"/>
            </a:xfrm>
            <a:custGeom>
              <a:avLst/>
              <a:gdLst/>
              <a:ahLst/>
              <a:cxnLst/>
              <a:rect l="l" t="t" r="r" b="b"/>
              <a:pathLst>
                <a:path w="3898900" h="4175125">
                  <a:moveTo>
                    <a:pt x="0" y="4174718"/>
                  </a:moveTo>
                  <a:lnTo>
                    <a:pt x="3898785" y="4174718"/>
                  </a:lnTo>
                  <a:lnTo>
                    <a:pt x="3898785" y="0"/>
                  </a:lnTo>
                  <a:lnTo>
                    <a:pt x="0" y="0"/>
                  </a:lnTo>
                  <a:lnTo>
                    <a:pt x="0" y="4174718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64505" y="2741167"/>
              <a:ext cx="3898900" cy="561340"/>
            </a:xfrm>
            <a:custGeom>
              <a:avLst/>
              <a:gdLst/>
              <a:ahLst/>
              <a:cxnLst/>
              <a:rect l="l" t="t" r="r" b="b"/>
              <a:pathLst>
                <a:path w="3898900" h="561339">
                  <a:moveTo>
                    <a:pt x="3898785" y="551878"/>
                  </a:moveTo>
                  <a:lnTo>
                    <a:pt x="0" y="551878"/>
                  </a:lnTo>
                  <a:lnTo>
                    <a:pt x="0" y="560768"/>
                  </a:lnTo>
                  <a:lnTo>
                    <a:pt x="3898785" y="560768"/>
                  </a:lnTo>
                  <a:lnTo>
                    <a:pt x="3898785" y="551878"/>
                  </a:lnTo>
                  <a:close/>
                </a:path>
                <a:path w="3898900" h="561339">
                  <a:moveTo>
                    <a:pt x="3898785" y="275945"/>
                  </a:moveTo>
                  <a:lnTo>
                    <a:pt x="0" y="275945"/>
                  </a:lnTo>
                  <a:lnTo>
                    <a:pt x="0" y="284835"/>
                  </a:lnTo>
                  <a:lnTo>
                    <a:pt x="3898785" y="284835"/>
                  </a:lnTo>
                  <a:lnTo>
                    <a:pt x="3898785" y="275945"/>
                  </a:lnTo>
                  <a:close/>
                </a:path>
                <a:path w="3898900" h="561339">
                  <a:moveTo>
                    <a:pt x="389878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898785" y="8890"/>
                  </a:lnTo>
                  <a:lnTo>
                    <a:pt x="3898785" y="0"/>
                  </a:lnTo>
                  <a:close/>
                </a:path>
              </a:pathLst>
            </a:custGeom>
            <a:solidFill>
              <a:srgbClr val="EEE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69894" y="2790763"/>
            <a:ext cx="10725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"observerB:</a:t>
            </a:r>
            <a:r>
              <a:rPr sz="950" spc="14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1"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9894" y="3066705"/>
            <a:ext cx="10725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"observerA:</a:t>
            </a:r>
            <a:r>
              <a:rPr sz="950" spc="14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2"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69894" y="3342646"/>
            <a:ext cx="10725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"observerB:</a:t>
            </a:r>
            <a:r>
              <a:rPr sz="950" spc="14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2"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6373" y="3671995"/>
            <a:ext cx="889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-355" dirty="0">
                <a:solidFill>
                  <a:srgbClr val="3583FC"/>
                </a:solidFill>
                <a:latin typeface="DejaVu Sans"/>
                <a:cs typeface="DejaVu Sans"/>
              </a:rPr>
              <a:t>❱</a:t>
            </a:r>
            <a:endParaRPr sz="950">
              <a:latin typeface="DejaVu Sans"/>
              <a:cs typeface="DejaVu San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01938" y="2233777"/>
            <a:ext cx="418362" cy="24923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405661" y="2274487"/>
            <a:ext cx="20383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25" dirty="0">
                <a:latin typeface="Trebuchet MS"/>
                <a:cs typeface="Trebuchet MS"/>
              </a:rPr>
              <a:t>Run</a:t>
            </a:r>
            <a:endParaRPr sz="750">
              <a:latin typeface="Trebuchet MS"/>
              <a:cs typeface="Trebuchet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38107" y="2233777"/>
            <a:ext cx="480672" cy="24923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848083" y="2274487"/>
            <a:ext cx="26797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10" dirty="0">
                <a:latin typeface="Trebuchet MS"/>
                <a:cs typeface="Trebuchet MS"/>
              </a:rPr>
              <a:t>Clear</a:t>
            </a:r>
            <a:endParaRPr sz="75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47927" y="1913334"/>
            <a:ext cx="7815580" cy="276225"/>
            <a:chOff x="1447927" y="1913334"/>
            <a:chExt cx="7815580" cy="276225"/>
          </a:xfrm>
        </p:grpSpPr>
        <p:sp>
          <p:nvSpPr>
            <p:cNvPr id="23" name="object 23"/>
            <p:cNvSpPr/>
            <p:nvPr/>
          </p:nvSpPr>
          <p:spPr>
            <a:xfrm>
              <a:off x="1447927" y="1913336"/>
              <a:ext cx="7815580" cy="276225"/>
            </a:xfrm>
            <a:custGeom>
              <a:avLst/>
              <a:gdLst/>
              <a:ahLst/>
              <a:cxnLst/>
              <a:rect l="l" t="t" r="r" b="b"/>
              <a:pathLst>
                <a:path w="7815580" h="276225">
                  <a:moveTo>
                    <a:pt x="7815364" y="0"/>
                  </a:moveTo>
                  <a:lnTo>
                    <a:pt x="0" y="0"/>
                  </a:lnTo>
                  <a:lnTo>
                    <a:pt x="0" y="275940"/>
                  </a:lnTo>
                  <a:lnTo>
                    <a:pt x="7815364" y="275940"/>
                  </a:lnTo>
                  <a:lnTo>
                    <a:pt x="7815364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47927" y="2180375"/>
              <a:ext cx="7815580" cy="9525"/>
            </a:xfrm>
            <a:custGeom>
              <a:avLst/>
              <a:gdLst/>
              <a:ahLst/>
              <a:cxnLst/>
              <a:rect l="l" t="t" r="r" b="b"/>
              <a:pathLst>
                <a:path w="7815580" h="9525">
                  <a:moveTo>
                    <a:pt x="7815364" y="0"/>
                  </a:moveTo>
                  <a:lnTo>
                    <a:pt x="0" y="0"/>
                  </a:lnTo>
                  <a:lnTo>
                    <a:pt x="0" y="8901"/>
                  </a:lnTo>
                  <a:lnTo>
                    <a:pt x="7815364" y="8901"/>
                  </a:lnTo>
                  <a:lnTo>
                    <a:pt x="7815364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13594" y="1913343"/>
              <a:ext cx="961390" cy="267335"/>
            </a:xfrm>
            <a:custGeom>
              <a:avLst/>
              <a:gdLst/>
              <a:ahLst/>
              <a:cxnLst/>
              <a:rect l="l" t="t" r="r" b="b"/>
              <a:pathLst>
                <a:path w="961389" h="267335">
                  <a:moveTo>
                    <a:pt x="8890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8890" y="267030"/>
                  </a:lnTo>
                  <a:lnTo>
                    <a:pt x="8890" y="0"/>
                  </a:lnTo>
                  <a:close/>
                </a:path>
                <a:path w="961389" h="267335">
                  <a:moveTo>
                    <a:pt x="542963" y="0"/>
                  </a:moveTo>
                  <a:lnTo>
                    <a:pt x="534073" y="0"/>
                  </a:lnTo>
                  <a:lnTo>
                    <a:pt x="534073" y="267030"/>
                  </a:lnTo>
                  <a:lnTo>
                    <a:pt x="542963" y="267030"/>
                  </a:lnTo>
                  <a:lnTo>
                    <a:pt x="542963" y="0"/>
                  </a:lnTo>
                  <a:close/>
                </a:path>
                <a:path w="961389" h="267335">
                  <a:moveTo>
                    <a:pt x="961326" y="0"/>
                  </a:moveTo>
                  <a:lnTo>
                    <a:pt x="952436" y="0"/>
                  </a:lnTo>
                  <a:lnTo>
                    <a:pt x="952436" y="267030"/>
                  </a:lnTo>
                  <a:lnTo>
                    <a:pt x="961326" y="267030"/>
                  </a:lnTo>
                  <a:lnTo>
                    <a:pt x="96132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hlinkClick r:id="rId6"/>
            </p:cNvPr>
            <p:cNvSpPr/>
            <p:nvPr/>
          </p:nvSpPr>
          <p:spPr>
            <a:xfrm>
              <a:off x="4874932" y="1913334"/>
              <a:ext cx="748030" cy="267335"/>
            </a:xfrm>
            <a:custGeom>
              <a:avLst/>
              <a:gdLst/>
              <a:ahLst/>
              <a:cxnLst/>
              <a:rect l="l" t="t" r="r" b="b"/>
              <a:pathLst>
                <a:path w="748029" h="267335">
                  <a:moveTo>
                    <a:pt x="747711" y="0"/>
                  </a:moveTo>
                  <a:lnTo>
                    <a:pt x="0" y="0"/>
                  </a:lnTo>
                  <a:lnTo>
                    <a:pt x="0" y="267039"/>
                  </a:lnTo>
                  <a:lnTo>
                    <a:pt x="747711" y="267039"/>
                  </a:lnTo>
                  <a:lnTo>
                    <a:pt x="747711" y="0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13742" y="1913334"/>
              <a:ext cx="9525" cy="267335"/>
            </a:xfrm>
            <a:custGeom>
              <a:avLst/>
              <a:gdLst/>
              <a:ahLst/>
              <a:cxnLst/>
              <a:rect l="l" t="t" r="r" b="b"/>
              <a:pathLst>
                <a:path w="9525" h="267335">
                  <a:moveTo>
                    <a:pt x="8900" y="0"/>
                  </a:moveTo>
                  <a:lnTo>
                    <a:pt x="0" y="0"/>
                  </a:lnTo>
                  <a:lnTo>
                    <a:pt x="0" y="267039"/>
                  </a:lnTo>
                  <a:lnTo>
                    <a:pt x="8900" y="267039"/>
                  </a:lnTo>
                  <a:lnTo>
                    <a:pt x="89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hlinkClick r:id="rId7"/>
            </p:cNvPr>
            <p:cNvSpPr/>
            <p:nvPr/>
          </p:nvSpPr>
          <p:spPr>
            <a:xfrm>
              <a:off x="5622645" y="1913334"/>
              <a:ext cx="623570" cy="267335"/>
            </a:xfrm>
            <a:custGeom>
              <a:avLst/>
              <a:gdLst/>
              <a:ahLst/>
              <a:cxnLst/>
              <a:rect l="l" t="t" r="r" b="b"/>
              <a:pathLst>
                <a:path w="623570" h="267335">
                  <a:moveTo>
                    <a:pt x="623093" y="0"/>
                  </a:moveTo>
                  <a:lnTo>
                    <a:pt x="0" y="0"/>
                  </a:lnTo>
                  <a:lnTo>
                    <a:pt x="0" y="267039"/>
                  </a:lnTo>
                  <a:lnTo>
                    <a:pt x="623093" y="267039"/>
                  </a:lnTo>
                  <a:lnTo>
                    <a:pt x="623093" y="0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hlinkClick r:id="rId8"/>
            </p:cNvPr>
            <p:cNvSpPr/>
            <p:nvPr/>
          </p:nvSpPr>
          <p:spPr>
            <a:xfrm>
              <a:off x="6236830" y="1913343"/>
              <a:ext cx="561340" cy="267335"/>
            </a:xfrm>
            <a:custGeom>
              <a:avLst/>
              <a:gdLst/>
              <a:ahLst/>
              <a:cxnLst/>
              <a:rect l="l" t="t" r="r" b="b"/>
              <a:pathLst>
                <a:path w="561340" h="267335">
                  <a:moveTo>
                    <a:pt x="8890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8890" y="267030"/>
                  </a:lnTo>
                  <a:lnTo>
                    <a:pt x="8890" y="0"/>
                  </a:lnTo>
                  <a:close/>
                </a:path>
                <a:path w="561340" h="267335">
                  <a:moveTo>
                    <a:pt x="560781" y="0"/>
                  </a:moveTo>
                  <a:lnTo>
                    <a:pt x="551891" y="0"/>
                  </a:lnTo>
                  <a:lnTo>
                    <a:pt x="551891" y="267030"/>
                  </a:lnTo>
                  <a:lnTo>
                    <a:pt x="560781" y="267030"/>
                  </a:lnTo>
                  <a:lnTo>
                    <a:pt x="56078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955141" y="1971841"/>
            <a:ext cx="1754505" cy="718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6920" algn="l"/>
                <a:tab pos="1377315" algn="l"/>
              </a:tabLst>
            </a:pP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6"/>
              </a:rPr>
              <a:t>JavaScript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7"/>
              </a:rPr>
              <a:t>Console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8"/>
              </a:rPr>
              <a:t>Output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900">
              <a:latin typeface="Trebuchet MS"/>
              <a:cs typeface="Trebuchet MS"/>
            </a:endParaRPr>
          </a:p>
          <a:p>
            <a:pPr marL="493395">
              <a:lnSpc>
                <a:spcPct val="100000"/>
              </a:lnSpc>
            </a:pPr>
            <a:r>
              <a:rPr sz="900" spc="65" dirty="0">
                <a:latin typeface="Trebuchet MS"/>
                <a:cs typeface="Trebuchet MS"/>
              </a:rPr>
              <a:t>Console</a:t>
            </a:r>
            <a:endParaRPr sz="900">
              <a:latin typeface="Trebuchet MS"/>
              <a:cs typeface="Trebuchet MS"/>
            </a:endParaRPr>
          </a:p>
          <a:p>
            <a:pPr marL="627380">
              <a:lnSpc>
                <a:spcPct val="100000"/>
              </a:lnSpc>
              <a:spcBef>
                <a:spcPts val="975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"observerA:</a:t>
            </a:r>
            <a:r>
              <a:rPr sz="950" spc="14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1"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08862" y="1971841"/>
            <a:ext cx="2698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 dirty="0">
                <a:solidFill>
                  <a:srgbClr val="232323"/>
                </a:solidFill>
                <a:latin typeface="Trebuchet MS"/>
                <a:cs typeface="Trebuchet MS"/>
              </a:rPr>
              <a:t>Help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32" name="object 32">
            <a:hlinkClick r:id="rId9"/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01330" y="1984549"/>
            <a:ext cx="106815" cy="142739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485018" y="1971841"/>
            <a:ext cx="3388995" cy="21069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10"/>
              </a:spcBef>
              <a:tabLst>
                <a:tab pos="750570" algn="l"/>
                <a:tab pos="2529205" algn="l"/>
                <a:tab pos="3058160" algn="l"/>
              </a:tabLst>
            </a:pPr>
            <a:r>
              <a:rPr sz="900" spc="130" dirty="0">
                <a:solidFill>
                  <a:srgbClr val="232323"/>
                </a:solidFill>
                <a:latin typeface="Trebuchet MS"/>
                <a:cs typeface="Trebuchet MS"/>
                <a:hlinkClick r:id="rId9"/>
              </a:rPr>
              <a:t>JS</a:t>
            </a:r>
            <a:r>
              <a:rPr sz="900" spc="-5" dirty="0">
                <a:solidFill>
                  <a:srgbClr val="232323"/>
                </a:solidFill>
                <a:latin typeface="Trebuchet MS"/>
                <a:cs typeface="Trebuchet MS"/>
                <a:hlinkClick r:id="rId9"/>
              </a:rPr>
              <a:t> </a:t>
            </a:r>
            <a:r>
              <a:rPr sz="900" spc="25" dirty="0">
                <a:solidFill>
                  <a:srgbClr val="232323"/>
                </a:solidFill>
                <a:latin typeface="Trebuchet MS"/>
                <a:cs typeface="Trebuchet MS"/>
                <a:hlinkClick r:id="rId9"/>
              </a:rPr>
              <a:t>Bin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30" dirty="0">
                <a:solidFill>
                  <a:srgbClr val="232323"/>
                </a:solidFill>
                <a:latin typeface="Trebuchet MS"/>
                <a:cs typeface="Trebuchet MS"/>
                <a:hlinkClick r:id="rId11"/>
              </a:rPr>
              <a:t>Save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85" dirty="0">
                <a:solidFill>
                  <a:srgbClr val="232323"/>
                </a:solidFill>
                <a:latin typeface="Trebuchet MS"/>
                <a:cs typeface="Trebuchet MS"/>
                <a:hlinkClick r:id="rId12"/>
              </a:rPr>
              <a:t>HTML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125" dirty="0">
                <a:solidFill>
                  <a:srgbClr val="232323"/>
                </a:solidFill>
                <a:latin typeface="Trebuchet MS"/>
                <a:cs typeface="Trebuchet MS"/>
                <a:hlinkClick r:id="rId13"/>
              </a:rPr>
              <a:t>CSS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900">
              <a:latin typeface="Trebuchet MS"/>
              <a:cs typeface="Trebuchet MS"/>
            </a:endParaRPr>
          </a:p>
          <a:p>
            <a:pPr marL="51435">
              <a:lnSpc>
                <a:spcPct val="100000"/>
              </a:lnSpc>
            </a:pPr>
            <a:r>
              <a:rPr sz="900" dirty="0">
                <a:solidFill>
                  <a:srgbClr val="00AAFF"/>
                </a:solidFill>
                <a:latin typeface="Trebuchet MS"/>
                <a:cs typeface="Trebuchet MS"/>
              </a:rPr>
              <a:t>JavaScript</a:t>
            </a:r>
            <a:r>
              <a:rPr sz="900" spc="265" dirty="0">
                <a:solidFill>
                  <a:srgbClr val="00AAFF"/>
                </a:solidFill>
                <a:latin typeface="Trebuchet MS"/>
                <a:cs typeface="Trebuchet MS"/>
              </a:rPr>
              <a:t> </a:t>
            </a:r>
            <a:r>
              <a:rPr sz="900" spc="80" dirty="0">
                <a:solidFill>
                  <a:srgbClr val="00AAFF"/>
                </a:solidFill>
                <a:latin typeface="DejaVu Sans"/>
                <a:cs typeface="DejaVu Sans"/>
              </a:rPr>
              <a:t>▾</a:t>
            </a:r>
            <a:endParaRPr sz="9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const</a:t>
            </a:r>
            <a:r>
              <a:rPr sz="950" spc="55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subject</a:t>
            </a:r>
            <a:r>
              <a:rPr sz="950" spc="6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</a:t>
            </a:r>
            <a:r>
              <a:rPr sz="950" spc="6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new</a:t>
            </a:r>
            <a:r>
              <a:rPr sz="950" spc="6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Rx.Subject();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ts val="1130"/>
              </a:lnSpc>
              <a:spcBef>
                <a:spcPts val="1105"/>
              </a:spcBef>
            </a:pPr>
            <a:r>
              <a:rPr sz="950" spc="-10" dirty="0">
                <a:latin typeface="WenQuanYi Micro Hei Mono"/>
                <a:cs typeface="WenQuanYi Micro Hei Mono"/>
              </a:rPr>
              <a:t>subject.subscribe({</a:t>
            </a:r>
            <a:endParaRPr sz="950">
              <a:latin typeface="WenQuanYi Micro Hei Mono"/>
              <a:cs typeface="WenQuanYi Micro Hei Mono"/>
            </a:endParaRPr>
          </a:p>
          <a:p>
            <a:pPr marL="161925">
              <a:lnSpc>
                <a:spcPts val="1120"/>
              </a:lnSpc>
            </a:pPr>
            <a:r>
              <a:rPr sz="950" dirty="0">
                <a:latin typeface="WenQuanYi Micro Hei Mono"/>
                <a:cs typeface="WenQuanYi Micro Hei Mono"/>
              </a:rPr>
              <a:t>next: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v</a:t>
            </a:r>
            <a:r>
              <a:rPr sz="950" dirty="0">
                <a:latin typeface="WenQuanYi Micro Hei Mono"/>
                <a:cs typeface="WenQuanYi Micro Hei Mono"/>
              </a:rPr>
              <a:t>)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console.log(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'observerA:</a:t>
            </a:r>
            <a:r>
              <a:rPr sz="950" spc="8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</a:t>
            </a:r>
            <a:r>
              <a:rPr sz="950" spc="75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+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spc="-35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v</a:t>
            </a:r>
            <a:r>
              <a:rPr sz="950" spc="-35" dirty="0">
                <a:latin typeface="WenQuanYi Micro Hei Mono"/>
                <a:cs typeface="WenQuanYi Micro Hei Mono"/>
              </a:rPr>
              <a:t>)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ts val="1120"/>
              </a:lnSpc>
            </a:pPr>
            <a:r>
              <a:rPr sz="950" spc="-25" dirty="0">
                <a:latin typeface="WenQuanYi Micro Hei Mono"/>
                <a:cs typeface="WenQuanYi Micro Hei Mono"/>
              </a:rPr>
              <a:t>});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ts val="1120"/>
              </a:lnSpc>
            </a:pPr>
            <a:r>
              <a:rPr sz="950" spc="-10" dirty="0">
                <a:latin typeface="WenQuanYi Micro Hei Mono"/>
                <a:cs typeface="WenQuanYi Micro Hei Mono"/>
              </a:rPr>
              <a:t>subject.subscribe({</a:t>
            </a:r>
            <a:endParaRPr sz="950">
              <a:latin typeface="WenQuanYi Micro Hei Mono"/>
              <a:cs typeface="WenQuanYi Micro Hei Mono"/>
            </a:endParaRPr>
          </a:p>
          <a:p>
            <a:pPr marL="161925">
              <a:lnSpc>
                <a:spcPts val="1120"/>
              </a:lnSpc>
            </a:pPr>
            <a:r>
              <a:rPr sz="950" dirty="0">
                <a:latin typeface="WenQuanYi Micro Hei Mono"/>
                <a:cs typeface="WenQuanYi Micro Hei Mono"/>
              </a:rPr>
              <a:t>next: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v</a:t>
            </a:r>
            <a:r>
              <a:rPr sz="950" dirty="0">
                <a:latin typeface="WenQuanYi Micro Hei Mono"/>
                <a:cs typeface="WenQuanYi Micro Hei Mono"/>
              </a:rPr>
              <a:t>)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console.log(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'observerB:</a:t>
            </a:r>
            <a:r>
              <a:rPr sz="950" spc="8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</a:t>
            </a:r>
            <a:r>
              <a:rPr sz="950" spc="75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+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spc="-35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v</a:t>
            </a:r>
            <a:r>
              <a:rPr sz="950" spc="-35" dirty="0">
                <a:latin typeface="WenQuanYi Micro Hei Mono"/>
                <a:cs typeface="WenQuanYi Micro Hei Mono"/>
              </a:rPr>
              <a:t>)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ts val="1130"/>
              </a:lnSpc>
            </a:pPr>
            <a:r>
              <a:rPr sz="950" spc="-25" dirty="0">
                <a:latin typeface="WenQuanYi Micro Hei Mono"/>
                <a:cs typeface="WenQuanYi Micro Hei Mono"/>
              </a:rPr>
              <a:t>});</a:t>
            </a:r>
            <a:endParaRPr sz="950">
              <a:latin typeface="WenQuanYi Micro Hei Mono"/>
              <a:cs typeface="WenQuanYi Micro Hei Mono"/>
            </a:endParaRPr>
          </a:p>
          <a:p>
            <a:pPr marL="12700" marR="2172335">
              <a:lnSpc>
                <a:spcPts val="1120"/>
              </a:lnSpc>
              <a:spcBef>
                <a:spcPts val="1155"/>
              </a:spcBef>
            </a:pPr>
            <a:r>
              <a:rPr sz="950" spc="-10" dirty="0">
                <a:latin typeface="WenQuanYi Micro Hei Mono"/>
                <a:cs typeface="WenQuanYi Micro Hei Mono"/>
              </a:rPr>
              <a:t>subject.next(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1</a:t>
            </a:r>
            <a:r>
              <a:rPr sz="950" spc="-10" dirty="0">
                <a:latin typeface="WenQuanYi Micro Hei Mono"/>
                <a:cs typeface="WenQuanYi Micro Hei Mono"/>
              </a:rPr>
              <a:t>); subject.next(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2</a:t>
            </a:r>
            <a:r>
              <a:rPr sz="950" spc="-10" dirty="0">
                <a:latin typeface="WenQuanYi Micro Hei Mono"/>
                <a:cs typeface="WenQuanYi Micro Hei Mono"/>
              </a:rPr>
              <a:t>);</a:t>
            </a:r>
            <a:endParaRPr sz="950">
              <a:latin typeface="WenQuanYi Micro Hei Mono"/>
              <a:cs typeface="WenQuanYi Micro Hei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47395">
              <a:lnSpc>
                <a:spcPct val="100000"/>
              </a:lnSpc>
              <a:spcBef>
                <a:spcPts val="120"/>
              </a:spcBef>
            </a:pPr>
            <a:r>
              <a:rPr spc="-315" dirty="0"/>
              <a:t>Behavior</a:t>
            </a:r>
            <a:r>
              <a:rPr spc="-525" dirty="0"/>
              <a:t> </a:t>
            </a:r>
            <a:r>
              <a:rPr spc="-365" dirty="0"/>
              <a:t>Subject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>
              <a:lnSpc>
                <a:spcPct val="121100"/>
              </a:lnSpc>
              <a:spcBef>
                <a:spcPts val="180"/>
              </a:spcBef>
            </a:pPr>
            <a:r>
              <a:rPr spc="-145" dirty="0"/>
              <a:t>One</a:t>
            </a:r>
            <a:r>
              <a:rPr spc="-365" dirty="0"/>
              <a:t> </a:t>
            </a:r>
            <a:r>
              <a:rPr spc="-110" dirty="0"/>
              <a:t>of</a:t>
            </a:r>
            <a:r>
              <a:rPr spc="-360" dirty="0"/>
              <a:t> </a:t>
            </a:r>
            <a:r>
              <a:rPr spc="-220" dirty="0"/>
              <a:t>the</a:t>
            </a:r>
            <a:r>
              <a:rPr spc="-365" dirty="0"/>
              <a:t> </a:t>
            </a:r>
            <a:r>
              <a:rPr spc="-220" dirty="0"/>
              <a:t>variants</a:t>
            </a:r>
            <a:r>
              <a:rPr spc="-360" dirty="0"/>
              <a:t> </a:t>
            </a:r>
            <a:r>
              <a:rPr spc="-110" dirty="0"/>
              <a:t>of</a:t>
            </a:r>
            <a:r>
              <a:rPr spc="-365" dirty="0"/>
              <a:t> </a:t>
            </a:r>
            <a:r>
              <a:rPr spc="-85" dirty="0">
                <a:latin typeface="Courier New"/>
                <a:cs typeface="Courier New"/>
              </a:rPr>
              <a:t>Subjects</a:t>
            </a:r>
            <a:r>
              <a:rPr spc="-969" dirty="0">
                <a:latin typeface="Courier New"/>
                <a:cs typeface="Courier New"/>
              </a:rPr>
              <a:t> </a:t>
            </a:r>
            <a:r>
              <a:rPr spc="-150" dirty="0"/>
              <a:t>is</a:t>
            </a:r>
            <a:r>
              <a:rPr spc="-365" dirty="0"/>
              <a:t> </a:t>
            </a:r>
            <a:r>
              <a:rPr spc="-25" dirty="0"/>
              <a:t>the </a:t>
            </a:r>
            <a:r>
              <a:rPr spc="-110" dirty="0">
                <a:latin typeface="Courier New"/>
                <a:cs typeface="Courier New"/>
              </a:rPr>
              <a:t>BehaviorSubject</a:t>
            </a:r>
            <a:r>
              <a:rPr spc="-110" dirty="0"/>
              <a:t>,</a:t>
            </a:r>
            <a:r>
              <a:rPr spc="-350" dirty="0"/>
              <a:t> </a:t>
            </a:r>
            <a:r>
              <a:rPr spc="-215" dirty="0"/>
              <a:t>which</a:t>
            </a:r>
            <a:r>
              <a:rPr spc="-350" dirty="0"/>
              <a:t> </a:t>
            </a:r>
            <a:r>
              <a:rPr spc="-235" dirty="0"/>
              <a:t>has</a:t>
            </a:r>
            <a:r>
              <a:rPr spc="-350" dirty="0"/>
              <a:t> </a:t>
            </a:r>
            <a:r>
              <a:rPr spc="-170" dirty="0"/>
              <a:t>a</a:t>
            </a:r>
            <a:r>
              <a:rPr spc="-350" dirty="0"/>
              <a:t> </a:t>
            </a:r>
            <a:r>
              <a:rPr spc="-165" dirty="0"/>
              <a:t>notion</a:t>
            </a:r>
            <a:r>
              <a:rPr spc="-345" dirty="0"/>
              <a:t> </a:t>
            </a:r>
            <a:r>
              <a:rPr spc="-110" dirty="0"/>
              <a:t>of</a:t>
            </a:r>
            <a:r>
              <a:rPr spc="-350" dirty="0"/>
              <a:t> </a:t>
            </a:r>
            <a:r>
              <a:rPr spc="-254" dirty="0"/>
              <a:t>"the</a:t>
            </a:r>
            <a:r>
              <a:rPr spc="-350" dirty="0"/>
              <a:t> </a:t>
            </a:r>
            <a:r>
              <a:rPr spc="-35" dirty="0"/>
              <a:t>current </a:t>
            </a:r>
            <a:r>
              <a:rPr spc="-260" dirty="0"/>
              <a:t>value".</a:t>
            </a:r>
            <a:r>
              <a:rPr spc="-370" dirty="0"/>
              <a:t> </a:t>
            </a:r>
            <a:r>
              <a:rPr spc="-285" dirty="0"/>
              <a:t>It</a:t>
            </a:r>
            <a:r>
              <a:rPr spc="-365" dirty="0"/>
              <a:t> </a:t>
            </a:r>
            <a:r>
              <a:rPr spc="-200" dirty="0"/>
              <a:t>stores</a:t>
            </a:r>
            <a:r>
              <a:rPr spc="-365" dirty="0"/>
              <a:t> </a:t>
            </a:r>
            <a:r>
              <a:rPr spc="-220" dirty="0"/>
              <a:t>the</a:t>
            </a:r>
            <a:r>
              <a:rPr spc="-365" dirty="0"/>
              <a:t> </a:t>
            </a:r>
            <a:r>
              <a:rPr spc="-185" dirty="0"/>
              <a:t>latest</a:t>
            </a:r>
            <a:r>
              <a:rPr spc="-370" dirty="0"/>
              <a:t> </a:t>
            </a:r>
            <a:r>
              <a:rPr spc="-220" dirty="0"/>
              <a:t>value</a:t>
            </a:r>
            <a:r>
              <a:rPr spc="-365" dirty="0"/>
              <a:t> </a:t>
            </a:r>
            <a:r>
              <a:rPr spc="-210" dirty="0"/>
              <a:t>emitted</a:t>
            </a:r>
            <a:r>
              <a:rPr spc="-365" dirty="0"/>
              <a:t> </a:t>
            </a:r>
            <a:r>
              <a:rPr spc="-130" dirty="0"/>
              <a:t>to</a:t>
            </a:r>
            <a:r>
              <a:rPr spc="-365" dirty="0"/>
              <a:t> </a:t>
            </a:r>
            <a:r>
              <a:rPr spc="-165" dirty="0"/>
              <a:t>its</a:t>
            </a:r>
            <a:r>
              <a:rPr spc="-365" dirty="0"/>
              <a:t> </a:t>
            </a:r>
            <a:r>
              <a:rPr spc="-200" dirty="0"/>
              <a:t>consumers, </a:t>
            </a:r>
            <a:r>
              <a:rPr spc="-185" dirty="0"/>
              <a:t>and</a:t>
            </a:r>
            <a:r>
              <a:rPr spc="-350" dirty="0"/>
              <a:t> </a:t>
            </a:r>
            <a:r>
              <a:rPr spc="-235" dirty="0"/>
              <a:t>whenever</a:t>
            </a:r>
            <a:r>
              <a:rPr spc="-350" dirty="0"/>
              <a:t> </a:t>
            </a:r>
            <a:r>
              <a:rPr spc="-170" dirty="0"/>
              <a:t>a</a:t>
            </a:r>
            <a:r>
              <a:rPr spc="-350" dirty="0"/>
              <a:t> </a:t>
            </a:r>
            <a:r>
              <a:rPr spc="-180" dirty="0"/>
              <a:t>new</a:t>
            </a:r>
            <a:r>
              <a:rPr spc="-350" dirty="0"/>
              <a:t> </a:t>
            </a:r>
            <a:r>
              <a:rPr spc="-85" dirty="0">
                <a:latin typeface="Courier New"/>
                <a:cs typeface="Courier New"/>
              </a:rPr>
              <a:t>Observer</a:t>
            </a:r>
            <a:r>
              <a:rPr spc="-960" dirty="0">
                <a:latin typeface="Courier New"/>
                <a:cs typeface="Courier New"/>
              </a:rPr>
              <a:t> </a:t>
            </a:r>
            <a:r>
              <a:rPr spc="-220" dirty="0"/>
              <a:t>subscribes,</a:t>
            </a:r>
            <a:r>
              <a:rPr spc="-350" dirty="0"/>
              <a:t> </a:t>
            </a:r>
            <a:r>
              <a:rPr spc="-135" dirty="0"/>
              <a:t>it</a:t>
            </a:r>
            <a:r>
              <a:rPr spc="-350" dirty="0"/>
              <a:t> </a:t>
            </a:r>
            <a:r>
              <a:rPr spc="-20" dirty="0"/>
              <a:t>will </a:t>
            </a:r>
            <a:r>
              <a:rPr spc="-220" dirty="0"/>
              <a:t>immediately</a:t>
            </a:r>
            <a:r>
              <a:rPr spc="-350" dirty="0"/>
              <a:t> </a:t>
            </a:r>
            <a:r>
              <a:rPr spc="-220" dirty="0"/>
              <a:t>receive</a:t>
            </a:r>
            <a:r>
              <a:rPr spc="-345" dirty="0"/>
              <a:t> </a:t>
            </a:r>
            <a:r>
              <a:rPr spc="-220" dirty="0"/>
              <a:t>the</a:t>
            </a:r>
            <a:r>
              <a:rPr spc="-345" dirty="0"/>
              <a:t> </a:t>
            </a:r>
            <a:r>
              <a:rPr spc="-245" dirty="0"/>
              <a:t>"current</a:t>
            </a:r>
            <a:r>
              <a:rPr spc="-345" dirty="0"/>
              <a:t> </a:t>
            </a:r>
            <a:r>
              <a:rPr spc="-245" dirty="0"/>
              <a:t>value"</a:t>
            </a:r>
            <a:r>
              <a:rPr spc="-345" dirty="0"/>
              <a:t> </a:t>
            </a:r>
            <a:r>
              <a:rPr spc="-210" dirty="0"/>
              <a:t>from</a:t>
            </a:r>
            <a:r>
              <a:rPr spc="-345" dirty="0"/>
              <a:t> </a:t>
            </a:r>
            <a:r>
              <a:rPr spc="-25" dirty="0"/>
              <a:t>the </a:t>
            </a:r>
            <a:r>
              <a:rPr spc="-40" dirty="0">
                <a:latin typeface="Courier New"/>
                <a:cs typeface="Courier New"/>
              </a:rPr>
              <a:t>BehaviorSubject</a:t>
            </a:r>
            <a:r>
              <a:rPr spc="-40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48665">
              <a:lnSpc>
                <a:spcPct val="100000"/>
              </a:lnSpc>
              <a:spcBef>
                <a:spcPts val="120"/>
              </a:spcBef>
            </a:pPr>
            <a:r>
              <a:rPr spc="-320" dirty="0"/>
              <a:t>Bahavior</a:t>
            </a:r>
            <a:r>
              <a:rPr spc="-535" dirty="0"/>
              <a:t> </a:t>
            </a:r>
            <a:r>
              <a:rPr spc="-360" dirty="0"/>
              <a:t>Subject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47927" y="2189276"/>
            <a:ext cx="7815580" cy="4175125"/>
            <a:chOff x="1447927" y="2189276"/>
            <a:chExt cx="7815580" cy="4175125"/>
          </a:xfrm>
        </p:grpSpPr>
        <p:sp>
          <p:nvSpPr>
            <p:cNvPr id="4" name="object 4"/>
            <p:cNvSpPr/>
            <p:nvPr/>
          </p:nvSpPr>
          <p:spPr>
            <a:xfrm>
              <a:off x="1447927" y="2189276"/>
              <a:ext cx="7815580" cy="4175125"/>
            </a:xfrm>
            <a:custGeom>
              <a:avLst/>
              <a:gdLst/>
              <a:ahLst/>
              <a:cxnLst/>
              <a:rect l="l" t="t" r="r" b="b"/>
              <a:pathLst>
                <a:path w="7815580" h="4175125">
                  <a:moveTo>
                    <a:pt x="0" y="4174717"/>
                  </a:moveTo>
                  <a:lnTo>
                    <a:pt x="7815351" y="4174717"/>
                  </a:lnTo>
                  <a:lnTo>
                    <a:pt x="7815351" y="0"/>
                  </a:lnTo>
                  <a:lnTo>
                    <a:pt x="0" y="0"/>
                  </a:lnTo>
                  <a:lnTo>
                    <a:pt x="0" y="41747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6234" y="2999295"/>
              <a:ext cx="2278735" cy="227873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7927" y="2189276"/>
              <a:ext cx="3907790" cy="4175125"/>
            </a:xfrm>
            <a:custGeom>
              <a:avLst/>
              <a:gdLst/>
              <a:ahLst/>
              <a:cxnLst/>
              <a:rect l="l" t="t" r="r" b="b"/>
              <a:pathLst>
                <a:path w="3907790" h="4175125">
                  <a:moveTo>
                    <a:pt x="0" y="4174717"/>
                  </a:moveTo>
                  <a:lnTo>
                    <a:pt x="3907675" y="4174717"/>
                  </a:lnTo>
                  <a:lnTo>
                    <a:pt x="3907675" y="0"/>
                  </a:lnTo>
                  <a:lnTo>
                    <a:pt x="0" y="0"/>
                  </a:lnTo>
                  <a:lnTo>
                    <a:pt x="0" y="41747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55602" y="2189276"/>
              <a:ext cx="9525" cy="4175125"/>
            </a:xfrm>
            <a:custGeom>
              <a:avLst/>
              <a:gdLst/>
              <a:ahLst/>
              <a:cxnLst/>
              <a:rect l="l" t="t" r="r" b="b"/>
              <a:pathLst>
                <a:path w="9525" h="4175125">
                  <a:moveTo>
                    <a:pt x="0" y="4174717"/>
                  </a:moveTo>
                  <a:lnTo>
                    <a:pt x="8901" y="4174717"/>
                  </a:lnTo>
                  <a:lnTo>
                    <a:pt x="8901" y="0"/>
                  </a:lnTo>
                  <a:lnTo>
                    <a:pt x="0" y="0"/>
                  </a:lnTo>
                  <a:lnTo>
                    <a:pt x="0" y="4174717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4505" y="2189276"/>
              <a:ext cx="3898900" cy="4175125"/>
            </a:xfrm>
            <a:custGeom>
              <a:avLst/>
              <a:gdLst/>
              <a:ahLst/>
              <a:cxnLst/>
              <a:rect l="l" t="t" r="r" b="b"/>
              <a:pathLst>
                <a:path w="3898900" h="4175125">
                  <a:moveTo>
                    <a:pt x="0" y="4174717"/>
                  </a:moveTo>
                  <a:lnTo>
                    <a:pt x="3898785" y="4174717"/>
                  </a:lnTo>
                  <a:lnTo>
                    <a:pt x="3898785" y="0"/>
                  </a:lnTo>
                  <a:lnTo>
                    <a:pt x="0" y="0"/>
                  </a:lnTo>
                  <a:lnTo>
                    <a:pt x="0" y="4174717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4505" y="2741167"/>
              <a:ext cx="3898900" cy="1113155"/>
            </a:xfrm>
            <a:custGeom>
              <a:avLst/>
              <a:gdLst/>
              <a:ahLst/>
              <a:cxnLst/>
              <a:rect l="l" t="t" r="r" b="b"/>
              <a:pathLst>
                <a:path w="3898900" h="1113154">
                  <a:moveTo>
                    <a:pt x="3898785" y="1103757"/>
                  </a:moveTo>
                  <a:lnTo>
                    <a:pt x="0" y="1103757"/>
                  </a:lnTo>
                  <a:lnTo>
                    <a:pt x="0" y="1112647"/>
                  </a:lnTo>
                  <a:lnTo>
                    <a:pt x="3898785" y="1112647"/>
                  </a:lnTo>
                  <a:lnTo>
                    <a:pt x="3898785" y="1103757"/>
                  </a:lnTo>
                  <a:close/>
                </a:path>
                <a:path w="3898900" h="1113154">
                  <a:moveTo>
                    <a:pt x="3898785" y="827824"/>
                  </a:moveTo>
                  <a:lnTo>
                    <a:pt x="0" y="827824"/>
                  </a:lnTo>
                  <a:lnTo>
                    <a:pt x="0" y="836714"/>
                  </a:lnTo>
                  <a:lnTo>
                    <a:pt x="3898785" y="836714"/>
                  </a:lnTo>
                  <a:lnTo>
                    <a:pt x="3898785" y="827824"/>
                  </a:lnTo>
                  <a:close/>
                </a:path>
                <a:path w="3898900" h="1113154">
                  <a:moveTo>
                    <a:pt x="3898785" y="551878"/>
                  </a:moveTo>
                  <a:lnTo>
                    <a:pt x="0" y="551878"/>
                  </a:lnTo>
                  <a:lnTo>
                    <a:pt x="0" y="560768"/>
                  </a:lnTo>
                  <a:lnTo>
                    <a:pt x="3898785" y="560768"/>
                  </a:lnTo>
                  <a:lnTo>
                    <a:pt x="3898785" y="551878"/>
                  </a:lnTo>
                  <a:close/>
                </a:path>
                <a:path w="3898900" h="1113154">
                  <a:moveTo>
                    <a:pt x="3898785" y="275945"/>
                  </a:moveTo>
                  <a:lnTo>
                    <a:pt x="0" y="275945"/>
                  </a:lnTo>
                  <a:lnTo>
                    <a:pt x="0" y="284835"/>
                  </a:lnTo>
                  <a:lnTo>
                    <a:pt x="3898785" y="284835"/>
                  </a:lnTo>
                  <a:lnTo>
                    <a:pt x="3898785" y="275945"/>
                  </a:lnTo>
                  <a:close/>
                </a:path>
                <a:path w="3898900" h="1113154">
                  <a:moveTo>
                    <a:pt x="389878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898785" y="8890"/>
                  </a:lnTo>
                  <a:lnTo>
                    <a:pt x="3898785" y="0"/>
                  </a:lnTo>
                  <a:close/>
                </a:path>
              </a:pathLst>
            </a:custGeom>
            <a:solidFill>
              <a:srgbClr val="EEE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69894" y="2790763"/>
            <a:ext cx="10725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"observerA:</a:t>
            </a:r>
            <a:r>
              <a:rPr sz="950" spc="14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1"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9894" y="3066705"/>
            <a:ext cx="10725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"observerA:</a:t>
            </a:r>
            <a:r>
              <a:rPr sz="950" spc="14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2"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9894" y="3342646"/>
            <a:ext cx="10725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"observerB:</a:t>
            </a:r>
            <a:r>
              <a:rPr sz="950" spc="14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2"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69894" y="3618587"/>
            <a:ext cx="10725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"observerA:</a:t>
            </a:r>
            <a:r>
              <a:rPr sz="950" spc="14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3"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9894" y="3894528"/>
            <a:ext cx="10725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"observerB:</a:t>
            </a:r>
            <a:r>
              <a:rPr sz="950" spc="14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3"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36373" y="4223877"/>
            <a:ext cx="889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-355" dirty="0">
                <a:solidFill>
                  <a:srgbClr val="3583FC"/>
                </a:solidFill>
                <a:latin typeface="DejaVu Sans"/>
                <a:cs typeface="DejaVu Sans"/>
              </a:rPr>
              <a:t>❱</a:t>
            </a:r>
            <a:endParaRPr sz="950">
              <a:latin typeface="DejaVu Sans"/>
              <a:cs typeface="DejaVu San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01938" y="2233777"/>
            <a:ext cx="418362" cy="24923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405661" y="2274487"/>
            <a:ext cx="20383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25" dirty="0">
                <a:latin typeface="Trebuchet MS"/>
                <a:cs typeface="Trebuchet MS"/>
              </a:rPr>
              <a:t>Run</a:t>
            </a:r>
            <a:endParaRPr sz="75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38107" y="2233777"/>
            <a:ext cx="480672" cy="24923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848083" y="2274487"/>
            <a:ext cx="26797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10" dirty="0">
                <a:latin typeface="Trebuchet MS"/>
                <a:cs typeface="Trebuchet MS"/>
              </a:rPr>
              <a:t>Clear</a:t>
            </a:r>
            <a:endParaRPr sz="75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47927" y="1913334"/>
            <a:ext cx="7815580" cy="276225"/>
            <a:chOff x="1447927" y="1913334"/>
            <a:chExt cx="7815580" cy="276225"/>
          </a:xfrm>
        </p:grpSpPr>
        <p:sp>
          <p:nvSpPr>
            <p:cNvPr id="21" name="object 21"/>
            <p:cNvSpPr/>
            <p:nvPr/>
          </p:nvSpPr>
          <p:spPr>
            <a:xfrm>
              <a:off x="1447927" y="1913336"/>
              <a:ext cx="7815580" cy="276225"/>
            </a:xfrm>
            <a:custGeom>
              <a:avLst/>
              <a:gdLst/>
              <a:ahLst/>
              <a:cxnLst/>
              <a:rect l="l" t="t" r="r" b="b"/>
              <a:pathLst>
                <a:path w="7815580" h="276225">
                  <a:moveTo>
                    <a:pt x="7815364" y="0"/>
                  </a:moveTo>
                  <a:lnTo>
                    <a:pt x="0" y="0"/>
                  </a:lnTo>
                  <a:lnTo>
                    <a:pt x="0" y="275940"/>
                  </a:lnTo>
                  <a:lnTo>
                    <a:pt x="7815364" y="275940"/>
                  </a:lnTo>
                  <a:lnTo>
                    <a:pt x="7815364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47927" y="2180375"/>
              <a:ext cx="7815580" cy="9525"/>
            </a:xfrm>
            <a:custGeom>
              <a:avLst/>
              <a:gdLst/>
              <a:ahLst/>
              <a:cxnLst/>
              <a:rect l="l" t="t" r="r" b="b"/>
              <a:pathLst>
                <a:path w="7815580" h="9525">
                  <a:moveTo>
                    <a:pt x="7815364" y="0"/>
                  </a:moveTo>
                  <a:lnTo>
                    <a:pt x="0" y="0"/>
                  </a:lnTo>
                  <a:lnTo>
                    <a:pt x="0" y="8901"/>
                  </a:lnTo>
                  <a:lnTo>
                    <a:pt x="7815364" y="8901"/>
                  </a:lnTo>
                  <a:lnTo>
                    <a:pt x="7815364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13581" y="1913343"/>
              <a:ext cx="961390" cy="267335"/>
            </a:xfrm>
            <a:custGeom>
              <a:avLst/>
              <a:gdLst/>
              <a:ahLst/>
              <a:cxnLst/>
              <a:rect l="l" t="t" r="r" b="b"/>
              <a:pathLst>
                <a:path w="961389" h="267335">
                  <a:moveTo>
                    <a:pt x="8890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8890" y="267030"/>
                  </a:lnTo>
                  <a:lnTo>
                    <a:pt x="8890" y="0"/>
                  </a:lnTo>
                  <a:close/>
                </a:path>
                <a:path w="961389" h="267335">
                  <a:moveTo>
                    <a:pt x="542975" y="0"/>
                  </a:moveTo>
                  <a:lnTo>
                    <a:pt x="534085" y="0"/>
                  </a:lnTo>
                  <a:lnTo>
                    <a:pt x="534085" y="267030"/>
                  </a:lnTo>
                  <a:lnTo>
                    <a:pt x="542975" y="267030"/>
                  </a:lnTo>
                  <a:lnTo>
                    <a:pt x="542975" y="0"/>
                  </a:lnTo>
                  <a:close/>
                </a:path>
                <a:path w="961389" h="267335">
                  <a:moveTo>
                    <a:pt x="961339" y="0"/>
                  </a:moveTo>
                  <a:lnTo>
                    <a:pt x="952449" y="0"/>
                  </a:lnTo>
                  <a:lnTo>
                    <a:pt x="952449" y="267030"/>
                  </a:lnTo>
                  <a:lnTo>
                    <a:pt x="961339" y="267030"/>
                  </a:lnTo>
                  <a:lnTo>
                    <a:pt x="96133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hlinkClick r:id="rId5"/>
            </p:cNvPr>
            <p:cNvSpPr/>
            <p:nvPr/>
          </p:nvSpPr>
          <p:spPr>
            <a:xfrm>
              <a:off x="4874932" y="1913334"/>
              <a:ext cx="748030" cy="267335"/>
            </a:xfrm>
            <a:custGeom>
              <a:avLst/>
              <a:gdLst/>
              <a:ahLst/>
              <a:cxnLst/>
              <a:rect l="l" t="t" r="r" b="b"/>
              <a:pathLst>
                <a:path w="748029" h="267335">
                  <a:moveTo>
                    <a:pt x="747711" y="0"/>
                  </a:moveTo>
                  <a:lnTo>
                    <a:pt x="0" y="0"/>
                  </a:lnTo>
                  <a:lnTo>
                    <a:pt x="0" y="267039"/>
                  </a:lnTo>
                  <a:lnTo>
                    <a:pt x="747711" y="267039"/>
                  </a:lnTo>
                  <a:lnTo>
                    <a:pt x="747711" y="0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13742" y="1913334"/>
              <a:ext cx="9525" cy="267335"/>
            </a:xfrm>
            <a:custGeom>
              <a:avLst/>
              <a:gdLst/>
              <a:ahLst/>
              <a:cxnLst/>
              <a:rect l="l" t="t" r="r" b="b"/>
              <a:pathLst>
                <a:path w="9525" h="267335">
                  <a:moveTo>
                    <a:pt x="8901" y="0"/>
                  </a:moveTo>
                  <a:lnTo>
                    <a:pt x="0" y="0"/>
                  </a:lnTo>
                  <a:lnTo>
                    <a:pt x="0" y="267039"/>
                  </a:lnTo>
                  <a:lnTo>
                    <a:pt x="8901" y="267039"/>
                  </a:lnTo>
                  <a:lnTo>
                    <a:pt x="890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hlinkClick r:id="rId6"/>
            </p:cNvPr>
            <p:cNvSpPr/>
            <p:nvPr/>
          </p:nvSpPr>
          <p:spPr>
            <a:xfrm>
              <a:off x="5622645" y="1913334"/>
              <a:ext cx="623570" cy="267335"/>
            </a:xfrm>
            <a:custGeom>
              <a:avLst/>
              <a:gdLst/>
              <a:ahLst/>
              <a:cxnLst/>
              <a:rect l="l" t="t" r="r" b="b"/>
              <a:pathLst>
                <a:path w="623570" h="267335">
                  <a:moveTo>
                    <a:pt x="623092" y="0"/>
                  </a:moveTo>
                  <a:lnTo>
                    <a:pt x="0" y="0"/>
                  </a:lnTo>
                  <a:lnTo>
                    <a:pt x="0" y="267039"/>
                  </a:lnTo>
                  <a:lnTo>
                    <a:pt x="623092" y="267039"/>
                  </a:lnTo>
                  <a:lnTo>
                    <a:pt x="623092" y="0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hlinkClick r:id="rId7"/>
            </p:cNvPr>
            <p:cNvSpPr/>
            <p:nvPr/>
          </p:nvSpPr>
          <p:spPr>
            <a:xfrm>
              <a:off x="6236830" y="1913343"/>
              <a:ext cx="561340" cy="267335"/>
            </a:xfrm>
            <a:custGeom>
              <a:avLst/>
              <a:gdLst/>
              <a:ahLst/>
              <a:cxnLst/>
              <a:rect l="l" t="t" r="r" b="b"/>
              <a:pathLst>
                <a:path w="561340" h="267335">
                  <a:moveTo>
                    <a:pt x="8890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8890" y="267030"/>
                  </a:lnTo>
                  <a:lnTo>
                    <a:pt x="8890" y="0"/>
                  </a:lnTo>
                  <a:close/>
                </a:path>
                <a:path w="561340" h="267335">
                  <a:moveTo>
                    <a:pt x="560768" y="0"/>
                  </a:moveTo>
                  <a:lnTo>
                    <a:pt x="551878" y="0"/>
                  </a:lnTo>
                  <a:lnTo>
                    <a:pt x="551878" y="267030"/>
                  </a:lnTo>
                  <a:lnTo>
                    <a:pt x="560768" y="267030"/>
                  </a:lnTo>
                  <a:lnTo>
                    <a:pt x="56076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955141" y="1971841"/>
            <a:ext cx="1754505" cy="718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6920" algn="l"/>
                <a:tab pos="1377315" algn="l"/>
              </a:tabLst>
            </a:pP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5"/>
              </a:rPr>
              <a:t>JavaScript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6"/>
              </a:rPr>
              <a:t>Console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7"/>
              </a:rPr>
              <a:t>Output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900">
              <a:latin typeface="Trebuchet MS"/>
              <a:cs typeface="Trebuchet MS"/>
            </a:endParaRPr>
          </a:p>
          <a:p>
            <a:pPr marL="493395">
              <a:lnSpc>
                <a:spcPct val="100000"/>
              </a:lnSpc>
            </a:pPr>
            <a:r>
              <a:rPr sz="900" spc="65" dirty="0">
                <a:latin typeface="Trebuchet MS"/>
                <a:cs typeface="Trebuchet MS"/>
              </a:rPr>
              <a:t>Console</a:t>
            </a:r>
            <a:endParaRPr sz="900">
              <a:latin typeface="Trebuchet MS"/>
              <a:cs typeface="Trebuchet MS"/>
            </a:endParaRPr>
          </a:p>
          <a:p>
            <a:pPr marL="627380">
              <a:lnSpc>
                <a:spcPct val="100000"/>
              </a:lnSpc>
              <a:spcBef>
                <a:spcPts val="975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"observerA:</a:t>
            </a:r>
            <a:r>
              <a:rPr sz="950" spc="14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0"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08862" y="1971841"/>
            <a:ext cx="2698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 dirty="0">
                <a:solidFill>
                  <a:srgbClr val="232323"/>
                </a:solidFill>
                <a:latin typeface="Trebuchet MS"/>
                <a:cs typeface="Trebuchet MS"/>
              </a:rPr>
              <a:t>Help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30" name="object 30">
            <a:hlinkClick r:id="rId8"/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01330" y="1984549"/>
            <a:ext cx="106815" cy="14273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485018" y="1971841"/>
            <a:ext cx="3388995" cy="2676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10"/>
              </a:spcBef>
              <a:tabLst>
                <a:tab pos="750570" algn="l"/>
                <a:tab pos="2529205" algn="l"/>
                <a:tab pos="3058160" algn="l"/>
              </a:tabLst>
            </a:pPr>
            <a:r>
              <a:rPr sz="900" spc="130" dirty="0">
                <a:solidFill>
                  <a:srgbClr val="232323"/>
                </a:solidFill>
                <a:latin typeface="Trebuchet MS"/>
                <a:cs typeface="Trebuchet MS"/>
                <a:hlinkClick r:id="rId8"/>
              </a:rPr>
              <a:t>JS</a:t>
            </a:r>
            <a:r>
              <a:rPr sz="900" spc="-5" dirty="0">
                <a:solidFill>
                  <a:srgbClr val="232323"/>
                </a:solidFill>
                <a:latin typeface="Trebuchet MS"/>
                <a:cs typeface="Trebuchet MS"/>
                <a:hlinkClick r:id="rId8"/>
              </a:rPr>
              <a:t> </a:t>
            </a:r>
            <a:r>
              <a:rPr sz="900" spc="25" dirty="0">
                <a:solidFill>
                  <a:srgbClr val="232323"/>
                </a:solidFill>
                <a:latin typeface="Trebuchet MS"/>
                <a:cs typeface="Trebuchet MS"/>
                <a:hlinkClick r:id="rId8"/>
              </a:rPr>
              <a:t>Bin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30" dirty="0">
                <a:solidFill>
                  <a:srgbClr val="232323"/>
                </a:solidFill>
                <a:latin typeface="Trebuchet MS"/>
                <a:cs typeface="Trebuchet MS"/>
                <a:hlinkClick r:id="rId10"/>
              </a:rPr>
              <a:t>Save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85" dirty="0">
                <a:solidFill>
                  <a:srgbClr val="232323"/>
                </a:solidFill>
                <a:latin typeface="Trebuchet MS"/>
                <a:cs typeface="Trebuchet MS"/>
                <a:hlinkClick r:id="rId11"/>
              </a:rPr>
              <a:t>HTML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125" dirty="0">
                <a:solidFill>
                  <a:srgbClr val="232323"/>
                </a:solidFill>
                <a:latin typeface="Trebuchet MS"/>
                <a:cs typeface="Trebuchet MS"/>
                <a:hlinkClick r:id="rId12"/>
              </a:rPr>
              <a:t>CSS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900">
              <a:latin typeface="Trebuchet MS"/>
              <a:cs typeface="Trebuchet MS"/>
            </a:endParaRPr>
          </a:p>
          <a:p>
            <a:pPr marL="51435">
              <a:lnSpc>
                <a:spcPct val="100000"/>
              </a:lnSpc>
            </a:pPr>
            <a:r>
              <a:rPr sz="900" dirty="0">
                <a:solidFill>
                  <a:srgbClr val="00AAFF"/>
                </a:solidFill>
                <a:latin typeface="Trebuchet MS"/>
                <a:cs typeface="Trebuchet MS"/>
              </a:rPr>
              <a:t>JavaScript</a:t>
            </a:r>
            <a:r>
              <a:rPr sz="900" spc="265" dirty="0">
                <a:solidFill>
                  <a:srgbClr val="00AAFF"/>
                </a:solidFill>
                <a:latin typeface="Trebuchet MS"/>
                <a:cs typeface="Trebuchet MS"/>
              </a:rPr>
              <a:t> </a:t>
            </a:r>
            <a:r>
              <a:rPr sz="900" spc="80" dirty="0">
                <a:solidFill>
                  <a:srgbClr val="00AAFF"/>
                </a:solidFill>
                <a:latin typeface="DejaVu Sans"/>
                <a:cs typeface="DejaVu Sans"/>
              </a:rPr>
              <a:t>▾</a:t>
            </a:r>
            <a:endParaRPr sz="900">
              <a:latin typeface="DejaVu Sans"/>
              <a:cs typeface="DejaVu Sans"/>
            </a:endParaRPr>
          </a:p>
          <a:p>
            <a:pPr marL="12700">
              <a:lnSpc>
                <a:spcPts val="1130"/>
              </a:lnSpc>
              <a:spcBef>
                <a:spcPts val="695"/>
              </a:spcBef>
            </a:pP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const</a:t>
            </a:r>
            <a:r>
              <a:rPr sz="950" spc="55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subject</a:t>
            </a:r>
            <a:r>
              <a:rPr sz="950" spc="6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</a:t>
            </a:r>
            <a:r>
              <a:rPr sz="950" spc="6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new</a:t>
            </a:r>
            <a:r>
              <a:rPr sz="950" spc="6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Rx.BehaviorSubject(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0</a:t>
            </a:r>
            <a:r>
              <a:rPr sz="950" spc="-10" dirty="0">
                <a:latin typeface="WenQuanYi Micro Hei Mono"/>
                <a:cs typeface="WenQuanYi Micro Hei Mono"/>
              </a:rPr>
              <a:t>);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ts val="1130"/>
              </a:lnSpc>
            </a:pPr>
            <a:r>
              <a:rPr sz="950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//</a:t>
            </a:r>
            <a:r>
              <a:rPr sz="950" spc="45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0</a:t>
            </a:r>
            <a:r>
              <a:rPr sz="950" spc="50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is</a:t>
            </a:r>
            <a:r>
              <a:rPr sz="950" spc="50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the</a:t>
            </a:r>
            <a:r>
              <a:rPr sz="950" spc="50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initial</a:t>
            </a:r>
            <a:r>
              <a:rPr sz="950" spc="50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value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ts val="1130"/>
              </a:lnSpc>
              <a:spcBef>
                <a:spcPts val="1105"/>
              </a:spcBef>
            </a:pPr>
            <a:r>
              <a:rPr sz="950" spc="-10" dirty="0">
                <a:latin typeface="WenQuanYi Micro Hei Mono"/>
                <a:cs typeface="WenQuanYi Micro Hei Mono"/>
              </a:rPr>
              <a:t>subject.subscribe({</a:t>
            </a:r>
            <a:endParaRPr sz="950">
              <a:latin typeface="WenQuanYi Micro Hei Mono"/>
              <a:cs typeface="WenQuanYi Micro Hei Mono"/>
            </a:endParaRPr>
          </a:p>
          <a:p>
            <a:pPr marL="161925">
              <a:lnSpc>
                <a:spcPts val="1120"/>
              </a:lnSpc>
            </a:pPr>
            <a:r>
              <a:rPr sz="950" dirty="0">
                <a:latin typeface="WenQuanYi Micro Hei Mono"/>
                <a:cs typeface="WenQuanYi Micro Hei Mono"/>
              </a:rPr>
              <a:t>next: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v</a:t>
            </a:r>
            <a:r>
              <a:rPr sz="950" dirty="0">
                <a:latin typeface="WenQuanYi Micro Hei Mono"/>
                <a:cs typeface="WenQuanYi Micro Hei Mono"/>
              </a:rPr>
              <a:t>)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console.log(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'observerA:</a:t>
            </a:r>
            <a:r>
              <a:rPr sz="950" spc="8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</a:t>
            </a:r>
            <a:r>
              <a:rPr sz="950" spc="75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+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spc="-35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v</a:t>
            </a:r>
            <a:r>
              <a:rPr sz="950" spc="-35" dirty="0">
                <a:latin typeface="WenQuanYi Micro Hei Mono"/>
                <a:cs typeface="WenQuanYi Micro Hei Mono"/>
              </a:rPr>
              <a:t>)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ts val="1130"/>
              </a:lnSpc>
            </a:pPr>
            <a:r>
              <a:rPr sz="950" spc="-25" dirty="0">
                <a:latin typeface="WenQuanYi Micro Hei Mono"/>
                <a:cs typeface="WenQuanYi Micro Hei Mono"/>
              </a:rPr>
              <a:t>});</a:t>
            </a:r>
            <a:endParaRPr sz="950">
              <a:latin typeface="WenQuanYi Micro Hei Mono"/>
              <a:cs typeface="WenQuanYi Micro Hei Mono"/>
            </a:endParaRPr>
          </a:p>
          <a:p>
            <a:pPr marL="12700" marR="2172335">
              <a:lnSpc>
                <a:spcPts val="1120"/>
              </a:lnSpc>
              <a:spcBef>
                <a:spcPts val="1155"/>
              </a:spcBef>
            </a:pPr>
            <a:r>
              <a:rPr sz="950" spc="-10" dirty="0">
                <a:latin typeface="WenQuanYi Micro Hei Mono"/>
                <a:cs typeface="WenQuanYi Micro Hei Mono"/>
              </a:rPr>
              <a:t>subject.next(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1</a:t>
            </a:r>
            <a:r>
              <a:rPr sz="950" spc="-10" dirty="0">
                <a:latin typeface="WenQuanYi Micro Hei Mono"/>
                <a:cs typeface="WenQuanYi Micro Hei Mono"/>
              </a:rPr>
              <a:t>); subject.next(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2</a:t>
            </a:r>
            <a:r>
              <a:rPr sz="950" spc="-10" dirty="0">
                <a:latin typeface="WenQuanYi Micro Hei Mono"/>
                <a:cs typeface="WenQuanYi Micro Hei Mono"/>
              </a:rPr>
              <a:t>);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ts val="1130"/>
              </a:lnSpc>
              <a:spcBef>
                <a:spcPts val="1070"/>
              </a:spcBef>
            </a:pPr>
            <a:r>
              <a:rPr sz="950" spc="-10" dirty="0">
                <a:latin typeface="WenQuanYi Micro Hei Mono"/>
                <a:cs typeface="WenQuanYi Micro Hei Mono"/>
              </a:rPr>
              <a:t>subject.subscribe({</a:t>
            </a:r>
            <a:endParaRPr sz="950">
              <a:latin typeface="WenQuanYi Micro Hei Mono"/>
              <a:cs typeface="WenQuanYi Micro Hei Mono"/>
            </a:endParaRPr>
          </a:p>
          <a:p>
            <a:pPr marL="161925">
              <a:lnSpc>
                <a:spcPts val="1120"/>
              </a:lnSpc>
            </a:pPr>
            <a:r>
              <a:rPr sz="950" dirty="0">
                <a:latin typeface="WenQuanYi Micro Hei Mono"/>
                <a:cs typeface="WenQuanYi Micro Hei Mono"/>
              </a:rPr>
              <a:t>next: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v</a:t>
            </a:r>
            <a:r>
              <a:rPr sz="950" dirty="0">
                <a:latin typeface="WenQuanYi Micro Hei Mono"/>
                <a:cs typeface="WenQuanYi Micro Hei Mono"/>
              </a:rPr>
              <a:t>)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console.log(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'observerB:</a:t>
            </a:r>
            <a:r>
              <a:rPr sz="950" spc="8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</a:t>
            </a:r>
            <a:r>
              <a:rPr sz="950" spc="75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+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spc="-35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v</a:t>
            </a:r>
            <a:r>
              <a:rPr sz="950" spc="-35" dirty="0">
                <a:latin typeface="WenQuanYi Micro Hei Mono"/>
                <a:cs typeface="WenQuanYi Micro Hei Mono"/>
              </a:rPr>
              <a:t>)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ts val="1130"/>
              </a:lnSpc>
            </a:pPr>
            <a:r>
              <a:rPr sz="950" spc="-25" dirty="0">
                <a:latin typeface="WenQuanYi Micro Hei Mono"/>
                <a:cs typeface="WenQuanYi Micro Hei Mono"/>
              </a:rPr>
              <a:t>});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950" spc="-10" dirty="0">
                <a:latin typeface="WenQuanYi Micro Hei Mono"/>
                <a:cs typeface="WenQuanYi Micro Hei Mono"/>
              </a:rPr>
              <a:t>subject.next(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3</a:t>
            </a:r>
            <a:r>
              <a:rPr sz="950" spc="-10" dirty="0">
                <a:latin typeface="WenQuanYi Micro Hei Mono"/>
                <a:cs typeface="WenQuanYi Micro Hei Mono"/>
              </a:rPr>
              <a:t>);</a:t>
            </a:r>
            <a:endParaRPr sz="950">
              <a:latin typeface="WenQuanYi Micro Hei Mono"/>
              <a:cs typeface="WenQuanYi Micro Hei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61795">
              <a:lnSpc>
                <a:spcPct val="100000"/>
              </a:lnSpc>
              <a:spcBef>
                <a:spcPts val="120"/>
              </a:spcBef>
            </a:pPr>
            <a:r>
              <a:rPr spc="-265" dirty="0"/>
              <a:t>Replay</a:t>
            </a:r>
            <a:r>
              <a:rPr spc="-550" dirty="0"/>
              <a:t> </a:t>
            </a:r>
            <a:r>
              <a:rPr spc="-360" dirty="0"/>
              <a:t>Subject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6319" y="2132064"/>
            <a:ext cx="7440295" cy="13874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204"/>
              </a:spcBef>
            </a:pPr>
            <a:r>
              <a:rPr sz="2450" spc="-125" dirty="0">
                <a:solidFill>
                  <a:srgbClr val="666666"/>
                </a:solidFill>
                <a:latin typeface="Verdana"/>
                <a:cs typeface="Verdana"/>
              </a:rPr>
              <a:t>A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666666"/>
                </a:solidFill>
                <a:latin typeface="Courier New"/>
                <a:cs typeface="Courier New"/>
              </a:rPr>
              <a:t>ReplaySubject</a:t>
            </a:r>
            <a:r>
              <a:rPr sz="2450" spc="-9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50" spc="-150" dirty="0">
                <a:solidFill>
                  <a:srgbClr val="666666"/>
                </a:solidFill>
                <a:latin typeface="Verdana"/>
                <a:cs typeface="Verdana"/>
              </a:rPr>
              <a:t>is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00" dirty="0">
                <a:solidFill>
                  <a:srgbClr val="666666"/>
                </a:solidFill>
                <a:latin typeface="Verdana"/>
                <a:cs typeface="Verdana"/>
              </a:rPr>
              <a:t>similar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30" dirty="0">
                <a:solidFill>
                  <a:srgbClr val="666666"/>
                </a:solidFill>
                <a:latin typeface="Verdana"/>
                <a:cs typeface="Verdana"/>
              </a:rPr>
              <a:t>to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70" dirty="0">
                <a:solidFill>
                  <a:srgbClr val="666666"/>
                </a:solidFill>
                <a:latin typeface="Verdana"/>
                <a:cs typeface="Verdana"/>
              </a:rPr>
              <a:t>a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666666"/>
                </a:solidFill>
                <a:latin typeface="Courier New"/>
                <a:cs typeface="Courier New"/>
              </a:rPr>
              <a:t>BehaviorSubject</a:t>
            </a:r>
            <a:r>
              <a:rPr sz="2450" spc="-9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666666"/>
                </a:solidFill>
                <a:latin typeface="Verdana"/>
                <a:cs typeface="Verdana"/>
              </a:rPr>
              <a:t>in </a:t>
            </a:r>
            <a:r>
              <a:rPr sz="2450" spc="-220" dirty="0">
                <a:solidFill>
                  <a:srgbClr val="666666"/>
                </a:solidFill>
                <a:latin typeface="Verdana"/>
                <a:cs typeface="Verdana"/>
              </a:rPr>
              <a:t>that</a:t>
            </a:r>
            <a:r>
              <a:rPr sz="2450" spc="-3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35" dirty="0">
                <a:solidFill>
                  <a:srgbClr val="666666"/>
                </a:solidFill>
                <a:latin typeface="Verdana"/>
                <a:cs typeface="Verdana"/>
              </a:rPr>
              <a:t>it</a:t>
            </a:r>
            <a:r>
              <a:rPr sz="2450" spc="-3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00" dirty="0">
                <a:solidFill>
                  <a:srgbClr val="666666"/>
                </a:solidFill>
                <a:latin typeface="Verdana"/>
                <a:cs typeface="Verdana"/>
              </a:rPr>
              <a:t>can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90" dirty="0">
                <a:solidFill>
                  <a:srgbClr val="666666"/>
                </a:solidFill>
                <a:latin typeface="Verdana"/>
                <a:cs typeface="Verdana"/>
              </a:rPr>
              <a:t>send</a:t>
            </a:r>
            <a:r>
              <a:rPr sz="2450" spc="-3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05" dirty="0">
                <a:solidFill>
                  <a:srgbClr val="666666"/>
                </a:solidFill>
                <a:latin typeface="Verdana"/>
                <a:cs typeface="Verdana"/>
              </a:rPr>
              <a:t>old</a:t>
            </a:r>
            <a:r>
              <a:rPr sz="2450" spc="-3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20" dirty="0">
                <a:solidFill>
                  <a:srgbClr val="666666"/>
                </a:solidFill>
                <a:latin typeface="Verdana"/>
                <a:cs typeface="Verdana"/>
              </a:rPr>
              <a:t>values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30" dirty="0">
                <a:solidFill>
                  <a:srgbClr val="666666"/>
                </a:solidFill>
                <a:latin typeface="Verdana"/>
                <a:cs typeface="Verdana"/>
              </a:rPr>
              <a:t>to</a:t>
            </a:r>
            <a:r>
              <a:rPr sz="2450" spc="-3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80" dirty="0">
                <a:solidFill>
                  <a:srgbClr val="666666"/>
                </a:solidFill>
                <a:latin typeface="Verdana"/>
                <a:cs typeface="Verdana"/>
              </a:rPr>
              <a:t>new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20" dirty="0">
                <a:solidFill>
                  <a:srgbClr val="666666"/>
                </a:solidFill>
                <a:latin typeface="Verdana"/>
                <a:cs typeface="Verdana"/>
              </a:rPr>
              <a:t>subscribers,</a:t>
            </a:r>
            <a:r>
              <a:rPr sz="2450" spc="-3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00" dirty="0">
                <a:solidFill>
                  <a:srgbClr val="666666"/>
                </a:solidFill>
                <a:latin typeface="Verdana"/>
                <a:cs typeface="Verdana"/>
              </a:rPr>
              <a:t>but</a:t>
            </a:r>
            <a:r>
              <a:rPr sz="2450" spc="-3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35" dirty="0">
                <a:solidFill>
                  <a:srgbClr val="666666"/>
                </a:solidFill>
                <a:latin typeface="Verdana"/>
                <a:cs typeface="Verdana"/>
              </a:rPr>
              <a:t>it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666666"/>
                </a:solidFill>
                <a:latin typeface="Verdana"/>
                <a:cs typeface="Verdana"/>
              </a:rPr>
              <a:t>can </a:t>
            </a:r>
            <a:r>
              <a:rPr sz="2450" spc="-155" dirty="0">
                <a:solidFill>
                  <a:srgbClr val="666666"/>
                </a:solidFill>
                <a:latin typeface="Verdana"/>
                <a:cs typeface="Verdana"/>
              </a:rPr>
              <a:t>also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95" dirty="0">
                <a:solidFill>
                  <a:srgbClr val="666666"/>
                </a:solidFill>
                <a:latin typeface="Verdana"/>
                <a:cs typeface="Verdana"/>
              </a:rPr>
              <a:t>record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70" dirty="0">
                <a:solidFill>
                  <a:srgbClr val="666666"/>
                </a:solidFill>
                <a:latin typeface="Verdana"/>
                <a:cs typeface="Verdana"/>
              </a:rPr>
              <a:t>a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00" dirty="0">
                <a:solidFill>
                  <a:srgbClr val="666666"/>
                </a:solidFill>
                <a:latin typeface="Verdana"/>
                <a:cs typeface="Verdana"/>
              </a:rPr>
              <a:t>part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10" dirty="0">
                <a:solidFill>
                  <a:srgbClr val="666666"/>
                </a:solidFill>
                <a:latin typeface="Verdana"/>
                <a:cs typeface="Verdana"/>
              </a:rPr>
              <a:t>of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20" dirty="0">
                <a:solidFill>
                  <a:srgbClr val="666666"/>
                </a:solidFill>
                <a:latin typeface="Verdana"/>
                <a:cs typeface="Verdana"/>
              </a:rPr>
              <a:t>the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666666"/>
                </a:solidFill>
                <a:latin typeface="Courier New"/>
                <a:cs typeface="Courier New"/>
              </a:rPr>
              <a:t>Observable</a:t>
            </a:r>
            <a:r>
              <a:rPr sz="2450" spc="-969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50" spc="-105" dirty="0">
                <a:solidFill>
                  <a:srgbClr val="666666"/>
                </a:solidFill>
                <a:latin typeface="Verdana"/>
                <a:cs typeface="Verdana"/>
              </a:rPr>
              <a:t>execution.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25"/>
              </a:spcBef>
            </a:pPr>
            <a:r>
              <a:rPr sz="5250" spc="-355" dirty="0"/>
              <a:t>Reactive</a:t>
            </a:r>
            <a:r>
              <a:rPr sz="5250" spc="-635" dirty="0"/>
              <a:t> </a:t>
            </a:r>
            <a:r>
              <a:rPr sz="5250" spc="-390" dirty="0"/>
              <a:t>Programming</a:t>
            </a:r>
            <a:endParaRPr sz="5250"/>
          </a:p>
        </p:txBody>
      </p:sp>
      <p:sp>
        <p:nvSpPr>
          <p:cNvPr id="3" name="object 3"/>
          <p:cNvSpPr txBox="1"/>
          <p:nvPr/>
        </p:nvSpPr>
        <p:spPr>
          <a:xfrm>
            <a:off x="1426318" y="2354597"/>
            <a:ext cx="7489190" cy="133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sz="2450" spc="-210" dirty="0">
                <a:solidFill>
                  <a:srgbClr val="666666"/>
                </a:solidFill>
                <a:latin typeface="Verdana"/>
                <a:cs typeface="Verdana"/>
              </a:rPr>
              <a:t>Reactive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25" dirty="0">
                <a:solidFill>
                  <a:srgbClr val="666666"/>
                </a:solidFill>
                <a:latin typeface="Verdana"/>
                <a:cs typeface="Verdana"/>
              </a:rPr>
              <a:t>programming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50" dirty="0">
                <a:solidFill>
                  <a:srgbClr val="666666"/>
                </a:solidFill>
                <a:latin typeface="Verdana"/>
                <a:cs typeface="Verdana"/>
              </a:rPr>
              <a:t>is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95" dirty="0">
                <a:solidFill>
                  <a:srgbClr val="666666"/>
                </a:solidFill>
                <a:latin typeface="Verdana"/>
                <a:cs typeface="Verdana"/>
              </a:rPr>
              <a:t>an</a:t>
            </a:r>
            <a:r>
              <a:rPr sz="2450" spc="-3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29" dirty="0">
                <a:solidFill>
                  <a:srgbClr val="666666"/>
                </a:solidFill>
                <a:latin typeface="Verdana"/>
                <a:cs typeface="Verdana"/>
              </a:rPr>
              <a:t>asynchronous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85" dirty="0">
                <a:solidFill>
                  <a:srgbClr val="666666"/>
                </a:solidFill>
                <a:latin typeface="Verdana"/>
                <a:cs typeface="Verdana"/>
              </a:rPr>
              <a:t>programming </a:t>
            </a:r>
            <a:r>
              <a:rPr sz="2450" spc="-215" dirty="0">
                <a:solidFill>
                  <a:srgbClr val="666666"/>
                </a:solidFill>
                <a:latin typeface="Verdana"/>
                <a:cs typeface="Verdana"/>
              </a:rPr>
              <a:t>paradigm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00" dirty="0">
                <a:solidFill>
                  <a:srgbClr val="666666"/>
                </a:solidFill>
                <a:latin typeface="Verdana"/>
                <a:cs typeface="Verdana"/>
              </a:rPr>
              <a:t>concerned</a:t>
            </a:r>
            <a:r>
              <a:rPr sz="2450" spc="-3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90" dirty="0">
                <a:solidFill>
                  <a:srgbClr val="666666"/>
                </a:solidFill>
                <a:latin typeface="Verdana"/>
                <a:cs typeface="Verdana"/>
              </a:rPr>
              <a:t>with</a:t>
            </a:r>
            <a:r>
              <a:rPr sz="2450" spc="-3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95" dirty="0">
                <a:solidFill>
                  <a:srgbClr val="666666"/>
                </a:solidFill>
                <a:latin typeface="Verdana"/>
                <a:cs typeface="Verdana"/>
              </a:rPr>
              <a:t>data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40" dirty="0">
                <a:solidFill>
                  <a:srgbClr val="666666"/>
                </a:solidFill>
                <a:latin typeface="Verdana"/>
                <a:cs typeface="Verdana"/>
              </a:rPr>
              <a:t>streams</a:t>
            </a:r>
            <a:r>
              <a:rPr sz="2450" spc="-3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85" dirty="0">
                <a:solidFill>
                  <a:srgbClr val="666666"/>
                </a:solidFill>
                <a:latin typeface="Verdana"/>
                <a:cs typeface="Verdana"/>
              </a:rPr>
              <a:t>and</a:t>
            </a:r>
            <a:r>
              <a:rPr sz="2450" spc="-3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666666"/>
                </a:solidFill>
                <a:latin typeface="Verdana"/>
                <a:cs typeface="Verdana"/>
              </a:rPr>
              <a:t>the </a:t>
            </a:r>
            <a:r>
              <a:rPr sz="2450" spc="-190" dirty="0">
                <a:solidFill>
                  <a:srgbClr val="666666"/>
                </a:solidFill>
                <a:latin typeface="Verdana"/>
                <a:cs typeface="Verdana"/>
              </a:rPr>
              <a:t>propagation</a:t>
            </a:r>
            <a:r>
              <a:rPr sz="2450" spc="-3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10" dirty="0">
                <a:solidFill>
                  <a:srgbClr val="666666"/>
                </a:solidFill>
                <a:latin typeface="Verdana"/>
                <a:cs typeface="Verdana"/>
              </a:rPr>
              <a:t>of</a:t>
            </a:r>
            <a:r>
              <a:rPr sz="2450" spc="-3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666666"/>
                </a:solidFill>
                <a:latin typeface="Verdana"/>
                <a:cs typeface="Verdana"/>
              </a:rPr>
              <a:t>change.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964" y="4129760"/>
            <a:ext cx="4557471" cy="2323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65200">
              <a:lnSpc>
                <a:spcPct val="100000"/>
              </a:lnSpc>
              <a:spcBef>
                <a:spcPts val="120"/>
              </a:spcBef>
            </a:pPr>
            <a:r>
              <a:rPr spc="-265" dirty="0"/>
              <a:t>Replay</a:t>
            </a:r>
            <a:r>
              <a:rPr spc="-550" dirty="0"/>
              <a:t> </a:t>
            </a:r>
            <a:r>
              <a:rPr spc="-360" dirty="0"/>
              <a:t>Subject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47927" y="2189276"/>
            <a:ext cx="7815580" cy="4175125"/>
            <a:chOff x="1447927" y="2189276"/>
            <a:chExt cx="7815580" cy="4175125"/>
          </a:xfrm>
        </p:grpSpPr>
        <p:sp>
          <p:nvSpPr>
            <p:cNvPr id="4" name="object 4"/>
            <p:cNvSpPr/>
            <p:nvPr/>
          </p:nvSpPr>
          <p:spPr>
            <a:xfrm>
              <a:off x="1447927" y="2189276"/>
              <a:ext cx="7815580" cy="4175125"/>
            </a:xfrm>
            <a:custGeom>
              <a:avLst/>
              <a:gdLst/>
              <a:ahLst/>
              <a:cxnLst/>
              <a:rect l="l" t="t" r="r" b="b"/>
              <a:pathLst>
                <a:path w="7815580" h="4175125">
                  <a:moveTo>
                    <a:pt x="0" y="4174717"/>
                  </a:moveTo>
                  <a:lnTo>
                    <a:pt x="7815351" y="4174717"/>
                  </a:lnTo>
                  <a:lnTo>
                    <a:pt x="7815351" y="0"/>
                  </a:lnTo>
                  <a:lnTo>
                    <a:pt x="0" y="0"/>
                  </a:lnTo>
                  <a:lnTo>
                    <a:pt x="0" y="41747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6234" y="2999295"/>
              <a:ext cx="2278735" cy="227873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7927" y="2189276"/>
              <a:ext cx="3907790" cy="4175125"/>
            </a:xfrm>
            <a:custGeom>
              <a:avLst/>
              <a:gdLst/>
              <a:ahLst/>
              <a:cxnLst/>
              <a:rect l="l" t="t" r="r" b="b"/>
              <a:pathLst>
                <a:path w="3907790" h="4175125">
                  <a:moveTo>
                    <a:pt x="0" y="4174717"/>
                  </a:moveTo>
                  <a:lnTo>
                    <a:pt x="3907675" y="4174717"/>
                  </a:lnTo>
                  <a:lnTo>
                    <a:pt x="3907675" y="0"/>
                  </a:lnTo>
                  <a:lnTo>
                    <a:pt x="0" y="0"/>
                  </a:lnTo>
                  <a:lnTo>
                    <a:pt x="0" y="41747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55602" y="2189276"/>
              <a:ext cx="9525" cy="4175125"/>
            </a:xfrm>
            <a:custGeom>
              <a:avLst/>
              <a:gdLst/>
              <a:ahLst/>
              <a:cxnLst/>
              <a:rect l="l" t="t" r="r" b="b"/>
              <a:pathLst>
                <a:path w="9525" h="4175125">
                  <a:moveTo>
                    <a:pt x="0" y="4174717"/>
                  </a:moveTo>
                  <a:lnTo>
                    <a:pt x="8902" y="4174717"/>
                  </a:lnTo>
                  <a:lnTo>
                    <a:pt x="8902" y="0"/>
                  </a:lnTo>
                  <a:lnTo>
                    <a:pt x="0" y="0"/>
                  </a:lnTo>
                  <a:lnTo>
                    <a:pt x="0" y="4174717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4505" y="2189276"/>
              <a:ext cx="3898900" cy="4175125"/>
            </a:xfrm>
            <a:custGeom>
              <a:avLst/>
              <a:gdLst/>
              <a:ahLst/>
              <a:cxnLst/>
              <a:rect l="l" t="t" r="r" b="b"/>
              <a:pathLst>
                <a:path w="3898900" h="4175125">
                  <a:moveTo>
                    <a:pt x="0" y="4174717"/>
                  </a:moveTo>
                  <a:lnTo>
                    <a:pt x="3898773" y="4174717"/>
                  </a:lnTo>
                  <a:lnTo>
                    <a:pt x="3898773" y="0"/>
                  </a:lnTo>
                  <a:lnTo>
                    <a:pt x="0" y="0"/>
                  </a:lnTo>
                  <a:lnTo>
                    <a:pt x="0" y="4174717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4505" y="2741155"/>
              <a:ext cx="3898900" cy="1940560"/>
            </a:xfrm>
            <a:custGeom>
              <a:avLst/>
              <a:gdLst/>
              <a:ahLst/>
              <a:cxnLst/>
              <a:rect l="l" t="t" r="r" b="b"/>
              <a:pathLst>
                <a:path w="3898900" h="1940560">
                  <a:moveTo>
                    <a:pt x="3898773" y="1931593"/>
                  </a:moveTo>
                  <a:lnTo>
                    <a:pt x="0" y="1931593"/>
                  </a:lnTo>
                  <a:lnTo>
                    <a:pt x="0" y="1940483"/>
                  </a:lnTo>
                  <a:lnTo>
                    <a:pt x="3898773" y="1940483"/>
                  </a:lnTo>
                  <a:lnTo>
                    <a:pt x="3898773" y="1931593"/>
                  </a:lnTo>
                  <a:close/>
                </a:path>
                <a:path w="3898900" h="1940560">
                  <a:moveTo>
                    <a:pt x="3898773" y="1655648"/>
                  </a:moveTo>
                  <a:lnTo>
                    <a:pt x="0" y="1655648"/>
                  </a:lnTo>
                  <a:lnTo>
                    <a:pt x="0" y="1664550"/>
                  </a:lnTo>
                  <a:lnTo>
                    <a:pt x="3898773" y="1664550"/>
                  </a:lnTo>
                  <a:lnTo>
                    <a:pt x="3898773" y="1655648"/>
                  </a:lnTo>
                  <a:close/>
                </a:path>
                <a:path w="3898900" h="1940560">
                  <a:moveTo>
                    <a:pt x="3898773" y="1379702"/>
                  </a:moveTo>
                  <a:lnTo>
                    <a:pt x="0" y="1379702"/>
                  </a:lnTo>
                  <a:lnTo>
                    <a:pt x="0" y="1388605"/>
                  </a:lnTo>
                  <a:lnTo>
                    <a:pt x="3898773" y="1388605"/>
                  </a:lnTo>
                  <a:lnTo>
                    <a:pt x="3898773" y="1379702"/>
                  </a:lnTo>
                  <a:close/>
                </a:path>
                <a:path w="3898900" h="1940560">
                  <a:moveTo>
                    <a:pt x="3898773" y="1103769"/>
                  </a:moveTo>
                  <a:lnTo>
                    <a:pt x="0" y="1103769"/>
                  </a:lnTo>
                  <a:lnTo>
                    <a:pt x="0" y="1112659"/>
                  </a:lnTo>
                  <a:lnTo>
                    <a:pt x="3898773" y="1112659"/>
                  </a:lnTo>
                  <a:lnTo>
                    <a:pt x="3898773" y="1103769"/>
                  </a:lnTo>
                  <a:close/>
                </a:path>
                <a:path w="3898900" h="1940560">
                  <a:moveTo>
                    <a:pt x="3898773" y="827824"/>
                  </a:moveTo>
                  <a:lnTo>
                    <a:pt x="0" y="827824"/>
                  </a:lnTo>
                  <a:lnTo>
                    <a:pt x="0" y="836726"/>
                  </a:lnTo>
                  <a:lnTo>
                    <a:pt x="3898773" y="836726"/>
                  </a:lnTo>
                  <a:lnTo>
                    <a:pt x="3898773" y="827824"/>
                  </a:lnTo>
                  <a:close/>
                </a:path>
                <a:path w="3898900" h="1940560">
                  <a:moveTo>
                    <a:pt x="3898773" y="551878"/>
                  </a:moveTo>
                  <a:lnTo>
                    <a:pt x="0" y="551878"/>
                  </a:lnTo>
                  <a:lnTo>
                    <a:pt x="0" y="560781"/>
                  </a:lnTo>
                  <a:lnTo>
                    <a:pt x="3898773" y="560781"/>
                  </a:lnTo>
                  <a:lnTo>
                    <a:pt x="3898773" y="551878"/>
                  </a:lnTo>
                  <a:close/>
                </a:path>
                <a:path w="3898900" h="1940560">
                  <a:moveTo>
                    <a:pt x="3898773" y="275945"/>
                  </a:moveTo>
                  <a:lnTo>
                    <a:pt x="0" y="275945"/>
                  </a:lnTo>
                  <a:lnTo>
                    <a:pt x="0" y="284848"/>
                  </a:lnTo>
                  <a:lnTo>
                    <a:pt x="3898773" y="284848"/>
                  </a:lnTo>
                  <a:lnTo>
                    <a:pt x="3898773" y="275945"/>
                  </a:lnTo>
                  <a:close/>
                </a:path>
                <a:path w="3898900" h="1940560">
                  <a:moveTo>
                    <a:pt x="3898773" y="0"/>
                  </a:moveTo>
                  <a:lnTo>
                    <a:pt x="0" y="0"/>
                  </a:lnTo>
                  <a:lnTo>
                    <a:pt x="0" y="8902"/>
                  </a:lnTo>
                  <a:lnTo>
                    <a:pt x="3898773" y="8902"/>
                  </a:lnTo>
                  <a:lnTo>
                    <a:pt x="3898773" y="0"/>
                  </a:lnTo>
                  <a:close/>
                </a:path>
              </a:pathLst>
            </a:custGeom>
            <a:solidFill>
              <a:srgbClr val="EEE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69894" y="2790763"/>
            <a:ext cx="10725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"observerA:</a:t>
            </a:r>
            <a:r>
              <a:rPr sz="950" spc="14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2"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9894" y="3066705"/>
            <a:ext cx="10725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"observerA:</a:t>
            </a:r>
            <a:r>
              <a:rPr sz="950" spc="14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3"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9894" y="3342646"/>
            <a:ext cx="10725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"observerA:</a:t>
            </a:r>
            <a:r>
              <a:rPr sz="950" spc="14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4"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69894" y="3618587"/>
            <a:ext cx="10725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"observerB:</a:t>
            </a:r>
            <a:r>
              <a:rPr sz="950" spc="14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2"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9894" y="3894528"/>
            <a:ext cx="10725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"observerB:</a:t>
            </a:r>
            <a:r>
              <a:rPr sz="950" spc="14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3"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9894" y="4170469"/>
            <a:ext cx="10725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"observerB:</a:t>
            </a:r>
            <a:r>
              <a:rPr sz="950" spc="14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4"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69894" y="4446411"/>
            <a:ext cx="10725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"observerA:</a:t>
            </a:r>
            <a:r>
              <a:rPr sz="950" spc="14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5"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69894" y="4722352"/>
            <a:ext cx="10725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"observerB:</a:t>
            </a:r>
            <a:r>
              <a:rPr sz="950" spc="14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5"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6373" y="5051701"/>
            <a:ext cx="889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-355" dirty="0">
                <a:solidFill>
                  <a:srgbClr val="3583FC"/>
                </a:solidFill>
                <a:latin typeface="DejaVu Sans"/>
                <a:cs typeface="DejaVu Sans"/>
              </a:rPr>
              <a:t>❱</a:t>
            </a:r>
            <a:endParaRPr sz="950">
              <a:latin typeface="DejaVu Sans"/>
              <a:cs typeface="DejaVu San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01938" y="2233777"/>
            <a:ext cx="418362" cy="24923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405661" y="2274487"/>
            <a:ext cx="20383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25" dirty="0">
                <a:latin typeface="Trebuchet MS"/>
                <a:cs typeface="Trebuchet MS"/>
              </a:rPr>
              <a:t>Run</a:t>
            </a:r>
            <a:endParaRPr sz="75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38107" y="2233777"/>
            <a:ext cx="480672" cy="249237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848083" y="2274487"/>
            <a:ext cx="26797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10" dirty="0">
                <a:latin typeface="Trebuchet MS"/>
                <a:cs typeface="Trebuchet MS"/>
              </a:rPr>
              <a:t>Clear</a:t>
            </a:r>
            <a:endParaRPr sz="75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47927" y="1913331"/>
            <a:ext cx="7815580" cy="276225"/>
            <a:chOff x="1447927" y="1913331"/>
            <a:chExt cx="7815580" cy="276225"/>
          </a:xfrm>
        </p:grpSpPr>
        <p:sp>
          <p:nvSpPr>
            <p:cNvPr id="24" name="object 24"/>
            <p:cNvSpPr/>
            <p:nvPr/>
          </p:nvSpPr>
          <p:spPr>
            <a:xfrm>
              <a:off x="1447927" y="1913331"/>
              <a:ext cx="7815580" cy="276225"/>
            </a:xfrm>
            <a:custGeom>
              <a:avLst/>
              <a:gdLst/>
              <a:ahLst/>
              <a:cxnLst/>
              <a:rect l="l" t="t" r="r" b="b"/>
              <a:pathLst>
                <a:path w="7815580" h="276225">
                  <a:moveTo>
                    <a:pt x="7815351" y="0"/>
                  </a:moveTo>
                  <a:lnTo>
                    <a:pt x="0" y="0"/>
                  </a:lnTo>
                  <a:lnTo>
                    <a:pt x="0" y="275945"/>
                  </a:lnTo>
                  <a:lnTo>
                    <a:pt x="7815351" y="275945"/>
                  </a:lnTo>
                  <a:lnTo>
                    <a:pt x="7815351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47927" y="2180374"/>
              <a:ext cx="7815580" cy="9525"/>
            </a:xfrm>
            <a:custGeom>
              <a:avLst/>
              <a:gdLst/>
              <a:ahLst/>
              <a:cxnLst/>
              <a:rect l="l" t="t" r="r" b="b"/>
              <a:pathLst>
                <a:path w="7815580" h="9525">
                  <a:moveTo>
                    <a:pt x="7815351" y="0"/>
                  </a:moveTo>
                  <a:lnTo>
                    <a:pt x="0" y="0"/>
                  </a:lnTo>
                  <a:lnTo>
                    <a:pt x="0" y="8902"/>
                  </a:lnTo>
                  <a:lnTo>
                    <a:pt x="7815351" y="8902"/>
                  </a:lnTo>
                  <a:lnTo>
                    <a:pt x="7815351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13581" y="1913331"/>
              <a:ext cx="961390" cy="267335"/>
            </a:xfrm>
            <a:custGeom>
              <a:avLst/>
              <a:gdLst/>
              <a:ahLst/>
              <a:cxnLst/>
              <a:rect l="l" t="t" r="r" b="b"/>
              <a:pathLst>
                <a:path w="961389" h="267335">
                  <a:moveTo>
                    <a:pt x="8902" y="0"/>
                  </a:moveTo>
                  <a:lnTo>
                    <a:pt x="0" y="0"/>
                  </a:lnTo>
                  <a:lnTo>
                    <a:pt x="0" y="267042"/>
                  </a:lnTo>
                  <a:lnTo>
                    <a:pt x="8902" y="267042"/>
                  </a:lnTo>
                  <a:lnTo>
                    <a:pt x="8902" y="0"/>
                  </a:lnTo>
                  <a:close/>
                </a:path>
                <a:path w="961389" h="267335">
                  <a:moveTo>
                    <a:pt x="542988" y="0"/>
                  </a:moveTo>
                  <a:lnTo>
                    <a:pt x="534085" y="0"/>
                  </a:lnTo>
                  <a:lnTo>
                    <a:pt x="534085" y="267042"/>
                  </a:lnTo>
                  <a:lnTo>
                    <a:pt x="542988" y="267042"/>
                  </a:lnTo>
                  <a:lnTo>
                    <a:pt x="542988" y="0"/>
                  </a:lnTo>
                  <a:close/>
                </a:path>
                <a:path w="961389" h="267335">
                  <a:moveTo>
                    <a:pt x="961351" y="0"/>
                  </a:moveTo>
                  <a:lnTo>
                    <a:pt x="952449" y="0"/>
                  </a:lnTo>
                  <a:lnTo>
                    <a:pt x="952449" y="267042"/>
                  </a:lnTo>
                  <a:lnTo>
                    <a:pt x="961351" y="267042"/>
                  </a:lnTo>
                  <a:lnTo>
                    <a:pt x="96135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hlinkClick r:id="rId5"/>
            </p:cNvPr>
            <p:cNvSpPr/>
            <p:nvPr/>
          </p:nvSpPr>
          <p:spPr>
            <a:xfrm>
              <a:off x="4874932" y="1913331"/>
              <a:ext cx="748030" cy="267335"/>
            </a:xfrm>
            <a:custGeom>
              <a:avLst/>
              <a:gdLst/>
              <a:ahLst/>
              <a:cxnLst/>
              <a:rect l="l" t="t" r="r" b="b"/>
              <a:pathLst>
                <a:path w="748029" h="267335">
                  <a:moveTo>
                    <a:pt x="747712" y="0"/>
                  </a:moveTo>
                  <a:lnTo>
                    <a:pt x="0" y="0"/>
                  </a:lnTo>
                  <a:lnTo>
                    <a:pt x="0" y="267042"/>
                  </a:lnTo>
                  <a:lnTo>
                    <a:pt x="747712" y="267042"/>
                  </a:lnTo>
                  <a:lnTo>
                    <a:pt x="747712" y="0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13742" y="1913331"/>
              <a:ext cx="9525" cy="267335"/>
            </a:xfrm>
            <a:custGeom>
              <a:avLst/>
              <a:gdLst/>
              <a:ahLst/>
              <a:cxnLst/>
              <a:rect l="l" t="t" r="r" b="b"/>
              <a:pathLst>
                <a:path w="9525" h="267335">
                  <a:moveTo>
                    <a:pt x="8902" y="0"/>
                  </a:moveTo>
                  <a:lnTo>
                    <a:pt x="0" y="0"/>
                  </a:lnTo>
                  <a:lnTo>
                    <a:pt x="0" y="267042"/>
                  </a:lnTo>
                  <a:lnTo>
                    <a:pt x="8902" y="267042"/>
                  </a:lnTo>
                  <a:lnTo>
                    <a:pt x="89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hlinkClick r:id="rId6"/>
            </p:cNvPr>
            <p:cNvSpPr/>
            <p:nvPr/>
          </p:nvSpPr>
          <p:spPr>
            <a:xfrm>
              <a:off x="5622645" y="1913331"/>
              <a:ext cx="623570" cy="267335"/>
            </a:xfrm>
            <a:custGeom>
              <a:avLst/>
              <a:gdLst/>
              <a:ahLst/>
              <a:cxnLst/>
              <a:rect l="l" t="t" r="r" b="b"/>
              <a:pathLst>
                <a:path w="623570" h="267335">
                  <a:moveTo>
                    <a:pt x="623087" y="0"/>
                  </a:moveTo>
                  <a:lnTo>
                    <a:pt x="0" y="0"/>
                  </a:lnTo>
                  <a:lnTo>
                    <a:pt x="0" y="267042"/>
                  </a:lnTo>
                  <a:lnTo>
                    <a:pt x="623087" y="267042"/>
                  </a:lnTo>
                  <a:lnTo>
                    <a:pt x="623087" y="0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hlinkClick r:id="rId7"/>
            </p:cNvPr>
            <p:cNvSpPr/>
            <p:nvPr/>
          </p:nvSpPr>
          <p:spPr>
            <a:xfrm>
              <a:off x="6236830" y="1913331"/>
              <a:ext cx="561340" cy="267335"/>
            </a:xfrm>
            <a:custGeom>
              <a:avLst/>
              <a:gdLst/>
              <a:ahLst/>
              <a:cxnLst/>
              <a:rect l="l" t="t" r="r" b="b"/>
              <a:pathLst>
                <a:path w="561340" h="267335">
                  <a:moveTo>
                    <a:pt x="8902" y="0"/>
                  </a:moveTo>
                  <a:lnTo>
                    <a:pt x="0" y="0"/>
                  </a:lnTo>
                  <a:lnTo>
                    <a:pt x="0" y="267042"/>
                  </a:lnTo>
                  <a:lnTo>
                    <a:pt x="8902" y="267042"/>
                  </a:lnTo>
                  <a:lnTo>
                    <a:pt x="8902" y="0"/>
                  </a:lnTo>
                  <a:close/>
                </a:path>
                <a:path w="561340" h="267335">
                  <a:moveTo>
                    <a:pt x="560781" y="0"/>
                  </a:moveTo>
                  <a:lnTo>
                    <a:pt x="551878" y="0"/>
                  </a:lnTo>
                  <a:lnTo>
                    <a:pt x="551878" y="267042"/>
                  </a:lnTo>
                  <a:lnTo>
                    <a:pt x="560781" y="267042"/>
                  </a:lnTo>
                  <a:lnTo>
                    <a:pt x="56078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955141" y="1971841"/>
            <a:ext cx="1754505" cy="718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6920" algn="l"/>
                <a:tab pos="1377315" algn="l"/>
              </a:tabLst>
            </a:pP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5"/>
              </a:rPr>
              <a:t>JavaScript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6"/>
              </a:rPr>
              <a:t>Console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7"/>
              </a:rPr>
              <a:t>Output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900">
              <a:latin typeface="Trebuchet MS"/>
              <a:cs typeface="Trebuchet MS"/>
            </a:endParaRPr>
          </a:p>
          <a:p>
            <a:pPr marL="493395">
              <a:lnSpc>
                <a:spcPct val="100000"/>
              </a:lnSpc>
            </a:pPr>
            <a:r>
              <a:rPr sz="900" spc="65" dirty="0">
                <a:latin typeface="Trebuchet MS"/>
                <a:cs typeface="Trebuchet MS"/>
              </a:rPr>
              <a:t>Console</a:t>
            </a:r>
            <a:endParaRPr sz="900">
              <a:latin typeface="Trebuchet MS"/>
              <a:cs typeface="Trebuchet MS"/>
            </a:endParaRPr>
          </a:p>
          <a:p>
            <a:pPr marL="627380">
              <a:lnSpc>
                <a:spcPct val="100000"/>
              </a:lnSpc>
              <a:spcBef>
                <a:spcPts val="975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"observerA:</a:t>
            </a:r>
            <a:r>
              <a:rPr sz="950" spc="14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1"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08862" y="1971841"/>
            <a:ext cx="2698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 dirty="0">
                <a:solidFill>
                  <a:srgbClr val="232323"/>
                </a:solidFill>
                <a:latin typeface="Trebuchet MS"/>
                <a:cs typeface="Trebuchet MS"/>
              </a:rPr>
              <a:t>Help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33" name="object 33">
            <a:hlinkClick r:id="rId8"/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01330" y="1984540"/>
            <a:ext cx="106806" cy="142748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485018" y="1971841"/>
            <a:ext cx="3388995" cy="2961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10"/>
              </a:spcBef>
              <a:tabLst>
                <a:tab pos="750570" algn="l"/>
                <a:tab pos="2529205" algn="l"/>
                <a:tab pos="3058160" algn="l"/>
              </a:tabLst>
            </a:pPr>
            <a:r>
              <a:rPr sz="900" spc="130" dirty="0">
                <a:solidFill>
                  <a:srgbClr val="232323"/>
                </a:solidFill>
                <a:latin typeface="Trebuchet MS"/>
                <a:cs typeface="Trebuchet MS"/>
                <a:hlinkClick r:id="rId8"/>
              </a:rPr>
              <a:t>JS</a:t>
            </a:r>
            <a:r>
              <a:rPr sz="900" spc="-5" dirty="0">
                <a:solidFill>
                  <a:srgbClr val="232323"/>
                </a:solidFill>
                <a:latin typeface="Trebuchet MS"/>
                <a:cs typeface="Trebuchet MS"/>
                <a:hlinkClick r:id="rId8"/>
              </a:rPr>
              <a:t> </a:t>
            </a:r>
            <a:r>
              <a:rPr sz="900" spc="25" dirty="0">
                <a:solidFill>
                  <a:srgbClr val="232323"/>
                </a:solidFill>
                <a:latin typeface="Trebuchet MS"/>
                <a:cs typeface="Trebuchet MS"/>
                <a:hlinkClick r:id="rId8"/>
              </a:rPr>
              <a:t>Bin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30" dirty="0">
                <a:solidFill>
                  <a:srgbClr val="232323"/>
                </a:solidFill>
                <a:latin typeface="Trebuchet MS"/>
                <a:cs typeface="Trebuchet MS"/>
                <a:hlinkClick r:id="rId10"/>
              </a:rPr>
              <a:t>Save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85" dirty="0">
                <a:solidFill>
                  <a:srgbClr val="232323"/>
                </a:solidFill>
                <a:latin typeface="Trebuchet MS"/>
                <a:cs typeface="Trebuchet MS"/>
                <a:hlinkClick r:id="rId11"/>
              </a:rPr>
              <a:t>HTML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125" dirty="0">
                <a:solidFill>
                  <a:srgbClr val="232323"/>
                </a:solidFill>
                <a:latin typeface="Trebuchet MS"/>
                <a:cs typeface="Trebuchet MS"/>
                <a:hlinkClick r:id="rId12"/>
              </a:rPr>
              <a:t>CSS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900">
              <a:latin typeface="Trebuchet MS"/>
              <a:cs typeface="Trebuchet MS"/>
            </a:endParaRPr>
          </a:p>
          <a:p>
            <a:pPr marL="51435">
              <a:lnSpc>
                <a:spcPct val="100000"/>
              </a:lnSpc>
            </a:pPr>
            <a:r>
              <a:rPr sz="900" dirty="0">
                <a:solidFill>
                  <a:srgbClr val="00AAFF"/>
                </a:solidFill>
                <a:latin typeface="Trebuchet MS"/>
                <a:cs typeface="Trebuchet MS"/>
              </a:rPr>
              <a:t>JavaScript</a:t>
            </a:r>
            <a:r>
              <a:rPr sz="900" spc="265" dirty="0">
                <a:solidFill>
                  <a:srgbClr val="00AAFF"/>
                </a:solidFill>
                <a:latin typeface="Trebuchet MS"/>
                <a:cs typeface="Trebuchet MS"/>
              </a:rPr>
              <a:t> </a:t>
            </a:r>
            <a:r>
              <a:rPr sz="900" spc="80" dirty="0">
                <a:solidFill>
                  <a:srgbClr val="00AAFF"/>
                </a:solidFill>
                <a:latin typeface="DejaVu Sans"/>
                <a:cs typeface="DejaVu Sans"/>
              </a:rPr>
              <a:t>▾</a:t>
            </a:r>
            <a:endParaRPr sz="900">
              <a:latin typeface="DejaVu Sans"/>
              <a:cs typeface="DejaVu Sans"/>
            </a:endParaRPr>
          </a:p>
          <a:p>
            <a:pPr marL="12700">
              <a:lnSpc>
                <a:spcPts val="1130"/>
              </a:lnSpc>
              <a:spcBef>
                <a:spcPts val="695"/>
              </a:spcBef>
            </a:pP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const</a:t>
            </a:r>
            <a:r>
              <a:rPr sz="950" spc="55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subject</a:t>
            </a:r>
            <a:r>
              <a:rPr sz="950" spc="6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</a:t>
            </a:r>
            <a:r>
              <a:rPr sz="950" spc="6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new</a:t>
            </a:r>
            <a:r>
              <a:rPr sz="950" spc="6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Rx.ReplaySubject(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3</a:t>
            </a:r>
            <a:r>
              <a:rPr sz="950" spc="-10" dirty="0">
                <a:latin typeface="WenQuanYi Micro Hei Mono"/>
                <a:cs typeface="WenQuanYi Micro Hei Mono"/>
              </a:rPr>
              <a:t>);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ts val="1130"/>
              </a:lnSpc>
            </a:pPr>
            <a:r>
              <a:rPr sz="950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//</a:t>
            </a:r>
            <a:r>
              <a:rPr sz="950" spc="55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buffer</a:t>
            </a:r>
            <a:r>
              <a:rPr sz="950" spc="55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3</a:t>
            </a:r>
            <a:r>
              <a:rPr sz="950" spc="55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values</a:t>
            </a:r>
            <a:r>
              <a:rPr sz="950" spc="55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for</a:t>
            </a:r>
            <a:r>
              <a:rPr sz="950" spc="55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new</a:t>
            </a:r>
            <a:r>
              <a:rPr sz="950" spc="55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solidFill>
                  <a:srgbClr val="236E25"/>
                </a:solidFill>
                <a:latin typeface="WenQuanYi Micro Hei Mono"/>
                <a:cs typeface="WenQuanYi Micro Hei Mono"/>
              </a:rPr>
              <a:t>subscribers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ts val="1130"/>
              </a:lnSpc>
              <a:spcBef>
                <a:spcPts val="1105"/>
              </a:spcBef>
            </a:pPr>
            <a:r>
              <a:rPr sz="950" spc="-10" dirty="0">
                <a:latin typeface="WenQuanYi Micro Hei Mono"/>
                <a:cs typeface="WenQuanYi Micro Hei Mono"/>
              </a:rPr>
              <a:t>subject.subscribe({</a:t>
            </a:r>
            <a:endParaRPr sz="950">
              <a:latin typeface="WenQuanYi Micro Hei Mono"/>
              <a:cs typeface="WenQuanYi Micro Hei Mono"/>
            </a:endParaRPr>
          </a:p>
          <a:p>
            <a:pPr marL="161925">
              <a:lnSpc>
                <a:spcPts val="1120"/>
              </a:lnSpc>
            </a:pPr>
            <a:r>
              <a:rPr sz="950" dirty="0">
                <a:latin typeface="WenQuanYi Micro Hei Mono"/>
                <a:cs typeface="WenQuanYi Micro Hei Mono"/>
              </a:rPr>
              <a:t>next: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v</a:t>
            </a:r>
            <a:r>
              <a:rPr sz="950" dirty="0">
                <a:latin typeface="WenQuanYi Micro Hei Mono"/>
                <a:cs typeface="WenQuanYi Micro Hei Mono"/>
              </a:rPr>
              <a:t>)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console.log(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'observerA:</a:t>
            </a:r>
            <a:r>
              <a:rPr sz="950" spc="8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</a:t>
            </a:r>
            <a:r>
              <a:rPr sz="950" spc="75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+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spc="-35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v</a:t>
            </a:r>
            <a:r>
              <a:rPr sz="950" spc="-35" dirty="0">
                <a:latin typeface="WenQuanYi Micro Hei Mono"/>
                <a:cs typeface="WenQuanYi Micro Hei Mono"/>
              </a:rPr>
              <a:t>)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ts val="1130"/>
              </a:lnSpc>
            </a:pPr>
            <a:r>
              <a:rPr sz="950" spc="-25" dirty="0">
                <a:latin typeface="WenQuanYi Micro Hei Mono"/>
                <a:cs typeface="WenQuanYi Micro Hei Mono"/>
              </a:rPr>
              <a:t>});</a:t>
            </a:r>
            <a:endParaRPr sz="950">
              <a:latin typeface="WenQuanYi Micro Hei Mono"/>
              <a:cs typeface="WenQuanYi Micro Hei Mono"/>
            </a:endParaRPr>
          </a:p>
          <a:p>
            <a:pPr marL="12700" marR="2172335" algn="just">
              <a:lnSpc>
                <a:spcPts val="1120"/>
              </a:lnSpc>
              <a:spcBef>
                <a:spcPts val="1155"/>
              </a:spcBef>
            </a:pPr>
            <a:r>
              <a:rPr sz="950" spc="-10" dirty="0">
                <a:latin typeface="WenQuanYi Micro Hei Mono"/>
                <a:cs typeface="WenQuanYi Micro Hei Mono"/>
              </a:rPr>
              <a:t>subject.next(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1</a:t>
            </a:r>
            <a:r>
              <a:rPr sz="950" spc="-10" dirty="0">
                <a:latin typeface="WenQuanYi Micro Hei Mono"/>
                <a:cs typeface="WenQuanYi Micro Hei Mono"/>
              </a:rPr>
              <a:t>); subject.next(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2</a:t>
            </a:r>
            <a:r>
              <a:rPr sz="950" spc="-10" dirty="0">
                <a:latin typeface="WenQuanYi Micro Hei Mono"/>
                <a:cs typeface="WenQuanYi Micro Hei Mono"/>
              </a:rPr>
              <a:t>); subject.next(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3</a:t>
            </a:r>
            <a:r>
              <a:rPr sz="950" spc="-10" dirty="0">
                <a:latin typeface="WenQuanYi Micro Hei Mono"/>
                <a:cs typeface="WenQuanYi Micro Hei Mono"/>
              </a:rPr>
              <a:t>); subject.next(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4</a:t>
            </a:r>
            <a:r>
              <a:rPr sz="950" spc="-10" dirty="0">
                <a:latin typeface="WenQuanYi Micro Hei Mono"/>
                <a:cs typeface="WenQuanYi Micro Hei Mono"/>
              </a:rPr>
              <a:t>);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ts val="1130"/>
              </a:lnSpc>
              <a:spcBef>
                <a:spcPts val="1075"/>
              </a:spcBef>
            </a:pPr>
            <a:r>
              <a:rPr sz="950" spc="-10" dirty="0">
                <a:latin typeface="WenQuanYi Micro Hei Mono"/>
                <a:cs typeface="WenQuanYi Micro Hei Mono"/>
              </a:rPr>
              <a:t>subject.subscribe({</a:t>
            </a:r>
            <a:endParaRPr sz="950">
              <a:latin typeface="WenQuanYi Micro Hei Mono"/>
              <a:cs typeface="WenQuanYi Micro Hei Mono"/>
            </a:endParaRPr>
          </a:p>
          <a:p>
            <a:pPr marL="161925">
              <a:lnSpc>
                <a:spcPts val="1120"/>
              </a:lnSpc>
            </a:pPr>
            <a:r>
              <a:rPr sz="950" dirty="0">
                <a:latin typeface="WenQuanYi Micro Hei Mono"/>
                <a:cs typeface="WenQuanYi Micro Hei Mono"/>
              </a:rPr>
              <a:t>next: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v</a:t>
            </a:r>
            <a:r>
              <a:rPr sz="950" dirty="0">
                <a:latin typeface="WenQuanYi Micro Hei Mono"/>
                <a:cs typeface="WenQuanYi Micro Hei Mono"/>
              </a:rPr>
              <a:t>)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console.log(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'observerB:</a:t>
            </a:r>
            <a:r>
              <a:rPr sz="950" spc="8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</a:t>
            </a:r>
            <a:r>
              <a:rPr sz="950" spc="75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+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spc="-35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v</a:t>
            </a:r>
            <a:r>
              <a:rPr sz="950" spc="-35" dirty="0">
                <a:latin typeface="WenQuanYi Micro Hei Mono"/>
                <a:cs typeface="WenQuanYi Micro Hei Mono"/>
              </a:rPr>
              <a:t>)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ts val="1130"/>
              </a:lnSpc>
            </a:pPr>
            <a:r>
              <a:rPr sz="950" spc="-25" dirty="0">
                <a:latin typeface="WenQuanYi Micro Hei Mono"/>
                <a:cs typeface="WenQuanYi Micro Hei Mono"/>
              </a:rPr>
              <a:t>});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950" spc="-10" dirty="0">
                <a:latin typeface="WenQuanYi Micro Hei Mono"/>
                <a:cs typeface="WenQuanYi Micro Hei Mono"/>
              </a:rPr>
              <a:t>subject.next(</a:t>
            </a:r>
            <a:r>
              <a:rPr sz="950" spc="-1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5</a:t>
            </a:r>
            <a:r>
              <a:rPr sz="950" spc="-10" dirty="0">
                <a:latin typeface="WenQuanYi Micro Hei Mono"/>
                <a:cs typeface="WenQuanYi Micro Hei Mono"/>
              </a:rPr>
              <a:t>);</a:t>
            </a:r>
            <a:endParaRPr sz="950">
              <a:latin typeface="WenQuanYi Micro Hei Mono"/>
              <a:cs typeface="WenQuanYi Micro Hei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9135" y="1530578"/>
            <a:ext cx="8011185" cy="450406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20"/>
              </a:spcBef>
            </a:pPr>
            <a:r>
              <a:rPr spc="-280" dirty="0"/>
              <a:t>What</a:t>
            </a:r>
            <a:r>
              <a:rPr spc="-550" dirty="0"/>
              <a:t> </a:t>
            </a:r>
            <a:r>
              <a:rPr spc="-320" dirty="0"/>
              <a:t>are</a:t>
            </a:r>
            <a:r>
              <a:rPr spc="-550" dirty="0"/>
              <a:t> </a:t>
            </a:r>
            <a:r>
              <a:rPr spc="-320" dirty="0"/>
              <a:t>operators?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95"/>
              </a:spcBef>
            </a:pPr>
            <a:r>
              <a:rPr spc="-90" dirty="0">
                <a:latin typeface="Courier New"/>
                <a:cs typeface="Courier New"/>
              </a:rPr>
              <a:t>Operators</a:t>
            </a:r>
            <a:r>
              <a:rPr spc="-955" dirty="0">
                <a:latin typeface="Courier New"/>
                <a:cs typeface="Courier New"/>
              </a:rPr>
              <a:t> </a:t>
            </a:r>
            <a:r>
              <a:rPr spc="-220" dirty="0"/>
              <a:t>are</a:t>
            </a:r>
            <a:r>
              <a:rPr spc="-340" dirty="0"/>
              <a:t> </a:t>
            </a:r>
            <a:r>
              <a:rPr spc="-225" dirty="0"/>
              <a:t>methods</a:t>
            </a:r>
            <a:r>
              <a:rPr spc="-340" dirty="0"/>
              <a:t> </a:t>
            </a:r>
            <a:r>
              <a:rPr spc="-145" dirty="0"/>
              <a:t>on</a:t>
            </a:r>
            <a:r>
              <a:rPr spc="-345" dirty="0"/>
              <a:t> </a:t>
            </a:r>
            <a:r>
              <a:rPr spc="-220" dirty="0"/>
              <a:t>the</a:t>
            </a:r>
            <a:r>
              <a:rPr spc="-340" dirty="0"/>
              <a:t> </a:t>
            </a:r>
            <a:r>
              <a:rPr spc="-90" dirty="0">
                <a:latin typeface="Courier New"/>
                <a:cs typeface="Courier New"/>
              </a:rPr>
              <a:t>Observable</a:t>
            </a:r>
            <a:r>
              <a:rPr spc="-950" dirty="0">
                <a:latin typeface="Courier New"/>
                <a:cs typeface="Courier New"/>
              </a:rPr>
              <a:t> </a:t>
            </a:r>
            <a:r>
              <a:rPr spc="-240" dirty="0"/>
              <a:t>type,</a:t>
            </a:r>
            <a:r>
              <a:rPr spc="-345" dirty="0"/>
              <a:t> </a:t>
            </a:r>
            <a:r>
              <a:rPr spc="-20" dirty="0"/>
              <a:t>such </a:t>
            </a:r>
            <a:r>
              <a:rPr spc="-195" dirty="0"/>
              <a:t>as</a:t>
            </a:r>
            <a:r>
              <a:rPr spc="-390" dirty="0"/>
              <a:t> </a:t>
            </a:r>
            <a:r>
              <a:rPr spc="-65" dirty="0">
                <a:latin typeface="Courier New"/>
                <a:cs typeface="Courier New"/>
              </a:rPr>
              <a:t>.map(...),</a:t>
            </a:r>
            <a:r>
              <a:rPr spc="-285" dirty="0">
                <a:latin typeface="Courier New"/>
                <a:cs typeface="Courier New"/>
              </a:rPr>
              <a:t> </a:t>
            </a:r>
            <a:r>
              <a:rPr spc="-70" dirty="0">
                <a:latin typeface="Courier New"/>
                <a:cs typeface="Courier New"/>
              </a:rPr>
              <a:t>.filter(...),</a:t>
            </a:r>
            <a:r>
              <a:rPr spc="-225" dirty="0">
                <a:latin typeface="Courier New"/>
                <a:cs typeface="Courier New"/>
              </a:rPr>
              <a:t> </a:t>
            </a:r>
            <a:r>
              <a:rPr spc="-110" dirty="0">
                <a:latin typeface="Courier New"/>
                <a:cs typeface="Courier New"/>
              </a:rPr>
              <a:t>.merge(...)</a:t>
            </a:r>
            <a:r>
              <a:rPr spc="-110" dirty="0"/>
              <a:t>,</a:t>
            </a:r>
            <a:r>
              <a:rPr spc="-390" dirty="0"/>
              <a:t> </a:t>
            </a:r>
            <a:r>
              <a:rPr spc="-20" dirty="0"/>
              <a:t>etc. </a:t>
            </a:r>
            <a:r>
              <a:rPr spc="-200" dirty="0"/>
              <a:t>When</a:t>
            </a:r>
            <a:r>
              <a:rPr spc="-365" dirty="0"/>
              <a:t> </a:t>
            </a:r>
            <a:r>
              <a:rPr spc="-185" dirty="0"/>
              <a:t>called,</a:t>
            </a:r>
            <a:r>
              <a:rPr spc="-360" dirty="0"/>
              <a:t> </a:t>
            </a:r>
            <a:r>
              <a:rPr spc="-245" dirty="0"/>
              <a:t>they</a:t>
            </a:r>
            <a:r>
              <a:rPr spc="-360" dirty="0"/>
              <a:t> </a:t>
            </a:r>
            <a:r>
              <a:rPr spc="-114" dirty="0"/>
              <a:t>do</a:t>
            </a:r>
            <a:r>
              <a:rPr spc="-365" dirty="0"/>
              <a:t> </a:t>
            </a:r>
            <a:r>
              <a:rPr spc="-160" dirty="0"/>
              <a:t>not</a:t>
            </a:r>
            <a:r>
              <a:rPr spc="-360" dirty="0"/>
              <a:t> </a:t>
            </a:r>
            <a:r>
              <a:rPr spc="-215" dirty="0"/>
              <a:t>change</a:t>
            </a:r>
            <a:r>
              <a:rPr spc="-360" dirty="0"/>
              <a:t> </a:t>
            </a:r>
            <a:r>
              <a:rPr spc="-220" dirty="0"/>
              <a:t>the</a:t>
            </a:r>
            <a:r>
              <a:rPr spc="-360" dirty="0"/>
              <a:t> </a:t>
            </a:r>
            <a:r>
              <a:rPr spc="-195" dirty="0"/>
              <a:t>existing</a:t>
            </a:r>
            <a:r>
              <a:rPr spc="-370" dirty="0"/>
              <a:t> </a:t>
            </a:r>
            <a:r>
              <a:rPr spc="-35" dirty="0">
                <a:latin typeface="Courier New"/>
                <a:cs typeface="Courier New"/>
              </a:rPr>
              <a:t>Observable </a:t>
            </a:r>
            <a:r>
              <a:rPr spc="-225" dirty="0"/>
              <a:t>instance.</a:t>
            </a:r>
            <a:r>
              <a:rPr spc="-345" dirty="0"/>
              <a:t> </a:t>
            </a:r>
            <a:r>
              <a:rPr spc="-254" dirty="0"/>
              <a:t>Instead,</a:t>
            </a:r>
            <a:r>
              <a:rPr spc="-345" dirty="0"/>
              <a:t> </a:t>
            </a:r>
            <a:r>
              <a:rPr spc="-245" dirty="0"/>
              <a:t>they</a:t>
            </a:r>
            <a:r>
              <a:rPr spc="-340" dirty="0"/>
              <a:t> </a:t>
            </a:r>
            <a:r>
              <a:rPr spc="-229" dirty="0"/>
              <a:t>return</a:t>
            </a:r>
            <a:r>
              <a:rPr spc="-345" dirty="0"/>
              <a:t> </a:t>
            </a:r>
            <a:r>
              <a:rPr spc="-170" dirty="0"/>
              <a:t>a</a:t>
            </a:r>
            <a:r>
              <a:rPr spc="-340" dirty="0"/>
              <a:t> </a:t>
            </a:r>
            <a:r>
              <a:rPr spc="-180" dirty="0"/>
              <a:t>new</a:t>
            </a:r>
            <a:r>
              <a:rPr spc="-345" dirty="0"/>
              <a:t> </a:t>
            </a:r>
            <a:r>
              <a:rPr spc="-114" dirty="0">
                <a:latin typeface="Courier New"/>
                <a:cs typeface="Courier New"/>
              </a:rPr>
              <a:t>Observable</a:t>
            </a:r>
            <a:r>
              <a:rPr spc="-114" dirty="0"/>
              <a:t>,</a:t>
            </a:r>
            <a:r>
              <a:rPr spc="-340" dirty="0"/>
              <a:t> </a:t>
            </a:r>
            <a:r>
              <a:rPr spc="-10" dirty="0"/>
              <a:t>whose </a:t>
            </a:r>
            <a:r>
              <a:rPr spc="-195" dirty="0"/>
              <a:t>subscription</a:t>
            </a:r>
            <a:r>
              <a:rPr spc="-355" dirty="0"/>
              <a:t> </a:t>
            </a:r>
            <a:r>
              <a:rPr spc="-140" dirty="0"/>
              <a:t>logic</a:t>
            </a:r>
            <a:r>
              <a:rPr spc="-350" dirty="0"/>
              <a:t> </a:t>
            </a:r>
            <a:r>
              <a:rPr spc="-150" dirty="0"/>
              <a:t>is</a:t>
            </a:r>
            <a:r>
              <a:rPr spc="-355" dirty="0"/>
              <a:t> </a:t>
            </a:r>
            <a:r>
              <a:rPr spc="-190" dirty="0"/>
              <a:t>based</a:t>
            </a:r>
            <a:r>
              <a:rPr spc="-355" dirty="0"/>
              <a:t> </a:t>
            </a:r>
            <a:r>
              <a:rPr spc="-145" dirty="0"/>
              <a:t>on</a:t>
            </a:r>
            <a:r>
              <a:rPr spc="-350" dirty="0"/>
              <a:t> </a:t>
            </a:r>
            <a:r>
              <a:rPr spc="-220" dirty="0"/>
              <a:t>the</a:t>
            </a:r>
            <a:r>
              <a:rPr spc="-355" dirty="0"/>
              <a:t> </a:t>
            </a:r>
            <a:r>
              <a:rPr spc="-185" dirty="0"/>
              <a:t>first</a:t>
            </a:r>
            <a:r>
              <a:rPr spc="-355" dirty="0"/>
              <a:t> </a:t>
            </a:r>
            <a:r>
              <a:rPr spc="-10" dirty="0">
                <a:latin typeface="Courier New"/>
                <a:cs typeface="Courier New"/>
              </a:rPr>
              <a:t>Observable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94155">
              <a:lnSpc>
                <a:spcPct val="100000"/>
              </a:lnSpc>
              <a:spcBef>
                <a:spcPts val="120"/>
              </a:spcBef>
            </a:pPr>
            <a:r>
              <a:rPr spc="-275" dirty="0"/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47927" y="2189276"/>
            <a:ext cx="7815580" cy="4175125"/>
            <a:chOff x="1447927" y="2189276"/>
            <a:chExt cx="7815580" cy="4175125"/>
          </a:xfrm>
        </p:grpSpPr>
        <p:sp>
          <p:nvSpPr>
            <p:cNvPr id="4" name="object 4"/>
            <p:cNvSpPr/>
            <p:nvPr/>
          </p:nvSpPr>
          <p:spPr>
            <a:xfrm>
              <a:off x="1447927" y="2189276"/>
              <a:ext cx="7815580" cy="4175125"/>
            </a:xfrm>
            <a:custGeom>
              <a:avLst/>
              <a:gdLst/>
              <a:ahLst/>
              <a:cxnLst/>
              <a:rect l="l" t="t" r="r" b="b"/>
              <a:pathLst>
                <a:path w="7815580" h="4175125">
                  <a:moveTo>
                    <a:pt x="0" y="4174718"/>
                  </a:moveTo>
                  <a:lnTo>
                    <a:pt x="7815364" y="4174718"/>
                  </a:lnTo>
                  <a:lnTo>
                    <a:pt x="7815364" y="0"/>
                  </a:lnTo>
                  <a:lnTo>
                    <a:pt x="0" y="0"/>
                  </a:lnTo>
                  <a:lnTo>
                    <a:pt x="0" y="4174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6234" y="2999295"/>
              <a:ext cx="2278735" cy="227873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7927" y="2189276"/>
              <a:ext cx="3907790" cy="4175125"/>
            </a:xfrm>
            <a:custGeom>
              <a:avLst/>
              <a:gdLst/>
              <a:ahLst/>
              <a:cxnLst/>
              <a:rect l="l" t="t" r="r" b="b"/>
              <a:pathLst>
                <a:path w="3907790" h="4175125">
                  <a:moveTo>
                    <a:pt x="0" y="4174718"/>
                  </a:moveTo>
                  <a:lnTo>
                    <a:pt x="3907675" y="4174718"/>
                  </a:lnTo>
                  <a:lnTo>
                    <a:pt x="3907675" y="0"/>
                  </a:lnTo>
                  <a:lnTo>
                    <a:pt x="0" y="0"/>
                  </a:lnTo>
                  <a:lnTo>
                    <a:pt x="0" y="4174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55602" y="2189276"/>
              <a:ext cx="9525" cy="4175125"/>
            </a:xfrm>
            <a:custGeom>
              <a:avLst/>
              <a:gdLst/>
              <a:ahLst/>
              <a:cxnLst/>
              <a:rect l="l" t="t" r="r" b="b"/>
              <a:pathLst>
                <a:path w="9525" h="4175125">
                  <a:moveTo>
                    <a:pt x="0" y="4174718"/>
                  </a:moveTo>
                  <a:lnTo>
                    <a:pt x="8902" y="4174718"/>
                  </a:lnTo>
                  <a:lnTo>
                    <a:pt x="8902" y="0"/>
                  </a:lnTo>
                  <a:lnTo>
                    <a:pt x="0" y="0"/>
                  </a:lnTo>
                  <a:lnTo>
                    <a:pt x="0" y="4174718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4505" y="2189276"/>
              <a:ext cx="3898900" cy="4175125"/>
            </a:xfrm>
            <a:custGeom>
              <a:avLst/>
              <a:gdLst/>
              <a:ahLst/>
              <a:cxnLst/>
              <a:rect l="l" t="t" r="r" b="b"/>
              <a:pathLst>
                <a:path w="3898900" h="4175125">
                  <a:moveTo>
                    <a:pt x="0" y="4174718"/>
                  </a:moveTo>
                  <a:lnTo>
                    <a:pt x="3898785" y="4174718"/>
                  </a:lnTo>
                  <a:lnTo>
                    <a:pt x="3898785" y="0"/>
                  </a:lnTo>
                  <a:lnTo>
                    <a:pt x="0" y="0"/>
                  </a:lnTo>
                  <a:lnTo>
                    <a:pt x="0" y="4174718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4505" y="2741155"/>
              <a:ext cx="3898900" cy="561340"/>
            </a:xfrm>
            <a:custGeom>
              <a:avLst/>
              <a:gdLst/>
              <a:ahLst/>
              <a:cxnLst/>
              <a:rect l="l" t="t" r="r" b="b"/>
              <a:pathLst>
                <a:path w="3898900" h="561339">
                  <a:moveTo>
                    <a:pt x="3898785" y="551878"/>
                  </a:moveTo>
                  <a:lnTo>
                    <a:pt x="0" y="551878"/>
                  </a:lnTo>
                  <a:lnTo>
                    <a:pt x="0" y="560781"/>
                  </a:lnTo>
                  <a:lnTo>
                    <a:pt x="3898785" y="560781"/>
                  </a:lnTo>
                  <a:lnTo>
                    <a:pt x="3898785" y="551878"/>
                  </a:lnTo>
                  <a:close/>
                </a:path>
                <a:path w="3898900" h="561339">
                  <a:moveTo>
                    <a:pt x="3898785" y="275945"/>
                  </a:moveTo>
                  <a:lnTo>
                    <a:pt x="0" y="275945"/>
                  </a:lnTo>
                  <a:lnTo>
                    <a:pt x="0" y="284848"/>
                  </a:lnTo>
                  <a:lnTo>
                    <a:pt x="3898785" y="284848"/>
                  </a:lnTo>
                  <a:lnTo>
                    <a:pt x="3898785" y="275945"/>
                  </a:lnTo>
                  <a:close/>
                </a:path>
                <a:path w="3898900" h="561339">
                  <a:moveTo>
                    <a:pt x="3898785" y="0"/>
                  </a:moveTo>
                  <a:lnTo>
                    <a:pt x="0" y="0"/>
                  </a:lnTo>
                  <a:lnTo>
                    <a:pt x="0" y="8902"/>
                  </a:lnTo>
                  <a:lnTo>
                    <a:pt x="3898785" y="8902"/>
                  </a:lnTo>
                  <a:lnTo>
                    <a:pt x="3898785" y="0"/>
                  </a:lnTo>
                  <a:close/>
                </a:path>
              </a:pathLst>
            </a:custGeom>
            <a:solidFill>
              <a:srgbClr val="EEE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82594" y="2790763"/>
            <a:ext cx="1625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solidFill>
                  <a:srgbClr val="006666"/>
                </a:solidFill>
                <a:latin typeface="WenQuanYi Micro Hei Mono"/>
                <a:cs typeface="WenQuanYi Micro Hei Mono"/>
              </a:rPr>
              <a:t>20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2594" y="3066705"/>
            <a:ext cx="1625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solidFill>
                  <a:srgbClr val="006666"/>
                </a:solidFill>
                <a:latin typeface="WenQuanYi Micro Hei Mono"/>
                <a:cs typeface="WenQuanYi Micro Hei Mono"/>
              </a:rPr>
              <a:t>30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2594" y="3342646"/>
            <a:ext cx="1625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solidFill>
                  <a:srgbClr val="006666"/>
                </a:solidFill>
                <a:latin typeface="WenQuanYi Micro Hei Mono"/>
                <a:cs typeface="WenQuanYi Micro Hei Mono"/>
              </a:rPr>
              <a:t>40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49073" y="3671995"/>
            <a:ext cx="762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50" b="1" spc="-355" dirty="0">
                <a:solidFill>
                  <a:srgbClr val="3583FC"/>
                </a:solidFill>
                <a:latin typeface="DejaVu Sans"/>
                <a:cs typeface="DejaVu Sans"/>
              </a:rPr>
              <a:t>❱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301952" y="2233777"/>
            <a:ext cx="916940" cy="249554"/>
            <a:chOff x="8301952" y="2233777"/>
            <a:chExt cx="916940" cy="249554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1952" y="2233777"/>
              <a:ext cx="418362" cy="2492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8108" y="2233777"/>
              <a:ext cx="480672" cy="24923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418361" y="2274487"/>
            <a:ext cx="69723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441959" algn="l"/>
              </a:tabLst>
            </a:pPr>
            <a:r>
              <a:rPr sz="750" spc="-25" dirty="0">
                <a:latin typeface="Trebuchet MS"/>
                <a:cs typeface="Trebuchet MS"/>
              </a:rPr>
              <a:t>Run</a:t>
            </a:r>
            <a:r>
              <a:rPr sz="750" dirty="0">
                <a:latin typeface="Trebuchet MS"/>
                <a:cs typeface="Trebuchet MS"/>
              </a:rPr>
              <a:t>	</a:t>
            </a:r>
            <a:r>
              <a:rPr sz="750" spc="-10" dirty="0">
                <a:latin typeface="Trebuchet MS"/>
                <a:cs typeface="Trebuchet MS"/>
              </a:rPr>
              <a:t>Clear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9073" y="2256684"/>
            <a:ext cx="480059" cy="433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0"/>
              </a:spcBef>
            </a:pPr>
            <a:r>
              <a:rPr sz="900" spc="65" dirty="0">
                <a:latin typeface="Trebuchet MS"/>
                <a:cs typeface="Trebuchet MS"/>
              </a:rPr>
              <a:t>Console</a:t>
            </a:r>
            <a:endParaRPr sz="900">
              <a:latin typeface="Trebuchet MS"/>
              <a:cs typeface="Trebuchet MS"/>
            </a:endParaRPr>
          </a:p>
          <a:p>
            <a:pPr marR="55244" algn="ctr">
              <a:lnSpc>
                <a:spcPct val="100000"/>
              </a:lnSpc>
              <a:spcBef>
                <a:spcPts val="969"/>
              </a:spcBef>
            </a:pPr>
            <a:r>
              <a:rPr sz="950" spc="-25" dirty="0">
                <a:solidFill>
                  <a:srgbClr val="006666"/>
                </a:solidFill>
                <a:latin typeface="WenQuanYi Micro Hei Mono"/>
                <a:cs typeface="WenQuanYi Micro Hei Mono"/>
              </a:rPr>
              <a:t>10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7927" y="2178988"/>
            <a:ext cx="3907790" cy="26117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20"/>
              </a:spcBef>
            </a:pPr>
            <a:r>
              <a:rPr sz="900" dirty="0">
                <a:solidFill>
                  <a:srgbClr val="00AAFF"/>
                </a:solidFill>
                <a:latin typeface="Trebuchet MS"/>
                <a:cs typeface="Trebuchet MS"/>
              </a:rPr>
              <a:t>JavaScript</a:t>
            </a:r>
            <a:r>
              <a:rPr sz="900" spc="265" dirty="0">
                <a:solidFill>
                  <a:srgbClr val="00AAFF"/>
                </a:solidFill>
                <a:latin typeface="Trebuchet MS"/>
                <a:cs typeface="Trebuchet MS"/>
              </a:rPr>
              <a:t> </a:t>
            </a:r>
            <a:r>
              <a:rPr sz="900" spc="80" dirty="0">
                <a:solidFill>
                  <a:srgbClr val="00AAFF"/>
                </a:solidFill>
                <a:latin typeface="DejaVu Sans"/>
                <a:cs typeface="DejaVu Sans"/>
              </a:rPr>
              <a:t>▾</a:t>
            </a:r>
            <a:endParaRPr sz="900">
              <a:latin typeface="DejaVu Sans"/>
              <a:cs typeface="DejaVu Sans"/>
            </a:endParaRPr>
          </a:p>
          <a:p>
            <a:pPr marL="49530">
              <a:lnSpc>
                <a:spcPts val="1130"/>
              </a:lnSpc>
              <a:spcBef>
                <a:spcPts val="695"/>
              </a:spcBef>
            </a:pP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function</a:t>
            </a:r>
            <a:r>
              <a:rPr sz="950" spc="165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multiplyByTen</a:t>
            </a:r>
            <a:r>
              <a:rPr sz="950" dirty="0">
                <a:latin typeface="WenQuanYi Micro Hei Mono"/>
                <a:cs typeface="WenQuanYi Micro Hei Mono"/>
              </a:rPr>
              <a:t>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input</a:t>
            </a:r>
            <a:r>
              <a:rPr sz="950" dirty="0">
                <a:latin typeface="WenQuanYi Micro Hei Mono"/>
                <a:cs typeface="WenQuanYi Micro Hei Mono"/>
              </a:rPr>
              <a:t>)</a:t>
            </a:r>
            <a:r>
              <a:rPr sz="950" spc="170" dirty="0">
                <a:latin typeface="WenQuanYi Micro Hei Mono"/>
                <a:cs typeface="WenQuanYi Micro Hei Mono"/>
              </a:rPr>
              <a:t> </a:t>
            </a:r>
            <a:r>
              <a:rPr sz="950" spc="-50" dirty="0">
                <a:latin typeface="WenQuanYi Micro Hei Mono"/>
                <a:cs typeface="WenQuanYi Micro Hei Mono"/>
              </a:rPr>
              <a:t>{</a:t>
            </a:r>
            <a:endParaRPr sz="950">
              <a:latin typeface="WenQuanYi Micro Hei Mono"/>
              <a:cs typeface="WenQuanYi Micro Hei Mono"/>
            </a:endParaRPr>
          </a:p>
          <a:p>
            <a:pPr marL="348615" marR="1009650" indent="-149860">
              <a:lnSpc>
                <a:spcPts val="1120"/>
              </a:lnSpc>
              <a:spcBef>
                <a:spcPts val="45"/>
              </a:spcBef>
            </a:pP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const</a:t>
            </a:r>
            <a:r>
              <a:rPr sz="950" spc="6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output</a:t>
            </a:r>
            <a:r>
              <a:rPr sz="950" spc="6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</a:t>
            </a:r>
            <a:r>
              <a:rPr sz="950" spc="60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Rx.Observable.create( </a:t>
            </a: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function</a:t>
            </a:r>
            <a:r>
              <a:rPr sz="950" spc="16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subscribe</a:t>
            </a:r>
            <a:r>
              <a:rPr sz="950" dirty="0">
                <a:latin typeface="WenQuanYi Micro Hei Mono"/>
                <a:cs typeface="WenQuanYi Micro Hei Mono"/>
              </a:rPr>
              <a:t>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observer</a:t>
            </a:r>
            <a:r>
              <a:rPr sz="950" dirty="0">
                <a:latin typeface="WenQuanYi Micro Hei Mono"/>
                <a:cs typeface="WenQuanYi Micro Hei Mono"/>
              </a:rPr>
              <a:t>)</a:t>
            </a:r>
            <a:r>
              <a:rPr sz="950" spc="165" dirty="0">
                <a:latin typeface="WenQuanYi Micro Hei Mono"/>
                <a:cs typeface="WenQuanYi Micro Hei Mono"/>
              </a:rPr>
              <a:t> </a:t>
            </a:r>
            <a:r>
              <a:rPr sz="950" spc="-50" dirty="0">
                <a:latin typeface="WenQuanYi Micro Hei Mono"/>
                <a:cs typeface="WenQuanYi Micro Hei Mono"/>
              </a:rPr>
              <a:t>{</a:t>
            </a:r>
            <a:endParaRPr sz="950">
              <a:latin typeface="WenQuanYi Micro Hei Mono"/>
              <a:cs typeface="WenQuanYi Micro Hei Mono"/>
            </a:endParaRPr>
          </a:p>
          <a:p>
            <a:pPr marL="497840">
              <a:lnSpc>
                <a:spcPts val="1080"/>
              </a:lnSpc>
            </a:pP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input</a:t>
            </a:r>
            <a:r>
              <a:rPr sz="950" spc="-10" dirty="0">
                <a:latin typeface="WenQuanYi Micro Hei Mono"/>
                <a:cs typeface="WenQuanYi Micro Hei Mono"/>
              </a:rPr>
              <a:t>.subscribe({</a:t>
            </a:r>
            <a:endParaRPr sz="950">
              <a:latin typeface="WenQuanYi Micro Hei Mono"/>
              <a:cs typeface="WenQuanYi Micro Hei Mono"/>
            </a:endParaRPr>
          </a:p>
          <a:p>
            <a:pPr marL="647700" marR="561340">
              <a:lnSpc>
                <a:spcPts val="1120"/>
              </a:lnSpc>
              <a:spcBef>
                <a:spcPts val="45"/>
              </a:spcBef>
            </a:pPr>
            <a:r>
              <a:rPr sz="950" dirty="0">
                <a:latin typeface="WenQuanYi Micro Hei Mono"/>
                <a:cs typeface="WenQuanYi Micro Hei Mono"/>
              </a:rPr>
              <a:t>next:</a:t>
            </a:r>
            <a:r>
              <a:rPr sz="950" spc="6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v</a:t>
            </a:r>
            <a:r>
              <a:rPr sz="950" dirty="0">
                <a:latin typeface="WenQuanYi Micro Hei Mono"/>
                <a:cs typeface="WenQuanYi Micro Hei Mono"/>
              </a:rPr>
              <a:t>)</a:t>
            </a:r>
            <a:r>
              <a:rPr sz="950" spc="7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7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observer</a:t>
            </a:r>
            <a:r>
              <a:rPr sz="950" dirty="0">
                <a:latin typeface="WenQuanYi Micro Hei Mono"/>
                <a:cs typeface="WenQuanYi Micro Hei Mono"/>
              </a:rPr>
              <a:t>.next(</a:t>
            </a:r>
            <a:r>
              <a:rPr sz="95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10</a:t>
            </a:r>
            <a:r>
              <a:rPr sz="950" spc="7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*</a:t>
            </a:r>
            <a:r>
              <a:rPr sz="950" spc="70" dirty="0"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v</a:t>
            </a:r>
            <a:r>
              <a:rPr sz="950" spc="-25" dirty="0">
                <a:latin typeface="WenQuanYi Micro Hei Mono"/>
                <a:cs typeface="WenQuanYi Micro Hei Mono"/>
              </a:rPr>
              <a:t>), </a:t>
            </a:r>
            <a:r>
              <a:rPr sz="950" dirty="0">
                <a:latin typeface="WenQuanYi Micro Hei Mono"/>
                <a:cs typeface="WenQuanYi Micro Hei Mono"/>
              </a:rPr>
              <a:t>error:</a:t>
            </a:r>
            <a:r>
              <a:rPr sz="950" spc="5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err</a:t>
            </a:r>
            <a:r>
              <a:rPr sz="950" dirty="0">
                <a:latin typeface="WenQuanYi Micro Hei Mono"/>
                <a:cs typeface="WenQuanYi Micro Hei Mono"/>
              </a:rPr>
              <a:t>)</a:t>
            </a:r>
            <a:r>
              <a:rPr sz="950" spc="6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60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observer</a:t>
            </a:r>
            <a:r>
              <a:rPr sz="950" spc="-10" dirty="0">
                <a:latin typeface="WenQuanYi Micro Hei Mono"/>
                <a:cs typeface="WenQuanYi Micro Hei Mono"/>
              </a:rPr>
              <a:t>.error(</a:t>
            </a: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err</a:t>
            </a:r>
            <a:r>
              <a:rPr sz="950" spc="-10" dirty="0">
                <a:latin typeface="WenQuanYi Micro Hei Mono"/>
                <a:cs typeface="WenQuanYi Micro Hei Mono"/>
              </a:rPr>
              <a:t>), </a:t>
            </a:r>
            <a:r>
              <a:rPr sz="950" dirty="0">
                <a:latin typeface="WenQuanYi Micro Hei Mono"/>
                <a:cs typeface="WenQuanYi Micro Hei Mono"/>
              </a:rPr>
              <a:t>complete:</a:t>
            </a:r>
            <a:r>
              <a:rPr sz="950" spc="6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()</a:t>
            </a:r>
            <a:r>
              <a:rPr sz="950" spc="6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60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observer</a:t>
            </a:r>
            <a:r>
              <a:rPr sz="950" spc="-10" dirty="0">
                <a:latin typeface="WenQuanYi Micro Hei Mono"/>
                <a:cs typeface="WenQuanYi Micro Hei Mono"/>
              </a:rPr>
              <a:t>.complete()</a:t>
            </a:r>
            <a:endParaRPr sz="950">
              <a:latin typeface="WenQuanYi Micro Hei Mono"/>
              <a:cs typeface="WenQuanYi Micro Hei Mono"/>
            </a:endParaRPr>
          </a:p>
          <a:p>
            <a:pPr marL="497840">
              <a:lnSpc>
                <a:spcPts val="1080"/>
              </a:lnSpc>
            </a:pPr>
            <a:r>
              <a:rPr sz="950" spc="-25" dirty="0">
                <a:latin typeface="WenQuanYi Micro Hei Mono"/>
                <a:cs typeface="WenQuanYi Micro Hei Mono"/>
              </a:rPr>
              <a:t>});</a:t>
            </a:r>
            <a:endParaRPr sz="950">
              <a:latin typeface="WenQuanYi Micro Hei Mono"/>
              <a:cs typeface="WenQuanYi Micro Hei Mono"/>
            </a:endParaRPr>
          </a:p>
          <a:p>
            <a:pPr marL="348615">
              <a:lnSpc>
                <a:spcPts val="1120"/>
              </a:lnSpc>
            </a:pPr>
            <a:r>
              <a:rPr sz="950" spc="-50" dirty="0">
                <a:latin typeface="WenQuanYi Micro Hei Mono"/>
                <a:cs typeface="WenQuanYi Micro Hei Mono"/>
              </a:rPr>
              <a:t>}</a:t>
            </a:r>
            <a:endParaRPr sz="950">
              <a:latin typeface="WenQuanYi Micro Hei Mono"/>
              <a:cs typeface="WenQuanYi Micro Hei Mono"/>
            </a:endParaRPr>
          </a:p>
          <a:p>
            <a:pPr marL="198755">
              <a:lnSpc>
                <a:spcPts val="1120"/>
              </a:lnSpc>
            </a:pPr>
            <a:r>
              <a:rPr sz="950" spc="-25" dirty="0">
                <a:latin typeface="WenQuanYi Micro Hei Mono"/>
                <a:cs typeface="WenQuanYi Micro Hei Mono"/>
              </a:rPr>
              <a:t>);</a:t>
            </a:r>
            <a:endParaRPr sz="950">
              <a:latin typeface="WenQuanYi Micro Hei Mono"/>
              <a:cs typeface="WenQuanYi Micro Hei Mono"/>
            </a:endParaRPr>
          </a:p>
          <a:p>
            <a:pPr marL="198755">
              <a:lnSpc>
                <a:spcPts val="1120"/>
              </a:lnSpc>
            </a:pP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return</a:t>
            </a:r>
            <a:r>
              <a:rPr sz="950" spc="8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output</a:t>
            </a:r>
            <a:r>
              <a:rPr sz="950" spc="-10" dirty="0">
                <a:latin typeface="WenQuanYi Micro Hei Mono"/>
                <a:cs typeface="WenQuanYi Micro Hei Mono"/>
              </a:rPr>
              <a:t>;</a:t>
            </a:r>
            <a:endParaRPr sz="950">
              <a:latin typeface="WenQuanYi Micro Hei Mono"/>
              <a:cs typeface="WenQuanYi Micro Hei Mono"/>
            </a:endParaRPr>
          </a:p>
          <a:p>
            <a:pPr marL="49530">
              <a:lnSpc>
                <a:spcPts val="1130"/>
              </a:lnSpc>
            </a:pPr>
            <a:r>
              <a:rPr sz="950" spc="-50" dirty="0">
                <a:latin typeface="WenQuanYi Micro Hei Mono"/>
                <a:cs typeface="WenQuanYi Micro Hei Mono"/>
              </a:rPr>
              <a:t>}</a:t>
            </a:r>
            <a:endParaRPr sz="950">
              <a:latin typeface="WenQuanYi Micro Hei Mono"/>
              <a:cs typeface="WenQuanYi Micro Hei Mono"/>
            </a:endParaRPr>
          </a:p>
          <a:p>
            <a:pPr marL="49530" marR="337185">
              <a:lnSpc>
                <a:spcPts val="1120"/>
              </a:lnSpc>
              <a:spcBef>
                <a:spcPts val="1155"/>
              </a:spcBef>
            </a:pP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const</a:t>
            </a:r>
            <a:r>
              <a:rPr sz="950" spc="75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input</a:t>
            </a:r>
            <a:r>
              <a:rPr sz="950" spc="8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Rx.Observable.from([</a:t>
            </a:r>
            <a:r>
              <a:rPr sz="95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1</a:t>
            </a:r>
            <a:r>
              <a:rPr sz="950" dirty="0">
                <a:latin typeface="WenQuanYi Micro Hei Mono"/>
                <a:cs typeface="WenQuanYi Micro Hei Mono"/>
              </a:rPr>
              <a:t>,</a:t>
            </a:r>
            <a:r>
              <a:rPr sz="950" spc="8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2</a:t>
            </a:r>
            <a:r>
              <a:rPr sz="950" dirty="0">
                <a:latin typeface="WenQuanYi Micro Hei Mono"/>
                <a:cs typeface="WenQuanYi Micro Hei Mono"/>
              </a:rPr>
              <a:t>,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3</a:t>
            </a:r>
            <a:r>
              <a:rPr sz="950" dirty="0">
                <a:latin typeface="WenQuanYi Micro Hei Mono"/>
                <a:cs typeface="WenQuanYi Micro Hei Mono"/>
              </a:rPr>
              <a:t>,</a:t>
            </a:r>
            <a:r>
              <a:rPr sz="950" spc="80" dirty="0">
                <a:latin typeface="WenQuanYi Micro Hei Mono"/>
                <a:cs typeface="WenQuanYi Micro Hei Mono"/>
              </a:rPr>
              <a:t> </a:t>
            </a:r>
            <a:r>
              <a:rPr sz="950" spc="-20" dirty="0">
                <a:solidFill>
                  <a:srgbClr val="116644"/>
                </a:solidFill>
                <a:latin typeface="WenQuanYi Micro Hei Mono"/>
                <a:cs typeface="WenQuanYi Micro Hei Mono"/>
              </a:rPr>
              <a:t>4</a:t>
            </a:r>
            <a:r>
              <a:rPr sz="950" spc="-20" dirty="0">
                <a:latin typeface="WenQuanYi Micro Hei Mono"/>
                <a:cs typeface="WenQuanYi Micro Hei Mono"/>
              </a:rPr>
              <a:t>]); </a:t>
            </a: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const</a:t>
            </a:r>
            <a:r>
              <a:rPr sz="950" spc="6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output</a:t>
            </a:r>
            <a:r>
              <a:rPr sz="950" spc="6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</a:t>
            </a:r>
            <a:r>
              <a:rPr sz="950" spc="60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multiplyByTen(input); </a:t>
            </a:r>
            <a:r>
              <a:rPr sz="950" dirty="0">
                <a:latin typeface="WenQuanYi Micro Hei Mono"/>
                <a:cs typeface="WenQuanYi Micro Hei Mono"/>
              </a:rPr>
              <a:t>output.subscribe(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x</a:t>
            </a:r>
            <a:r>
              <a:rPr sz="950" spc="12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120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console.log(</a:t>
            </a: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x</a:t>
            </a:r>
            <a:r>
              <a:rPr sz="950" spc="-10" dirty="0">
                <a:latin typeface="WenQuanYi Micro Hei Mono"/>
                <a:cs typeface="WenQuanYi Micro Hei Mono"/>
              </a:rPr>
              <a:t>));</a:t>
            </a:r>
            <a:endParaRPr sz="950">
              <a:latin typeface="WenQuanYi Micro Hei Mono"/>
              <a:cs typeface="WenQuanYi Micro Hei Mon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47927" y="1913331"/>
            <a:ext cx="7815580" cy="276225"/>
            <a:chOff x="1447927" y="1913331"/>
            <a:chExt cx="7815580" cy="276225"/>
          </a:xfrm>
        </p:grpSpPr>
        <p:sp>
          <p:nvSpPr>
            <p:cNvPr id="21" name="object 21"/>
            <p:cNvSpPr/>
            <p:nvPr/>
          </p:nvSpPr>
          <p:spPr>
            <a:xfrm>
              <a:off x="1447927" y="1913331"/>
              <a:ext cx="7815580" cy="276225"/>
            </a:xfrm>
            <a:custGeom>
              <a:avLst/>
              <a:gdLst/>
              <a:ahLst/>
              <a:cxnLst/>
              <a:rect l="l" t="t" r="r" b="b"/>
              <a:pathLst>
                <a:path w="7815580" h="276225">
                  <a:moveTo>
                    <a:pt x="7815364" y="0"/>
                  </a:moveTo>
                  <a:lnTo>
                    <a:pt x="0" y="0"/>
                  </a:lnTo>
                  <a:lnTo>
                    <a:pt x="0" y="275945"/>
                  </a:lnTo>
                  <a:lnTo>
                    <a:pt x="7815364" y="275945"/>
                  </a:lnTo>
                  <a:lnTo>
                    <a:pt x="7815364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47927" y="2180374"/>
              <a:ext cx="7815580" cy="9525"/>
            </a:xfrm>
            <a:custGeom>
              <a:avLst/>
              <a:gdLst/>
              <a:ahLst/>
              <a:cxnLst/>
              <a:rect l="l" t="t" r="r" b="b"/>
              <a:pathLst>
                <a:path w="7815580" h="9525">
                  <a:moveTo>
                    <a:pt x="7815364" y="0"/>
                  </a:moveTo>
                  <a:lnTo>
                    <a:pt x="0" y="0"/>
                  </a:lnTo>
                  <a:lnTo>
                    <a:pt x="0" y="8902"/>
                  </a:lnTo>
                  <a:lnTo>
                    <a:pt x="7815364" y="8902"/>
                  </a:lnTo>
                  <a:lnTo>
                    <a:pt x="7815364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hlinkClick r:id="rId5"/>
            </p:cNvPr>
            <p:cNvSpPr/>
            <p:nvPr/>
          </p:nvSpPr>
          <p:spPr>
            <a:xfrm>
              <a:off x="3913594" y="1913331"/>
              <a:ext cx="543560" cy="267335"/>
            </a:xfrm>
            <a:custGeom>
              <a:avLst/>
              <a:gdLst/>
              <a:ahLst/>
              <a:cxnLst/>
              <a:rect l="l" t="t" r="r" b="b"/>
              <a:pathLst>
                <a:path w="543560" h="267335">
                  <a:moveTo>
                    <a:pt x="8902" y="0"/>
                  </a:moveTo>
                  <a:lnTo>
                    <a:pt x="0" y="0"/>
                  </a:lnTo>
                  <a:lnTo>
                    <a:pt x="0" y="267042"/>
                  </a:lnTo>
                  <a:lnTo>
                    <a:pt x="8902" y="267042"/>
                  </a:lnTo>
                  <a:lnTo>
                    <a:pt x="8902" y="0"/>
                  </a:lnTo>
                  <a:close/>
                </a:path>
                <a:path w="543560" h="267335">
                  <a:moveTo>
                    <a:pt x="542975" y="0"/>
                  </a:moveTo>
                  <a:lnTo>
                    <a:pt x="534073" y="0"/>
                  </a:lnTo>
                  <a:lnTo>
                    <a:pt x="534073" y="267042"/>
                  </a:lnTo>
                  <a:lnTo>
                    <a:pt x="542975" y="267042"/>
                  </a:lnTo>
                  <a:lnTo>
                    <a:pt x="54297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922496" y="1913331"/>
            <a:ext cx="525780" cy="26733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723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70"/>
              </a:spcBef>
            </a:pPr>
            <a:r>
              <a:rPr sz="900" spc="85" dirty="0">
                <a:solidFill>
                  <a:srgbClr val="232323"/>
                </a:solidFill>
                <a:latin typeface="Trebuchet MS"/>
                <a:cs typeface="Trebuchet MS"/>
                <a:hlinkClick r:id="rId5"/>
              </a:rPr>
              <a:t>HTML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66030" y="1913331"/>
            <a:ext cx="9525" cy="267335"/>
          </a:xfrm>
          <a:custGeom>
            <a:avLst/>
            <a:gdLst/>
            <a:ahLst/>
            <a:cxnLst/>
            <a:rect l="l" t="t" r="r" b="b"/>
            <a:pathLst>
              <a:path w="9525" h="267335">
                <a:moveTo>
                  <a:pt x="8902" y="0"/>
                </a:moveTo>
                <a:lnTo>
                  <a:pt x="0" y="0"/>
                </a:lnTo>
                <a:lnTo>
                  <a:pt x="0" y="267042"/>
                </a:lnTo>
                <a:lnTo>
                  <a:pt x="8902" y="267042"/>
                </a:lnTo>
                <a:lnTo>
                  <a:pt x="89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56569" y="1913331"/>
            <a:ext cx="409575" cy="26733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723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570"/>
              </a:spcBef>
            </a:pPr>
            <a:r>
              <a:rPr sz="900" spc="125" dirty="0">
                <a:solidFill>
                  <a:srgbClr val="232323"/>
                </a:solidFill>
                <a:latin typeface="Trebuchet MS"/>
                <a:cs typeface="Trebuchet MS"/>
                <a:hlinkClick r:id="rId6"/>
              </a:rPr>
              <a:t>CSS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13743" y="1913331"/>
            <a:ext cx="9525" cy="267335"/>
          </a:xfrm>
          <a:custGeom>
            <a:avLst/>
            <a:gdLst/>
            <a:ahLst/>
            <a:cxnLst/>
            <a:rect l="l" t="t" r="r" b="b"/>
            <a:pathLst>
              <a:path w="9525" h="267335">
                <a:moveTo>
                  <a:pt x="8902" y="0"/>
                </a:moveTo>
                <a:lnTo>
                  <a:pt x="0" y="0"/>
                </a:lnTo>
                <a:lnTo>
                  <a:pt x="0" y="267042"/>
                </a:lnTo>
                <a:lnTo>
                  <a:pt x="8902" y="267042"/>
                </a:lnTo>
                <a:lnTo>
                  <a:pt x="89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74933" y="1913331"/>
            <a:ext cx="739140" cy="267335"/>
          </a:xfrm>
          <a:prstGeom prst="rect">
            <a:avLst/>
          </a:prstGeom>
          <a:solidFill>
            <a:srgbClr val="EBF4FF"/>
          </a:solidFill>
        </p:spPr>
        <p:txBody>
          <a:bodyPr vert="horz" wrap="square" lIns="0" tIns="723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570"/>
              </a:spcBef>
            </a:pP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7"/>
              </a:rPr>
              <a:t>JavaScript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36842" y="1913331"/>
            <a:ext cx="9525" cy="267335"/>
          </a:xfrm>
          <a:custGeom>
            <a:avLst/>
            <a:gdLst/>
            <a:ahLst/>
            <a:cxnLst/>
            <a:rect l="l" t="t" r="r" b="b"/>
            <a:pathLst>
              <a:path w="9525" h="267335">
                <a:moveTo>
                  <a:pt x="8902" y="0"/>
                </a:moveTo>
                <a:lnTo>
                  <a:pt x="0" y="0"/>
                </a:lnTo>
                <a:lnTo>
                  <a:pt x="0" y="267042"/>
                </a:lnTo>
                <a:lnTo>
                  <a:pt x="8902" y="267042"/>
                </a:lnTo>
                <a:lnTo>
                  <a:pt x="89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22645" y="1913331"/>
            <a:ext cx="614680" cy="267335"/>
          </a:xfrm>
          <a:prstGeom prst="rect">
            <a:avLst/>
          </a:prstGeom>
          <a:solidFill>
            <a:srgbClr val="EBF4FF"/>
          </a:solidFill>
        </p:spPr>
        <p:txBody>
          <a:bodyPr vert="horz" wrap="square" lIns="0" tIns="723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70"/>
              </a:spcBef>
            </a:pP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8"/>
              </a:rPr>
              <a:t>Console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88721" y="1913331"/>
            <a:ext cx="9525" cy="267335"/>
          </a:xfrm>
          <a:custGeom>
            <a:avLst/>
            <a:gdLst/>
            <a:ahLst/>
            <a:cxnLst/>
            <a:rect l="l" t="t" r="r" b="b"/>
            <a:pathLst>
              <a:path w="9525" h="267335">
                <a:moveTo>
                  <a:pt x="8902" y="0"/>
                </a:moveTo>
                <a:lnTo>
                  <a:pt x="0" y="0"/>
                </a:lnTo>
                <a:lnTo>
                  <a:pt x="0" y="267042"/>
                </a:lnTo>
                <a:lnTo>
                  <a:pt x="8902" y="267042"/>
                </a:lnTo>
                <a:lnTo>
                  <a:pt x="890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45745" y="1913331"/>
            <a:ext cx="543560" cy="26733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723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570"/>
              </a:spcBef>
            </a:pP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9"/>
              </a:rPr>
              <a:t>Output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97623" y="1913331"/>
            <a:ext cx="2465705" cy="26733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72390" rIns="0" bIns="0" rtlCol="0">
            <a:spAutoFit/>
          </a:bodyPr>
          <a:lstStyle/>
          <a:p>
            <a:pPr marR="90170" algn="r">
              <a:lnSpc>
                <a:spcPct val="100000"/>
              </a:lnSpc>
              <a:spcBef>
                <a:spcPts val="570"/>
              </a:spcBef>
            </a:pPr>
            <a:r>
              <a:rPr sz="900" spc="-20" dirty="0">
                <a:solidFill>
                  <a:srgbClr val="232323"/>
                </a:solidFill>
                <a:latin typeface="Trebuchet MS"/>
                <a:cs typeface="Trebuchet MS"/>
              </a:rPr>
              <a:t>Help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34" name="object 34">
            <a:hlinkClick r:id="rId10"/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01330" y="1984540"/>
            <a:ext cx="106819" cy="142760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447927" y="1971841"/>
            <a:ext cx="246570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10"/>
              </a:spcBef>
              <a:tabLst>
                <a:tab pos="787400" algn="l"/>
              </a:tabLst>
            </a:pPr>
            <a:r>
              <a:rPr sz="900" spc="130" dirty="0">
                <a:solidFill>
                  <a:srgbClr val="232323"/>
                </a:solidFill>
                <a:latin typeface="Trebuchet MS"/>
                <a:cs typeface="Trebuchet MS"/>
                <a:hlinkClick r:id="rId10"/>
              </a:rPr>
              <a:t>JS</a:t>
            </a:r>
            <a:r>
              <a:rPr sz="900" spc="-5" dirty="0">
                <a:solidFill>
                  <a:srgbClr val="232323"/>
                </a:solidFill>
                <a:latin typeface="Trebuchet MS"/>
                <a:cs typeface="Trebuchet MS"/>
                <a:hlinkClick r:id="rId10"/>
              </a:rPr>
              <a:t> </a:t>
            </a:r>
            <a:r>
              <a:rPr sz="900" spc="25" dirty="0">
                <a:solidFill>
                  <a:srgbClr val="232323"/>
                </a:solidFill>
                <a:latin typeface="Trebuchet MS"/>
                <a:cs typeface="Trebuchet MS"/>
                <a:hlinkClick r:id="rId10"/>
              </a:rPr>
              <a:t>Bin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30" dirty="0">
                <a:solidFill>
                  <a:srgbClr val="232323"/>
                </a:solidFill>
                <a:latin typeface="Trebuchet MS"/>
                <a:cs typeface="Trebuchet MS"/>
                <a:hlinkClick r:id="rId12"/>
              </a:rPr>
              <a:t>Save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355594"/>
            <a:ext cx="9982200" cy="68540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01700" y="673100"/>
            <a:ext cx="8890000" cy="6223000"/>
            <a:chOff x="901700" y="673100"/>
            <a:chExt cx="8890000" cy="6223000"/>
          </a:xfrm>
        </p:grpSpPr>
        <p:sp>
          <p:nvSpPr>
            <p:cNvPr id="4" name="object 4"/>
            <p:cNvSpPr/>
            <p:nvPr/>
          </p:nvSpPr>
          <p:spPr>
            <a:xfrm>
              <a:off x="901700" y="673100"/>
              <a:ext cx="8890000" cy="6223000"/>
            </a:xfrm>
            <a:custGeom>
              <a:avLst/>
              <a:gdLst/>
              <a:ahLst/>
              <a:cxnLst/>
              <a:rect l="l" t="t" r="r" b="b"/>
              <a:pathLst>
                <a:path w="8890000" h="6223000">
                  <a:moveTo>
                    <a:pt x="8838934" y="0"/>
                  </a:moveTo>
                  <a:lnTo>
                    <a:pt x="51062" y="0"/>
                  </a:lnTo>
                  <a:lnTo>
                    <a:pt x="49180" y="560"/>
                  </a:lnTo>
                  <a:lnTo>
                    <a:pt x="9003" y="33830"/>
                  </a:lnTo>
                  <a:lnTo>
                    <a:pt x="0" y="51766"/>
                  </a:lnTo>
                  <a:lnTo>
                    <a:pt x="0" y="6167257"/>
                  </a:lnTo>
                  <a:lnTo>
                    <a:pt x="34120" y="6210308"/>
                  </a:lnTo>
                  <a:lnTo>
                    <a:pt x="64434" y="6223000"/>
                  </a:lnTo>
                  <a:lnTo>
                    <a:pt x="8825563" y="6223000"/>
                  </a:lnTo>
                  <a:lnTo>
                    <a:pt x="8869591" y="6198901"/>
                  </a:lnTo>
                  <a:lnTo>
                    <a:pt x="8890000" y="6167254"/>
                  </a:lnTo>
                  <a:lnTo>
                    <a:pt x="8890000" y="51768"/>
                  </a:lnTo>
                  <a:lnTo>
                    <a:pt x="8855877" y="8708"/>
                  </a:lnTo>
                  <a:lnTo>
                    <a:pt x="8838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1700" y="673100"/>
              <a:ext cx="8890000" cy="6223000"/>
            </a:xfrm>
            <a:custGeom>
              <a:avLst/>
              <a:gdLst/>
              <a:ahLst/>
              <a:cxnLst/>
              <a:rect l="l" t="t" r="r" b="b"/>
              <a:pathLst>
                <a:path w="8890000" h="6223000">
                  <a:moveTo>
                    <a:pt x="8838934" y="0"/>
                  </a:moveTo>
                  <a:lnTo>
                    <a:pt x="51062" y="0"/>
                  </a:lnTo>
                  <a:lnTo>
                    <a:pt x="49180" y="560"/>
                  </a:lnTo>
                  <a:lnTo>
                    <a:pt x="9003" y="33830"/>
                  </a:lnTo>
                  <a:lnTo>
                    <a:pt x="0" y="51766"/>
                  </a:lnTo>
                  <a:lnTo>
                    <a:pt x="0" y="6167257"/>
                  </a:lnTo>
                  <a:lnTo>
                    <a:pt x="34120" y="6210308"/>
                  </a:lnTo>
                  <a:lnTo>
                    <a:pt x="64434" y="6223000"/>
                  </a:lnTo>
                  <a:lnTo>
                    <a:pt x="8825563" y="6223000"/>
                  </a:lnTo>
                  <a:lnTo>
                    <a:pt x="8840816" y="6218455"/>
                  </a:lnTo>
                  <a:lnTo>
                    <a:pt x="8845220" y="6216073"/>
                  </a:lnTo>
                  <a:lnTo>
                    <a:pt x="83351" y="6216073"/>
                  </a:lnTo>
                  <a:lnTo>
                    <a:pt x="67367" y="6214606"/>
                  </a:lnTo>
                  <a:lnTo>
                    <a:pt x="26704" y="6192607"/>
                  </a:lnTo>
                  <a:lnTo>
                    <a:pt x="4706" y="6151944"/>
                  </a:lnTo>
                  <a:lnTo>
                    <a:pt x="3239" y="6135960"/>
                  </a:lnTo>
                  <a:lnTo>
                    <a:pt x="3239" y="83057"/>
                  </a:lnTo>
                  <a:lnTo>
                    <a:pt x="16438" y="38750"/>
                  </a:lnTo>
                  <a:lnTo>
                    <a:pt x="52598" y="8813"/>
                  </a:lnTo>
                  <a:lnTo>
                    <a:pt x="83351" y="2946"/>
                  </a:lnTo>
                  <a:lnTo>
                    <a:pt x="8845226" y="2946"/>
                  </a:lnTo>
                  <a:lnTo>
                    <a:pt x="8840816" y="560"/>
                  </a:lnTo>
                  <a:lnTo>
                    <a:pt x="8838934" y="0"/>
                  </a:lnTo>
                  <a:close/>
                </a:path>
                <a:path w="8890000" h="6223000">
                  <a:moveTo>
                    <a:pt x="8845226" y="2946"/>
                  </a:moveTo>
                  <a:lnTo>
                    <a:pt x="8806649" y="2946"/>
                  </a:lnTo>
                  <a:lnTo>
                    <a:pt x="8822635" y="4413"/>
                  </a:lnTo>
                  <a:lnTo>
                    <a:pt x="8837404" y="8813"/>
                  </a:lnTo>
                  <a:lnTo>
                    <a:pt x="8873559" y="38750"/>
                  </a:lnTo>
                  <a:lnTo>
                    <a:pt x="8886761" y="83057"/>
                  </a:lnTo>
                  <a:lnTo>
                    <a:pt x="8886761" y="6135960"/>
                  </a:lnTo>
                  <a:lnTo>
                    <a:pt x="8873559" y="6180268"/>
                  </a:lnTo>
                  <a:lnTo>
                    <a:pt x="8837404" y="6210206"/>
                  </a:lnTo>
                  <a:lnTo>
                    <a:pt x="8806649" y="6216073"/>
                  </a:lnTo>
                  <a:lnTo>
                    <a:pt x="8845220" y="6216073"/>
                  </a:lnTo>
                  <a:lnTo>
                    <a:pt x="8880994" y="6185191"/>
                  </a:lnTo>
                  <a:lnTo>
                    <a:pt x="8889999" y="51766"/>
                  </a:lnTo>
                  <a:lnTo>
                    <a:pt x="8889142" y="48891"/>
                  </a:lnTo>
                  <a:lnTo>
                    <a:pt x="8880994" y="33830"/>
                  </a:lnTo>
                  <a:lnTo>
                    <a:pt x="8869591" y="20116"/>
                  </a:lnTo>
                  <a:lnTo>
                    <a:pt x="8855877" y="8708"/>
                  </a:lnTo>
                  <a:lnTo>
                    <a:pt x="8845226" y="2946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120"/>
              </a:spcBef>
            </a:pPr>
            <a:r>
              <a:rPr spc="-340" dirty="0"/>
              <a:t>Types</a:t>
            </a:r>
            <a:r>
              <a:rPr spc="-550" dirty="0"/>
              <a:t> </a:t>
            </a:r>
            <a:r>
              <a:rPr spc="-145" dirty="0"/>
              <a:t>of</a:t>
            </a:r>
            <a:r>
              <a:rPr spc="-545" dirty="0"/>
              <a:t> </a:t>
            </a:r>
            <a:r>
              <a:rPr spc="-270" dirty="0"/>
              <a:t>Operators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6319" y="2158768"/>
            <a:ext cx="2061845" cy="307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sz="2450" spc="-80" dirty="0">
                <a:solidFill>
                  <a:srgbClr val="666666"/>
                </a:solidFill>
                <a:latin typeface="Verdana"/>
                <a:cs typeface="Verdana"/>
              </a:rPr>
              <a:t>Creation </a:t>
            </a:r>
            <a:r>
              <a:rPr sz="2450" spc="-210" dirty="0">
                <a:solidFill>
                  <a:srgbClr val="666666"/>
                </a:solidFill>
                <a:latin typeface="Verdana"/>
                <a:cs typeface="Verdana"/>
              </a:rPr>
              <a:t>Transformation </a:t>
            </a:r>
            <a:r>
              <a:rPr sz="2450" spc="-70" dirty="0">
                <a:solidFill>
                  <a:srgbClr val="666666"/>
                </a:solidFill>
                <a:latin typeface="Verdana"/>
                <a:cs typeface="Verdana"/>
              </a:rPr>
              <a:t>Filtering </a:t>
            </a:r>
            <a:r>
              <a:rPr sz="2450" spc="-105" dirty="0">
                <a:solidFill>
                  <a:srgbClr val="666666"/>
                </a:solidFill>
                <a:latin typeface="Verdana"/>
                <a:cs typeface="Verdana"/>
              </a:rPr>
              <a:t>Combination </a:t>
            </a:r>
            <a:r>
              <a:rPr sz="2450" spc="-90" dirty="0">
                <a:solidFill>
                  <a:srgbClr val="666666"/>
                </a:solidFill>
                <a:latin typeface="Verdana"/>
                <a:cs typeface="Verdana"/>
              </a:rPr>
              <a:t>Multicasting </a:t>
            </a:r>
            <a:r>
              <a:rPr sz="2450" spc="-215" dirty="0">
                <a:solidFill>
                  <a:srgbClr val="666666"/>
                </a:solidFill>
                <a:latin typeface="Verdana"/>
                <a:cs typeface="Verdana"/>
              </a:rPr>
              <a:t>Error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60" dirty="0">
                <a:solidFill>
                  <a:srgbClr val="666666"/>
                </a:solidFill>
                <a:latin typeface="Verdana"/>
                <a:cs typeface="Verdana"/>
              </a:rPr>
              <a:t>Handling </a:t>
            </a:r>
            <a:r>
              <a:rPr sz="2450" spc="-25" dirty="0">
                <a:solidFill>
                  <a:srgbClr val="666666"/>
                </a:solidFill>
                <a:latin typeface="Verdana"/>
                <a:cs typeface="Verdana"/>
              </a:rPr>
              <a:t>Utility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40690">
              <a:lnSpc>
                <a:spcPct val="100000"/>
              </a:lnSpc>
              <a:spcBef>
                <a:spcPts val="120"/>
              </a:spcBef>
            </a:pPr>
            <a:r>
              <a:rPr spc="-260" dirty="0"/>
              <a:t>Operators</a:t>
            </a:r>
            <a:r>
              <a:rPr spc="-560" dirty="0"/>
              <a:t> </a:t>
            </a:r>
            <a:r>
              <a:rPr spc="-3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47914" y="2189276"/>
            <a:ext cx="7815580" cy="4175125"/>
            <a:chOff x="1447914" y="2189276"/>
            <a:chExt cx="7815580" cy="4175125"/>
          </a:xfrm>
        </p:grpSpPr>
        <p:sp>
          <p:nvSpPr>
            <p:cNvPr id="4" name="object 4"/>
            <p:cNvSpPr/>
            <p:nvPr/>
          </p:nvSpPr>
          <p:spPr>
            <a:xfrm>
              <a:off x="1447914" y="2189276"/>
              <a:ext cx="7815580" cy="4175125"/>
            </a:xfrm>
            <a:custGeom>
              <a:avLst/>
              <a:gdLst/>
              <a:ahLst/>
              <a:cxnLst/>
              <a:rect l="l" t="t" r="r" b="b"/>
              <a:pathLst>
                <a:path w="7815580" h="4175125">
                  <a:moveTo>
                    <a:pt x="0" y="4174717"/>
                  </a:moveTo>
                  <a:lnTo>
                    <a:pt x="7815364" y="4174717"/>
                  </a:lnTo>
                  <a:lnTo>
                    <a:pt x="7815364" y="0"/>
                  </a:lnTo>
                  <a:lnTo>
                    <a:pt x="0" y="0"/>
                  </a:lnTo>
                  <a:lnTo>
                    <a:pt x="0" y="41747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6222" y="2999295"/>
              <a:ext cx="2278735" cy="227873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7914" y="2189276"/>
              <a:ext cx="4824730" cy="4175125"/>
            </a:xfrm>
            <a:custGeom>
              <a:avLst/>
              <a:gdLst/>
              <a:ahLst/>
              <a:cxnLst/>
              <a:rect l="l" t="t" r="r" b="b"/>
              <a:pathLst>
                <a:path w="4824730" h="4175125">
                  <a:moveTo>
                    <a:pt x="0" y="4174717"/>
                  </a:moveTo>
                  <a:lnTo>
                    <a:pt x="4824514" y="4174717"/>
                  </a:lnTo>
                  <a:lnTo>
                    <a:pt x="4824514" y="0"/>
                  </a:lnTo>
                  <a:lnTo>
                    <a:pt x="0" y="0"/>
                  </a:lnTo>
                  <a:lnTo>
                    <a:pt x="0" y="4174717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72428" y="2189276"/>
              <a:ext cx="9525" cy="4175125"/>
            </a:xfrm>
            <a:custGeom>
              <a:avLst/>
              <a:gdLst/>
              <a:ahLst/>
              <a:cxnLst/>
              <a:rect l="l" t="t" r="r" b="b"/>
              <a:pathLst>
                <a:path w="9525" h="4175125">
                  <a:moveTo>
                    <a:pt x="0" y="4174717"/>
                  </a:moveTo>
                  <a:lnTo>
                    <a:pt x="8902" y="4174717"/>
                  </a:lnTo>
                  <a:lnTo>
                    <a:pt x="8902" y="0"/>
                  </a:lnTo>
                  <a:lnTo>
                    <a:pt x="0" y="0"/>
                  </a:lnTo>
                  <a:lnTo>
                    <a:pt x="0" y="4174717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81331" y="2189276"/>
              <a:ext cx="1727200" cy="4175125"/>
            </a:xfrm>
            <a:custGeom>
              <a:avLst/>
              <a:gdLst/>
              <a:ahLst/>
              <a:cxnLst/>
              <a:rect l="l" t="t" r="r" b="b"/>
              <a:pathLst>
                <a:path w="1727200" h="4175125">
                  <a:moveTo>
                    <a:pt x="0" y="4174717"/>
                  </a:moveTo>
                  <a:lnTo>
                    <a:pt x="1726857" y="4174717"/>
                  </a:lnTo>
                  <a:lnTo>
                    <a:pt x="1726857" y="0"/>
                  </a:lnTo>
                  <a:lnTo>
                    <a:pt x="0" y="0"/>
                  </a:lnTo>
                  <a:lnTo>
                    <a:pt x="0" y="4174717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81331" y="2919183"/>
              <a:ext cx="1727200" cy="916940"/>
            </a:xfrm>
            <a:custGeom>
              <a:avLst/>
              <a:gdLst/>
              <a:ahLst/>
              <a:cxnLst/>
              <a:rect l="l" t="t" r="r" b="b"/>
              <a:pathLst>
                <a:path w="1727200" h="916939">
                  <a:moveTo>
                    <a:pt x="1726857" y="907935"/>
                  </a:moveTo>
                  <a:lnTo>
                    <a:pt x="0" y="907935"/>
                  </a:lnTo>
                  <a:lnTo>
                    <a:pt x="0" y="916838"/>
                  </a:lnTo>
                  <a:lnTo>
                    <a:pt x="1726857" y="916838"/>
                  </a:lnTo>
                  <a:lnTo>
                    <a:pt x="1726857" y="907935"/>
                  </a:lnTo>
                  <a:close/>
                </a:path>
                <a:path w="1727200" h="916939">
                  <a:moveTo>
                    <a:pt x="1726857" y="453961"/>
                  </a:moveTo>
                  <a:lnTo>
                    <a:pt x="0" y="453961"/>
                  </a:lnTo>
                  <a:lnTo>
                    <a:pt x="0" y="462864"/>
                  </a:lnTo>
                  <a:lnTo>
                    <a:pt x="1726857" y="462864"/>
                  </a:lnTo>
                  <a:lnTo>
                    <a:pt x="1726857" y="453961"/>
                  </a:lnTo>
                  <a:close/>
                </a:path>
                <a:path w="1727200" h="916939">
                  <a:moveTo>
                    <a:pt x="1726857" y="0"/>
                  </a:moveTo>
                  <a:lnTo>
                    <a:pt x="0" y="0"/>
                  </a:lnTo>
                  <a:lnTo>
                    <a:pt x="0" y="8902"/>
                  </a:lnTo>
                  <a:lnTo>
                    <a:pt x="1726857" y="8902"/>
                  </a:lnTo>
                  <a:lnTo>
                    <a:pt x="1726857" y="0"/>
                  </a:lnTo>
                  <a:close/>
                </a:path>
              </a:pathLst>
            </a:custGeom>
            <a:solidFill>
              <a:srgbClr val="EEE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91168" y="2486338"/>
            <a:ext cx="1221740" cy="381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9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"typed</a:t>
            </a:r>
            <a:r>
              <a:rPr sz="950" spc="5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char</a:t>
            </a:r>
            <a:r>
              <a:rPr sz="950" spc="5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1</a:t>
            </a:r>
            <a:r>
              <a:rPr sz="950" spc="6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of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type</a:t>
            </a:r>
            <a:r>
              <a:rPr sz="950" spc="6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numeric"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91168" y="2940306"/>
            <a:ext cx="1221740" cy="381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9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"typed</a:t>
            </a:r>
            <a:r>
              <a:rPr sz="950" spc="5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char</a:t>
            </a:r>
            <a:r>
              <a:rPr sz="950" spc="5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a</a:t>
            </a:r>
            <a:r>
              <a:rPr sz="950" spc="6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of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type</a:t>
            </a:r>
            <a:r>
              <a:rPr sz="950" spc="6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alpha"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1168" y="3394273"/>
            <a:ext cx="1221740" cy="381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9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"typed</a:t>
            </a:r>
            <a:r>
              <a:rPr sz="950" spc="5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char</a:t>
            </a:r>
            <a:r>
              <a:rPr sz="950" spc="5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@</a:t>
            </a:r>
            <a:r>
              <a:rPr sz="950" spc="6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of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type</a:t>
            </a:r>
            <a:r>
              <a:rPr sz="950" spc="6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special"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91168" y="3848241"/>
            <a:ext cx="1296670" cy="381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90"/>
              </a:spcBef>
            </a:pP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"typed</a:t>
            </a:r>
            <a:r>
              <a:rPr sz="950" spc="7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char</a:t>
            </a:r>
            <a:r>
              <a:rPr sz="950" spc="7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Enter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of</a:t>
            </a:r>
            <a:r>
              <a:rPr sz="950" spc="45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type</a:t>
            </a:r>
            <a:r>
              <a:rPr sz="950" spc="5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solidFill>
                  <a:srgbClr val="008800"/>
                </a:solidFill>
                <a:latin typeface="WenQuanYi Micro Hei Mono"/>
                <a:cs typeface="WenQuanYi Micro Hei Mono"/>
              </a:rPr>
              <a:t>special"</a:t>
            </a:r>
            <a:endParaRPr sz="950">
              <a:latin typeface="WenQuanYi Micro Hei Mono"/>
              <a:cs typeface="WenQuanYi Micro Hei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57648" y="4384101"/>
            <a:ext cx="889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-355" dirty="0">
                <a:solidFill>
                  <a:srgbClr val="3583FC"/>
                </a:solidFill>
                <a:latin typeface="DejaVu Sans"/>
                <a:cs typeface="DejaVu Sans"/>
              </a:rPr>
              <a:t>❱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83017" y="2189276"/>
            <a:ext cx="534670" cy="4175125"/>
            <a:chOff x="7483017" y="2189276"/>
            <a:chExt cx="534670" cy="4175125"/>
          </a:xfrm>
        </p:grpSpPr>
        <p:sp>
          <p:nvSpPr>
            <p:cNvPr id="16" name="object 16"/>
            <p:cNvSpPr/>
            <p:nvPr/>
          </p:nvSpPr>
          <p:spPr>
            <a:xfrm>
              <a:off x="8008188" y="2189276"/>
              <a:ext cx="9525" cy="4175125"/>
            </a:xfrm>
            <a:custGeom>
              <a:avLst/>
              <a:gdLst/>
              <a:ahLst/>
              <a:cxnLst/>
              <a:rect l="l" t="t" r="r" b="b"/>
              <a:pathLst>
                <a:path w="9525" h="4175125">
                  <a:moveTo>
                    <a:pt x="0" y="4174717"/>
                  </a:moveTo>
                  <a:lnTo>
                    <a:pt x="8902" y="4174717"/>
                  </a:lnTo>
                  <a:lnTo>
                    <a:pt x="8902" y="0"/>
                  </a:lnTo>
                  <a:lnTo>
                    <a:pt x="0" y="0"/>
                  </a:lnTo>
                  <a:lnTo>
                    <a:pt x="0" y="4174717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3017" y="2233777"/>
              <a:ext cx="480672" cy="24923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593126" y="2274487"/>
            <a:ext cx="26797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10" dirty="0">
                <a:latin typeface="Trebuchet MS"/>
                <a:cs typeface="Trebuchet MS"/>
              </a:rPr>
              <a:t>Clear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57648" y="2256684"/>
            <a:ext cx="492759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65" dirty="0">
                <a:latin typeface="Trebuchet MS"/>
                <a:cs typeface="Trebuchet MS"/>
              </a:rPr>
              <a:t>Console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88300" y="2233778"/>
            <a:ext cx="1166073" cy="16912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102305" y="2247783"/>
            <a:ext cx="21526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25" dirty="0">
                <a:latin typeface="Trebuchet MS"/>
                <a:cs typeface="Trebuchet MS"/>
              </a:rPr>
              <a:t>1a@</a:t>
            </a:r>
            <a:endParaRPr sz="75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017091" y="5936729"/>
            <a:ext cx="1157605" cy="338455"/>
            <a:chOff x="8017091" y="5936729"/>
            <a:chExt cx="1157605" cy="338455"/>
          </a:xfrm>
        </p:grpSpPr>
        <p:sp>
          <p:nvSpPr>
            <p:cNvPr id="23" name="object 23"/>
            <p:cNvSpPr/>
            <p:nvPr/>
          </p:nvSpPr>
          <p:spPr>
            <a:xfrm>
              <a:off x="8017091" y="5936729"/>
              <a:ext cx="1157605" cy="338455"/>
            </a:xfrm>
            <a:custGeom>
              <a:avLst/>
              <a:gdLst/>
              <a:ahLst/>
              <a:cxnLst/>
              <a:rect l="l" t="t" r="r" b="b"/>
              <a:pathLst>
                <a:path w="1157604" h="338454">
                  <a:moveTo>
                    <a:pt x="1157173" y="0"/>
                  </a:moveTo>
                  <a:lnTo>
                    <a:pt x="0" y="0"/>
                  </a:lnTo>
                  <a:lnTo>
                    <a:pt x="0" y="338251"/>
                  </a:lnTo>
                  <a:lnTo>
                    <a:pt x="1157173" y="338251"/>
                  </a:lnTo>
                  <a:lnTo>
                    <a:pt x="1157173" y="0"/>
                  </a:lnTo>
                  <a:close/>
                </a:path>
              </a:pathLst>
            </a:custGeom>
            <a:solidFill>
              <a:srgbClr val="FFFFFF">
                <a:alpha val="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4357" y="5936730"/>
              <a:ext cx="729909" cy="21362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093408" y="5905680"/>
            <a:ext cx="1022350" cy="36068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405"/>
              </a:spcBef>
            </a:pPr>
            <a:r>
              <a:rPr sz="750" dirty="0">
                <a:latin typeface="Trebuchet MS"/>
                <a:cs typeface="Trebuchet MS"/>
              </a:rPr>
              <a:t>Run</a:t>
            </a:r>
            <a:r>
              <a:rPr sz="750" spc="70" dirty="0">
                <a:latin typeface="Trebuchet MS"/>
                <a:cs typeface="Trebuchet MS"/>
              </a:rPr>
              <a:t> </a:t>
            </a:r>
            <a:r>
              <a:rPr sz="750" dirty="0">
                <a:latin typeface="Trebuchet MS"/>
                <a:cs typeface="Trebuchet MS"/>
              </a:rPr>
              <a:t>with</a:t>
            </a:r>
            <a:r>
              <a:rPr sz="750" spc="75" dirty="0">
                <a:latin typeface="Trebuchet MS"/>
                <a:cs typeface="Trebuchet MS"/>
              </a:rPr>
              <a:t> </a:t>
            </a:r>
            <a:r>
              <a:rPr sz="750" spc="60" dirty="0">
                <a:latin typeface="Trebuchet MS"/>
                <a:cs typeface="Trebuchet MS"/>
              </a:rPr>
              <a:t>JS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00" dirty="0">
                <a:latin typeface="Trebuchet MS"/>
                <a:cs typeface="Trebuchet MS"/>
              </a:rPr>
              <a:t>Auto-run</a:t>
            </a:r>
            <a:r>
              <a:rPr sz="900" spc="90" dirty="0">
                <a:latin typeface="Trebuchet MS"/>
                <a:cs typeface="Trebuchet MS"/>
              </a:rPr>
              <a:t> </a:t>
            </a:r>
            <a:r>
              <a:rPr sz="900" spc="80" dirty="0">
                <a:latin typeface="Trebuchet MS"/>
                <a:cs typeface="Trebuchet MS"/>
              </a:rPr>
              <a:t>JS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47914" y="1913331"/>
            <a:ext cx="7815580" cy="4361815"/>
            <a:chOff x="1447914" y="1913331"/>
            <a:chExt cx="7815580" cy="4361815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55900" y="6096956"/>
              <a:ext cx="186927" cy="1780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47914" y="1913331"/>
              <a:ext cx="7815580" cy="276225"/>
            </a:xfrm>
            <a:custGeom>
              <a:avLst/>
              <a:gdLst/>
              <a:ahLst/>
              <a:cxnLst/>
              <a:rect l="l" t="t" r="r" b="b"/>
              <a:pathLst>
                <a:path w="7815580" h="276225">
                  <a:moveTo>
                    <a:pt x="7815364" y="0"/>
                  </a:moveTo>
                  <a:lnTo>
                    <a:pt x="0" y="0"/>
                  </a:lnTo>
                  <a:lnTo>
                    <a:pt x="0" y="275945"/>
                  </a:lnTo>
                  <a:lnTo>
                    <a:pt x="7815364" y="275945"/>
                  </a:lnTo>
                  <a:lnTo>
                    <a:pt x="7815364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47914" y="2180374"/>
              <a:ext cx="7815580" cy="9525"/>
            </a:xfrm>
            <a:custGeom>
              <a:avLst/>
              <a:gdLst/>
              <a:ahLst/>
              <a:cxnLst/>
              <a:rect l="l" t="t" r="r" b="b"/>
              <a:pathLst>
                <a:path w="7815580" h="9525">
                  <a:moveTo>
                    <a:pt x="7815364" y="0"/>
                  </a:moveTo>
                  <a:lnTo>
                    <a:pt x="0" y="0"/>
                  </a:lnTo>
                  <a:lnTo>
                    <a:pt x="0" y="8902"/>
                  </a:lnTo>
                  <a:lnTo>
                    <a:pt x="7815364" y="8902"/>
                  </a:lnTo>
                  <a:lnTo>
                    <a:pt x="7815364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13581" y="1913331"/>
              <a:ext cx="961390" cy="267335"/>
            </a:xfrm>
            <a:custGeom>
              <a:avLst/>
              <a:gdLst/>
              <a:ahLst/>
              <a:cxnLst/>
              <a:rect l="l" t="t" r="r" b="b"/>
              <a:pathLst>
                <a:path w="961389" h="267335">
                  <a:moveTo>
                    <a:pt x="8902" y="0"/>
                  </a:moveTo>
                  <a:lnTo>
                    <a:pt x="0" y="0"/>
                  </a:lnTo>
                  <a:lnTo>
                    <a:pt x="0" y="267042"/>
                  </a:lnTo>
                  <a:lnTo>
                    <a:pt x="8902" y="267042"/>
                  </a:lnTo>
                  <a:lnTo>
                    <a:pt x="8902" y="0"/>
                  </a:lnTo>
                  <a:close/>
                </a:path>
                <a:path w="961389" h="267335">
                  <a:moveTo>
                    <a:pt x="542975" y="0"/>
                  </a:moveTo>
                  <a:lnTo>
                    <a:pt x="534073" y="0"/>
                  </a:lnTo>
                  <a:lnTo>
                    <a:pt x="534073" y="267042"/>
                  </a:lnTo>
                  <a:lnTo>
                    <a:pt x="542975" y="267042"/>
                  </a:lnTo>
                  <a:lnTo>
                    <a:pt x="542975" y="0"/>
                  </a:lnTo>
                  <a:close/>
                </a:path>
                <a:path w="961389" h="267335">
                  <a:moveTo>
                    <a:pt x="961339" y="0"/>
                  </a:moveTo>
                  <a:lnTo>
                    <a:pt x="952436" y="0"/>
                  </a:lnTo>
                  <a:lnTo>
                    <a:pt x="952436" y="267042"/>
                  </a:lnTo>
                  <a:lnTo>
                    <a:pt x="961339" y="267042"/>
                  </a:lnTo>
                  <a:lnTo>
                    <a:pt x="96133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hlinkClick r:id="rId7"/>
            </p:cNvPr>
            <p:cNvSpPr/>
            <p:nvPr/>
          </p:nvSpPr>
          <p:spPr>
            <a:xfrm>
              <a:off x="4874920" y="1913331"/>
              <a:ext cx="748030" cy="267335"/>
            </a:xfrm>
            <a:custGeom>
              <a:avLst/>
              <a:gdLst/>
              <a:ahLst/>
              <a:cxnLst/>
              <a:rect l="l" t="t" r="r" b="b"/>
              <a:pathLst>
                <a:path w="748029" h="267335">
                  <a:moveTo>
                    <a:pt x="747712" y="0"/>
                  </a:moveTo>
                  <a:lnTo>
                    <a:pt x="0" y="0"/>
                  </a:lnTo>
                  <a:lnTo>
                    <a:pt x="0" y="267042"/>
                  </a:lnTo>
                  <a:lnTo>
                    <a:pt x="747712" y="267042"/>
                  </a:lnTo>
                  <a:lnTo>
                    <a:pt x="747712" y="0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13730" y="1913331"/>
              <a:ext cx="9525" cy="267335"/>
            </a:xfrm>
            <a:custGeom>
              <a:avLst/>
              <a:gdLst/>
              <a:ahLst/>
              <a:cxnLst/>
              <a:rect l="l" t="t" r="r" b="b"/>
              <a:pathLst>
                <a:path w="9525" h="267335">
                  <a:moveTo>
                    <a:pt x="8902" y="0"/>
                  </a:moveTo>
                  <a:lnTo>
                    <a:pt x="0" y="0"/>
                  </a:lnTo>
                  <a:lnTo>
                    <a:pt x="0" y="267042"/>
                  </a:lnTo>
                  <a:lnTo>
                    <a:pt x="8902" y="267042"/>
                  </a:lnTo>
                  <a:lnTo>
                    <a:pt x="89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hlinkClick r:id="rId8"/>
            </p:cNvPr>
            <p:cNvSpPr/>
            <p:nvPr/>
          </p:nvSpPr>
          <p:spPr>
            <a:xfrm>
              <a:off x="5622632" y="1913331"/>
              <a:ext cx="623570" cy="267335"/>
            </a:xfrm>
            <a:custGeom>
              <a:avLst/>
              <a:gdLst/>
              <a:ahLst/>
              <a:cxnLst/>
              <a:rect l="l" t="t" r="r" b="b"/>
              <a:pathLst>
                <a:path w="623570" h="267335">
                  <a:moveTo>
                    <a:pt x="623100" y="0"/>
                  </a:moveTo>
                  <a:lnTo>
                    <a:pt x="0" y="0"/>
                  </a:lnTo>
                  <a:lnTo>
                    <a:pt x="0" y="267042"/>
                  </a:lnTo>
                  <a:lnTo>
                    <a:pt x="623100" y="267042"/>
                  </a:lnTo>
                  <a:lnTo>
                    <a:pt x="623100" y="0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36830" y="1913331"/>
              <a:ext cx="9525" cy="267335"/>
            </a:xfrm>
            <a:custGeom>
              <a:avLst/>
              <a:gdLst/>
              <a:ahLst/>
              <a:cxnLst/>
              <a:rect l="l" t="t" r="r" b="b"/>
              <a:pathLst>
                <a:path w="9525" h="267335">
                  <a:moveTo>
                    <a:pt x="8902" y="0"/>
                  </a:moveTo>
                  <a:lnTo>
                    <a:pt x="0" y="0"/>
                  </a:lnTo>
                  <a:lnTo>
                    <a:pt x="0" y="267042"/>
                  </a:lnTo>
                  <a:lnTo>
                    <a:pt x="8902" y="267042"/>
                  </a:lnTo>
                  <a:lnTo>
                    <a:pt x="89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hlinkClick r:id="rId9"/>
            </p:cNvPr>
            <p:cNvSpPr/>
            <p:nvPr/>
          </p:nvSpPr>
          <p:spPr>
            <a:xfrm>
              <a:off x="6245733" y="1913331"/>
              <a:ext cx="552450" cy="267335"/>
            </a:xfrm>
            <a:custGeom>
              <a:avLst/>
              <a:gdLst/>
              <a:ahLst/>
              <a:cxnLst/>
              <a:rect l="l" t="t" r="r" b="b"/>
              <a:pathLst>
                <a:path w="552450" h="267335">
                  <a:moveTo>
                    <a:pt x="551878" y="0"/>
                  </a:moveTo>
                  <a:lnTo>
                    <a:pt x="0" y="0"/>
                  </a:lnTo>
                  <a:lnTo>
                    <a:pt x="0" y="267042"/>
                  </a:lnTo>
                  <a:lnTo>
                    <a:pt x="551878" y="267042"/>
                  </a:lnTo>
                  <a:lnTo>
                    <a:pt x="551878" y="0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88708" y="1913331"/>
              <a:ext cx="9525" cy="267335"/>
            </a:xfrm>
            <a:custGeom>
              <a:avLst/>
              <a:gdLst/>
              <a:ahLst/>
              <a:cxnLst/>
              <a:rect l="l" t="t" r="r" b="b"/>
              <a:pathLst>
                <a:path w="9525" h="267335">
                  <a:moveTo>
                    <a:pt x="8902" y="0"/>
                  </a:moveTo>
                  <a:lnTo>
                    <a:pt x="0" y="0"/>
                  </a:lnTo>
                  <a:lnTo>
                    <a:pt x="0" y="267042"/>
                  </a:lnTo>
                  <a:lnTo>
                    <a:pt x="8902" y="267042"/>
                  </a:lnTo>
                  <a:lnTo>
                    <a:pt x="890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319960" y="1971841"/>
            <a:ext cx="3898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9"/>
              </a:rPr>
              <a:t>Output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908850" y="1971841"/>
            <a:ext cx="2698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 dirty="0">
                <a:solidFill>
                  <a:srgbClr val="232323"/>
                </a:solidFill>
                <a:latin typeface="Trebuchet MS"/>
                <a:cs typeface="Trebuchet MS"/>
              </a:rPr>
              <a:t>Help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39" name="object 39">
            <a:hlinkClick r:id="rId10"/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01317" y="1984540"/>
            <a:ext cx="106819" cy="142748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1485006" y="1971841"/>
            <a:ext cx="4673600" cy="3673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10"/>
              </a:spcBef>
              <a:tabLst>
                <a:tab pos="750570" algn="l"/>
                <a:tab pos="2529205" algn="l"/>
                <a:tab pos="3058160" algn="l"/>
                <a:tab pos="3482340" algn="l"/>
                <a:tab pos="4227195" algn="l"/>
              </a:tabLst>
            </a:pPr>
            <a:r>
              <a:rPr sz="900" spc="130" dirty="0">
                <a:solidFill>
                  <a:srgbClr val="232323"/>
                </a:solidFill>
                <a:latin typeface="Trebuchet MS"/>
                <a:cs typeface="Trebuchet MS"/>
                <a:hlinkClick r:id="rId10"/>
              </a:rPr>
              <a:t>JS</a:t>
            </a:r>
            <a:r>
              <a:rPr sz="900" spc="-5" dirty="0">
                <a:solidFill>
                  <a:srgbClr val="232323"/>
                </a:solidFill>
                <a:latin typeface="Trebuchet MS"/>
                <a:cs typeface="Trebuchet MS"/>
                <a:hlinkClick r:id="rId10"/>
              </a:rPr>
              <a:t> </a:t>
            </a:r>
            <a:r>
              <a:rPr sz="900" spc="25" dirty="0">
                <a:solidFill>
                  <a:srgbClr val="232323"/>
                </a:solidFill>
                <a:latin typeface="Trebuchet MS"/>
                <a:cs typeface="Trebuchet MS"/>
                <a:hlinkClick r:id="rId10"/>
              </a:rPr>
              <a:t>Bin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30" dirty="0">
                <a:solidFill>
                  <a:srgbClr val="232323"/>
                </a:solidFill>
                <a:latin typeface="Trebuchet MS"/>
                <a:cs typeface="Trebuchet MS"/>
                <a:hlinkClick r:id="rId12"/>
              </a:rPr>
              <a:t>Save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85" dirty="0">
                <a:solidFill>
                  <a:srgbClr val="232323"/>
                </a:solidFill>
                <a:latin typeface="Trebuchet MS"/>
                <a:cs typeface="Trebuchet MS"/>
                <a:hlinkClick r:id="rId13"/>
              </a:rPr>
              <a:t>HTML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125" dirty="0">
                <a:solidFill>
                  <a:srgbClr val="232323"/>
                </a:solidFill>
                <a:latin typeface="Trebuchet MS"/>
                <a:cs typeface="Trebuchet MS"/>
                <a:hlinkClick r:id="rId14"/>
              </a:rPr>
              <a:t>CSS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7"/>
              </a:rPr>
              <a:t>JavaScript</a:t>
            </a:r>
            <a:r>
              <a:rPr sz="900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232323"/>
                </a:solidFill>
                <a:latin typeface="Trebuchet MS"/>
                <a:cs typeface="Trebuchet MS"/>
                <a:hlinkClick r:id="rId8"/>
              </a:rPr>
              <a:t>Console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900">
              <a:latin typeface="Trebuchet MS"/>
              <a:cs typeface="Trebuchet MS"/>
            </a:endParaRPr>
          </a:p>
          <a:p>
            <a:pPr marL="51435">
              <a:lnSpc>
                <a:spcPct val="100000"/>
              </a:lnSpc>
            </a:pPr>
            <a:r>
              <a:rPr sz="900" dirty="0">
                <a:solidFill>
                  <a:srgbClr val="00AAFF"/>
                </a:solidFill>
                <a:latin typeface="Trebuchet MS"/>
                <a:cs typeface="Trebuchet MS"/>
              </a:rPr>
              <a:t>JavaScript</a:t>
            </a:r>
            <a:r>
              <a:rPr sz="900" spc="265" dirty="0">
                <a:solidFill>
                  <a:srgbClr val="00AAFF"/>
                </a:solidFill>
                <a:latin typeface="Trebuchet MS"/>
                <a:cs typeface="Trebuchet MS"/>
              </a:rPr>
              <a:t> </a:t>
            </a:r>
            <a:r>
              <a:rPr sz="900" spc="80" dirty="0">
                <a:solidFill>
                  <a:srgbClr val="00AAFF"/>
                </a:solidFill>
                <a:latin typeface="DejaVu Sans"/>
                <a:cs typeface="DejaVu Sans"/>
              </a:rPr>
              <a:t>▾</a:t>
            </a:r>
            <a:endParaRPr sz="9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const</a:t>
            </a:r>
            <a:r>
              <a:rPr sz="950" spc="55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input</a:t>
            </a:r>
            <a:r>
              <a:rPr sz="950" spc="55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</a:t>
            </a:r>
            <a:r>
              <a:rPr sz="950" spc="60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document.querySelector(</a:t>
            </a:r>
            <a:r>
              <a:rPr sz="950" spc="-1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'input'</a:t>
            </a:r>
            <a:r>
              <a:rPr sz="950" spc="-10" dirty="0">
                <a:latin typeface="WenQuanYi Micro Hei Mono"/>
                <a:cs typeface="WenQuanYi Micro Hei Mono"/>
              </a:rPr>
              <a:t>);</a:t>
            </a:r>
            <a:endParaRPr sz="950">
              <a:latin typeface="WenQuanYi Micro Hei Mono"/>
              <a:cs typeface="WenQuanYi Micro Hei Mono"/>
            </a:endParaRPr>
          </a:p>
          <a:p>
            <a:pPr marL="12700" marR="18415">
              <a:lnSpc>
                <a:spcPct val="196700"/>
              </a:lnSpc>
            </a:pP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const</a:t>
            </a:r>
            <a:r>
              <a:rPr sz="950" spc="135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typedChars</a:t>
            </a:r>
            <a:r>
              <a:rPr sz="950" spc="14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</a:t>
            </a:r>
            <a:r>
              <a:rPr sz="950" spc="14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Rx.Observable.fromEvent(input,</a:t>
            </a:r>
            <a:r>
              <a:rPr sz="950" spc="135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'keypress'</a:t>
            </a:r>
            <a:r>
              <a:rPr sz="950" spc="-10" dirty="0">
                <a:latin typeface="WenQuanYi Micro Hei Mono"/>
                <a:cs typeface="WenQuanYi Micro Hei Mono"/>
              </a:rPr>
              <a:t>); </a:t>
            </a: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const</a:t>
            </a:r>
            <a:r>
              <a:rPr sz="950" spc="75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alphaChars</a:t>
            </a:r>
            <a:r>
              <a:rPr sz="950" spc="75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typedChars</a:t>
            </a:r>
            <a:endParaRPr sz="950">
              <a:latin typeface="WenQuanYi Micro Hei Mono"/>
              <a:cs typeface="WenQuanYi Micro Hei Mono"/>
            </a:endParaRPr>
          </a:p>
          <a:p>
            <a:pPr marL="161925">
              <a:lnSpc>
                <a:spcPts val="1110"/>
              </a:lnSpc>
            </a:pPr>
            <a:r>
              <a:rPr sz="950" dirty="0">
                <a:latin typeface="WenQuanYi Micro Hei Mono"/>
                <a:cs typeface="WenQuanYi Micro Hei Mono"/>
              </a:rPr>
              <a:t>.filter(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event</a:t>
            </a:r>
            <a:r>
              <a:rPr sz="950" spc="12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12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/^[A-</a:t>
            </a:r>
            <a:r>
              <a:rPr sz="950" spc="-10" dirty="0">
                <a:latin typeface="WenQuanYi Micro Hei Mono"/>
                <a:cs typeface="WenQuanYi Micro Hei Mono"/>
              </a:rPr>
              <a:t>z]$/.test(</a:t>
            </a: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event</a:t>
            </a:r>
            <a:r>
              <a:rPr sz="950" spc="-10" dirty="0">
                <a:latin typeface="WenQuanYi Micro Hei Mono"/>
                <a:cs typeface="WenQuanYi Micro Hei Mono"/>
              </a:rPr>
              <a:t>.key))</a:t>
            </a:r>
            <a:endParaRPr sz="950">
              <a:latin typeface="WenQuanYi Micro Hei Mono"/>
              <a:cs typeface="WenQuanYi Micro Hei Mono"/>
            </a:endParaRPr>
          </a:p>
          <a:p>
            <a:pPr marL="161925">
              <a:lnSpc>
                <a:spcPts val="1130"/>
              </a:lnSpc>
            </a:pPr>
            <a:r>
              <a:rPr sz="950" dirty="0">
                <a:latin typeface="WenQuanYi Micro Hei Mono"/>
                <a:cs typeface="WenQuanYi Micro Hei Mono"/>
              </a:rPr>
              <a:t>.map(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event</a:t>
            </a:r>
            <a:r>
              <a:rPr sz="950" spc="75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8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({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type:</a:t>
            </a:r>
            <a:r>
              <a:rPr sz="950" spc="8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'alpha'</a:t>
            </a:r>
            <a:r>
              <a:rPr sz="950" dirty="0">
                <a:latin typeface="WenQuanYi Micro Hei Mono"/>
                <a:cs typeface="WenQuanYi Micro Hei Mono"/>
              </a:rPr>
              <a:t>,</a:t>
            </a:r>
            <a:r>
              <a:rPr sz="950" spc="8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value: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event</a:t>
            </a:r>
            <a:r>
              <a:rPr sz="950" dirty="0">
                <a:latin typeface="WenQuanYi Micro Hei Mono"/>
                <a:cs typeface="WenQuanYi Micro Hei Mono"/>
              </a:rPr>
              <a:t>.key</a:t>
            </a:r>
            <a:r>
              <a:rPr sz="950" spc="80" dirty="0">
                <a:latin typeface="WenQuanYi Micro Hei Mono"/>
                <a:cs typeface="WenQuanYi Micro Hei Mono"/>
              </a:rPr>
              <a:t> </a:t>
            </a:r>
            <a:r>
              <a:rPr sz="950" spc="-20" dirty="0">
                <a:latin typeface="WenQuanYi Micro Hei Mono"/>
                <a:cs typeface="WenQuanYi Micro Hei Mono"/>
              </a:rPr>
              <a:t>}));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ts val="1130"/>
              </a:lnSpc>
              <a:spcBef>
                <a:spcPts val="1105"/>
              </a:spcBef>
            </a:pP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const</a:t>
            </a:r>
            <a:r>
              <a:rPr sz="950" spc="8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numericChars</a:t>
            </a:r>
            <a:r>
              <a:rPr sz="950" spc="85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</a:t>
            </a:r>
            <a:r>
              <a:rPr sz="950" spc="85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typedChars</a:t>
            </a:r>
            <a:endParaRPr sz="950">
              <a:latin typeface="WenQuanYi Micro Hei Mono"/>
              <a:cs typeface="WenQuanYi Micro Hei Mono"/>
            </a:endParaRPr>
          </a:p>
          <a:p>
            <a:pPr marL="161925">
              <a:lnSpc>
                <a:spcPts val="1120"/>
              </a:lnSpc>
            </a:pPr>
            <a:r>
              <a:rPr sz="950" dirty="0">
                <a:latin typeface="WenQuanYi Micro Hei Mono"/>
                <a:cs typeface="WenQuanYi Micro Hei Mono"/>
              </a:rPr>
              <a:t>.filter(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event</a:t>
            </a:r>
            <a:r>
              <a:rPr sz="950" spc="9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95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/^\d$/.test(</a:t>
            </a: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event</a:t>
            </a:r>
            <a:r>
              <a:rPr sz="950" spc="-10" dirty="0">
                <a:latin typeface="WenQuanYi Micro Hei Mono"/>
                <a:cs typeface="WenQuanYi Micro Hei Mono"/>
              </a:rPr>
              <a:t>.key))</a:t>
            </a:r>
            <a:endParaRPr sz="950">
              <a:latin typeface="WenQuanYi Micro Hei Mono"/>
              <a:cs typeface="WenQuanYi Micro Hei Mono"/>
            </a:endParaRPr>
          </a:p>
          <a:p>
            <a:pPr marL="161925">
              <a:lnSpc>
                <a:spcPts val="1130"/>
              </a:lnSpc>
            </a:pPr>
            <a:r>
              <a:rPr sz="950" dirty="0">
                <a:latin typeface="WenQuanYi Micro Hei Mono"/>
                <a:cs typeface="WenQuanYi Micro Hei Mono"/>
              </a:rPr>
              <a:t>.map(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event</a:t>
            </a:r>
            <a:r>
              <a:rPr sz="950" spc="8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8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({</a:t>
            </a:r>
            <a:r>
              <a:rPr sz="950" spc="8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type:</a:t>
            </a:r>
            <a:r>
              <a:rPr sz="950" spc="8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'numeric'</a:t>
            </a:r>
            <a:r>
              <a:rPr sz="950" dirty="0">
                <a:latin typeface="WenQuanYi Micro Hei Mono"/>
                <a:cs typeface="WenQuanYi Micro Hei Mono"/>
              </a:rPr>
              <a:t>,</a:t>
            </a:r>
            <a:r>
              <a:rPr sz="950" spc="8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value:</a:t>
            </a:r>
            <a:r>
              <a:rPr sz="950" spc="8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event</a:t>
            </a:r>
            <a:r>
              <a:rPr sz="950" dirty="0">
                <a:latin typeface="WenQuanYi Micro Hei Mono"/>
                <a:cs typeface="WenQuanYi Micro Hei Mono"/>
              </a:rPr>
              <a:t>.key</a:t>
            </a:r>
            <a:r>
              <a:rPr sz="950" spc="80" dirty="0">
                <a:latin typeface="WenQuanYi Micro Hei Mono"/>
                <a:cs typeface="WenQuanYi Micro Hei Mono"/>
              </a:rPr>
              <a:t> </a:t>
            </a:r>
            <a:r>
              <a:rPr sz="950" spc="-20" dirty="0">
                <a:latin typeface="WenQuanYi Micro Hei Mono"/>
                <a:cs typeface="WenQuanYi Micro Hei Mono"/>
              </a:rPr>
              <a:t>}));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ts val="1130"/>
              </a:lnSpc>
              <a:spcBef>
                <a:spcPts val="1100"/>
              </a:spcBef>
            </a:pP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const</a:t>
            </a:r>
            <a:r>
              <a:rPr sz="950" spc="8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specialChars</a:t>
            </a:r>
            <a:r>
              <a:rPr sz="950" spc="85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</a:t>
            </a:r>
            <a:r>
              <a:rPr sz="950" spc="85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typedChars</a:t>
            </a:r>
            <a:endParaRPr sz="950">
              <a:latin typeface="WenQuanYi Micro Hei Mono"/>
              <a:cs typeface="WenQuanYi Micro Hei Mono"/>
            </a:endParaRPr>
          </a:p>
          <a:p>
            <a:pPr marL="161925">
              <a:lnSpc>
                <a:spcPts val="1120"/>
              </a:lnSpc>
            </a:pPr>
            <a:r>
              <a:rPr sz="950" dirty="0">
                <a:latin typeface="WenQuanYi Micro Hei Mono"/>
                <a:cs typeface="WenQuanYi Micro Hei Mono"/>
              </a:rPr>
              <a:t>.filter(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event</a:t>
            </a:r>
            <a:r>
              <a:rPr sz="950" spc="9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95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/\W|\w{2,}/.test(</a:t>
            </a: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event</a:t>
            </a:r>
            <a:r>
              <a:rPr sz="950" spc="-10" dirty="0">
                <a:latin typeface="WenQuanYi Micro Hei Mono"/>
                <a:cs typeface="WenQuanYi Micro Hei Mono"/>
              </a:rPr>
              <a:t>.key))</a:t>
            </a:r>
            <a:endParaRPr sz="950">
              <a:latin typeface="WenQuanYi Micro Hei Mono"/>
              <a:cs typeface="WenQuanYi Micro Hei Mono"/>
            </a:endParaRPr>
          </a:p>
          <a:p>
            <a:pPr marL="161925">
              <a:lnSpc>
                <a:spcPts val="1130"/>
              </a:lnSpc>
            </a:pPr>
            <a:r>
              <a:rPr sz="950" dirty="0">
                <a:latin typeface="WenQuanYi Micro Hei Mono"/>
                <a:cs typeface="WenQuanYi Micro Hei Mono"/>
              </a:rPr>
              <a:t>.map(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event</a:t>
            </a:r>
            <a:r>
              <a:rPr sz="950" spc="8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=&gt;</a:t>
            </a:r>
            <a:r>
              <a:rPr sz="950" spc="8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({</a:t>
            </a:r>
            <a:r>
              <a:rPr sz="950" spc="8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type:</a:t>
            </a:r>
            <a:r>
              <a:rPr sz="950" spc="8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C41A16"/>
                </a:solidFill>
                <a:latin typeface="WenQuanYi Micro Hei Mono"/>
                <a:cs typeface="WenQuanYi Micro Hei Mono"/>
              </a:rPr>
              <a:t>'special'</a:t>
            </a:r>
            <a:r>
              <a:rPr sz="950" dirty="0">
                <a:latin typeface="WenQuanYi Micro Hei Mono"/>
                <a:cs typeface="WenQuanYi Micro Hei Mono"/>
              </a:rPr>
              <a:t>,</a:t>
            </a:r>
            <a:r>
              <a:rPr sz="950" spc="8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value:</a:t>
            </a:r>
            <a:r>
              <a:rPr sz="950" spc="8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event</a:t>
            </a:r>
            <a:r>
              <a:rPr sz="950" dirty="0">
                <a:latin typeface="WenQuanYi Micro Hei Mono"/>
                <a:cs typeface="WenQuanYi Micro Hei Mono"/>
              </a:rPr>
              <a:t>.key</a:t>
            </a:r>
            <a:r>
              <a:rPr sz="950" spc="80" dirty="0">
                <a:latin typeface="WenQuanYi Micro Hei Mono"/>
                <a:cs typeface="WenQuanYi Micro Hei Mono"/>
              </a:rPr>
              <a:t> </a:t>
            </a:r>
            <a:r>
              <a:rPr sz="950" spc="-20" dirty="0">
                <a:latin typeface="WenQuanYi Micro Hei Mono"/>
                <a:cs typeface="WenQuanYi Micro Hei Mono"/>
              </a:rPr>
              <a:t>}));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ts val="1130"/>
              </a:lnSpc>
              <a:spcBef>
                <a:spcPts val="1105"/>
              </a:spcBef>
            </a:pPr>
            <a:r>
              <a:rPr sz="950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const</a:t>
            </a:r>
            <a:r>
              <a:rPr sz="950" spc="75" dirty="0">
                <a:solidFill>
                  <a:srgbClr val="AA0D91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charsToLog</a:t>
            </a:r>
            <a:r>
              <a:rPr sz="950" spc="75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=</a:t>
            </a:r>
            <a:r>
              <a:rPr sz="950" spc="75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alphaChars</a:t>
            </a:r>
            <a:endParaRPr sz="950">
              <a:latin typeface="WenQuanYi Micro Hei Mono"/>
              <a:cs typeface="WenQuanYi Micro Hei Mono"/>
            </a:endParaRPr>
          </a:p>
          <a:p>
            <a:pPr marL="161925">
              <a:lnSpc>
                <a:spcPts val="1120"/>
              </a:lnSpc>
            </a:pPr>
            <a:r>
              <a:rPr sz="950" spc="-10" dirty="0">
                <a:latin typeface="WenQuanYi Micro Hei Mono"/>
                <a:cs typeface="WenQuanYi Micro Hei Mono"/>
              </a:rPr>
              <a:t>.merge(numericChars)</a:t>
            </a:r>
            <a:endParaRPr sz="950">
              <a:latin typeface="WenQuanYi Micro Hei Mono"/>
              <a:cs typeface="WenQuanYi Micro Hei Mono"/>
            </a:endParaRPr>
          </a:p>
          <a:p>
            <a:pPr marL="12700" marR="2634615" indent="149225">
              <a:lnSpc>
                <a:spcPts val="1120"/>
              </a:lnSpc>
              <a:spcBef>
                <a:spcPts val="45"/>
              </a:spcBef>
            </a:pPr>
            <a:r>
              <a:rPr sz="950" spc="-10" dirty="0">
                <a:latin typeface="WenQuanYi Micro Hei Mono"/>
                <a:cs typeface="WenQuanYi Micro Hei Mono"/>
              </a:rPr>
              <a:t>.merge(specialChars); </a:t>
            </a:r>
            <a:r>
              <a:rPr sz="950" dirty="0">
                <a:latin typeface="WenQuanYi Micro Hei Mono"/>
                <a:cs typeface="WenQuanYi Micro Hei Mono"/>
              </a:rPr>
              <a:t>charsToLog.subscribe(</a:t>
            </a:r>
            <a:r>
              <a:rPr sz="95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key</a:t>
            </a:r>
            <a:r>
              <a:rPr sz="950" spc="270" dirty="0">
                <a:solidFill>
                  <a:srgbClr val="0000FF"/>
                </a:solidFill>
                <a:latin typeface="WenQuanYi Micro Hei Mono"/>
                <a:cs typeface="WenQuanYi Micro Hei Mono"/>
              </a:rPr>
              <a:t> </a:t>
            </a:r>
            <a:r>
              <a:rPr sz="950" spc="-25" dirty="0">
                <a:latin typeface="WenQuanYi Micro Hei Mono"/>
                <a:cs typeface="WenQuanYi Micro Hei Mono"/>
              </a:rPr>
              <a:t>=&gt;</a:t>
            </a:r>
            <a:endParaRPr sz="950">
              <a:latin typeface="WenQuanYi Micro Hei Mono"/>
              <a:cs typeface="WenQuanYi Micro Hei Mono"/>
            </a:endParaRPr>
          </a:p>
          <a:p>
            <a:pPr marL="161925">
              <a:lnSpc>
                <a:spcPts val="1080"/>
              </a:lnSpc>
            </a:pPr>
            <a:r>
              <a:rPr sz="950" dirty="0">
                <a:latin typeface="WenQuanYi Micro Hei Mono"/>
                <a:cs typeface="WenQuanYi Micro Hei Mono"/>
              </a:rPr>
              <a:t>console.log(`typed</a:t>
            </a:r>
            <a:r>
              <a:rPr sz="950" spc="85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char</a:t>
            </a:r>
            <a:r>
              <a:rPr sz="950" spc="10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${</a:t>
            </a:r>
            <a:r>
              <a:rPr sz="95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key</a:t>
            </a:r>
            <a:r>
              <a:rPr sz="950" dirty="0">
                <a:latin typeface="WenQuanYi Micro Hei Mono"/>
                <a:cs typeface="WenQuanYi Micro Hei Mono"/>
              </a:rPr>
              <a:t>.value}</a:t>
            </a:r>
            <a:r>
              <a:rPr sz="950" spc="10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of</a:t>
            </a:r>
            <a:r>
              <a:rPr sz="950" spc="100" dirty="0">
                <a:latin typeface="WenQuanYi Micro Hei Mono"/>
                <a:cs typeface="WenQuanYi Micro Hei Mono"/>
              </a:rPr>
              <a:t> </a:t>
            </a:r>
            <a:r>
              <a:rPr sz="950" dirty="0">
                <a:latin typeface="WenQuanYi Micro Hei Mono"/>
                <a:cs typeface="WenQuanYi Micro Hei Mono"/>
              </a:rPr>
              <a:t>type</a:t>
            </a:r>
            <a:r>
              <a:rPr sz="950" spc="100" dirty="0">
                <a:latin typeface="WenQuanYi Micro Hei Mono"/>
                <a:cs typeface="WenQuanYi Micro Hei Mono"/>
              </a:rPr>
              <a:t> </a:t>
            </a:r>
            <a:r>
              <a:rPr sz="950" spc="-10" dirty="0">
                <a:latin typeface="WenQuanYi Micro Hei Mono"/>
                <a:cs typeface="WenQuanYi Micro Hei Mono"/>
              </a:rPr>
              <a:t>${</a:t>
            </a:r>
            <a:r>
              <a:rPr sz="950" spc="-10" dirty="0">
                <a:solidFill>
                  <a:srgbClr val="0055AA"/>
                </a:solidFill>
                <a:latin typeface="WenQuanYi Micro Hei Mono"/>
                <a:cs typeface="WenQuanYi Micro Hei Mono"/>
              </a:rPr>
              <a:t>key</a:t>
            </a:r>
            <a:r>
              <a:rPr sz="950" spc="-10" dirty="0">
                <a:latin typeface="WenQuanYi Micro Hei Mono"/>
                <a:cs typeface="WenQuanYi Micro Hei Mono"/>
              </a:rPr>
              <a:t>.type}`)</a:t>
            </a:r>
            <a:endParaRPr sz="950">
              <a:latin typeface="WenQuanYi Micro Hei Mono"/>
              <a:cs typeface="WenQuanYi Micro Hei Mono"/>
            </a:endParaRPr>
          </a:p>
          <a:p>
            <a:pPr marL="12700">
              <a:lnSpc>
                <a:spcPts val="1130"/>
              </a:lnSpc>
            </a:pPr>
            <a:r>
              <a:rPr sz="950" spc="-25" dirty="0">
                <a:latin typeface="WenQuanYi Micro Hei Mono"/>
                <a:cs typeface="WenQuanYi Micro Hei Mono"/>
              </a:rPr>
              <a:t>);</a:t>
            </a:r>
            <a:endParaRPr sz="950">
              <a:latin typeface="WenQuanYi Micro Hei Mono"/>
              <a:cs typeface="WenQuanYi Micro Hei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120"/>
              </a:spcBef>
            </a:pPr>
            <a:r>
              <a:rPr spc="-245" dirty="0"/>
              <a:t>Useful</a:t>
            </a:r>
            <a:r>
              <a:rPr spc="-530" dirty="0"/>
              <a:t> </a:t>
            </a:r>
            <a:r>
              <a:rPr spc="-310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5332" y="2221077"/>
            <a:ext cx="4404360" cy="214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180" dirty="0">
                <a:solidFill>
                  <a:srgbClr val="3E4852"/>
                </a:solidFill>
                <a:latin typeface="Verdana"/>
                <a:cs typeface="Verdana"/>
                <a:hlinkClick r:id="rId2"/>
              </a:rPr>
              <a:t>http://reactivex.io/rxjs/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233599"/>
              </a:lnSpc>
              <a:spcBef>
                <a:spcPts val="5"/>
              </a:spcBef>
            </a:pPr>
            <a:r>
              <a:rPr sz="2450" spc="-175" dirty="0">
                <a:solidFill>
                  <a:srgbClr val="3E4852"/>
                </a:solidFill>
                <a:latin typeface="Verdana"/>
                <a:cs typeface="Verdana"/>
                <a:hlinkClick r:id="rId3"/>
              </a:rPr>
              <a:t>http://rxmarbles.com/</a:t>
            </a:r>
            <a:r>
              <a:rPr sz="2450" spc="-175" dirty="0">
                <a:solidFill>
                  <a:srgbClr val="3E4852"/>
                </a:solidFill>
                <a:latin typeface="Verdana"/>
                <a:cs typeface="Verdana"/>
              </a:rPr>
              <a:t> </a:t>
            </a:r>
            <a:r>
              <a:rPr sz="2450" spc="-210" dirty="0">
                <a:solidFill>
                  <a:srgbClr val="3E4852"/>
                </a:solidFill>
                <a:latin typeface="Verdana"/>
                <a:cs typeface="Verdana"/>
                <a:hlinkClick r:id="rId4"/>
              </a:rPr>
              <a:t>http://jaredforsyth.com/rxvision/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3279" y="3332850"/>
            <a:ext cx="3647440" cy="897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00" spc="-325" dirty="0">
                <a:solidFill>
                  <a:srgbClr val="000000"/>
                </a:solidFill>
              </a:rPr>
              <a:t>Questions?</a:t>
            </a:r>
            <a:endParaRPr sz="5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55600"/>
            <a:ext cx="1320800" cy="240029"/>
            <a:chOff x="355600" y="355600"/>
            <a:chExt cx="1320800" cy="240029"/>
          </a:xfrm>
        </p:grpSpPr>
        <p:sp>
          <p:nvSpPr>
            <p:cNvPr id="3" name="object 3"/>
            <p:cNvSpPr/>
            <p:nvPr/>
          </p:nvSpPr>
          <p:spPr>
            <a:xfrm>
              <a:off x="355600" y="355600"/>
              <a:ext cx="1320800" cy="240029"/>
            </a:xfrm>
            <a:custGeom>
              <a:avLst/>
              <a:gdLst/>
              <a:ahLst/>
              <a:cxnLst/>
              <a:rect l="l" t="t" r="r" b="b"/>
              <a:pathLst>
                <a:path w="1320800" h="240029">
                  <a:moveTo>
                    <a:pt x="1320800" y="0"/>
                  </a:moveTo>
                  <a:lnTo>
                    <a:pt x="0" y="0"/>
                  </a:lnTo>
                  <a:lnTo>
                    <a:pt x="0" y="239686"/>
                  </a:lnTo>
                  <a:lnTo>
                    <a:pt x="1320800" y="6793"/>
                  </a:lnTo>
                  <a:lnTo>
                    <a:pt x="1320800" y="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5600" y="355600"/>
              <a:ext cx="1320800" cy="240029"/>
            </a:xfrm>
            <a:custGeom>
              <a:avLst/>
              <a:gdLst/>
              <a:ahLst/>
              <a:cxnLst/>
              <a:rect l="l" t="t" r="r" b="b"/>
              <a:pathLst>
                <a:path w="1320800" h="240029">
                  <a:moveTo>
                    <a:pt x="1320800" y="0"/>
                  </a:moveTo>
                  <a:lnTo>
                    <a:pt x="1308078" y="0"/>
                  </a:lnTo>
                  <a:lnTo>
                    <a:pt x="0" y="230652"/>
                  </a:lnTo>
                  <a:lnTo>
                    <a:pt x="0" y="239687"/>
                  </a:lnTo>
                  <a:lnTo>
                    <a:pt x="1320800" y="6794"/>
                  </a:lnTo>
                  <a:lnTo>
                    <a:pt x="1320800" y="0"/>
                  </a:lnTo>
                  <a:close/>
                </a:path>
              </a:pathLst>
            </a:custGeom>
            <a:solidFill>
              <a:srgbClr val="000000">
                <a:alpha val="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01700" y="673100"/>
            <a:ext cx="8890000" cy="6223000"/>
            <a:chOff x="901700" y="673100"/>
            <a:chExt cx="8890000" cy="6223000"/>
          </a:xfrm>
        </p:grpSpPr>
        <p:sp>
          <p:nvSpPr>
            <p:cNvPr id="6" name="object 6"/>
            <p:cNvSpPr/>
            <p:nvPr/>
          </p:nvSpPr>
          <p:spPr>
            <a:xfrm>
              <a:off x="901700" y="673100"/>
              <a:ext cx="8890000" cy="6223000"/>
            </a:xfrm>
            <a:custGeom>
              <a:avLst/>
              <a:gdLst/>
              <a:ahLst/>
              <a:cxnLst/>
              <a:rect l="l" t="t" r="r" b="b"/>
              <a:pathLst>
                <a:path w="8890000" h="6223000">
                  <a:moveTo>
                    <a:pt x="8838934" y="0"/>
                  </a:moveTo>
                  <a:lnTo>
                    <a:pt x="51061" y="0"/>
                  </a:lnTo>
                  <a:lnTo>
                    <a:pt x="49179" y="560"/>
                  </a:lnTo>
                  <a:lnTo>
                    <a:pt x="9002" y="33830"/>
                  </a:lnTo>
                  <a:lnTo>
                    <a:pt x="0" y="51761"/>
                  </a:lnTo>
                  <a:lnTo>
                    <a:pt x="0" y="6167260"/>
                  </a:lnTo>
                  <a:lnTo>
                    <a:pt x="34119" y="6210307"/>
                  </a:lnTo>
                  <a:lnTo>
                    <a:pt x="64436" y="6223000"/>
                  </a:lnTo>
                  <a:lnTo>
                    <a:pt x="8825560" y="6223000"/>
                  </a:lnTo>
                  <a:lnTo>
                    <a:pt x="8869591" y="6198901"/>
                  </a:lnTo>
                  <a:lnTo>
                    <a:pt x="8890000" y="6167254"/>
                  </a:lnTo>
                  <a:lnTo>
                    <a:pt x="8890000" y="51768"/>
                  </a:lnTo>
                  <a:lnTo>
                    <a:pt x="8855877" y="8708"/>
                  </a:lnTo>
                  <a:lnTo>
                    <a:pt x="8838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1700" y="673100"/>
              <a:ext cx="8890000" cy="6223000"/>
            </a:xfrm>
            <a:custGeom>
              <a:avLst/>
              <a:gdLst/>
              <a:ahLst/>
              <a:cxnLst/>
              <a:rect l="l" t="t" r="r" b="b"/>
              <a:pathLst>
                <a:path w="8890000" h="6223000">
                  <a:moveTo>
                    <a:pt x="8838934" y="0"/>
                  </a:moveTo>
                  <a:lnTo>
                    <a:pt x="51061" y="0"/>
                  </a:lnTo>
                  <a:lnTo>
                    <a:pt x="49179" y="560"/>
                  </a:lnTo>
                  <a:lnTo>
                    <a:pt x="9002" y="33830"/>
                  </a:lnTo>
                  <a:lnTo>
                    <a:pt x="0" y="51761"/>
                  </a:lnTo>
                  <a:lnTo>
                    <a:pt x="0" y="6167260"/>
                  </a:lnTo>
                  <a:lnTo>
                    <a:pt x="34119" y="6210307"/>
                  </a:lnTo>
                  <a:lnTo>
                    <a:pt x="64436" y="6223000"/>
                  </a:lnTo>
                  <a:lnTo>
                    <a:pt x="8825560" y="6223000"/>
                  </a:lnTo>
                  <a:lnTo>
                    <a:pt x="8840816" y="6218455"/>
                  </a:lnTo>
                  <a:lnTo>
                    <a:pt x="8845221" y="6216072"/>
                  </a:lnTo>
                  <a:lnTo>
                    <a:pt x="83350" y="6216072"/>
                  </a:lnTo>
                  <a:lnTo>
                    <a:pt x="67365" y="6214605"/>
                  </a:lnTo>
                  <a:lnTo>
                    <a:pt x="26703" y="6192606"/>
                  </a:lnTo>
                  <a:lnTo>
                    <a:pt x="4705" y="6151943"/>
                  </a:lnTo>
                  <a:lnTo>
                    <a:pt x="3238" y="6135960"/>
                  </a:lnTo>
                  <a:lnTo>
                    <a:pt x="3238" y="83057"/>
                  </a:lnTo>
                  <a:lnTo>
                    <a:pt x="16437" y="38750"/>
                  </a:lnTo>
                  <a:lnTo>
                    <a:pt x="52596" y="8813"/>
                  </a:lnTo>
                  <a:lnTo>
                    <a:pt x="83350" y="2946"/>
                  </a:lnTo>
                  <a:lnTo>
                    <a:pt x="8845226" y="2946"/>
                  </a:lnTo>
                  <a:lnTo>
                    <a:pt x="8840816" y="560"/>
                  </a:lnTo>
                  <a:lnTo>
                    <a:pt x="8838934" y="0"/>
                  </a:lnTo>
                  <a:close/>
                </a:path>
                <a:path w="8890000" h="6223000">
                  <a:moveTo>
                    <a:pt x="8845226" y="2946"/>
                  </a:moveTo>
                  <a:lnTo>
                    <a:pt x="8806649" y="2946"/>
                  </a:lnTo>
                  <a:lnTo>
                    <a:pt x="8822633" y="4413"/>
                  </a:lnTo>
                  <a:lnTo>
                    <a:pt x="8837399" y="8813"/>
                  </a:lnTo>
                  <a:lnTo>
                    <a:pt x="8873559" y="38750"/>
                  </a:lnTo>
                  <a:lnTo>
                    <a:pt x="8886761" y="83057"/>
                  </a:lnTo>
                  <a:lnTo>
                    <a:pt x="8886761" y="6135960"/>
                  </a:lnTo>
                  <a:lnTo>
                    <a:pt x="8873559" y="6180266"/>
                  </a:lnTo>
                  <a:lnTo>
                    <a:pt x="8837399" y="6210205"/>
                  </a:lnTo>
                  <a:lnTo>
                    <a:pt x="8806649" y="6216072"/>
                  </a:lnTo>
                  <a:lnTo>
                    <a:pt x="8845221" y="6216072"/>
                  </a:lnTo>
                  <a:lnTo>
                    <a:pt x="8880994" y="6185190"/>
                  </a:lnTo>
                  <a:lnTo>
                    <a:pt x="8889998" y="6167260"/>
                  </a:lnTo>
                  <a:lnTo>
                    <a:pt x="8889998" y="51761"/>
                  </a:lnTo>
                  <a:lnTo>
                    <a:pt x="8889142" y="48891"/>
                  </a:lnTo>
                  <a:lnTo>
                    <a:pt x="8880994" y="33830"/>
                  </a:lnTo>
                  <a:lnTo>
                    <a:pt x="8869591" y="20116"/>
                  </a:lnTo>
                  <a:lnTo>
                    <a:pt x="8855877" y="8708"/>
                  </a:lnTo>
                  <a:lnTo>
                    <a:pt x="8845226" y="2946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37030" y="1486717"/>
            <a:ext cx="6028690" cy="51180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150" spc="-254" dirty="0"/>
              <a:t>Think</a:t>
            </a:r>
            <a:r>
              <a:rPr sz="3150" spc="-440" dirty="0"/>
              <a:t> </a:t>
            </a:r>
            <a:r>
              <a:rPr sz="3150" spc="-114" dirty="0"/>
              <a:t>of</a:t>
            </a:r>
            <a:r>
              <a:rPr sz="3150" spc="-430" dirty="0"/>
              <a:t> </a:t>
            </a:r>
            <a:r>
              <a:rPr sz="3150" spc="-355" dirty="0"/>
              <a:t>RxJS</a:t>
            </a:r>
            <a:r>
              <a:rPr sz="3150" spc="-430" dirty="0"/>
              <a:t> </a:t>
            </a:r>
            <a:r>
              <a:rPr sz="3150" spc="-220" dirty="0"/>
              <a:t>as</a:t>
            </a:r>
            <a:r>
              <a:rPr sz="3150" spc="-430" dirty="0"/>
              <a:t> </a:t>
            </a:r>
            <a:r>
              <a:rPr sz="3150" spc="-225" dirty="0"/>
              <a:t>Lodash</a:t>
            </a:r>
            <a:r>
              <a:rPr sz="3150" spc="-430" dirty="0"/>
              <a:t> </a:t>
            </a:r>
            <a:r>
              <a:rPr sz="3150" spc="-170" dirty="0"/>
              <a:t>for</a:t>
            </a:r>
            <a:r>
              <a:rPr sz="3150" spc="-425" dirty="0"/>
              <a:t> </a:t>
            </a:r>
            <a:r>
              <a:rPr sz="3150" spc="-280" dirty="0"/>
              <a:t>events.</a:t>
            </a:r>
            <a:endParaRPr sz="315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1498" y="2972587"/>
            <a:ext cx="2670390" cy="290183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91600" y="6972300"/>
            <a:ext cx="1346200" cy="237490"/>
            <a:chOff x="8991600" y="6972300"/>
            <a:chExt cx="1346200" cy="237490"/>
          </a:xfrm>
        </p:grpSpPr>
        <p:sp>
          <p:nvSpPr>
            <p:cNvPr id="11" name="object 11"/>
            <p:cNvSpPr/>
            <p:nvPr/>
          </p:nvSpPr>
          <p:spPr>
            <a:xfrm>
              <a:off x="8991600" y="6972300"/>
              <a:ext cx="1346200" cy="237490"/>
            </a:xfrm>
            <a:custGeom>
              <a:avLst/>
              <a:gdLst/>
              <a:ahLst/>
              <a:cxnLst/>
              <a:rect l="l" t="t" r="r" b="b"/>
              <a:pathLst>
                <a:path w="1346200" h="237490">
                  <a:moveTo>
                    <a:pt x="1346200" y="0"/>
                  </a:moveTo>
                  <a:lnTo>
                    <a:pt x="1332779" y="0"/>
                  </a:lnTo>
                  <a:lnTo>
                    <a:pt x="0" y="235004"/>
                  </a:lnTo>
                  <a:lnTo>
                    <a:pt x="0" y="237319"/>
                  </a:lnTo>
                  <a:lnTo>
                    <a:pt x="1346200" y="237319"/>
                  </a:lnTo>
                  <a:lnTo>
                    <a:pt x="1346200" y="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91600" y="6972300"/>
              <a:ext cx="1346200" cy="237490"/>
            </a:xfrm>
            <a:custGeom>
              <a:avLst/>
              <a:gdLst/>
              <a:ahLst/>
              <a:cxnLst/>
              <a:rect l="l" t="t" r="r" b="b"/>
              <a:pathLst>
                <a:path w="1346200" h="237490">
                  <a:moveTo>
                    <a:pt x="1346200" y="0"/>
                  </a:moveTo>
                  <a:lnTo>
                    <a:pt x="1332774" y="0"/>
                  </a:lnTo>
                  <a:lnTo>
                    <a:pt x="0" y="235002"/>
                  </a:lnTo>
                  <a:lnTo>
                    <a:pt x="0" y="237319"/>
                  </a:lnTo>
                  <a:lnTo>
                    <a:pt x="38127" y="237319"/>
                  </a:lnTo>
                  <a:lnTo>
                    <a:pt x="1346200" y="6671"/>
                  </a:lnTo>
                  <a:lnTo>
                    <a:pt x="1346200" y="0"/>
                  </a:lnTo>
                  <a:close/>
                </a:path>
              </a:pathLst>
            </a:custGeom>
            <a:solidFill>
              <a:srgbClr val="000000">
                <a:alpha val="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4700" y="355600"/>
            <a:ext cx="812800" cy="127000"/>
            <a:chOff x="8394700" y="355600"/>
            <a:chExt cx="812800" cy="127000"/>
          </a:xfrm>
        </p:grpSpPr>
        <p:sp>
          <p:nvSpPr>
            <p:cNvPr id="3" name="object 3"/>
            <p:cNvSpPr/>
            <p:nvPr/>
          </p:nvSpPr>
          <p:spPr>
            <a:xfrm>
              <a:off x="8394700" y="355600"/>
              <a:ext cx="812800" cy="127000"/>
            </a:xfrm>
            <a:custGeom>
              <a:avLst/>
              <a:gdLst/>
              <a:ahLst/>
              <a:cxnLst/>
              <a:rect l="l" t="t" r="r" b="b"/>
              <a:pathLst>
                <a:path w="812800" h="127000">
                  <a:moveTo>
                    <a:pt x="812800" y="0"/>
                  </a:moveTo>
                  <a:lnTo>
                    <a:pt x="0" y="0"/>
                  </a:lnTo>
                  <a:lnTo>
                    <a:pt x="0" y="6919"/>
                  </a:lnTo>
                  <a:lnTo>
                    <a:pt x="681032" y="127000"/>
                  </a:lnTo>
                  <a:lnTo>
                    <a:pt x="753140" y="127000"/>
                  </a:lnTo>
                  <a:lnTo>
                    <a:pt x="786514" y="105205"/>
                  </a:lnTo>
                  <a:lnTo>
                    <a:pt x="809510" y="59270"/>
                  </a:lnTo>
                  <a:lnTo>
                    <a:pt x="812800" y="40618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94700" y="355600"/>
              <a:ext cx="812800" cy="127000"/>
            </a:xfrm>
            <a:custGeom>
              <a:avLst/>
              <a:gdLst/>
              <a:ahLst/>
              <a:cxnLst/>
              <a:rect l="l" t="t" r="r" b="b"/>
              <a:pathLst>
                <a:path w="812800" h="127000">
                  <a:moveTo>
                    <a:pt x="12047" y="0"/>
                  </a:moveTo>
                  <a:lnTo>
                    <a:pt x="0" y="0"/>
                  </a:lnTo>
                  <a:lnTo>
                    <a:pt x="0" y="6919"/>
                  </a:lnTo>
                  <a:lnTo>
                    <a:pt x="681032" y="127000"/>
                  </a:lnTo>
                  <a:lnTo>
                    <a:pt x="753140" y="127000"/>
                  </a:lnTo>
                  <a:lnTo>
                    <a:pt x="757416" y="125576"/>
                  </a:lnTo>
                  <a:lnTo>
                    <a:pt x="760101" y="124041"/>
                  </a:lnTo>
                  <a:lnTo>
                    <a:pt x="723930" y="124041"/>
                  </a:lnTo>
                  <a:lnTo>
                    <a:pt x="707936" y="122707"/>
                  </a:lnTo>
                  <a:lnTo>
                    <a:pt x="12047" y="0"/>
                  </a:lnTo>
                  <a:close/>
                </a:path>
                <a:path w="812800" h="127000">
                  <a:moveTo>
                    <a:pt x="812800" y="0"/>
                  </a:moveTo>
                  <a:lnTo>
                    <a:pt x="810920" y="0"/>
                  </a:lnTo>
                  <a:lnTo>
                    <a:pt x="800747" y="57721"/>
                  </a:lnTo>
                  <a:lnTo>
                    <a:pt x="796523" y="73211"/>
                  </a:lnTo>
                  <a:lnTo>
                    <a:pt x="767791" y="109435"/>
                  </a:lnTo>
                  <a:lnTo>
                    <a:pt x="723930" y="124041"/>
                  </a:lnTo>
                  <a:lnTo>
                    <a:pt x="760101" y="124041"/>
                  </a:lnTo>
                  <a:lnTo>
                    <a:pt x="797156" y="91789"/>
                  </a:lnTo>
                  <a:lnTo>
                    <a:pt x="812800" y="40618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000000">
                <a:alpha val="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01700" y="673100"/>
            <a:ext cx="8890000" cy="6223000"/>
            <a:chOff x="901700" y="673100"/>
            <a:chExt cx="8890000" cy="6223000"/>
          </a:xfrm>
        </p:grpSpPr>
        <p:sp>
          <p:nvSpPr>
            <p:cNvPr id="6" name="object 6"/>
            <p:cNvSpPr/>
            <p:nvPr/>
          </p:nvSpPr>
          <p:spPr>
            <a:xfrm>
              <a:off x="901700" y="673100"/>
              <a:ext cx="8890000" cy="6223000"/>
            </a:xfrm>
            <a:custGeom>
              <a:avLst/>
              <a:gdLst/>
              <a:ahLst/>
              <a:cxnLst/>
              <a:rect l="l" t="t" r="r" b="b"/>
              <a:pathLst>
                <a:path w="8890000" h="6223000">
                  <a:moveTo>
                    <a:pt x="8838934" y="0"/>
                  </a:moveTo>
                  <a:lnTo>
                    <a:pt x="51061" y="0"/>
                  </a:lnTo>
                  <a:lnTo>
                    <a:pt x="49179" y="560"/>
                  </a:lnTo>
                  <a:lnTo>
                    <a:pt x="9002" y="33830"/>
                  </a:lnTo>
                  <a:lnTo>
                    <a:pt x="0" y="51761"/>
                  </a:lnTo>
                  <a:lnTo>
                    <a:pt x="0" y="6167260"/>
                  </a:lnTo>
                  <a:lnTo>
                    <a:pt x="34119" y="6210307"/>
                  </a:lnTo>
                  <a:lnTo>
                    <a:pt x="64436" y="6223000"/>
                  </a:lnTo>
                  <a:lnTo>
                    <a:pt x="8825560" y="6223000"/>
                  </a:lnTo>
                  <a:lnTo>
                    <a:pt x="8869591" y="6198901"/>
                  </a:lnTo>
                  <a:lnTo>
                    <a:pt x="8890000" y="6167254"/>
                  </a:lnTo>
                  <a:lnTo>
                    <a:pt x="8890000" y="51768"/>
                  </a:lnTo>
                  <a:lnTo>
                    <a:pt x="8855877" y="8708"/>
                  </a:lnTo>
                  <a:lnTo>
                    <a:pt x="8838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1700" y="673100"/>
              <a:ext cx="8890000" cy="6223000"/>
            </a:xfrm>
            <a:custGeom>
              <a:avLst/>
              <a:gdLst/>
              <a:ahLst/>
              <a:cxnLst/>
              <a:rect l="l" t="t" r="r" b="b"/>
              <a:pathLst>
                <a:path w="8890000" h="6223000">
                  <a:moveTo>
                    <a:pt x="8838934" y="0"/>
                  </a:moveTo>
                  <a:lnTo>
                    <a:pt x="51061" y="0"/>
                  </a:lnTo>
                  <a:lnTo>
                    <a:pt x="49179" y="560"/>
                  </a:lnTo>
                  <a:lnTo>
                    <a:pt x="9002" y="33830"/>
                  </a:lnTo>
                  <a:lnTo>
                    <a:pt x="0" y="51761"/>
                  </a:lnTo>
                  <a:lnTo>
                    <a:pt x="0" y="6167260"/>
                  </a:lnTo>
                  <a:lnTo>
                    <a:pt x="34119" y="6210307"/>
                  </a:lnTo>
                  <a:lnTo>
                    <a:pt x="64436" y="6223000"/>
                  </a:lnTo>
                  <a:lnTo>
                    <a:pt x="8825560" y="6223000"/>
                  </a:lnTo>
                  <a:lnTo>
                    <a:pt x="8840816" y="6218455"/>
                  </a:lnTo>
                  <a:lnTo>
                    <a:pt x="8845221" y="6216072"/>
                  </a:lnTo>
                  <a:lnTo>
                    <a:pt x="83350" y="6216072"/>
                  </a:lnTo>
                  <a:lnTo>
                    <a:pt x="67365" y="6214605"/>
                  </a:lnTo>
                  <a:lnTo>
                    <a:pt x="26703" y="6192607"/>
                  </a:lnTo>
                  <a:lnTo>
                    <a:pt x="4705" y="6151944"/>
                  </a:lnTo>
                  <a:lnTo>
                    <a:pt x="3238" y="6135960"/>
                  </a:lnTo>
                  <a:lnTo>
                    <a:pt x="3238" y="83057"/>
                  </a:lnTo>
                  <a:lnTo>
                    <a:pt x="16437" y="38750"/>
                  </a:lnTo>
                  <a:lnTo>
                    <a:pt x="52596" y="8813"/>
                  </a:lnTo>
                  <a:lnTo>
                    <a:pt x="83350" y="2946"/>
                  </a:lnTo>
                  <a:lnTo>
                    <a:pt x="8845226" y="2946"/>
                  </a:lnTo>
                  <a:lnTo>
                    <a:pt x="8840816" y="560"/>
                  </a:lnTo>
                  <a:lnTo>
                    <a:pt x="8838934" y="0"/>
                  </a:lnTo>
                  <a:close/>
                </a:path>
                <a:path w="8890000" h="6223000">
                  <a:moveTo>
                    <a:pt x="8845226" y="2946"/>
                  </a:moveTo>
                  <a:lnTo>
                    <a:pt x="8806649" y="2946"/>
                  </a:lnTo>
                  <a:lnTo>
                    <a:pt x="8822633" y="4413"/>
                  </a:lnTo>
                  <a:lnTo>
                    <a:pt x="8837399" y="8813"/>
                  </a:lnTo>
                  <a:lnTo>
                    <a:pt x="8873559" y="38750"/>
                  </a:lnTo>
                  <a:lnTo>
                    <a:pt x="8886761" y="83057"/>
                  </a:lnTo>
                  <a:lnTo>
                    <a:pt x="8886761" y="6135960"/>
                  </a:lnTo>
                  <a:lnTo>
                    <a:pt x="8873559" y="6180267"/>
                  </a:lnTo>
                  <a:lnTo>
                    <a:pt x="8837399" y="6210205"/>
                  </a:lnTo>
                  <a:lnTo>
                    <a:pt x="8806649" y="6216072"/>
                  </a:lnTo>
                  <a:lnTo>
                    <a:pt x="8845221" y="6216072"/>
                  </a:lnTo>
                  <a:lnTo>
                    <a:pt x="8880994" y="6185190"/>
                  </a:lnTo>
                  <a:lnTo>
                    <a:pt x="8889998" y="6167260"/>
                  </a:lnTo>
                  <a:lnTo>
                    <a:pt x="8889998" y="51761"/>
                  </a:lnTo>
                  <a:lnTo>
                    <a:pt x="8889142" y="48891"/>
                  </a:lnTo>
                  <a:lnTo>
                    <a:pt x="8880994" y="33830"/>
                  </a:lnTo>
                  <a:lnTo>
                    <a:pt x="8869591" y="20116"/>
                  </a:lnTo>
                  <a:lnTo>
                    <a:pt x="8855877" y="8708"/>
                  </a:lnTo>
                  <a:lnTo>
                    <a:pt x="8845226" y="2946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26318" y="983792"/>
            <a:ext cx="7790180" cy="535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sz="2450" spc="-185" dirty="0">
                <a:solidFill>
                  <a:srgbClr val="666666"/>
                </a:solidFill>
                <a:latin typeface="Verdana"/>
                <a:cs typeface="Verdana"/>
              </a:rPr>
              <a:t>Developed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04" dirty="0">
                <a:solidFill>
                  <a:srgbClr val="666666"/>
                </a:solidFill>
                <a:latin typeface="Verdana"/>
                <a:cs typeface="Verdana"/>
              </a:rPr>
              <a:t>by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75" dirty="0">
                <a:solidFill>
                  <a:srgbClr val="666666"/>
                </a:solidFill>
                <a:latin typeface="Verdana"/>
                <a:cs typeface="Verdana"/>
              </a:rPr>
              <a:t>Microsoft,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50" dirty="0">
                <a:solidFill>
                  <a:srgbClr val="666666"/>
                </a:solidFill>
                <a:latin typeface="Verdana"/>
                <a:cs typeface="Verdana"/>
              </a:rPr>
              <a:t>in</a:t>
            </a:r>
            <a:r>
              <a:rPr sz="2450" spc="-3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70" dirty="0">
                <a:solidFill>
                  <a:srgbClr val="666666"/>
                </a:solidFill>
                <a:latin typeface="Verdana"/>
                <a:cs typeface="Verdana"/>
              </a:rPr>
              <a:t>collaboration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85" dirty="0">
                <a:solidFill>
                  <a:srgbClr val="666666"/>
                </a:solidFill>
                <a:latin typeface="Verdana"/>
                <a:cs typeface="Verdana"/>
              </a:rPr>
              <a:t>with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70" dirty="0">
                <a:solidFill>
                  <a:srgbClr val="666666"/>
                </a:solidFill>
                <a:latin typeface="Verdana"/>
                <a:cs typeface="Verdana"/>
              </a:rPr>
              <a:t>a</a:t>
            </a:r>
            <a:r>
              <a:rPr sz="2450" spc="-3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90" dirty="0">
                <a:solidFill>
                  <a:srgbClr val="666666"/>
                </a:solidFill>
                <a:latin typeface="Verdana"/>
                <a:cs typeface="Verdana"/>
              </a:rPr>
              <a:t>community </a:t>
            </a:r>
            <a:r>
              <a:rPr sz="2450" spc="-110" dirty="0">
                <a:solidFill>
                  <a:srgbClr val="666666"/>
                </a:solidFill>
                <a:latin typeface="Verdana"/>
                <a:cs typeface="Verdana"/>
              </a:rPr>
              <a:t>of</a:t>
            </a:r>
            <a:r>
              <a:rPr sz="2450" spc="-36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75" dirty="0">
                <a:solidFill>
                  <a:srgbClr val="666666"/>
                </a:solidFill>
                <a:latin typeface="Verdana"/>
                <a:cs typeface="Verdana"/>
              </a:rPr>
              <a:t>open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15" dirty="0">
                <a:solidFill>
                  <a:srgbClr val="666666"/>
                </a:solidFill>
                <a:latin typeface="Verdana"/>
                <a:cs typeface="Verdana"/>
              </a:rPr>
              <a:t>source</a:t>
            </a:r>
            <a:r>
              <a:rPr sz="2450" spc="-36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10" dirty="0">
                <a:solidFill>
                  <a:srgbClr val="666666"/>
                </a:solidFill>
                <a:latin typeface="Verdana"/>
                <a:cs typeface="Verdana"/>
              </a:rPr>
              <a:t>developers.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2450">
              <a:latin typeface="Verdana"/>
              <a:cs typeface="Verdana"/>
            </a:endParaRPr>
          </a:p>
          <a:p>
            <a:pPr marL="12700" marR="329565">
              <a:lnSpc>
                <a:spcPct val="120400"/>
              </a:lnSpc>
            </a:pPr>
            <a:r>
              <a:rPr sz="2450" spc="-300" dirty="0">
                <a:solidFill>
                  <a:srgbClr val="666666"/>
                </a:solidFill>
                <a:latin typeface="Verdana"/>
                <a:cs typeface="Verdana"/>
              </a:rPr>
              <a:t>RxJS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50" dirty="0">
                <a:solidFill>
                  <a:srgbClr val="666666"/>
                </a:solidFill>
                <a:latin typeface="Verdana"/>
                <a:cs typeface="Verdana"/>
              </a:rPr>
              <a:t>is</a:t>
            </a:r>
            <a:r>
              <a:rPr sz="2450" spc="-35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70" dirty="0">
                <a:solidFill>
                  <a:srgbClr val="666666"/>
                </a:solidFill>
                <a:latin typeface="Verdana"/>
                <a:cs typeface="Verdana"/>
              </a:rPr>
              <a:t>a</a:t>
            </a:r>
            <a:r>
              <a:rPr sz="2450" spc="-35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95" dirty="0">
                <a:solidFill>
                  <a:srgbClr val="666666"/>
                </a:solidFill>
                <a:latin typeface="Verdana"/>
                <a:cs typeface="Verdana"/>
              </a:rPr>
              <a:t>library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55" dirty="0">
                <a:solidFill>
                  <a:srgbClr val="666666"/>
                </a:solidFill>
                <a:latin typeface="Verdana"/>
                <a:cs typeface="Verdana"/>
              </a:rPr>
              <a:t>for</a:t>
            </a:r>
            <a:r>
              <a:rPr sz="2450" spc="-35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95" dirty="0">
                <a:solidFill>
                  <a:srgbClr val="666666"/>
                </a:solidFill>
                <a:latin typeface="Verdana"/>
                <a:cs typeface="Verdana"/>
              </a:rPr>
              <a:t>composing</a:t>
            </a:r>
            <a:r>
              <a:rPr sz="2450" spc="-35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29" dirty="0">
                <a:solidFill>
                  <a:srgbClr val="666666"/>
                </a:solidFill>
                <a:latin typeface="Verdana"/>
                <a:cs typeface="Verdana"/>
              </a:rPr>
              <a:t>asynchronous</a:t>
            </a:r>
            <a:r>
              <a:rPr sz="2450" spc="-35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85" dirty="0">
                <a:solidFill>
                  <a:srgbClr val="666666"/>
                </a:solidFill>
                <a:latin typeface="Verdana"/>
                <a:cs typeface="Verdana"/>
              </a:rPr>
              <a:t>and</a:t>
            </a:r>
            <a:r>
              <a:rPr sz="2450" spc="-35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65" dirty="0">
                <a:solidFill>
                  <a:srgbClr val="666666"/>
                </a:solidFill>
                <a:latin typeface="Verdana"/>
                <a:cs typeface="Verdana"/>
              </a:rPr>
              <a:t>event- </a:t>
            </a:r>
            <a:r>
              <a:rPr sz="2450" spc="-190" dirty="0">
                <a:solidFill>
                  <a:srgbClr val="666666"/>
                </a:solidFill>
                <a:latin typeface="Verdana"/>
                <a:cs typeface="Verdana"/>
              </a:rPr>
              <a:t>based</a:t>
            </a:r>
            <a:r>
              <a:rPr sz="2450" spc="-3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25" dirty="0">
                <a:solidFill>
                  <a:srgbClr val="666666"/>
                </a:solidFill>
                <a:latin typeface="Verdana"/>
                <a:cs typeface="Verdana"/>
              </a:rPr>
              <a:t>programs</a:t>
            </a:r>
            <a:r>
              <a:rPr sz="2450" spc="-3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04" dirty="0">
                <a:solidFill>
                  <a:srgbClr val="666666"/>
                </a:solidFill>
                <a:latin typeface="Verdana"/>
                <a:cs typeface="Verdana"/>
              </a:rPr>
              <a:t>by</a:t>
            </a:r>
            <a:r>
              <a:rPr sz="2450" spc="-3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04" dirty="0">
                <a:solidFill>
                  <a:srgbClr val="666666"/>
                </a:solidFill>
                <a:latin typeface="Verdana"/>
                <a:cs typeface="Verdana"/>
              </a:rPr>
              <a:t>using</a:t>
            </a:r>
            <a:r>
              <a:rPr sz="2450" spc="-3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95" dirty="0">
                <a:solidFill>
                  <a:srgbClr val="666666"/>
                </a:solidFill>
                <a:latin typeface="Verdana"/>
                <a:cs typeface="Verdana"/>
              </a:rPr>
              <a:t>observable</a:t>
            </a:r>
            <a:r>
              <a:rPr sz="2450" spc="-3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35" dirty="0">
                <a:solidFill>
                  <a:srgbClr val="666666"/>
                </a:solidFill>
                <a:latin typeface="Verdana"/>
                <a:cs typeface="Verdana"/>
              </a:rPr>
              <a:t>sequences.</a:t>
            </a:r>
            <a:r>
              <a:rPr sz="2450" spc="-3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310" dirty="0">
                <a:solidFill>
                  <a:srgbClr val="666666"/>
                </a:solidFill>
                <a:latin typeface="Verdana"/>
                <a:cs typeface="Verdana"/>
              </a:rPr>
              <a:t>It </a:t>
            </a:r>
            <a:r>
              <a:rPr sz="2450" spc="-195" dirty="0">
                <a:solidFill>
                  <a:srgbClr val="666666"/>
                </a:solidFill>
                <a:latin typeface="Verdana"/>
                <a:cs typeface="Verdana"/>
              </a:rPr>
              <a:t>provides</a:t>
            </a:r>
            <a:r>
              <a:rPr sz="2450" spc="-35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70" dirty="0">
                <a:solidFill>
                  <a:srgbClr val="666666"/>
                </a:solidFill>
                <a:latin typeface="Verdana"/>
                <a:cs typeface="Verdana"/>
              </a:rPr>
              <a:t>one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90" dirty="0">
                <a:solidFill>
                  <a:srgbClr val="666666"/>
                </a:solidFill>
                <a:latin typeface="Verdana"/>
                <a:cs typeface="Verdana"/>
              </a:rPr>
              <a:t>core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40" dirty="0">
                <a:solidFill>
                  <a:srgbClr val="666666"/>
                </a:solidFill>
                <a:latin typeface="Verdana"/>
                <a:cs typeface="Verdana"/>
              </a:rPr>
              <a:t>type,</a:t>
            </a:r>
            <a:r>
              <a:rPr sz="2450" spc="-35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20" dirty="0">
                <a:solidFill>
                  <a:srgbClr val="666666"/>
                </a:solidFill>
                <a:latin typeface="Verdana"/>
                <a:cs typeface="Verdana"/>
              </a:rPr>
              <a:t>the</a:t>
            </a:r>
            <a:r>
              <a:rPr sz="2450" spc="-35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14" dirty="0">
                <a:solidFill>
                  <a:srgbClr val="666666"/>
                </a:solidFill>
                <a:latin typeface="Courier New"/>
                <a:cs typeface="Courier New"/>
              </a:rPr>
              <a:t>Observable</a:t>
            </a:r>
            <a:r>
              <a:rPr sz="2450" spc="-114" dirty="0">
                <a:solidFill>
                  <a:srgbClr val="666666"/>
                </a:solidFill>
                <a:latin typeface="Verdana"/>
                <a:cs typeface="Verdana"/>
              </a:rPr>
              <a:t>,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75" dirty="0">
                <a:solidFill>
                  <a:srgbClr val="666666"/>
                </a:solidFill>
                <a:latin typeface="Verdana"/>
                <a:cs typeface="Verdana"/>
              </a:rPr>
              <a:t>satellite</a:t>
            </a:r>
            <a:r>
              <a:rPr sz="2450" spc="-35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666666"/>
                </a:solidFill>
                <a:latin typeface="Verdana"/>
                <a:cs typeface="Verdana"/>
              </a:rPr>
              <a:t>types </a:t>
            </a:r>
            <a:r>
              <a:rPr sz="2450" spc="-114" dirty="0">
                <a:solidFill>
                  <a:srgbClr val="666666"/>
                </a:solidFill>
                <a:latin typeface="Verdana"/>
                <a:cs typeface="Verdana"/>
              </a:rPr>
              <a:t>(</a:t>
            </a:r>
            <a:r>
              <a:rPr sz="2450" spc="-114" dirty="0">
                <a:solidFill>
                  <a:srgbClr val="666666"/>
                </a:solidFill>
                <a:latin typeface="Courier New"/>
                <a:cs typeface="Courier New"/>
              </a:rPr>
              <a:t>Observer,</a:t>
            </a:r>
            <a:r>
              <a:rPr sz="2450" spc="-1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50" spc="-75" dirty="0">
                <a:solidFill>
                  <a:srgbClr val="666666"/>
                </a:solidFill>
                <a:latin typeface="Courier New"/>
                <a:cs typeface="Courier New"/>
              </a:rPr>
              <a:t>Schedulers,</a:t>
            </a:r>
            <a:r>
              <a:rPr sz="2450" spc="-1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50" spc="-130" dirty="0">
                <a:solidFill>
                  <a:srgbClr val="666666"/>
                </a:solidFill>
                <a:latin typeface="Courier New"/>
                <a:cs typeface="Courier New"/>
              </a:rPr>
              <a:t>Subjects</a:t>
            </a:r>
            <a:r>
              <a:rPr sz="2450" spc="-130" dirty="0">
                <a:solidFill>
                  <a:srgbClr val="666666"/>
                </a:solidFill>
                <a:latin typeface="Verdana"/>
                <a:cs typeface="Verdana"/>
              </a:rPr>
              <a:t>)</a:t>
            </a:r>
            <a:r>
              <a:rPr sz="2450" spc="-39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80" dirty="0">
                <a:solidFill>
                  <a:srgbClr val="666666"/>
                </a:solidFill>
                <a:latin typeface="Verdana"/>
                <a:cs typeface="Verdana"/>
              </a:rPr>
              <a:t>and</a:t>
            </a:r>
            <a:r>
              <a:rPr sz="2450" spc="-39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45" dirty="0">
                <a:solidFill>
                  <a:srgbClr val="666666"/>
                </a:solidFill>
                <a:latin typeface="Verdana"/>
                <a:cs typeface="Verdana"/>
              </a:rPr>
              <a:t>operators </a:t>
            </a:r>
            <a:r>
              <a:rPr sz="2450" spc="-185" dirty="0">
                <a:solidFill>
                  <a:srgbClr val="666666"/>
                </a:solidFill>
                <a:latin typeface="Verdana"/>
                <a:cs typeface="Verdana"/>
              </a:rPr>
              <a:t>inspired</a:t>
            </a:r>
            <a:r>
              <a:rPr sz="2450" spc="-39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04" dirty="0">
                <a:solidFill>
                  <a:srgbClr val="666666"/>
                </a:solidFill>
                <a:latin typeface="Verdana"/>
                <a:cs typeface="Verdana"/>
              </a:rPr>
              <a:t>by</a:t>
            </a:r>
            <a:r>
              <a:rPr sz="2450" spc="-39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666666"/>
                </a:solidFill>
                <a:latin typeface="Courier New"/>
                <a:cs typeface="Courier New"/>
              </a:rPr>
              <a:t>Array#extras</a:t>
            </a:r>
            <a:r>
              <a:rPr sz="2450" spc="-10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50" spc="-130" dirty="0">
                <a:solidFill>
                  <a:srgbClr val="666666"/>
                </a:solidFill>
                <a:latin typeface="Verdana"/>
                <a:cs typeface="Verdana"/>
              </a:rPr>
              <a:t>(</a:t>
            </a:r>
            <a:r>
              <a:rPr sz="2450" spc="-130" dirty="0">
                <a:solidFill>
                  <a:srgbClr val="666666"/>
                </a:solidFill>
                <a:latin typeface="Courier New"/>
                <a:cs typeface="Courier New"/>
              </a:rPr>
              <a:t>map,</a:t>
            </a:r>
            <a:r>
              <a:rPr sz="2450" spc="-1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50" spc="-60" dirty="0">
                <a:solidFill>
                  <a:srgbClr val="666666"/>
                </a:solidFill>
                <a:latin typeface="Courier New"/>
                <a:cs typeface="Courier New"/>
              </a:rPr>
              <a:t>filter,</a:t>
            </a:r>
            <a:r>
              <a:rPr sz="2450" spc="-1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50" spc="-10" dirty="0">
                <a:solidFill>
                  <a:srgbClr val="666666"/>
                </a:solidFill>
                <a:latin typeface="Courier New"/>
                <a:cs typeface="Courier New"/>
              </a:rPr>
              <a:t>reduce,</a:t>
            </a:r>
            <a:endParaRPr sz="2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2450">
              <a:latin typeface="Courier New"/>
              <a:cs typeface="Courier New"/>
            </a:endParaRPr>
          </a:p>
          <a:p>
            <a:pPr marL="12700" marR="592455">
              <a:lnSpc>
                <a:spcPct val="124000"/>
              </a:lnSpc>
            </a:pPr>
            <a:r>
              <a:rPr sz="2450" spc="-85" dirty="0">
                <a:solidFill>
                  <a:srgbClr val="666666"/>
                </a:solidFill>
                <a:latin typeface="Courier New"/>
                <a:cs typeface="Courier New"/>
              </a:rPr>
              <a:t>every,</a:t>
            </a:r>
            <a:r>
              <a:rPr sz="2450" spc="-9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50" spc="-254" dirty="0">
                <a:solidFill>
                  <a:srgbClr val="666666"/>
                </a:solidFill>
                <a:latin typeface="Verdana"/>
                <a:cs typeface="Verdana"/>
              </a:rPr>
              <a:t>etc)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30" dirty="0">
                <a:solidFill>
                  <a:srgbClr val="666666"/>
                </a:solidFill>
                <a:latin typeface="Verdana"/>
                <a:cs typeface="Verdana"/>
              </a:rPr>
              <a:t>to</a:t>
            </a:r>
            <a:r>
              <a:rPr sz="2450" spc="-3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30" dirty="0">
                <a:solidFill>
                  <a:srgbClr val="666666"/>
                </a:solidFill>
                <a:latin typeface="Verdana"/>
                <a:cs typeface="Verdana"/>
              </a:rPr>
              <a:t>allow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190" dirty="0">
                <a:solidFill>
                  <a:srgbClr val="666666"/>
                </a:solidFill>
                <a:latin typeface="Verdana"/>
                <a:cs typeface="Verdana"/>
              </a:rPr>
              <a:t>handling</a:t>
            </a:r>
            <a:r>
              <a:rPr sz="2450" spc="-3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29" dirty="0">
                <a:solidFill>
                  <a:srgbClr val="666666"/>
                </a:solidFill>
                <a:latin typeface="Verdana"/>
                <a:cs typeface="Verdana"/>
              </a:rPr>
              <a:t>asynchronous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25" dirty="0">
                <a:solidFill>
                  <a:srgbClr val="666666"/>
                </a:solidFill>
                <a:latin typeface="Verdana"/>
                <a:cs typeface="Verdana"/>
              </a:rPr>
              <a:t>events</a:t>
            </a:r>
            <a:r>
              <a:rPr sz="2450" spc="-3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666666"/>
                </a:solidFill>
                <a:latin typeface="Verdana"/>
                <a:cs typeface="Verdana"/>
              </a:rPr>
              <a:t>as </a:t>
            </a:r>
            <a:r>
              <a:rPr sz="2450" spc="-95" dirty="0">
                <a:solidFill>
                  <a:srgbClr val="666666"/>
                </a:solidFill>
                <a:latin typeface="Verdana"/>
                <a:cs typeface="Verdana"/>
              </a:rPr>
              <a:t>collections.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17000" y="355600"/>
            <a:ext cx="1320800" cy="240029"/>
            <a:chOff x="9017000" y="355600"/>
            <a:chExt cx="1320800" cy="240029"/>
          </a:xfrm>
        </p:grpSpPr>
        <p:sp>
          <p:nvSpPr>
            <p:cNvPr id="3" name="object 3"/>
            <p:cNvSpPr/>
            <p:nvPr/>
          </p:nvSpPr>
          <p:spPr>
            <a:xfrm>
              <a:off x="9017000" y="355600"/>
              <a:ext cx="1320800" cy="240029"/>
            </a:xfrm>
            <a:custGeom>
              <a:avLst/>
              <a:gdLst/>
              <a:ahLst/>
              <a:cxnLst/>
              <a:rect l="l" t="t" r="r" b="b"/>
              <a:pathLst>
                <a:path w="1320800" h="240029">
                  <a:moveTo>
                    <a:pt x="1320800" y="0"/>
                  </a:moveTo>
                  <a:lnTo>
                    <a:pt x="0" y="0"/>
                  </a:lnTo>
                  <a:lnTo>
                    <a:pt x="0" y="6792"/>
                  </a:lnTo>
                  <a:lnTo>
                    <a:pt x="1320800" y="239686"/>
                  </a:lnTo>
                  <a:lnTo>
                    <a:pt x="1320800" y="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17000" y="355600"/>
              <a:ext cx="1320800" cy="240029"/>
            </a:xfrm>
            <a:custGeom>
              <a:avLst/>
              <a:gdLst/>
              <a:ahLst/>
              <a:cxnLst/>
              <a:rect l="l" t="t" r="r" b="b"/>
              <a:pathLst>
                <a:path w="1320800" h="240029">
                  <a:moveTo>
                    <a:pt x="12721" y="0"/>
                  </a:moveTo>
                  <a:lnTo>
                    <a:pt x="0" y="0"/>
                  </a:lnTo>
                  <a:lnTo>
                    <a:pt x="0" y="6794"/>
                  </a:lnTo>
                  <a:lnTo>
                    <a:pt x="1320800" y="239687"/>
                  </a:lnTo>
                  <a:lnTo>
                    <a:pt x="1320800" y="230652"/>
                  </a:lnTo>
                  <a:lnTo>
                    <a:pt x="12721" y="0"/>
                  </a:lnTo>
                  <a:close/>
                </a:path>
              </a:pathLst>
            </a:custGeom>
            <a:solidFill>
              <a:srgbClr val="000000">
                <a:alpha val="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9123" y="862977"/>
            <a:ext cx="8011185" cy="6008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55600" y="6972300"/>
            <a:ext cx="1346200" cy="237490"/>
            <a:chOff x="355600" y="6972300"/>
            <a:chExt cx="1346200" cy="237490"/>
          </a:xfrm>
        </p:grpSpPr>
        <p:sp>
          <p:nvSpPr>
            <p:cNvPr id="7" name="object 7"/>
            <p:cNvSpPr/>
            <p:nvPr/>
          </p:nvSpPr>
          <p:spPr>
            <a:xfrm>
              <a:off x="355600" y="6972300"/>
              <a:ext cx="1346200" cy="237490"/>
            </a:xfrm>
            <a:custGeom>
              <a:avLst/>
              <a:gdLst/>
              <a:ahLst/>
              <a:cxnLst/>
              <a:rect l="l" t="t" r="r" b="b"/>
              <a:pathLst>
                <a:path w="1346200" h="237490">
                  <a:moveTo>
                    <a:pt x="13418" y="0"/>
                  </a:moveTo>
                  <a:lnTo>
                    <a:pt x="0" y="0"/>
                  </a:lnTo>
                  <a:lnTo>
                    <a:pt x="0" y="237319"/>
                  </a:lnTo>
                  <a:lnTo>
                    <a:pt x="1346200" y="237319"/>
                  </a:lnTo>
                  <a:lnTo>
                    <a:pt x="1346200" y="235005"/>
                  </a:lnTo>
                  <a:lnTo>
                    <a:pt x="13418" y="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600" y="6972300"/>
              <a:ext cx="1346200" cy="237490"/>
            </a:xfrm>
            <a:custGeom>
              <a:avLst/>
              <a:gdLst/>
              <a:ahLst/>
              <a:cxnLst/>
              <a:rect l="l" t="t" r="r" b="b"/>
              <a:pathLst>
                <a:path w="1346200" h="237490">
                  <a:moveTo>
                    <a:pt x="13418" y="0"/>
                  </a:moveTo>
                  <a:lnTo>
                    <a:pt x="0" y="0"/>
                  </a:lnTo>
                  <a:lnTo>
                    <a:pt x="0" y="6672"/>
                  </a:lnTo>
                  <a:lnTo>
                    <a:pt x="1308065" y="237319"/>
                  </a:lnTo>
                  <a:lnTo>
                    <a:pt x="1346200" y="237319"/>
                  </a:lnTo>
                  <a:lnTo>
                    <a:pt x="1346200" y="235005"/>
                  </a:lnTo>
                  <a:lnTo>
                    <a:pt x="13418" y="0"/>
                  </a:lnTo>
                  <a:close/>
                </a:path>
              </a:pathLst>
            </a:custGeom>
            <a:solidFill>
              <a:srgbClr val="000000">
                <a:alpha val="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355600"/>
            <a:ext cx="9982200" cy="68540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1438" y="355600"/>
            <a:ext cx="72720" cy="124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01700" y="673100"/>
            <a:ext cx="8890000" cy="6223000"/>
            <a:chOff x="901700" y="673100"/>
            <a:chExt cx="8890000" cy="6223000"/>
          </a:xfrm>
        </p:grpSpPr>
        <p:sp>
          <p:nvSpPr>
            <p:cNvPr id="5" name="object 5"/>
            <p:cNvSpPr/>
            <p:nvPr/>
          </p:nvSpPr>
          <p:spPr>
            <a:xfrm>
              <a:off x="901700" y="673100"/>
              <a:ext cx="8890000" cy="6223000"/>
            </a:xfrm>
            <a:custGeom>
              <a:avLst/>
              <a:gdLst/>
              <a:ahLst/>
              <a:cxnLst/>
              <a:rect l="l" t="t" r="r" b="b"/>
              <a:pathLst>
                <a:path w="8890000" h="6223000">
                  <a:moveTo>
                    <a:pt x="8838934" y="0"/>
                  </a:moveTo>
                  <a:lnTo>
                    <a:pt x="51061" y="0"/>
                  </a:lnTo>
                  <a:lnTo>
                    <a:pt x="49179" y="560"/>
                  </a:lnTo>
                  <a:lnTo>
                    <a:pt x="9002" y="33830"/>
                  </a:lnTo>
                  <a:lnTo>
                    <a:pt x="0" y="51761"/>
                  </a:lnTo>
                  <a:lnTo>
                    <a:pt x="0" y="6167259"/>
                  </a:lnTo>
                  <a:lnTo>
                    <a:pt x="34119" y="6210306"/>
                  </a:lnTo>
                  <a:lnTo>
                    <a:pt x="64441" y="6223000"/>
                  </a:lnTo>
                  <a:lnTo>
                    <a:pt x="8825555" y="6223000"/>
                  </a:lnTo>
                  <a:lnTo>
                    <a:pt x="8869591" y="6198900"/>
                  </a:lnTo>
                  <a:lnTo>
                    <a:pt x="8890000" y="6167252"/>
                  </a:lnTo>
                  <a:lnTo>
                    <a:pt x="8890000" y="51768"/>
                  </a:lnTo>
                  <a:lnTo>
                    <a:pt x="8855877" y="8708"/>
                  </a:lnTo>
                  <a:lnTo>
                    <a:pt x="8838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1700" y="673100"/>
              <a:ext cx="8890000" cy="6223000"/>
            </a:xfrm>
            <a:custGeom>
              <a:avLst/>
              <a:gdLst/>
              <a:ahLst/>
              <a:cxnLst/>
              <a:rect l="l" t="t" r="r" b="b"/>
              <a:pathLst>
                <a:path w="8890000" h="6223000">
                  <a:moveTo>
                    <a:pt x="8838934" y="0"/>
                  </a:moveTo>
                  <a:lnTo>
                    <a:pt x="51061" y="0"/>
                  </a:lnTo>
                  <a:lnTo>
                    <a:pt x="49179" y="560"/>
                  </a:lnTo>
                  <a:lnTo>
                    <a:pt x="9002" y="33830"/>
                  </a:lnTo>
                  <a:lnTo>
                    <a:pt x="0" y="51761"/>
                  </a:lnTo>
                  <a:lnTo>
                    <a:pt x="0" y="6167259"/>
                  </a:lnTo>
                  <a:lnTo>
                    <a:pt x="34119" y="6210306"/>
                  </a:lnTo>
                  <a:lnTo>
                    <a:pt x="64441" y="6223000"/>
                  </a:lnTo>
                  <a:lnTo>
                    <a:pt x="8825555" y="6223000"/>
                  </a:lnTo>
                  <a:lnTo>
                    <a:pt x="8840816" y="6218453"/>
                  </a:lnTo>
                  <a:lnTo>
                    <a:pt x="8845221" y="6216070"/>
                  </a:lnTo>
                  <a:lnTo>
                    <a:pt x="83350" y="6216070"/>
                  </a:lnTo>
                  <a:lnTo>
                    <a:pt x="67365" y="6214604"/>
                  </a:lnTo>
                  <a:lnTo>
                    <a:pt x="26703" y="6192606"/>
                  </a:lnTo>
                  <a:lnTo>
                    <a:pt x="4705" y="6151943"/>
                  </a:lnTo>
                  <a:lnTo>
                    <a:pt x="3238" y="6135959"/>
                  </a:lnTo>
                  <a:lnTo>
                    <a:pt x="3238" y="83057"/>
                  </a:lnTo>
                  <a:lnTo>
                    <a:pt x="16437" y="38750"/>
                  </a:lnTo>
                  <a:lnTo>
                    <a:pt x="52596" y="8813"/>
                  </a:lnTo>
                  <a:lnTo>
                    <a:pt x="83350" y="2946"/>
                  </a:lnTo>
                  <a:lnTo>
                    <a:pt x="8845226" y="2946"/>
                  </a:lnTo>
                  <a:lnTo>
                    <a:pt x="8840816" y="560"/>
                  </a:lnTo>
                  <a:lnTo>
                    <a:pt x="8838934" y="0"/>
                  </a:lnTo>
                  <a:close/>
                </a:path>
                <a:path w="8890000" h="6223000">
                  <a:moveTo>
                    <a:pt x="8845226" y="2946"/>
                  </a:moveTo>
                  <a:lnTo>
                    <a:pt x="8806649" y="2946"/>
                  </a:lnTo>
                  <a:lnTo>
                    <a:pt x="8822633" y="4413"/>
                  </a:lnTo>
                  <a:lnTo>
                    <a:pt x="8837399" y="8813"/>
                  </a:lnTo>
                  <a:lnTo>
                    <a:pt x="8873559" y="38750"/>
                  </a:lnTo>
                  <a:lnTo>
                    <a:pt x="8886761" y="83057"/>
                  </a:lnTo>
                  <a:lnTo>
                    <a:pt x="8886761" y="6135959"/>
                  </a:lnTo>
                  <a:lnTo>
                    <a:pt x="8873559" y="6180266"/>
                  </a:lnTo>
                  <a:lnTo>
                    <a:pt x="8837399" y="6210204"/>
                  </a:lnTo>
                  <a:lnTo>
                    <a:pt x="8806649" y="6216070"/>
                  </a:lnTo>
                  <a:lnTo>
                    <a:pt x="8845221" y="6216070"/>
                  </a:lnTo>
                  <a:lnTo>
                    <a:pt x="8880994" y="6185189"/>
                  </a:lnTo>
                  <a:lnTo>
                    <a:pt x="8889998" y="6167259"/>
                  </a:lnTo>
                  <a:lnTo>
                    <a:pt x="8889998" y="51761"/>
                  </a:lnTo>
                  <a:lnTo>
                    <a:pt x="8889142" y="48891"/>
                  </a:lnTo>
                  <a:lnTo>
                    <a:pt x="8880994" y="33830"/>
                  </a:lnTo>
                  <a:lnTo>
                    <a:pt x="8869591" y="20116"/>
                  </a:lnTo>
                  <a:lnTo>
                    <a:pt x="8855877" y="8708"/>
                  </a:lnTo>
                  <a:lnTo>
                    <a:pt x="8845226" y="2946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98295">
              <a:lnSpc>
                <a:spcPct val="100000"/>
              </a:lnSpc>
              <a:spcBef>
                <a:spcPts val="120"/>
              </a:spcBef>
            </a:pPr>
            <a:r>
              <a:rPr spc="-290" dirty="0"/>
              <a:t>Observer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82433" y="2132064"/>
            <a:ext cx="6622415" cy="307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3387725" indent="-356235">
              <a:lnSpc>
                <a:spcPct val="116799"/>
              </a:lnSpc>
              <a:spcBef>
                <a:spcPts val="100"/>
              </a:spcBef>
            </a:pPr>
            <a:r>
              <a:rPr sz="2450" spc="-35" dirty="0">
                <a:solidFill>
                  <a:srgbClr val="666666"/>
                </a:solidFill>
                <a:latin typeface="Courier New"/>
                <a:cs typeface="Courier New"/>
              </a:rPr>
              <a:t>class</a:t>
            </a:r>
            <a:r>
              <a:rPr sz="2450" spc="-3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50" spc="-65" dirty="0">
                <a:solidFill>
                  <a:srgbClr val="666666"/>
                </a:solidFill>
                <a:latin typeface="Courier New"/>
                <a:cs typeface="Courier New"/>
              </a:rPr>
              <a:t>Observable</a:t>
            </a:r>
            <a:r>
              <a:rPr sz="2450" spc="-30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50" spc="-50" dirty="0">
                <a:solidFill>
                  <a:srgbClr val="666666"/>
                </a:solidFill>
                <a:latin typeface="Courier New"/>
                <a:cs typeface="Courier New"/>
              </a:rPr>
              <a:t>{ </a:t>
            </a:r>
            <a:r>
              <a:rPr sz="2450" spc="-65" dirty="0">
                <a:solidFill>
                  <a:srgbClr val="666666"/>
                </a:solidFill>
                <a:latin typeface="Courier New"/>
                <a:cs typeface="Courier New"/>
              </a:rPr>
              <a:t>notify()</a:t>
            </a:r>
            <a:r>
              <a:rPr sz="2450" spc="-2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50" spc="-50" dirty="0">
                <a:solidFill>
                  <a:srgbClr val="666666"/>
                </a:solidFill>
                <a:latin typeface="Courier New"/>
                <a:cs typeface="Courier New"/>
              </a:rPr>
              <a:t>{</a:t>
            </a:r>
            <a:endParaRPr sz="2450">
              <a:latin typeface="Courier New"/>
              <a:cs typeface="Courier New"/>
            </a:endParaRPr>
          </a:p>
          <a:p>
            <a:pPr marL="1080770" marR="5080" indent="-356235">
              <a:lnSpc>
                <a:spcPct val="116799"/>
              </a:lnSpc>
            </a:pPr>
            <a:r>
              <a:rPr sz="2450" dirty="0">
                <a:solidFill>
                  <a:srgbClr val="666666"/>
                </a:solidFill>
                <a:latin typeface="Courier New"/>
                <a:cs typeface="Courier New"/>
              </a:rPr>
              <a:t>for</a:t>
            </a:r>
            <a:r>
              <a:rPr sz="2450" spc="-2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50" spc="-65" dirty="0">
                <a:solidFill>
                  <a:srgbClr val="666666"/>
                </a:solidFill>
                <a:latin typeface="Courier New"/>
                <a:cs typeface="Courier New"/>
              </a:rPr>
              <a:t>observer</a:t>
            </a:r>
            <a:r>
              <a:rPr sz="2450" spc="-2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50" dirty="0">
                <a:solidFill>
                  <a:srgbClr val="666666"/>
                </a:solidFill>
                <a:latin typeface="Courier New"/>
                <a:cs typeface="Courier New"/>
              </a:rPr>
              <a:t>in</a:t>
            </a:r>
            <a:r>
              <a:rPr sz="2450" spc="-2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50" spc="-75" dirty="0">
                <a:solidFill>
                  <a:srgbClr val="666666"/>
                </a:solidFill>
                <a:latin typeface="Courier New"/>
                <a:cs typeface="Courier New"/>
              </a:rPr>
              <a:t>this.observers</a:t>
            </a:r>
            <a:r>
              <a:rPr sz="2450" spc="-2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2450" spc="-50" dirty="0">
                <a:solidFill>
                  <a:srgbClr val="666666"/>
                </a:solidFill>
                <a:latin typeface="Courier New"/>
                <a:cs typeface="Courier New"/>
              </a:rPr>
              <a:t>{ </a:t>
            </a:r>
            <a:r>
              <a:rPr sz="2450" spc="-80" dirty="0">
                <a:solidFill>
                  <a:srgbClr val="666666"/>
                </a:solidFill>
                <a:latin typeface="Courier New"/>
                <a:cs typeface="Courier New"/>
              </a:rPr>
              <a:t>observer.notifyAboutNewState();</a:t>
            </a:r>
            <a:endParaRPr sz="2450">
              <a:latin typeface="Courier New"/>
              <a:cs typeface="Courier New"/>
            </a:endParaRPr>
          </a:p>
          <a:p>
            <a:pPr marL="724535">
              <a:lnSpc>
                <a:spcPct val="100000"/>
              </a:lnSpc>
              <a:spcBef>
                <a:spcPts val="495"/>
              </a:spcBef>
            </a:pPr>
            <a:r>
              <a:rPr sz="2450" spc="-50" dirty="0">
                <a:solidFill>
                  <a:srgbClr val="666666"/>
                </a:solidFill>
                <a:latin typeface="Courier New"/>
                <a:cs typeface="Courier New"/>
              </a:rPr>
              <a:t>}</a:t>
            </a:r>
            <a:endParaRPr sz="2450">
              <a:latin typeface="Courier New"/>
              <a:cs typeface="Courier New"/>
            </a:endParaRPr>
          </a:p>
          <a:p>
            <a:pPr marL="368300">
              <a:lnSpc>
                <a:spcPct val="100000"/>
              </a:lnSpc>
              <a:spcBef>
                <a:spcPts val="495"/>
              </a:spcBef>
            </a:pPr>
            <a:r>
              <a:rPr sz="2450" spc="-50" dirty="0">
                <a:solidFill>
                  <a:srgbClr val="666666"/>
                </a:solidFill>
                <a:latin typeface="Courier New"/>
                <a:cs typeface="Courier New"/>
              </a:rPr>
              <a:t>}</a:t>
            </a: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50" spc="-50" dirty="0">
                <a:solidFill>
                  <a:srgbClr val="666666"/>
                </a:solidFill>
                <a:latin typeface="Courier New"/>
                <a:cs typeface="Courier New"/>
              </a:rPr>
              <a:t>}</a:t>
            </a:r>
            <a:endParaRPr sz="2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615" y="1068355"/>
            <a:ext cx="4765040" cy="661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35" dirty="0"/>
              <a:t>Real</a:t>
            </a:r>
            <a:r>
              <a:rPr spc="-525" dirty="0"/>
              <a:t> </a:t>
            </a:r>
            <a:r>
              <a:rPr spc="-195" dirty="0"/>
              <a:t>world</a:t>
            </a:r>
            <a:r>
              <a:rPr spc="-520" dirty="0"/>
              <a:t> </a:t>
            </a:r>
            <a:r>
              <a:rPr spc="-340" dirty="0"/>
              <a:t>example!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6318" y="1727689"/>
            <a:ext cx="7962900" cy="284162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50" spc="-180" dirty="0">
                <a:solidFill>
                  <a:srgbClr val="666666"/>
                </a:solidFill>
                <a:latin typeface="Verdana"/>
                <a:cs typeface="Verdana"/>
              </a:rPr>
              <a:t>Vanilla</a:t>
            </a:r>
            <a:r>
              <a:rPr sz="2450" spc="-35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400" dirty="0">
                <a:solidFill>
                  <a:srgbClr val="666666"/>
                </a:solidFill>
                <a:latin typeface="Verdana"/>
                <a:cs typeface="Verdana"/>
              </a:rPr>
              <a:t>JS</a:t>
            </a:r>
            <a:endParaRPr sz="2450">
              <a:latin typeface="Verdana"/>
              <a:cs typeface="Verdana"/>
            </a:endParaRPr>
          </a:p>
          <a:p>
            <a:pPr marL="256540" marR="5080">
              <a:lnSpc>
                <a:spcPts val="2380"/>
              </a:lnSpc>
              <a:spcBef>
                <a:spcPts val="130"/>
              </a:spcBef>
            </a:pPr>
            <a:r>
              <a:rPr sz="1700" spc="-50" dirty="0">
                <a:solidFill>
                  <a:srgbClr val="666666"/>
                </a:solidFill>
                <a:latin typeface="Courier New"/>
                <a:cs typeface="Courier New"/>
              </a:rPr>
              <a:t>const</a:t>
            </a:r>
            <a:r>
              <a:rPr sz="1700" spc="-1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55" dirty="0">
                <a:solidFill>
                  <a:srgbClr val="666666"/>
                </a:solidFill>
                <a:latin typeface="Courier New"/>
                <a:cs typeface="Courier New"/>
              </a:rPr>
              <a:t>button</a:t>
            </a:r>
            <a:r>
              <a:rPr sz="1700" spc="-1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700" spc="-1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40" dirty="0">
                <a:solidFill>
                  <a:srgbClr val="666666"/>
                </a:solidFill>
                <a:latin typeface="Courier New"/>
                <a:cs typeface="Courier New"/>
              </a:rPr>
              <a:t>document.querySelector('button'); </a:t>
            </a:r>
            <a:r>
              <a:rPr sz="1700" spc="-75" dirty="0">
                <a:solidFill>
                  <a:srgbClr val="666666"/>
                </a:solidFill>
                <a:latin typeface="Courier New"/>
                <a:cs typeface="Courier New"/>
              </a:rPr>
              <a:t>button.addEventListener('click',</a:t>
            </a:r>
            <a:r>
              <a:rPr sz="1700" spc="-1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  <a:r>
              <a:rPr sz="1700" spc="-1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66666"/>
                </a:solidFill>
                <a:latin typeface="Courier New"/>
                <a:cs typeface="Courier New"/>
              </a:rPr>
              <a:t>=&gt;</a:t>
            </a:r>
            <a:r>
              <a:rPr sz="1700" spc="-1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60" dirty="0">
                <a:solidFill>
                  <a:srgbClr val="666666"/>
                </a:solidFill>
                <a:latin typeface="Courier New"/>
                <a:cs typeface="Courier New"/>
              </a:rPr>
              <a:t>console.log('Clicked!'))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50" spc="-320" dirty="0">
                <a:solidFill>
                  <a:srgbClr val="666666"/>
                </a:solidFill>
                <a:latin typeface="Verdana"/>
                <a:cs typeface="Verdana"/>
              </a:rPr>
              <a:t>RxJS</a:t>
            </a:r>
            <a:endParaRPr sz="2450">
              <a:latin typeface="Verdana"/>
              <a:cs typeface="Verdana"/>
            </a:endParaRPr>
          </a:p>
          <a:p>
            <a:pPr marL="256540" marR="1834514">
              <a:lnSpc>
                <a:spcPts val="2380"/>
              </a:lnSpc>
              <a:spcBef>
                <a:spcPts val="130"/>
              </a:spcBef>
            </a:pPr>
            <a:r>
              <a:rPr sz="1700" spc="-50" dirty="0">
                <a:solidFill>
                  <a:srgbClr val="666666"/>
                </a:solidFill>
                <a:latin typeface="Courier New"/>
                <a:cs typeface="Courier New"/>
              </a:rPr>
              <a:t>const</a:t>
            </a:r>
            <a:r>
              <a:rPr sz="1700" spc="-1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55" dirty="0">
                <a:solidFill>
                  <a:srgbClr val="666666"/>
                </a:solidFill>
                <a:latin typeface="Courier New"/>
                <a:cs typeface="Courier New"/>
              </a:rPr>
              <a:t>button</a:t>
            </a:r>
            <a:r>
              <a:rPr sz="1700" spc="-1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700" spc="-1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70" dirty="0">
                <a:solidFill>
                  <a:srgbClr val="666666"/>
                </a:solidFill>
                <a:latin typeface="Courier New"/>
                <a:cs typeface="Courier New"/>
              </a:rPr>
              <a:t>document.querySelector('button'); </a:t>
            </a:r>
            <a:r>
              <a:rPr sz="1700" spc="-75" dirty="0">
                <a:solidFill>
                  <a:srgbClr val="666666"/>
                </a:solidFill>
                <a:latin typeface="Courier New"/>
                <a:cs typeface="Courier New"/>
              </a:rPr>
              <a:t>Rx.Observable.fromEvent(button,</a:t>
            </a:r>
            <a:r>
              <a:rPr sz="17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666666"/>
                </a:solidFill>
                <a:latin typeface="Courier New"/>
                <a:cs typeface="Courier New"/>
              </a:rPr>
              <a:t>'click')</a:t>
            </a:r>
            <a:endParaRPr sz="17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210"/>
              </a:spcBef>
            </a:pPr>
            <a:r>
              <a:rPr sz="1700" spc="-65" dirty="0">
                <a:solidFill>
                  <a:srgbClr val="666666"/>
                </a:solidFill>
                <a:latin typeface="Courier New"/>
                <a:cs typeface="Courier New"/>
              </a:rPr>
              <a:t>.subscribe(()</a:t>
            </a:r>
            <a:r>
              <a:rPr sz="1700" spc="-19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66666"/>
                </a:solidFill>
                <a:latin typeface="Courier New"/>
                <a:cs typeface="Courier New"/>
              </a:rPr>
              <a:t>=&gt;</a:t>
            </a:r>
            <a:r>
              <a:rPr sz="1700" spc="-18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30" dirty="0">
                <a:solidFill>
                  <a:srgbClr val="666666"/>
                </a:solidFill>
                <a:latin typeface="Courier New"/>
                <a:cs typeface="Courier New"/>
              </a:rPr>
              <a:t>console.log('Clicked!'));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0769" y="1068355"/>
            <a:ext cx="1480820" cy="661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55" dirty="0"/>
              <a:t>Purity!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6319" y="1727689"/>
            <a:ext cx="7718425" cy="431927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50" spc="-180" dirty="0">
                <a:solidFill>
                  <a:srgbClr val="666666"/>
                </a:solidFill>
                <a:latin typeface="Verdana"/>
                <a:cs typeface="Verdana"/>
              </a:rPr>
              <a:t>Vanilla</a:t>
            </a:r>
            <a:r>
              <a:rPr sz="2450" spc="-35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2450" spc="-400" dirty="0">
                <a:solidFill>
                  <a:srgbClr val="666666"/>
                </a:solidFill>
                <a:latin typeface="Verdana"/>
                <a:cs typeface="Verdana"/>
              </a:rPr>
              <a:t>JS</a:t>
            </a:r>
            <a:endParaRPr sz="2450">
              <a:latin typeface="Verdana"/>
              <a:cs typeface="Verdana"/>
            </a:endParaRPr>
          </a:p>
          <a:p>
            <a:pPr marL="256540">
              <a:lnSpc>
                <a:spcPct val="100000"/>
              </a:lnSpc>
              <a:spcBef>
                <a:spcPts val="335"/>
              </a:spcBef>
            </a:pPr>
            <a:r>
              <a:rPr sz="1700" spc="-10" dirty="0">
                <a:solidFill>
                  <a:srgbClr val="666666"/>
                </a:solidFill>
                <a:latin typeface="Courier New"/>
                <a:cs typeface="Courier New"/>
              </a:rPr>
              <a:t>let</a:t>
            </a:r>
            <a:r>
              <a:rPr sz="1700" spc="-18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50" dirty="0">
                <a:solidFill>
                  <a:srgbClr val="666666"/>
                </a:solidFill>
                <a:latin typeface="Courier New"/>
                <a:cs typeface="Courier New"/>
              </a:rPr>
              <a:t>count</a:t>
            </a:r>
            <a:r>
              <a:rPr sz="1700" spc="-18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700" spc="-18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25" dirty="0">
                <a:solidFill>
                  <a:srgbClr val="666666"/>
                </a:solidFill>
                <a:latin typeface="Courier New"/>
                <a:cs typeface="Courier New"/>
              </a:rPr>
              <a:t>0;</a:t>
            </a:r>
            <a:endParaRPr sz="1700">
              <a:latin typeface="Courier New"/>
              <a:cs typeface="Courier New"/>
            </a:endParaRPr>
          </a:p>
          <a:p>
            <a:pPr marL="256540" marR="1590675">
              <a:lnSpc>
                <a:spcPct val="116799"/>
              </a:lnSpc>
            </a:pPr>
            <a:r>
              <a:rPr sz="1700" spc="-50" dirty="0">
                <a:solidFill>
                  <a:srgbClr val="666666"/>
                </a:solidFill>
                <a:latin typeface="Courier New"/>
                <a:cs typeface="Courier New"/>
              </a:rPr>
              <a:t>const</a:t>
            </a:r>
            <a:r>
              <a:rPr sz="1700" spc="-1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55" dirty="0">
                <a:solidFill>
                  <a:srgbClr val="666666"/>
                </a:solidFill>
                <a:latin typeface="Courier New"/>
                <a:cs typeface="Courier New"/>
              </a:rPr>
              <a:t>button</a:t>
            </a:r>
            <a:r>
              <a:rPr sz="1700" spc="-1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700" spc="-1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70" dirty="0">
                <a:solidFill>
                  <a:srgbClr val="666666"/>
                </a:solidFill>
                <a:latin typeface="Courier New"/>
                <a:cs typeface="Courier New"/>
              </a:rPr>
              <a:t>document.querySelector('button'); </a:t>
            </a:r>
            <a:r>
              <a:rPr sz="1700" spc="-75" dirty="0">
                <a:solidFill>
                  <a:srgbClr val="666666"/>
                </a:solidFill>
                <a:latin typeface="Courier New"/>
                <a:cs typeface="Courier New"/>
              </a:rPr>
              <a:t>button.addEventListener('click',</a:t>
            </a:r>
            <a:r>
              <a:rPr sz="1700" spc="-1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66666"/>
                </a:solidFill>
                <a:latin typeface="Courier New"/>
                <a:cs typeface="Courier New"/>
              </a:rPr>
              <a:t>()</a:t>
            </a:r>
            <a:r>
              <a:rPr sz="1700" spc="-1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25" dirty="0">
                <a:solidFill>
                  <a:srgbClr val="666666"/>
                </a:solidFill>
                <a:latin typeface="Courier New"/>
                <a:cs typeface="Courier New"/>
              </a:rPr>
              <a:t>=&gt;</a:t>
            </a:r>
            <a:endParaRPr sz="17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345"/>
              </a:spcBef>
            </a:pPr>
            <a:r>
              <a:rPr sz="1700" spc="-70" dirty="0">
                <a:solidFill>
                  <a:srgbClr val="666666"/>
                </a:solidFill>
                <a:latin typeface="Courier New"/>
                <a:cs typeface="Courier New"/>
              </a:rPr>
              <a:t>console.log(`Clicked</a:t>
            </a:r>
            <a:r>
              <a:rPr sz="1700" spc="-16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60" dirty="0">
                <a:solidFill>
                  <a:srgbClr val="666666"/>
                </a:solidFill>
                <a:latin typeface="Courier New"/>
                <a:cs typeface="Courier New"/>
              </a:rPr>
              <a:t>${++count}</a:t>
            </a:r>
            <a:r>
              <a:rPr sz="1700" spc="-1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666666"/>
                </a:solidFill>
                <a:latin typeface="Courier New"/>
                <a:cs typeface="Courier New"/>
              </a:rPr>
              <a:t>times`)</a:t>
            </a:r>
            <a:endParaRPr sz="17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340"/>
              </a:spcBef>
            </a:pPr>
            <a:r>
              <a:rPr sz="1700" spc="-25" dirty="0">
                <a:solidFill>
                  <a:srgbClr val="666666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50" spc="-320" dirty="0">
                <a:solidFill>
                  <a:srgbClr val="666666"/>
                </a:solidFill>
                <a:latin typeface="Verdana"/>
                <a:cs typeface="Verdana"/>
              </a:rPr>
              <a:t>RxJS</a:t>
            </a:r>
            <a:endParaRPr sz="2450">
              <a:latin typeface="Verdana"/>
              <a:cs typeface="Verdana"/>
            </a:endParaRPr>
          </a:p>
          <a:p>
            <a:pPr marL="256540" marR="1590675">
              <a:lnSpc>
                <a:spcPts val="2380"/>
              </a:lnSpc>
              <a:spcBef>
                <a:spcPts val="130"/>
              </a:spcBef>
            </a:pPr>
            <a:r>
              <a:rPr sz="1700" spc="-50" dirty="0">
                <a:solidFill>
                  <a:srgbClr val="666666"/>
                </a:solidFill>
                <a:latin typeface="Courier New"/>
                <a:cs typeface="Courier New"/>
              </a:rPr>
              <a:t>const</a:t>
            </a:r>
            <a:r>
              <a:rPr sz="1700" spc="-1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55" dirty="0">
                <a:solidFill>
                  <a:srgbClr val="666666"/>
                </a:solidFill>
                <a:latin typeface="Courier New"/>
                <a:cs typeface="Courier New"/>
              </a:rPr>
              <a:t>button</a:t>
            </a:r>
            <a:r>
              <a:rPr sz="1700" spc="-1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700" spc="-1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70" dirty="0">
                <a:solidFill>
                  <a:srgbClr val="666666"/>
                </a:solidFill>
                <a:latin typeface="Courier New"/>
                <a:cs typeface="Courier New"/>
              </a:rPr>
              <a:t>document.querySelector('button'); </a:t>
            </a:r>
            <a:r>
              <a:rPr sz="1700" spc="-75" dirty="0">
                <a:solidFill>
                  <a:srgbClr val="666666"/>
                </a:solidFill>
                <a:latin typeface="Courier New"/>
                <a:cs typeface="Courier New"/>
              </a:rPr>
              <a:t>Rx.Observable.fromEvent(button,</a:t>
            </a:r>
            <a:r>
              <a:rPr sz="17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666666"/>
                </a:solidFill>
                <a:latin typeface="Courier New"/>
                <a:cs typeface="Courier New"/>
              </a:rPr>
              <a:t>'click')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7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700" spc="-65" dirty="0">
                <a:solidFill>
                  <a:srgbClr val="666666"/>
                </a:solidFill>
                <a:latin typeface="Courier New"/>
                <a:cs typeface="Courier New"/>
              </a:rPr>
              <a:t>.scan(count</a:t>
            </a:r>
            <a:r>
              <a:rPr sz="1700" spc="-18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66666"/>
                </a:solidFill>
                <a:latin typeface="Courier New"/>
                <a:cs typeface="Courier New"/>
              </a:rPr>
              <a:t>=&gt;</a:t>
            </a:r>
            <a:r>
              <a:rPr sz="1700" spc="-1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50" dirty="0">
                <a:solidFill>
                  <a:srgbClr val="666666"/>
                </a:solidFill>
                <a:latin typeface="Courier New"/>
                <a:cs typeface="Courier New"/>
              </a:rPr>
              <a:t>count</a:t>
            </a:r>
            <a:r>
              <a:rPr sz="1700" spc="-1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sz="1700" spc="-1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66666"/>
                </a:solidFill>
                <a:latin typeface="Courier New"/>
                <a:cs typeface="Courier New"/>
              </a:rPr>
              <a:t>1,</a:t>
            </a:r>
            <a:r>
              <a:rPr sz="1700" spc="-17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25" dirty="0">
                <a:solidFill>
                  <a:srgbClr val="666666"/>
                </a:solidFill>
                <a:latin typeface="Courier New"/>
                <a:cs typeface="Courier New"/>
              </a:rPr>
              <a:t>0)</a:t>
            </a:r>
            <a:endParaRPr sz="17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345"/>
              </a:spcBef>
            </a:pPr>
            <a:r>
              <a:rPr sz="1700" spc="-70" dirty="0">
                <a:solidFill>
                  <a:srgbClr val="666666"/>
                </a:solidFill>
                <a:latin typeface="Courier New"/>
                <a:cs typeface="Courier New"/>
              </a:rPr>
              <a:t>.subscribe(count</a:t>
            </a:r>
            <a:r>
              <a:rPr sz="1700" spc="-1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66666"/>
                </a:solidFill>
                <a:latin typeface="Courier New"/>
                <a:cs typeface="Courier New"/>
              </a:rPr>
              <a:t>=&gt;</a:t>
            </a:r>
            <a:r>
              <a:rPr sz="1700" spc="-1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70" dirty="0">
                <a:solidFill>
                  <a:srgbClr val="666666"/>
                </a:solidFill>
                <a:latin typeface="Courier New"/>
                <a:cs typeface="Courier New"/>
              </a:rPr>
              <a:t>console.log(`Clicked</a:t>
            </a:r>
            <a:r>
              <a:rPr sz="1700" spc="-1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65" dirty="0">
                <a:solidFill>
                  <a:srgbClr val="666666"/>
                </a:solidFill>
                <a:latin typeface="Courier New"/>
                <a:cs typeface="Courier New"/>
              </a:rPr>
              <a:t>${count}</a:t>
            </a:r>
            <a:r>
              <a:rPr sz="1700" spc="-1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700" spc="-20" dirty="0">
                <a:solidFill>
                  <a:srgbClr val="666666"/>
                </a:solidFill>
                <a:latin typeface="Courier New"/>
                <a:cs typeface="Courier New"/>
              </a:rPr>
              <a:t>times`));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3320" y="7049568"/>
            <a:ext cx="1001394" cy="160655"/>
            <a:chOff x="853320" y="7049568"/>
            <a:chExt cx="1001394" cy="160655"/>
          </a:xfrm>
        </p:grpSpPr>
        <p:sp>
          <p:nvSpPr>
            <p:cNvPr id="5" name="object 5"/>
            <p:cNvSpPr/>
            <p:nvPr/>
          </p:nvSpPr>
          <p:spPr>
            <a:xfrm>
              <a:off x="853320" y="7049568"/>
              <a:ext cx="1001394" cy="160655"/>
            </a:xfrm>
            <a:custGeom>
              <a:avLst/>
              <a:gdLst/>
              <a:ahLst/>
              <a:cxnLst/>
              <a:rect l="l" t="t" r="r" b="b"/>
              <a:pathLst>
                <a:path w="1001394" h="160654">
                  <a:moveTo>
                    <a:pt x="100574" y="0"/>
                  </a:moveTo>
                  <a:lnTo>
                    <a:pt x="51834" y="16224"/>
                  </a:lnTo>
                  <a:lnTo>
                    <a:pt x="19917" y="56474"/>
                  </a:lnTo>
                  <a:lnTo>
                    <a:pt x="0" y="160051"/>
                  </a:lnTo>
                  <a:lnTo>
                    <a:pt x="1000879" y="160051"/>
                  </a:lnTo>
                  <a:lnTo>
                    <a:pt x="1000879" y="157093"/>
                  </a:lnTo>
                  <a:lnTo>
                    <a:pt x="118347" y="1479"/>
                  </a:lnTo>
                  <a:lnTo>
                    <a:pt x="100574" y="0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3320" y="7049568"/>
              <a:ext cx="1001394" cy="160655"/>
            </a:xfrm>
            <a:custGeom>
              <a:avLst/>
              <a:gdLst/>
              <a:ahLst/>
              <a:cxnLst/>
              <a:rect l="l" t="t" r="r" b="b"/>
              <a:pathLst>
                <a:path w="1001394" h="160654">
                  <a:moveTo>
                    <a:pt x="100574" y="0"/>
                  </a:moveTo>
                  <a:lnTo>
                    <a:pt x="51834" y="16224"/>
                  </a:lnTo>
                  <a:lnTo>
                    <a:pt x="19917" y="56474"/>
                  </a:lnTo>
                  <a:lnTo>
                    <a:pt x="0" y="160051"/>
                  </a:lnTo>
                  <a:lnTo>
                    <a:pt x="9039" y="160051"/>
                  </a:lnTo>
                  <a:lnTo>
                    <a:pt x="23995" y="75228"/>
                  </a:lnTo>
                  <a:lnTo>
                    <a:pt x="28215" y="59741"/>
                  </a:lnTo>
                  <a:lnTo>
                    <a:pt x="56939" y="23516"/>
                  </a:lnTo>
                  <a:lnTo>
                    <a:pt x="100805" y="8913"/>
                  </a:lnTo>
                  <a:lnTo>
                    <a:pt x="160508" y="8913"/>
                  </a:lnTo>
                  <a:lnTo>
                    <a:pt x="118347" y="1479"/>
                  </a:lnTo>
                  <a:lnTo>
                    <a:pt x="100574" y="0"/>
                  </a:lnTo>
                  <a:close/>
                </a:path>
                <a:path w="1001394" h="160654">
                  <a:moveTo>
                    <a:pt x="160508" y="8913"/>
                  </a:moveTo>
                  <a:lnTo>
                    <a:pt x="100805" y="8913"/>
                  </a:lnTo>
                  <a:lnTo>
                    <a:pt x="116801" y="10245"/>
                  </a:lnTo>
                  <a:lnTo>
                    <a:pt x="966396" y="160051"/>
                  </a:lnTo>
                  <a:lnTo>
                    <a:pt x="1000879" y="160051"/>
                  </a:lnTo>
                  <a:lnTo>
                    <a:pt x="1000879" y="157092"/>
                  </a:lnTo>
                  <a:lnTo>
                    <a:pt x="160508" y="8913"/>
                  </a:lnTo>
                  <a:close/>
                </a:path>
              </a:pathLst>
            </a:custGeom>
            <a:solidFill>
              <a:srgbClr val="000000">
                <a:alpha val="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9123" y="1263535"/>
            <a:ext cx="8011185" cy="5207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1013</Words>
  <Application>Microsoft Office PowerPoint</Application>
  <PresentationFormat>Custom</PresentationFormat>
  <Paragraphs>270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RxJS - What is it?</vt:lpstr>
      <vt:lpstr>Reactive Programming</vt:lpstr>
      <vt:lpstr>Think of RxJS as Lodash for events.</vt:lpstr>
      <vt:lpstr>Slide 4</vt:lpstr>
      <vt:lpstr>Slide 5</vt:lpstr>
      <vt:lpstr>Observer</vt:lpstr>
      <vt:lpstr>Real world example!</vt:lpstr>
      <vt:lpstr>Purity!</vt:lpstr>
      <vt:lpstr>Slide 9</vt:lpstr>
      <vt:lpstr>Observable</vt:lpstr>
      <vt:lpstr>Observable</vt:lpstr>
      <vt:lpstr>Executing Observables</vt:lpstr>
      <vt:lpstr>Types of values.</vt:lpstr>
      <vt:lpstr>Executing Observables</vt:lpstr>
      <vt:lpstr>Subject</vt:lpstr>
      <vt:lpstr>Subject</vt:lpstr>
      <vt:lpstr>Behavior Subject</vt:lpstr>
      <vt:lpstr>Bahavior Subject</vt:lpstr>
      <vt:lpstr>Replay Subject</vt:lpstr>
      <vt:lpstr>Replay Subject</vt:lpstr>
      <vt:lpstr>Slide 21</vt:lpstr>
      <vt:lpstr>What are operators?</vt:lpstr>
      <vt:lpstr>Operators</vt:lpstr>
      <vt:lpstr>Types of Operators</vt:lpstr>
      <vt:lpstr>Operators example</vt:lpstr>
      <vt:lpstr>Useful Resources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- What is it?</dc:title>
  <cp:lastModifiedBy>Blessed</cp:lastModifiedBy>
  <cp:revision>1</cp:revision>
  <dcterms:created xsi:type="dcterms:W3CDTF">2024-01-03T08:22:06Z</dcterms:created>
  <dcterms:modified xsi:type="dcterms:W3CDTF">2024-01-03T08:23:15Z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3-Heights(TM) PDF Security Shell 4.8.25.2 (http://www.pdf-tools.com)</vt:lpwstr>
  </property>
</Properties>
</file>