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tags/tag17.xml" ContentType="application/vnd.openxmlformats-officedocument.presentationml.tag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tags/tag15.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4"/>
  </p:sldMasterIdLst>
  <p:notesMasterIdLst>
    <p:notesMasterId r:id="rId34"/>
  </p:notesMasterIdLst>
  <p:sldIdLst>
    <p:sldId id="417" r:id="rId5"/>
    <p:sldId id="418" r:id="rId6"/>
    <p:sldId id="425" r:id="rId7"/>
    <p:sldId id="424" r:id="rId8"/>
    <p:sldId id="419" r:id="rId9"/>
    <p:sldId id="426" r:id="rId10"/>
    <p:sldId id="427" r:id="rId11"/>
    <p:sldId id="420" r:id="rId12"/>
    <p:sldId id="428" r:id="rId13"/>
    <p:sldId id="429" r:id="rId14"/>
    <p:sldId id="430" r:id="rId15"/>
    <p:sldId id="421" r:id="rId16"/>
    <p:sldId id="413" r:id="rId17"/>
    <p:sldId id="423" r:id="rId18"/>
    <p:sldId id="431" r:id="rId19"/>
    <p:sldId id="432" r:id="rId20"/>
    <p:sldId id="433" r:id="rId21"/>
    <p:sldId id="434" r:id="rId22"/>
    <p:sldId id="436" r:id="rId23"/>
    <p:sldId id="437" r:id="rId24"/>
    <p:sldId id="438" r:id="rId25"/>
    <p:sldId id="443" r:id="rId26"/>
    <p:sldId id="439" r:id="rId27"/>
    <p:sldId id="422" r:id="rId28"/>
    <p:sldId id="440" r:id="rId29"/>
    <p:sldId id="441" r:id="rId30"/>
    <p:sldId id="442" r:id="rId31"/>
    <p:sldId id="414" r:id="rId32"/>
    <p:sldId id="349" r:id="rId33"/>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60" clrIdx="1"/>
  <p:cmAuthor id="2" name="SangeeArjun" initials="Sangeetha" lastIdx="5"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EA3800"/>
    <a:srgbClr val="FFAFAF"/>
    <a:srgbClr val="FFCCCC"/>
    <a:srgbClr val="CC3300"/>
    <a:srgbClr val="FFB7B7"/>
    <a:srgbClr val="FFA589"/>
    <a:srgbClr val="DAD2E4"/>
    <a:srgbClr val="EED0CE"/>
    <a:srgbClr val="E9C3C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80790" autoAdjust="0"/>
  </p:normalViewPr>
  <p:slideViewPr>
    <p:cSldViewPr>
      <p:cViewPr varScale="1">
        <p:scale>
          <a:sx n="71" d="100"/>
          <a:sy n="71" d="100"/>
        </p:scale>
        <p:origin x="-178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dirty="0"/>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dirty="0"/>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dirty="0"/>
          </a:p>
        </p:txBody>
      </p:sp>
    </p:spTree>
    <p:extLst>
      <p:ext uri="{BB962C8B-B14F-4D97-AF65-F5344CB8AC3E}">
        <p14:creationId xmlns="" xmlns:p14="http://schemas.microsoft.com/office/powerpoint/2010/main" val="611740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2</a:t>
            </a:fld>
            <a:endParaRPr lang="en-US" altLang="en-US" dirty="0"/>
          </a:p>
        </p:txBody>
      </p:sp>
    </p:spTree>
    <p:extLst>
      <p:ext uri="{BB962C8B-B14F-4D97-AF65-F5344CB8AC3E}">
        <p14:creationId xmlns="" xmlns:p14="http://schemas.microsoft.com/office/powerpoint/2010/main" val="421928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1"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11</a:t>
            </a:fld>
            <a:endParaRPr lang="en-US" altLang="en-US" dirty="0"/>
          </a:p>
        </p:txBody>
      </p:sp>
    </p:spTree>
    <p:extLst>
      <p:ext uri="{BB962C8B-B14F-4D97-AF65-F5344CB8AC3E}">
        <p14:creationId xmlns="" xmlns:p14="http://schemas.microsoft.com/office/powerpoint/2010/main" val="1793652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12</a:t>
            </a:fld>
            <a:endParaRPr lang="en-US" altLang="en-US" dirty="0"/>
          </a:p>
        </p:txBody>
      </p:sp>
    </p:spTree>
    <p:extLst>
      <p:ext uri="{BB962C8B-B14F-4D97-AF65-F5344CB8AC3E}">
        <p14:creationId xmlns="" xmlns:p14="http://schemas.microsoft.com/office/powerpoint/2010/main" val="2873911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17</a:t>
            </a:fld>
            <a:endParaRPr lang="en-US" dirty="0"/>
          </a:p>
        </p:txBody>
      </p:sp>
    </p:spTree>
    <p:extLst>
      <p:ext uri="{BB962C8B-B14F-4D97-AF65-F5344CB8AC3E}">
        <p14:creationId xmlns="" xmlns:p14="http://schemas.microsoft.com/office/powerpoint/2010/main" val="1128888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18</a:t>
            </a:fld>
            <a:endParaRPr lang="en-US" dirty="0"/>
          </a:p>
        </p:txBody>
      </p:sp>
    </p:spTree>
    <p:extLst>
      <p:ext uri="{BB962C8B-B14F-4D97-AF65-F5344CB8AC3E}">
        <p14:creationId xmlns="" xmlns:p14="http://schemas.microsoft.com/office/powerpoint/2010/main" val="2234587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mn-cs"/>
              </a:rPr>
              <a:t>In this example we can see that we have a</a:t>
            </a:r>
            <a:r>
              <a:rPr lang="en-US" sz="1200" b="0" i="0" kern="1200" baseline="0" dirty="0" smtClean="0">
                <a:solidFill>
                  <a:schemeClr val="tx1"/>
                </a:solidFill>
                <a:effectLst/>
                <a:latin typeface="Arial" charset="0"/>
                <a:ea typeface="+mn-ea"/>
                <a:cs typeface="+mn-cs"/>
              </a:rPr>
              <a:t> </a:t>
            </a:r>
            <a:r>
              <a:rPr lang="en-US" sz="1200" b="0" i="0" kern="1200" baseline="0" dirty="0" err="1" smtClean="0">
                <a:solidFill>
                  <a:schemeClr val="tx1"/>
                </a:solidFill>
                <a:effectLst/>
                <a:latin typeface="Arial" charset="0"/>
                <a:ea typeface="+mn-ea"/>
                <a:cs typeface="+mn-cs"/>
              </a:rPr>
              <a:t>ThrowsExample</a:t>
            </a:r>
            <a:r>
              <a:rPr lang="en-US" sz="1200" b="0" i="0" kern="1200" baseline="0" dirty="0" smtClean="0">
                <a:solidFill>
                  <a:schemeClr val="tx1"/>
                </a:solidFill>
                <a:effectLst/>
                <a:latin typeface="Arial" charset="0"/>
                <a:ea typeface="+mn-ea"/>
                <a:cs typeface="+mn-cs"/>
              </a:rPr>
              <a:t> class with a method “</a:t>
            </a:r>
            <a:r>
              <a:rPr lang="en-US" sz="1200" b="0" i="0" kern="1200" baseline="0" dirty="0" err="1" smtClean="0">
                <a:solidFill>
                  <a:schemeClr val="tx1"/>
                </a:solidFill>
                <a:effectLst/>
                <a:latin typeface="Arial" charset="0"/>
                <a:ea typeface="+mn-ea"/>
                <a:cs typeface="+mn-cs"/>
              </a:rPr>
              <a:t>methodA</a:t>
            </a:r>
            <a:r>
              <a:rPr lang="en-US" sz="1200" b="0" i="0" kern="1200" baseline="0" dirty="0" smtClean="0">
                <a:solidFill>
                  <a:schemeClr val="tx1"/>
                </a:solidFill>
                <a:effectLst/>
                <a:latin typeface="Arial" charset="0"/>
                <a:ea typeface="+mn-ea"/>
                <a:cs typeface="+mn-cs"/>
              </a:rPr>
              <a:t>” with two checked exception </a:t>
            </a:r>
            <a:r>
              <a:rPr lang="en-US" sz="1200" b="0" i="0" kern="1200" baseline="0" dirty="0" err="1" smtClean="0">
                <a:solidFill>
                  <a:schemeClr val="tx1"/>
                </a:solidFill>
                <a:effectLst/>
                <a:latin typeface="Arial" charset="0"/>
                <a:ea typeface="+mn-ea"/>
                <a:cs typeface="+mn-cs"/>
              </a:rPr>
              <a:t>IOException</a:t>
            </a:r>
            <a:r>
              <a:rPr lang="en-US" sz="1200" b="0" i="0" kern="1200" baseline="0" dirty="0" smtClean="0">
                <a:solidFill>
                  <a:schemeClr val="tx1"/>
                </a:solidFill>
                <a:effectLst/>
                <a:latin typeface="Arial" charset="0"/>
                <a:ea typeface="+mn-ea"/>
                <a:cs typeface="+mn-cs"/>
              </a:rPr>
              <a:t>, or </a:t>
            </a:r>
            <a:r>
              <a:rPr lang="en-US" sz="1200" b="0" i="0" kern="1200" baseline="0" dirty="0" err="1" smtClean="0">
                <a:solidFill>
                  <a:schemeClr val="tx1"/>
                </a:solidFill>
                <a:effectLst/>
                <a:latin typeface="Arial" charset="0"/>
                <a:ea typeface="+mn-ea"/>
                <a:cs typeface="+mn-cs"/>
              </a:rPr>
              <a:t>ClassNotFoundException</a:t>
            </a:r>
            <a:r>
              <a:rPr lang="en-US" sz="1200" b="0" i="0" kern="1200" baseline="0" dirty="0" smtClean="0">
                <a:solidFill>
                  <a:schemeClr val="tx1"/>
                </a:solidFill>
                <a:effectLst/>
                <a:latin typeface="Arial" charset="0"/>
                <a:ea typeface="+mn-ea"/>
                <a:cs typeface="+mn-cs"/>
              </a:rPr>
              <a:t>.</a:t>
            </a:r>
          </a:p>
          <a:p>
            <a:endParaRPr lang="en-US" sz="1200" b="0" i="0" kern="1200" baseline="0" dirty="0" smtClean="0">
              <a:solidFill>
                <a:schemeClr val="tx1"/>
              </a:solidFill>
              <a:effectLst/>
              <a:latin typeface="Arial" charset="0"/>
              <a:ea typeface="+mn-ea"/>
              <a:cs typeface="+mn-cs"/>
            </a:endParaRPr>
          </a:p>
          <a:p>
            <a:r>
              <a:rPr lang="en-US" sz="1200" b="0" i="0" kern="1200" baseline="0" dirty="0" smtClean="0">
                <a:solidFill>
                  <a:schemeClr val="tx1"/>
                </a:solidFill>
                <a:effectLst/>
                <a:latin typeface="Arial" charset="0"/>
                <a:ea typeface="+mn-ea"/>
                <a:cs typeface="+mn-cs"/>
              </a:rPr>
              <a:t>In the main() method we are invoking the “</a:t>
            </a:r>
            <a:r>
              <a:rPr lang="en-US" sz="1200" b="0" i="0" kern="1200" baseline="0" dirty="0" err="1" smtClean="0">
                <a:solidFill>
                  <a:schemeClr val="tx1"/>
                </a:solidFill>
                <a:effectLst/>
                <a:latin typeface="Arial" charset="0"/>
                <a:ea typeface="+mn-ea"/>
                <a:cs typeface="+mn-cs"/>
              </a:rPr>
              <a:t>methodA</a:t>
            </a:r>
            <a:r>
              <a:rPr lang="en-US" sz="1200" b="0" i="0" kern="1200" baseline="0" dirty="0" smtClean="0">
                <a:solidFill>
                  <a:schemeClr val="tx1"/>
                </a:solidFill>
                <a:effectLst/>
                <a:latin typeface="Arial" charset="0"/>
                <a:ea typeface="+mn-ea"/>
                <a:cs typeface="+mn-cs"/>
              </a:rPr>
              <a:t>”  with a value of 1. Since the “if” condition is true that is </a:t>
            </a:r>
            <a:r>
              <a:rPr lang="en-US" sz="1200" b="0" i="0" kern="1200" baseline="0" dirty="0" err="1" smtClean="0">
                <a:solidFill>
                  <a:schemeClr val="tx1"/>
                </a:solidFill>
                <a:effectLst/>
                <a:latin typeface="Arial" charset="0"/>
                <a:ea typeface="+mn-ea"/>
                <a:cs typeface="+mn-cs"/>
              </a:rPr>
              <a:t>num</a:t>
            </a:r>
            <a:r>
              <a:rPr lang="en-US" sz="1200" b="0" i="0" kern="1200" baseline="0" dirty="0" smtClean="0">
                <a:solidFill>
                  <a:schemeClr val="tx1"/>
                </a:solidFill>
                <a:effectLst/>
                <a:latin typeface="Arial" charset="0"/>
                <a:ea typeface="+mn-ea"/>
                <a:cs typeface="+mn-cs"/>
              </a:rPr>
              <a:t>=1 it throw the exception “</a:t>
            </a:r>
            <a:r>
              <a:rPr lang="en-US" sz="1200" b="0" i="0" kern="1200" baseline="0" dirty="0" err="1" smtClean="0">
                <a:solidFill>
                  <a:schemeClr val="tx1"/>
                </a:solidFill>
                <a:effectLst/>
                <a:latin typeface="Arial" charset="0"/>
                <a:ea typeface="+mn-ea"/>
                <a:cs typeface="+mn-cs"/>
              </a:rPr>
              <a:t>IOException</a:t>
            </a:r>
            <a:r>
              <a:rPr lang="en-US" sz="1200" b="0" i="0" kern="1200" baseline="0" dirty="0" smtClean="0">
                <a:solidFill>
                  <a:schemeClr val="tx1"/>
                </a:solidFill>
                <a:effectLst/>
                <a:latin typeface="Arial" charset="0"/>
                <a:ea typeface="+mn-ea"/>
                <a:cs typeface="+mn-cs"/>
              </a:rPr>
              <a:t>”.</a:t>
            </a:r>
          </a:p>
          <a:p>
            <a:endParaRPr lang="en-US" sz="1200" b="0" i="0" kern="1200" baseline="0" dirty="0" smtClean="0">
              <a:solidFill>
                <a:schemeClr val="tx1"/>
              </a:solidFill>
              <a:effectLst/>
              <a:latin typeface="Arial" charset="0"/>
              <a:ea typeface="+mn-ea"/>
              <a:cs typeface="+mn-cs"/>
            </a:endParaRPr>
          </a:p>
          <a:p>
            <a:r>
              <a:rPr lang="en-US" sz="1200" b="0" i="0" kern="1200" baseline="0" dirty="0" smtClean="0">
                <a:solidFill>
                  <a:schemeClr val="tx1"/>
                </a:solidFill>
                <a:effectLst/>
                <a:latin typeface="Arial" charset="0"/>
                <a:ea typeface="+mn-ea"/>
                <a:cs typeface="+mn-cs"/>
              </a:rPr>
              <a:t>The output of the code will be:</a:t>
            </a:r>
          </a:p>
          <a:p>
            <a:endParaRPr lang="en-US" sz="1200" b="0" i="0" kern="1200" baseline="0" dirty="0" smtClean="0">
              <a:solidFill>
                <a:schemeClr val="tx1"/>
              </a:solidFill>
              <a:effectLst/>
              <a:latin typeface="Arial" charset="0"/>
              <a:ea typeface="+mn-ea"/>
              <a:cs typeface="+mn-cs"/>
            </a:endParaRPr>
          </a:p>
          <a:p>
            <a:r>
              <a:rPr lang="en-US" sz="1200" kern="1200" dirty="0" err="1" smtClean="0">
                <a:solidFill>
                  <a:schemeClr val="tx1"/>
                </a:solidFill>
                <a:effectLst/>
                <a:latin typeface="Arial" charset="0"/>
                <a:ea typeface="+mn-ea"/>
                <a:cs typeface="+mn-cs"/>
              </a:rPr>
              <a:t>java.io.IOException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IOException</a:t>
            </a:r>
            <a:endParaRPr lang="en-US" sz="1200" kern="1200" dirty="0" smtClean="0">
              <a:solidFill>
                <a:schemeClr val="tx1"/>
              </a:solidFill>
              <a:effectLst/>
              <a:latin typeface="Arial" charset="0"/>
              <a:ea typeface="+mn-ea"/>
              <a:cs typeface="+mn-cs"/>
            </a:endParaRPr>
          </a:p>
          <a:p>
            <a:endParaRPr lang="en-US" sz="1200" kern="1200" dirty="0" smtClean="0">
              <a:solidFill>
                <a:schemeClr val="tx1"/>
              </a:solidFill>
              <a:effectLst/>
              <a:latin typeface="Arial" charset="0"/>
              <a:ea typeface="+mn-ea"/>
              <a:cs typeface="+mn-cs"/>
            </a:endParaRPr>
          </a:p>
          <a:p>
            <a:r>
              <a:rPr lang="en-US" sz="1200" b="0" i="0" kern="1200" dirty="0" smtClean="0">
                <a:solidFill>
                  <a:schemeClr val="tx1"/>
                </a:solidFill>
                <a:effectLst/>
                <a:latin typeface="Arial" charset="0"/>
                <a:ea typeface="+mn-ea"/>
                <a:cs typeface="+mn-cs"/>
              </a:rPr>
              <a:t>If we do not declare these exceptions then the program will throw a compilation error.</a:t>
            </a: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19</a:t>
            </a:fld>
            <a:endParaRPr lang="en-US" dirty="0"/>
          </a:p>
        </p:txBody>
      </p:sp>
    </p:spTree>
    <p:extLst>
      <p:ext uri="{BB962C8B-B14F-4D97-AF65-F5344CB8AC3E}">
        <p14:creationId xmlns="" xmlns:p14="http://schemas.microsoft.com/office/powerpoint/2010/main" val="258376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21</a:t>
            </a:fld>
            <a:endParaRPr lang="en-US" dirty="0"/>
          </a:p>
        </p:txBody>
      </p:sp>
    </p:spTree>
    <p:extLst>
      <p:ext uri="{BB962C8B-B14F-4D97-AF65-F5344CB8AC3E}">
        <p14:creationId xmlns="" xmlns:p14="http://schemas.microsoft.com/office/powerpoint/2010/main" val="775543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22</a:t>
            </a:fld>
            <a:endParaRPr lang="en-US" dirty="0"/>
          </a:p>
        </p:txBody>
      </p:sp>
    </p:spTree>
    <p:extLst>
      <p:ext uri="{BB962C8B-B14F-4D97-AF65-F5344CB8AC3E}">
        <p14:creationId xmlns="" xmlns:p14="http://schemas.microsoft.com/office/powerpoint/2010/main" val="2268620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custom exception</a:t>
            </a:r>
            <a:r>
              <a:rPr lang="en-US" baseline="0" dirty="0" smtClean="0"/>
              <a:t> “</a:t>
            </a:r>
            <a:r>
              <a:rPr lang="en-US" baseline="0" dirty="0" err="1" smtClean="0"/>
              <a:t>AdmissionAgeException</a:t>
            </a:r>
            <a:r>
              <a:rPr lang="en-US" baseline="0" dirty="0" smtClean="0"/>
              <a:t>” will give the following output when the Java code is executed:</a:t>
            </a:r>
            <a:endParaRPr lang="en-US" dirty="0" smtClean="0"/>
          </a:p>
          <a:p>
            <a:endParaRPr lang="en-US" dirty="0" smtClean="0"/>
          </a:p>
          <a:p>
            <a:r>
              <a:rPr lang="en-US" b="1" dirty="0" smtClean="0"/>
              <a:t>Exception occurred: </a:t>
            </a:r>
            <a:r>
              <a:rPr lang="en-US" b="1" dirty="0" err="1" smtClean="0">
                <a:solidFill>
                  <a:schemeClr val="accent6"/>
                </a:solidFill>
              </a:rPr>
              <a:t>AdmissionAgeException</a:t>
            </a:r>
            <a:r>
              <a:rPr lang="en-US" b="1" dirty="0" smtClean="0">
                <a:solidFill>
                  <a:schemeClr val="accent6"/>
                </a:solidFill>
              </a:rPr>
              <a:t> </a:t>
            </a:r>
            <a:r>
              <a:rPr lang="en-US" b="1" dirty="0" smtClean="0"/>
              <a:t>: </a:t>
            </a:r>
            <a:r>
              <a:rPr lang="en-US" b="1" dirty="0" smtClean="0">
                <a:solidFill>
                  <a:schemeClr val="accent6"/>
                </a:solidFill>
              </a:rPr>
              <a:t>Cannot Admit to the course</a:t>
            </a:r>
          </a:p>
          <a:p>
            <a:r>
              <a:rPr lang="en-US" b="1" dirty="0" smtClean="0">
                <a:solidFill>
                  <a:schemeClr val="accent6"/>
                </a:solidFill>
              </a:rPr>
              <a:t>Done with the code</a:t>
            </a:r>
            <a:endParaRPr lang="en-US" b="1"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23</a:t>
            </a:fld>
            <a:endParaRPr lang="en-US" dirty="0"/>
          </a:p>
        </p:txBody>
      </p:sp>
    </p:spTree>
    <p:extLst>
      <p:ext uri="{BB962C8B-B14F-4D97-AF65-F5344CB8AC3E}">
        <p14:creationId xmlns="" xmlns:p14="http://schemas.microsoft.com/office/powerpoint/2010/main" val="28005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mn-cs"/>
              </a:rPr>
              <a:t>The </a:t>
            </a:r>
            <a:r>
              <a:rPr lang="en-US" sz="1200" b="0" i="0" kern="1200" dirty="0" err="1" smtClean="0">
                <a:solidFill>
                  <a:schemeClr val="tx1"/>
                </a:solidFill>
                <a:effectLst/>
                <a:latin typeface="Arial" charset="0"/>
                <a:ea typeface="+mn-ea"/>
                <a:cs typeface="+mn-cs"/>
              </a:rPr>
              <a:t>java.lang.Throwable</a:t>
            </a:r>
            <a:r>
              <a:rPr lang="en-US" sz="1200" b="0" i="0" kern="1200" dirty="0" smtClean="0">
                <a:solidFill>
                  <a:schemeClr val="tx1"/>
                </a:solidFill>
                <a:effectLst/>
                <a:latin typeface="Arial" charset="0"/>
                <a:ea typeface="+mn-ea"/>
                <a:cs typeface="+mn-cs"/>
              </a:rPr>
              <a:t> class is the root class of Java Exception hierarchy which is inherited by two subclasses: Exception and Error.</a:t>
            </a:r>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3</a:t>
            </a:fld>
            <a:endParaRPr lang="en-US" altLang="en-US" dirty="0"/>
          </a:p>
        </p:txBody>
      </p:sp>
    </p:spTree>
    <p:extLst>
      <p:ext uri="{BB962C8B-B14F-4D97-AF65-F5344CB8AC3E}">
        <p14:creationId xmlns="" xmlns:p14="http://schemas.microsoft.com/office/powerpoint/2010/main" val="3898504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Exception Keywords:</a:t>
            </a:r>
          </a:p>
          <a:p>
            <a:endParaRPr lang="en-US" dirty="0" smtClean="0"/>
          </a:p>
          <a:p>
            <a:r>
              <a:rPr lang="en-US" dirty="0" smtClean="0"/>
              <a:t>1. try - The "try" keyword is used to specify a block where we should place exception code. The try block must be followed by either catch or finally. It means, we can't use try block alone.</a:t>
            </a:r>
          </a:p>
          <a:p>
            <a:endParaRPr lang="en-US" dirty="0" smtClean="0"/>
          </a:p>
          <a:p>
            <a:r>
              <a:rPr lang="en-US" dirty="0" smtClean="0"/>
              <a:t>2. catch - The "catch" block is used to handle the exception. It must be preceded by try block which means we can't use catch block alone. It can be followed by finally block later.</a:t>
            </a:r>
          </a:p>
          <a:p>
            <a:endParaRPr lang="en-US" dirty="0" smtClean="0"/>
          </a:p>
          <a:p>
            <a:r>
              <a:rPr lang="en-US" dirty="0" smtClean="0"/>
              <a:t>3. finally - The "finally" block is used to execute the important code of the program. It is executed whether an exception is handled or not.</a:t>
            </a:r>
          </a:p>
          <a:p>
            <a:endParaRPr lang="en-US" dirty="0" smtClean="0"/>
          </a:p>
          <a:p>
            <a:r>
              <a:rPr lang="en-US" dirty="0" smtClean="0"/>
              <a:t>4. throw - The "throw" keyword is used to throw an exception.</a:t>
            </a:r>
          </a:p>
          <a:p>
            <a:endParaRPr lang="en-US" dirty="0" smtClean="0"/>
          </a:p>
          <a:p>
            <a:r>
              <a:rPr lang="en-US" dirty="0" smtClean="0"/>
              <a:t>5. throws - The "throws" keyword is used to declare exceptions. It doesn't throw an exception. It specifies that there may occur an exception in the method. It is always used with method signature.</a:t>
            </a:r>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4</a:t>
            </a:fld>
            <a:endParaRPr lang="en-US" altLang="en-US" dirty="0"/>
          </a:p>
        </p:txBody>
      </p:sp>
    </p:spTree>
    <p:extLst>
      <p:ext uri="{BB962C8B-B14F-4D97-AF65-F5344CB8AC3E}">
        <p14:creationId xmlns="" xmlns:p14="http://schemas.microsoft.com/office/powerpoint/2010/main" val="2414349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5</a:t>
            </a:fld>
            <a:endParaRPr lang="en-US" altLang="en-US" dirty="0"/>
          </a:p>
        </p:txBody>
      </p:sp>
    </p:spTree>
    <p:extLst>
      <p:ext uri="{BB962C8B-B14F-4D97-AF65-F5344CB8AC3E}">
        <p14:creationId xmlns="" xmlns:p14="http://schemas.microsoft.com/office/powerpoint/2010/main" val="1635721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6</a:t>
            </a:fld>
            <a:endParaRPr lang="en-US" altLang="en-US" dirty="0"/>
          </a:p>
        </p:txBody>
      </p:sp>
    </p:spTree>
    <p:extLst>
      <p:ext uri="{BB962C8B-B14F-4D97-AF65-F5344CB8AC3E}">
        <p14:creationId xmlns="" xmlns:p14="http://schemas.microsoft.com/office/powerpoint/2010/main" val="2225148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7</a:t>
            </a:fld>
            <a:endParaRPr lang="en-US" altLang="en-US" dirty="0"/>
          </a:p>
        </p:txBody>
      </p:sp>
    </p:spTree>
    <p:extLst>
      <p:ext uri="{BB962C8B-B14F-4D97-AF65-F5344CB8AC3E}">
        <p14:creationId xmlns="" xmlns:p14="http://schemas.microsoft.com/office/powerpoint/2010/main" val="342032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We</a:t>
            </a:r>
            <a:r>
              <a:rPr lang="en-US" baseline="0" dirty="0" smtClean="0"/>
              <a:t> should enclose the code that is expected to thrown an exception inside the </a:t>
            </a:r>
            <a:r>
              <a:rPr lang="en-US" b="1" baseline="0" dirty="0" smtClean="0"/>
              <a:t>try </a:t>
            </a:r>
            <a:r>
              <a:rPr lang="en-US" b="0" baseline="0" dirty="0" smtClean="0"/>
              <a:t>block.</a:t>
            </a:r>
          </a:p>
          <a:p>
            <a:pPr marL="171450" indent="-171450">
              <a:buFont typeface="Arial" panose="020B0604020202020204" pitchFamily="34" charset="0"/>
              <a:buChar char="•"/>
            </a:pPr>
            <a:r>
              <a:rPr lang="en-US" b="0" baseline="0" dirty="0" smtClean="0"/>
              <a:t>We need to have a block </a:t>
            </a:r>
            <a:r>
              <a:rPr lang="en-US" b="1" baseline="0" dirty="0" smtClean="0"/>
              <a:t>catch </a:t>
            </a:r>
            <a:r>
              <a:rPr lang="en-US" b="0" baseline="0" dirty="0" smtClean="0"/>
              <a:t> to catch the exception and have the java code that need to be done for the caught exception.</a:t>
            </a:r>
          </a:p>
          <a:p>
            <a:pPr marL="171450" indent="-171450">
              <a:buFont typeface="Arial" panose="020B0604020202020204" pitchFamily="34" charset="0"/>
              <a:buChar char="•"/>
            </a:pPr>
            <a:r>
              <a:rPr lang="en-US" b="0" baseline="0" dirty="0" smtClean="0"/>
              <a:t>The </a:t>
            </a:r>
            <a:r>
              <a:rPr lang="en-US" b="1" baseline="0" dirty="0" smtClean="0"/>
              <a:t>finally </a:t>
            </a:r>
            <a:r>
              <a:rPr lang="en-US" b="0" baseline="0" dirty="0" smtClean="0"/>
              <a:t> block in the given syntax will provide a default action that need to be done.</a:t>
            </a:r>
            <a:endParaRPr lang="en-US" b="1"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8</a:t>
            </a:fld>
            <a:endParaRPr lang="en-US" altLang="en-US" dirty="0"/>
          </a:p>
        </p:txBody>
      </p:sp>
    </p:spTree>
    <p:extLst>
      <p:ext uri="{BB962C8B-B14F-4D97-AF65-F5344CB8AC3E}">
        <p14:creationId xmlns="" xmlns:p14="http://schemas.microsoft.com/office/powerpoint/2010/main" val="840923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1"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9</a:t>
            </a:fld>
            <a:endParaRPr lang="en-US" altLang="en-US" dirty="0"/>
          </a:p>
        </p:txBody>
      </p:sp>
    </p:spTree>
    <p:extLst>
      <p:ext uri="{BB962C8B-B14F-4D97-AF65-F5344CB8AC3E}">
        <p14:creationId xmlns="" xmlns:p14="http://schemas.microsoft.com/office/powerpoint/2010/main" val="2143318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1"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10</a:t>
            </a:fld>
            <a:endParaRPr lang="en-US" altLang="en-US" dirty="0"/>
          </a:p>
        </p:txBody>
      </p:sp>
    </p:spTree>
    <p:extLst>
      <p:ext uri="{BB962C8B-B14F-4D97-AF65-F5344CB8AC3E}">
        <p14:creationId xmlns="" xmlns:p14="http://schemas.microsoft.com/office/powerpoint/2010/main" val="1077894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 xmlns:p14="http://schemas.microsoft.com/office/powerpoint/2010/main" val="1259254407"/>
      </p:ext>
    </p:extLst>
  </p:cSld>
  <p:clrMapOvr>
    <a:masterClrMapping/>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 xmlns:p14="http://schemas.microsoft.com/office/powerpoint/2010/main" val="3829637444"/>
      </p:ext>
    </p:extLst>
  </p:cSld>
  <p:clrMapOvr>
    <a:masterClrMapping/>
  </p:clrMapOvr>
  <p:timing>
    <p:tnLst>
      <p:par>
        <p:cTn id="1" dur="indefinite" restart="never" nodeType="tmRoot"/>
      </p:par>
    </p:tnLst>
  </p:timing>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 xmlns:p14="http://schemas.microsoft.com/office/powerpoint/2010/main" val="1638515448"/>
      </p:ext>
    </p:extLst>
  </p:cSld>
  <p:clrMapOvr>
    <a:masterClrMapping/>
  </p:clrMapOvr>
  <p:timing>
    <p:tnLst>
      <p:par>
        <p:cTn id="1" dur="indefinite" restart="never" nodeType="tmRoot"/>
      </p:par>
    </p:tnLst>
  </p:timing>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 xmlns:p14="http://schemas.microsoft.com/office/powerpoint/2010/main" val="3029924245"/>
      </p:ext>
    </p:extLst>
  </p:cSld>
  <p:clrMapOvr>
    <a:masterClrMapping/>
  </p:clrMapOvr>
  <p:timing>
    <p:tnLst>
      <p:par>
        <p:cTn id="1" dur="indefinite" restart="never" nodeType="tmRoot"/>
      </p:par>
    </p:tnLst>
  </p:timing>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 xmlns:p14="http://schemas.microsoft.com/office/powerpoint/2010/main" val="2467281574"/>
      </p:ext>
    </p:extLst>
  </p:cSld>
  <p:clrMapOvr>
    <a:masterClrMapping/>
  </p:clrMapOvr>
  <p:timing>
    <p:tnLst>
      <p:par>
        <p:cT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 xmlns:p14="http://schemas.microsoft.com/office/powerpoint/2010/main" val="4243622457"/>
      </p:ext>
    </p:extLst>
  </p:cSld>
  <p:clrMapOvr>
    <a:masterClrMapping/>
  </p:clrMapOvr>
  <p:timing>
    <p:tnLst>
      <p:par>
        <p:cTn id="1" dur="indefinite" restart="never" nodeType="tmRoot"/>
      </p:par>
    </p:tnLst>
  </p:timing>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 xmlns:p14="http://schemas.microsoft.com/office/powerpoint/2010/main" val="1243498359"/>
      </p:ext>
    </p:extLst>
  </p:cSld>
  <p:clrMapOvr>
    <a:masterClrMapping/>
  </p:clrMapOvr>
  <p:timing>
    <p:tnLst>
      <p:par>
        <p:cTn id="1" dur="indefinite" restart="never" nodeType="tmRoot"/>
      </p:par>
    </p:tnLst>
  </p:timing>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 xmlns:p14="http://schemas.microsoft.com/office/powerpoint/2010/main" val="225813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 xmlns:p14="http://schemas.microsoft.com/office/powerpoint/2010/main" val="1653946274"/>
      </p:ext>
    </p:extLst>
  </p:cSld>
  <p:clrMapOvr>
    <a:masterClrMapping/>
  </p:clrMapOvr>
  <p:timing>
    <p:tnLst>
      <p:par>
        <p:cTn id="1" dur="indefinite" restart="never" nodeType="tmRoot"/>
      </p:par>
    </p:tnLst>
  </p:timing>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 xmlns:p14="http://schemas.microsoft.com/office/powerpoint/2010/main" val="1511948989"/>
      </p:ext>
    </p:extLst>
  </p:cSld>
  <p:clrMapOvr>
    <a:masterClrMapping/>
  </p:clrMapOvr>
  <p:timing>
    <p:tnLst>
      <p:par>
        <p:cTn id="1" dur="indefinite" restart="never" nodeType="tmRoot"/>
      </p:par>
    </p:tnLst>
  </p:timing>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extLst>
      <p:ext uri="{BB962C8B-B14F-4D97-AF65-F5344CB8AC3E}">
        <p14:creationId xmlns="" xmlns:p14="http://schemas.microsoft.com/office/powerpoint/2010/main" val="3270514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 xmlns:p14="http://schemas.microsoft.com/office/powerpoint/2010/main" val="331752061"/>
      </p:ext>
    </p:extLst>
  </p:cSld>
  <p:clrMapOvr>
    <a:masterClrMapping/>
  </p:clrMapOvr>
  <p:timing>
    <p:tnLst>
      <p:par>
        <p:cTn id="1" dur="indefinite" restart="never" nodeType="tmRoot"/>
      </p:par>
    </p:tnLst>
  </p:timing>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a:prstGeom prst="rect">
            <a:avLst/>
          </a:prstGeo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0" y="0"/>
            <a:ext cx="6858000" cy="533400"/>
          </a:xfrm>
          <a:prstGeom prst="rect">
            <a:avLst/>
          </a:prstGeom>
        </p:spPr>
        <p:txBody>
          <a:bodyPr/>
          <a:lstStyle>
            <a:lvl1pPr>
              <a:defRPr sz="1800">
                <a:solidFill>
                  <a:schemeClr val="bg1"/>
                </a:solidFill>
              </a:defRPr>
            </a:lvl1pPr>
          </a:lstStyle>
          <a:p>
            <a:r>
              <a:rPr lang="en-US" smtClean="0"/>
              <a:t>Click to edit Master title style</a:t>
            </a:r>
            <a:endParaRPr lang="en-US" dirty="0"/>
          </a:p>
        </p:txBody>
      </p:sp>
      <p:sp>
        <p:nvSpPr>
          <p:cNvPr id="5" name="Slide Number Placeholder 5"/>
          <p:cNvSpPr>
            <a:spLocks noGrp="1"/>
          </p:cNvSpPr>
          <p:nvPr>
            <p:ph type="sldNum" sz="quarter" idx="11"/>
          </p:nvPr>
        </p:nvSpPr>
        <p:spPr>
          <a:xfrm>
            <a:off x="8636000" y="6477000"/>
            <a:ext cx="736600" cy="228600"/>
          </a:xfrm>
          <a:prstGeom prst="rect">
            <a:avLst/>
          </a:prstGeom>
        </p:spPr>
        <p:txBody>
          <a:bodyPr/>
          <a:lstStyle>
            <a:lvl1pPr>
              <a:defRPr>
                <a:solidFill>
                  <a:schemeClr val="bg1"/>
                </a:solidFill>
              </a:defRPr>
            </a:lvl1pPr>
          </a:lstStyle>
          <a:p>
            <a:pPr>
              <a:defRPr/>
            </a:pPr>
            <a:fld id="{50EC62AF-8A58-47DB-8277-FFD1CE2A98DE}" type="slidenum">
              <a:rPr lang="en-US" smtClean="0"/>
              <a:pPr>
                <a:defRPr/>
              </a:pPr>
              <a:t>‹#›</a:t>
            </a:fld>
            <a:endParaRPr lang="en-US" dirty="0"/>
          </a:p>
        </p:txBody>
      </p:sp>
    </p:spTree>
    <p:extLst>
      <p:ext uri="{BB962C8B-B14F-4D97-AF65-F5344CB8AC3E}">
        <p14:creationId xmlns="" xmlns:p14="http://schemas.microsoft.com/office/powerpoint/2010/main" val="17473493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fld id="{0663517A-90C9-44F7-A477-BBD63AED79D2}" type="slidenum">
              <a:rPr lang="en-US" smtClean="0"/>
              <a:pPr/>
              <a:t>‹#›</a:t>
            </a:fld>
            <a:endParaRPr lang="en-US" dirty="0"/>
          </a:p>
        </p:txBody>
      </p:sp>
    </p:spTree>
    <p:extLst>
      <p:ext uri="{BB962C8B-B14F-4D97-AF65-F5344CB8AC3E}">
        <p14:creationId xmlns="" xmlns:p14="http://schemas.microsoft.com/office/powerpoint/2010/main" val="3908584639"/>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533400"/>
          </a:xfrm>
          <a:prstGeom prst="rect">
            <a:avLst/>
          </a:prstGeom>
        </p:spPr>
        <p:txBody>
          <a:bodyPr vert="horz" lIns="91440" tIns="45720" rIns="91440" bIns="45720" rtlCol="0" anchor="ctr">
            <a:noAutofit/>
          </a:bodyPr>
          <a:lstStyle>
            <a:lvl1pPr>
              <a:defRPr lang="en-US" sz="1800">
                <a:solidFill>
                  <a:schemeClr val="bg1"/>
                </a:solidFill>
              </a:defRPr>
            </a:lvl1pPr>
          </a:lstStyle>
          <a:p>
            <a:pPr lvl="0"/>
            <a:r>
              <a:rPr lang="en-US" dirty="0" smtClean="0"/>
              <a:t>Click to edit Master title style</a:t>
            </a:r>
            <a:endParaRPr lang="en-US" dirty="0"/>
          </a:p>
        </p:txBody>
      </p:sp>
      <p:sp>
        <p:nvSpPr>
          <p:cNvPr id="3" name="Content Placeholder 2"/>
          <p:cNvSpPr>
            <a:spLocks noGrp="1"/>
          </p:cNvSpPr>
          <p:nvPr>
            <p:ph idx="1"/>
          </p:nvPr>
        </p:nvSpPr>
        <p:spPr>
          <a:xfrm>
            <a:off x="457200" y="1219200"/>
            <a:ext cx="6705600" cy="4906963"/>
          </a:xfrm>
          <a:prstGeom prst="rect">
            <a:avLst/>
          </a:prstGeo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152400" y="6400800"/>
            <a:ext cx="1371600" cy="365125"/>
          </a:xfrm>
          <a:prstGeom prst="rect">
            <a:avLst/>
          </a:prstGeom>
        </p:spPr>
        <p:txBody>
          <a:bodyPr/>
          <a:lstStyle/>
          <a:p>
            <a:r>
              <a:rPr lang="en-US" smtClean="0"/>
              <a:t>© Cognizant 2018</a:t>
            </a:r>
            <a:endParaRPr lang="en-US" dirty="0"/>
          </a:p>
        </p:txBody>
      </p:sp>
      <p:sp>
        <p:nvSpPr>
          <p:cNvPr id="6" name="Slide Number Placeholder 5"/>
          <p:cNvSpPr>
            <a:spLocks noGrp="1"/>
          </p:cNvSpPr>
          <p:nvPr>
            <p:ph type="sldNum" sz="quarter" idx="12"/>
          </p:nvPr>
        </p:nvSpPr>
        <p:spPr>
          <a:xfrm>
            <a:off x="8382000" y="6629400"/>
            <a:ext cx="736596" cy="228597"/>
          </a:xfrm>
          <a:prstGeom prst="rect">
            <a:avLst/>
          </a:prstGeom>
        </p:spPr>
        <p:txBody>
          <a:bodyPr/>
          <a:lstStyle/>
          <a:p>
            <a:fld id="{0663517A-90C9-44F7-A477-BBD63AED79D2}" type="slidenum">
              <a:rPr lang="en-US" smtClean="0"/>
              <a:pPr/>
              <a:t>‹#›</a:t>
            </a:fld>
            <a:endParaRPr lang="en-US" dirty="0"/>
          </a:p>
        </p:txBody>
      </p:sp>
    </p:spTree>
    <p:extLst>
      <p:ext uri="{BB962C8B-B14F-4D97-AF65-F5344CB8AC3E}">
        <p14:creationId xmlns="" xmlns:p14="http://schemas.microsoft.com/office/powerpoint/2010/main" val="34102331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336152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0663517A-90C9-44F7-A477-BBD63AED79D2}" type="slidenum">
              <a:rPr lang="en-US" smtClean="0"/>
              <a:pPr/>
              <a:t>‹#›</a:t>
            </a:fld>
            <a:endParaRPr lang="en-US" dirty="0"/>
          </a:p>
        </p:txBody>
      </p:sp>
      <p:sp>
        <p:nvSpPr>
          <p:cNvPr id="4" name="Title 3"/>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Tree>
    <p:custDataLst>
      <p:tags r:id="rId1"/>
    </p:custDataLst>
    <p:extLst>
      <p:ext uri="{BB962C8B-B14F-4D97-AF65-F5344CB8AC3E}">
        <p14:creationId xmlns="" xmlns:p14="http://schemas.microsoft.com/office/powerpoint/2010/main" val="221042013"/>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 xmlns:p14="http://schemas.microsoft.com/office/powerpoint/2010/main" val="3686622418"/>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 xmlns:p14="http://schemas.microsoft.com/office/powerpoint/2010/main" val="3895327488"/>
      </p:ext>
    </p:extLst>
  </p:cSld>
  <p:clrMapOvr>
    <a:masterClrMapping/>
  </p:clrMapOvr>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 xmlns:p14="http://schemas.microsoft.com/office/powerpoint/2010/main" val="627831422"/>
      </p:ext>
    </p:extLst>
  </p:cSld>
  <p:clrMapOvr>
    <a:masterClrMapping/>
  </p:clrMapOvr>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 xmlns:p14="http://schemas.microsoft.com/office/powerpoint/2010/main" val="4252069397"/>
      </p:ext>
    </p:extLst>
  </p:cSld>
  <p:clrMapOvr>
    <a:masterClrMapping/>
  </p:clrMapOvr>
  <p:timing>
    <p:tnLst>
      <p:par>
        <p:cTn id="1" dur="indefinite" restart="never" nodeType="tmRoot"/>
      </p:par>
    </p:tnLst>
  </p:timing>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0663517A-90C9-44F7-A477-BBD63AED79D2}" type="slidenum">
              <a:rPr lang="en-US" smtClean="0"/>
              <a:pPr/>
              <a:t>‹#›</a:t>
            </a:fld>
            <a:endParaRPr lang="en-US" dirty="0"/>
          </a:p>
        </p:txBody>
      </p:sp>
    </p:spTree>
    <p:custDataLst>
      <p:tags r:id="rId1"/>
    </p:custDataLst>
    <p:extLst>
      <p:ext uri="{BB962C8B-B14F-4D97-AF65-F5344CB8AC3E}">
        <p14:creationId xmlns="" xmlns:p14="http://schemas.microsoft.com/office/powerpoint/2010/main" val="1028003947"/>
      </p:ext>
    </p:extLst>
  </p:cSld>
  <p:clrMapOvr>
    <a:masterClrMapping/>
  </p:clrMapOvr>
  <p:timing>
    <p:tnLst>
      <p:par>
        <p:cTn id="1" dur="indefinite" restart="never" nodeType="tmRoot"/>
      </p:par>
    </p:tnLst>
  </p:timing>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 xmlns:p14="http://schemas.microsoft.com/office/powerpoint/2010/main" val="2030959704"/>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 xmlns:a14="http://schemas.microsoft.com/office/drawing/2010/main">
                <a:noFill/>
              </a14:hiddenFill>
            </a:ext>
          </a:extLst>
        </p:spPr>
        <p:txBody>
          <a:bodyPr/>
          <a:lstStyle/>
          <a:p>
            <a:endParaRPr lang="en-US" dirty="0"/>
          </a:p>
        </p:txBody>
      </p:sp>
    </p:spTree>
    <p:custDataLst>
      <p:tags r:id="rId25"/>
    </p:custDataLst>
    <p:extLst>
      <p:ext uri="{BB962C8B-B14F-4D97-AF65-F5344CB8AC3E}">
        <p14:creationId xmlns="" xmlns:p14="http://schemas.microsoft.com/office/powerpoint/2010/main" val="3909319290"/>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 id="2147483805" r:id="rId18"/>
    <p:sldLayoutId id="2147483806" r:id="rId19"/>
    <p:sldLayoutId id="2147483807" r:id="rId20"/>
    <p:sldLayoutId id="2147483808" r:id="rId21"/>
    <p:sldLayoutId id="2147483809" r:id="rId22"/>
    <p:sldLayoutId id="2147483810" r:id="rId23"/>
  </p:sldLayoutIdLst>
  <p:timing>
    <p:tnLst>
      <p:par>
        <p:cTn id="1" dur="indefinite" restart="never" nodeType="tmRoot"/>
      </p:par>
    </p:tnLst>
  </p:timing>
  <p:hf hd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Exceptions in Java</a:t>
            </a:r>
            <a:endParaRPr lang="en-US" dirty="0"/>
          </a:p>
        </p:txBody>
      </p:sp>
    </p:spTree>
    <p:extLst>
      <p:ext uri="{BB962C8B-B14F-4D97-AF65-F5344CB8AC3E}">
        <p14:creationId xmlns="" xmlns:p14="http://schemas.microsoft.com/office/powerpoint/2010/main" val="2807972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smtClean="0"/>
              <a:t>catch block</a:t>
            </a:r>
            <a:endParaRPr lang="en-US" altLang="en-US"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10</a:t>
            </a:fld>
            <a:endParaRPr lang="en-US" dirty="0"/>
          </a:p>
        </p:txBody>
      </p:sp>
      <p:sp>
        <p:nvSpPr>
          <p:cNvPr id="11" name="Rectangle 10"/>
          <p:cNvSpPr/>
          <p:nvPr/>
        </p:nvSpPr>
        <p:spPr>
          <a:xfrm>
            <a:off x="228600" y="1492598"/>
            <a:ext cx="8077200" cy="400110"/>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Java </a:t>
            </a:r>
            <a:r>
              <a:rPr lang="en-US" sz="2000" b="0" dirty="0">
                <a:solidFill>
                  <a:schemeClr val="accent6"/>
                </a:solidFill>
              </a:rPr>
              <a:t>catch</a:t>
            </a:r>
            <a:r>
              <a:rPr lang="en-US" sz="2000" b="0" dirty="0">
                <a:solidFill>
                  <a:schemeClr val="bg1"/>
                </a:solidFill>
              </a:rPr>
              <a:t> block is used to handle the Exception. </a:t>
            </a:r>
          </a:p>
        </p:txBody>
      </p:sp>
      <p:sp>
        <p:nvSpPr>
          <p:cNvPr id="5" name="Rectangle 4"/>
          <p:cNvSpPr/>
          <p:nvPr/>
        </p:nvSpPr>
        <p:spPr>
          <a:xfrm>
            <a:off x="304800" y="2581870"/>
            <a:ext cx="8077200" cy="400110"/>
          </a:xfrm>
          <a:prstGeom prst="rect">
            <a:avLst/>
          </a:prstGeom>
        </p:spPr>
        <p:txBody>
          <a:bodyPr wrap="square">
            <a:spAutoFit/>
          </a:bodyPr>
          <a:lstStyle/>
          <a:p>
            <a:pPr marL="342900" indent="-342900">
              <a:buClr>
                <a:schemeClr val="bg1"/>
              </a:buClr>
              <a:buFont typeface="Arial" panose="020B0604020202020204" pitchFamily="34" charset="0"/>
              <a:buChar char="•"/>
            </a:pPr>
            <a:r>
              <a:rPr lang="en-US" sz="2000" b="0" dirty="0">
                <a:solidFill>
                  <a:schemeClr val="accent6"/>
                </a:solidFill>
              </a:rPr>
              <a:t>catch</a:t>
            </a:r>
            <a:r>
              <a:rPr lang="en-US" sz="2000" b="0" dirty="0">
                <a:solidFill>
                  <a:schemeClr val="bg1"/>
                </a:solidFill>
              </a:rPr>
              <a:t> </a:t>
            </a:r>
            <a:r>
              <a:rPr lang="en-US" sz="2000" b="0" dirty="0" smtClean="0">
                <a:solidFill>
                  <a:schemeClr val="bg1"/>
                </a:solidFill>
              </a:rPr>
              <a:t>block must </a:t>
            </a:r>
            <a:r>
              <a:rPr lang="en-US" sz="2000" b="0" dirty="0">
                <a:solidFill>
                  <a:schemeClr val="bg1"/>
                </a:solidFill>
              </a:rPr>
              <a:t>be used after the try block only.</a:t>
            </a:r>
          </a:p>
        </p:txBody>
      </p:sp>
      <p:sp>
        <p:nvSpPr>
          <p:cNvPr id="6" name="Rectangle 5"/>
          <p:cNvSpPr/>
          <p:nvPr/>
        </p:nvSpPr>
        <p:spPr>
          <a:xfrm>
            <a:off x="304800" y="3724870"/>
            <a:ext cx="8077200" cy="400110"/>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We can use multiple </a:t>
            </a:r>
            <a:r>
              <a:rPr lang="en-US" sz="2000" b="0" dirty="0">
                <a:solidFill>
                  <a:schemeClr val="accent6"/>
                </a:solidFill>
              </a:rPr>
              <a:t>catch</a:t>
            </a:r>
            <a:r>
              <a:rPr lang="en-US" sz="2000" b="0" dirty="0">
                <a:solidFill>
                  <a:schemeClr val="bg1"/>
                </a:solidFill>
              </a:rPr>
              <a:t> block with a single try.</a:t>
            </a:r>
          </a:p>
        </p:txBody>
      </p:sp>
    </p:spTree>
    <p:extLst>
      <p:ext uri="{BB962C8B-B14F-4D97-AF65-F5344CB8AC3E}">
        <p14:creationId xmlns="" xmlns:p14="http://schemas.microsoft.com/office/powerpoint/2010/main" val="241075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smtClean="0"/>
              <a:t>finally block</a:t>
            </a:r>
            <a:endParaRPr lang="en-US" altLang="en-US"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11</a:t>
            </a:fld>
            <a:endParaRPr lang="en-US" dirty="0"/>
          </a:p>
        </p:txBody>
      </p:sp>
      <p:sp>
        <p:nvSpPr>
          <p:cNvPr id="11" name="Rectangle 10"/>
          <p:cNvSpPr/>
          <p:nvPr/>
        </p:nvSpPr>
        <p:spPr>
          <a:xfrm>
            <a:off x="228600" y="1492598"/>
            <a:ext cx="8077200" cy="707886"/>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Java </a:t>
            </a:r>
            <a:r>
              <a:rPr lang="en-US" sz="2000" b="0" dirty="0">
                <a:solidFill>
                  <a:schemeClr val="accent6"/>
                </a:solidFill>
              </a:rPr>
              <a:t>finally</a:t>
            </a:r>
            <a:r>
              <a:rPr lang="en-US" sz="2000" b="0" dirty="0">
                <a:solidFill>
                  <a:schemeClr val="bg1"/>
                </a:solidFill>
              </a:rPr>
              <a:t> block can be used to execute important code such as closing connection, stream etc.</a:t>
            </a:r>
          </a:p>
        </p:txBody>
      </p:sp>
      <p:sp>
        <p:nvSpPr>
          <p:cNvPr id="5" name="Rectangle 4"/>
          <p:cNvSpPr/>
          <p:nvPr/>
        </p:nvSpPr>
        <p:spPr>
          <a:xfrm>
            <a:off x="304800" y="2581870"/>
            <a:ext cx="8077200" cy="707886"/>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Java </a:t>
            </a:r>
            <a:r>
              <a:rPr lang="en-US" sz="2000" b="0" dirty="0">
                <a:solidFill>
                  <a:schemeClr val="accent6"/>
                </a:solidFill>
              </a:rPr>
              <a:t>finally</a:t>
            </a:r>
            <a:r>
              <a:rPr lang="en-US" sz="2000" b="0" dirty="0">
                <a:solidFill>
                  <a:schemeClr val="bg1"/>
                </a:solidFill>
              </a:rPr>
              <a:t> block is always executed whether exception is handled or not.</a:t>
            </a:r>
          </a:p>
        </p:txBody>
      </p:sp>
      <p:sp>
        <p:nvSpPr>
          <p:cNvPr id="6" name="Rectangle 5"/>
          <p:cNvSpPr/>
          <p:nvPr/>
        </p:nvSpPr>
        <p:spPr>
          <a:xfrm>
            <a:off x="304800" y="3724870"/>
            <a:ext cx="8077200" cy="400110"/>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Java </a:t>
            </a:r>
            <a:r>
              <a:rPr lang="en-US" sz="2000" b="0" dirty="0">
                <a:solidFill>
                  <a:schemeClr val="accent6"/>
                </a:solidFill>
              </a:rPr>
              <a:t>finally</a:t>
            </a:r>
            <a:r>
              <a:rPr lang="en-US" sz="2000" b="0" dirty="0">
                <a:solidFill>
                  <a:schemeClr val="bg1"/>
                </a:solidFill>
              </a:rPr>
              <a:t> block follows </a:t>
            </a:r>
            <a:r>
              <a:rPr lang="en-US" sz="2000" b="0" dirty="0">
                <a:solidFill>
                  <a:schemeClr val="accent6"/>
                </a:solidFill>
              </a:rPr>
              <a:t>try</a:t>
            </a:r>
            <a:r>
              <a:rPr lang="en-US" sz="2000" b="0" dirty="0">
                <a:solidFill>
                  <a:schemeClr val="bg1"/>
                </a:solidFill>
              </a:rPr>
              <a:t> or </a:t>
            </a:r>
            <a:r>
              <a:rPr lang="en-US" sz="2000" b="0" dirty="0">
                <a:solidFill>
                  <a:schemeClr val="accent6"/>
                </a:solidFill>
              </a:rPr>
              <a:t>catch</a:t>
            </a:r>
            <a:r>
              <a:rPr lang="en-US" sz="2000" b="0" dirty="0">
                <a:solidFill>
                  <a:schemeClr val="bg1"/>
                </a:solidFill>
              </a:rPr>
              <a:t> block.</a:t>
            </a:r>
          </a:p>
        </p:txBody>
      </p:sp>
    </p:spTree>
    <p:extLst>
      <p:ext uri="{BB962C8B-B14F-4D97-AF65-F5344CB8AC3E}">
        <p14:creationId xmlns="" xmlns:p14="http://schemas.microsoft.com/office/powerpoint/2010/main" val="388118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smtClean="0"/>
              <a:t>Example</a:t>
            </a:r>
            <a:endParaRPr lang="en-US" altLang="en-US"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12</a:t>
            </a:fld>
            <a:endParaRPr lang="en-US" dirty="0"/>
          </a:p>
        </p:txBody>
      </p:sp>
      <p:sp>
        <p:nvSpPr>
          <p:cNvPr id="11" name="Rectangle 10"/>
          <p:cNvSpPr/>
          <p:nvPr/>
        </p:nvSpPr>
        <p:spPr>
          <a:xfrm>
            <a:off x="304800" y="533400"/>
            <a:ext cx="8077200" cy="5940088"/>
          </a:xfrm>
          <a:prstGeom prst="rect">
            <a:avLst/>
          </a:prstGeom>
        </p:spPr>
        <p:txBody>
          <a:bodyPr wrap="square">
            <a:spAutoFit/>
          </a:bodyPr>
          <a:lstStyle/>
          <a:p>
            <a:r>
              <a:rPr lang="en-US" sz="2000" b="0" dirty="0"/>
              <a:t>public class </a:t>
            </a:r>
            <a:r>
              <a:rPr lang="en-US" sz="2000" b="0" dirty="0" err="1" smtClean="0">
                <a:solidFill>
                  <a:schemeClr val="accent6"/>
                </a:solidFill>
              </a:rPr>
              <a:t>ExceptionExample</a:t>
            </a:r>
            <a:r>
              <a:rPr lang="en-US" sz="2000" b="0" dirty="0"/>
              <a:t>{  </a:t>
            </a:r>
            <a:endParaRPr lang="en-US" sz="2000" b="0" dirty="0" smtClean="0"/>
          </a:p>
          <a:p>
            <a:endParaRPr lang="en-US" sz="2000" b="0" dirty="0"/>
          </a:p>
          <a:p>
            <a:r>
              <a:rPr lang="en-US" sz="2000" b="0" dirty="0"/>
              <a:t>  public static void main(String </a:t>
            </a:r>
            <a:r>
              <a:rPr lang="en-US" sz="2000" b="0" dirty="0" err="1"/>
              <a:t>args</a:t>
            </a:r>
            <a:r>
              <a:rPr lang="en-US" sz="2000" b="0" dirty="0"/>
              <a:t>[]){  </a:t>
            </a:r>
          </a:p>
          <a:p>
            <a:pPr lvl="1"/>
            <a:r>
              <a:rPr lang="en-US" sz="2000" b="0" dirty="0"/>
              <a:t>   try{  </a:t>
            </a:r>
            <a:endParaRPr lang="en-US" sz="2000" b="0" dirty="0" smtClean="0"/>
          </a:p>
          <a:p>
            <a:pPr lvl="1"/>
            <a:endParaRPr lang="en-US" sz="2000" b="0" dirty="0" smtClean="0"/>
          </a:p>
          <a:p>
            <a:pPr lvl="1"/>
            <a:r>
              <a:rPr lang="en-US" sz="2000" b="0" dirty="0"/>
              <a:t>      </a:t>
            </a:r>
            <a:r>
              <a:rPr lang="en-US" sz="2000" b="0" dirty="0" err="1"/>
              <a:t>int</a:t>
            </a:r>
            <a:r>
              <a:rPr lang="en-US" sz="2000" b="0" dirty="0"/>
              <a:t> </a:t>
            </a:r>
            <a:r>
              <a:rPr lang="en-US" sz="2000" b="0" dirty="0">
                <a:solidFill>
                  <a:schemeClr val="accent6"/>
                </a:solidFill>
              </a:rPr>
              <a:t> </a:t>
            </a:r>
            <a:r>
              <a:rPr lang="en-US" sz="2000" b="0" dirty="0" smtClean="0">
                <a:solidFill>
                  <a:schemeClr val="accent6"/>
                </a:solidFill>
              </a:rPr>
              <a:t>rate</a:t>
            </a:r>
            <a:r>
              <a:rPr lang="en-US" sz="2000" b="0" dirty="0" smtClean="0"/>
              <a:t>=</a:t>
            </a:r>
            <a:r>
              <a:rPr lang="en-US" sz="2000" b="0" dirty="0" smtClean="0">
                <a:solidFill>
                  <a:schemeClr val="accent6"/>
                </a:solidFill>
              </a:rPr>
              <a:t>10</a:t>
            </a:r>
            <a:r>
              <a:rPr lang="en-US" sz="2000" b="0" dirty="0" smtClean="0"/>
              <a:t>/</a:t>
            </a:r>
            <a:r>
              <a:rPr lang="en-US" sz="2000" b="0" dirty="0" smtClean="0">
                <a:solidFill>
                  <a:schemeClr val="accent6"/>
                </a:solidFill>
              </a:rPr>
              <a:t>0</a:t>
            </a:r>
            <a:r>
              <a:rPr lang="en-US" sz="2000" b="0" dirty="0"/>
              <a:t>;  </a:t>
            </a:r>
          </a:p>
          <a:p>
            <a:pPr lvl="1"/>
            <a:endParaRPr lang="en-US" sz="2000" b="0" dirty="0" smtClean="0"/>
          </a:p>
          <a:p>
            <a:pPr lvl="1"/>
            <a:r>
              <a:rPr lang="en-US" sz="2000" b="0" dirty="0"/>
              <a:t>   }catch(</a:t>
            </a:r>
            <a:r>
              <a:rPr lang="en-US" sz="2000" b="0" dirty="0" err="1"/>
              <a:t>ArithmeticException</a:t>
            </a:r>
            <a:r>
              <a:rPr lang="en-US" sz="2000" b="0" dirty="0"/>
              <a:t> </a:t>
            </a:r>
            <a:r>
              <a:rPr lang="en-US" sz="2000" b="0" dirty="0">
                <a:solidFill>
                  <a:schemeClr val="accent6"/>
                </a:solidFill>
              </a:rPr>
              <a:t>e</a:t>
            </a:r>
            <a:r>
              <a:rPr lang="en-US" sz="2000" b="0" dirty="0" smtClean="0"/>
              <a:t>){</a:t>
            </a:r>
          </a:p>
          <a:p>
            <a:pPr lvl="1"/>
            <a:endParaRPr lang="en-US" sz="2000" b="0" dirty="0" smtClean="0"/>
          </a:p>
          <a:p>
            <a:pPr lvl="1"/>
            <a:r>
              <a:rPr lang="en-US" sz="2000" b="0" dirty="0"/>
              <a:t>	</a:t>
            </a:r>
            <a:r>
              <a:rPr lang="en-US" sz="2000" b="0" dirty="0" err="1" smtClean="0"/>
              <a:t>System.out.println</a:t>
            </a:r>
            <a:r>
              <a:rPr lang="en-US" sz="2000" b="0" dirty="0" smtClean="0"/>
              <a:t>(</a:t>
            </a:r>
            <a:r>
              <a:rPr lang="en-US" sz="2000" b="0" dirty="0" smtClean="0">
                <a:solidFill>
                  <a:schemeClr val="accent6"/>
                </a:solidFill>
              </a:rPr>
              <a:t>e</a:t>
            </a:r>
            <a:r>
              <a:rPr lang="en-US" sz="2000" b="0" dirty="0" smtClean="0"/>
              <a:t>);</a:t>
            </a:r>
          </a:p>
          <a:p>
            <a:pPr lvl="1"/>
            <a:endParaRPr lang="en-US" sz="2000" b="0" dirty="0" smtClean="0"/>
          </a:p>
          <a:p>
            <a:pPr lvl="1"/>
            <a:r>
              <a:rPr lang="en-US" sz="2000" b="0" dirty="0" smtClean="0"/>
              <a:t>   }</a:t>
            </a:r>
            <a:r>
              <a:rPr lang="en-US" sz="2000" b="0" dirty="0"/>
              <a:t> </a:t>
            </a:r>
            <a:r>
              <a:rPr lang="en-US" sz="2000" b="0" dirty="0" smtClean="0"/>
              <a:t>finally{</a:t>
            </a:r>
            <a:r>
              <a:rPr lang="en-US" sz="2000" b="0" dirty="0"/>
              <a:t> </a:t>
            </a:r>
            <a:endParaRPr lang="en-US" sz="2000" b="0" dirty="0" smtClean="0"/>
          </a:p>
          <a:p>
            <a:pPr lvl="1"/>
            <a:endParaRPr lang="en-US" sz="2000" b="0" dirty="0"/>
          </a:p>
          <a:p>
            <a:pPr lvl="1"/>
            <a:r>
              <a:rPr lang="en-US" sz="2000" b="0" dirty="0"/>
              <a:t>   </a:t>
            </a:r>
            <a:r>
              <a:rPr lang="en-US" sz="2000" b="0" dirty="0" smtClean="0"/>
              <a:t>	</a:t>
            </a:r>
            <a:r>
              <a:rPr lang="en-US" sz="2000" b="0" dirty="0" err="1" smtClean="0"/>
              <a:t>System.out.println</a:t>
            </a:r>
            <a:r>
              <a:rPr lang="en-US" sz="2000" b="0" dirty="0" smtClean="0"/>
              <a:t>(“ </a:t>
            </a:r>
            <a:r>
              <a:rPr lang="en-US" sz="2000" b="0" dirty="0" smtClean="0">
                <a:solidFill>
                  <a:schemeClr val="accent6"/>
                </a:solidFill>
              </a:rPr>
              <a:t>We should not divide a number by zero</a:t>
            </a:r>
            <a:r>
              <a:rPr lang="en-US" sz="2000" b="0" dirty="0" smtClean="0"/>
              <a:t>");</a:t>
            </a:r>
            <a:r>
              <a:rPr lang="en-US" sz="2000" b="0" dirty="0"/>
              <a:t>  </a:t>
            </a:r>
            <a:endParaRPr lang="en-US" sz="2000" b="0" dirty="0" smtClean="0"/>
          </a:p>
          <a:p>
            <a:pPr lvl="1"/>
            <a:endParaRPr lang="en-US" sz="2000" b="0" dirty="0"/>
          </a:p>
          <a:p>
            <a:pPr lvl="1"/>
            <a:r>
              <a:rPr lang="en-US" sz="2000" b="0" dirty="0"/>
              <a:t>  }  </a:t>
            </a:r>
            <a:endParaRPr lang="en-US" sz="2000" b="0" dirty="0" smtClean="0"/>
          </a:p>
          <a:p>
            <a:pPr lvl="1"/>
            <a:r>
              <a:rPr lang="en-US" sz="2000" b="0" dirty="0"/>
              <a:t>}</a:t>
            </a:r>
          </a:p>
          <a:p>
            <a:r>
              <a:rPr lang="en-US" sz="2000" b="0" dirty="0"/>
              <a:t>}  </a:t>
            </a:r>
          </a:p>
        </p:txBody>
      </p:sp>
    </p:spTree>
    <p:extLst>
      <p:ext uri="{BB962C8B-B14F-4D97-AF65-F5344CB8AC3E}">
        <p14:creationId xmlns="" xmlns:p14="http://schemas.microsoft.com/office/powerpoint/2010/main" val="41368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in the last example?</a:t>
            </a:r>
            <a:endParaRPr lang="en-US" dirty="0"/>
          </a:p>
        </p:txBody>
      </p:sp>
      <p:sp>
        <p:nvSpPr>
          <p:cNvPr id="3" name="Content Placeholder 2"/>
          <p:cNvSpPr>
            <a:spLocks noGrp="1"/>
          </p:cNvSpPr>
          <p:nvPr>
            <p:ph idx="1"/>
          </p:nvPr>
        </p:nvSpPr>
        <p:spPr>
          <a:xfrm>
            <a:off x="533400" y="1117149"/>
            <a:ext cx="7924800" cy="787851"/>
          </a:xfrm>
        </p:spPr>
        <p:txBody>
          <a:bodyPr/>
          <a:lstStyle/>
          <a:p>
            <a:pPr marL="171450" indent="-171450">
              <a:buFont typeface="Arial" panose="020B0604020202020204" pitchFamily="34" charset="0"/>
              <a:buChar char="•"/>
            </a:pPr>
            <a:r>
              <a:rPr lang="en-US" dirty="0"/>
              <a:t>In the example code in the </a:t>
            </a:r>
            <a:r>
              <a:rPr lang="en-US" b="1" dirty="0"/>
              <a:t>try</a:t>
            </a:r>
            <a:r>
              <a:rPr lang="en-US" dirty="0"/>
              <a:t> block  we are trying to divide a number with </a:t>
            </a:r>
            <a:r>
              <a:rPr lang="en-US" dirty="0" smtClean="0"/>
              <a:t>0 (i.e. 10/0) </a:t>
            </a:r>
            <a:r>
              <a:rPr lang="en-US" dirty="0"/>
              <a:t>which will throw </a:t>
            </a:r>
            <a:r>
              <a:rPr lang="en-US" dirty="0" smtClean="0"/>
              <a:t>an </a:t>
            </a:r>
            <a:r>
              <a:rPr lang="en-US" dirty="0" err="1" smtClean="0"/>
              <a:t>ArithmeticException</a:t>
            </a:r>
            <a:r>
              <a:rPr lang="en-US" dirty="0" smtClean="0"/>
              <a:t>.</a:t>
            </a:r>
            <a:endParaRPr lang="en-US" dirty="0"/>
          </a:p>
        </p:txBody>
      </p:sp>
      <p:sp>
        <p:nvSpPr>
          <p:cNvPr id="4" name="Slide Number Placeholder 3"/>
          <p:cNvSpPr>
            <a:spLocks noGrp="1"/>
          </p:cNvSpPr>
          <p:nvPr>
            <p:ph type="sldNum" sz="quarter" idx="12"/>
          </p:nvPr>
        </p:nvSpPr>
        <p:spPr>
          <a:xfrm>
            <a:off x="8559804" y="6477000"/>
            <a:ext cx="736596" cy="228597"/>
          </a:xfrm>
        </p:spPr>
        <p:txBody>
          <a:bodyPr/>
          <a:lstStyle/>
          <a:p>
            <a:pPr>
              <a:defRPr/>
            </a:pPr>
            <a:fld id="{50EC62AF-8A58-47DB-8277-FFD1CE2A98DE}" type="slidenum">
              <a:rPr lang="en-US" smtClean="0">
                <a:solidFill>
                  <a:schemeClr val="bg1"/>
                </a:solidFill>
              </a:rPr>
              <a:pPr>
                <a:defRPr/>
              </a:pPr>
              <a:t>13</a:t>
            </a:fld>
            <a:endParaRPr lang="en-US" dirty="0">
              <a:solidFill>
                <a:schemeClr val="bg1"/>
              </a:solidFill>
            </a:endParaRPr>
          </a:p>
        </p:txBody>
      </p:sp>
      <p:sp>
        <p:nvSpPr>
          <p:cNvPr id="5" name="Content Placeholder 2"/>
          <p:cNvSpPr txBox="1">
            <a:spLocks/>
          </p:cNvSpPr>
          <p:nvPr/>
        </p:nvSpPr>
        <p:spPr>
          <a:xfrm>
            <a:off x="457200" y="2094823"/>
            <a:ext cx="7924800" cy="1715177"/>
          </a:xfrm>
          <a:prstGeom prst="rect">
            <a:avLst/>
          </a:prstGeom>
        </p:spPr>
        <p:txBody>
          <a:bodyPr/>
          <a:lstStyle>
            <a:lvl1pPr marL="342900" indent="-342900" algn="l" defTabSz="457200" rtl="0" eaLnBrk="1" latinLnBrk="0" hangingPunct="1">
              <a:spcBef>
                <a:spcPct val="20000"/>
              </a:spcBef>
              <a:buFont typeface="Arial"/>
              <a:buChar char="•"/>
              <a:defRPr sz="20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fontAlgn="auto">
              <a:spcAft>
                <a:spcPts val="0"/>
              </a:spcAft>
              <a:buFont typeface="Arial" panose="020B0604020202020204" pitchFamily="34" charset="0"/>
              <a:buChar char="•"/>
            </a:pPr>
            <a:r>
              <a:rPr lang="en-US" b="0" dirty="0" smtClean="0"/>
              <a:t>In </a:t>
            </a:r>
            <a:r>
              <a:rPr lang="en-US" dirty="0" smtClean="0"/>
              <a:t>catch </a:t>
            </a:r>
            <a:r>
              <a:rPr lang="en-US" b="0" dirty="0" smtClean="0"/>
              <a:t> block we are catching the </a:t>
            </a:r>
            <a:r>
              <a:rPr lang="en-US" b="0" dirty="0" err="1" smtClean="0"/>
              <a:t>ArithmeticException</a:t>
            </a:r>
            <a:r>
              <a:rPr lang="en-US" b="0" dirty="0" smtClean="0"/>
              <a:t> and printing the exception.</a:t>
            </a:r>
          </a:p>
          <a:p>
            <a:pPr marL="171450" indent="-171450" fontAlgn="auto">
              <a:spcAft>
                <a:spcPts val="0"/>
              </a:spcAft>
              <a:buFont typeface="Arial" panose="020B0604020202020204" pitchFamily="34" charset="0"/>
              <a:buChar char="•"/>
            </a:pPr>
            <a:endParaRPr lang="en-US" dirty="0" smtClean="0"/>
          </a:p>
          <a:p>
            <a:pPr marL="0" indent="0" fontAlgn="auto">
              <a:spcAft>
                <a:spcPts val="0"/>
              </a:spcAft>
              <a:buNone/>
            </a:pPr>
            <a:r>
              <a:rPr lang="en-US" b="0" dirty="0" smtClean="0">
                <a:solidFill>
                  <a:schemeClr val="accent6"/>
                </a:solidFill>
              </a:rPr>
              <a:t>	Exception </a:t>
            </a:r>
            <a:r>
              <a:rPr lang="en-US" b="0" dirty="0">
                <a:solidFill>
                  <a:schemeClr val="accent6"/>
                </a:solidFill>
              </a:rPr>
              <a:t>in thread main </a:t>
            </a:r>
            <a:r>
              <a:rPr lang="en-US" b="0" dirty="0" err="1">
                <a:solidFill>
                  <a:schemeClr val="accent6"/>
                </a:solidFill>
              </a:rPr>
              <a:t>java.lang.ArithmeticException</a:t>
            </a:r>
            <a:r>
              <a:rPr lang="en-US" b="0" dirty="0">
                <a:solidFill>
                  <a:schemeClr val="accent6"/>
                </a:solidFill>
              </a:rPr>
              <a:t>:/ by zero</a:t>
            </a:r>
          </a:p>
        </p:txBody>
      </p:sp>
      <p:sp>
        <p:nvSpPr>
          <p:cNvPr id="7" name="Content Placeholder 2"/>
          <p:cNvSpPr txBox="1">
            <a:spLocks/>
          </p:cNvSpPr>
          <p:nvPr/>
        </p:nvSpPr>
        <p:spPr>
          <a:xfrm>
            <a:off x="457200" y="3771223"/>
            <a:ext cx="7924800" cy="1715177"/>
          </a:xfrm>
          <a:prstGeom prst="rect">
            <a:avLst/>
          </a:prstGeom>
        </p:spPr>
        <p:txBody>
          <a:bodyPr/>
          <a:lstStyle>
            <a:lvl1pPr marL="342900" indent="-342900" algn="l" defTabSz="457200" rtl="0" eaLnBrk="1" latinLnBrk="0" hangingPunct="1">
              <a:spcBef>
                <a:spcPct val="20000"/>
              </a:spcBef>
              <a:buFont typeface="Arial"/>
              <a:buChar char="•"/>
              <a:defRPr sz="20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fontAlgn="auto">
              <a:spcAft>
                <a:spcPts val="0"/>
              </a:spcAft>
              <a:buFont typeface="Arial" panose="020B0604020202020204" pitchFamily="34" charset="0"/>
              <a:buChar char="•"/>
            </a:pPr>
            <a:r>
              <a:rPr lang="en-US" b="0" dirty="0" smtClean="0"/>
              <a:t>In </a:t>
            </a:r>
            <a:r>
              <a:rPr lang="en-US" dirty="0" smtClean="0"/>
              <a:t>finally </a:t>
            </a:r>
            <a:r>
              <a:rPr lang="en-US" b="0" dirty="0" smtClean="0"/>
              <a:t> block we are printing the message:</a:t>
            </a:r>
          </a:p>
          <a:p>
            <a:pPr marL="171450" indent="-171450" fontAlgn="auto">
              <a:spcAft>
                <a:spcPts val="0"/>
              </a:spcAft>
              <a:buFont typeface="Arial" panose="020B0604020202020204" pitchFamily="34" charset="0"/>
              <a:buChar char="•"/>
            </a:pPr>
            <a:endParaRPr lang="en-US" dirty="0" smtClean="0"/>
          </a:p>
          <a:p>
            <a:pPr marL="0" indent="0" fontAlgn="auto">
              <a:spcAft>
                <a:spcPts val="0"/>
              </a:spcAft>
              <a:buNone/>
            </a:pPr>
            <a:r>
              <a:rPr lang="en-US" b="0" dirty="0" smtClean="0">
                <a:solidFill>
                  <a:schemeClr val="accent6"/>
                </a:solidFill>
              </a:rPr>
              <a:t>	We </a:t>
            </a:r>
            <a:r>
              <a:rPr lang="en-US" b="0" dirty="0">
                <a:solidFill>
                  <a:schemeClr val="accent6"/>
                </a:solidFill>
              </a:rPr>
              <a:t>should not divide a number by zero</a:t>
            </a:r>
          </a:p>
        </p:txBody>
      </p:sp>
    </p:spTree>
    <p:extLst>
      <p:ext uri="{BB962C8B-B14F-4D97-AF65-F5344CB8AC3E}">
        <p14:creationId xmlns="" xmlns:p14="http://schemas.microsoft.com/office/powerpoint/2010/main" val="352598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 and exceptions</a:t>
            </a:r>
            <a:endParaRPr lang="en-US" dirty="0"/>
          </a:p>
        </p:txBody>
      </p:sp>
      <p:sp>
        <p:nvSpPr>
          <p:cNvPr id="4" name="Slide Number Placeholder 3"/>
          <p:cNvSpPr>
            <a:spLocks noGrp="1"/>
          </p:cNvSpPr>
          <p:nvPr>
            <p:ph type="sldNum" sz="quarter" idx="12"/>
          </p:nvPr>
        </p:nvSpPr>
        <p:spPr>
          <a:xfrm>
            <a:off x="8636004" y="6477003"/>
            <a:ext cx="736596" cy="228597"/>
          </a:xfrm>
        </p:spPr>
        <p:txBody>
          <a:bodyPr/>
          <a:lstStyle/>
          <a:p>
            <a:pPr>
              <a:defRPr/>
            </a:pPr>
            <a:fld id="{50EC62AF-8A58-47DB-8277-FFD1CE2A98DE}" type="slidenum">
              <a:rPr lang="en-US" smtClean="0">
                <a:solidFill>
                  <a:schemeClr val="bg1"/>
                </a:solidFill>
              </a:rPr>
              <a:pPr>
                <a:defRPr/>
              </a:pPr>
              <a:t>14</a:t>
            </a:fld>
            <a:endParaRPr lang="en-US" dirty="0">
              <a:solidFill>
                <a:schemeClr val="bg1"/>
              </a:solidFill>
            </a:endParaRPr>
          </a:p>
        </p:txBody>
      </p:sp>
      <p:graphicFrame>
        <p:nvGraphicFramePr>
          <p:cNvPr id="6" name="Table 5"/>
          <p:cNvGraphicFramePr>
            <a:graphicFrameLocks noGrp="1"/>
          </p:cNvGraphicFramePr>
          <p:nvPr>
            <p:extLst>
              <p:ext uri="{D42A27DB-BD31-4B8C-83A1-F6EECF244321}">
                <p14:modId xmlns="" xmlns:p14="http://schemas.microsoft.com/office/powerpoint/2010/main" val="2229841153"/>
              </p:ext>
            </p:extLst>
          </p:nvPr>
        </p:nvGraphicFramePr>
        <p:xfrm>
          <a:off x="381000" y="609600"/>
          <a:ext cx="8534400" cy="5641898"/>
        </p:xfrm>
        <a:graphic>
          <a:graphicData uri="http://schemas.openxmlformats.org/drawingml/2006/table">
            <a:tbl>
              <a:tblPr firstRow="1" bandRow="1">
                <a:tableStyleId>{7DF18680-E054-41AD-8BC1-D1AEF772440D}</a:tableStyleId>
              </a:tblPr>
              <a:tblGrid>
                <a:gridCol w="3962400"/>
                <a:gridCol w="4572000"/>
              </a:tblGrid>
              <a:tr h="887018">
                <a:tc>
                  <a:txBody>
                    <a:bodyPr/>
                    <a:lstStyle/>
                    <a:p>
                      <a:pPr algn="ctr"/>
                      <a:r>
                        <a:rPr lang="en-US" dirty="0" smtClean="0">
                          <a:solidFill>
                            <a:schemeClr val="bg1"/>
                          </a:solidFill>
                        </a:rPr>
                        <a:t>Scenario</a:t>
                      </a:r>
                      <a:endParaRPr lang="en-US" dirty="0">
                        <a:solidFill>
                          <a:schemeClr val="bg1"/>
                        </a:solidFill>
                      </a:endParaRPr>
                    </a:p>
                  </a:txBody>
                  <a:tcPr>
                    <a:noFill/>
                  </a:tcPr>
                </a:tc>
                <a:tc>
                  <a:txBody>
                    <a:bodyPr/>
                    <a:lstStyle/>
                    <a:p>
                      <a:pPr algn="ctr"/>
                      <a:r>
                        <a:rPr lang="en-US" dirty="0" smtClean="0">
                          <a:solidFill>
                            <a:schemeClr val="bg1"/>
                          </a:solidFill>
                        </a:rPr>
                        <a:t>Exception</a:t>
                      </a:r>
                      <a:endParaRPr lang="en-US" dirty="0">
                        <a:solidFill>
                          <a:schemeClr val="bg1"/>
                        </a:solidFill>
                      </a:endParaRPr>
                    </a:p>
                  </a:txBody>
                  <a:tcPr>
                    <a:noFill/>
                  </a:tcPr>
                </a:tc>
              </a:tr>
              <a:tr h="887018">
                <a:tc>
                  <a:txBody>
                    <a:bodyPr/>
                    <a:lstStyle/>
                    <a:p>
                      <a:r>
                        <a:rPr lang="en-US" dirty="0" err="1" smtClean="0">
                          <a:solidFill>
                            <a:schemeClr val="bg1"/>
                          </a:solidFill>
                        </a:rPr>
                        <a:t>Int</a:t>
                      </a:r>
                      <a:r>
                        <a:rPr lang="en-US" baseline="0" dirty="0" smtClean="0">
                          <a:solidFill>
                            <a:schemeClr val="bg1"/>
                          </a:solidFill>
                        </a:rPr>
                        <a:t> x = 5/0;</a:t>
                      </a:r>
                    </a:p>
                    <a:p>
                      <a:endParaRPr lang="en-US" baseline="0" dirty="0" smtClean="0">
                        <a:solidFill>
                          <a:schemeClr val="bg1"/>
                        </a:solidFill>
                      </a:endParaRPr>
                    </a:p>
                    <a:p>
                      <a:r>
                        <a:rPr lang="en-US" baseline="0" dirty="0" smtClean="0">
                          <a:solidFill>
                            <a:schemeClr val="bg1"/>
                          </a:solidFill>
                        </a:rPr>
                        <a:t>Divide by zero</a:t>
                      </a:r>
                      <a:endParaRPr lang="en-US"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bg1"/>
                          </a:solidFill>
                          <a:effectLst/>
                          <a:latin typeface="+mn-lt"/>
                          <a:ea typeface="+mn-ea"/>
                          <a:cs typeface="+mn-cs"/>
                        </a:rPr>
                        <a:t>ArithmeticException</a:t>
                      </a:r>
                      <a:endParaRPr lang="en-US" sz="1800" b="0" i="0" kern="1200" dirty="0" smtClean="0">
                        <a:solidFill>
                          <a:schemeClr val="bg1"/>
                        </a:solidFill>
                        <a:effectLst/>
                        <a:latin typeface="+mn-lt"/>
                        <a:ea typeface="+mn-ea"/>
                        <a:cs typeface="+mn-cs"/>
                      </a:endParaRPr>
                    </a:p>
                  </a:txBody>
                  <a:tcPr>
                    <a:noFill/>
                  </a:tcPr>
                </a:tc>
              </a:tr>
              <a:tr h="1125480">
                <a:tc>
                  <a:txBody>
                    <a:bodyPr/>
                    <a:lstStyle/>
                    <a:p>
                      <a:r>
                        <a:rPr lang="en-US" sz="1800" b="0" i="0" kern="1200" dirty="0" smtClean="0">
                          <a:solidFill>
                            <a:schemeClr val="bg1"/>
                          </a:solidFill>
                          <a:effectLst/>
                          <a:latin typeface="+mn-lt"/>
                          <a:ea typeface="+mn-ea"/>
                          <a:cs typeface="+mn-cs"/>
                        </a:rPr>
                        <a:t>String text=</a:t>
                      </a:r>
                      <a:r>
                        <a:rPr lang="en-US" sz="1800" b="1" i="0" kern="1200" dirty="0" smtClean="0">
                          <a:solidFill>
                            <a:schemeClr val="bg1"/>
                          </a:solidFill>
                          <a:effectLst/>
                          <a:latin typeface="+mn-lt"/>
                          <a:ea typeface="+mn-ea"/>
                          <a:cs typeface="+mn-cs"/>
                        </a:rPr>
                        <a:t>null</a:t>
                      </a:r>
                      <a:r>
                        <a:rPr lang="en-US" sz="1800" b="0" i="0" kern="1200" dirty="0" smtClean="0">
                          <a:solidFill>
                            <a:schemeClr val="bg1"/>
                          </a:solidFill>
                          <a:effectLst/>
                          <a:latin typeface="+mn-lt"/>
                          <a:ea typeface="+mn-ea"/>
                          <a:cs typeface="+mn-cs"/>
                        </a:rPr>
                        <a:t>;  </a:t>
                      </a:r>
                    </a:p>
                    <a:p>
                      <a:r>
                        <a:rPr lang="en-US" sz="1800" b="0" i="0" kern="1200" dirty="0" err="1" smtClean="0">
                          <a:solidFill>
                            <a:schemeClr val="bg1"/>
                          </a:solidFill>
                          <a:effectLst/>
                          <a:latin typeface="+mn-lt"/>
                          <a:ea typeface="+mn-ea"/>
                          <a:cs typeface="+mn-cs"/>
                        </a:rPr>
                        <a:t>System.out.println</a:t>
                      </a:r>
                      <a:r>
                        <a:rPr lang="en-US" sz="1800" b="0" i="0" kern="1200" dirty="0" smtClean="0">
                          <a:solidFill>
                            <a:schemeClr val="bg1"/>
                          </a:solidFill>
                          <a:effectLst/>
                          <a:latin typeface="+mn-lt"/>
                          <a:ea typeface="+mn-ea"/>
                          <a:cs typeface="+mn-cs"/>
                        </a:rPr>
                        <a:t>(</a:t>
                      </a:r>
                      <a:r>
                        <a:rPr lang="en-US" sz="1800" b="0" i="0" kern="1200" dirty="0" err="1" smtClean="0">
                          <a:solidFill>
                            <a:schemeClr val="bg1"/>
                          </a:solidFill>
                          <a:effectLst/>
                          <a:latin typeface="+mn-lt"/>
                          <a:ea typeface="+mn-ea"/>
                          <a:cs typeface="+mn-cs"/>
                        </a:rPr>
                        <a:t>text.length</a:t>
                      </a:r>
                      <a:r>
                        <a:rPr lang="en-US" sz="1800" b="0" i="0" kern="1200" dirty="0" smtClean="0">
                          <a:solidFill>
                            <a:schemeClr val="bg1"/>
                          </a:solidFill>
                          <a:effectLst/>
                          <a:latin typeface="+mn-lt"/>
                          <a:ea typeface="+mn-ea"/>
                          <a:cs typeface="+mn-cs"/>
                        </a:rPr>
                        <a:t>());</a:t>
                      </a:r>
                    </a:p>
                    <a:p>
                      <a:endParaRPr lang="en-US" sz="1800" b="0" i="0" kern="1200" dirty="0" smtClean="0">
                        <a:solidFill>
                          <a:schemeClr val="bg1"/>
                        </a:solidFill>
                        <a:effectLst/>
                        <a:latin typeface="+mn-lt"/>
                        <a:ea typeface="+mn-ea"/>
                        <a:cs typeface="+mn-cs"/>
                      </a:endParaRPr>
                    </a:p>
                    <a:p>
                      <a:r>
                        <a:rPr lang="en-US" sz="1800" b="0" i="0" kern="1200" dirty="0" smtClean="0">
                          <a:solidFill>
                            <a:schemeClr val="bg1"/>
                          </a:solidFill>
                          <a:effectLst/>
                          <a:latin typeface="+mn-lt"/>
                          <a:ea typeface="+mn-ea"/>
                          <a:cs typeface="+mn-cs"/>
                        </a:rPr>
                        <a:t>Using length</a:t>
                      </a:r>
                      <a:r>
                        <a:rPr lang="en-US" sz="1800" b="0" i="0" kern="1200" baseline="0" dirty="0" smtClean="0">
                          <a:solidFill>
                            <a:schemeClr val="bg1"/>
                          </a:solidFill>
                          <a:effectLst/>
                          <a:latin typeface="+mn-lt"/>
                          <a:ea typeface="+mn-ea"/>
                          <a:cs typeface="+mn-cs"/>
                        </a:rPr>
                        <a:t> method for a null value.</a:t>
                      </a:r>
                      <a:endParaRPr lang="en-US" sz="1800" b="0" i="0" kern="1200" dirty="0" smtClean="0">
                        <a:solidFill>
                          <a:schemeClr val="bg1"/>
                        </a:solidFill>
                        <a:effectLst/>
                        <a:latin typeface="+mn-lt"/>
                        <a:ea typeface="+mn-ea"/>
                        <a:cs typeface="+mn-cs"/>
                      </a:endParaRPr>
                    </a:p>
                  </a:txBody>
                  <a:tcPr>
                    <a:noFill/>
                  </a:tcPr>
                </a:tc>
                <a:tc>
                  <a:txBody>
                    <a:bodyPr/>
                    <a:lstStyle/>
                    <a:p>
                      <a:r>
                        <a:rPr lang="en-US" dirty="0" err="1" smtClean="0">
                          <a:solidFill>
                            <a:schemeClr val="bg1"/>
                          </a:solidFill>
                        </a:rPr>
                        <a:t>NullPointerException</a:t>
                      </a:r>
                      <a:endParaRPr lang="en-US" dirty="0">
                        <a:solidFill>
                          <a:schemeClr val="bg1"/>
                        </a:solidFill>
                      </a:endParaRPr>
                    </a:p>
                  </a:txBody>
                  <a:tcPr>
                    <a:noFill/>
                  </a:tcPr>
                </a:tc>
              </a:tr>
              <a:tr h="138520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bg1"/>
                          </a:solidFill>
                          <a:effectLst/>
                          <a:latin typeface="+mn-lt"/>
                          <a:ea typeface="+mn-ea"/>
                          <a:cs typeface="+mn-cs"/>
                        </a:rPr>
                        <a:t>String </a:t>
                      </a:r>
                      <a:r>
                        <a:rPr lang="en-US" sz="1800" b="0" i="0" kern="1200" dirty="0" err="1" smtClean="0">
                          <a:solidFill>
                            <a:schemeClr val="bg1"/>
                          </a:solidFill>
                          <a:effectLst/>
                          <a:latin typeface="+mn-lt"/>
                          <a:ea typeface="+mn-ea"/>
                          <a:cs typeface="+mn-cs"/>
                        </a:rPr>
                        <a:t>str</a:t>
                      </a:r>
                      <a:r>
                        <a:rPr lang="en-US" sz="1800" b="0" i="0" kern="1200" dirty="0" smtClean="0">
                          <a:solidFill>
                            <a:schemeClr val="bg1"/>
                          </a:solidFill>
                          <a:effectLst/>
                          <a:latin typeface="+mn-lt"/>
                          <a:ea typeface="+mn-ea"/>
                          <a:cs typeface="+mn-cs"/>
                        </a:rPr>
                        <a:t>="</a:t>
                      </a:r>
                      <a:r>
                        <a:rPr lang="en-US" sz="1800" b="0" i="0" kern="1200" dirty="0" err="1" smtClean="0">
                          <a:solidFill>
                            <a:schemeClr val="bg1"/>
                          </a:solidFill>
                          <a:effectLst/>
                          <a:latin typeface="+mn-lt"/>
                          <a:ea typeface="+mn-ea"/>
                          <a:cs typeface="+mn-cs"/>
                        </a:rPr>
                        <a:t>abc</a:t>
                      </a:r>
                      <a:r>
                        <a:rPr lang="en-US" sz="1800" b="0" i="0" kern="1200" dirty="0" smtClean="0">
                          <a:solidFill>
                            <a:schemeClr val="bg1"/>
                          </a:solidFill>
                          <a:effectLst/>
                          <a:latin typeface="+mn-lt"/>
                          <a:ea typeface="+mn-ea"/>
                          <a:cs typeface="+mn-cs"/>
                        </a:rPr>
                        <a:t>";  </a:t>
                      </a:r>
                    </a:p>
                    <a:p>
                      <a:endParaRPr lang="en-US" dirty="0" smtClean="0">
                        <a:solidFill>
                          <a:schemeClr val="bg1"/>
                        </a:solidFill>
                      </a:endParaRPr>
                    </a:p>
                    <a:p>
                      <a:r>
                        <a:rPr lang="en-US" sz="1800" b="1" i="0" kern="1200" dirty="0" err="1" smtClean="0">
                          <a:solidFill>
                            <a:schemeClr val="bg1"/>
                          </a:solidFill>
                          <a:effectLst/>
                          <a:latin typeface="+mn-lt"/>
                          <a:ea typeface="+mn-ea"/>
                          <a:cs typeface="+mn-cs"/>
                        </a:rPr>
                        <a:t>int</a:t>
                      </a:r>
                      <a:r>
                        <a:rPr lang="en-US" sz="1800" b="0" i="0" kern="1200" dirty="0" smtClean="0">
                          <a:solidFill>
                            <a:schemeClr val="bg1"/>
                          </a:solidFill>
                          <a:effectLst/>
                          <a:latin typeface="+mn-lt"/>
                          <a:ea typeface="+mn-ea"/>
                          <a:cs typeface="+mn-cs"/>
                        </a:rPr>
                        <a:t> </a:t>
                      </a:r>
                      <a:r>
                        <a:rPr lang="en-US" sz="1800" b="0" i="0" kern="1200" dirty="0" err="1" smtClean="0">
                          <a:solidFill>
                            <a:schemeClr val="bg1"/>
                          </a:solidFill>
                          <a:effectLst/>
                          <a:latin typeface="+mn-lt"/>
                          <a:ea typeface="+mn-ea"/>
                          <a:cs typeface="+mn-cs"/>
                        </a:rPr>
                        <a:t>i</a:t>
                      </a:r>
                      <a:r>
                        <a:rPr lang="en-US" sz="1800" b="0" i="0" kern="1200" dirty="0" smtClean="0">
                          <a:solidFill>
                            <a:schemeClr val="bg1"/>
                          </a:solidFill>
                          <a:effectLst/>
                          <a:latin typeface="+mn-lt"/>
                          <a:ea typeface="+mn-ea"/>
                          <a:cs typeface="+mn-cs"/>
                        </a:rPr>
                        <a:t>=</a:t>
                      </a:r>
                      <a:r>
                        <a:rPr lang="en-US" sz="1800" b="0" i="0" kern="1200" dirty="0" err="1" smtClean="0">
                          <a:solidFill>
                            <a:schemeClr val="bg1"/>
                          </a:solidFill>
                          <a:effectLst/>
                          <a:latin typeface="+mn-lt"/>
                          <a:ea typeface="+mn-ea"/>
                          <a:cs typeface="+mn-cs"/>
                        </a:rPr>
                        <a:t>Integer.parseInt</a:t>
                      </a:r>
                      <a:r>
                        <a:rPr lang="en-US" sz="1800" b="0" i="0" kern="1200" dirty="0" smtClean="0">
                          <a:solidFill>
                            <a:schemeClr val="bg1"/>
                          </a:solidFill>
                          <a:effectLst/>
                          <a:latin typeface="+mn-lt"/>
                          <a:ea typeface="+mn-ea"/>
                          <a:cs typeface="+mn-cs"/>
                        </a:rPr>
                        <a:t>(</a:t>
                      </a:r>
                      <a:r>
                        <a:rPr lang="en-US" sz="1800" b="0" i="0" kern="1200" dirty="0" err="1" smtClean="0">
                          <a:solidFill>
                            <a:schemeClr val="bg1"/>
                          </a:solidFill>
                          <a:effectLst/>
                          <a:latin typeface="+mn-lt"/>
                          <a:ea typeface="+mn-ea"/>
                          <a:cs typeface="+mn-cs"/>
                        </a:rPr>
                        <a:t>str</a:t>
                      </a:r>
                      <a:r>
                        <a:rPr lang="en-US" sz="1800" b="0" i="0" kern="1200" dirty="0" smtClean="0">
                          <a:solidFill>
                            <a:schemeClr val="bg1"/>
                          </a:solidFill>
                          <a:effectLst/>
                          <a:latin typeface="+mn-lt"/>
                          <a:ea typeface="+mn-ea"/>
                          <a:cs typeface="+mn-cs"/>
                        </a:rPr>
                        <a:t>);</a:t>
                      </a:r>
                    </a:p>
                    <a:p>
                      <a:endParaRPr lang="en-US" sz="1800" b="0" i="0" kern="1200" dirty="0" smtClean="0">
                        <a:solidFill>
                          <a:schemeClr val="bg1"/>
                        </a:solidFill>
                        <a:effectLst/>
                        <a:latin typeface="+mn-lt"/>
                        <a:ea typeface="+mn-ea"/>
                        <a:cs typeface="+mn-cs"/>
                      </a:endParaRPr>
                    </a:p>
                    <a:p>
                      <a:r>
                        <a:rPr lang="en-US" sz="1800" b="0" i="0" kern="1200" dirty="0" smtClean="0">
                          <a:solidFill>
                            <a:schemeClr val="bg1"/>
                          </a:solidFill>
                          <a:effectLst/>
                          <a:latin typeface="+mn-lt"/>
                          <a:ea typeface="+mn-ea"/>
                          <a:cs typeface="+mn-cs"/>
                        </a:rPr>
                        <a:t>Converting a character into a digit.</a:t>
                      </a:r>
                      <a:endParaRPr lang="en-US" dirty="0">
                        <a:solidFill>
                          <a:schemeClr val="bg1"/>
                        </a:solidFill>
                      </a:endParaRPr>
                    </a:p>
                  </a:txBody>
                  <a:tcPr>
                    <a:noFill/>
                  </a:tcPr>
                </a:tc>
                <a:tc>
                  <a:txBody>
                    <a:bodyPr/>
                    <a:lstStyle/>
                    <a:p>
                      <a:r>
                        <a:rPr lang="en-US" dirty="0" err="1" smtClean="0">
                          <a:solidFill>
                            <a:schemeClr val="bg1"/>
                          </a:solidFill>
                        </a:rPr>
                        <a:t>NumberFormatException</a:t>
                      </a:r>
                      <a:endParaRPr lang="en-US" dirty="0">
                        <a:solidFill>
                          <a:schemeClr val="bg1"/>
                        </a:solidFill>
                      </a:endParaRPr>
                    </a:p>
                  </a:txBody>
                  <a:tcPr>
                    <a:noFill/>
                  </a:tcPr>
                </a:tc>
              </a:tr>
              <a:tr h="1125480">
                <a:tc>
                  <a:txBody>
                    <a:bodyPr/>
                    <a:lstStyle/>
                    <a:p>
                      <a:r>
                        <a:rPr lang="en-US" sz="1800" b="1" i="0" kern="1200" dirty="0" err="1" smtClean="0">
                          <a:solidFill>
                            <a:schemeClr val="bg1"/>
                          </a:solidFill>
                          <a:effectLst/>
                          <a:latin typeface="+mn-lt"/>
                          <a:ea typeface="+mn-ea"/>
                          <a:cs typeface="+mn-cs"/>
                        </a:rPr>
                        <a:t>int</a:t>
                      </a:r>
                      <a:r>
                        <a:rPr lang="en-US" sz="1800" b="0" i="0" kern="1200" dirty="0" smtClean="0">
                          <a:solidFill>
                            <a:schemeClr val="bg1"/>
                          </a:solidFill>
                          <a:effectLst/>
                          <a:latin typeface="+mn-lt"/>
                          <a:ea typeface="+mn-ea"/>
                          <a:cs typeface="+mn-cs"/>
                        </a:rPr>
                        <a:t> </a:t>
                      </a:r>
                      <a:r>
                        <a:rPr lang="en-US" sz="1800" b="0" i="0" kern="1200" dirty="0" err="1" smtClean="0">
                          <a:solidFill>
                            <a:schemeClr val="bg1"/>
                          </a:solidFill>
                          <a:effectLst/>
                          <a:latin typeface="+mn-lt"/>
                          <a:ea typeface="+mn-ea"/>
                          <a:cs typeface="+mn-cs"/>
                        </a:rPr>
                        <a:t>arr</a:t>
                      </a:r>
                      <a:r>
                        <a:rPr lang="en-US" sz="1800" b="0" i="0" kern="1200" dirty="0" smtClean="0">
                          <a:solidFill>
                            <a:schemeClr val="bg1"/>
                          </a:solidFill>
                          <a:effectLst/>
                          <a:latin typeface="+mn-lt"/>
                          <a:ea typeface="+mn-ea"/>
                          <a:cs typeface="+mn-cs"/>
                        </a:rPr>
                        <a:t>[]=</a:t>
                      </a:r>
                      <a:r>
                        <a:rPr lang="en-US" sz="1800" b="1" i="0" kern="1200" dirty="0" smtClean="0">
                          <a:solidFill>
                            <a:schemeClr val="bg1"/>
                          </a:solidFill>
                          <a:effectLst/>
                          <a:latin typeface="+mn-lt"/>
                          <a:ea typeface="+mn-ea"/>
                          <a:cs typeface="+mn-cs"/>
                        </a:rPr>
                        <a:t>new</a:t>
                      </a:r>
                      <a:r>
                        <a:rPr lang="en-US" sz="1800" b="0" i="0" kern="1200" dirty="0" smtClean="0">
                          <a:solidFill>
                            <a:schemeClr val="bg1"/>
                          </a:solidFill>
                          <a:effectLst/>
                          <a:latin typeface="+mn-lt"/>
                          <a:ea typeface="+mn-ea"/>
                          <a:cs typeface="+mn-cs"/>
                        </a:rPr>
                        <a:t> </a:t>
                      </a:r>
                      <a:r>
                        <a:rPr lang="en-US" sz="1800" b="1" i="0" kern="1200" dirty="0" err="1" smtClean="0">
                          <a:solidFill>
                            <a:schemeClr val="bg1"/>
                          </a:solidFill>
                          <a:effectLst/>
                          <a:latin typeface="+mn-lt"/>
                          <a:ea typeface="+mn-ea"/>
                          <a:cs typeface="+mn-cs"/>
                        </a:rPr>
                        <a:t>int</a:t>
                      </a:r>
                      <a:r>
                        <a:rPr lang="en-US" sz="1800" b="0" i="0" kern="1200" dirty="0" smtClean="0">
                          <a:solidFill>
                            <a:schemeClr val="bg1"/>
                          </a:solidFill>
                          <a:effectLst/>
                          <a:latin typeface="+mn-lt"/>
                          <a:ea typeface="+mn-ea"/>
                          <a:cs typeface="+mn-cs"/>
                        </a:rPr>
                        <a:t>[4];  </a:t>
                      </a:r>
                    </a:p>
                    <a:p>
                      <a:r>
                        <a:rPr lang="en-US" sz="1800" b="0" i="0" kern="1200" dirty="0" err="1" smtClean="0">
                          <a:solidFill>
                            <a:schemeClr val="bg1"/>
                          </a:solidFill>
                          <a:effectLst/>
                          <a:latin typeface="+mn-lt"/>
                          <a:ea typeface="+mn-ea"/>
                          <a:cs typeface="+mn-cs"/>
                        </a:rPr>
                        <a:t>arr</a:t>
                      </a:r>
                      <a:r>
                        <a:rPr lang="en-US" sz="1800" b="0" i="0" kern="1200" dirty="0" smtClean="0">
                          <a:solidFill>
                            <a:schemeClr val="bg1"/>
                          </a:solidFill>
                          <a:effectLst/>
                          <a:latin typeface="+mn-lt"/>
                          <a:ea typeface="+mn-ea"/>
                          <a:cs typeface="+mn-cs"/>
                        </a:rPr>
                        <a:t>[15]=100;</a:t>
                      </a:r>
                    </a:p>
                    <a:p>
                      <a:endParaRPr lang="en-US" sz="1800" b="0" i="0" kern="1200" dirty="0" smtClean="0">
                        <a:solidFill>
                          <a:schemeClr val="bg1"/>
                        </a:solidFill>
                        <a:effectLst/>
                        <a:latin typeface="+mn-lt"/>
                        <a:ea typeface="+mn-ea"/>
                        <a:cs typeface="+mn-cs"/>
                      </a:endParaRPr>
                    </a:p>
                    <a:p>
                      <a:r>
                        <a:rPr lang="en-US" sz="1800" b="0" i="0" kern="1200" dirty="0" smtClean="0">
                          <a:solidFill>
                            <a:schemeClr val="bg1"/>
                          </a:solidFill>
                          <a:effectLst/>
                          <a:latin typeface="+mn-lt"/>
                          <a:ea typeface="+mn-ea"/>
                          <a:cs typeface="+mn-cs"/>
                        </a:rPr>
                        <a:t>Inserting</a:t>
                      </a:r>
                      <a:r>
                        <a:rPr lang="en-US" sz="1800" b="0" i="0" kern="1200" baseline="0" dirty="0" smtClean="0">
                          <a:solidFill>
                            <a:schemeClr val="bg1"/>
                          </a:solidFill>
                          <a:effectLst/>
                          <a:latin typeface="+mn-lt"/>
                          <a:ea typeface="+mn-ea"/>
                          <a:cs typeface="+mn-cs"/>
                        </a:rPr>
                        <a:t> value to non existing index.</a:t>
                      </a:r>
                      <a:endParaRPr lang="en-US" sz="1800" b="0" i="0" kern="1200" dirty="0" smtClean="0">
                        <a:solidFill>
                          <a:schemeClr val="bg1"/>
                        </a:solidFill>
                        <a:effectLst/>
                        <a:latin typeface="+mn-lt"/>
                        <a:ea typeface="+mn-ea"/>
                        <a:cs typeface="+mn-cs"/>
                      </a:endParaRPr>
                    </a:p>
                  </a:txBody>
                  <a:tcPr>
                    <a:noFill/>
                  </a:tcPr>
                </a:tc>
                <a:tc>
                  <a:txBody>
                    <a:bodyPr/>
                    <a:lstStyle/>
                    <a:p>
                      <a:r>
                        <a:rPr lang="en-US" dirty="0" err="1" smtClean="0">
                          <a:solidFill>
                            <a:schemeClr val="bg1"/>
                          </a:solidFill>
                        </a:rPr>
                        <a:t>ArrayIndexOutOfBoundException</a:t>
                      </a:r>
                      <a:endParaRPr lang="en-US" dirty="0">
                        <a:solidFill>
                          <a:schemeClr val="bg1"/>
                        </a:solidFill>
                      </a:endParaRPr>
                    </a:p>
                  </a:txBody>
                  <a:tcPr>
                    <a:noFill/>
                  </a:tcPr>
                </a:tc>
              </a:tr>
            </a:tbl>
          </a:graphicData>
        </a:graphic>
      </p:graphicFrame>
    </p:spTree>
    <p:extLst>
      <p:ext uri="{BB962C8B-B14F-4D97-AF65-F5344CB8AC3E}">
        <p14:creationId xmlns="" xmlns:p14="http://schemas.microsoft.com/office/powerpoint/2010/main" val="812469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exception</a:t>
            </a:r>
            <a:endParaRPr lang="en-US" dirty="0"/>
          </a:p>
        </p:txBody>
      </p:sp>
      <p:sp>
        <p:nvSpPr>
          <p:cNvPr id="3" name="Content Placeholder 2"/>
          <p:cNvSpPr>
            <a:spLocks noGrp="1"/>
          </p:cNvSpPr>
          <p:nvPr>
            <p:ph idx="1"/>
          </p:nvPr>
        </p:nvSpPr>
        <p:spPr>
          <a:xfrm>
            <a:off x="457200" y="990600"/>
            <a:ext cx="7924800" cy="483051"/>
          </a:xfrm>
        </p:spPr>
        <p:txBody>
          <a:bodyPr/>
          <a:lstStyle/>
          <a:p>
            <a:pPr marL="171450" indent="-171450">
              <a:buFont typeface="Arial" panose="020B0604020202020204" pitchFamily="34" charset="0"/>
              <a:buChar char="•"/>
            </a:pPr>
            <a:r>
              <a:rPr lang="en-US" dirty="0"/>
              <a:t>In Java </a:t>
            </a:r>
            <a:r>
              <a:rPr lang="en-US" dirty="0">
                <a:solidFill>
                  <a:schemeClr val="accent6"/>
                </a:solidFill>
              </a:rPr>
              <a:t>throw</a:t>
            </a:r>
            <a:r>
              <a:rPr lang="en-US" dirty="0"/>
              <a:t> keyword is used to explicitly throw an exception.</a:t>
            </a:r>
          </a:p>
        </p:txBody>
      </p:sp>
      <p:sp>
        <p:nvSpPr>
          <p:cNvPr id="4" name="Slide Number Placeholder 3"/>
          <p:cNvSpPr>
            <a:spLocks noGrp="1"/>
          </p:cNvSpPr>
          <p:nvPr>
            <p:ph type="sldNum" sz="quarter" idx="12"/>
          </p:nvPr>
        </p:nvSpPr>
        <p:spPr>
          <a:xfrm>
            <a:off x="8559804" y="6477000"/>
            <a:ext cx="736596" cy="228597"/>
          </a:xfrm>
        </p:spPr>
        <p:txBody>
          <a:bodyPr/>
          <a:lstStyle/>
          <a:p>
            <a:pPr>
              <a:defRPr/>
            </a:pPr>
            <a:fld id="{50EC62AF-8A58-47DB-8277-FFD1CE2A98DE}" type="slidenum">
              <a:rPr lang="en-US" smtClean="0">
                <a:solidFill>
                  <a:schemeClr val="bg1"/>
                </a:solidFill>
              </a:rPr>
              <a:pPr>
                <a:defRPr/>
              </a:pPr>
              <a:t>15</a:t>
            </a:fld>
            <a:endParaRPr lang="en-US" dirty="0">
              <a:solidFill>
                <a:schemeClr val="bg1"/>
              </a:solidFill>
            </a:endParaRPr>
          </a:p>
        </p:txBody>
      </p:sp>
      <p:sp>
        <p:nvSpPr>
          <p:cNvPr id="5" name="Content Placeholder 2"/>
          <p:cNvSpPr txBox="1">
            <a:spLocks/>
          </p:cNvSpPr>
          <p:nvPr/>
        </p:nvSpPr>
        <p:spPr>
          <a:xfrm>
            <a:off x="457200" y="1752600"/>
            <a:ext cx="7924800" cy="876977"/>
          </a:xfrm>
          <a:prstGeom prst="rect">
            <a:avLst/>
          </a:prstGeom>
        </p:spPr>
        <p:txBody>
          <a:bodyPr/>
          <a:lstStyle>
            <a:lvl1pPr marL="342900" indent="-342900" algn="l" defTabSz="457200" rtl="0" eaLnBrk="1" latinLnBrk="0" hangingPunct="1">
              <a:spcBef>
                <a:spcPct val="20000"/>
              </a:spcBef>
              <a:buFont typeface="Arial"/>
              <a:buChar char="•"/>
              <a:defRPr sz="20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fontAlgn="auto">
              <a:spcAft>
                <a:spcPts val="0"/>
              </a:spcAft>
              <a:buFont typeface="Arial" panose="020B0604020202020204" pitchFamily="34" charset="0"/>
              <a:buChar char="•"/>
            </a:pPr>
            <a:r>
              <a:rPr lang="en-US" b="0" dirty="0"/>
              <a:t>We can </a:t>
            </a:r>
            <a:r>
              <a:rPr lang="en-US" b="0" dirty="0">
                <a:solidFill>
                  <a:schemeClr val="accent6"/>
                </a:solidFill>
              </a:rPr>
              <a:t>throw</a:t>
            </a:r>
            <a:r>
              <a:rPr lang="en-US" b="0" dirty="0"/>
              <a:t> either checked or </a:t>
            </a:r>
            <a:r>
              <a:rPr lang="en-US" b="0" dirty="0" err="1"/>
              <a:t>uncheked</a:t>
            </a:r>
            <a:r>
              <a:rPr lang="en-US" b="0" dirty="0"/>
              <a:t> exception in java by using throw keyword. </a:t>
            </a:r>
            <a:endParaRPr lang="en-US" b="0" dirty="0">
              <a:solidFill>
                <a:schemeClr val="accent6"/>
              </a:solidFill>
            </a:endParaRPr>
          </a:p>
        </p:txBody>
      </p:sp>
      <p:sp>
        <p:nvSpPr>
          <p:cNvPr id="7" name="Content Placeholder 2"/>
          <p:cNvSpPr txBox="1">
            <a:spLocks/>
          </p:cNvSpPr>
          <p:nvPr/>
        </p:nvSpPr>
        <p:spPr>
          <a:xfrm>
            <a:off x="457200" y="2856823"/>
            <a:ext cx="7924800" cy="648377"/>
          </a:xfrm>
          <a:prstGeom prst="rect">
            <a:avLst/>
          </a:prstGeom>
        </p:spPr>
        <p:txBody>
          <a:bodyPr/>
          <a:lstStyle>
            <a:lvl1pPr marL="342900" indent="-342900" algn="l" defTabSz="457200" rtl="0" eaLnBrk="1" latinLnBrk="0" hangingPunct="1">
              <a:spcBef>
                <a:spcPct val="20000"/>
              </a:spcBef>
              <a:buFont typeface="Arial"/>
              <a:buChar char="•"/>
              <a:defRPr sz="20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fontAlgn="auto">
              <a:spcAft>
                <a:spcPts val="0"/>
              </a:spcAft>
              <a:buFont typeface="Arial" panose="020B0604020202020204" pitchFamily="34" charset="0"/>
              <a:buChar char="•"/>
            </a:pPr>
            <a:r>
              <a:rPr lang="en-US" b="0" dirty="0">
                <a:solidFill>
                  <a:schemeClr val="accent6"/>
                </a:solidFill>
              </a:rPr>
              <a:t>Throw</a:t>
            </a:r>
            <a:r>
              <a:rPr lang="en-US" b="0" dirty="0"/>
              <a:t> is followed by an instance.</a:t>
            </a:r>
            <a:endParaRPr lang="en-US" b="0" dirty="0">
              <a:solidFill>
                <a:schemeClr val="accent6"/>
              </a:solidFill>
            </a:endParaRPr>
          </a:p>
        </p:txBody>
      </p:sp>
      <p:sp>
        <p:nvSpPr>
          <p:cNvPr id="8" name="Content Placeholder 2"/>
          <p:cNvSpPr txBox="1">
            <a:spLocks/>
          </p:cNvSpPr>
          <p:nvPr/>
        </p:nvSpPr>
        <p:spPr>
          <a:xfrm>
            <a:off x="457200" y="3771223"/>
            <a:ext cx="7924800" cy="648377"/>
          </a:xfrm>
          <a:prstGeom prst="rect">
            <a:avLst/>
          </a:prstGeom>
        </p:spPr>
        <p:txBody>
          <a:bodyPr/>
          <a:lstStyle>
            <a:lvl1pPr marL="342900" indent="-342900" algn="l" defTabSz="457200" rtl="0" eaLnBrk="1" latinLnBrk="0" hangingPunct="1">
              <a:spcBef>
                <a:spcPct val="20000"/>
              </a:spcBef>
              <a:buFont typeface="Arial"/>
              <a:buChar char="•"/>
              <a:defRPr sz="20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fontAlgn="auto">
              <a:spcAft>
                <a:spcPts val="0"/>
              </a:spcAft>
              <a:buFont typeface="Arial" panose="020B0604020202020204" pitchFamily="34" charset="0"/>
              <a:buChar char="•"/>
            </a:pPr>
            <a:r>
              <a:rPr lang="en-US" b="0" dirty="0">
                <a:solidFill>
                  <a:schemeClr val="accent6"/>
                </a:solidFill>
              </a:rPr>
              <a:t>Throw</a:t>
            </a:r>
            <a:r>
              <a:rPr lang="en-US" b="0" dirty="0"/>
              <a:t> is used within the method.</a:t>
            </a:r>
            <a:endParaRPr lang="en-US" b="0" dirty="0">
              <a:solidFill>
                <a:schemeClr val="accent6"/>
              </a:solidFill>
            </a:endParaRPr>
          </a:p>
        </p:txBody>
      </p:sp>
      <p:sp>
        <p:nvSpPr>
          <p:cNvPr id="9" name="Content Placeholder 2"/>
          <p:cNvSpPr txBox="1">
            <a:spLocks/>
          </p:cNvSpPr>
          <p:nvPr/>
        </p:nvSpPr>
        <p:spPr>
          <a:xfrm>
            <a:off x="457200" y="4609423"/>
            <a:ext cx="7924800" cy="648377"/>
          </a:xfrm>
          <a:prstGeom prst="rect">
            <a:avLst/>
          </a:prstGeom>
        </p:spPr>
        <p:txBody>
          <a:bodyPr/>
          <a:lstStyle>
            <a:lvl1pPr marL="342900" indent="-342900" algn="l" defTabSz="457200" rtl="0" eaLnBrk="1" latinLnBrk="0" hangingPunct="1">
              <a:spcBef>
                <a:spcPct val="20000"/>
              </a:spcBef>
              <a:buFont typeface="Arial"/>
              <a:buChar char="•"/>
              <a:defRPr sz="20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fontAlgn="auto">
              <a:spcAft>
                <a:spcPts val="0"/>
              </a:spcAft>
              <a:buFont typeface="Arial" panose="020B0604020202020204" pitchFamily="34" charset="0"/>
              <a:buChar char="•"/>
            </a:pPr>
            <a:r>
              <a:rPr lang="en-US" b="0" dirty="0" smtClean="0"/>
              <a:t>Multiple exception cannot be thrown.</a:t>
            </a:r>
            <a:endParaRPr lang="en-US" b="0" dirty="0">
              <a:solidFill>
                <a:schemeClr val="accent6"/>
              </a:solidFill>
            </a:endParaRPr>
          </a:p>
        </p:txBody>
      </p:sp>
    </p:spTree>
    <p:extLst>
      <p:ext uri="{BB962C8B-B14F-4D97-AF65-F5344CB8AC3E}">
        <p14:creationId xmlns="" xmlns:p14="http://schemas.microsoft.com/office/powerpoint/2010/main" val="74296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533400" y="1345749"/>
            <a:ext cx="7924800" cy="4445451"/>
          </a:xfrm>
        </p:spPr>
        <p:txBody>
          <a:bodyPr/>
          <a:lstStyle/>
          <a:p>
            <a:pPr marL="0" indent="0">
              <a:buNone/>
            </a:pPr>
            <a:r>
              <a:rPr lang="en-US" dirty="0">
                <a:solidFill>
                  <a:schemeClr val="accent1"/>
                </a:solidFill>
              </a:rPr>
              <a:t>public class </a:t>
            </a:r>
            <a:r>
              <a:rPr lang="en-US" dirty="0" err="1" smtClean="0">
                <a:solidFill>
                  <a:schemeClr val="accent6"/>
                </a:solidFill>
              </a:rPr>
              <a:t>ThrowExample</a:t>
            </a:r>
            <a:r>
              <a:rPr lang="en-US" dirty="0" smtClean="0">
                <a:solidFill>
                  <a:schemeClr val="accent1"/>
                </a:solidFill>
              </a:rPr>
              <a:t>{  </a:t>
            </a:r>
            <a:endParaRPr lang="en-US" dirty="0">
              <a:solidFill>
                <a:schemeClr val="accent1"/>
              </a:solidFill>
            </a:endParaRPr>
          </a:p>
          <a:p>
            <a:pPr marL="0" indent="0">
              <a:buNone/>
            </a:pPr>
            <a:r>
              <a:rPr lang="en-US" dirty="0">
                <a:solidFill>
                  <a:schemeClr val="accent1"/>
                </a:solidFill>
              </a:rPr>
              <a:t>   static void </a:t>
            </a:r>
            <a:r>
              <a:rPr lang="en-US" dirty="0" err="1" smtClean="0">
                <a:solidFill>
                  <a:schemeClr val="accent6"/>
                </a:solidFill>
              </a:rPr>
              <a:t>CheckEligibility</a:t>
            </a:r>
            <a:r>
              <a:rPr lang="en-US" dirty="0" smtClean="0">
                <a:solidFill>
                  <a:schemeClr val="accent1"/>
                </a:solidFill>
              </a:rPr>
              <a:t>(</a:t>
            </a:r>
            <a:r>
              <a:rPr lang="en-US" dirty="0" err="1" smtClean="0">
                <a:solidFill>
                  <a:schemeClr val="accent1"/>
                </a:solidFill>
              </a:rPr>
              <a:t>int</a:t>
            </a:r>
            <a:r>
              <a:rPr lang="en-US" dirty="0">
                <a:solidFill>
                  <a:schemeClr val="accent1"/>
                </a:solidFill>
              </a:rPr>
              <a:t> </a:t>
            </a:r>
            <a:r>
              <a:rPr lang="en-US" dirty="0">
                <a:solidFill>
                  <a:schemeClr val="accent6"/>
                </a:solidFill>
              </a:rPr>
              <a:t>age</a:t>
            </a:r>
            <a:r>
              <a:rPr lang="en-US" dirty="0">
                <a:solidFill>
                  <a:schemeClr val="accent1"/>
                </a:solidFill>
              </a:rPr>
              <a:t>){  </a:t>
            </a:r>
          </a:p>
          <a:p>
            <a:pPr marL="0" indent="0">
              <a:buNone/>
            </a:pPr>
            <a:r>
              <a:rPr lang="en-US" dirty="0">
                <a:solidFill>
                  <a:schemeClr val="accent1"/>
                </a:solidFill>
              </a:rPr>
              <a:t>     if(</a:t>
            </a:r>
            <a:r>
              <a:rPr lang="en-US" dirty="0">
                <a:solidFill>
                  <a:schemeClr val="accent6"/>
                </a:solidFill>
              </a:rPr>
              <a:t>age</a:t>
            </a:r>
            <a:r>
              <a:rPr lang="en-US" dirty="0">
                <a:solidFill>
                  <a:schemeClr val="accent1"/>
                </a:solidFill>
              </a:rPr>
              <a:t>&lt;</a:t>
            </a:r>
            <a:r>
              <a:rPr lang="en-US" dirty="0">
                <a:solidFill>
                  <a:schemeClr val="accent6"/>
                </a:solidFill>
              </a:rPr>
              <a:t>18</a:t>
            </a:r>
            <a:r>
              <a:rPr lang="en-US" dirty="0">
                <a:solidFill>
                  <a:schemeClr val="accent1"/>
                </a:solidFill>
              </a:rPr>
              <a:t>)  </a:t>
            </a:r>
          </a:p>
          <a:p>
            <a:pPr marL="0" indent="0">
              <a:buNone/>
            </a:pPr>
            <a:r>
              <a:rPr lang="en-US" dirty="0">
                <a:solidFill>
                  <a:schemeClr val="accent1"/>
                </a:solidFill>
              </a:rPr>
              <a:t>      </a:t>
            </a:r>
            <a:r>
              <a:rPr lang="en-US" dirty="0" smtClean="0">
                <a:solidFill>
                  <a:schemeClr val="accent1"/>
                </a:solidFill>
              </a:rPr>
              <a:t>		throw</a:t>
            </a:r>
            <a:r>
              <a:rPr lang="en-US" dirty="0">
                <a:solidFill>
                  <a:schemeClr val="accent1"/>
                </a:solidFill>
              </a:rPr>
              <a:t> new </a:t>
            </a:r>
            <a:r>
              <a:rPr lang="en-US" dirty="0" err="1">
                <a:solidFill>
                  <a:schemeClr val="accent1"/>
                </a:solidFill>
              </a:rPr>
              <a:t>ArithmeticException</a:t>
            </a:r>
            <a:r>
              <a:rPr lang="en-US" dirty="0">
                <a:solidFill>
                  <a:schemeClr val="accent1"/>
                </a:solidFill>
              </a:rPr>
              <a:t>("</a:t>
            </a:r>
            <a:r>
              <a:rPr lang="en-US" dirty="0" smtClean="0">
                <a:solidFill>
                  <a:schemeClr val="accent6"/>
                </a:solidFill>
              </a:rPr>
              <a:t>not eligible to join university</a:t>
            </a:r>
            <a:r>
              <a:rPr lang="en-US" dirty="0" smtClean="0">
                <a:solidFill>
                  <a:schemeClr val="accent1"/>
                </a:solidFill>
              </a:rPr>
              <a:t>");</a:t>
            </a:r>
            <a:r>
              <a:rPr lang="en-US" dirty="0">
                <a:solidFill>
                  <a:schemeClr val="accent1"/>
                </a:solidFill>
              </a:rPr>
              <a:t>  </a:t>
            </a:r>
          </a:p>
          <a:p>
            <a:pPr marL="0" indent="0">
              <a:buNone/>
            </a:pPr>
            <a:r>
              <a:rPr lang="en-US" dirty="0">
                <a:solidFill>
                  <a:schemeClr val="accent1"/>
                </a:solidFill>
              </a:rPr>
              <a:t>     else  </a:t>
            </a:r>
          </a:p>
          <a:p>
            <a:pPr marL="0" indent="0">
              <a:buNone/>
            </a:pPr>
            <a:r>
              <a:rPr lang="en-US" dirty="0">
                <a:solidFill>
                  <a:schemeClr val="accent1"/>
                </a:solidFill>
              </a:rPr>
              <a:t>      </a:t>
            </a:r>
            <a:r>
              <a:rPr lang="en-US" dirty="0" smtClean="0">
                <a:solidFill>
                  <a:schemeClr val="accent1"/>
                </a:solidFill>
              </a:rPr>
              <a:t>		</a:t>
            </a:r>
            <a:r>
              <a:rPr lang="en-US" dirty="0" err="1" smtClean="0">
                <a:solidFill>
                  <a:schemeClr val="accent1"/>
                </a:solidFill>
              </a:rPr>
              <a:t>System.out.println</a:t>
            </a:r>
            <a:r>
              <a:rPr lang="en-US" dirty="0">
                <a:solidFill>
                  <a:schemeClr val="accent1"/>
                </a:solidFill>
              </a:rPr>
              <a:t>("welcome to vote");  </a:t>
            </a:r>
          </a:p>
          <a:p>
            <a:pPr marL="0" indent="0">
              <a:buNone/>
            </a:pPr>
            <a:r>
              <a:rPr lang="en-US" dirty="0">
                <a:solidFill>
                  <a:schemeClr val="accent1"/>
                </a:solidFill>
              </a:rPr>
              <a:t>   }  </a:t>
            </a:r>
          </a:p>
          <a:p>
            <a:pPr marL="0" indent="0">
              <a:buNone/>
            </a:pPr>
            <a:r>
              <a:rPr lang="en-US" dirty="0">
                <a:solidFill>
                  <a:schemeClr val="accent1"/>
                </a:solidFill>
              </a:rPr>
              <a:t>   public static void main(String </a:t>
            </a:r>
            <a:r>
              <a:rPr lang="en-US" dirty="0" err="1">
                <a:solidFill>
                  <a:schemeClr val="accent1"/>
                </a:solidFill>
              </a:rPr>
              <a:t>args</a:t>
            </a:r>
            <a:r>
              <a:rPr lang="en-US" dirty="0">
                <a:solidFill>
                  <a:schemeClr val="accent1"/>
                </a:solidFill>
              </a:rPr>
              <a:t>[]){  </a:t>
            </a:r>
          </a:p>
          <a:p>
            <a:pPr marL="0" indent="0">
              <a:buNone/>
            </a:pPr>
            <a:r>
              <a:rPr lang="en-US" dirty="0">
                <a:solidFill>
                  <a:schemeClr val="accent1"/>
                </a:solidFill>
              </a:rPr>
              <a:t>      </a:t>
            </a:r>
            <a:r>
              <a:rPr lang="en-US" dirty="0" err="1" smtClean="0">
                <a:solidFill>
                  <a:schemeClr val="accent6"/>
                </a:solidFill>
              </a:rPr>
              <a:t>CheckEligibility</a:t>
            </a:r>
            <a:r>
              <a:rPr lang="en-US" dirty="0" smtClean="0">
                <a:solidFill>
                  <a:schemeClr val="accent1"/>
                </a:solidFill>
              </a:rPr>
              <a:t>(</a:t>
            </a:r>
            <a:r>
              <a:rPr lang="en-US" dirty="0" smtClean="0">
                <a:solidFill>
                  <a:schemeClr val="accent6"/>
                </a:solidFill>
              </a:rPr>
              <a:t>10</a:t>
            </a:r>
            <a:r>
              <a:rPr lang="en-US" dirty="0" smtClean="0">
                <a:solidFill>
                  <a:schemeClr val="accent1"/>
                </a:solidFill>
              </a:rPr>
              <a:t>);</a:t>
            </a:r>
            <a:r>
              <a:rPr lang="en-US" dirty="0">
                <a:solidFill>
                  <a:schemeClr val="accent1"/>
                </a:solidFill>
              </a:rPr>
              <a:t>  </a:t>
            </a:r>
          </a:p>
          <a:p>
            <a:pPr marL="0" indent="0">
              <a:buNone/>
            </a:pPr>
            <a:r>
              <a:rPr lang="en-US" dirty="0">
                <a:solidFill>
                  <a:schemeClr val="accent1"/>
                </a:solidFill>
              </a:rPr>
              <a:t>      </a:t>
            </a:r>
            <a:r>
              <a:rPr lang="en-US" dirty="0" err="1">
                <a:solidFill>
                  <a:schemeClr val="accent1"/>
                </a:solidFill>
              </a:rPr>
              <a:t>System.out.println</a:t>
            </a:r>
            <a:r>
              <a:rPr lang="en-US" dirty="0" smtClean="0">
                <a:solidFill>
                  <a:schemeClr val="accent1"/>
                </a:solidFill>
              </a:rPr>
              <a:t>(“</a:t>
            </a:r>
            <a:r>
              <a:rPr lang="en-US" dirty="0" smtClean="0">
                <a:solidFill>
                  <a:schemeClr val="accent6"/>
                </a:solidFill>
              </a:rPr>
              <a:t>Fine with age</a:t>
            </a:r>
            <a:r>
              <a:rPr lang="en-US" dirty="0" smtClean="0">
                <a:solidFill>
                  <a:schemeClr val="accent1"/>
                </a:solidFill>
              </a:rPr>
              <a:t>");</a:t>
            </a:r>
            <a:r>
              <a:rPr lang="en-US" dirty="0">
                <a:solidFill>
                  <a:schemeClr val="accent1"/>
                </a:solidFill>
              </a:rPr>
              <a:t>  </a:t>
            </a:r>
          </a:p>
          <a:p>
            <a:pPr marL="0" indent="0">
              <a:buNone/>
            </a:pPr>
            <a:r>
              <a:rPr lang="en-US" dirty="0">
                <a:solidFill>
                  <a:schemeClr val="accent1"/>
                </a:solidFill>
              </a:rPr>
              <a:t>  }  </a:t>
            </a:r>
          </a:p>
          <a:p>
            <a:pPr marL="0" indent="0">
              <a:buNone/>
            </a:pPr>
            <a:r>
              <a:rPr lang="en-US" dirty="0">
                <a:solidFill>
                  <a:schemeClr val="accent1"/>
                </a:solidFill>
              </a:rPr>
              <a:t>}  </a:t>
            </a:r>
          </a:p>
        </p:txBody>
      </p:sp>
      <p:sp>
        <p:nvSpPr>
          <p:cNvPr id="4" name="Slide Number Placeholder 3"/>
          <p:cNvSpPr>
            <a:spLocks noGrp="1"/>
          </p:cNvSpPr>
          <p:nvPr>
            <p:ph type="sldNum" sz="quarter" idx="12"/>
          </p:nvPr>
        </p:nvSpPr>
        <p:spPr>
          <a:xfrm>
            <a:off x="8559804" y="6477000"/>
            <a:ext cx="736596" cy="228597"/>
          </a:xfrm>
        </p:spPr>
        <p:txBody>
          <a:bodyPr/>
          <a:lstStyle/>
          <a:p>
            <a:pPr>
              <a:defRPr/>
            </a:pPr>
            <a:fld id="{50EC62AF-8A58-47DB-8277-FFD1CE2A98DE}" type="slidenum">
              <a:rPr lang="en-US" smtClean="0">
                <a:solidFill>
                  <a:schemeClr val="bg1"/>
                </a:solidFill>
              </a:rPr>
              <a:pPr>
                <a:defRPr/>
              </a:pPr>
              <a:t>16</a:t>
            </a:fld>
            <a:endParaRPr lang="en-US" dirty="0">
              <a:solidFill>
                <a:schemeClr val="bg1"/>
              </a:solidFill>
            </a:endParaRPr>
          </a:p>
        </p:txBody>
      </p:sp>
      <p:sp>
        <p:nvSpPr>
          <p:cNvPr id="6" name="Rectangle 5"/>
          <p:cNvSpPr/>
          <p:nvPr/>
        </p:nvSpPr>
        <p:spPr>
          <a:xfrm>
            <a:off x="304800" y="773668"/>
            <a:ext cx="8255004" cy="369332"/>
          </a:xfrm>
          <a:prstGeom prst="rect">
            <a:avLst/>
          </a:prstGeom>
        </p:spPr>
        <p:txBody>
          <a:bodyPr wrap="square">
            <a:spAutoFit/>
          </a:bodyPr>
          <a:lstStyle/>
          <a:p>
            <a:r>
              <a:rPr lang="en-US" b="0" dirty="0" smtClean="0">
                <a:solidFill>
                  <a:schemeClr val="bg1"/>
                </a:solidFill>
              </a:rPr>
              <a:t>Let us see how to write throw exception.</a:t>
            </a:r>
            <a:endParaRPr lang="en-US" b="0" dirty="0">
              <a:solidFill>
                <a:schemeClr val="bg1"/>
              </a:solidFill>
            </a:endParaRPr>
          </a:p>
        </p:txBody>
      </p:sp>
    </p:spTree>
    <p:extLst>
      <p:ext uri="{BB962C8B-B14F-4D97-AF65-F5344CB8AC3E}">
        <p14:creationId xmlns="" xmlns:p14="http://schemas.microsoft.com/office/powerpoint/2010/main" val="1876071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exception example in detail.</a:t>
            </a:r>
            <a:endParaRPr lang="en-US" dirty="0"/>
          </a:p>
        </p:txBody>
      </p:sp>
      <p:sp>
        <p:nvSpPr>
          <p:cNvPr id="4" name="Slide Number Placeholder 3"/>
          <p:cNvSpPr>
            <a:spLocks noGrp="1"/>
          </p:cNvSpPr>
          <p:nvPr>
            <p:ph type="sldNum" sz="quarter" idx="12"/>
          </p:nvPr>
        </p:nvSpPr>
        <p:spPr>
          <a:xfrm>
            <a:off x="8559804" y="6477000"/>
            <a:ext cx="736596" cy="228597"/>
          </a:xfrm>
        </p:spPr>
        <p:txBody>
          <a:bodyPr/>
          <a:lstStyle/>
          <a:p>
            <a:pPr>
              <a:defRPr/>
            </a:pPr>
            <a:fld id="{50EC62AF-8A58-47DB-8277-FFD1CE2A98DE}" type="slidenum">
              <a:rPr lang="en-US" smtClean="0">
                <a:solidFill>
                  <a:schemeClr val="bg1"/>
                </a:solidFill>
              </a:rPr>
              <a:pPr>
                <a:defRPr/>
              </a:pPr>
              <a:t>17</a:t>
            </a:fld>
            <a:endParaRPr lang="en-US" dirty="0">
              <a:solidFill>
                <a:schemeClr val="bg1"/>
              </a:solidFill>
            </a:endParaRPr>
          </a:p>
        </p:txBody>
      </p:sp>
      <p:sp>
        <p:nvSpPr>
          <p:cNvPr id="6" name="Rectangle 5"/>
          <p:cNvSpPr/>
          <p:nvPr/>
        </p:nvSpPr>
        <p:spPr>
          <a:xfrm>
            <a:off x="304800" y="773668"/>
            <a:ext cx="8255004" cy="1631216"/>
          </a:xfrm>
          <a:prstGeom prst="rect">
            <a:avLst/>
          </a:prstGeom>
        </p:spPr>
        <p:txBody>
          <a:bodyPr wrap="square">
            <a:spAutoFit/>
          </a:bodyPr>
          <a:lstStyle/>
          <a:p>
            <a:pPr marL="285750" indent="-285750">
              <a:buFont typeface="Arial" panose="020B0604020202020204" pitchFamily="34" charset="0"/>
              <a:buChar char="•"/>
            </a:pPr>
            <a:r>
              <a:rPr lang="en-US" sz="2000" b="0" dirty="0">
                <a:solidFill>
                  <a:schemeClr val="bg1"/>
                </a:solidFill>
              </a:rPr>
              <a:t>On execution of the example in the last slide we will get the output as:</a:t>
            </a:r>
          </a:p>
          <a:p>
            <a:endParaRPr lang="en-US" sz="2000" b="0" dirty="0"/>
          </a:p>
          <a:p>
            <a:pPr lvl="1"/>
            <a:r>
              <a:rPr lang="en-US" sz="2000" b="0" dirty="0">
                <a:solidFill>
                  <a:schemeClr val="accent2"/>
                </a:solidFill>
              </a:rPr>
              <a:t>Exception in thread main </a:t>
            </a:r>
            <a:r>
              <a:rPr lang="en-US" sz="2000" b="0" dirty="0" err="1">
                <a:solidFill>
                  <a:schemeClr val="accent2"/>
                </a:solidFill>
              </a:rPr>
              <a:t>java.lang.ArithmeticException</a:t>
            </a:r>
            <a:r>
              <a:rPr lang="en-US" sz="2000" b="0" dirty="0">
                <a:solidFill>
                  <a:schemeClr val="accent2"/>
                </a:solidFill>
              </a:rPr>
              <a:t> : </a:t>
            </a:r>
            <a:r>
              <a:rPr lang="en-US" sz="2000" b="0" dirty="0">
                <a:solidFill>
                  <a:schemeClr val="accent6"/>
                </a:solidFill>
              </a:rPr>
              <a:t>not eligible to join university</a:t>
            </a:r>
          </a:p>
        </p:txBody>
      </p:sp>
      <p:sp>
        <p:nvSpPr>
          <p:cNvPr id="7" name="Rectangle 6"/>
          <p:cNvSpPr/>
          <p:nvPr/>
        </p:nvSpPr>
        <p:spPr>
          <a:xfrm>
            <a:off x="304800" y="2685871"/>
            <a:ext cx="8255004" cy="707886"/>
          </a:xfrm>
          <a:prstGeom prst="rect">
            <a:avLst/>
          </a:prstGeom>
        </p:spPr>
        <p:txBody>
          <a:bodyPr wrap="square">
            <a:spAutoFit/>
          </a:bodyPr>
          <a:lstStyle/>
          <a:p>
            <a:pPr marL="285750" indent="-285750">
              <a:buFont typeface="Arial" panose="020B0604020202020204" pitchFamily="34" charset="0"/>
              <a:buChar char="•"/>
            </a:pPr>
            <a:r>
              <a:rPr lang="en-US" sz="2000" b="0" dirty="0" smtClean="0">
                <a:solidFill>
                  <a:schemeClr val="bg1"/>
                </a:solidFill>
              </a:rPr>
              <a:t>We notice that the Java code throw </a:t>
            </a:r>
            <a:r>
              <a:rPr lang="en-US" sz="2000" b="0" dirty="0" err="1" smtClean="0">
                <a:solidFill>
                  <a:schemeClr val="bg1"/>
                </a:solidFill>
              </a:rPr>
              <a:t>ArithmeticException</a:t>
            </a:r>
            <a:r>
              <a:rPr lang="en-US" sz="2000" b="0" dirty="0" smtClean="0">
                <a:solidFill>
                  <a:schemeClr val="bg1"/>
                </a:solidFill>
              </a:rPr>
              <a:t> if the age is less than 18.</a:t>
            </a:r>
            <a:endParaRPr lang="en-US" sz="2000" b="0" dirty="0">
              <a:solidFill>
                <a:schemeClr val="accent6"/>
              </a:solidFill>
            </a:endParaRPr>
          </a:p>
        </p:txBody>
      </p:sp>
    </p:spTree>
    <p:extLst>
      <p:ext uri="{BB962C8B-B14F-4D97-AF65-F5344CB8AC3E}">
        <p14:creationId xmlns="" xmlns:p14="http://schemas.microsoft.com/office/powerpoint/2010/main" val="83091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throws keyword.</a:t>
            </a:r>
            <a:endParaRPr lang="en-US" dirty="0"/>
          </a:p>
        </p:txBody>
      </p:sp>
      <p:sp>
        <p:nvSpPr>
          <p:cNvPr id="4" name="Slide Number Placeholder 3"/>
          <p:cNvSpPr>
            <a:spLocks noGrp="1"/>
          </p:cNvSpPr>
          <p:nvPr>
            <p:ph type="sldNum" sz="quarter" idx="12"/>
          </p:nvPr>
        </p:nvSpPr>
        <p:spPr>
          <a:xfrm>
            <a:off x="8559804" y="6477000"/>
            <a:ext cx="736596" cy="228597"/>
          </a:xfrm>
        </p:spPr>
        <p:txBody>
          <a:bodyPr/>
          <a:lstStyle/>
          <a:p>
            <a:pPr>
              <a:defRPr/>
            </a:pPr>
            <a:fld id="{50EC62AF-8A58-47DB-8277-FFD1CE2A98DE}" type="slidenum">
              <a:rPr lang="en-US" smtClean="0">
                <a:solidFill>
                  <a:schemeClr val="bg1"/>
                </a:solidFill>
              </a:rPr>
              <a:pPr>
                <a:defRPr/>
              </a:pPr>
              <a:t>18</a:t>
            </a:fld>
            <a:endParaRPr lang="en-US" dirty="0">
              <a:solidFill>
                <a:schemeClr val="bg1"/>
              </a:solidFill>
            </a:endParaRPr>
          </a:p>
        </p:txBody>
      </p:sp>
      <p:sp>
        <p:nvSpPr>
          <p:cNvPr id="6" name="Rectangle 5"/>
          <p:cNvSpPr/>
          <p:nvPr/>
        </p:nvSpPr>
        <p:spPr>
          <a:xfrm>
            <a:off x="304800" y="773668"/>
            <a:ext cx="8255004" cy="400110"/>
          </a:xfrm>
          <a:prstGeom prst="rect">
            <a:avLst/>
          </a:prstGeom>
        </p:spPr>
        <p:txBody>
          <a:bodyPr wrap="square">
            <a:spAutoFit/>
          </a:bodyPr>
          <a:lstStyle/>
          <a:p>
            <a:pPr marL="285750" indent="-285750">
              <a:buClr>
                <a:schemeClr val="bg1"/>
              </a:buClr>
              <a:buFont typeface="Arial" panose="020B0604020202020204" pitchFamily="34" charset="0"/>
              <a:buChar char="•"/>
            </a:pPr>
            <a:r>
              <a:rPr lang="en-US" sz="2000" b="0" dirty="0" smtClean="0">
                <a:solidFill>
                  <a:schemeClr val="accent6"/>
                </a:solidFill>
              </a:rPr>
              <a:t>Throws</a:t>
            </a:r>
            <a:r>
              <a:rPr lang="en-US" sz="2000" b="0" dirty="0" smtClean="0">
                <a:solidFill>
                  <a:schemeClr val="bg1"/>
                </a:solidFill>
              </a:rPr>
              <a:t> is used </a:t>
            </a:r>
            <a:r>
              <a:rPr lang="en-US" sz="2000" b="0" dirty="0">
                <a:solidFill>
                  <a:schemeClr val="bg1"/>
                </a:solidFill>
              </a:rPr>
              <a:t>to declare an exception.</a:t>
            </a:r>
            <a:endParaRPr lang="en-US" sz="2000" b="0" dirty="0">
              <a:solidFill>
                <a:schemeClr val="accent6"/>
              </a:solidFill>
            </a:endParaRPr>
          </a:p>
        </p:txBody>
      </p:sp>
      <p:sp>
        <p:nvSpPr>
          <p:cNvPr id="7" name="Rectangle 6"/>
          <p:cNvSpPr/>
          <p:nvPr/>
        </p:nvSpPr>
        <p:spPr>
          <a:xfrm>
            <a:off x="304800" y="1504890"/>
            <a:ext cx="8255004" cy="400110"/>
          </a:xfrm>
          <a:prstGeom prst="rect">
            <a:avLst/>
          </a:prstGeom>
        </p:spPr>
        <p:txBody>
          <a:bodyPr wrap="square">
            <a:spAutoFit/>
          </a:bodyPr>
          <a:lstStyle/>
          <a:p>
            <a:pPr marL="285750" indent="-285750">
              <a:buClr>
                <a:schemeClr val="bg1"/>
              </a:buClr>
              <a:buFont typeface="Arial" panose="020B0604020202020204" pitchFamily="34" charset="0"/>
              <a:buChar char="•"/>
            </a:pPr>
            <a:r>
              <a:rPr lang="en-US" sz="2000" b="0" dirty="0">
                <a:solidFill>
                  <a:schemeClr val="bg1"/>
                </a:solidFill>
              </a:rPr>
              <a:t>Checked exception can be propagated with </a:t>
            </a:r>
            <a:r>
              <a:rPr lang="en-US" sz="2000" b="0" dirty="0">
                <a:solidFill>
                  <a:schemeClr val="accent6"/>
                </a:solidFill>
              </a:rPr>
              <a:t>throws</a:t>
            </a:r>
            <a:r>
              <a:rPr lang="en-US" sz="2000" b="0" dirty="0">
                <a:solidFill>
                  <a:schemeClr val="bg1"/>
                </a:solidFill>
              </a:rPr>
              <a:t>.</a:t>
            </a:r>
            <a:endParaRPr lang="en-US" sz="2000" b="0" dirty="0">
              <a:solidFill>
                <a:schemeClr val="accent6"/>
              </a:solidFill>
            </a:endParaRPr>
          </a:p>
        </p:txBody>
      </p:sp>
      <p:sp>
        <p:nvSpPr>
          <p:cNvPr id="8" name="Rectangle 7"/>
          <p:cNvSpPr/>
          <p:nvPr/>
        </p:nvSpPr>
        <p:spPr>
          <a:xfrm>
            <a:off x="304800" y="2263914"/>
            <a:ext cx="8255004" cy="400110"/>
          </a:xfrm>
          <a:prstGeom prst="rect">
            <a:avLst/>
          </a:prstGeom>
        </p:spPr>
        <p:txBody>
          <a:bodyPr wrap="square">
            <a:spAutoFit/>
          </a:bodyPr>
          <a:lstStyle/>
          <a:p>
            <a:pPr marL="285750" indent="-285750">
              <a:buClr>
                <a:schemeClr val="bg1"/>
              </a:buClr>
              <a:buFont typeface="Arial" panose="020B0604020202020204" pitchFamily="34" charset="0"/>
              <a:buChar char="•"/>
            </a:pPr>
            <a:r>
              <a:rPr lang="en-US" sz="2000" b="0" dirty="0">
                <a:solidFill>
                  <a:schemeClr val="accent6"/>
                </a:solidFill>
              </a:rPr>
              <a:t>Throws</a:t>
            </a:r>
            <a:r>
              <a:rPr lang="en-US" sz="2000" b="0" dirty="0">
                <a:solidFill>
                  <a:schemeClr val="bg1"/>
                </a:solidFill>
              </a:rPr>
              <a:t> is followed by class.</a:t>
            </a:r>
            <a:endParaRPr lang="en-US" sz="2000" b="0" dirty="0">
              <a:solidFill>
                <a:schemeClr val="accent6"/>
              </a:solidFill>
            </a:endParaRPr>
          </a:p>
        </p:txBody>
      </p:sp>
      <p:sp>
        <p:nvSpPr>
          <p:cNvPr id="9" name="Rectangle 8"/>
          <p:cNvSpPr/>
          <p:nvPr/>
        </p:nvSpPr>
        <p:spPr>
          <a:xfrm>
            <a:off x="304800" y="3028890"/>
            <a:ext cx="8255004" cy="400110"/>
          </a:xfrm>
          <a:prstGeom prst="rect">
            <a:avLst/>
          </a:prstGeom>
        </p:spPr>
        <p:txBody>
          <a:bodyPr wrap="square">
            <a:spAutoFit/>
          </a:bodyPr>
          <a:lstStyle/>
          <a:p>
            <a:pPr marL="285750" indent="-285750">
              <a:buClr>
                <a:schemeClr val="bg1"/>
              </a:buClr>
              <a:buFont typeface="Arial" panose="020B0604020202020204" pitchFamily="34" charset="0"/>
              <a:buChar char="•"/>
            </a:pPr>
            <a:r>
              <a:rPr lang="en-US" sz="2000" b="0" dirty="0">
                <a:solidFill>
                  <a:schemeClr val="accent6"/>
                </a:solidFill>
              </a:rPr>
              <a:t>Throws</a:t>
            </a:r>
            <a:r>
              <a:rPr lang="en-US" sz="2000" b="0" dirty="0">
                <a:solidFill>
                  <a:schemeClr val="bg1"/>
                </a:solidFill>
              </a:rPr>
              <a:t> is used with the method signature.</a:t>
            </a:r>
            <a:endParaRPr lang="en-US" sz="2000" b="0" dirty="0">
              <a:solidFill>
                <a:schemeClr val="accent6"/>
              </a:solidFill>
            </a:endParaRPr>
          </a:p>
        </p:txBody>
      </p:sp>
      <p:sp>
        <p:nvSpPr>
          <p:cNvPr id="10" name="Rectangle 9"/>
          <p:cNvSpPr/>
          <p:nvPr/>
        </p:nvSpPr>
        <p:spPr>
          <a:xfrm>
            <a:off x="304800" y="3714690"/>
            <a:ext cx="8255004" cy="400110"/>
          </a:xfrm>
          <a:prstGeom prst="rect">
            <a:avLst/>
          </a:prstGeom>
        </p:spPr>
        <p:txBody>
          <a:bodyPr wrap="square">
            <a:spAutoFit/>
          </a:bodyPr>
          <a:lstStyle/>
          <a:p>
            <a:pPr marL="285750" indent="-285750">
              <a:buClr>
                <a:schemeClr val="bg1"/>
              </a:buClr>
              <a:buFont typeface="Arial" panose="020B0604020202020204" pitchFamily="34" charset="0"/>
              <a:buChar char="•"/>
            </a:pPr>
            <a:r>
              <a:rPr lang="en-US" sz="2000" b="0" dirty="0" smtClean="0">
                <a:solidFill>
                  <a:schemeClr val="accent6"/>
                </a:solidFill>
              </a:rPr>
              <a:t>Throws</a:t>
            </a:r>
            <a:r>
              <a:rPr lang="en-US" sz="2000" b="0" dirty="0" smtClean="0">
                <a:solidFill>
                  <a:schemeClr val="bg1"/>
                </a:solidFill>
              </a:rPr>
              <a:t> can </a:t>
            </a:r>
            <a:r>
              <a:rPr lang="en-US" sz="2000" b="0" dirty="0">
                <a:solidFill>
                  <a:schemeClr val="bg1"/>
                </a:solidFill>
              </a:rPr>
              <a:t>declare multiple exceptions</a:t>
            </a:r>
            <a:endParaRPr lang="en-US" sz="2000" b="0" dirty="0">
              <a:solidFill>
                <a:schemeClr val="accent6"/>
              </a:solidFill>
            </a:endParaRPr>
          </a:p>
        </p:txBody>
      </p:sp>
    </p:spTree>
    <p:extLst>
      <p:ext uri="{BB962C8B-B14F-4D97-AF65-F5344CB8AC3E}">
        <p14:creationId xmlns="" xmlns:p14="http://schemas.microsoft.com/office/powerpoint/2010/main" val="427195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a:xfrm>
            <a:off x="8559804" y="6477000"/>
            <a:ext cx="736596" cy="228597"/>
          </a:xfrm>
        </p:spPr>
        <p:txBody>
          <a:bodyPr/>
          <a:lstStyle/>
          <a:p>
            <a:pPr>
              <a:defRPr/>
            </a:pPr>
            <a:fld id="{50EC62AF-8A58-47DB-8277-FFD1CE2A98DE}" type="slidenum">
              <a:rPr lang="en-US" smtClean="0">
                <a:solidFill>
                  <a:schemeClr val="bg1"/>
                </a:solidFill>
              </a:rPr>
              <a:pPr>
                <a:defRPr/>
              </a:pPr>
              <a:t>19</a:t>
            </a:fld>
            <a:endParaRPr lang="en-US" dirty="0">
              <a:solidFill>
                <a:schemeClr val="bg1"/>
              </a:solidFill>
            </a:endParaRPr>
          </a:p>
        </p:txBody>
      </p:sp>
      <p:sp>
        <p:nvSpPr>
          <p:cNvPr id="6" name="Rectangle 5"/>
          <p:cNvSpPr/>
          <p:nvPr/>
        </p:nvSpPr>
        <p:spPr>
          <a:xfrm>
            <a:off x="304800" y="740688"/>
            <a:ext cx="8255004" cy="5355312"/>
          </a:xfrm>
          <a:prstGeom prst="rect">
            <a:avLst/>
          </a:prstGeom>
        </p:spPr>
        <p:txBody>
          <a:bodyPr wrap="square">
            <a:spAutoFit/>
          </a:bodyPr>
          <a:lstStyle/>
          <a:p>
            <a:r>
              <a:rPr lang="en-US" b="0" dirty="0">
                <a:solidFill>
                  <a:schemeClr val="accent3"/>
                </a:solidFill>
              </a:rPr>
              <a:t>class</a:t>
            </a:r>
            <a:r>
              <a:rPr lang="en-US" b="0" dirty="0">
                <a:solidFill>
                  <a:schemeClr val="accent1"/>
                </a:solidFill>
              </a:rPr>
              <a:t> </a:t>
            </a:r>
            <a:r>
              <a:rPr lang="en-US" b="0" dirty="0" err="1" smtClean="0">
                <a:solidFill>
                  <a:schemeClr val="accent6"/>
                </a:solidFill>
              </a:rPr>
              <a:t>ThrowsExample</a:t>
            </a:r>
            <a:r>
              <a:rPr lang="en-US" b="0" dirty="0" smtClean="0">
                <a:solidFill>
                  <a:schemeClr val="accent1"/>
                </a:solidFill>
              </a:rPr>
              <a:t> </a:t>
            </a:r>
            <a:r>
              <a:rPr lang="en-US" b="0" dirty="0">
                <a:solidFill>
                  <a:schemeClr val="accent1"/>
                </a:solidFill>
              </a:rPr>
              <a:t>{ </a:t>
            </a:r>
          </a:p>
          <a:p>
            <a:r>
              <a:rPr lang="en-US" b="0" dirty="0">
                <a:solidFill>
                  <a:schemeClr val="accent3"/>
                </a:solidFill>
              </a:rPr>
              <a:t>  void </a:t>
            </a:r>
            <a:r>
              <a:rPr lang="en-US" b="0" dirty="0" err="1">
                <a:solidFill>
                  <a:schemeClr val="accent6"/>
                </a:solidFill>
              </a:rPr>
              <a:t>methodA</a:t>
            </a:r>
            <a:r>
              <a:rPr lang="en-US" b="0" dirty="0">
                <a:solidFill>
                  <a:schemeClr val="accent1"/>
                </a:solidFill>
              </a:rPr>
              <a:t>(</a:t>
            </a:r>
            <a:r>
              <a:rPr lang="en-US" b="0" dirty="0" err="1">
                <a:solidFill>
                  <a:schemeClr val="accent1"/>
                </a:solidFill>
              </a:rPr>
              <a:t>int</a:t>
            </a:r>
            <a:r>
              <a:rPr lang="en-US" b="0" dirty="0">
                <a:solidFill>
                  <a:schemeClr val="accent1"/>
                </a:solidFill>
              </a:rPr>
              <a:t> </a:t>
            </a:r>
            <a:r>
              <a:rPr lang="en-US" b="0" dirty="0" err="1">
                <a:solidFill>
                  <a:schemeClr val="accent6"/>
                </a:solidFill>
              </a:rPr>
              <a:t>num</a:t>
            </a:r>
            <a:r>
              <a:rPr lang="en-US" b="0" dirty="0">
                <a:solidFill>
                  <a:schemeClr val="accent1"/>
                </a:solidFill>
              </a:rPr>
              <a:t>)</a:t>
            </a:r>
            <a:r>
              <a:rPr lang="en-US" b="0" dirty="0">
                <a:solidFill>
                  <a:schemeClr val="accent3"/>
                </a:solidFill>
              </a:rPr>
              <a:t>throws </a:t>
            </a:r>
            <a:r>
              <a:rPr lang="en-US" b="0" dirty="0" err="1">
                <a:solidFill>
                  <a:schemeClr val="accent3"/>
                </a:solidFill>
              </a:rPr>
              <a:t>IOException</a:t>
            </a:r>
            <a:r>
              <a:rPr lang="en-US" b="0" dirty="0">
                <a:solidFill>
                  <a:schemeClr val="accent3"/>
                </a:solidFill>
              </a:rPr>
              <a:t>, </a:t>
            </a:r>
            <a:r>
              <a:rPr lang="en-US" b="0" dirty="0" err="1">
                <a:solidFill>
                  <a:schemeClr val="accent3"/>
                </a:solidFill>
              </a:rPr>
              <a:t>ClassNotFoundException</a:t>
            </a:r>
            <a:r>
              <a:rPr lang="en-US" b="0" dirty="0">
                <a:solidFill>
                  <a:schemeClr val="accent3"/>
                </a:solidFill>
              </a:rPr>
              <a:t>{ </a:t>
            </a:r>
          </a:p>
          <a:p>
            <a:r>
              <a:rPr lang="en-US" b="0" dirty="0">
                <a:solidFill>
                  <a:schemeClr val="accent1"/>
                </a:solidFill>
              </a:rPr>
              <a:t>     </a:t>
            </a:r>
            <a:r>
              <a:rPr lang="en-US" b="0" dirty="0">
                <a:solidFill>
                  <a:schemeClr val="accent3"/>
                </a:solidFill>
              </a:rPr>
              <a:t>if(</a:t>
            </a:r>
            <a:r>
              <a:rPr lang="en-US" b="0" dirty="0" err="1">
                <a:solidFill>
                  <a:schemeClr val="accent6"/>
                </a:solidFill>
              </a:rPr>
              <a:t>num</a:t>
            </a:r>
            <a:r>
              <a:rPr lang="en-US" b="0" dirty="0">
                <a:solidFill>
                  <a:schemeClr val="accent1"/>
                </a:solidFill>
              </a:rPr>
              <a:t>==</a:t>
            </a:r>
            <a:r>
              <a:rPr lang="en-US" b="0" dirty="0">
                <a:solidFill>
                  <a:schemeClr val="accent6"/>
                </a:solidFill>
              </a:rPr>
              <a:t>1</a:t>
            </a:r>
            <a:r>
              <a:rPr lang="en-US" b="0" dirty="0">
                <a:solidFill>
                  <a:schemeClr val="accent3"/>
                </a:solidFill>
              </a:rPr>
              <a:t>)</a:t>
            </a:r>
          </a:p>
          <a:p>
            <a:r>
              <a:rPr lang="en-US" b="0" dirty="0">
                <a:solidFill>
                  <a:schemeClr val="accent3"/>
                </a:solidFill>
              </a:rPr>
              <a:t>        throw new </a:t>
            </a:r>
            <a:r>
              <a:rPr lang="en-US" b="0" dirty="0" err="1">
                <a:solidFill>
                  <a:schemeClr val="accent3"/>
                </a:solidFill>
              </a:rPr>
              <a:t>IOException</a:t>
            </a:r>
            <a:r>
              <a:rPr lang="en-US" b="0" dirty="0">
                <a:solidFill>
                  <a:schemeClr val="accent3"/>
                </a:solidFill>
              </a:rPr>
              <a:t>("</a:t>
            </a:r>
            <a:r>
              <a:rPr lang="en-US" b="0" dirty="0" err="1">
                <a:solidFill>
                  <a:schemeClr val="accent6"/>
                </a:solidFill>
              </a:rPr>
              <a:t>IOException</a:t>
            </a:r>
            <a:r>
              <a:rPr lang="en-US" b="0" dirty="0">
                <a:solidFill>
                  <a:schemeClr val="accent1"/>
                </a:solidFill>
              </a:rPr>
              <a:t>");</a:t>
            </a:r>
          </a:p>
          <a:p>
            <a:r>
              <a:rPr lang="en-US" b="0" dirty="0">
                <a:solidFill>
                  <a:schemeClr val="accent3"/>
                </a:solidFill>
              </a:rPr>
              <a:t>     else</a:t>
            </a:r>
          </a:p>
          <a:p>
            <a:r>
              <a:rPr lang="en-US" b="0" dirty="0">
                <a:solidFill>
                  <a:schemeClr val="accent3"/>
                </a:solidFill>
              </a:rPr>
              <a:t>        throw new </a:t>
            </a:r>
            <a:r>
              <a:rPr lang="en-US" b="0" dirty="0" err="1">
                <a:solidFill>
                  <a:schemeClr val="accent3"/>
                </a:solidFill>
              </a:rPr>
              <a:t>ClassNotFoundException</a:t>
            </a:r>
            <a:r>
              <a:rPr lang="en-US" b="0" dirty="0">
                <a:solidFill>
                  <a:schemeClr val="accent3"/>
                </a:solidFill>
              </a:rPr>
              <a:t>("</a:t>
            </a:r>
            <a:r>
              <a:rPr lang="en-US" b="0" dirty="0" err="1">
                <a:solidFill>
                  <a:schemeClr val="accent6"/>
                </a:solidFill>
              </a:rPr>
              <a:t>ClassNotFoundException</a:t>
            </a:r>
            <a:r>
              <a:rPr lang="en-US" b="0" dirty="0">
                <a:solidFill>
                  <a:schemeClr val="accent3"/>
                </a:solidFill>
              </a:rPr>
              <a:t>");</a:t>
            </a:r>
          </a:p>
          <a:p>
            <a:r>
              <a:rPr lang="en-US" b="0" dirty="0">
                <a:solidFill>
                  <a:schemeClr val="accent1"/>
                </a:solidFill>
              </a:rPr>
              <a:t>  </a:t>
            </a:r>
            <a:r>
              <a:rPr lang="en-US" b="0" dirty="0">
                <a:solidFill>
                  <a:schemeClr val="accent3"/>
                </a:solidFill>
              </a:rPr>
              <a:t>} </a:t>
            </a:r>
          </a:p>
          <a:p>
            <a:r>
              <a:rPr lang="en-US" b="0" dirty="0">
                <a:solidFill>
                  <a:schemeClr val="accent3"/>
                </a:solidFill>
              </a:rPr>
              <a:t>} </a:t>
            </a:r>
          </a:p>
          <a:p>
            <a:endParaRPr lang="en-US" b="0" dirty="0">
              <a:solidFill>
                <a:schemeClr val="accent1"/>
              </a:solidFill>
            </a:endParaRPr>
          </a:p>
          <a:p>
            <a:r>
              <a:rPr lang="en-US" b="0" dirty="0">
                <a:solidFill>
                  <a:schemeClr val="accent3"/>
                </a:solidFill>
              </a:rPr>
              <a:t>public class</a:t>
            </a:r>
            <a:r>
              <a:rPr lang="en-US" b="0" dirty="0">
                <a:solidFill>
                  <a:schemeClr val="accent1"/>
                </a:solidFill>
              </a:rPr>
              <a:t> </a:t>
            </a:r>
            <a:r>
              <a:rPr lang="en-US" b="0" dirty="0" err="1">
                <a:solidFill>
                  <a:schemeClr val="accent6"/>
                </a:solidFill>
              </a:rPr>
              <a:t>ExampleClass</a:t>
            </a:r>
            <a:r>
              <a:rPr lang="en-US" b="0" dirty="0">
                <a:solidFill>
                  <a:schemeClr val="accent3"/>
                </a:solidFill>
              </a:rPr>
              <a:t>{</a:t>
            </a:r>
            <a:r>
              <a:rPr lang="en-US" b="0" dirty="0">
                <a:solidFill>
                  <a:schemeClr val="accent1"/>
                </a:solidFill>
              </a:rPr>
              <a:t> </a:t>
            </a:r>
          </a:p>
          <a:p>
            <a:r>
              <a:rPr lang="en-US" b="0" dirty="0">
                <a:solidFill>
                  <a:schemeClr val="accent1"/>
                </a:solidFill>
              </a:rPr>
              <a:t> </a:t>
            </a:r>
            <a:r>
              <a:rPr lang="en-US" b="0" dirty="0">
                <a:solidFill>
                  <a:schemeClr val="accent3"/>
                </a:solidFill>
              </a:rPr>
              <a:t> public static void main(String </a:t>
            </a:r>
            <a:r>
              <a:rPr lang="en-US" b="0" dirty="0" err="1">
                <a:solidFill>
                  <a:schemeClr val="accent3"/>
                </a:solidFill>
              </a:rPr>
              <a:t>args</a:t>
            </a:r>
            <a:r>
              <a:rPr lang="en-US" b="0" dirty="0">
                <a:solidFill>
                  <a:schemeClr val="accent3"/>
                </a:solidFill>
              </a:rPr>
              <a:t>[]){ </a:t>
            </a:r>
          </a:p>
          <a:p>
            <a:r>
              <a:rPr lang="en-US" b="0" dirty="0">
                <a:solidFill>
                  <a:schemeClr val="accent3"/>
                </a:solidFill>
              </a:rPr>
              <a:t>   try{</a:t>
            </a:r>
            <a:r>
              <a:rPr lang="en-US" b="0" dirty="0">
                <a:solidFill>
                  <a:schemeClr val="accent1"/>
                </a:solidFill>
              </a:rPr>
              <a:t> </a:t>
            </a:r>
          </a:p>
          <a:p>
            <a:r>
              <a:rPr lang="en-US" b="0" dirty="0">
                <a:solidFill>
                  <a:schemeClr val="accent1"/>
                </a:solidFill>
              </a:rPr>
              <a:t>     </a:t>
            </a:r>
            <a:r>
              <a:rPr lang="en-US" b="0" dirty="0" err="1" smtClean="0">
                <a:solidFill>
                  <a:schemeClr val="accent6"/>
                </a:solidFill>
              </a:rPr>
              <a:t>ThrowsExample</a:t>
            </a:r>
            <a:r>
              <a:rPr lang="en-US" b="0" dirty="0" smtClean="0">
                <a:solidFill>
                  <a:schemeClr val="accent6"/>
                </a:solidFill>
              </a:rPr>
              <a:t> </a:t>
            </a:r>
            <a:r>
              <a:rPr lang="en-US" b="0" dirty="0" err="1">
                <a:solidFill>
                  <a:schemeClr val="accent6"/>
                </a:solidFill>
              </a:rPr>
              <a:t>obj</a:t>
            </a:r>
            <a:r>
              <a:rPr lang="en-US" b="0" dirty="0">
                <a:solidFill>
                  <a:schemeClr val="accent3"/>
                </a:solidFill>
              </a:rPr>
              <a:t>=new</a:t>
            </a:r>
            <a:r>
              <a:rPr lang="en-US" b="0" dirty="0">
                <a:solidFill>
                  <a:schemeClr val="accent1"/>
                </a:solidFill>
              </a:rPr>
              <a:t> </a:t>
            </a:r>
            <a:r>
              <a:rPr lang="en-US" b="0" dirty="0" err="1" smtClean="0">
                <a:solidFill>
                  <a:schemeClr val="accent6"/>
                </a:solidFill>
              </a:rPr>
              <a:t>ThrowsExample</a:t>
            </a:r>
            <a:r>
              <a:rPr lang="en-US" b="0" dirty="0">
                <a:solidFill>
                  <a:schemeClr val="accent3"/>
                </a:solidFill>
              </a:rPr>
              <a:t>()</a:t>
            </a:r>
            <a:r>
              <a:rPr lang="en-US" b="0" dirty="0">
                <a:solidFill>
                  <a:schemeClr val="accent1"/>
                </a:solidFill>
              </a:rPr>
              <a:t>; </a:t>
            </a:r>
          </a:p>
          <a:p>
            <a:r>
              <a:rPr lang="en-US" b="0" dirty="0">
                <a:solidFill>
                  <a:schemeClr val="accent1"/>
                </a:solidFill>
              </a:rPr>
              <a:t>     </a:t>
            </a:r>
            <a:r>
              <a:rPr lang="en-US" b="0" dirty="0" err="1">
                <a:solidFill>
                  <a:schemeClr val="accent6"/>
                </a:solidFill>
              </a:rPr>
              <a:t>obj.methodA</a:t>
            </a:r>
            <a:r>
              <a:rPr lang="en-US" b="0" dirty="0">
                <a:solidFill>
                  <a:schemeClr val="accent1"/>
                </a:solidFill>
              </a:rPr>
              <a:t>(</a:t>
            </a:r>
            <a:r>
              <a:rPr lang="en-US" b="0" dirty="0">
                <a:solidFill>
                  <a:schemeClr val="accent6"/>
                </a:solidFill>
              </a:rPr>
              <a:t>1</a:t>
            </a:r>
            <a:r>
              <a:rPr lang="en-US" b="0" dirty="0">
                <a:solidFill>
                  <a:schemeClr val="accent1"/>
                </a:solidFill>
              </a:rPr>
              <a:t>); </a:t>
            </a:r>
          </a:p>
          <a:p>
            <a:r>
              <a:rPr lang="en-US" b="0" dirty="0">
                <a:solidFill>
                  <a:schemeClr val="accent1"/>
                </a:solidFill>
              </a:rPr>
              <a:t>   }catch(Exception </a:t>
            </a:r>
            <a:r>
              <a:rPr lang="en-US" b="0" dirty="0">
                <a:solidFill>
                  <a:schemeClr val="accent6"/>
                </a:solidFill>
              </a:rPr>
              <a:t>ex</a:t>
            </a:r>
            <a:r>
              <a:rPr lang="en-US" b="0" dirty="0">
                <a:solidFill>
                  <a:schemeClr val="accent1"/>
                </a:solidFill>
              </a:rPr>
              <a:t>){</a:t>
            </a:r>
          </a:p>
          <a:p>
            <a:r>
              <a:rPr lang="en-US" b="0" dirty="0">
                <a:solidFill>
                  <a:schemeClr val="accent1"/>
                </a:solidFill>
              </a:rPr>
              <a:t>     </a:t>
            </a:r>
            <a:r>
              <a:rPr lang="en-US" b="0" dirty="0" err="1">
                <a:solidFill>
                  <a:schemeClr val="accent1"/>
                </a:solidFill>
              </a:rPr>
              <a:t>System.out.println</a:t>
            </a:r>
            <a:r>
              <a:rPr lang="en-US" b="0" dirty="0">
                <a:solidFill>
                  <a:schemeClr val="accent1"/>
                </a:solidFill>
              </a:rPr>
              <a:t>(</a:t>
            </a:r>
            <a:r>
              <a:rPr lang="en-US" b="0" dirty="0">
                <a:solidFill>
                  <a:schemeClr val="accent6"/>
                </a:solidFill>
              </a:rPr>
              <a:t>ex</a:t>
            </a:r>
            <a:r>
              <a:rPr lang="en-US" b="0" dirty="0">
                <a:solidFill>
                  <a:schemeClr val="accent1"/>
                </a:solidFill>
              </a:rPr>
              <a:t>);</a:t>
            </a:r>
          </a:p>
          <a:p>
            <a:r>
              <a:rPr lang="en-US" b="0" dirty="0">
                <a:solidFill>
                  <a:schemeClr val="accent1"/>
                </a:solidFill>
              </a:rPr>
              <a:t>    } </a:t>
            </a:r>
          </a:p>
          <a:p>
            <a:r>
              <a:rPr lang="en-US" b="0" dirty="0">
                <a:solidFill>
                  <a:schemeClr val="accent1"/>
                </a:solidFill>
              </a:rPr>
              <a:t>  }</a:t>
            </a:r>
          </a:p>
          <a:p>
            <a:r>
              <a:rPr lang="en-US" b="0" dirty="0">
                <a:solidFill>
                  <a:schemeClr val="accent1"/>
                </a:solidFill>
              </a:rPr>
              <a:t>}</a:t>
            </a:r>
          </a:p>
        </p:txBody>
      </p:sp>
    </p:spTree>
    <p:extLst>
      <p:ext uri="{BB962C8B-B14F-4D97-AF65-F5344CB8AC3E}">
        <p14:creationId xmlns="" xmlns:p14="http://schemas.microsoft.com/office/powerpoint/2010/main" val="3383379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457200" y="1219200"/>
            <a:ext cx="8229600" cy="533400"/>
          </a:xfrm>
        </p:spPr>
        <p:txBody>
          <a:bodyPr>
            <a:normAutofit/>
          </a:bodyPr>
          <a:lstStyle/>
          <a:p>
            <a:pPr indent="-365760">
              <a:spcBef>
                <a:spcPts val="0"/>
              </a:spcBef>
            </a:pPr>
            <a:endParaRPr lang="en-US" altLang="en-US" dirty="0">
              <a:solidFill>
                <a:schemeClr val="bg1"/>
              </a:solidFill>
            </a:endParaRPr>
          </a:p>
          <a:p>
            <a:pPr indent="-365760">
              <a:spcBef>
                <a:spcPts val="0"/>
              </a:spcBef>
            </a:pPr>
            <a:endParaRPr lang="en-US" dirty="0" smtClean="0"/>
          </a:p>
          <a:p>
            <a:pPr indent="-365760">
              <a:spcBef>
                <a:spcPts val="0"/>
              </a:spcBef>
            </a:pPr>
            <a:endParaRPr lang="en-US" sz="2400" dirty="0" smtClean="0">
              <a:solidFill>
                <a:schemeClr val="bg1"/>
              </a:solidFill>
            </a:endParaRPr>
          </a:p>
          <a:p>
            <a:pPr indent="-365760">
              <a:spcBef>
                <a:spcPts val="0"/>
              </a:spcBef>
            </a:pPr>
            <a:endParaRPr lang="en-US" sz="2400" dirty="0" smtClean="0">
              <a:ea typeface="Arial Unicode MS" pitchFamily="34" charset="-128"/>
            </a:endParaRPr>
          </a:p>
          <a:p>
            <a:pPr indent="-365760">
              <a:spcBef>
                <a:spcPts val="0"/>
              </a:spcBef>
            </a:pPr>
            <a:endParaRPr lang="en-US" sz="2400" dirty="0">
              <a:solidFill>
                <a:schemeClr val="bg1"/>
              </a:solidFill>
              <a:ea typeface="Arial Unicode MS" pitchFamily="34" charset="-128"/>
            </a:endParaRPr>
          </a:p>
          <a:p>
            <a:pPr indent="-365760">
              <a:spcBef>
                <a:spcPts val="0"/>
              </a:spcBef>
            </a:pPr>
            <a:endParaRPr lang="en-US" sz="2400" dirty="0" smtClean="0">
              <a:ea typeface="Arial Unicode MS" pitchFamily="34" charset="-128"/>
            </a:endParaRPr>
          </a:p>
          <a:p>
            <a:pPr indent="-365760">
              <a:spcBef>
                <a:spcPts val="0"/>
              </a:spcBef>
            </a:pPr>
            <a:endParaRPr lang="en-US" sz="2400" dirty="0" smtClean="0">
              <a:solidFill>
                <a:schemeClr val="bg1"/>
              </a:solidFill>
            </a:endParaRPr>
          </a:p>
          <a:p>
            <a:pPr indent="-365760">
              <a:spcBef>
                <a:spcPts val="0"/>
              </a:spcBef>
            </a:pPr>
            <a:endParaRPr lang="en-US" sz="2400" dirty="0">
              <a:solidFill>
                <a:schemeClr val="bg1"/>
              </a:solidFill>
            </a:endParaRPr>
          </a:p>
          <a:p>
            <a:pPr indent="-365760">
              <a:spcBef>
                <a:spcPts val="0"/>
              </a:spcBef>
            </a:pPr>
            <a:endParaRPr lang="en-US" sz="2400" dirty="0" smtClean="0">
              <a:solidFill>
                <a:schemeClr val="bg1"/>
              </a:solidFill>
            </a:endParaRPr>
          </a:p>
          <a:p>
            <a:pPr indent="-365760">
              <a:spcBef>
                <a:spcPts val="0"/>
              </a:spcBef>
            </a:pPr>
            <a:endParaRPr lang="en-US" sz="2400" dirty="0" smtClean="0">
              <a:solidFill>
                <a:schemeClr val="bg1"/>
              </a:solidFill>
            </a:endParaRPr>
          </a:p>
        </p:txBody>
      </p:sp>
      <p:sp>
        <p:nvSpPr>
          <p:cNvPr id="30724" name="Rectangle 2"/>
          <p:cNvSpPr>
            <a:spLocks noGrp="1" noChangeArrowheads="1"/>
          </p:cNvSpPr>
          <p:nvPr>
            <p:ph type="title"/>
          </p:nvPr>
        </p:nvSpPr>
        <p:spPr/>
        <p:txBody>
          <a:bodyPr/>
          <a:lstStyle/>
          <a:p>
            <a:r>
              <a:rPr lang="en-US" altLang="en-US" dirty="0" smtClean="0"/>
              <a:t>Exceptions</a:t>
            </a:r>
            <a:endParaRPr lang="en-US" altLang="en-US"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2</a:t>
            </a:fld>
            <a:endParaRPr lang="en-US" dirty="0"/>
          </a:p>
        </p:txBody>
      </p:sp>
      <p:sp>
        <p:nvSpPr>
          <p:cNvPr id="4" name="Rectangle 3"/>
          <p:cNvSpPr/>
          <p:nvPr/>
        </p:nvSpPr>
        <p:spPr>
          <a:xfrm>
            <a:off x="228600" y="1219200"/>
            <a:ext cx="8458200" cy="1015663"/>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The Exception Handling </a:t>
            </a:r>
            <a:r>
              <a:rPr lang="en-US" sz="2000" b="0" dirty="0" smtClean="0">
                <a:solidFill>
                  <a:schemeClr val="bg1"/>
                </a:solidFill>
              </a:rPr>
              <a:t>is </a:t>
            </a:r>
            <a:r>
              <a:rPr lang="en-US" sz="2000" b="0" dirty="0">
                <a:solidFill>
                  <a:schemeClr val="bg1"/>
                </a:solidFill>
              </a:rPr>
              <a:t>one of the powerful mechanism to handle the runtime errors so that normal flow of the application can be maintained.</a:t>
            </a:r>
          </a:p>
        </p:txBody>
      </p:sp>
    </p:spTree>
    <p:extLst>
      <p:ext uri="{BB962C8B-B14F-4D97-AF65-F5344CB8AC3E}">
        <p14:creationId xmlns="" xmlns:p14="http://schemas.microsoft.com/office/powerpoint/2010/main" val="362713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throw and throws</a:t>
            </a:r>
            <a:endParaRPr lang="en-US" dirty="0"/>
          </a:p>
        </p:txBody>
      </p:sp>
      <p:sp>
        <p:nvSpPr>
          <p:cNvPr id="4" name="Slide Number Placeholder 3"/>
          <p:cNvSpPr>
            <a:spLocks noGrp="1"/>
          </p:cNvSpPr>
          <p:nvPr>
            <p:ph type="sldNum" sz="quarter" idx="12"/>
          </p:nvPr>
        </p:nvSpPr>
        <p:spPr>
          <a:xfrm>
            <a:off x="8636004" y="6477003"/>
            <a:ext cx="736596" cy="228597"/>
          </a:xfrm>
        </p:spPr>
        <p:txBody>
          <a:bodyPr/>
          <a:lstStyle/>
          <a:p>
            <a:pPr>
              <a:defRPr/>
            </a:pPr>
            <a:fld id="{50EC62AF-8A58-47DB-8277-FFD1CE2A98DE}" type="slidenum">
              <a:rPr lang="en-US" smtClean="0">
                <a:solidFill>
                  <a:schemeClr val="bg1"/>
                </a:solidFill>
              </a:rPr>
              <a:pPr>
                <a:defRPr/>
              </a:pPr>
              <a:t>20</a:t>
            </a:fld>
            <a:endParaRPr lang="en-US" dirty="0">
              <a:solidFill>
                <a:schemeClr val="bg1"/>
              </a:solidFill>
            </a:endParaRPr>
          </a:p>
        </p:txBody>
      </p:sp>
      <p:graphicFrame>
        <p:nvGraphicFramePr>
          <p:cNvPr id="6" name="Table 5"/>
          <p:cNvGraphicFramePr>
            <a:graphicFrameLocks noGrp="1"/>
          </p:cNvGraphicFramePr>
          <p:nvPr>
            <p:extLst>
              <p:ext uri="{D42A27DB-BD31-4B8C-83A1-F6EECF244321}">
                <p14:modId xmlns="" xmlns:p14="http://schemas.microsoft.com/office/powerpoint/2010/main" val="2855265756"/>
              </p:ext>
            </p:extLst>
          </p:nvPr>
        </p:nvGraphicFramePr>
        <p:xfrm>
          <a:off x="381000" y="609600"/>
          <a:ext cx="8534400" cy="5222760"/>
        </p:xfrm>
        <a:graphic>
          <a:graphicData uri="http://schemas.openxmlformats.org/drawingml/2006/table">
            <a:tbl>
              <a:tblPr firstRow="1" bandRow="1">
                <a:tableStyleId>{7DF18680-E054-41AD-8BC1-D1AEF772440D}</a:tableStyleId>
              </a:tblPr>
              <a:tblGrid>
                <a:gridCol w="3962400"/>
                <a:gridCol w="4572000"/>
              </a:tblGrid>
              <a:tr h="887018">
                <a:tc>
                  <a:txBody>
                    <a:bodyPr/>
                    <a:lstStyle/>
                    <a:p>
                      <a:pPr algn="ctr"/>
                      <a:r>
                        <a:rPr lang="en-US" dirty="0" smtClean="0">
                          <a:solidFill>
                            <a:schemeClr val="bg1"/>
                          </a:solidFill>
                        </a:rPr>
                        <a:t>Throw</a:t>
                      </a:r>
                      <a:endParaRPr lang="en-US" dirty="0">
                        <a:solidFill>
                          <a:schemeClr val="bg1"/>
                        </a:solidFill>
                      </a:endParaRPr>
                    </a:p>
                  </a:txBody>
                  <a:tcPr>
                    <a:noFill/>
                  </a:tcPr>
                </a:tc>
                <a:tc>
                  <a:txBody>
                    <a:bodyPr/>
                    <a:lstStyle/>
                    <a:p>
                      <a:pPr algn="ctr"/>
                      <a:r>
                        <a:rPr lang="en-US" dirty="0" smtClean="0">
                          <a:solidFill>
                            <a:schemeClr val="bg1"/>
                          </a:solidFill>
                        </a:rPr>
                        <a:t>throws</a:t>
                      </a:r>
                      <a:endParaRPr lang="en-US" dirty="0">
                        <a:solidFill>
                          <a:schemeClr val="bg1"/>
                        </a:solidFill>
                      </a:endParaRPr>
                    </a:p>
                  </a:txBody>
                  <a:tcPr>
                    <a:noFill/>
                  </a:tcPr>
                </a:tc>
              </a:tr>
              <a:tr h="484582">
                <a:tc>
                  <a:txBody>
                    <a:bodyPr/>
                    <a:lstStyle/>
                    <a:p>
                      <a:r>
                        <a:rPr lang="en-US" sz="1800" b="0" i="0" kern="1200" dirty="0" smtClean="0">
                          <a:solidFill>
                            <a:schemeClr val="bg1"/>
                          </a:solidFill>
                          <a:effectLst/>
                          <a:latin typeface="+mn-lt"/>
                          <a:ea typeface="+mn-ea"/>
                          <a:cs typeface="+mn-cs"/>
                        </a:rPr>
                        <a:t>Used to explicitly throw an exception</a:t>
                      </a:r>
                      <a:endParaRPr lang="en-US"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bg1"/>
                          </a:solidFill>
                          <a:effectLst/>
                          <a:latin typeface="+mn-lt"/>
                          <a:ea typeface="+mn-ea"/>
                          <a:cs typeface="+mn-cs"/>
                        </a:rPr>
                        <a:t>Used to declare an exception.</a:t>
                      </a:r>
                    </a:p>
                  </a:txBody>
                  <a:tcPr>
                    <a:noFill/>
                  </a:tcPr>
                </a:tc>
              </a:tr>
              <a:tr h="685800">
                <a:tc>
                  <a:txBody>
                    <a:bodyPr/>
                    <a:lstStyle/>
                    <a:p>
                      <a:r>
                        <a:rPr lang="en-US" sz="1800" b="0" i="0" kern="1200" dirty="0" smtClean="0">
                          <a:solidFill>
                            <a:schemeClr val="bg1"/>
                          </a:solidFill>
                          <a:effectLst/>
                          <a:latin typeface="+mn-lt"/>
                          <a:ea typeface="+mn-ea"/>
                          <a:cs typeface="+mn-cs"/>
                        </a:rPr>
                        <a:t>Checked exception cannot be propagated  only using throw.</a:t>
                      </a:r>
                    </a:p>
                  </a:txBody>
                  <a:tcPr>
                    <a:noFill/>
                  </a:tcPr>
                </a:tc>
                <a:tc>
                  <a:txBody>
                    <a:bodyPr/>
                    <a:lstStyle/>
                    <a:p>
                      <a:r>
                        <a:rPr lang="en-US" sz="1800" b="0" i="0" kern="1200" dirty="0" smtClean="0">
                          <a:solidFill>
                            <a:schemeClr val="bg1"/>
                          </a:solidFill>
                          <a:effectLst/>
                          <a:latin typeface="+mn-lt"/>
                          <a:ea typeface="+mn-ea"/>
                          <a:cs typeface="+mn-cs"/>
                        </a:rPr>
                        <a:t>Checked exception can be propagated with throws.</a:t>
                      </a:r>
                      <a:endParaRPr lang="en-US" dirty="0">
                        <a:solidFill>
                          <a:schemeClr val="bg1"/>
                        </a:solidFill>
                      </a:endParaRPr>
                    </a:p>
                  </a:txBody>
                  <a:tcPr>
                    <a:noFill/>
                  </a:tcPr>
                </a:tc>
              </a:tr>
              <a:tr h="9144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bg1"/>
                          </a:solidFill>
                          <a:effectLst/>
                          <a:latin typeface="+mn-lt"/>
                          <a:ea typeface="+mn-ea"/>
                          <a:cs typeface="+mn-cs"/>
                        </a:rPr>
                        <a:t>Throw is followed by an instance.</a:t>
                      </a:r>
                      <a:endParaRPr lang="en-US" dirty="0">
                        <a:solidFill>
                          <a:schemeClr val="bg1"/>
                        </a:solidFill>
                      </a:endParaRPr>
                    </a:p>
                  </a:txBody>
                  <a:tcPr>
                    <a:noFill/>
                  </a:tcPr>
                </a:tc>
                <a:tc>
                  <a:txBody>
                    <a:bodyPr/>
                    <a:lstStyle/>
                    <a:p>
                      <a:pPr algn="l" fontAlgn="t"/>
                      <a:r>
                        <a:rPr lang="en-US" sz="1800" b="0" i="0" kern="1200" dirty="0" smtClean="0">
                          <a:solidFill>
                            <a:schemeClr val="bg1"/>
                          </a:solidFill>
                          <a:effectLst/>
                          <a:latin typeface="+mn-lt"/>
                          <a:ea typeface="+mn-ea"/>
                          <a:cs typeface="+mn-cs"/>
                        </a:rPr>
                        <a:t>Throws </a:t>
                      </a:r>
                      <a:r>
                        <a:rPr lang="en-US" sz="1800" b="0" i="0" kern="1200" dirty="0">
                          <a:solidFill>
                            <a:schemeClr val="bg1"/>
                          </a:solidFill>
                          <a:effectLst/>
                          <a:latin typeface="+mn-lt"/>
                          <a:ea typeface="+mn-ea"/>
                          <a:cs typeface="+mn-cs"/>
                        </a:rPr>
                        <a:t>is followed by class.</a:t>
                      </a:r>
                    </a:p>
                  </a:txBody>
                  <a:tcPr marL="76200" marR="76200" marT="76200" marB="76200">
                    <a:noFill/>
                  </a:tcPr>
                </a:tc>
              </a:tr>
              <a:tr h="1125480">
                <a:tc>
                  <a:txBody>
                    <a:bodyPr/>
                    <a:lstStyle/>
                    <a:p>
                      <a:r>
                        <a:rPr lang="en-US" sz="1800" b="0" i="0" kern="1200" dirty="0" smtClean="0">
                          <a:solidFill>
                            <a:schemeClr val="bg1"/>
                          </a:solidFill>
                          <a:effectLst/>
                          <a:latin typeface="+mn-lt"/>
                          <a:ea typeface="+mn-ea"/>
                          <a:cs typeface="+mn-cs"/>
                        </a:rPr>
                        <a:t>Throw is used within the method.</a:t>
                      </a:r>
                    </a:p>
                  </a:txBody>
                  <a:tcPr>
                    <a:noFill/>
                  </a:tcPr>
                </a:tc>
                <a:tc>
                  <a:txBody>
                    <a:bodyPr/>
                    <a:lstStyle/>
                    <a:p>
                      <a:r>
                        <a:rPr lang="en-US" sz="1800" b="0" i="0" kern="1200" dirty="0" smtClean="0">
                          <a:solidFill>
                            <a:schemeClr val="bg1"/>
                          </a:solidFill>
                          <a:effectLst/>
                          <a:latin typeface="+mn-lt"/>
                          <a:ea typeface="+mn-ea"/>
                          <a:cs typeface="+mn-cs"/>
                        </a:rPr>
                        <a:t>Throws is used with the method signature.</a:t>
                      </a:r>
                      <a:endParaRPr lang="en-US" dirty="0">
                        <a:solidFill>
                          <a:schemeClr val="bg1"/>
                        </a:solidFill>
                      </a:endParaRPr>
                    </a:p>
                  </a:txBody>
                  <a:tcPr>
                    <a:noFill/>
                  </a:tcPr>
                </a:tc>
              </a:tr>
              <a:tr h="1125480">
                <a:tc>
                  <a:txBody>
                    <a:bodyPr/>
                    <a:lstStyle/>
                    <a:p>
                      <a:r>
                        <a:rPr lang="en-US" sz="1800" b="0" i="0" kern="1200" dirty="0" smtClean="0">
                          <a:solidFill>
                            <a:schemeClr val="bg1"/>
                          </a:solidFill>
                          <a:effectLst/>
                          <a:latin typeface="+mn-lt"/>
                          <a:ea typeface="+mn-ea"/>
                          <a:cs typeface="+mn-cs"/>
                        </a:rPr>
                        <a:t>Cannot throw multiple exceptions.</a:t>
                      </a:r>
                    </a:p>
                  </a:txBody>
                  <a:tcPr>
                    <a:noFill/>
                  </a:tcPr>
                </a:tc>
                <a:tc>
                  <a:txBody>
                    <a:bodyPr/>
                    <a:lstStyle/>
                    <a:p>
                      <a:r>
                        <a:rPr lang="en-US" sz="1800" b="0" i="0" kern="1200" dirty="0" smtClean="0">
                          <a:solidFill>
                            <a:schemeClr val="bg1"/>
                          </a:solidFill>
                          <a:effectLst/>
                          <a:latin typeface="+mn-lt"/>
                          <a:ea typeface="+mn-ea"/>
                          <a:cs typeface="+mn-cs"/>
                        </a:rPr>
                        <a:t>Can declare multiple exceptions</a:t>
                      </a:r>
                      <a:endParaRPr lang="en-US" dirty="0">
                        <a:solidFill>
                          <a:schemeClr val="bg1"/>
                        </a:solidFill>
                      </a:endParaRPr>
                    </a:p>
                  </a:txBody>
                  <a:tcPr>
                    <a:noFill/>
                  </a:tcPr>
                </a:tc>
              </a:tr>
            </a:tbl>
          </a:graphicData>
        </a:graphic>
      </p:graphicFrame>
    </p:spTree>
    <p:extLst>
      <p:ext uri="{BB962C8B-B14F-4D97-AF65-F5344CB8AC3E}">
        <p14:creationId xmlns="" xmlns:p14="http://schemas.microsoft.com/office/powerpoint/2010/main" val="1234064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Exception</a:t>
            </a:r>
            <a:endParaRPr lang="en-US" dirty="0"/>
          </a:p>
        </p:txBody>
      </p:sp>
      <p:sp>
        <p:nvSpPr>
          <p:cNvPr id="4" name="Slide Number Placeholder 3"/>
          <p:cNvSpPr>
            <a:spLocks noGrp="1"/>
          </p:cNvSpPr>
          <p:nvPr>
            <p:ph type="sldNum" sz="quarter" idx="12"/>
          </p:nvPr>
        </p:nvSpPr>
        <p:spPr>
          <a:xfrm>
            <a:off x="8559804" y="6477000"/>
            <a:ext cx="736596" cy="228597"/>
          </a:xfrm>
        </p:spPr>
        <p:txBody>
          <a:bodyPr/>
          <a:lstStyle/>
          <a:p>
            <a:pPr>
              <a:defRPr/>
            </a:pPr>
            <a:fld id="{50EC62AF-8A58-47DB-8277-FFD1CE2A98DE}" type="slidenum">
              <a:rPr lang="en-US" smtClean="0">
                <a:solidFill>
                  <a:schemeClr val="bg1"/>
                </a:solidFill>
              </a:rPr>
              <a:pPr>
                <a:defRPr/>
              </a:pPr>
              <a:t>21</a:t>
            </a:fld>
            <a:endParaRPr lang="en-US" dirty="0">
              <a:solidFill>
                <a:schemeClr val="bg1"/>
              </a:solidFill>
            </a:endParaRPr>
          </a:p>
        </p:txBody>
      </p:sp>
      <p:sp>
        <p:nvSpPr>
          <p:cNvPr id="6" name="Rectangle 5"/>
          <p:cNvSpPr/>
          <p:nvPr/>
        </p:nvSpPr>
        <p:spPr>
          <a:xfrm>
            <a:off x="304800" y="773668"/>
            <a:ext cx="8255004" cy="707886"/>
          </a:xfrm>
          <a:prstGeom prst="rect">
            <a:avLst/>
          </a:prstGeom>
        </p:spPr>
        <p:txBody>
          <a:bodyPr wrap="square">
            <a:spAutoFit/>
          </a:bodyPr>
          <a:lstStyle/>
          <a:p>
            <a:pPr marL="285750" indent="-285750">
              <a:buFont typeface="Arial" panose="020B0604020202020204" pitchFamily="34" charset="0"/>
              <a:buChar char="•"/>
            </a:pPr>
            <a:r>
              <a:rPr lang="en-US" sz="2000" b="0" dirty="0" smtClean="0">
                <a:solidFill>
                  <a:schemeClr val="bg1"/>
                </a:solidFill>
              </a:rPr>
              <a:t>Creating our own exception is called custom exception or user defined exception.</a:t>
            </a:r>
            <a:endParaRPr lang="en-US" sz="2000" b="0" dirty="0">
              <a:solidFill>
                <a:schemeClr val="accent6"/>
              </a:solidFill>
            </a:endParaRPr>
          </a:p>
        </p:txBody>
      </p:sp>
      <p:sp>
        <p:nvSpPr>
          <p:cNvPr id="7" name="Rectangle 6"/>
          <p:cNvSpPr/>
          <p:nvPr/>
        </p:nvSpPr>
        <p:spPr>
          <a:xfrm>
            <a:off x="304800" y="2111514"/>
            <a:ext cx="8255004" cy="400110"/>
          </a:xfrm>
          <a:prstGeom prst="rect">
            <a:avLst/>
          </a:prstGeom>
        </p:spPr>
        <p:txBody>
          <a:bodyPr wrap="square">
            <a:spAutoFit/>
          </a:bodyPr>
          <a:lstStyle/>
          <a:p>
            <a:pPr marL="285750" indent="-285750">
              <a:buFont typeface="Arial" panose="020B0604020202020204" pitchFamily="34" charset="0"/>
              <a:buChar char="•"/>
            </a:pPr>
            <a:r>
              <a:rPr lang="en-US" sz="2000" b="0" dirty="0" smtClean="0">
                <a:solidFill>
                  <a:schemeClr val="bg1"/>
                </a:solidFill>
              </a:rPr>
              <a:t>Based on our needs we can create our own exception.</a:t>
            </a:r>
            <a:endParaRPr lang="en-US" sz="2000" b="0" dirty="0">
              <a:solidFill>
                <a:schemeClr val="accent6"/>
              </a:solidFill>
            </a:endParaRPr>
          </a:p>
        </p:txBody>
      </p:sp>
    </p:spTree>
    <p:extLst>
      <p:ext uri="{BB962C8B-B14F-4D97-AF65-F5344CB8AC3E}">
        <p14:creationId xmlns="" xmlns:p14="http://schemas.microsoft.com/office/powerpoint/2010/main" val="3252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a:t>
            </a:r>
            <a:endParaRPr lang="en-US" dirty="0"/>
          </a:p>
        </p:txBody>
      </p:sp>
      <p:sp>
        <p:nvSpPr>
          <p:cNvPr id="4" name="Slide Number Placeholder 3"/>
          <p:cNvSpPr>
            <a:spLocks noGrp="1"/>
          </p:cNvSpPr>
          <p:nvPr>
            <p:ph type="sldNum" sz="quarter" idx="12"/>
          </p:nvPr>
        </p:nvSpPr>
        <p:spPr>
          <a:xfrm>
            <a:off x="8559804" y="6477000"/>
            <a:ext cx="736596" cy="228597"/>
          </a:xfrm>
        </p:spPr>
        <p:txBody>
          <a:bodyPr/>
          <a:lstStyle/>
          <a:p>
            <a:pPr>
              <a:defRPr/>
            </a:pPr>
            <a:fld id="{50EC62AF-8A58-47DB-8277-FFD1CE2A98DE}" type="slidenum">
              <a:rPr lang="en-US" smtClean="0">
                <a:solidFill>
                  <a:schemeClr val="bg1"/>
                </a:solidFill>
              </a:rPr>
              <a:pPr>
                <a:defRPr/>
              </a:pPr>
              <a:t>22</a:t>
            </a:fld>
            <a:endParaRPr lang="en-US" dirty="0">
              <a:solidFill>
                <a:schemeClr val="bg1"/>
              </a:solidFill>
            </a:endParaRPr>
          </a:p>
        </p:txBody>
      </p:sp>
      <p:sp>
        <p:nvSpPr>
          <p:cNvPr id="6" name="Rectangle 5"/>
          <p:cNvSpPr/>
          <p:nvPr/>
        </p:nvSpPr>
        <p:spPr>
          <a:xfrm>
            <a:off x="304800" y="773668"/>
            <a:ext cx="8255004" cy="400110"/>
          </a:xfrm>
          <a:prstGeom prst="rect">
            <a:avLst/>
          </a:prstGeom>
        </p:spPr>
        <p:txBody>
          <a:bodyPr wrap="square">
            <a:spAutoFit/>
          </a:bodyPr>
          <a:lstStyle/>
          <a:p>
            <a:pPr marL="285750" indent="-285750">
              <a:buFont typeface="Arial" panose="020B0604020202020204" pitchFamily="34" charset="0"/>
              <a:buChar char="•"/>
            </a:pPr>
            <a:r>
              <a:rPr lang="en-US" sz="2000" b="0" dirty="0">
                <a:solidFill>
                  <a:schemeClr val="bg1"/>
                </a:solidFill>
              </a:rPr>
              <a:t>Create a </a:t>
            </a:r>
            <a:r>
              <a:rPr lang="en-US" sz="2000" b="0" dirty="0" err="1">
                <a:solidFill>
                  <a:schemeClr val="bg1"/>
                </a:solidFill>
              </a:rPr>
              <a:t>customException</a:t>
            </a:r>
            <a:r>
              <a:rPr lang="en-US" sz="2000" b="0" dirty="0">
                <a:solidFill>
                  <a:schemeClr val="bg1"/>
                </a:solidFill>
              </a:rPr>
              <a:t> class.</a:t>
            </a:r>
            <a:endParaRPr lang="en-US" sz="2000" b="0" dirty="0">
              <a:solidFill>
                <a:schemeClr val="accent6"/>
              </a:solidFill>
            </a:endParaRPr>
          </a:p>
        </p:txBody>
      </p:sp>
      <p:sp>
        <p:nvSpPr>
          <p:cNvPr id="7" name="Rectangle 6"/>
          <p:cNvSpPr/>
          <p:nvPr/>
        </p:nvSpPr>
        <p:spPr>
          <a:xfrm>
            <a:off x="304800" y="1524000"/>
            <a:ext cx="8255004" cy="1015663"/>
          </a:xfrm>
          <a:prstGeom prst="rect">
            <a:avLst/>
          </a:prstGeom>
        </p:spPr>
        <p:txBody>
          <a:bodyPr wrap="square">
            <a:spAutoFit/>
          </a:bodyPr>
          <a:lstStyle/>
          <a:p>
            <a:pPr marL="285750" indent="-285750">
              <a:buFont typeface="Arial" panose="020B0604020202020204" pitchFamily="34" charset="0"/>
              <a:buChar char="•"/>
            </a:pPr>
            <a:r>
              <a:rPr lang="en-US" sz="2000" b="0" dirty="0">
                <a:solidFill>
                  <a:schemeClr val="bg1"/>
                </a:solidFill>
              </a:rPr>
              <a:t>Create a method </a:t>
            </a:r>
            <a:r>
              <a:rPr lang="en-US" sz="2000" b="0" dirty="0" err="1">
                <a:solidFill>
                  <a:schemeClr val="bg1"/>
                </a:solidFill>
              </a:rPr>
              <a:t>checkAge</a:t>
            </a:r>
            <a:r>
              <a:rPr lang="en-US" sz="2000" b="0" dirty="0">
                <a:solidFill>
                  <a:schemeClr val="bg1"/>
                </a:solidFill>
              </a:rPr>
              <a:t>() and check if age is less than 18 then throw </a:t>
            </a:r>
            <a:r>
              <a:rPr lang="en-US" sz="2000" b="0" dirty="0" err="1">
                <a:solidFill>
                  <a:schemeClr val="bg1"/>
                </a:solidFill>
              </a:rPr>
              <a:t>AdmissionAgeException</a:t>
            </a:r>
            <a:r>
              <a:rPr lang="en-US" sz="2000" b="0" dirty="0">
                <a:solidFill>
                  <a:schemeClr val="bg1"/>
                </a:solidFill>
              </a:rPr>
              <a:t>, "Cannot be admitted to the course" else </a:t>
            </a:r>
            <a:r>
              <a:rPr lang="en-US" sz="2000" b="0" dirty="0" err="1">
                <a:solidFill>
                  <a:schemeClr val="bg1"/>
                </a:solidFill>
              </a:rPr>
              <a:t>pring</a:t>
            </a:r>
            <a:r>
              <a:rPr lang="en-US" sz="2000" b="0" dirty="0">
                <a:solidFill>
                  <a:schemeClr val="bg1"/>
                </a:solidFill>
              </a:rPr>
              <a:t> "Admitted to the course"</a:t>
            </a:r>
            <a:endParaRPr lang="en-US" sz="2000" b="0" dirty="0">
              <a:solidFill>
                <a:schemeClr val="accent6"/>
              </a:solidFill>
            </a:endParaRPr>
          </a:p>
        </p:txBody>
      </p:sp>
    </p:spTree>
    <p:extLst>
      <p:ext uri="{BB962C8B-B14F-4D97-AF65-F5344CB8AC3E}">
        <p14:creationId xmlns="" xmlns:p14="http://schemas.microsoft.com/office/powerpoint/2010/main" val="232387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sz="quarter" idx="12"/>
          </p:nvPr>
        </p:nvSpPr>
        <p:spPr>
          <a:xfrm>
            <a:off x="8559804" y="6477000"/>
            <a:ext cx="736596" cy="228597"/>
          </a:xfrm>
        </p:spPr>
        <p:txBody>
          <a:bodyPr/>
          <a:lstStyle/>
          <a:p>
            <a:pPr>
              <a:defRPr/>
            </a:pPr>
            <a:fld id="{50EC62AF-8A58-47DB-8277-FFD1CE2A98DE}" type="slidenum">
              <a:rPr lang="en-US" smtClean="0">
                <a:solidFill>
                  <a:schemeClr val="bg1"/>
                </a:solidFill>
              </a:rPr>
              <a:pPr>
                <a:defRPr/>
              </a:pPr>
              <a:t>23</a:t>
            </a:fld>
            <a:endParaRPr lang="en-US" dirty="0">
              <a:solidFill>
                <a:schemeClr val="bg1"/>
              </a:solidFill>
            </a:endParaRPr>
          </a:p>
        </p:txBody>
      </p:sp>
      <p:sp>
        <p:nvSpPr>
          <p:cNvPr id="6" name="Rectangle 5"/>
          <p:cNvSpPr/>
          <p:nvPr/>
        </p:nvSpPr>
        <p:spPr>
          <a:xfrm>
            <a:off x="304800" y="533400"/>
            <a:ext cx="8255004" cy="6186309"/>
          </a:xfrm>
          <a:prstGeom prst="rect">
            <a:avLst/>
          </a:prstGeom>
        </p:spPr>
        <p:txBody>
          <a:bodyPr wrap="square">
            <a:spAutoFit/>
          </a:bodyPr>
          <a:lstStyle/>
          <a:p>
            <a:r>
              <a:rPr lang="en-US" b="0" dirty="0">
                <a:solidFill>
                  <a:schemeClr val="accent3"/>
                </a:solidFill>
              </a:rPr>
              <a:t>class</a:t>
            </a:r>
            <a:r>
              <a:rPr lang="en-US" b="0" dirty="0">
                <a:solidFill>
                  <a:schemeClr val="accent1"/>
                </a:solidFill>
              </a:rPr>
              <a:t> </a:t>
            </a:r>
            <a:r>
              <a:rPr lang="en-US" b="0" dirty="0" err="1" smtClean="0">
                <a:solidFill>
                  <a:schemeClr val="accent6"/>
                </a:solidFill>
              </a:rPr>
              <a:t>AdmissionAgeException</a:t>
            </a:r>
            <a:r>
              <a:rPr lang="en-US" b="0" dirty="0" smtClean="0">
                <a:solidFill>
                  <a:schemeClr val="accent6"/>
                </a:solidFill>
              </a:rPr>
              <a:t> </a:t>
            </a:r>
            <a:r>
              <a:rPr lang="en-US" b="0" dirty="0" smtClean="0">
                <a:solidFill>
                  <a:schemeClr val="accent1"/>
                </a:solidFill>
              </a:rPr>
              <a:t>extends</a:t>
            </a:r>
            <a:r>
              <a:rPr lang="en-US" b="0" dirty="0" smtClean="0">
                <a:solidFill>
                  <a:schemeClr val="accent6"/>
                </a:solidFill>
              </a:rPr>
              <a:t> </a:t>
            </a:r>
            <a:r>
              <a:rPr lang="en-US" b="0" dirty="0" smtClean="0">
                <a:solidFill>
                  <a:schemeClr val="accent3"/>
                </a:solidFill>
              </a:rPr>
              <a:t>Exception </a:t>
            </a:r>
            <a:r>
              <a:rPr lang="en-US" b="0" dirty="0">
                <a:solidFill>
                  <a:schemeClr val="accent1"/>
                </a:solidFill>
              </a:rPr>
              <a:t>{ </a:t>
            </a:r>
          </a:p>
          <a:p>
            <a:r>
              <a:rPr lang="en-US" b="0" dirty="0">
                <a:solidFill>
                  <a:schemeClr val="accent1"/>
                </a:solidFill>
              </a:rPr>
              <a:t> </a:t>
            </a:r>
            <a:r>
              <a:rPr lang="en-US" b="0" dirty="0" smtClean="0">
                <a:solidFill>
                  <a:schemeClr val="accent1"/>
                </a:solidFill>
              </a:rPr>
              <a:t>	 </a:t>
            </a:r>
            <a:r>
              <a:rPr lang="en-US" b="0" dirty="0" err="1" smtClean="0">
                <a:solidFill>
                  <a:schemeClr val="accent6"/>
                </a:solidFill>
              </a:rPr>
              <a:t>AdmissionAgeException</a:t>
            </a:r>
            <a:r>
              <a:rPr lang="en-US" b="0" dirty="0" smtClean="0">
                <a:solidFill>
                  <a:schemeClr val="accent6"/>
                </a:solidFill>
              </a:rPr>
              <a:t> </a:t>
            </a:r>
            <a:r>
              <a:rPr lang="en-US" b="0" dirty="0" smtClean="0"/>
              <a:t>(</a:t>
            </a:r>
            <a:r>
              <a:rPr lang="en-US" b="0" dirty="0"/>
              <a:t>String </a:t>
            </a:r>
            <a:r>
              <a:rPr lang="en-US" b="0" dirty="0">
                <a:solidFill>
                  <a:schemeClr val="accent6"/>
                </a:solidFill>
              </a:rPr>
              <a:t>s</a:t>
            </a:r>
            <a:r>
              <a:rPr lang="en-US" b="0" dirty="0"/>
              <a:t>){  </a:t>
            </a:r>
          </a:p>
          <a:p>
            <a:r>
              <a:rPr lang="en-US" b="0" dirty="0"/>
              <a:t>  </a:t>
            </a:r>
            <a:r>
              <a:rPr lang="en-US" b="0" dirty="0" smtClean="0"/>
              <a:t>		super(</a:t>
            </a:r>
            <a:r>
              <a:rPr lang="en-US" b="0" dirty="0" smtClean="0">
                <a:solidFill>
                  <a:schemeClr val="accent3"/>
                </a:solidFill>
              </a:rPr>
              <a:t>s</a:t>
            </a:r>
            <a:r>
              <a:rPr lang="en-US" b="0" dirty="0"/>
              <a:t>); </a:t>
            </a:r>
          </a:p>
          <a:p>
            <a:r>
              <a:rPr lang="en-US" b="0" dirty="0" smtClean="0">
                <a:solidFill>
                  <a:schemeClr val="accent1"/>
                </a:solidFill>
              </a:rPr>
              <a:t>	} </a:t>
            </a:r>
            <a:endParaRPr lang="en-US" b="0" dirty="0">
              <a:solidFill>
                <a:schemeClr val="accent1"/>
              </a:solidFill>
            </a:endParaRPr>
          </a:p>
          <a:p>
            <a:r>
              <a:rPr lang="en-US" b="0" dirty="0">
                <a:solidFill>
                  <a:schemeClr val="accent1"/>
                </a:solidFill>
              </a:rPr>
              <a:t>} </a:t>
            </a:r>
          </a:p>
          <a:p>
            <a:r>
              <a:rPr lang="en-US" b="0" dirty="0" smtClean="0">
                <a:solidFill>
                  <a:schemeClr val="accent3"/>
                </a:solidFill>
              </a:rPr>
              <a:t>class</a:t>
            </a:r>
            <a:r>
              <a:rPr lang="en-US" b="0" dirty="0">
                <a:solidFill>
                  <a:schemeClr val="accent3"/>
                </a:solidFill>
              </a:rPr>
              <a:t> </a:t>
            </a:r>
            <a:r>
              <a:rPr lang="en-US" b="0" dirty="0" err="1" smtClean="0">
                <a:solidFill>
                  <a:schemeClr val="accent6"/>
                </a:solidFill>
              </a:rPr>
              <a:t>CustomException</a:t>
            </a:r>
            <a:r>
              <a:rPr lang="en-US" b="0" dirty="0" smtClean="0">
                <a:solidFill>
                  <a:schemeClr val="accent3"/>
                </a:solidFill>
              </a:rPr>
              <a:t>{</a:t>
            </a:r>
            <a:r>
              <a:rPr lang="en-US" b="0" dirty="0">
                <a:solidFill>
                  <a:schemeClr val="accent3"/>
                </a:solidFill>
              </a:rPr>
              <a:t>  </a:t>
            </a:r>
          </a:p>
          <a:p>
            <a:r>
              <a:rPr lang="en-US" b="0" dirty="0">
                <a:solidFill>
                  <a:schemeClr val="accent3"/>
                </a:solidFill>
              </a:rPr>
              <a:t>  </a:t>
            </a:r>
          </a:p>
          <a:p>
            <a:r>
              <a:rPr lang="en-US" b="0" dirty="0">
                <a:solidFill>
                  <a:schemeClr val="accent3"/>
                </a:solidFill>
              </a:rPr>
              <a:t>  </a:t>
            </a:r>
            <a:r>
              <a:rPr lang="en-US" b="0" dirty="0" smtClean="0">
                <a:solidFill>
                  <a:schemeClr val="accent3"/>
                </a:solidFill>
              </a:rPr>
              <a:t>  </a:t>
            </a:r>
            <a:r>
              <a:rPr lang="en-US" b="0" dirty="0">
                <a:solidFill>
                  <a:schemeClr val="accent3"/>
                </a:solidFill>
              </a:rPr>
              <a:t> static void </a:t>
            </a:r>
            <a:r>
              <a:rPr lang="en-US" b="0" dirty="0" err="1" smtClean="0">
                <a:solidFill>
                  <a:schemeClr val="accent6"/>
                </a:solidFill>
              </a:rPr>
              <a:t>checkAge</a:t>
            </a:r>
            <a:r>
              <a:rPr lang="en-US" b="0" dirty="0" smtClean="0">
                <a:solidFill>
                  <a:schemeClr val="accent3"/>
                </a:solidFill>
              </a:rPr>
              <a:t>(</a:t>
            </a:r>
            <a:r>
              <a:rPr lang="en-US" b="0" dirty="0" err="1" smtClean="0">
                <a:solidFill>
                  <a:schemeClr val="accent3"/>
                </a:solidFill>
              </a:rPr>
              <a:t>int</a:t>
            </a:r>
            <a:r>
              <a:rPr lang="en-US" b="0" dirty="0">
                <a:solidFill>
                  <a:schemeClr val="accent3"/>
                </a:solidFill>
              </a:rPr>
              <a:t> </a:t>
            </a:r>
            <a:r>
              <a:rPr lang="en-US" b="0" dirty="0">
                <a:solidFill>
                  <a:schemeClr val="accent6"/>
                </a:solidFill>
              </a:rPr>
              <a:t>age</a:t>
            </a:r>
            <a:r>
              <a:rPr lang="en-US" b="0" dirty="0">
                <a:solidFill>
                  <a:schemeClr val="accent3"/>
                </a:solidFill>
              </a:rPr>
              <a:t>)throws </a:t>
            </a:r>
            <a:r>
              <a:rPr lang="en-US" b="0" dirty="0">
                <a:solidFill>
                  <a:schemeClr val="accent6"/>
                </a:solidFill>
              </a:rPr>
              <a:t> </a:t>
            </a:r>
            <a:r>
              <a:rPr lang="en-US" b="0" dirty="0" err="1" smtClean="0">
                <a:solidFill>
                  <a:schemeClr val="accent6"/>
                </a:solidFill>
              </a:rPr>
              <a:t>AdmissionAgeException</a:t>
            </a:r>
            <a:r>
              <a:rPr lang="en-US" b="0" dirty="0" smtClean="0">
                <a:solidFill>
                  <a:schemeClr val="accent6"/>
                </a:solidFill>
              </a:rPr>
              <a:t> </a:t>
            </a:r>
            <a:r>
              <a:rPr lang="en-US" b="0" dirty="0" smtClean="0">
                <a:solidFill>
                  <a:schemeClr val="accent3"/>
                </a:solidFill>
              </a:rPr>
              <a:t>{</a:t>
            </a:r>
            <a:r>
              <a:rPr lang="en-US" b="0" dirty="0">
                <a:solidFill>
                  <a:schemeClr val="accent3"/>
                </a:solidFill>
              </a:rPr>
              <a:t>  </a:t>
            </a:r>
          </a:p>
          <a:p>
            <a:r>
              <a:rPr lang="en-US" b="0" dirty="0">
                <a:solidFill>
                  <a:schemeClr val="accent3"/>
                </a:solidFill>
              </a:rPr>
              <a:t>     if(age&lt;18)  </a:t>
            </a:r>
          </a:p>
          <a:p>
            <a:r>
              <a:rPr lang="en-US" b="0" dirty="0">
                <a:solidFill>
                  <a:schemeClr val="accent3"/>
                </a:solidFill>
              </a:rPr>
              <a:t>    </a:t>
            </a:r>
            <a:r>
              <a:rPr lang="en-US" b="0" dirty="0" smtClean="0">
                <a:solidFill>
                  <a:schemeClr val="accent3"/>
                </a:solidFill>
              </a:rPr>
              <a:t>	</a:t>
            </a:r>
            <a:r>
              <a:rPr lang="en-US" b="0" dirty="0">
                <a:solidFill>
                  <a:schemeClr val="accent3"/>
                </a:solidFill>
              </a:rPr>
              <a:t>  throw new </a:t>
            </a:r>
            <a:r>
              <a:rPr lang="en-US" b="0" dirty="0">
                <a:solidFill>
                  <a:schemeClr val="accent6"/>
                </a:solidFill>
              </a:rPr>
              <a:t> </a:t>
            </a:r>
            <a:r>
              <a:rPr lang="en-US" b="0" dirty="0" err="1" smtClean="0">
                <a:solidFill>
                  <a:schemeClr val="accent6"/>
                </a:solidFill>
              </a:rPr>
              <a:t>AdmissionAgeException</a:t>
            </a:r>
            <a:r>
              <a:rPr lang="en-US" b="0" dirty="0" smtClean="0">
                <a:solidFill>
                  <a:schemeClr val="accent6"/>
                </a:solidFill>
              </a:rPr>
              <a:t> </a:t>
            </a:r>
            <a:r>
              <a:rPr lang="en-US" b="0" dirty="0" smtClean="0">
                <a:solidFill>
                  <a:schemeClr val="accent3"/>
                </a:solidFill>
              </a:rPr>
              <a:t>(“</a:t>
            </a:r>
            <a:r>
              <a:rPr lang="en-US" b="0" dirty="0" smtClean="0">
                <a:solidFill>
                  <a:schemeClr val="accent6"/>
                </a:solidFill>
              </a:rPr>
              <a:t>Cannot be Admitted to the course</a:t>
            </a:r>
            <a:r>
              <a:rPr lang="en-US" b="0" dirty="0" smtClean="0">
                <a:solidFill>
                  <a:schemeClr val="accent3"/>
                </a:solidFill>
              </a:rPr>
              <a:t>");</a:t>
            </a:r>
            <a:r>
              <a:rPr lang="en-US" b="0" dirty="0">
                <a:solidFill>
                  <a:schemeClr val="accent3"/>
                </a:solidFill>
              </a:rPr>
              <a:t>  </a:t>
            </a:r>
          </a:p>
          <a:p>
            <a:r>
              <a:rPr lang="en-US" b="0" dirty="0">
                <a:solidFill>
                  <a:schemeClr val="accent3"/>
                </a:solidFill>
              </a:rPr>
              <a:t>     else  </a:t>
            </a:r>
          </a:p>
          <a:p>
            <a:r>
              <a:rPr lang="en-US" b="0" dirty="0">
                <a:solidFill>
                  <a:schemeClr val="accent3"/>
                </a:solidFill>
              </a:rPr>
              <a:t>     </a:t>
            </a:r>
            <a:r>
              <a:rPr lang="en-US" b="0" dirty="0" smtClean="0">
                <a:solidFill>
                  <a:schemeClr val="accent3"/>
                </a:solidFill>
              </a:rPr>
              <a:t>	</a:t>
            </a:r>
            <a:r>
              <a:rPr lang="en-US" b="0" dirty="0">
                <a:solidFill>
                  <a:schemeClr val="accent3"/>
                </a:solidFill>
              </a:rPr>
              <a:t> </a:t>
            </a:r>
            <a:r>
              <a:rPr lang="en-US" b="0" dirty="0" err="1">
                <a:solidFill>
                  <a:schemeClr val="accent3"/>
                </a:solidFill>
              </a:rPr>
              <a:t>System.out.println</a:t>
            </a:r>
            <a:r>
              <a:rPr lang="en-US" b="0" dirty="0" smtClean="0">
                <a:solidFill>
                  <a:schemeClr val="accent3"/>
                </a:solidFill>
              </a:rPr>
              <a:t>(“</a:t>
            </a:r>
            <a:r>
              <a:rPr lang="en-US" b="0" dirty="0" smtClean="0">
                <a:solidFill>
                  <a:schemeClr val="accent6"/>
                </a:solidFill>
              </a:rPr>
              <a:t>Admitted to the course</a:t>
            </a:r>
            <a:r>
              <a:rPr lang="en-US" b="0" dirty="0" smtClean="0">
                <a:solidFill>
                  <a:schemeClr val="accent3"/>
                </a:solidFill>
              </a:rPr>
              <a:t>");</a:t>
            </a:r>
            <a:r>
              <a:rPr lang="en-US" b="0" dirty="0">
                <a:solidFill>
                  <a:schemeClr val="accent3"/>
                </a:solidFill>
              </a:rPr>
              <a:t>  </a:t>
            </a:r>
          </a:p>
          <a:p>
            <a:r>
              <a:rPr lang="en-US" b="0" dirty="0">
                <a:solidFill>
                  <a:schemeClr val="accent3"/>
                </a:solidFill>
              </a:rPr>
              <a:t>   }  </a:t>
            </a:r>
          </a:p>
          <a:p>
            <a:r>
              <a:rPr lang="en-US" b="0" dirty="0">
                <a:solidFill>
                  <a:schemeClr val="accent3"/>
                </a:solidFill>
              </a:rPr>
              <a:t>     </a:t>
            </a:r>
          </a:p>
          <a:p>
            <a:r>
              <a:rPr lang="en-US" b="0" dirty="0">
                <a:solidFill>
                  <a:schemeClr val="accent3"/>
                </a:solidFill>
              </a:rPr>
              <a:t>   public static void main(String </a:t>
            </a:r>
            <a:r>
              <a:rPr lang="en-US" b="0" dirty="0" err="1">
                <a:solidFill>
                  <a:schemeClr val="accent3"/>
                </a:solidFill>
              </a:rPr>
              <a:t>args</a:t>
            </a:r>
            <a:r>
              <a:rPr lang="en-US" b="0" dirty="0">
                <a:solidFill>
                  <a:schemeClr val="accent3"/>
                </a:solidFill>
              </a:rPr>
              <a:t>[]){  </a:t>
            </a:r>
          </a:p>
          <a:p>
            <a:r>
              <a:rPr lang="en-US" b="0" dirty="0">
                <a:solidFill>
                  <a:schemeClr val="accent3"/>
                </a:solidFill>
              </a:rPr>
              <a:t>      try{  </a:t>
            </a:r>
          </a:p>
          <a:p>
            <a:r>
              <a:rPr lang="en-US" b="0" dirty="0">
                <a:solidFill>
                  <a:schemeClr val="accent3"/>
                </a:solidFill>
              </a:rPr>
              <a:t>      </a:t>
            </a:r>
            <a:r>
              <a:rPr lang="en-US" b="0" dirty="0" err="1" smtClean="0">
                <a:solidFill>
                  <a:schemeClr val="accent6"/>
                </a:solidFill>
              </a:rPr>
              <a:t>checkAge</a:t>
            </a:r>
            <a:r>
              <a:rPr lang="en-US" b="0" dirty="0" smtClean="0">
                <a:solidFill>
                  <a:schemeClr val="accent3"/>
                </a:solidFill>
              </a:rPr>
              <a:t>(10);</a:t>
            </a:r>
            <a:r>
              <a:rPr lang="en-US" b="0" dirty="0">
                <a:solidFill>
                  <a:schemeClr val="accent3"/>
                </a:solidFill>
              </a:rPr>
              <a:t>  </a:t>
            </a:r>
          </a:p>
          <a:p>
            <a:r>
              <a:rPr lang="en-US" b="0" dirty="0">
                <a:solidFill>
                  <a:schemeClr val="accent3"/>
                </a:solidFill>
              </a:rPr>
              <a:t>      }catch(Exception </a:t>
            </a:r>
            <a:r>
              <a:rPr lang="en-US" b="0" dirty="0" smtClean="0">
                <a:solidFill>
                  <a:schemeClr val="accent6"/>
                </a:solidFill>
              </a:rPr>
              <a:t>e</a:t>
            </a:r>
            <a:r>
              <a:rPr lang="en-US" b="0" dirty="0" smtClean="0">
                <a:solidFill>
                  <a:schemeClr val="accent3"/>
                </a:solidFill>
              </a:rPr>
              <a:t>){</a:t>
            </a:r>
            <a:r>
              <a:rPr lang="en-US" b="0" dirty="0" err="1">
                <a:solidFill>
                  <a:schemeClr val="accent3"/>
                </a:solidFill>
              </a:rPr>
              <a:t>System.out.println</a:t>
            </a:r>
            <a:r>
              <a:rPr lang="en-US" b="0" dirty="0">
                <a:solidFill>
                  <a:schemeClr val="accent3"/>
                </a:solidFill>
              </a:rPr>
              <a:t>("</a:t>
            </a:r>
            <a:r>
              <a:rPr lang="en-US" b="0" dirty="0">
                <a:solidFill>
                  <a:schemeClr val="accent6"/>
                </a:solidFill>
              </a:rPr>
              <a:t>Exception </a:t>
            </a:r>
            <a:r>
              <a:rPr lang="en-US" b="0" dirty="0" smtClean="0">
                <a:solidFill>
                  <a:schemeClr val="accent6"/>
                </a:solidFill>
              </a:rPr>
              <a:t>occurred</a:t>
            </a:r>
            <a:r>
              <a:rPr lang="en-US" b="0" dirty="0">
                <a:solidFill>
                  <a:schemeClr val="accent3"/>
                </a:solidFill>
              </a:rPr>
              <a:t>: </a:t>
            </a:r>
            <a:r>
              <a:rPr lang="en-US" b="0" dirty="0" smtClean="0">
                <a:solidFill>
                  <a:schemeClr val="accent3"/>
                </a:solidFill>
              </a:rPr>
              <a:t>"+</a:t>
            </a:r>
            <a:r>
              <a:rPr lang="en-US" b="0" dirty="0" smtClean="0">
                <a:solidFill>
                  <a:schemeClr val="accent6"/>
                </a:solidFill>
              </a:rPr>
              <a:t>e</a:t>
            </a:r>
            <a:r>
              <a:rPr lang="en-US" b="0" dirty="0" smtClean="0">
                <a:solidFill>
                  <a:schemeClr val="accent3"/>
                </a:solidFill>
              </a:rPr>
              <a:t>);</a:t>
            </a:r>
          </a:p>
          <a:p>
            <a:r>
              <a:rPr lang="en-US" b="0" dirty="0" smtClean="0">
                <a:solidFill>
                  <a:schemeClr val="accent3"/>
                </a:solidFill>
              </a:rPr>
              <a:t>      }</a:t>
            </a:r>
            <a:r>
              <a:rPr lang="en-US" b="0" dirty="0">
                <a:solidFill>
                  <a:schemeClr val="accent3"/>
                </a:solidFill>
              </a:rPr>
              <a:t>  </a:t>
            </a:r>
          </a:p>
          <a:p>
            <a:r>
              <a:rPr lang="en-US" b="0" dirty="0">
                <a:solidFill>
                  <a:schemeClr val="accent3"/>
                </a:solidFill>
              </a:rPr>
              <a:t>        </a:t>
            </a:r>
            <a:r>
              <a:rPr lang="en-US" b="0" dirty="0" err="1">
                <a:solidFill>
                  <a:schemeClr val="accent3"/>
                </a:solidFill>
              </a:rPr>
              <a:t>System.out.println</a:t>
            </a:r>
            <a:r>
              <a:rPr lang="en-US" b="0" dirty="0" smtClean="0">
                <a:solidFill>
                  <a:schemeClr val="accent3"/>
                </a:solidFill>
              </a:rPr>
              <a:t>(“</a:t>
            </a:r>
            <a:r>
              <a:rPr lang="en-US" b="0" dirty="0" smtClean="0">
                <a:solidFill>
                  <a:schemeClr val="accent6"/>
                </a:solidFill>
              </a:rPr>
              <a:t>Done with the code</a:t>
            </a:r>
            <a:r>
              <a:rPr lang="en-US" b="0" dirty="0" smtClean="0">
                <a:solidFill>
                  <a:schemeClr val="accent3"/>
                </a:solidFill>
              </a:rPr>
              <a:t>.");</a:t>
            </a:r>
            <a:r>
              <a:rPr lang="en-US" b="0" dirty="0">
                <a:solidFill>
                  <a:schemeClr val="accent3"/>
                </a:solidFill>
              </a:rPr>
              <a:t>  </a:t>
            </a:r>
          </a:p>
          <a:p>
            <a:r>
              <a:rPr lang="en-US" b="0" dirty="0">
                <a:solidFill>
                  <a:schemeClr val="accent3"/>
                </a:solidFill>
              </a:rPr>
              <a:t>  }  </a:t>
            </a:r>
            <a:r>
              <a:rPr lang="en-US" b="0" dirty="0" smtClean="0">
                <a:solidFill>
                  <a:schemeClr val="accent3"/>
                </a:solidFill>
              </a:rPr>
              <a:t>}</a:t>
            </a:r>
            <a:r>
              <a:rPr lang="en-US" b="0" dirty="0">
                <a:solidFill>
                  <a:schemeClr val="accent3"/>
                </a:solidFill>
              </a:rPr>
              <a:t>  </a:t>
            </a:r>
          </a:p>
        </p:txBody>
      </p:sp>
    </p:spTree>
    <p:extLst>
      <p:ext uri="{BB962C8B-B14F-4D97-AF65-F5344CB8AC3E}">
        <p14:creationId xmlns="" xmlns:p14="http://schemas.microsoft.com/office/powerpoint/2010/main" val="9882840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a:xfrm>
            <a:off x="533400" y="1117149"/>
            <a:ext cx="7924800" cy="4906963"/>
          </a:xfrm>
        </p:spPr>
        <p:txBody>
          <a:bodyPr/>
          <a:lstStyle/>
          <a:p>
            <a:pPr>
              <a:buFont typeface="Arial" panose="020B0604020202020204" pitchFamily="34" charset="0"/>
              <a:buChar char="•"/>
            </a:pPr>
            <a:r>
              <a:rPr lang="en-US" dirty="0"/>
              <a:t>An exception is an event that disrupts the normal flow of a program</a:t>
            </a:r>
          </a:p>
          <a:p>
            <a:pPr>
              <a:buFont typeface="Arial" panose="020B0604020202020204" pitchFamily="34" charset="0"/>
              <a:buChar char="•"/>
            </a:pPr>
            <a:endParaRPr lang="en-US" dirty="0"/>
          </a:p>
          <a:p>
            <a:pPr>
              <a:buFont typeface="Arial" panose="020B0604020202020204" pitchFamily="34" charset="0"/>
              <a:buChar char="•"/>
            </a:pPr>
            <a:r>
              <a:rPr lang="en-US" dirty="0"/>
              <a:t>What are the three types of exceptions?</a:t>
            </a:r>
          </a:p>
          <a:p>
            <a:pPr lvl="1" indent="-342900">
              <a:buFont typeface="Arial" panose="020B0604020202020204" pitchFamily="34" charset="0"/>
              <a:buChar char="•"/>
            </a:pPr>
            <a:endParaRPr lang="en-US" dirty="0" smtClean="0"/>
          </a:p>
          <a:p>
            <a:pPr marL="342900" lvl="1" indent="-342900">
              <a:buFont typeface="Arial" panose="020B0604020202020204" pitchFamily="34" charset="0"/>
              <a:buChar char="•"/>
            </a:pPr>
            <a:r>
              <a:rPr lang="en-US" dirty="0"/>
              <a:t>Identify the blocks of a Java exception from the given options.</a:t>
            </a:r>
          </a:p>
          <a:p>
            <a:pPr lvl="1" indent="-342900">
              <a:buFont typeface="Arial" panose="020B0604020202020204" pitchFamily="34" charset="0"/>
              <a:buChar char="•"/>
            </a:pPr>
            <a:r>
              <a:rPr lang="en-US" dirty="0"/>
              <a:t>a. try</a:t>
            </a:r>
          </a:p>
          <a:p>
            <a:pPr lvl="1" indent="-342900">
              <a:buFont typeface="Arial" panose="020B0604020202020204" pitchFamily="34" charset="0"/>
              <a:buChar char="•"/>
            </a:pPr>
            <a:r>
              <a:rPr lang="en-US" dirty="0"/>
              <a:t>b. catch</a:t>
            </a:r>
          </a:p>
          <a:p>
            <a:pPr lvl="1" indent="-342900">
              <a:buFont typeface="Arial" panose="020B0604020202020204" pitchFamily="34" charset="0"/>
              <a:buChar char="•"/>
            </a:pPr>
            <a:r>
              <a:rPr lang="en-US" dirty="0"/>
              <a:t>c. finally</a:t>
            </a:r>
          </a:p>
          <a:p>
            <a:pPr lvl="1" indent="-342900">
              <a:buFont typeface="Arial" panose="020B0604020202020204" pitchFamily="34" charset="0"/>
              <a:buChar char="•"/>
            </a:pPr>
            <a:r>
              <a:rPr lang="en-US" dirty="0"/>
              <a:t>d. throw</a:t>
            </a:r>
          </a:p>
          <a:p>
            <a:pPr lvl="1" indent="-342900">
              <a:buFont typeface="Arial" panose="020B0604020202020204" pitchFamily="34" charset="0"/>
              <a:buChar char="•"/>
            </a:pPr>
            <a:r>
              <a:rPr lang="en-US" dirty="0"/>
              <a:t>e. bounce</a:t>
            </a:r>
          </a:p>
          <a:p>
            <a:pPr>
              <a:buFont typeface="Arial" panose="020B0604020202020204" pitchFamily="34" charset="0"/>
              <a:buChar char="•"/>
            </a:pPr>
            <a:endParaRPr lang="en-US" dirty="0"/>
          </a:p>
          <a:p>
            <a:pPr>
              <a:buFont typeface="Arial" panose="020B0604020202020204" pitchFamily="34" charset="0"/>
              <a:buChar char="•"/>
            </a:pPr>
            <a:r>
              <a:rPr lang="en-US" dirty="0" smtClean="0"/>
              <a:t> State whether the statement is true </a:t>
            </a:r>
            <a:r>
              <a:rPr lang="en-US" dirty="0"/>
              <a:t>or false. </a:t>
            </a:r>
            <a:endParaRPr lang="en-US" dirty="0" smtClean="0"/>
          </a:p>
          <a:p>
            <a:pPr marL="0" indent="0">
              <a:buNone/>
            </a:pPr>
            <a:r>
              <a:rPr lang="en-US" dirty="0"/>
              <a:t>	</a:t>
            </a:r>
            <a:r>
              <a:rPr lang="en-US" dirty="0" smtClean="0"/>
              <a:t>Catch </a:t>
            </a:r>
            <a:r>
              <a:rPr lang="en-US" dirty="0"/>
              <a:t>can be used before try block.</a:t>
            </a:r>
          </a:p>
          <a:p>
            <a:pPr>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24</a:t>
            </a:fld>
            <a:endParaRPr lang="en-US" dirty="0"/>
          </a:p>
        </p:txBody>
      </p:sp>
    </p:spTree>
    <p:extLst>
      <p:ext uri="{BB962C8B-B14F-4D97-AF65-F5344CB8AC3E}">
        <p14:creationId xmlns="" xmlns:p14="http://schemas.microsoft.com/office/powerpoint/2010/main" val="37797130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a:xfrm>
            <a:off x="533400" y="1117149"/>
            <a:ext cx="7924800" cy="4906963"/>
          </a:xfrm>
        </p:spPr>
        <p:txBody>
          <a:bodyPr/>
          <a:lstStyle/>
          <a:p>
            <a:pPr>
              <a:buFont typeface="Arial" panose="020B0604020202020204" pitchFamily="34" charset="0"/>
              <a:buChar char="•"/>
            </a:pPr>
            <a:r>
              <a:rPr lang="en-US" dirty="0" smtClean="0"/>
              <a:t>Fill </a:t>
            </a:r>
            <a:r>
              <a:rPr lang="en-US" dirty="0"/>
              <a:t>in the blank. </a:t>
            </a:r>
            <a:endParaRPr lang="en-US" dirty="0" smtClean="0"/>
          </a:p>
          <a:p>
            <a:pPr marL="400050" lvl="1" indent="0">
              <a:buNone/>
            </a:pPr>
            <a:r>
              <a:rPr lang="en-US" dirty="0" smtClean="0"/>
              <a:t>Closing </a:t>
            </a:r>
            <a:r>
              <a:rPr lang="en-US" dirty="0"/>
              <a:t>of a file, stream or connections are done in the  ____________ block.</a:t>
            </a:r>
          </a:p>
          <a:p>
            <a:pPr>
              <a:buFont typeface="Arial" panose="020B0604020202020204" pitchFamily="34" charset="0"/>
              <a:buChar char="•"/>
            </a:pPr>
            <a:endParaRPr lang="en-US" dirty="0"/>
          </a:p>
          <a:p>
            <a:pPr>
              <a:buFont typeface="Arial" panose="020B0604020202020204" pitchFamily="34" charset="0"/>
              <a:buChar char="•"/>
            </a:pPr>
            <a:r>
              <a:rPr lang="en-US" dirty="0"/>
              <a:t>Fill in the blank. </a:t>
            </a:r>
            <a:endParaRPr lang="en-US" dirty="0" smtClean="0"/>
          </a:p>
          <a:p>
            <a:pPr marL="400050" lvl="1" indent="0">
              <a:buNone/>
            </a:pPr>
            <a:r>
              <a:rPr lang="en-US" dirty="0" smtClean="0"/>
              <a:t>In </a:t>
            </a:r>
            <a:r>
              <a:rPr lang="en-US" dirty="0"/>
              <a:t>Java ________ keyword is used to explicitly throw an exception.</a:t>
            </a:r>
          </a:p>
          <a:p>
            <a:pPr>
              <a:buFont typeface="Arial" panose="020B0604020202020204" pitchFamily="34" charset="0"/>
              <a:buChar char="•"/>
            </a:pPr>
            <a:endParaRPr lang="en-US" dirty="0"/>
          </a:p>
          <a:p>
            <a:pPr>
              <a:buFont typeface="Arial" panose="020B0604020202020204" pitchFamily="34" charset="0"/>
              <a:buChar char="•"/>
            </a:pPr>
            <a:r>
              <a:rPr lang="en-US" dirty="0"/>
              <a:t>Fill in the blank. </a:t>
            </a:r>
            <a:endParaRPr lang="en-US" dirty="0" smtClean="0"/>
          </a:p>
          <a:p>
            <a:pPr marL="400050" lvl="1" indent="0">
              <a:buNone/>
            </a:pPr>
            <a:r>
              <a:rPr lang="en-US" dirty="0" smtClean="0"/>
              <a:t>To </a:t>
            </a:r>
            <a:r>
              <a:rPr lang="en-US" dirty="0"/>
              <a:t>declare an exception ______________ keyword is used.</a:t>
            </a:r>
          </a:p>
          <a:p>
            <a:pPr>
              <a:buFont typeface="Arial" panose="020B0604020202020204" pitchFamily="34" charset="0"/>
              <a:buChar char="•"/>
            </a:pPr>
            <a:endParaRPr lang="en-US" dirty="0"/>
          </a:p>
          <a:p>
            <a:pPr>
              <a:buFont typeface="Arial" panose="020B0604020202020204" pitchFamily="34" charset="0"/>
              <a:buChar char="•"/>
            </a:pPr>
            <a:r>
              <a:rPr lang="en-US" dirty="0"/>
              <a:t>Fill in the blanks. </a:t>
            </a:r>
            <a:endParaRPr lang="en-US" dirty="0" smtClean="0"/>
          </a:p>
          <a:p>
            <a:pPr marL="400050" lvl="1" indent="0">
              <a:buNone/>
            </a:pPr>
            <a:r>
              <a:rPr lang="en-US" dirty="0" smtClean="0"/>
              <a:t>Throw </a:t>
            </a:r>
            <a:r>
              <a:rPr lang="en-US" dirty="0"/>
              <a:t>is followed by an __________ and throws is followed by a </a:t>
            </a:r>
            <a:r>
              <a:rPr lang="en-US" dirty="0" smtClean="0"/>
              <a:t>__________</a:t>
            </a:r>
            <a:endParaRPr lang="en-US" dirty="0"/>
          </a:p>
        </p:txBody>
      </p:sp>
      <p:sp>
        <p:nvSpPr>
          <p:cNvPr id="4" name="Slide Number Placeholder 3"/>
          <p:cNvSpPr>
            <a:spLocks noGrp="1"/>
          </p:cNvSpPr>
          <p:nvPr>
            <p:ph type="sldNum" sz="quarter" idx="12"/>
          </p:nvPr>
        </p:nvSpPr>
        <p:spPr>
          <a:xfrm>
            <a:off x="8636004" y="6477000"/>
            <a:ext cx="736596" cy="228597"/>
          </a:xfrm>
        </p:spPr>
        <p:txBody>
          <a:bodyPr/>
          <a:lstStyle/>
          <a:p>
            <a:pPr>
              <a:defRPr/>
            </a:pPr>
            <a:fld id="{50EC62AF-8A58-47DB-8277-FFD1CE2A98DE}"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 xmlns:p14="http://schemas.microsoft.com/office/powerpoint/2010/main" val="4099360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a:xfrm>
            <a:off x="533400" y="1117149"/>
            <a:ext cx="7924800" cy="4906963"/>
          </a:xfrm>
        </p:spPr>
        <p:txBody>
          <a:bodyPr/>
          <a:lstStyle/>
          <a:p>
            <a:pPr>
              <a:buFont typeface="Arial" panose="020B0604020202020204" pitchFamily="34" charset="0"/>
              <a:buChar char="•"/>
            </a:pPr>
            <a:r>
              <a:rPr lang="en-US" dirty="0"/>
              <a:t>Create a class </a:t>
            </a:r>
            <a:r>
              <a:rPr lang="en-US" dirty="0" err="1"/>
              <a:t>ArrayExceptionDemo</a:t>
            </a:r>
            <a:r>
              <a:rPr lang="en-US" dirty="0"/>
              <a:t>.</a:t>
            </a:r>
          </a:p>
          <a:p>
            <a:pPr>
              <a:buFont typeface="Arial" panose="020B0604020202020204" pitchFamily="34" charset="0"/>
              <a:buChar char="•"/>
            </a:pPr>
            <a:endParaRPr lang="en-US" dirty="0"/>
          </a:p>
          <a:p>
            <a:pPr>
              <a:buFont typeface="Arial" panose="020B0604020202020204" pitchFamily="34" charset="0"/>
              <a:buChar char="•"/>
            </a:pPr>
            <a:r>
              <a:rPr lang="en-US" dirty="0"/>
              <a:t>Create an integer Array of size </a:t>
            </a:r>
            <a:r>
              <a:rPr lang="en-US" dirty="0" smtClean="0"/>
              <a:t>3.</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Write a Java program with try...catch...finally </a:t>
            </a:r>
            <a:r>
              <a:rPr lang="en-US" dirty="0" smtClean="0"/>
              <a:t>block.</a:t>
            </a:r>
          </a:p>
          <a:p>
            <a:pPr>
              <a:buFont typeface="Arial" panose="020B0604020202020204" pitchFamily="34" charset="0"/>
              <a:buChar char="•"/>
            </a:pPr>
            <a:endParaRPr lang="en-US" dirty="0"/>
          </a:p>
          <a:p>
            <a:pPr>
              <a:buFont typeface="Arial" panose="020B0604020202020204" pitchFamily="34" charset="0"/>
              <a:buChar char="•"/>
            </a:pPr>
            <a:r>
              <a:rPr lang="en-US" dirty="0" smtClean="0"/>
              <a:t>In try block print array index of 4.</a:t>
            </a:r>
          </a:p>
          <a:p>
            <a:pPr>
              <a:buFont typeface="Arial" panose="020B0604020202020204" pitchFamily="34" charset="0"/>
              <a:buChar char="•"/>
            </a:pPr>
            <a:endParaRPr lang="en-US" dirty="0"/>
          </a:p>
          <a:p>
            <a:pPr>
              <a:buFont typeface="Arial" panose="020B0604020202020204" pitchFamily="34" charset="0"/>
              <a:buChar char="•"/>
            </a:pPr>
            <a:r>
              <a:rPr lang="en-US" dirty="0" smtClean="0"/>
              <a:t>Catch </a:t>
            </a:r>
            <a:r>
              <a:rPr lang="en-US" dirty="0"/>
              <a:t>the exception </a:t>
            </a:r>
            <a:r>
              <a:rPr lang="en-US" dirty="0" err="1"/>
              <a:t>ArrayIndexOutOfBoundsException</a:t>
            </a:r>
            <a:r>
              <a:rPr lang="en-US" dirty="0"/>
              <a:t>.</a:t>
            </a:r>
          </a:p>
          <a:p>
            <a:pPr>
              <a:buFont typeface="Arial" panose="020B0604020202020204" pitchFamily="34" charset="0"/>
              <a:buChar char="•"/>
            </a:pPr>
            <a:endParaRPr lang="en-US" dirty="0"/>
          </a:p>
          <a:p>
            <a:pPr>
              <a:buFont typeface="Arial" panose="020B0604020202020204" pitchFamily="34" charset="0"/>
              <a:buChar char="•"/>
            </a:pPr>
            <a:r>
              <a:rPr lang="en-US" dirty="0"/>
              <a:t>In the finally block assign a value to an array with a correct index.</a:t>
            </a:r>
          </a:p>
        </p:txBody>
      </p:sp>
      <p:sp>
        <p:nvSpPr>
          <p:cNvPr id="4" name="Slide Number Placeholder 3"/>
          <p:cNvSpPr>
            <a:spLocks noGrp="1"/>
          </p:cNvSpPr>
          <p:nvPr>
            <p:ph type="sldNum" sz="quarter" idx="12"/>
          </p:nvPr>
        </p:nvSpPr>
        <p:spPr>
          <a:xfrm>
            <a:off x="8636004" y="6477000"/>
            <a:ext cx="736596" cy="228597"/>
          </a:xfrm>
        </p:spPr>
        <p:txBody>
          <a:bodyPr/>
          <a:lstStyle/>
          <a:p>
            <a:pPr>
              <a:defRPr/>
            </a:pPr>
            <a:fld id="{50EC62AF-8A58-47DB-8277-FFD1CE2A98DE}"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 xmlns:p14="http://schemas.microsoft.com/office/powerpoint/2010/main" val="8523104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sz="quarter" idx="12"/>
          </p:nvPr>
        </p:nvSpPr>
        <p:spPr>
          <a:xfrm>
            <a:off x="8636004" y="6477000"/>
            <a:ext cx="736596" cy="228597"/>
          </a:xfrm>
        </p:spPr>
        <p:txBody>
          <a:bodyPr/>
          <a:lstStyle/>
          <a:p>
            <a:pPr>
              <a:defRPr/>
            </a:pPr>
            <a:fld id="{50EC62AF-8A58-47DB-8277-FFD1CE2A98DE}" type="slidenum">
              <a:rPr lang="en-US" smtClean="0">
                <a:solidFill>
                  <a:schemeClr val="bg1"/>
                </a:solidFill>
              </a:rPr>
              <a:pPr>
                <a:defRPr/>
              </a:pPr>
              <a:t>27</a:t>
            </a:fld>
            <a:endParaRPr lang="en-US" dirty="0">
              <a:solidFill>
                <a:schemeClr val="bg1"/>
              </a:solidFill>
            </a:endParaRPr>
          </a:p>
        </p:txBody>
      </p:sp>
      <p:sp>
        <p:nvSpPr>
          <p:cNvPr id="6" name="Rectangle 5"/>
          <p:cNvSpPr/>
          <p:nvPr/>
        </p:nvSpPr>
        <p:spPr>
          <a:xfrm>
            <a:off x="304800" y="740688"/>
            <a:ext cx="8255004" cy="5324535"/>
          </a:xfrm>
          <a:prstGeom prst="rect">
            <a:avLst/>
          </a:prstGeom>
        </p:spPr>
        <p:txBody>
          <a:bodyPr wrap="square">
            <a:spAutoFit/>
          </a:bodyPr>
          <a:lstStyle/>
          <a:p>
            <a:r>
              <a:rPr lang="en-US" sz="2000" b="0" dirty="0">
                <a:solidFill>
                  <a:schemeClr val="accent3"/>
                </a:solidFill>
              </a:rPr>
              <a:t>import java.io.*;</a:t>
            </a:r>
          </a:p>
          <a:p>
            <a:endParaRPr lang="en-US" sz="2000" b="0" dirty="0">
              <a:solidFill>
                <a:schemeClr val="accent3"/>
              </a:solidFill>
            </a:endParaRPr>
          </a:p>
          <a:p>
            <a:r>
              <a:rPr lang="en-US" sz="2000" b="0" dirty="0">
                <a:solidFill>
                  <a:schemeClr val="accent3"/>
                </a:solidFill>
              </a:rPr>
              <a:t>public </a:t>
            </a:r>
            <a:r>
              <a:rPr lang="en-US" sz="2000" b="0" dirty="0" smtClean="0">
                <a:solidFill>
                  <a:schemeClr val="accent3"/>
                </a:solidFill>
              </a:rPr>
              <a:t>class</a:t>
            </a:r>
            <a:r>
              <a:rPr lang="en-US" sz="2000" dirty="0"/>
              <a:t> </a:t>
            </a:r>
            <a:r>
              <a:rPr lang="en-US" sz="2000" b="0" dirty="0" err="1">
                <a:solidFill>
                  <a:schemeClr val="accent6"/>
                </a:solidFill>
              </a:rPr>
              <a:t>ArrayExceptionDemo</a:t>
            </a:r>
            <a:r>
              <a:rPr lang="en-US" sz="2000" b="0" dirty="0" smtClean="0">
                <a:solidFill>
                  <a:schemeClr val="accent3"/>
                </a:solidFill>
              </a:rPr>
              <a:t> </a:t>
            </a:r>
            <a:r>
              <a:rPr lang="en-US" sz="2000" b="0" dirty="0">
                <a:solidFill>
                  <a:schemeClr val="accent3"/>
                </a:solidFill>
              </a:rPr>
              <a:t>{</a:t>
            </a:r>
          </a:p>
          <a:p>
            <a:endParaRPr lang="en-US" sz="2000" b="0" dirty="0">
              <a:solidFill>
                <a:schemeClr val="accent3"/>
              </a:solidFill>
            </a:endParaRPr>
          </a:p>
          <a:p>
            <a:r>
              <a:rPr lang="en-US" sz="2000" b="0" dirty="0">
                <a:solidFill>
                  <a:schemeClr val="accent3"/>
                </a:solidFill>
              </a:rPr>
              <a:t>   public static void main(String </a:t>
            </a:r>
            <a:r>
              <a:rPr lang="en-US" sz="2000" b="0" dirty="0" err="1">
                <a:solidFill>
                  <a:schemeClr val="accent3"/>
                </a:solidFill>
              </a:rPr>
              <a:t>args</a:t>
            </a:r>
            <a:r>
              <a:rPr lang="en-US" sz="2000" b="0" dirty="0">
                <a:solidFill>
                  <a:schemeClr val="accent3"/>
                </a:solidFill>
              </a:rPr>
              <a:t>[]) {</a:t>
            </a:r>
          </a:p>
          <a:p>
            <a:r>
              <a:rPr lang="en-US" sz="2000" b="0" dirty="0">
                <a:solidFill>
                  <a:schemeClr val="accent3"/>
                </a:solidFill>
              </a:rPr>
              <a:t>      </a:t>
            </a:r>
            <a:r>
              <a:rPr lang="en-US" sz="2000" b="0" dirty="0">
                <a:solidFill>
                  <a:schemeClr val="accent6">
                    <a:lumMod val="60000"/>
                    <a:lumOff val="40000"/>
                  </a:schemeClr>
                </a:solidFill>
              </a:rPr>
              <a:t>try</a:t>
            </a:r>
            <a:r>
              <a:rPr lang="en-US" sz="2000" b="0" dirty="0">
                <a:solidFill>
                  <a:schemeClr val="accent3"/>
                </a:solidFill>
              </a:rPr>
              <a:t> {</a:t>
            </a:r>
          </a:p>
          <a:p>
            <a:r>
              <a:rPr lang="en-US" sz="2000" b="0" dirty="0">
                <a:solidFill>
                  <a:schemeClr val="accent3"/>
                </a:solidFill>
              </a:rPr>
              <a:t>         </a:t>
            </a:r>
            <a:r>
              <a:rPr lang="en-US" sz="2000" b="0" dirty="0" err="1">
                <a:solidFill>
                  <a:schemeClr val="accent3"/>
                </a:solidFill>
              </a:rPr>
              <a:t>int</a:t>
            </a:r>
            <a:r>
              <a:rPr lang="en-US" sz="2000" b="0" dirty="0">
                <a:solidFill>
                  <a:schemeClr val="accent3"/>
                </a:solidFill>
              </a:rPr>
              <a:t> </a:t>
            </a:r>
            <a:r>
              <a:rPr lang="en-US" sz="2000" b="0" dirty="0" smtClean="0">
                <a:solidFill>
                  <a:schemeClr val="accent6"/>
                </a:solidFill>
              </a:rPr>
              <a:t>x</a:t>
            </a:r>
            <a:r>
              <a:rPr lang="en-US" sz="2000" b="0" dirty="0" smtClean="0">
                <a:solidFill>
                  <a:schemeClr val="accent3"/>
                </a:solidFill>
              </a:rPr>
              <a:t>[] </a:t>
            </a:r>
            <a:r>
              <a:rPr lang="en-US" sz="2000" b="0" dirty="0">
                <a:solidFill>
                  <a:schemeClr val="accent3"/>
                </a:solidFill>
              </a:rPr>
              <a:t>= new </a:t>
            </a:r>
            <a:r>
              <a:rPr lang="en-US" sz="2000" b="0" dirty="0" err="1" smtClean="0">
                <a:solidFill>
                  <a:schemeClr val="accent3"/>
                </a:solidFill>
              </a:rPr>
              <a:t>int</a:t>
            </a:r>
            <a:r>
              <a:rPr lang="en-US" sz="2000" b="0" dirty="0" smtClean="0">
                <a:solidFill>
                  <a:schemeClr val="accent3"/>
                </a:solidFill>
              </a:rPr>
              <a:t>[</a:t>
            </a:r>
            <a:r>
              <a:rPr lang="en-US" sz="2000" b="0" dirty="0" smtClean="0">
                <a:solidFill>
                  <a:schemeClr val="accent6"/>
                </a:solidFill>
              </a:rPr>
              <a:t>3</a:t>
            </a:r>
            <a:r>
              <a:rPr lang="en-US" sz="2000" b="0" dirty="0" smtClean="0">
                <a:solidFill>
                  <a:schemeClr val="accent3"/>
                </a:solidFill>
              </a:rPr>
              <a:t>];</a:t>
            </a:r>
            <a:endParaRPr lang="en-US" sz="2000" b="0" dirty="0">
              <a:solidFill>
                <a:schemeClr val="accent3"/>
              </a:solidFill>
            </a:endParaRPr>
          </a:p>
          <a:p>
            <a:r>
              <a:rPr lang="en-US" sz="2000" b="0" dirty="0">
                <a:solidFill>
                  <a:schemeClr val="accent3"/>
                </a:solidFill>
              </a:rPr>
              <a:t>         </a:t>
            </a:r>
            <a:r>
              <a:rPr lang="en-US" sz="2000" b="0" dirty="0" err="1">
                <a:solidFill>
                  <a:schemeClr val="accent3"/>
                </a:solidFill>
              </a:rPr>
              <a:t>System.out.println</a:t>
            </a:r>
            <a:r>
              <a:rPr lang="en-US" sz="2000" b="0" dirty="0">
                <a:solidFill>
                  <a:schemeClr val="accent3"/>
                </a:solidFill>
              </a:rPr>
              <a:t>("</a:t>
            </a:r>
            <a:r>
              <a:rPr lang="en-US" sz="2000" b="0" dirty="0" smtClean="0">
                <a:solidFill>
                  <a:schemeClr val="accent2">
                    <a:lumMod val="60000"/>
                    <a:lumOff val="40000"/>
                  </a:schemeClr>
                </a:solidFill>
              </a:rPr>
              <a:t>Access array </a:t>
            </a:r>
            <a:r>
              <a:rPr lang="en-US" sz="2000" b="0" dirty="0">
                <a:solidFill>
                  <a:schemeClr val="accent2">
                    <a:lumMod val="60000"/>
                    <a:lumOff val="40000"/>
                  </a:schemeClr>
                </a:solidFill>
              </a:rPr>
              <a:t>element </a:t>
            </a:r>
            <a:r>
              <a:rPr lang="en-US" sz="2000" b="0" dirty="0" smtClean="0">
                <a:solidFill>
                  <a:schemeClr val="accent2">
                    <a:lumMod val="60000"/>
                    <a:lumOff val="40000"/>
                  </a:schemeClr>
                </a:solidFill>
              </a:rPr>
              <a:t>four </a:t>
            </a:r>
            <a:r>
              <a:rPr lang="en-US" sz="2000" b="0" dirty="0">
                <a:solidFill>
                  <a:schemeClr val="accent2">
                    <a:lumMod val="60000"/>
                    <a:lumOff val="40000"/>
                  </a:schemeClr>
                </a:solidFill>
              </a:rPr>
              <a:t>:</a:t>
            </a:r>
            <a:r>
              <a:rPr lang="en-US" sz="2000" b="0" dirty="0">
                <a:solidFill>
                  <a:schemeClr val="accent3"/>
                </a:solidFill>
              </a:rPr>
              <a:t>" + </a:t>
            </a:r>
            <a:r>
              <a:rPr lang="en-US" sz="2000" b="0" dirty="0" smtClean="0">
                <a:solidFill>
                  <a:schemeClr val="accent6"/>
                </a:solidFill>
              </a:rPr>
              <a:t>x</a:t>
            </a:r>
            <a:r>
              <a:rPr lang="en-US" sz="2000" b="0" dirty="0" smtClean="0">
                <a:solidFill>
                  <a:schemeClr val="accent3"/>
                </a:solidFill>
              </a:rPr>
              <a:t>[</a:t>
            </a:r>
            <a:r>
              <a:rPr lang="en-US" sz="2000" b="0" dirty="0" smtClean="0">
                <a:solidFill>
                  <a:schemeClr val="accent6"/>
                </a:solidFill>
              </a:rPr>
              <a:t>4</a:t>
            </a:r>
            <a:r>
              <a:rPr lang="en-US" sz="2000" b="0" dirty="0" smtClean="0">
                <a:solidFill>
                  <a:schemeClr val="accent3"/>
                </a:solidFill>
              </a:rPr>
              <a:t>]);</a:t>
            </a:r>
            <a:endParaRPr lang="en-US" sz="2000" b="0" dirty="0">
              <a:solidFill>
                <a:schemeClr val="accent3"/>
              </a:solidFill>
            </a:endParaRPr>
          </a:p>
          <a:p>
            <a:r>
              <a:rPr lang="en-US" sz="2000" b="0" dirty="0">
                <a:solidFill>
                  <a:schemeClr val="accent3"/>
                </a:solidFill>
              </a:rPr>
              <a:t>      } </a:t>
            </a:r>
            <a:r>
              <a:rPr lang="en-US" sz="2000" b="0" dirty="0">
                <a:solidFill>
                  <a:schemeClr val="accent6">
                    <a:lumMod val="60000"/>
                    <a:lumOff val="40000"/>
                  </a:schemeClr>
                </a:solidFill>
              </a:rPr>
              <a:t>catch</a:t>
            </a:r>
            <a:r>
              <a:rPr lang="en-US" sz="2000" b="0" dirty="0">
                <a:solidFill>
                  <a:schemeClr val="accent3"/>
                </a:solidFill>
              </a:rPr>
              <a:t> (</a:t>
            </a:r>
            <a:r>
              <a:rPr lang="en-US" sz="2000" b="0" dirty="0" err="1">
                <a:solidFill>
                  <a:schemeClr val="accent6">
                    <a:lumMod val="60000"/>
                    <a:lumOff val="40000"/>
                  </a:schemeClr>
                </a:solidFill>
              </a:rPr>
              <a:t>ArrayIndexOutOfBoundsException</a:t>
            </a:r>
            <a:r>
              <a:rPr lang="en-US" sz="2000" b="0" dirty="0">
                <a:solidFill>
                  <a:schemeClr val="accent3"/>
                </a:solidFill>
              </a:rPr>
              <a:t> </a:t>
            </a:r>
            <a:r>
              <a:rPr lang="en-US" sz="2000" b="0" dirty="0">
                <a:solidFill>
                  <a:schemeClr val="accent6"/>
                </a:solidFill>
              </a:rPr>
              <a:t>e</a:t>
            </a:r>
            <a:r>
              <a:rPr lang="en-US" sz="2000" b="0" dirty="0">
                <a:solidFill>
                  <a:schemeClr val="accent3"/>
                </a:solidFill>
              </a:rPr>
              <a:t>) {</a:t>
            </a:r>
          </a:p>
          <a:p>
            <a:r>
              <a:rPr lang="en-US" sz="2000" b="0" dirty="0">
                <a:solidFill>
                  <a:schemeClr val="accent3"/>
                </a:solidFill>
              </a:rPr>
              <a:t>         </a:t>
            </a:r>
            <a:r>
              <a:rPr lang="en-US" sz="2000" b="0" dirty="0" err="1">
                <a:solidFill>
                  <a:schemeClr val="accent3"/>
                </a:solidFill>
              </a:rPr>
              <a:t>System.out.println</a:t>
            </a:r>
            <a:r>
              <a:rPr lang="en-US" sz="2000" b="0" dirty="0">
                <a:solidFill>
                  <a:schemeClr val="accent3"/>
                </a:solidFill>
              </a:rPr>
              <a:t>("</a:t>
            </a:r>
            <a:r>
              <a:rPr lang="en-US" sz="2000" b="0" dirty="0">
                <a:solidFill>
                  <a:schemeClr val="accent2">
                    <a:lumMod val="60000"/>
                    <a:lumOff val="40000"/>
                  </a:schemeClr>
                </a:solidFill>
              </a:rPr>
              <a:t>Exception thrown  :</a:t>
            </a:r>
            <a:r>
              <a:rPr lang="en-US" sz="2000" b="0" dirty="0">
                <a:solidFill>
                  <a:schemeClr val="accent3"/>
                </a:solidFill>
              </a:rPr>
              <a:t>" + </a:t>
            </a:r>
            <a:r>
              <a:rPr lang="en-US" sz="2000" b="0" dirty="0">
                <a:solidFill>
                  <a:schemeClr val="accent6"/>
                </a:solidFill>
              </a:rPr>
              <a:t>e</a:t>
            </a:r>
            <a:r>
              <a:rPr lang="en-US" sz="2000" b="0" dirty="0">
                <a:solidFill>
                  <a:schemeClr val="accent3"/>
                </a:solidFill>
              </a:rPr>
              <a:t>);</a:t>
            </a:r>
          </a:p>
          <a:p>
            <a:r>
              <a:rPr lang="en-US" sz="2000" b="0" dirty="0">
                <a:solidFill>
                  <a:schemeClr val="accent3"/>
                </a:solidFill>
              </a:rPr>
              <a:t>      } </a:t>
            </a:r>
            <a:r>
              <a:rPr lang="en-US" sz="2000" b="0" dirty="0">
                <a:solidFill>
                  <a:schemeClr val="accent6">
                    <a:lumMod val="60000"/>
                    <a:lumOff val="40000"/>
                  </a:schemeClr>
                </a:solidFill>
              </a:rPr>
              <a:t>finally</a:t>
            </a:r>
            <a:r>
              <a:rPr lang="en-US" sz="2000" b="0" dirty="0">
                <a:solidFill>
                  <a:schemeClr val="accent3"/>
                </a:solidFill>
              </a:rPr>
              <a:t> {</a:t>
            </a:r>
          </a:p>
          <a:p>
            <a:r>
              <a:rPr lang="en-US" sz="2000" b="0" dirty="0">
                <a:solidFill>
                  <a:schemeClr val="accent3"/>
                </a:solidFill>
              </a:rPr>
              <a:t>         </a:t>
            </a:r>
            <a:r>
              <a:rPr lang="en-US" sz="2000" b="0" dirty="0" smtClean="0">
                <a:solidFill>
                  <a:schemeClr val="accent6"/>
                </a:solidFill>
              </a:rPr>
              <a:t>x</a:t>
            </a:r>
            <a:r>
              <a:rPr lang="en-US" sz="2000" b="0" dirty="0" smtClean="0">
                <a:solidFill>
                  <a:schemeClr val="accent3"/>
                </a:solidFill>
              </a:rPr>
              <a:t>[</a:t>
            </a:r>
            <a:r>
              <a:rPr lang="en-US" sz="2000" b="0" dirty="0" smtClean="0">
                <a:solidFill>
                  <a:schemeClr val="accent6"/>
                </a:solidFill>
              </a:rPr>
              <a:t>0</a:t>
            </a:r>
            <a:r>
              <a:rPr lang="en-US" sz="2000" b="0" dirty="0">
                <a:solidFill>
                  <a:schemeClr val="accent3"/>
                </a:solidFill>
              </a:rPr>
              <a:t>] = </a:t>
            </a:r>
            <a:r>
              <a:rPr lang="en-US" sz="2000" b="0" dirty="0">
                <a:solidFill>
                  <a:schemeClr val="accent6"/>
                </a:solidFill>
              </a:rPr>
              <a:t>6</a:t>
            </a:r>
            <a:r>
              <a:rPr lang="en-US" sz="2000" b="0" dirty="0">
                <a:solidFill>
                  <a:schemeClr val="accent3"/>
                </a:solidFill>
              </a:rPr>
              <a:t>;</a:t>
            </a:r>
          </a:p>
          <a:p>
            <a:r>
              <a:rPr lang="en-US" sz="2000" b="0" dirty="0">
                <a:solidFill>
                  <a:schemeClr val="accent3"/>
                </a:solidFill>
              </a:rPr>
              <a:t>         </a:t>
            </a:r>
            <a:r>
              <a:rPr lang="en-US" sz="2000" b="0" dirty="0" err="1">
                <a:solidFill>
                  <a:schemeClr val="accent3"/>
                </a:solidFill>
              </a:rPr>
              <a:t>System.out.println</a:t>
            </a:r>
            <a:r>
              <a:rPr lang="en-US" sz="2000" b="0" dirty="0">
                <a:solidFill>
                  <a:schemeClr val="accent3"/>
                </a:solidFill>
              </a:rPr>
              <a:t>("</a:t>
            </a:r>
            <a:r>
              <a:rPr lang="en-US" sz="2000" b="0" dirty="0">
                <a:solidFill>
                  <a:schemeClr val="accent2">
                    <a:lumMod val="60000"/>
                    <a:lumOff val="40000"/>
                  </a:schemeClr>
                </a:solidFill>
              </a:rPr>
              <a:t>First element value:</a:t>
            </a:r>
            <a:r>
              <a:rPr lang="en-US" sz="2000" b="0" dirty="0">
                <a:solidFill>
                  <a:schemeClr val="accent3"/>
                </a:solidFill>
              </a:rPr>
              <a:t> " + </a:t>
            </a:r>
            <a:r>
              <a:rPr lang="en-US" sz="2000" b="0" dirty="0" smtClean="0">
                <a:solidFill>
                  <a:schemeClr val="accent6"/>
                </a:solidFill>
              </a:rPr>
              <a:t>x</a:t>
            </a:r>
            <a:r>
              <a:rPr lang="en-US" sz="2000" b="0" dirty="0" smtClean="0">
                <a:solidFill>
                  <a:schemeClr val="accent3"/>
                </a:solidFill>
              </a:rPr>
              <a:t>[</a:t>
            </a:r>
            <a:r>
              <a:rPr lang="en-US" sz="2000" b="0" dirty="0" smtClean="0">
                <a:solidFill>
                  <a:schemeClr val="accent6"/>
                </a:solidFill>
              </a:rPr>
              <a:t>0</a:t>
            </a:r>
            <a:r>
              <a:rPr lang="en-US" sz="2000" b="0" dirty="0">
                <a:solidFill>
                  <a:schemeClr val="accent3"/>
                </a:solidFill>
              </a:rPr>
              <a:t>]);</a:t>
            </a:r>
          </a:p>
          <a:p>
            <a:r>
              <a:rPr lang="en-US" sz="2000" b="0" dirty="0">
                <a:solidFill>
                  <a:schemeClr val="accent3"/>
                </a:solidFill>
              </a:rPr>
              <a:t>         </a:t>
            </a:r>
            <a:r>
              <a:rPr lang="en-US" sz="2000" b="0" dirty="0" err="1">
                <a:solidFill>
                  <a:schemeClr val="accent3"/>
                </a:solidFill>
              </a:rPr>
              <a:t>System.out.println</a:t>
            </a:r>
            <a:r>
              <a:rPr lang="en-US" sz="2000" b="0" dirty="0" smtClean="0">
                <a:solidFill>
                  <a:schemeClr val="accent3"/>
                </a:solidFill>
              </a:rPr>
              <a:t>(“</a:t>
            </a:r>
            <a:r>
              <a:rPr lang="en-US" sz="2000" b="0" dirty="0" smtClean="0">
                <a:solidFill>
                  <a:schemeClr val="accent2">
                    <a:lumMod val="60000"/>
                    <a:lumOff val="40000"/>
                  </a:schemeClr>
                </a:solidFill>
              </a:rPr>
              <a:t>Finally statement </a:t>
            </a:r>
            <a:r>
              <a:rPr lang="en-US" sz="2000" b="0" dirty="0">
                <a:solidFill>
                  <a:schemeClr val="accent2">
                    <a:lumMod val="60000"/>
                    <a:lumOff val="40000"/>
                  </a:schemeClr>
                </a:solidFill>
              </a:rPr>
              <a:t>is executed</a:t>
            </a:r>
            <a:r>
              <a:rPr lang="en-US" sz="2000" b="0" dirty="0">
                <a:solidFill>
                  <a:schemeClr val="accent3"/>
                </a:solidFill>
              </a:rPr>
              <a:t>");</a:t>
            </a:r>
          </a:p>
          <a:p>
            <a:r>
              <a:rPr lang="en-US" sz="2000" b="0" dirty="0">
                <a:solidFill>
                  <a:schemeClr val="accent3"/>
                </a:solidFill>
              </a:rPr>
              <a:t>      </a:t>
            </a:r>
            <a:r>
              <a:rPr lang="en-US" sz="2000" b="0" dirty="0" smtClean="0">
                <a:solidFill>
                  <a:schemeClr val="accent3"/>
                </a:solidFill>
              </a:rPr>
              <a:t>}</a:t>
            </a:r>
          </a:p>
          <a:p>
            <a:r>
              <a:rPr lang="en-US" sz="2000" b="0" dirty="0" smtClean="0">
                <a:solidFill>
                  <a:schemeClr val="accent3"/>
                </a:solidFill>
              </a:rPr>
              <a:t>  }</a:t>
            </a:r>
          </a:p>
          <a:p>
            <a:r>
              <a:rPr lang="en-US" sz="2000" b="0" dirty="0" smtClean="0">
                <a:solidFill>
                  <a:schemeClr val="accent3"/>
                </a:solidFill>
              </a:rPr>
              <a:t>}</a:t>
            </a:r>
            <a:endParaRPr lang="en-US" sz="2000" b="0" dirty="0">
              <a:solidFill>
                <a:schemeClr val="accent1"/>
              </a:solidFill>
            </a:endParaRPr>
          </a:p>
        </p:txBody>
      </p:sp>
    </p:spTree>
    <p:extLst>
      <p:ext uri="{BB962C8B-B14F-4D97-AF65-F5344CB8AC3E}">
        <p14:creationId xmlns="" xmlns:p14="http://schemas.microsoft.com/office/powerpoint/2010/main" val="5457522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81600"/>
          </a:xfrm>
        </p:spPr>
        <p:txBody>
          <a:bodyPr/>
          <a:lstStyle/>
          <a:p>
            <a:pPr marL="0" indent="0">
              <a:buNone/>
            </a:pPr>
            <a:r>
              <a:rPr lang="en-US" dirty="0"/>
              <a:t>In this course we have learnt about the following: </a:t>
            </a:r>
          </a:p>
          <a:p>
            <a:pPr marL="0" indent="0">
              <a:buNone/>
            </a:pPr>
            <a:endParaRPr lang="en-US" dirty="0" smtClean="0"/>
          </a:p>
          <a:p>
            <a:r>
              <a:rPr lang="en-US" dirty="0" smtClean="0"/>
              <a:t>Exceptions</a:t>
            </a:r>
            <a:endParaRPr lang="en-US" dirty="0"/>
          </a:p>
          <a:p>
            <a:endParaRPr lang="en-US" dirty="0" smtClean="0"/>
          </a:p>
          <a:p>
            <a:r>
              <a:rPr lang="en-US" dirty="0" smtClean="0"/>
              <a:t>Implement try… catch…..finally block to handle exception.</a:t>
            </a:r>
          </a:p>
          <a:p>
            <a:endParaRPr lang="en-US" dirty="0"/>
          </a:p>
          <a:p>
            <a:r>
              <a:rPr lang="en-US" dirty="0" smtClean="0"/>
              <a:t>Implementing throw and throws.</a:t>
            </a:r>
            <a:endParaRPr lang="en-US" dirty="0"/>
          </a:p>
        </p:txBody>
      </p:sp>
      <p:sp>
        <p:nvSpPr>
          <p:cNvPr id="4" name="Title 3"/>
          <p:cNvSpPr>
            <a:spLocks noGrp="1"/>
          </p:cNvSpPr>
          <p:nvPr>
            <p:ph type="title"/>
          </p:nvPr>
        </p:nvSpPr>
        <p:spPr/>
        <p:txBody>
          <a:bodyPr/>
          <a:lstStyle/>
          <a:p>
            <a:r>
              <a:rPr lang="en-US" dirty="0" smtClean="0"/>
              <a:t>Recap</a:t>
            </a:r>
            <a:endParaRPr lang="en-US" dirty="0"/>
          </a:p>
        </p:txBody>
      </p:sp>
      <p:sp>
        <p:nvSpPr>
          <p:cNvPr id="3" name="Slide Number Placeholder 2"/>
          <p:cNvSpPr>
            <a:spLocks noGrp="1"/>
          </p:cNvSpPr>
          <p:nvPr>
            <p:ph type="sldNum" sz="quarter" idx="11"/>
          </p:nvPr>
        </p:nvSpPr>
        <p:spPr/>
        <p:txBody>
          <a:bodyPr/>
          <a:lstStyle/>
          <a:p>
            <a:pPr>
              <a:defRPr/>
            </a:pPr>
            <a:fld id="{50EC62AF-8A58-47DB-8277-FFD1CE2A98DE}" type="slidenum">
              <a:rPr lang="en-US" smtClean="0"/>
              <a:pPr>
                <a:defRPr/>
              </a:pPr>
              <a:t>28</a:t>
            </a:fld>
            <a:endParaRPr lang="en-US" dirty="0"/>
          </a:p>
        </p:txBody>
      </p:sp>
    </p:spTree>
    <p:extLst>
      <p:ext uri="{BB962C8B-B14F-4D97-AF65-F5344CB8AC3E}">
        <p14:creationId xmlns="" xmlns:p14="http://schemas.microsoft.com/office/powerpoint/2010/main" val="26654917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048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dirty="0" smtClean="0">
                <a:solidFill>
                  <a:schemeClr val="bg1"/>
                </a:solidFill>
                <a:ea typeface="+mj-ea"/>
                <a:cs typeface="+mj-cs"/>
              </a:rPr>
              <a:t>You have successfully completed - </a:t>
            </a:r>
          </a:p>
          <a:p>
            <a:pPr lvl="1" fontAlgn="auto">
              <a:spcBef>
                <a:spcPts val="0"/>
              </a:spcBef>
              <a:spcAft>
                <a:spcPts val="0"/>
              </a:spcAft>
              <a:defRPr/>
            </a:pPr>
            <a:r>
              <a:rPr lang="en-US" sz="2200" smtClean="0">
                <a:solidFill>
                  <a:schemeClr val="bg1"/>
                </a:solidFill>
                <a:ea typeface="+mj-ea"/>
                <a:cs typeface="+mj-cs"/>
              </a:rPr>
              <a:t>Java Exception</a:t>
            </a:r>
            <a:endParaRPr lang="en-US" sz="2200" dirty="0">
              <a:solidFill>
                <a:schemeClr val="bg1"/>
              </a:solidFill>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0" y="0"/>
            <a:ext cx="6858000" cy="533400"/>
          </a:xfrm>
        </p:spPr>
        <p:txBody>
          <a:bodyPr/>
          <a:lstStyle/>
          <a:p>
            <a:r>
              <a:rPr lang="en-US" altLang="en-US" dirty="0" smtClean="0"/>
              <a:t>Hierarchy of Java exception class</a:t>
            </a:r>
            <a:endParaRPr lang="en-US" altLang="en-US" dirty="0"/>
          </a:p>
        </p:txBody>
      </p:sp>
      <p:sp>
        <p:nvSpPr>
          <p:cNvPr id="3" name="Slide Number Placeholder 2"/>
          <p:cNvSpPr>
            <a:spLocks noGrp="1"/>
          </p:cNvSpPr>
          <p:nvPr>
            <p:ph type="sldNum" sz="quarter" idx="11"/>
          </p:nvPr>
        </p:nvSpPr>
        <p:spPr>
          <a:xfrm>
            <a:off x="8636000" y="6477000"/>
            <a:ext cx="736600" cy="228600"/>
          </a:xfrm>
        </p:spPr>
        <p:txBody>
          <a:bodyPr/>
          <a:lstStyle/>
          <a:p>
            <a:fld id="{47ED8886-DB3B-44F4-9A80-E6A224679F20}" type="slidenum">
              <a:rPr lang="en-US" smtClean="0"/>
              <a:pPr/>
              <a:t>3</a:t>
            </a:fld>
            <a:endParaRPr lang="en-US" dirty="0"/>
          </a:p>
        </p:txBody>
      </p:sp>
      <p:sp>
        <p:nvSpPr>
          <p:cNvPr id="30721" name="Rectangle 6"/>
          <p:cNvSpPr>
            <a:spLocks noChangeArrowheads="1"/>
          </p:cNvSpPr>
          <p:nvPr/>
        </p:nvSpPr>
        <p:spPr bwMode="auto">
          <a:xfrm>
            <a:off x="3652838" y="342900"/>
            <a:ext cx="1071562" cy="325438"/>
          </a:xfrm>
          <a:prstGeom prst="rect">
            <a:avLst/>
          </a:prstGeom>
          <a:solidFill>
            <a:srgbClr val="C45911"/>
          </a:solidFill>
          <a:ln>
            <a:noFill/>
          </a:ln>
          <a:extLst>
            <a:ext uri="{91240B29-F687-4F45-9708-019B960494DF}">
              <a14:hiddenLine xmlns="" xmlns:a14="http://schemas.microsoft.com/office/drawing/2010/main" w="635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ea typeface="Times New Roman" panose="02020603050405020304" pitchFamily="18" charset="0"/>
                <a:cs typeface="Arial" panose="020B0604020202020204" pitchFamily="34" charset="0"/>
              </a:rPr>
              <a:t>Throwable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723" name="Rectangle 14"/>
          <p:cNvSpPr>
            <a:spLocks noChangeArrowheads="1"/>
          </p:cNvSpPr>
          <p:nvPr/>
        </p:nvSpPr>
        <p:spPr bwMode="auto">
          <a:xfrm>
            <a:off x="609599" y="1244600"/>
            <a:ext cx="2356858" cy="223837"/>
          </a:xfrm>
          <a:prstGeom prst="rect">
            <a:avLst/>
          </a:prstGeom>
          <a:solidFill>
            <a:schemeClr val="accent2">
              <a:lumMod val="75000"/>
            </a:schemeClr>
          </a:solidFill>
          <a:ln>
            <a:noFill/>
          </a:ln>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ea typeface="Times New Roman" panose="02020603050405020304" pitchFamily="18" charset="0"/>
                <a:cs typeface="Arial" panose="020B0604020202020204" pitchFamily="34" charset="0"/>
              </a:rPr>
              <a:t>Exception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725" name="Rectangle 15"/>
          <p:cNvSpPr>
            <a:spLocks noChangeArrowheads="1"/>
          </p:cNvSpPr>
          <p:nvPr/>
        </p:nvSpPr>
        <p:spPr bwMode="auto">
          <a:xfrm>
            <a:off x="5114925" y="1220788"/>
            <a:ext cx="2356857" cy="223837"/>
          </a:xfrm>
          <a:prstGeom prst="rect">
            <a:avLst/>
          </a:prstGeom>
          <a:solidFill>
            <a:schemeClr val="accent2">
              <a:lumMod val="75000"/>
            </a:schemeClr>
          </a:solidFill>
          <a:ln>
            <a:noFill/>
          </a:ln>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ea typeface="Times New Roman" panose="02020603050405020304" pitchFamily="18" charset="0"/>
                <a:cs typeface="Arial" panose="020B0604020202020204" pitchFamily="34" charset="0"/>
              </a:rPr>
              <a:t>Error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726" name="Rectangle 32"/>
          <p:cNvSpPr>
            <a:spLocks noChangeArrowheads="1"/>
          </p:cNvSpPr>
          <p:nvPr/>
        </p:nvSpPr>
        <p:spPr bwMode="auto">
          <a:xfrm>
            <a:off x="1517650" y="1701800"/>
            <a:ext cx="2593975" cy="223837"/>
          </a:xfrm>
          <a:prstGeom prst="rect">
            <a:avLst/>
          </a:prstGeom>
          <a:solidFill>
            <a:schemeClr val="accent2">
              <a:lumMod val="75000"/>
            </a:schemeClr>
          </a:solidFill>
          <a:ln>
            <a:noFill/>
          </a:ln>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ea typeface="Times New Roman" panose="02020603050405020304" pitchFamily="18" charset="0"/>
                <a:cs typeface="Arial" panose="020B0604020202020204" pitchFamily="34" charset="0"/>
              </a:rPr>
              <a:t>IOException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727" name="Rectangle 33"/>
          <p:cNvSpPr>
            <a:spLocks noChangeArrowheads="1"/>
          </p:cNvSpPr>
          <p:nvPr/>
        </p:nvSpPr>
        <p:spPr bwMode="auto">
          <a:xfrm>
            <a:off x="1517650" y="2159000"/>
            <a:ext cx="2593975" cy="223837"/>
          </a:xfrm>
          <a:prstGeom prst="rect">
            <a:avLst/>
          </a:prstGeom>
          <a:solidFill>
            <a:srgbClr val="538135"/>
          </a:solidFill>
          <a:ln>
            <a:noFill/>
          </a:ln>
          <a:extLst>
            <a:ext uri="{91240B29-F687-4F45-9708-019B960494DF}">
              <a14:hiddenLine xmlns="" xmlns:a14="http://schemas.microsoft.com/office/drawing/2010/main" w="635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ea typeface="Times New Roman" panose="02020603050405020304" pitchFamily="18" charset="0"/>
                <a:cs typeface="Arial" panose="020B0604020202020204" pitchFamily="34" charset="0"/>
              </a:rPr>
              <a:t>SQLException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728" name="Rectangle 34"/>
          <p:cNvSpPr>
            <a:spLocks noChangeArrowheads="1"/>
          </p:cNvSpPr>
          <p:nvPr/>
        </p:nvSpPr>
        <p:spPr bwMode="auto">
          <a:xfrm>
            <a:off x="1517650" y="2616200"/>
            <a:ext cx="2593975" cy="223837"/>
          </a:xfrm>
          <a:prstGeom prst="rect">
            <a:avLst/>
          </a:prstGeom>
          <a:solidFill>
            <a:srgbClr val="538135"/>
          </a:solidFill>
          <a:ln>
            <a:noFill/>
          </a:ln>
          <a:extLst>
            <a:ext uri="{91240B29-F687-4F45-9708-019B960494DF}">
              <a14:hiddenLine xmlns="" xmlns:a14="http://schemas.microsoft.com/office/drawing/2010/main" w="635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ea typeface="Times New Roman" panose="02020603050405020304" pitchFamily="18" charset="0"/>
                <a:cs typeface="Arial" panose="020B0604020202020204" pitchFamily="34" charset="0"/>
              </a:rPr>
              <a:t>ClassNot FoundException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729" name="Rectangle 39"/>
          <p:cNvSpPr>
            <a:spLocks noChangeArrowheads="1"/>
          </p:cNvSpPr>
          <p:nvPr/>
        </p:nvSpPr>
        <p:spPr bwMode="auto">
          <a:xfrm>
            <a:off x="1522412" y="3084513"/>
            <a:ext cx="2593975" cy="223837"/>
          </a:xfrm>
          <a:prstGeom prst="rect">
            <a:avLst/>
          </a:prstGeom>
          <a:solidFill>
            <a:srgbClr val="538135"/>
          </a:solidFill>
          <a:ln>
            <a:noFill/>
          </a:ln>
          <a:extLst>
            <a:ext uri="{91240B29-F687-4F45-9708-019B960494DF}">
              <a14:hiddenLine xmlns="" xmlns:a14="http://schemas.microsoft.com/office/drawing/2010/main" w="635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ea typeface="Times New Roman" panose="02020603050405020304" pitchFamily="18" charset="0"/>
                <a:cs typeface="Arial" panose="020B0604020202020204" pitchFamily="34" charset="0"/>
              </a:rPr>
              <a:t>Runtime Exception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730" name="Rectangle 51"/>
          <p:cNvSpPr>
            <a:spLocks noChangeArrowheads="1"/>
          </p:cNvSpPr>
          <p:nvPr/>
        </p:nvSpPr>
        <p:spPr bwMode="auto">
          <a:xfrm>
            <a:off x="3603625" y="3505200"/>
            <a:ext cx="2593975" cy="223837"/>
          </a:xfrm>
          <a:prstGeom prst="rect">
            <a:avLst/>
          </a:prstGeom>
          <a:solidFill>
            <a:schemeClr val="accent2">
              <a:lumMod val="75000"/>
            </a:schemeClr>
          </a:solidFill>
          <a:ln>
            <a:noFill/>
          </a:ln>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ea typeface="Times New Roman" panose="02020603050405020304" pitchFamily="18" charset="0"/>
                <a:cs typeface="Arial" panose="020B0604020202020204" pitchFamily="34" charset="0"/>
              </a:rPr>
              <a:t>ArithmeticException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731" name="Rectangle 52"/>
          <p:cNvSpPr>
            <a:spLocks noChangeArrowheads="1"/>
          </p:cNvSpPr>
          <p:nvPr/>
        </p:nvSpPr>
        <p:spPr bwMode="auto">
          <a:xfrm>
            <a:off x="3603625" y="3962400"/>
            <a:ext cx="2593975" cy="223837"/>
          </a:xfrm>
          <a:prstGeom prst="rect">
            <a:avLst/>
          </a:prstGeom>
          <a:solidFill>
            <a:schemeClr val="accent2">
              <a:lumMod val="75000"/>
            </a:schemeClr>
          </a:solidFill>
          <a:ln>
            <a:noFill/>
          </a:ln>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ea typeface="Times New Roman" panose="02020603050405020304" pitchFamily="18" charset="0"/>
                <a:cs typeface="Arial" panose="020B0604020202020204" pitchFamily="34" charset="0"/>
              </a:rPr>
              <a:t>NullPointerException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732" name="Rectangle 53"/>
          <p:cNvSpPr>
            <a:spLocks noChangeArrowheads="1"/>
          </p:cNvSpPr>
          <p:nvPr/>
        </p:nvSpPr>
        <p:spPr bwMode="auto">
          <a:xfrm>
            <a:off x="3603625" y="4419600"/>
            <a:ext cx="2593975" cy="223837"/>
          </a:xfrm>
          <a:prstGeom prst="rect">
            <a:avLst/>
          </a:prstGeom>
          <a:solidFill>
            <a:schemeClr val="accent2">
              <a:lumMod val="75000"/>
            </a:schemeClr>
          </a:solidFill>
          <a:ln>
            <a:noFill/>
          </a:ln>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ea typeface="Times New Roman" panose="02020603050405020304" pitchFamily="18" charset="0"/>
                <a:cs typeface="Arial" panose="020B0604020202020204" pitchFamily="34" charset="0"/>
              </a:rPr>
              <a:t>NumberFormatException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733" name="Rectangle 54"/>
          <p:cNvSpPr>
            <a:spLocks noChangeArrowheads="1"/>
          </p:cNvSpPr>
          <p:nvPr/>
        </p:nvSpPr>
        <p:spPr bwMode="auto">
          <a:xfrm>
            <a:off x="3603625" y="4876800"/>
            <a:ext cx="2593975" cy="223837"/>
          </a:xfrm>
          <a:prstGeom prst="rect">
            <a:avLst/>
          </a:prstGeom>
          <a:solidFill>
            <a:schemeClr val="accent2">
              <a:lumMod val="75000"/>
            </a:schemeClr>
          </a:solidFill>
          <a:ln>
            <a:noFill/>
          </a:ln>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ea typeface="Times New Roman" panose="02020603050405020304" pitchFamily="18" charset="0"/>
                <a:cs typeface="Arial" panose="020B0604020202020204" pitchFamily="34" charset="0"/>
              </a:rPr>
              <a:t>IndexOutOfBoundException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734" name="Rectangle 55"/>
          <p:cNvSpPr>
            <a:spLocks noChangeArrowheads="1"/>
          </p:cNvSpPr>
          <p:nvPr/>
        </p:nvSpPr>
        <p:spPr bwMode="auto">
          <a:xfrm>
            <a:off x="4108450" y="5468937"/>
            <a:ext cx="2593975" cy="223837"/>
          </a:xfrm>
          <a:prstGeom prst="rect">
            <a:avLst/>
          </a:prstGeom>
          <a:solidFill>
            <a:schemeClr val="accent2">
              <a:lumMod val="75000"/>
            </a:schemeClr>
          </a:solidFill>
          <a:ln>
            <a:noFill/>
          </a:ln>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ea typeface="Times New Roman" panose="02020603050405020304" pitchFamily="18" charset="0"/>
                <a:cs typeface="Arial" panose="020B0604020202020204" pitchFamily="34" charset="0"/>
              </a:rPr>
              <a:t>ArrayIndexOutOfBoundException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80" name="Straight Connector 79"/>
          <p:cNvCxnSpPr/>
          <p:nvPr/>
        </p:nvCxnSpPr>
        <p:spPr>
          <a:xfrm>
            <a:off x="2763837" y="144780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0735" name="Rectangle 8"/>
          <p:cNvSpPr>
            <a:spLocks noChangeArrowheads="1"/>
          </p:cNvSpPr>
          <p:nvPr/>
        </p:nvSpPr>
        <p:spPr bwMode="auto">
          <a:xfrm>
            <a:off x="4111625" y="5943600"/>
            <a:ext cx="2593975" cy="223837"/>
          </a:xfrm>
          <a:prstGeom prst="rect">
            <a:avLst/>
          </a:prstGeom>
          <a:solidFill>
            <a:schemeClr val="accent2">
              <a:lumMod val="75000"/>
            </a:schemeClr>
          </a:solidFill>
          <a:ln>
            <a:noFill/>
          </a:ln>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ea typeface="Times New Roman" panose="02020603050405020304" pitchFamily="18" charset="0"/>
                <a:cs typeface="Arial" panose="020B0604020202020204" pitchFamily="34" charset="0"/>
              </a:rPr>
              <a:t>StringIndexOutOfBoundException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736" name="Rectangle 7"/>
          <p:cNvSpPr>
            <a:spLocks noChangeArrowheads="1"/>
          </p:cNvSpPr>
          <p:nvPr/>
        </p:nvSpPr>
        <p:spPr bwMode="auto">
          <a:xfrm>
            <a:off x="5864225" y="1657350"/>
            <a:ext cx="2593975" cy="223837"/>
          </a:xfrm>
          <a:prstGeom prst="rect">
            <a:avLst/>
          </a:prstGeom>
          <a:solidFill>
            <a:srgbClr val="538135"/>
          </a:solidFill>
          <a:ln>
            <a:noFill/>
          </a:ln>
          <a:extLst>
            <a:ext uri="{91240B29-F687-4F45-9708-019B960494DF}">
              <a14:hiddenLine xmlns="" xmlns:a14="http://schemas.microsoft.com/office/drawing/2010/main" w="635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FFFFFF"/>
                </a:solidFill>
                <a:effectLst/>
                <a:latin typeface="Arial" panose="020B0604020202020204" pitchFamily="34" charset="0"/>
                <a:ea typeface="Times New Roman" panose="02020603050405020304" pitchFamily="18" charset="0"/>
                <a:cs typeface="Arial" panose="020B0604020202020204" pitchFamily="34" charset="0"/>
              </a:rPr>
              <a:t>StackOverflowError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737" name="Rectangle 6"/>
          <p:cNvSpPr>
            <a:spLocks noChangeArrowheads="1"/>
          </p:cNvSpPr>
          <p:nvPr/>
        </p:nvSpPr>
        <p:spPr bwMode="auto">
          <a:xfrm>
            <a:off x="5864225" y="2114550"/>
            <a:ext cx="2593975" cy="223837"/>
          </a:xfrm>
          <a:prstGeom prst="rect">
            <a:avLst/>
          </a:prstGeom>
          <a:solidFill>
            <a:srgbClr val="538135"/>
          </a:solidFill>
          <a:ln>
            <a:noFill/>
          </a:ln>
          <a:extLst>
            <a:ext uri="{91240B29-F687-4F45-9708-019B960494DF}">
              <a14:hiddenLine xmlns="" xmlns:a14="http://schemas.microsoft.com/office/drawing/2010/main" w="635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FFFFFF"/>
                </a:solidFill>
                <a:effectLst/>
                <a:latin typeface="Arial" panose="020B0604020202020204" pitchFamily="34" charset="0"/>
                <a:ea typeface="Times New Roman" panose="02020603050405020304" pitchFamily="18" charset="0"/>
                <a:cs typeface="Arial" panose="020B0604020202020204" pitchFamily="34" charset="0"/>
              </a:rPr>
              <a:t>VirtualMachineError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738" name="Rectangle 5"/>
          <p:cNvSpPr>
            <a:spLocks noChangeArrowheads="1"/>
          </p:cNvSpPr>
          <p:nvPr/>
        </p:nvSpPr>
        <p:spPr bwMode="auto">
          <a:xfrm>
            <a:off x="5864225" y="2571750"/>
            <a:ext cx="2593975" cy="223837"/>
          </a:xfrm>
          <a:prstGeom prst="rect">
            <a:avLst/>
          </a:prstGeom>
          <a:solidFill>
            <a:srgbClr val="538135"/>
          </a:solidFill>
          <a:ln>
            <a:noFill/>
          </a:ln>
          <a:extLst>
            <a:ext uri="{91240B29-F687-4F45-9708-019B960494DF}">
              <a14:hiddenLine xmlns="" xmlns:a14="http://schemas.microsoft.com/office/drawing/2010/main" w="635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FFFFFF"/>
                </a:solidFill>
                <a:effectLst/>
                <a:latin typeface="Arial" panose="020B0604020202020204" pitchFamily="34" charset="0"/>
                <a:ea typeface="Times New Roman" panose="02020603050405020304" pitchFamily="18" charset="0"/>
                <a:cs typeface="Arial" panose="020B0604020202020204" pitchFamily="34" charset="0"/>
              </a:rPr>
              <a:t>OutOfMemoryError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30742" name="Elbow Connector 30741"/>
          <p:cNvCxnSpPr>
            <a:stCxn id="30723" idx="0"/>
            <a:endCxn id="30725" idx="0"/>
          </p:cNvCxnSpPr>
          <p:nvPr/>
        </p:nvCxnSpPr>
        <p:spPr>
          <a:xfrm rot="5400000" flipH="1" flipV="1">
            <a:off x="4028785" y="-1019969"/>
            <a:ext cx="23812" cy="4505326"/>
          </a:xfrm>
          <a:prstGeom prst="bentConnector3">
            <a:avLst>
              <a:gd name="adj1" fmla="val 1060020"/>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30746" name="Elbow Connector 30745"/>
          <p:cNvCxnSpPr>
            <a:stCxn id="30723" idx="1"/>
            <a:endCxn id="30727" idx="1"/>
          </p:cNvCxnSpPr>
          <p:nvPr/>
        </p:nvCxnSpPr>
        <p:spPr>
          <a:xfrm rot="10800000" flipH="1" flipV="1">
            <a:off x="609598" y="1356519"/>
            <a:ext cx="908051" cy="914400"/>
          </a:xfrm>
          <a:prstGeom prst="bentConnector3">
            <a:avLst>
              <a:gd name="adj1" fmla="val -25175"/>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30753" name="Elbow Connector 30752"/>
          <p:cNvCxnSpPr>
            <a:stCxn id="30729" idx="2"/>
          </p:cNvCxnSpPr>
          <p:nvPr/>
        </p:nvCxnSpPr>
        <p:spPr>
          <a:xfrm rot="16200000" flipH="1">
            <a:off x="2388637" y="3739112"/>
            <a:ext cx="1645750" cy="784225"/>
          </a:xfrm>
          <a:prstGeom prst="bentConnector3">
            <a:avLst>
              <a:gd name="adj1" fmla="val 100219"/>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30757" name="Elbow Connector 30756"/>
          <p:cNvCxnSpPr>
            <a:endCxn id="30735" idx="1"/>
          </p:cNvCxnSpPr>
          <p:nvPr/>
        </p:nvCxnSpPr>
        <p:spPr>
          <a:xfrm rot="16200000" flipH="1">
            <a:off x="3504803" y="5448697"/>
            <a:ext cx="954882" cy="258762"/>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0759" name="Elbow Connector 30758"/>
          <p:cNvCxnSpPr>
            <a:endCxn id="30738" idx="1"/>
          </p:cNvCxnSpPr>
          <p:nvPr/>
        </p:nvCxnSpPr>
        <p:spPr>
          <a:xfrm rot="16200000" flipH="1">
            <a:off x="5029596" y="1849039"/>
            <a:ext cx="1215233" cy="454025"/>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30730" idx="1"/>
          </p:cNvCxnSpPr>
          <p:nvPr/>
        </p:nvCxnSpPr>
        <p:spPr>
          <a:xfrm flipH="1" flipV="1">
            <a:off x="2814637" y="3612356"/>
            <a:ext cx="788988" cy="476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30731" idx="1"/>
          </p:cNvCxnSpPr>
          <p:nvPr/>
        </p:nvCxnSpPr>
        <p:spPr>
          <a:xfrm flipH="1" flipV="1">
            <a:off x="2814637" y="4051300"/>
            <a:ext cx="788988" cy="23019"/>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30732" idx="1"/>
          </p:cNvCxnSpPr>
          <p:nvPr/>
        </p:nvCxnSpPr>
        <p:spPr>
          <a:xfrm flipH="1" flipV="1">
            <a:off x="2814637" y="4508500"/>
            <a:ext cx="788988" cy="2301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30734" idx="1"/>
          </p:cNvCxnSpPr>
          <p:nvPr/>
        </p:nvCxnSpPr>
        <p:spPr>
          <a:xfrm flipH="1">
            <a:off x="3852862" y="5580856"/>
            <a:ext cx="255588" cy="1508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Elbow Connector 21"/>
          <p:cNvCxnSpPr>
            <a:stCxn id="30723" idx="1"/>
            <a:endCxn id="30726" idx="1"/>
          </p:cNvCxnSpPr>
          <p:nvPr/>
        </p:nvCxnSpPr>
        <p:spPr>
          <a:xfrm rot="10800000" flipH="1" flipV="1">
            <a:off x="609598" y="1356519"/>
            <a:ext cx="908051" cy="457200"/>
          </a:xfrm>
          <a:prstGeom prst="bentConnector3">
            <a:avLst>
              <a:gd name="adj1" fmla="val -25175"/>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Elbow Connector 25"/>
          <p:cNvCxnSpPr>
            <a:endCxn id="30728" idx="1"/>
          </p:cNvCxnSpPr>
          <p:nvPr/>
        </p:nvCxnSpPr>
        <p:spPr>
          <a:xfrm>
            <a:off x="381000" y="1813719"/>
            <a:ext cx="1136650" cy="914400"/>
          </a:xfrm>
          <a:prstGeom prst="bentConnector3">
            <a:avLst>
              <a:gd name="adj1" fmla="val -429"/>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9" name="Elbow Connector 28"/>
          <p:cNvCxnSpPr>
            <a:endCxn id="30729" idx="1"/>
          </p:cNvCxnSpPr>
          <p:nvPr/>
        </p:nvCxnSpPr>
        <p:spPr>
          <a:xfrm>
            <a:off x="381000" y="2270919"/>
            <a:ext cx="1141412" cy="925513"/>
          </a:xfrm>
          <a:prstGeom prst="bentConnector3">
            <a:avLst>
              <a:gd name="adj1" fmla="val -219"/>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2" name="Elbow Connector 31"/>
          <p:cNvCxnSpPr>
            <a:endCxn id="30736" idx="1"/>
          </p:cNvCxnSpPr>
          <p:nvPr/>
        </p:nvCxnSpPr>
        <p:spPr>
          <a:xfrm>
            <a:off x="5410200" y="1468435"/>
            <a:ext cx="454025" cy="300834"/>
          </a:xfrm>
          <a:prstGeom prst="bentConnector3">
            <a:avLst>
              <a:gd name="adj1" fmla="val 4911"/>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Elbow Connector 34"/>
          <p:cNvCxnSpPr>
            <a:endCxn id="30737" idx="1"/>
          </p:cNvCxnSpPr>
          <p:nvPr/>
        </p:nvCxnSpPr>
        <p:spPr>
          <a:xfrm rot="16200000" flipH="1">
            <a:off x="5352653" y="1714896"/>
            <a:ext cx="569119" cy="454025"/>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30721" idx="2"/>
          </p:cNvCxnSpPr>
          <p:nvPr/>
        </p:nvCxnSpPr>
        <p:spPr>
          <a:xfrm flipH="1" flipV="1">
            <a:off x="4188619" y="668338"/>
            <a:ext cx="2381" cy="36036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95015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7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7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7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7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7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7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75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7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7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075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07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7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07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1" grpId="0" animBg="1"/>
      <p:bldP spid="30723" grpId="0" animBg="1"/>
      <p:bldP spid="30725" grpId="0" animBg="1"/>
      <p:bldP spid="30726" grpId="0" animBg="1"/>
      <p:bldP spid="30727" grpId="0" animBg="1"/>
      <p:bldP spid="30728" grpId="0" animBg="1"/>
      <p:bldP spid="30729" grpId="0" animBg="1"/>
      <p:bldP spid="30730" grpId="0" animBg="1"/>
      <p:bldP spid="30731" grpId="0" animBg="1"/>
      <p:bldP spid="30732" grpId="0" animBg="1"/>
      <p:bldP spid="30733" grpId="0" animBg="1"/>
      <p:bldP spid="30734" grpId="0" animBg="1"/>
      <p:bldP spid="30735" grpId="0" animBg="1"/>
      <p:bldP spid="30736" grpId="0" animBg="1"/>
      <p:bldP spid="30737" grpId="0" animBg="1"/>
      <p:bldP spid="307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457200" y="1219200"/>
            <a:ext cx="8229600" cy="533400"/>
          </a:xfrm>
        </p:spPr>
        <p:txBody>
          <a:bodyPr>
            <a:normAutofit/>
          </a:bodyPr>
          <a:lstStyle/>
          <a:p>
            <a:pPr indent="-365760">
              <a:spcBef>
                <a:spcPts val="0"/>
              </a:spcBef>
            </a:pPr>
            <a:endParaRPr lang="en-US" altLang="en-US" dirty="0">
              <a:solidFill>
                <a:schemeClr val="bg1"/>
              </a:solidFill>
            </a:endParaRPr>
          </a:p>
          <a:p>
            <a:pPr indent="-365760">
              <a:spcBef>
                <a:spcPts val="0"/>
              </a:spcBef>
            </a:pPr>
            <a:endParaRPr lang="en-US" dirty="0" smtClean="0"/>
          </a:p>
          <a:p>
            <a:pPr indent="-365760">
              <a:spcBef>
                <a:spcPts val="0"/>
              </a:spcBef>
            </a:pPr>
            <a:endParaRPr lang="en-US" sz="2400" dirty="0" smtClean="0">
              <a:solidFill>
                <a:schemeClr val="bg1"/>
              </a:solidFill>
            </a:endParaRPr>
          </a:p>
          <a:p>
            <a:pPr indent="-365760">
              <a:spcBef>
                <a:spcPts val="0"/>
              </a:spcBef>
            </a:pPr>
            <a:endParaRPr lang="en-US" sz="2400" dirty="0" smtClean="0">
              <a:ea typeface="Arial Unicode MS" pitchFamily="34" charset="-128"/>
            </a:endParaRPr>
          </a:p>
          <a:p>
            <a:pPr indent="-365760">
              <a:spcBef>
                <a:spcPts val="0"/>
              </a:spcBef>
            </a:pPr>
            <a:endParaRPr lang="en-US" sz="2400" dirty="0">
              <a:solidFill>
                <a:schemeClr val="bg1"/>
              </a:solidFill>
              <a:ea typeface="Arial Unicode MS" pitchFamily="34" charset="-128"/>
            </a:endParaRPr>
          </a:p>
          <a:p>
            <a:pPr indent="-365760">
              <a:spcBef>
                <a:spcPts val="0"/>
              </a:spcBef>
            </a:pPr>
            <a:endParaRPr lang="en-US" sz="2400" dirty="0" smtClean="0">
              <a:ea typeface="Arial Unicode MS" pitchFamily="34" charset="-128"/>
            </a:endParaRPr>
          </a:p>
          <a:p>
            <a:pPr indent="-365760">
              <a:spcBef>
                <a:spcPts val="0"/>
              </a:spcBef>
            </a:pPr>
            <a:endParaRPr lang="en-US" sz="2400" dirty="0" smtClean="0">
              <a:solidFill>
                <a:schemeClr val="bg1"/>
              </a:solidFill>
            </a:endParaRPr>
          </a:p>
          <a:p>
            <a:pPr indent="-365760">
              <a:spcBef>
                <a:spcPts val="0"/>
              </a:spcBef>
            </a:pPr>
            <a:endParaRPr lang="en-US" sz="2400" dirty="0">
              <a:solidFill>
                <a:schemeClr val="bg1"/>
              </a:solidFill>
            </a:endParaRPr>
          </a:p>
          <a:p>
            <a:pPr indent="-365760">
              <a:spcBef>
                <a:spcPts val="0"/>
              </a:spcBef>
            </a:pPr>
            <a:endParaRPr lang="en-US" sz="2400" dirty="0" smtClean="0">
              <a:solidFill>
                <a:schemeClr val="bg1"/>
              </a:solidFill>
            </a:endParaRPr>
          </a:p>
          <a:p>
            <a:pPr indent="-365760">
              <a:spcBef>
                <a:spcPts val="0"/>
              </a:spcBef>
            </a:pPr>
            <a:endParaRPr lang="en-US" sz="2400" dirty="0" smtClean="0">
              <a:solidFill>
                <a:schemeClr val="bg1"/>
              </a:solidFill>
            </a:endParaRPr>
          </a:p>
        </p:txBody>
      </p:sp>
      <p:sp>
        <p:nvSpPr>
          <p:cNvPr id="30724" name="Rectangle 2"/>
          <p:cNvSpPr>
            <a:spLocks noGrp="1" noChangeArrowheads="1"/>
          </p:cNvSpPr>
          <p:nvPr>
            <p:ph type="title"/>
          </p:nvPr>
        </p:nvSpPr>
        <p:spPr/>
        <p:txBody>
          <a:bodyPr/>
          <a:lstStyle/>
          <a:p>
            <a:r>
              <a:rPr lang="en-US" altLang="en-US" dirty="0" smtClean="0"/>
              <a:t>Types of exceptions</a:t>
            </a:r>
            <a:endParaRPr lang="en-US" altLang="en-US"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4</a:t>
            </a:fld>
            <a:endParaRPr lang="en-US" dirty="0"/>
          </a:p>
        </p:txBody>
      </p:sp>
      <p:sp>
        <p:nvSpPr>
          <p:cNvPr id="2" name="Rectangle 1"/>
          <p:cNvSpPr/>
          <p:nvPr/>
        </p:nvSpPr>
        <p:spPr>
          <a:xfrm>
            <a:off x="685800" y="762000"/>
            <a:ext cx="8763000" cy="400110"/>
          </a:xfrm>
          <a:prstGeom prst="rect">
            <a:avLst/>
          </a:prstGeom>
        </p:spPr>
        <p:txBody>
          <a:bodyPr wrap="square">
            <a:spAutoFit/>
          </a:bodyPr>
          <a:lstStyle/>
          <a:p>
            <a:pPr marL="342900" indent="-342900">
              <a:buFont typeface="Arial" panose="020B0604020202020204" pitchFamily="34" charset="0"/>
              <a:buChar char="•"/>
            </a:pPr>
            <a:r>
              <a:rPr lang="en-US" sz="2000" b="0" dirty="0" smtClean="0">
                <a:solidFill>
                  <a:schemeClr val="bg1"/>
                </a:solidFill>
              </a:rPr>
              <a:t>Checked exception</a:t>
            </a:r>
            <a:endParaRPr lang="en-US" sz="2000" b="0" dirty="0">
              <a:solidFill>
                <a:schemeClr val="bg1"/>
              </a:solidFill>
            </a:endParaRPr>
          </a:p>
        </p:txBody>
      </p:sp>
      <p:sp>
        <p:nvSpPr>
          <p:cNvPr id="7" name="Rectangle 6"/>
          <p:cNvSpPr/>
          <p:nvPr/>
        </p:nvSpPr>
        <p:spPr>
          <a:xfrm>
            <a:off x="685800" y="1428690"/>
            <a:ext cx="8763000" cy="400110"/>
          </a:xfrm>
          <a:prstGeom prst="rect">
            <a:avLst/>
          </a:prstGeom>
        </p:spPr>
        <p:txBody>
          <a:bodyPr wrap="square">
            <a:spAutoFit/>
          </a:bodyPr>
          <a:lstStyle/>
          <a:p>
            <a:pPr marL="342900" indent="-342900">
              <a:buFont typeface="Arial" panose="020B0604020202020204" pitchFamily="34" charset="0"/>
              <a:buChar char="•"/>
            </a:pPr>
            <a:r>
              <a:rPr lang="en-US" sz="2000" b="0" dirty="0" smtClean="0">
                <a:solidFill>
                  <a:schemeClr val="bg1"/>
                </a:solidFill>
              </a:rPr>
              <a:t>Unchecked exception</a:t>
            </a:r>
            <a:endParaRPr lang="en-US" sz="2000" b="0" dirty="0">
              <a:solidFill>
                <a:schemeClr val="bg1"/>
              </a:solidFill>
            </a:endParaRPr>
          </a:p>
        </p:txBody>
      </p:sp>
      <p:sp>
        <p:nvSpPr>
          <p:cNvPr id="9" name="Rectangle 8"/>
          <p:cNvSpPr/>
          <p:nvPr/>
        </p:nvSpPr>
        <p:spPr>
          <a:xfrm>
            <a:off x="685800" y="2038290"/>
            <a:ext cx="8763000" cy="400110"/>
          </a:xfrm>
          <a:prstGeom prst="rect">
            <a:avLst/>
          </a:prstGeom>
        </p:spPr>
        <p:txBody>
          <a:bodyPr wrap="square">
            <a:spAutoFit/>
          </a:bodyPr>
          <a:lstStyle/>
          <a:p>
            <a:pPr marL="342900" indent="-342900">
              <a:buFont typeface="Arial" panose="020B0604020202020204" pitchFamily="34" charset="0"/>
              <a:buChar char="•"/>
            </a:pPr>
            <a:r>
              <a:rPr lang="en-US" sz="2000" b="0" dirty="0" smtClean="0">
                <a:solidFill>
                  <a:schemeClr val="bg1"/>
                </a:solidFill>
              </a:rPr>
              <a:t>Error</a:t>
            </a:r>
            <a:endParaRPr lang="en-US" sz="2000" b="0" dirty="0">
              <a:solidFill>
                <a:schemeClr val="bg1"/>
              </a:solidFill>
            </a:endParaRPr>
          </a:p>
        </p:txBody>
      </p:sp>
    </p:spTree>
    <p:extLst>
      <p:ext uri="{BB962C8B-B14F-4D97-AF65-F5344CB8AC3E}">
        <p14:creationId xmlns="" xmlns:p14="http://schemas.microsoft.com/office/powerpoint/2010/main" val="4597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smtClean="0"/>
              <a:t>Checked exception</a:t>
            </a:r>
            <a:endParaRPr lang="en-US" altLang="en-US"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5</a:t>
            </a:fld>
            <a:endParaRPr lang="en-US" dirty="0"/>
          </a:p>
        </p:txBody>
      </p:sp>
      <p:sp>
        <p:nvSpPr>
          <p:cNvPr id="2" name="Rectangle 1"/>
          <p:cNvSpPr/>
          <p:nvPr/>
        </p:nvSpPr>
        <p:spPr>
          <a:xfrm>
            <a:off x="393700" y="914400"/>
            <a:ext cx="8242300" cy="707886"/>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latin typeface="+mn-lt"/>
              </a:rPr>
              <a:t>The classes which directly inherit </a:t>
            </a:r>
            <a:r>
              <a:rPr lang="en-US" sz="2000" b="0" dirty="0" err="1">
                <a:solidFill>
                  <a:schemeClr val="accent6"/>
                </a:solidFill>
                <a:latin typeface="+mn-lt"/>
              </a:rPr>
              <a:t>Throwable</a:t>
            </a:r>
            <a:r>
              <a:rPr lang="en-US" sz="2000" b="0" dirty="0">
                <a:solidFill>
                  <a:schemeClr val="bg1"/>
                </a:solidFill>
                <a:latin typeface="+mn-lt"/>
              </a:rPr>
              <a:t> class except </a:t>
            </a:r>
            <a:r>
              <a:rPr lang="en-US" sz="2000" b="0" dirty="0" err="1">
                <a:solidFill>
                  <a:schemeClr val="accent6"/>
                </a:solidFill>
                <a:latin typeface="+mn-lt"/>
              </a:rPr>
              <a:t>RuntimeException</a:t>
            </a:r>
            <a:r>
              <a:rPr lang="en-US" sz="2000" b="0" dirty="0">
                <a:solidFill>
                  <a:schemeClr val="bg1"/>
                </a:solidFill>
                <a:latin typeface="+mn-lt"/>
              </a:rPr>
              <a:t> and </a:t>
            </a:r>
            <a:r>
              <a:rPr lang="en-US" sz="2000" b="0" dirty="0">
                <a:solidFill>
                  <a:schemeClr val="accent6"/>
                </a:solidFill>
                <a:latin typeface="+mn-lt"/>
              </a:rPr>
              <a:t>Error</a:t>
            </a:r>
            <a:r>
              <a:rPr lang="en-US" sz="2000" b="0" dirty="0">
                <a:solidFill>
                  <a:schemeClr val="bg1"/>
                </a:solidFill>
                <a:latin typeface="+mn-lt"/>
              </a:rPr>
              <a:t> are known as checked </a:t>
            </a:r>
            <a:r>
              <a:rPr lang="en-US" sz="2000" b="0" dirty="0" smtClean="0">
                <a:solidFill>
                  <a:schemeClr val="bg1"/>
                </a:solidFill>
                <a:latin typeface="+mn-lt"/>
              </a:rPr>
              <a:t>exceptions</a:t>
            </a:r>
            <a:endParaRPr lang="en-US" sz="2000" dirty="0">
              <a:solidFill>
                <a:schemeClr val="bg1"/>
              </a:solidFill>
              <a:latin typeface="+mn-lt"/>
            </a:endParaRPr>
          </a:p>
        </p:txBody>
      </p:sp>
      <p:sp>
        <p:nvSpPr>
          <p:cNvPr id="7" name="Rectangle 6"/>
          <p:cNvSpPr/>
          <p:nvPr/>
        </p:nvSpPr>
        <p:spPr>
          <a:xfrm>
            <a:off x="381000" y="1981200"/>
            <a:ext cx="8242300" cy="1323439"/>
          </a:xfrm>
          <a:prstGeom prst="rect">
            <a:avLst/>
          </a:prstGeom>
        </p:spPr>
        <p:txBody>
          <a:bodyPr wrap="square">
            <a:spAutoFit/>
          </a:bodyPr>
          <a:lstStyle/>
          <a:p>
            <a:pPr marL="342900" indent="-342900">
              <a:buFont typeface="Arial" panose="020B0604020202020204" pitchFamily="34" charset="0"/>
              <a:buChar char="•"/>
            </a:pPr>
            <a:r>
              <a:rPr lang="en-US" sz="2000" b="0" dirty="0" smtClean="0">
                <a:solidFill>
                  <a:schemeClr val="bg1"/>
                </a:solidFill>
              </a:rPr>
              <a:t>Example:</a:t>
            </a:r>
          </a:p>
          <a:p>
            <a:pPr marL="342900" indent="-342900">
              <a:buFont typeface="Arial" panose="020B0604020202020204" pitchFamily="34" charset="0"/>
              <a:buChar char="•"/>
            </a:pPr>
            <a:endParaRPr lang="en-US" sz="2000" b="0" dirty="0">
              <a:solidFill>
                <a:schemeClr val="bg1"/>
              </a:solidFill>
            </a:endParaRPr>
          </a:p>
          <a:p>
            <a:pPr marL="800100" lvl="1" indent="-342900">
              <a:buClr>
                <a:schemeClr val="bg1"/>
              </a:buClr>
              <a:buFont typeface="Arial" panose="020B0604020202020204" pitchFamily="34" charset="0"/>
              <a:buChar char="•"/>
            </a:pPr>
            <a:r>
              <a:rPr lang="en-US" sz="2000" b="0" dirty="0" err="1" smtClean="0">
                <a:solidFill>
                  <a:schemeClr val="accent6"/>
                </a:solidFill>
              </a:rPr>
              <a:t>IOException</a:t>
            </a:r>
            <a:endParaRPr lang="en-US" sz="2000" b="0" dirty="0" smtClean="0">
              <a:solidFill>
                <a:schemeClr val="accent6"/>
              </a:solidFill>
            </a:endParaRPr>
          </a:p>
          <a:p>
            <a:pPr marL="800100" lvl="1" indent="-342900">
              <a:buClr>
                <a:schemeClr val="bg1"/>
              </a:buClr>
              <a:buFont typeface="Arial" panose="020B0604020202020204" pitchFamily="34" charset="0"/>
              <a:buChar char="•"/>
            </a:pPr>
            <a:r>
              <a:rPr lang="en-US" sz="2000" b="0" dirty="0" err="1" smtClean="0">
                <a:solidFill>
                  <a:schemeClr val="accent6"/>
                </a:solidFill>
              </a:rPr>
              <a:t>SQLException</a:t>
            </a:r>
            <a:endParaRPr lang="en-US" sz="2000" dirty="0">
              <a:solidFill>
                <a:schemeClr val="accent6"/>
              </a:solidFill>
              <a:latin typeface="+mn-lt"/>
            </a:endParaRPr>
          </a:p>
        </p:txBody>
      </p:sp>
      <p:sp>
        <p:nvSpPr>
          <p:cNvPr id="8" name="Rectangle 7"/>
          <p:cNvSpPr/>
          <p:nvPr/>
        </p:nvSpPr>
        <p:spPr>
          <a:xfrm>
            <a:off x="304800" y="3562290"/>
            <a:ext cx="8242300" cy="400110"/>
          </a:xfrm>
          <a:prstGeom prst="rect">
            <a:avLst/>
          </a:prstGeom>
        </p:spPr>
        <p:txBody>
          <a:bodyPr wrap="square">
            <a:spAutoFit/>
          </a:bodyPr>
          <a:lstStyle/>
          <a:p>
            <a:pPr marL="342900" indent="-342900">
              <a:buFont typeface="Arial" panose="020B0604020202020204" pitchFamily="34" charset="0"/>
              <a:buChar char="•"/>
            </a:pPr>
            <a:r>
              <a:rPr lang="en-US" sz="2000" b="0" dirty="0" smtClean="0">
                <a:solidFill>
                  <a:schemeClr val="bg1"/>
                </a:solidFill>
                <a:latin typeface="+mn-lt"/>
              </a:rPr>
              <a:t>Checked </a:t>
            </a:r>
            <a:r>
              <a:rPr lang="en-US" sz="2000" b="0" dirty="0">
                <a:solidFill>
                  <a:schemeClr val="bg1"/>
                </a:solidFill>
                <a:latin typeface="+mn-lt"/>
              </a:rPr>
              <a:t>exceptions are checked at compile-time.</a:t>
            </a:r>
            <a:endParaRPr lang="en-US" sz="2000" dirty="0">
              <a:solidFill>
                <a:schemeClr val="bg1"/>
              </a:solidFill>
              <a:latin typeface="+mn-lt"/>
            </a:endParaRPr>
          </a:p>
        </p:txBody>
      </p:sp>
    </p:spTree>
    <p:extLst>
      <p:ext uri="{BB962C8B-B14F-4D97-AF65-F5344CB8AC3E}">
        <p14:creationId xmlns="" xmlns:p14="http://schemas.microsoft.com/office/powerpoint/2010/main" val="43880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smtClean="0"/>
              <a:t>Unchecked exception</a:t>
            </a:r>
            <a:endParaRPr lang="en-US" altLang="en-US"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6</a:t>
            </a:fld>
            <a:endParaRPr lang="en-US" dirty="0"/>
          </a:p>
        </p:txBody>
      </p:sp>
      <p:sp>
        <p:nvSpPr>
          <p:cNvPr id="2" name="Rectangle 1"/>
          <p:cNvSpPr/>
          <p:nvPr/>
        </p:nvSpPr>
        <p:spPr>
          <a:xfrm>
            <a:off x="393700" y="914400"/>
            <a:ext cx="8242300" cy="707886"/>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latin typeface="+mn-lt"/>
              </a:rPr>
              <a:t>The classes which inherit </a:t>
            </a:r>
            <a:r>
              <a:rPr lang="en-US" sz="2000" b="0" dirty="0" err="1">
                <a:solidFill>
                  <a:schemeClr val="accent6"/>
                </a:solidFill>
                <a:latin typeface="+mn-lt"/>
              </a:rPr>
              <a:t>RuntimeException</a:t>
            </a:r>
            <a:r>
              <a:rPr lang="en-US" sz="2000" b="0" dirty="0">
                <a:solidFill>
                  <a:schemeClr val="bg1"/>
                </a:solidFill>
                <a:latin typeface="+mn-lt"/>
              </a:rPr>
              <a:t> are known as unchecked exceptions.</a:t>
            </a:r>
            <a:endParaRPr lang="en-US" sz="2000" dirty="0">
              <a:solidFill>
                <a:schemeClr val="bg1"/>
              </a:solidFill>
              <a:latin typeface="+mn-lt"/>
            </a:endParaRPr>
          </a:p>
        </p:txBody>
      </p:sp>
      <p:sp>
        <p:nvSpPr>
          <p:cNvPr id="7" name="Rectangle 6"/>
          <p:cNvSpPr/>
          <p:nvPr/>
        </p:nvSpPr>
        <p:spPr>
          <a:xfrm>
            <a:off x="381000" y="1981200"/>
            <a:ext cx="8242300" cy="1631216"/>
          </a:xfrm>
          <a:prstGeom prst="rect">
            <a:avLst/>
          </a:prstGeom>
        </p:spPr>
        <p:txBody>
          <a:bodyPr wrap="square">
            <a:spAutoFit/>
          </a:bodyPr>
          <a:lstStyle/>
          <a:p>
            <a:pPr marL="342900" indent="-342900">
              <a:buFont typeface="Arial" panose="020B0604020202020204" pitchFamily="34" charset="0"/>
              <a:buChar char="•"/>
            </a:pPr>
            <a:r>
              <a:rPr lang="en-US" sz="2000" b="0" dirty="0" smtClean="0">
                <a:solidFill>
                  <a:schemeClr val="bg1"/>
                </a:solidFill>
              </a:rPr>
              <a:t>Examples:</a:t>
            </a:r>
            <a:endParaRPr lang="en-US" sz="2000" b="0" dirty="0">
              <a:solidFill>
                <a:schemeClr val="bg1"/>
              </a:solidFill>
            </a:endParaRPr>
          </a:p>
          <a:p>
            <a:pPr marL="342900" indent="-342900">
              <a:buFont typeface="Arial" panose="020B0604020202020204" pitchFamily="34" charset="0"/>
              <a:buChar char="•"/>
            </a:pPr>
            <a:endParaRPr lang="en-US" sz="2000" b="0" dirty="0">
              <a:solidFill>
                <a:schemeClr val="bg1"/>
              </a:solidFill>
            </a:endParaRPr>
          </a:p>
          <a:p>
            <a:pPr marL="800100" lvl="1" indent="-342900">
              <a:buClr>
                <a:schemeClr val="bg1"/>
              </a:buClr>
              <a:buFont typeface="Arial" panose="020B0604020202020204" pitchFamily="34" charset="0"/>
              <a:buChar char="•"/>
            </a:pPr>
            <a:r>
              <a:rPr lang="en-US" sz="2000" b="0" dirty="0" err="1">
                <a:solidFill>
                  <a:schemeClr val="accent6"/>
                </a:solidFill>
              </a:rPr>
              <a:t>ArithmeticException</a:t>
            </a:r>
            <a:endParaRPr lang="en-US" sz="2000" b="0" dirty="0">
              <a:solidFill>
                <a:schemeClr val="accent6"/>
              </a:solidFill>
            </a:endParaRPr>
          </a:p>
          <a:p>
            <a:pPr marL="800100" lvl="1" indent="-342900">
              <a:buClr>
                <a:schemeClr val="bg1"/>
              </a:buClr>
              <a:buFont typeface="Arial" panose="020B0604020202020204" pitchFamily="34" charset="0"/>
              <a:buChar char="•"/>
            </a:pPr>
            <a:r>
              <a:rPr lang="en-US" sz="2000" b="0" dirty="0" err="1">
                <a:solidFill>
                  <a:schemeClr val="accent6"/>
                </a:solidFill>
              </a:rPr>
              <a:t>NullPointerException</a:t>
            </a:r>
            <a:endParaRPr lang="en-US" sz="2000" b="0" dirty="0">
              <a:solidFill>
                <a:schemeClr val="accent6"/>
              </a:solidFill>
            </a:endParaRPr>
          </a:p>
          <a:p>
            <a:pPr marL="800100" lvl="1" indent="-342900">
              <a:buClr>
                <a:schemeClr val="bg1"/>
              </a:buClr>
              <a:buFont typeface="Arial" panose="020B0604020202020204" pitchFamily="34" charset="0"/>
              <a:buChar char="•"/>
            </a:pPr>
            <a:r>
              <a:rPr lang="en-US" sz="2000" b="0" dirty="0" err="1">
                <a:solidFill>
                  <a:schemeClr val="accent6"/>
                </a:solidFill>
              </a:rPr>
              <a:t>ArrayIndexOutOfBoundsException</a:t>
            </a:r>
            <a:endParaRPr lang="en-US" sz="2000" dirty="0">
              <a:solidFill>
                <a:schemeClr val="accent6"/>
              </a:solidFill>
              <a:latin typeface="+mn-lt"/>
            </a:endParaRPr>
          </a:p>
        </p:txBody>
      </p:sp>
      <p:sp>
        <p:nvSpPr>
          <p:cNvPr id="8" name="Rectangle 7"/>
          <p:cNvSpPr/>
          <p:nvPr/>
        </p:nvSpPr>
        <p:spPr>
          <a:xfrm>
            <a:off x="368300" y="4016514"/>
            <a:ext cx="8242300" cy="400110"/>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latin typeface="+mn-lt"/>
              </a:rPr>
              <a:t>Unchecked exceptions </a:t>
            </a:r>
            <a:r>
              <a:rPr lang="en-US" sz="2000" b="0" dirty="0" smtClean="0">
                <a:solidFill>
                  <a:schemeClr val="bg1"/>
                </a:solidFill>
                <a:latin typeface="+mn-lt"/>
              </a:rPr>
              <a:t>are </a:t>
            </a:r>
            <a:r>
              <a:rPr lang="en-US" sz="2000" b="0" dirty="0">
                <a:solidFill>
                  <a:schemeClr val="bg1"/>
                </a:solidFill>
                <a:latin typeface="+mn-lt"/>
              </a:rPr>
              <a:t>checked at runtime.</a:t>
            </a:r>
            <a:endParaRPr lang="en-US" sz="2000" dirty="0">
              <a:solidFill>
                <a:schemeClr val="bg1"/>
              </a:solidFill>
              <a:latin typeface="+mn-lt"/>
            </a:endParaRPr>
          </a:p>
        </p:txBody>
      </p:sp>
    </p:spTree>
    <p:extLst>
      <p:ext uri="{BB962C8B-B14F-4D97-AF65-F5344CB8AC3E}">
        <p14:creationId xmlns="" xmlns:p14="http://schemas.microsoft.com/office/powerpoint/2010/main" val="178312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smtClean="0"/>
              <a:t>Error</a:t>
            </a:r>
            <a:endParaRPr lang="en-US" altLang="en-US"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7</a:t>
            </a:fld>
            <a:endParaRPr lang="en-US" dirty="0"/>
          </a:p>
        </p:txBody>
      </p:sp>
      <p:sp>
        <p:nvSpPr>
          <p:cNvPr id="2" name="Rectangle 1"/>
          <p:cNvSpPr/>
          <p:nvPr/>
        </p:nvSpPr>
        <p:spPr>
          <a:xfrm>
            <a:off x="393700" y="914400"/>
            <a:ext cx="8242300" cy="1323439"/>
          </a:xfrm>
          <a:prstGeom prst="rect">
            <a:avLst/>
          </a:prstGeom>
        </p:spPr>
        <p:txBody>
          <a:bodyPr wrap="square">
            <a:spAutoFit/>
          </a:bodyPr>
          <a:lstStyle/>
          <a:p>
            <a:pPr marL="342900" indent="-342900">
              <a:buFont typeface="Arial" panose="020B0604020202020204" pitchFamily="34" charset="0"/>
              <a:buChar char="•"/>
            </a:pPr>
            <a:r>
              <a:rPr lang="en-US" sz="2000" b="0" dirty="0" smtClean="0">
                <a:solidFill>
                  <a:schemeClr val="bg1"/>
                </a:solidFill>
                <a:latin typeface="+mn-lt"/>
              </a:rPr>
              <a:t>Error cannot be recovered, </a:t>
            </a:r>
          </a:p>
          <a:p>
            <a:pPr marL="342900" indent="-342900">
              <a:buFont typeface="Arial" panose="020B0604020202020204" pitchFamily="34" charset="0"/>
              <a:buChar char="•"/>
            </a:pPr>
            <a:endParaRPr lang="en-US" sz="2000" b="0" dirty="0" smtClean="0">
              <a:solidFill>
                <a:schemeClr val="bg1"/>
              </a:solidFill>
              <a:latin typeface="+mn-lt"/>
            </a:endParaRPr>
          </a:p>
          <a:p>
            <a:pPr marL="342900" indent="-342900">
              <a:buFont typeface="Arial" panose="020B0604020202020204" pitchFamily="34" charset="0"/>
              <a:buChar char="•"/>
            </a:pPr>
            <a:r>
              <a:rPr lang="en-US" sz="2000" b="0" dirty="0" smtClean="0">
                <a:solidFill>
                  <a:schemeClr val="bg1"/>
                </a:solidFill>
                <a:latin typeface="+mn-lt"/>
              </a:rPr>
              <a:t>Computer system do not have enough memory to handle the Java processing can give </a:t>
            </a:r>
            <a:r>
              <a:rPr lang="en-US" sz="2000" b="0" dirty="0" err="1" smtClean="0">
                <a:solidFill>
                  <a:schemeClr val="accent6"/>
                </a:solidFill>
                <a:latin typeface="+mn-lt"/>
              </a:rPr>
              <a:t>OutOfMemoryError</a:t>
            </a:r>
            <a:r>
              <a:rPr lang="en-US" sz="2000" b="0" dirty="0" smtClean="0">
                <a:solidFill>
                  <a:schemeClr val="bg1"/>
                </a:solidFill>
                <a:latin typeface="+mn-lt"/>
              </a:rPr>
              <a:t>.</a:t>
            </a:r>
            <a:endParaRPr lang="en-US" sz="2000" b="0" dirty="0">
              <a:solidFill>
                <a:schemeClr val="bg1"/>
              </a:solidFill>
              <a:latin typeface="+mn-lt"/>
            </a:endParaRPr>
          </a:p>
        </p:txBody>
      </p:sp>
      <p:sp>
        <p:nvSpPr>
          <p:cNvPr id="7" name="Rectangle 6"/>
          <p:cNvSpPr/>
          <p:nvPr/>
        </p:nvSpPr>
        <p:spPr>
          <a:xfrm>
            <a:off x="381000" y="2483584"/>
            <a:ext cx="8242300" cy="1631216"/>
          </a:xfrm>
          <a:prstGeom prst="rect">
            <a:avLst/>
          </a:prstGeom>
        </p:spPr>
        <p:txBody>
          <a:bodyPr wrap="square">
            <a:spAutoFit/>
          </a:bodyPr>
          <a:lstStyle/>
          <a:p>
            <a:pPr marL="342900" indent="-342900">
              <a:buFont typeface="Arial" panose="020B0604020202020204" pitchFamily="34" charset="0"/>
              <a:buChar char="•"/>
            </a:pPr>
            <a:r>
              <a:rPr lang="en-US" sz="2000" b="0" dirty="0" smtClean="0">
                <a:solidFill>
                  <a:schemeClr val="bg1"/>
                </a:solidFill>
              </a:rPr>
              <a:t>Examples:</a:t>
            </a:r>
          </a:p>
          <a:p>
            <a:pPr marL="342900" indent="-342900">
              <a:buFont typeface="Arial" panose="020B0604020202020204" pitchFamily="34" charset="0"/>
              <a:buChar char="•"/>
            </a:pPr>
            <a:endParaRPr lang="en-US" sz="2000" b="0" dirty="0">
              <a:solidFill>
                <a:schemeClr val="bg1"/>
              </a:solidFill>
            </a:endParaRPr>
          </a:p>
          <a:p>
            <a:pPr marL="800100" lvl="1" indent="-342900">
              <a:buClr>
                <a:schemeClr val="bg1"/>
              </a:buClr>
              <a:buFont typeface="Arial" panose="020B0604020202020204" pitchFamily="34" charset="0"/>
              <a:buChar char="•"/>
            </a:pPr>
            <a:r>
              <a:rPr lang="en-US" sz="2000" b="0" dirty="0" err="1">
                <a:solidFill>
                  <a:schemeClr val="accent6"/>
                </a:solidFill>
              </a:rPr>
              <a:t>OutOfMemoryError</a:t>
            </a:r>
            <a:endParaRPr lang="en-US" sz="2000" b="0" dirty="0">
              <a:solidFill>
                <a:schemeClr val="accent6"/>
              </a:solidFill>
            </a:endParaRPr>
          </a:p>
          <a:p>
            <a:pPr marL="800100" lvl="1" indent="-342900">
              <a:buClr>
                <a:schemeClr val="bg1"/>
              </a:buClr>
              <a:buFont typeface="Arial" panose="020B0604020202020204" pitchFamily="34" charset="0"/>
              <a:buChar char="•"/>
            </a:pPr>
            <a:r>
              <a:rPr lang="en-US" sz="2000" b="0" dirty="0" err="1">
                <a:solidFill>
                  <a:schemeClr val="accent6"/>
                </a:solidFill>
              </a:rPr>
              <a:t>VirtualMachineError</a:t>
            </a:r>
            <a:endParaRPr lang="en-US" sz="2000" b="0" dirty="0">
              <a:solidFill>
                <a:schemeClr val="accent6"/>
              </a:solidFill>
            </a:endParaRPr>
          </a:p>
          <a:p>
            <a:pPr marL="800100" lvl="1" indent="-342900">
              <a:buClr>
                <a:schemeClr val="bg1"/>
              </a:buClr>
              <a:buFont typeface="Arial" panose="020B0604020202020204" pitchFamily="34" charset="0"/>
              <a:buChar char="•"/>
            </a:pPr>
            <a:r>
              <a:rPr lang="en-US" sz="2000" b="0" dirty="0" err="1">
                <a:solidFill>
                  <a:schemeClr val="accent6"/>
                </a:solidFill>
              </a:rPr>
              <a:t>AssertionError</a:t>
            </a:r>
            <a:endParaRPr lang="en-US" sz="2000" dirty="0">
              <a:solidFill>
                <a:schemeClr val="accent6"/>
              </a:solidFill>
              <a:latin typeface="+mn-lt"/>
            </a:endParaRPr>
          </a:p>
        </p:txBody>
      </p:sp>
    </p:spTree>
    <p:extLst>
      <p:ext uri="{BB962C8B-B14F-4D97-AF65-F5344CB8AC3E}">
        <p14:creationId xmlns="" xmlns:p14="http://schemas.microsoft.com/office/powerpoint/2010/main" val="265033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12032" y="0"/>
            <a:ext cx="6858000" cy="533400"/>
          </a:xfrm>
        </p:spPr>
        <p:txBody>
          <a:bodyPr/>
          <a:lstStyle/>
          <a:p>
            <a:r>
              <a:rPr lang="en-US" altLang="en-US" dirty="0" smtClean="0"/>
              <a:t>Block for handling exception</a:t>
            </a:r>
            <a:endParaRPr lang="en-US" altLang="en-US"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8</a:t>
            </a:fld>
            <a:endParaRPr lang="en-US" dirty="0"/>
          </a:p>
        </p:txBody>
      </p:sp>
      <p:sp>
        <p:nvSpPr>
          <p:cNvPr id="11" name="Rectangle 10"/>
          <p:cNvSpPr/>
          <p:nvPr/>
        </p:nvSpPr>
        <p:spPr>
          <a:xfrm>
            <a:off x="228600" y="1492598"/>
            <a:ext cx="8077200" cy="2862322"/>
          </a:xfrm>
          <a:prstGeom prst="rect">
            <a:avLst/>
          </a:prstGeom>
        </p:spPr>
        <p:txBody>
          <a:bodyPr wrap="square">
            <a:spAutoFit/>
          </a:bodyPr>
          <a:lstStyle/>
          <a:p>
            <a:r>
              <a:rPr lang="en-US" b="0" dirty="0" smtClean="0"/>
              <a:t>try</a:t>
            </a:r>
            <a:r>
              <a:rPr lang="en-US" b="0" dirty="0"/>
              <a:t>{</a:t>
            </a:r>
          </a:p>
          <a:p>
            <a:r>
              <a:rPr lang="en-US" b="0" dirty="0"/>
              <a:t> </a:t>
            </a:r>
          </a:p>
          <a:p>
            <a:pPr lvl="1"/>
            <a:r>
              <a:rPr lang="en-US" b="0" dirty="0">
                <a:solidFill>
                  <a:srgbClr val="00B050"/>
                </a:solidFill>
              </a:rPr>
              <a:t>// The code that is prone to throw exception</a:t>
            </a:r>
          </a:p>
          <a:p>
            <a:r>
              <a:rPr lang="en-US" b="0" dirty="0"/>
              <a:t>}</a:t>
            </a:r>
          </a:p>
          <a:p>
            <a:r>
              <a:rPr lang="en-US" b="0" dirty="0"/>
              <a:t>catch(Exception </a:t>
            </a:r>
            <a:r>
              <a:rPr lang="en-US" b="0" dirty="0">
                <a:solidFill>
                  <a:schemeClr val="accent6"/>
                </a:solidFill>
              </a:rPr>
              <a:t>exception</a:t>
            </a:r>
            <a:r>
              <a:rPr lang="en-US" b="0" dirty="0"/>
              <a:t>){</a:t>
            </a:r>
          </a:p>
          <a:p>
            <a:pPr lvl="1"/>
            <a:r>
              <a:rPr lang="en-US" b="0" dirty="0">
                <a:solidFill>
                  <a:srgbClr val="00B050"/>
                </a:solidFill>
              </a:rPr>
              <a:t>// What to do if this exception is thrown</a:t>
            </a:r>
          </a:p>
          <a:p>
            <a:r>
              <a:rPr lang="en-US" b="0" dirty="0"/>
              <a:t>}</a:t>
            </a:r>
          </a:p>
          <a:p>
            <a:r>
              <a:rPr lang="en-US" b="0" dirty="0"/>
              <a:t>finally{</a:t>
            </a:r>
          </a:p>
          <a:p>
            <a:pPr lvl="1"/>
            <a:r>
              <a:rPr lang="en-US" b="0" dirty="0">
                <a:solidFill>
                  <a:schemeClr val="accent2"/>
                </a:solidFill>
              </a:rPr>
              <a:t>//to be done whether exception is thrown or not </a:t>
            </a:r>
          </a:p>
          <a:p>
            <a:r>
              <a:rPr lang="en-US" b="0" dirty="0" smtClean="0"/>
              <a:t>}</a:t>
            </a:r>
            <a:endParaRPr lang="en-US" b="0" dirty="0"/>
          </a:p>
        </p:txBody>
      </p:sp>
    </p:spTree>
    <p:extLst>
      <p:ext uri="{BB962C8B-B14F-4D97-AF65-F5344CB8AC3E}">
        <p14:creationId xmlns="" xmlns:p14="http://schemas.microsoft.com/office/powerpoint/2010/main" val="80551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smtClean="0"/>
              <a:t>try block</a:t>
            </a:r>
            <a:endParaRPr lang="en-US" altLang="en-US"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9</a:t>
            </a:fld>
            <a:endParaRPr lang="en-US" dirty="0"/>
          </a:p>
        </p:txBody>
      </p:sp>
      <p:sp>
        <p:nvSpPr>
          <p:cNvPr id="11" name="Rectangle 10"/>
          <p:cNvSpPr/>
          <p:nvPr/>
        </p:nvSpPr>
        <p:spPr>
          <a:xfrm>
            <a:off x="228600" y="1492598"/>
            <a:ext cx="8077200" cy="707886"/>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Java </a:t>
            </a:r>
            <a:r>
              <a:rPr lang="en-US" sz="2000" b="0" dirty="0">
                <a:solidFill>
                  <a:schemeClr val="accent6"/>
                </a:solidFill>
              </a:rPr>
              <a:t>try </a:t>
            </a:r>
            <a:r>
              <a:rPr lang="en-US" sz="2000" b="0" dirty="0">
                <a:solidFill>
                  <a:schemeClr val="bg1"/>
                </a:solidFill>
              </a:rPr>
              <a:t>block is used to enclose the code that might throw an exception</a:t>
            </a:r>
            <a:r>
              <a:rPr lang="en-US" sz="2000" b="0" dirty="0" smtClean="0">
                <a:solidFill>
                  <a:schemeClr val="bg1"/>
                </a:solidFill>
              </a:rPr>
              <a:t>.</a:t>
            </a:r>
            <a:endParaRPr lang="en-US" sz="2000" b="0" dirty="0">
              <a:solidFill>
                <a:schemeClr val="bg1"/>
              </a:solidFill>
            </a:endParaRPr>
          </a:p>
        </p:txBody>
      </p:sp>
      <p:sp>
        <p:nvSpPr>
          <p:cNvPr id="5" name="Rectangle 4"/>
          <p:cNvSpPr/>
          <p:nvPr/>
        </p:nvSpPr>
        <p:spPr>
          <a:xfrm>
            <a:off x="304800" y="2581870"/>
            <a:ext cx="8077200" cy="400110"/>
          </a:xfrm>
          <a:prstGeom prst="rect">
            <a:avLst/>
          </a:prstGeom>
        </p:spPr>
        <p:txBody>
          <a:bodyPr wrap="square">
            <a:spAutoFit/>
          </a:bodyPr>
          <a:lstStyle/>
          <a:p>
            <a:pPr marL="342900" indent="-342900">
              <a:buClr>
                <a:schemeClr val="bg1"/>
              </a:buClr>
              <a:buFont typeface="Arial" panose="020B0604020202020204" pitchFamily="34" charset="0"/>
              <a:buChar char="•"/>
            </a:pPr>
            <a:r>
              <a:rPr lang="en-US" sz="2000" b="0" dirty="0" smtClean="0">
                <a:solidFill>
                  <a:schemeClr val="accent6"/>
                </a:solidFill>
              </a:rPr>
              <a:t>try</a:t>
            </a:r>
            <a:r>
              <a:rPr lang="en-US" sz="2000" b="0" dirty="0" smtClean="0">
                <a:solidFill>
                  <a:schemeClr val="bg1"/>
                </a:solidFill>
              </a:rPr>
              <a:t> block must </a:t>
            </a:r>
            <a:r>
              <a:rPr lang="en-US" sz="2000" b="0" dirty="0">
                <a:solidFill>
                  <a:schemeClr val="bg1"/>
                </a:solidFill>
              </a:rPr>
              <a:t>be used within the method</a:t>
            </a:r>
            <a:r>
              <a:rPr lang="en-US" sz="2000" b="0" dirty="0" smtClean="0">
                <a:solidFill>
                  <a:schemeClr val="bg1"/>
                </a:solidFill>
              </a:rPr>
              <a:t>.</a:t>
            </a:r>
            <a:endParaRPr lang="en-US" sz="2000" b="0" dirty="0">
              <a:solidFill>
                <a:schemeClr val="bg1"/>
              </a:solidFill>
            </a:endParaRPr>
          </a:p>
        </p:txBody>
      </p:sp>
      <p:sp>
        <p:nvSpPr>
          <p:cNvPr id="6" name="Rectangle 5"/>
          <p:cNvSpPr/>
          <p:nvPr/>
        </p:nvSpPr>
        <p:spPr>
          <a:xfrm>
            <a:off x="304800" y="3724870"/>
            <a:ext cx="8077200" cy="400110"/>
          </a:xfrm>
          <a:prstGeom prst="rect">
            <a:avLst/>
          </a:prstGeom>
        </p:spPr>
        <p:txBody>
          <a:bodyPr wrap="square">
            <a:spAutoFit/>
          </a:bodyPr>
          <a:lstStyle/>
          <a:p>
            <a:pPr marL="342900" indent="-342900">
              <a:buFont typeface="Arial" panose="020B0604020202020204" pitchFamily="34" charset="0"/>
              <a:buChar char="•"/>
            </a:pPr>
            <a:r>
              <a:rPr lang="en-US" sz="2000" b="0" dirty="0" smtClean="0">
                <a:solidFill>
                  <a:schemeClr val="bg1"/>
                </a:solidFill>
              </a:rPr>
              <a:t>Java </a:t>
            </a:r>
            <a:r>
              <a:rPr lang="en-US" sz="2000" b="0" dirty="0" smtClean="0">
                <a:solidFill>
                  <a:schemeClr val="accent6"/>
                </a:solidFill>
              </a:rPr>
              <a:t>try</a:t>
            </a:r>
            <a:r>
              <a:rPr lang="en-US" sz="2000" b="0" dirty="0" smtClean="0">
                <a:solidFill>
                  <a:schemeClr val="bg1"/>
                </a:solidFill>
              </a:rPr>
              <a:t> </a:t>
            </a:r>
            <a:r>
              <a:rPr lang="en-US" sz="2000" b="0" dirty="0">
                <a:solidFill>
                  <a:schemeClr val="bg1"/>
                </a:solidFill>
              </a:rPr>
              <a:t>block must be followed by either catch or finally block</a:t>
            </a:r>
            <a:r>
              <a:rPr lang="en-US" sz="2000" b="0" dirty="0" smtClean="0">
                <a:solidFill>
                  <a:schemeClr val="bg1"/>
                </a:solidFill>
              </a:rPr>
              <a:t>.</a:t>
            </a:r>
            <a:endParaRPr lang="en-US" sz="2000" b="0" dirty="0">
              <a:solidFill>
                <a:schemeClr val="bg1"/>
              </a:solidFill>
            </a:endParaRPr>
          </a:p>
        </p:txBody>
      </p:sp>
    </p:spTree>
    <p:extLst>
      <p:ext uri="{BB962C8B-B14F-4D97-AF65-F5344CB8AC3E}">
        <p14:creationId xmlns="" xmlns:p14="http://schemas.microsoft.com/office/powerpoint/2010/main" val="248594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haredWithUsers xmlns="951c5514-b77c-4532-82d5-a05f2f7d58e2">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A9C735C9F3CD54A948D0AD38DF112BF" ma:contentTypeVersion="4" ma:contentTypeDescription="Create a new document." ma:contentTypeScope="" ma:versionID="580a171cd10c354d127ddd4ccb42a406">
  <xsd:schema xmlns:xsd="http://www.w3.org/2001/XMLSchema" xmlns:xs="http://www.w3.org/2001/XMLSchema" xmlns:p="http://schemas.microsoft.com/office/2006/metadata/properties" xmlns:ns2="eac52b12-2228-488c-9d59-8a93d308b64e" xmlns:ns3="951c5514-b77c-4532-82d5-a05f2f7d58e2" targetNamespace="http://schemas.microsoft.com/office/2006/metadata/properties" ma:root="true" ma:fieldsID="97de6e2cc3eb0ac4db5100074650e727" ns2:_="" ns3:_="">
    <xsd:import namespace="eac52b12-2228-488c-9d59-8a93d308b64e"/>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c52b12-2228-488c-9d59-8a93d308b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CE3420-51B5-45D0-AA94-470C87CA3DB9}">
  <ds:schemaRefs>
    <ds:schemaRef ds:uri="http://schemas.microsoft.com/office/2006/metadata/properties"/>
    <ds:schemaRef ds:uri="951c5514-b77c-4532-82d5-a05f2f7d58e2"/>
  </ds:schemaRefs>
</ds:datastoreItem>
</file>

<file path=customXml/itemProps2.xml><?xml version="1.0" encoding="utf-8"?>
<ds:datastoreItem xmlns:ds="http://schemas.openxmlformats.org/officeDocument/2006/customXml" ds:itemID="{3ABAABCC-808A-48B1-BFD9-F952FFFBAA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c52b12-2228-488c-9d59-8a93d308b64e"/>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2042C2-A9C3-41C8-A778-0CB8ECA6EC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CATP</Template>
  <TotalTime>47108</TotalTime>
  <Words>1482</Words>
  <Application>Microsoft Office PowerPoint</Application>
  <PresentationFormat>On-screen Show (4:3)</PresentationFormat>
  <Paragraphs>367</Paragraphs>
  <Slides>29</Slides>
  <Notes>17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Academy LCD Compliant Template</vt:lpstr>
      <vt:lpstr>Slide 1</vt:lpstr>
      <vt:lpstr>Exceptions</vt:lpstr>
      <vt:lpstr>Hierarchy of Java exception class</vt:lpstr>
      <vt:lpstr>Types of exceptions</vt:lpstr>
      <vt:lpstr>Checked exception</vt:lpstr>
      <vt:lpstr>Unchecked exception</vt:lpstr>
      <vt:lpstr>Error</vt:lpstr>
      <vt:lpstr>Block for handling exception</vt:lpstr>
      <vt:lpstr>try block</vt:lpstr>
      <vt:lpstr>catch block</vt:lpstr>
      <vt:lpstr>finally block</vt:lpstr>
      <vt:lpstr>Example</vt:lpstr>
      <vt:lpstr>What happens in the last example?</vt:lpstr>
      <vt:lpstr>Scenarios and exceptions</vt:lpstr>
      <vt:lpstr>throw exception</vt:lpstr>
      <vt:lpstr>Example</vt:lpstr>
      <vt:lpstr>throw exception example in detail.</vt:lpstr>
      <vt:lpstr>throws keyword.</vt:lpstr>
      <vt:lpstr>Example</vt:lpstr>
      <vt:lpstr>Difference between throw and throws</vt:lpstr>
      <vt:lpstr>Custom Exception</vt:lpstr>
      <vt:lpstr>Lend a hand</vt:lpstr>
      <vt:lpstr>Solution</vt:lpstr>
      <vt:lpstr>Test your understanding</vt:lpstr>
      <vt:lpstr>Test your understanding</vt:lpstr>
      <vt:lpstr>Test your understanding</vt:lpstr>
      <vt:lpstr>Solution</vt:lpstr>
      <vt:lpstr>Recap</vt:lpstr>
      <vt:lpstr>Slide 29</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Blessed</cp:lastModifiedBy>
  <cp:revision>2392</cp:revision>
  <dcterms:created xsi:type="dcterms:W3CDTF">2006-08-07T10:58:16Z</dcterms:created>
  <dcterms:modified xsi:type="dcterms:W3CDTF">2024-02-16T03:54:10Z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0x0101007A9C735C9F3CD54A948D0AD38DF112BF</vt:lpwstr>
  </property>
  <property fmtid="{D5CDD505-2E9C-101B-9397-08002B2CF9AE}" pid="4" name="Order">
    <vt:r8>201100</vt:r8>
  </property>
  <property fmtid="{D5CDD505-2E9C-101B-9397-08002B2CF9AE}" pid="5" name="ComplianceAssetId">
    <vt:lpwstr/>
  </property>
  <property fmtid="{D5CDD505-2E9C-101B-9397-08002B2CF9AE}" pid="6" name="_SourceUrl">
    <vt:lpwstr/>
  </property>
  <property fmtid="{D5CDD505-2E9C-101B-9397-08002B2CF9AE}" pid="7" name="_SharedFileIndex">
    <vt:lpwstr/>
  </property>
  <property fmtid="{D5CDD505-2E9C-101B-9397-08002B2CF9AE}" pid="8" name="xd_Signature">
    <vt:bool>false</vt:bool>
  </property>
  <property fmtid="{D5CDD505-2E9C-101B-9397-08002B2CF9AE}" pid="9" name="xd_ProgID">
    <vt:lpwstr/>
  </property>
  <property fmtid="{D5CDD505-2E9C-101B-9397-08002B2CF9AE}" pid="10" name="TemplateUrl">
    <vt:lpwstr/>
  </property>
</Properties>
</file>