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notesMasterIdLst>
    <p:notesMasterId r:id="rId20"/>
  </p:notesMasterIdLst>
  <p:sldIdLst>
    <p:sldId id="417" r:id="rId5"/>
    <p:sldId id="418" r:id="rId6"/>
    <p:sldId id="419" r:id="rId7"/>
    <p:sldId id="421" r:id="rId8"/>
    <p:sldId id="420" r:id="rId9"/>
    <p:sldId id="422" r:id="rId10"/>
    <p:sldId id="423" r:id="rId11"/>
    <p:sldId id="424" r:id="rId12"/>
    <p:sldId id="413" r:id="rId13"/>
    <p:sldId id="425" r:id="rId14"/>
    <p:sldId id="426" r:id="rId15"/>
    <p:sldId id="427" r:id="rId16"/>
    <p:sldId id="428" r:id="rId17"/>
    <p:sldId id="414" r:id="rId18"/>
    <p:sldId id="349" r:id="rId19"/>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60" clrIdx="1"/>
  <p:cmAuthor id="2" name="SangeeArjun" initials="Sangeeth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3800"/>
    <a:srgbClr val="FFAFAF"/>
    <a:srgbClr val="FFCCCC"/>
    <a:srgbClr val="CC3300"/>
    <a:srgbClr val="FFB7B7"/>
    <a:srgbClr val="FFA589"/>
    <a:srgbClr val="DAD2E4"/>
    <a:srgbClr val="EED0CE"/>
    <a:srgbClr val="E9C3C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73968" autoAdjust="0"/>
  </p:normalViewPr>
  <p:slideViewPr>
    <p:cSldViewPr>
      <p:cViewPr varScale="1">
        <p:scale>
          <a:sx n="64" d="100"/>
          <a:sy n="64" d="100"/>
        </p:scale>
        <p:origin x="-197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xmlns="" val="611740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2</a:t>
            </a:fld>
            <a:endParaRPr lang="en-US" altLang="en-US" dirty="0"/>
          </a:p>
        </p:txBody>
      </p:sp>
    </p:spTree>
    <p:extLst>
      <p:ext uri="{BB962C8B-B14F-4D97-AF65-F5344CB8AC3E}">
        <p14:creationId xmlns:p14="http://schemas.microsoft.com/office/powerpoint/2010/main" xmlns="" val="421928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a:t>
            </a:fld>
            <a:endParaRPr lang="en-US" altLang="en-US" dirty="0"/>
          </a:p>
        </p:txBody>
      </p:sp>
    </p:spTree>
    <p:extLst>
      <p:ext uri="{BB962C8B-B14F-4D97-AF65-F5344CB8AC3E}">
        <p14:creationId xmlns:p14="http://schemas.microsoft.com/office/powerpoint/2010/main" xmlns="" val="163572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4</a:t>
            </a:fld>
            <a:endParaRPr lang="en-US" altLang="en-US" dirty="0"/>
          </a:p>
        </p:txBody>
      </p:sp>
    </p:spTree>
    <p:extLst>
      <p:ext uri="{BB962C8B-B14F-4D97-AF65-F5344CB8AC3E}">
        <p14:creationId xmlns:p14="http://schemas.microsoft.com/office/powerpoint/2010/main" xmlns="" val="76937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Arial" charset="0"/>
                <a:ea typeface="+mn-ea"/>
                <a:cs typeface="+mn-cs"/>
              </a:rPr>
              <a:t>In this example, we have defined the run method in the subclass as defined in the parent class but it has some specific implementation. The name and parameter of the method is same and there is IS-A relationship between the classes, so there is method overriding. </a:t>
            </a:r>
          </a:p>
          <a:p>
            <a:pPr marL="171450" indent="-171450">
              <a:buFont typeface="Arial" panose="020B0604020202020204" pitchFamily="34" charset="0"/>
              <a:buChar char="•"/>
            </a:pPr>
            <a:r>
              <a:rPr lang="en-US" sz="1200" b="0" i="0" kern="1200" dirty="0" smtClean="0">
                <a:solidFill>
                  <a:schemeClr val="tx1"/>
                </a:solidFill>
                <a:effectLst/>
                <a:latin typeface="Arial" charset="0"/>
                <a:ea typeface="+mn-ea"/>
                <a:cs typeface="+mn-cs"/>
              </a:rPr>
              <a:t>The</a:t>
            </a:r>
            <a:r>
              <a:rPr lang="en-US" sz="1200" b="0" i="0" kern="1200" baseline="0" dirty="0" smtClean="0">
                <a:solidFill>
                  <a:schemeClr val="tx1"/>
                </a:solidFill>
                <a:effectLst/>
                <a:latin typeface="Arial" charset="0"/>
                <a:ea typeface="+mn-ea"/>
                <a:cs typeface="+mn-cs"/>
              </a:rPr>
              <a:t> output of this java code will be “I am in child”</a:t>
            </a: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5</a:t>
            </a:fld>
            <a:endParaRPr lang="en-US" altLang="en-US" dirty="0"/>
          </a:p>
        </p:txBody>
      </p:sp>
    </p:spTree>
    <p:extLst>
      <p:ext uri="{BB962C8B-B14F-4D97-AF65-F5344CB8AC3E}">
        <p14:creationId xmlns:p14="http://schemas.microsoft.com/office/powerpoint/2010/main" xmlns="" val="84092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6</a:t>
            </a:fld>
            <a:endParaRPr lang="en-US" altLang="en-US" dirty="0"/>
          </a:p>
        </p:txBody>
      </p:sp>
    </p:spTree>
    <p:extLst>
      <p:ext uri="{BB962C8B-B14F-4D97-AF65-F5344CB8AC3E}">
        <p14:creationId xmlns:p14="http://schemas.microsoft.com/office/powerpoint/2010/main" xmlns="" val="167049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On execution of this example you find that based</a:t>
            </a:r>
            <a:r>
              <a:rPr lang="en-US" baseline="0" dirty="0" smtClean="0"/>
              <a:t> on the invocation of the method with argument the methods in the class are executed. If we pass two parameter the method with two parameter is invoked. If we pass three parameters the method with three parameters is invoked.</a:t>
            </a: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7</a:t>
            </a:fld>
            <a:endParaRPr lang="en-US" altLang="en-US" dirty="0"/>
          </a:p>
        </p:txBody>
      </p:sp>
    </p:spTree>
    <p:extLst>
      <p:ext uri="{BB962C8B-B14F-4D97-AF65-F5344CB8AC3E}">
        <p14:creationId xmlns:p14="http://schemas.microsoft.com/office/powerpoint/2010/main" xmlns="" val="186399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On execution of this example you find that based</a:t>
            </a:r>
            <a:r>
              <a:rPr lang="en-US" baseline="0" dirty="0" smtClean="0"/>
              <a:t> on the invocation of the method with argument the methods in the class are executed. If we pass parameter with integer data type as argument corresponding method will be invoked. Similarly when the method with double parameter is invoked it will invoke the corresponding method. </a:t>
            </a: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8</a:t>
            </a:fld>
            <a:endParaRPr lang="en-US" altLang="en-US" dirty="0"/>
          </a:p>
        </p:txBody>
      </p:sp>
    </p:spTree>
    <p:extLst>
      <p:ext uri="{BB962C8B-B14F-4D97-AF65-F5344CB8AC3E}">
        <p14:creationId xmlns:p14="http://schemas.microsoft.com/office/powerpoint/2010/main" xmlns="" val="39857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11</a:t>
            </a:fld>
            <a:endParaRPr lang="en-US" altLang="en-US" dirty="0"/>
          </a:p>
        </p:txBody>
      </p:sp>
    </p:spTree>
    <p:extLst>
      <p:ext uri="{BB962C8B-B14F-4D97-AF65-F5344CB8AC3E}">
        <p14:creationId xmlns:p14="http://schemas.microsoft.com/office/powerpoint/2010/main" xmlns="" val="278220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13</a:t>
            </a:fld>
            <a:endParaRPr lang="en-US" altLang="en-US" dirty="0"/>
          </a:p>
        </p:txBody>
      </p:sp>
    </p:spTree>
    <p:extLst>
      <p:ext uri="{BB962C8B-B14F-4D97-AF65-F5344CB8AC3E}">
        <p14:creationId xmlns:p14="http://schemas.microsoft.com/office/powerpoint/2010/main" xmlns="" val="536869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xmlns="" val="1259254407"/>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829637444"/>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638515448"/>
      </p:ext>
    </p:extLst>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029924245"/>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2467281574"/>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4243622457"/>
      </p:ext>
    </p:extLst>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243498359"/>
      </p:ext>
    </p:extLst>
  </p:cSld>
  <p:clrMapOvr>
    <a:masterClrMapping/>
  </p:clrMapOvr>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xmlns=""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xmlns="" val="22581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653946274"/>
      </p:ext>
    </p:extLst>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511948989"/>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xmlns="" val="32705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xmlns=""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331752061"/>
      </p:ext>
    </p:extLst>
  </p:cSld>
  <p:clrMapOvr>
    <a:masterClrMapping/>
  </p:clrMapOvr>
  <p:timing>
    <p:tnLst>
      <p:par>
        <p:cTn id="1" dur="indefinite" restart="never" nodeType="tmRoot"/>
      </p:par>
    </p:tn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0" y="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36000" y="6477000"/>
            <a:ext cx="736600" cy="228600"/>
          </a:xfrm>
          <a:prstGeom prst="rect">
            <a:avLst/>
          </a:prstGeom>
        </p:spPr>
        <p:txBody>
          <a:bodyPr/>
          <a:lstStyle>
            <a:lvl1pPr>
              <a:defRPr>
                <a:solidFill>
                  <a:schemeClr val="bg1"/>
                </a:solidFill>
              </a:defRPr>
            </a:lvl1pPr>
          </a:lstStyle>
          <a:p>
            <a:pPr>
              <a:defRPr/>
            </a:pPr>
            <a:fld id="{50EC62AF-8A58-47DB-8277-FFD1CE2A98DE}" type="slidenum">
              <a:rPr lang="en-US" smtClean="0"/>
              <a:pPr>
                <a:defRPr/>
              </a:pPr>
              <a:t>‹#›</a:t>
            </a:fld>
            <a:endParaRPr lang="en-US" dirty="0"/>
          </a:p>
        </p:txBody>
      </p:sp>
    </p:spTree>
    <p:extLst>
      <p:ext uri="{BB962C8B-B14F-4D97-AF65-F5344CB8AC3E}">
        <p14:creationId xmlns:p14="http://schemas.microsoft.com/office/powerpoint/2010/main" xmlns="" val="1747349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63517A-90C9-44F7-A477-BBD63AED79D2}" type="slidenum">
              <a:rPr lang="en-US" smtClean="0"/>
              <a:pPr/>
              <a:t>‹#›</a:t>
            </a:fld>
            <a:endParaRPr lang="en-US" dirty="0"/>
          </a:p>
        </p:txBody>
      </p:sp>
    </p:spTree>
    <p:extLst>
      <p:ext uri="{BB962C8B-B14F-4D97-AF65-F5344CB8AC3E}">
        <p14:creationId xmlns:p14="http://schemas.microsoft.com/office/powerpoint/2010/main" xmlns="" val="390858463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533400"/>
          </a:xfrm>
          <a:prstGeom prst="rect">
            <a:avLst/>
          </a:prstGeom>
        </p:spPr>
        <p:txBody>
          <a:bodyPr vert="horz" lIns="91440" tIns="45720" rIns="91440" bIns="45720" rtlCol="0" anchor="ctr">
            <a:noAutofit/>
          </a:bodyPr>
          <a:lstStyle>
            <a:lvl1pPr>
              <a:defRPr lang="en-US" sz="1800">
                <a:solidFill>
                  <a:schemeClr val="bg1"/>
                </a:solidFill>
              </a:defRPr>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457200" y="1219200"/>
            <a:ext cx="6705600" cy="4906963"/>
          </a:xfrm>
          <a:prstGeom prst="rect">
            <a:avLst/>
          </a:prstGeo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52400" y="6400800"/>
            <a:ext cx="1371600" cy="365125"/>
          </a:xfrm>
          <a:prstGeom prst="rect">
            <a:avLst/>
          </a:prstGeom>
        </p:spPr>
        <p:txBody>
          <a:bodyPr/>
          <a:lstStyle/>
          <a:p>
            <a:r>
              <a:rPr lang="en-US" smtClean="0"/>
              <a:t>© Cognizant 2018</a:t>
            </a:r>
            <a:endParaRPr lang="en-US" dirty="0"/>
          </a:p>
        </p:txBody>
      </p:sp>
      <p:sp>
        <p:nvSpPr>
          <p:cNvPr id="6" name="Slide Number Placeholder 5"/>
          <p:cNvSpPr>
            <a:spLocks noGrp="1"/>
          </p:cNvSpPr>
          <p:nvPr>
            <p:ph type="sldNum" sz="quarter" idx="12"/>
          </p:nvPr>
        </p:nvSpPr>
        <p:spPr>
          <a:xfrm>
            <a:off x="8382000" y="6629400"/>
            <a:ext cx="736596" cy="228597"/>
          </a:xfrm>
          <a:prstGeom prst="rect">
            <a:avLst/>
          </a:prstGeom>
        </p:spPr>
        <p:txBody>
          <a:bodyPr/>
          <a:lstStyle/>
          <a:p>
            <a:fld id="{0663517A-90C9-44F7-A477-BBD63AED79D2}" type="slidenum">
              <a:rPr lang="en-US" smtClean="0"/>
              <a:pPr/>
              <a:t>‹#›</a:t>
            </a:fld>
            <a:endParaRPr lang="en-US" dirty="0"/>
          </a:p>
        </p:txBody>
      </p:sp>
    </p:spTree>
    <p:extLst>
      <p:ext uri="{BB962C8B-B14F-4D97-AF65-F5344CB8AC3E}">
        <p14:creationId xmlns:p14="http://schemas.microsoft.com/office/powerpoint/2010/main" xmlns="" val="3410233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3615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0663517A-90C9-44F7-A477-BBD63AED79D2}"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xmlns="" val="221042013"/>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68662241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3895327488"/>
      </p:ext>
    </p:extLst>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627831422"/>
      </p:ext>
    </p:extLst>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xmlns=""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xmlns="" val="4252069397"/>
      </p:ext>
    </p:extLst>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1028003947"/>
      </p:ext>
    </p:extLst>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63517A-90C9-44F7-A477-BBD63AED79D2}" type="slidenum">
              <a:rPr lang="en-US" smtClean="0"/>
              <a:pPr/>
              <a:t>‹#›</a:t>
            </a:fld>
            <a:endParaRPr lang="en-US" dirty="0"/>
          </a:p>
        </p:txBody>
      </p:sp>
    </p:spTree>
    <p:custDataLst>
      <p:tags r:id="rId1"/>
    </p:custDataLst>
    <p:extLst>
      <p:ext uri="{BB962C8B-B14F-4D97-AF65-F5344CB8AC3E}">
        <p14:creationId xmlns:p14="http://schemas.microsoft.com/office/powerpoint/2010/main" xmlns="" val="2030959704"/>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xmlns="">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xmlns="" val="390931929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Lst>
  <p:timing>
    <p:tnLst>
      <p:par>
        <p:cTn id="1" dur="indefinite" restart="never" nodeType="tmRoot"/>
      </p:par>
    </p:tnLst>
  </p:timing>
  <p:hf hd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Polymorphism in Java</a:t>
            </a:r>
            <a:endParaRPr lang="en-US" dirty="0"/>
          </a:p>
        </p:txBody>
      </p:sp>
    </p:spTree>
    <p:extLst>
      <p:ext uri="{BB962C8B-B14F-4D97-AF65-F5344CB8AC3E}">
        <p14:creationId xmlns:p14="http://schemas.microsoft.com/office/powerpoint/2010/main" xmlns="" val="2807972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10</a:t>
            </a:fld>
            <a:endParaRPr lang="en-US" dirty="0">
              <a:solidFill>
                <a:schemeClr val="bg1"/>
              </a:solidFill>
            </a:endParaRPr>
          </a:p>
        </p:txBody>
      </p:sp>
      <p:sp>
        <p:nvSpPr>
          <p:cNvPr id="5" name="Content Placeholder 2"/>
          <p:cNvSpPr>
            <a:spLocks noGrp="1"/>
          </p:cNvSpPr>
          <p:nvPr>
            <p:ph idx="1"/>
          </p:nvPr>
        </p:nvSpPr>
        <p:spPr>
          <a:xfrm>
            <a:off x="533400" y="609600"/>
            <a:ext cx="8102604" cy="5638800"/>
          </a:xfrm>
        </p:spPr>
        <p:txBody>
          <a:bodyPr/>
          <a:lstStyle/>
          <a:p>
            <a:pPr>
              <a:buFont typeface="Arial" panose="020B0604020202020204" pitchFamily="34" charset="0"/>
              <a:buChar char="•"/>
            </a:pPr>
            <a:r>
              <a:rPr lang="en-US" dirty="0" smtClean="0">
                <a:latin typeface="+mj-lt"/>
              </a:rPr>
              <a:t>Write a </a:t>
            </a:r>
            <a:r>
              <a:rPr lang="en-US" dirty="0">
                <a:latin typeface="+mj-lt"/>
              </a:rPr>
              <a:t>J</a:t>
            </a:r>
            <a:r>
              <a:rPr lang="en-US" dirty="0" smtClean="0">
                <a:latin typeface="+mj-lt"/>
              </a:rPr>
              <a:t>ava program to implement method over riding for the following scenario.</a:t>
            </a:r>
          </a:p>
          <a:p>
            <a:pPr>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Create a super class </a:t>
            </a:r>
            <a:r>
              <a:rPr lang="en-US" dirty="0" smtClean="0">
                <a:solidFill>
                  <a:schemeClr val="accent6"/>
                </a:solidFill>
                <a:latin typeface="+mj-lt"/>
              </a:rPr>
              <a:t>Parent</a:t>
            </a:r>
            <a:r>
              <a:rPr lang="en-US" dirty="0" smtClean="0">
                <a:latin typeface="+mj-lt"/>
              </a:rPr>
              <a:t> and sub class </a:t>
            </a:r>
            <a:r>
              <a:rPr lang="en-US" dirty="0" smtClean="0">
                <a:solidFill>
                  <a:schemeClr val="accent6"/>
                </a:solidFill>
                <a:latin typeface="+mj-lt"/>
              </a:rPr>
              <a:t>Child</a:t>
            </a:r>
            <a:r>
              <a:rPr lang="en-US" dirty="0" smtClean="0">
                <a:latin typeface="+mj-lt"/>
              </a:rPr>
              <a:t> which inherits the parent.</a:t>
            </a:r>
          </a:p>
          <a:p>
            <a:pPr lvl="1">
              <a:buFont typeface="Arial" panose="020B0604020202020204" pitchFamily="34" charset="0"/>
              <a:buChar char="•"/>
            </a:pPr>
            <a:endParaRPr lang="en-US" dirty="0" smtClean="0">
              <a:latin typeface="+mj-lt"/>
            </a:endParaRPr>
          </a:p>
          <a:p>
            <a:pPr lvl="1">
              <a:buFont typeface="Arial" panose="020B0604020202020204" pitchFamily="34" charset="0"/>
              <a:buChar char="•"/>
            </a:pPr>
            <a:r>
              <a:rPr lang="en-US" dirty="0" smtClean="0">
                <a:latin typeface="+mj-lt"/>
              </a:rPr>
              <a:t>Create a method </a:t>
            </a:r>
            <a:r>
              <a:rPr lang="en-US" dirty="0" smtClean="0">
                <a:solidFill>
                  <a:schemeClr val="accent6"/>
                </a:solidFill>
                <a:latin typeface="+mj-lt"/>
              </a:rPr>
              <a:t>Working</a:t>
            </a:r>
            <a:r>
              <a:rPr lang="en-US" dirty="0" smtClean="0">
                <a:latin typeface="+mj-lt"/>
              </a:rPr>
              <a:t> in both the super and sub class.</a:t>
            </a:r>
          </a:p>
          <a:p>
            <a:pPr lvl="1">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The super class </a:t>
            </a:r>
            <a:r>
              <a:rPr lang="en-US" dirty="0" smtClean="0">
                <a:solidFill>
                  <a:schemeClr val="accent6"/>
                </a:solidFill>
                <a:latin typeface="+mj-lt"/>
              </a:rPr>
              <a:t>Working</a:t>
            </a:r>
            <a:r>
              <a:rPr lang="en-US" dirty="0" smtClean="0">
                <a:latin typeface="+mj-lt"/>
              </a:rPr>
              <a:t> method should print “</a:t>
            </a:r>
            <a:r>
              <a:rPr lang="en-US" dirty="0" smtClean="0">
                <a:solidFill>
                  <a:schemeClr val="accent2">
                    <a:lumMod val="40000"/>
                    <a:lumOff val="60000"/>
                  </a:schemeClr>
                </a:solidFill>
                <a:latin typeface="+mj-lt"/>
              </a:rPr>
              <a:t>Parent is not working</a:t>
            </a:r>
            <a:r>
              <a:rPr lang="en-US" dirty="0" smtClean="0">
                <a:latin typeface="+mj-lt"/>
              </a:rPr>
              <a:t>”</a:t>
            </a:r>
          </a:p>
          <a:p>
            <a:pPr lvl="1">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The sub class </a:t>
            </a:r>
            <a:r>
              <a:rPr lang="en-US" dirty="0" smtClean="0">
                <a:solidFill>
                  <a:schemeClr val="accent6"/>
                </a:solidFill>
                <a:latin typeface="+mj-lt"/>
              </a:rPr>
              <a:t>Working</a:t>
            </a:r>
            <a:r>
              <a:rPr lang="en-US" dirty="0" smtClean="0">
                <a:latin typeface="+mj-lt"/>
              </a:rPr>
              <a:t> method should print “</a:t>
            </a:r>
            <a:r>
              <a:rPr lang="en-US" dirty="0" smtClean="0">
                <a:solidFill>
                  <a:schemeClr val="accent2">
                    <a:lumMod val="40000"/>
                    <a:lumOff val="60000"/>
                  </a:schemeClr>
                </a:solidFill>
                <a:latin typeface="+mj-lt"/>
              </a:rPr>
              <a:t>Child is working well</a:t>
            </a:r>
            <a:r>
              <a:rPr lang="en-US" dirty="0" smtClean="0">
                <a:latin typeface="+mj-lt"/>
              </a:rPr>
              <a:t>”</a:t>
            </a:r>
          </a:p>
          <a:p>
            <a:pPr lvl="1">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Create a class </a:t>
            </a:r>
            <a:r>
              <a:rPr lang="en-US" dirty="0" err="1" smtClean="0">
                <a:solidFill>
                  <a:schemeClr val="accent6"/>
                </a:solidFill>
                <a:latin typeface="+mj-lt"/>
              </a:rPr>
              <a:t>OverridingDemo</a:t>
            </a:r>
            <a:r>
              <a:rPr lang="en-US" dirty="0" smtClean="0">
                <a:latin typeface="+mj-lt"/>
              </a:rPr>
              <a:t> with main() and instantiate and invoke the child method </a:t>
            </a:r>
            <a:r>
              <a:rPr lang="en-US" dirty="0" smtClean="0">
                <a:solidFill>
                  <a:schemeClr val="accent6"/>
                </a:solidFill>
                <a:latin typeface="+mj-lt"/>
              </a:rPr>
              <a:t>Working</a:t>
            </a:r>
            <a:r>
              <a:rPr lang="en-US" dirty="0" smtClean="0">
                <a:latin typeface="+mj-lt"/>
              </a:rPr>
              <a:t>.</a:t>
            </a:r>
            <a:endParaRPr lang="en-US" dirty="0">
              <a:latin typeface="+mj-lt"/>
            </a:endParaRPr>
          </a:p>
        </p:txBody>
      </p:sp>
    </p:spTree>
    <p:extLst>
      <p:ext uri="{BB962C8B-B14F-4D97-AF65-F5344CB8AC3E}">
        <p14:creationId xmlns:p14="http://schemas.microsoft.com/office/powerpoint/2010/main" xmlns="" val="941729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Solution</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11</a:t>
            </a:fld>
            <a:endParaRPr lang="en-US" dirty="0"/>
          </a:p>
        </p:txBody>
      </p:sp>
      <p:sp>
        <p:nvSpPr>
          <p:cNvPr id="11" name="Rectangle 10"/>
          <p:cNvSpPr/>
          <p:nvPr/>
        </p:nvSpPr>
        <p:spPr>
          <a:xfrm>
            <a:off x="228600" y="533400"/>
            <a:ext cx="8077200" cy="5016758"/>
          </a:xfrm>
          <a:prstGeom prst="rect">
            <a:avLst/>
          </a:prstGeom>
        </p:spPr>
        <p:txBody>
          <a:bodyPr wrap="square">
            <a:spAutoFit/>
          </a:bodyPr>
          <a:lstStyle/>
          <a:p>
            <a:pPr lvl="1"/>
            <a:r>
              <a:rPr lang="en-US" sz="2000" b="0" dirty="0">
                <a:solidFill>
                  <a:schemeClr val="accent3"/>
                </a:solidFill>
              </a:rPr>
              <a:t>class </a:t>
            </a:r>
            <a:r>
              <a:rPr lang="en-US" sz="2000" b="0" dirty="0" smtClean="0">
                <a:solidFill>
                  <a:schemeClr val="accent6"/>
                </a:solidFill>
              </a:rPr>
              <a:t>Parent</a:t>
            </a:r>
            <a:r>
              <a:rPr lang="en-US" sz="2000" b="0" dirty="0" smtClean="0">
                <a:solidFill>
                  <a:schemeClr val="accent3"/>
                </a:solidFill>
              </a:rPr>
              <a:t> </a:t>
            </a:r>
            <a:r>
              <a:rPr lang="en-US" sz="2000" b="0" dirty="0">
                <a:solidFill>
                  <a:schemeClr val="accent3"/>
                </a:solidFill>
              </a:rPr>
              <a:t>{ </a:t>
            </a:r>
            <a:endParaRPr lang="en-US" sz="2000" b="0" dirty="0" smtClean="0">
              <a:solidFill>
                <a:schemeClr val="accent3"/>
              </a:solidFill>
            </a:endParaRPr>
          </a:p>
          <a:p>
            <a:pPr lvl="2"/>
            <a:r>
              <a:rPr lang="en-US" sz="2000" b="0" dirty="0" smtClean="0">
                <a:solidFill>
                  <a:schemeClr val="accent3"/>
                </a:solidFill>
              </a:rPr>
              <a:t>public </a:t>
            </a:r>
            <a:r>
              <a:rPr lang="en-US" sz="2000" b="0" dirty="0">
                <a:solidFill>
                  <a:schemeClr val="accent3"/>
                </a:solidFill>
              </a:rPr>
              <a:t>void </a:t>
            </a:r>
            <a:r>
              <a:rPr lang="en-US" sz="2000" b="0" dirty="0" smtClean="0">
                <a:solidFill>
                  <a:schemeClr val="accent6"/>
                </a:solidFill>
              </a:rPr>
              <a:t>Working</a:t>
            </a:r>
            <a:r>
              <a:rPr lang="en-US" sz="2000" b="0" dirty="0" smtClean="0">
                <a:solidFill>
                  <a:schemeClr val="accent3"/>
                </a:solidFill>
              </a:rPr>
              <a:t>() </a:t>
            </a:r>
            <a:r>
              <a:rPr lang="en-US" sz="2000" b="0" dirty="0">
                <a:solidFill>
                  <a:schemeClr val="accent3"/>
                </a:solidFill>
              </a:rPr>
              <a:t>{ </a:t>
            </a:r>
            <a:endParaRPr lang="en-US" sz="2000" b="0" dirty="0" smtClean="0">
              <a:solidFill>
                <a:schemeClr val="accent3"/>
              </a:solidFill>
            </a:endParaRPr>
          </a:p>
          <a:p>
            <a:pPr lvl="2"/>
            <a:r>
              <a:rPr lang="en-US" sz="2000" b="0" dirty="0">
                <a:solidFill>
                  <a:schemeClr val="accent3"/>
                </a:solidFill>
              </a:rPr>
              <a:t>	</a:t>
            </a:r>
            <a:r>
              <a:rPr lang="en-US" sz="2000" b="0" dirty="0" err="1" smtClean="0">
                <a:solidFill>
                  <a:schemeClr val="accent3"/>
                </a:solidFill>
              </a:rPr>
              <a:t>System.out.println</a:t>
            </a:r>
            <a:r>
              <a:rPr lang="en-US" sz="2000" b="0" dirty="0">
                <a:solidFill>
                  <a:schemeClr val="accent3"/>
                </a:solidFill>
              </a:rPr>
              <a:t>("</a:t>
            </a:r>
            <a:r>
              <a:rPr lang="en-US" sz="2000" b="0" dirty="0">
                <a:solidFill>
                  <a:schemeClr val="accent2">
                    <a:lumMod val="40000"/>
                    <a:lumOff val="60000"/>
                  </a:schemeClr>
                </a:solidFill>
              </a:rPr>
              <a:t>Parent is </a:t>
            </a:r>
            <a:r>
              <a:rPr lang="en-US" sz="2000" b="0" dirty="0" smtClean="0">
                <a:solidFill>
                  <a:schemeClr val="accent2">
                    <a:lumMod val="40000"/>
                    <a:lumOff val="60000"/>
                  </a:schemeClr>
                </a:solidFill>
              </a:rPr>
              <a:t>not working.</a:t>
            </a:r>
            <a:r>
              <a:rPr lang="en-US" sz="2000" b="0" dirty="0" smtClean="0">
                <a:solidFill>
                  <a:schemeClr val="accent3"/>
                </a:solidFill>
              </a:rPr>
              <a:t>"); </a:t>
            </a:r>
          </a:p>
          <a:p>
            <a:pPr lvl="2"/>
            <a:r>
              <a:rPr lang="en-US" sz="2000" b="0" dirty="0" smtClean="0">
                <a:solidFill>
                  <a:schemeClr val="accent3"/>
                </a:solidFill>
              </a:rPr>
              <a:t>} </a:t>
            </a:r>
          </a:p>
          <a:p>
            <a:pPr lvl="1"/>
            <a:r>
              <a:rPr lang="en-US" sz="2000" b="0" dirty="0" smtClean="0">
                <a:solidFill>
                  <a:schemeClr val="accent3"/>
                </a:solidFill>
              </a:rPr>
              <a:t>} </a:t>
            </a:r>
          </a:p>
          <a:p>
            <a:pPr lvl="1"/>
            <a:r>
              <a:rPr lang="en-US" sz="2000" b="0" dirty="0" smtClean="0">
                <a:solidFill>
                  <a:schemeClr val="accent3"/>
                </a:solidFill>
              </a:rPr>
              <a:t>class </a:t>
            </a:r>
            <a:r>
              <a:rPr lang="en-US" sz="2000" b="0" dirty="0">
                <a:solidFill>
                  <a:schemeClr val="accent6"/>
                </a:solidFill>
              </a:rPr>
              <a:t>C</a:t>
            </a:r>
            <a:r>
              <a:rPr lang="en-US" sz="2000" b="0" dirty="0" smtClean="0">
                <a:solidFill>
                  <a:schemeClr val="accent6"/>
                </a:solidFill>
              </a:rPr>
              <a:t>hild</a:t>
            </a:r>
            <a:r>
              <a:rPr lang="en-US" sz="2000" b="0" dirty="0" smtClean="0">
                <a:solidFill>
                  <a:schemeClr val="accent3"/>
                </a:solidFill>
              </a:rPr>
              <a:t> </a:t>
            </a:r>
            <a:r>
              <a:rPr lang="en-US" sz="2000" b="0" dirty="0">
                <a:solidFill>
                  <a:schemeClr val="accent3"/>
                </a:solidFill>
              </a:rPr>
              <a:t>extends </a:t>
            </a:r>
            <a:r>
              <a:rPr lang="en-US" sz="2000" b="0" dirty="0" smtClean="0">
                <a:solidFill>
                  <a:schemeClr val="accent6"/>
                </a:solidFill>
              </a:rPr>
              <a:t>Parent</a:t>
            </a:r>
            <a:r>
              <a:rPr lang="en-US" sz="2000" b="0" dirty="0" smtClean="0">
                <a:solidFill>
                  <a:schemeClr val="accent3"/>
                </a:solidFill>
              </a:rPr>
              <a:t> </a:t>
            </a:r>
            <a:r>
              <a:rPr lang="en-US" sz="2000" b="0" dirty="0">
                <a:solidFill>
                  <a:schemeClr val="accent3"/>
                </a:solidFill>
              </a:rPr>
              <a:t>{ </a:t>
            </a:r>
            <a:endParaRPr lang="en-US" sz="2000" b="0" dirty="0" smtClean="0">
              <a:solidFill>
                <a:schemeClr val="accent3"/>
              </a:solidFill>
            </a:endParaRPr>
          </a:p>
          <a:p>
            <a:pPr lvl="2"/>
            <a:r>
              <a:rPr lang="en-US" sz="2000" b="0" dirty="0" smtClean="0">
                <a:solidFill>
                  <a:schemeClr val="accent3"/>
                </a:solidFill>
              </a:rPr>
              <a:t>public </a:t>
            </a:r>
            <a:r>
              <a:rPr lang="en-US" sz="2000" b="0" dirty="0">
                <a:solidFill>
                  <a:schemeClr val="accent3"/>
                </a:solidFill>
              </a:rPr>
              <a:t>void </a:t>
            </a:r>
            <a:r>
              <a:rPr lang="en-US" sz="2000" b="0" dirty="0">
                <a:solidFill>
                  <a:schemeClr val="accent6"/>
                </a:solidFill>
              </a:rPr>
              <a:t>Working</a:t>
            </a:r>
            <a:r>
              <a:rPr lang="en-US" sz="2000" b="0" dirty="0" smtClean="0">
                <a:solidFill>
                  <a:schemeClr val="accent3"/>
                </a:solidFill>
              </a:rPr>
              <a:t>() </a:t>
            </a:r>
            <a:r>
              <a:rPr lang="en-US" sz="2000" b="0" dirty="0">
                <a:solidFill>
                  <a:schemeClr val="accent3"/>
                </a:solidFill>
              </a:rPr>
              <a:t>{ </a:t>
            </a:r>
            <a:endParaRPr lang="en-US" sz="2000" b="0" dirty="0" smtClean="0">
              <a:solidFill>
                <a:schemeClr val="accent3"/>
              </a:solidFill>
            </a:endParaRPr>
          </a:p>
          <a:p>
            <a:pPr lvl="2"/>
            <a:r>
              <a:rPr lang="en-US" sz="2000" b="0" dirty="0" smtClean="0">
                <a:solidFill>
                  <a:schemeClr val="accent3"/>
                </a:solidFill>
              </a:rPr>
              <a:t>	</a:t>
            </a:r>
            <a:r>
              <a:rPr lang="en-US" sz="2000" b="0" dirty="0" err="1" smtClean="0">
                <a:solidFill>
                  <a:schemeClr val="accent3"/>
                </a:solidFill>
              </a:rPr>
              <a:t>System.out.println</a:t>
            </a:r>
            <a:r>
              <a:rPr lang="en-US" sz="2000" b="0" dirty="0">
                <a:solidFill>
                  <a:schemeClr val="accent3"/>
                </a:solidFill>
              </a:rPr>
              <a:t>(" </a:t>
            </a:r>
            <a:r>
              <a:rPr lang="en-US" sz="2000" b="0" dirty="0" smtClean="0">
                <a:solidFill>
                  <a:schemeClr val="accent2">
                    <a:lumMod val="60000"/>
                    <a:lumOff val="40000"/>
                  </a:schemeClr>
                </a:solidFill>
              </a:rPr>
              <a:t>Child is working well</a:t>
            </a:r>
            <a:r>
              <a:rPr lang="en-US" sz="2000" b="0" dirty="0" smtClean="0">
                <a:solidFill>
                  <a:schemeClr val="accent3"/>
                </a:solidFill>
              </a:rPr>
              <a:t>”); </a:t>
            </a:r>
          </a:p>
          <a:p>
            <a:pPr lvl="2"/>
            <a:r>
              <a:rPr lang="en-US" sz="2000" b="0" dirty="0" smtClean="0">
                <a:solidFill>
                  <a:schemeClr val="accent3"/>
                </a:solidFill>
              </a:rPr>
              <a:t>} </a:t>
            </a:r>
          </a:p>
          <a:p>
            <a:pPr lvl="1"/>
            <a:r>
              <a:rPr lang="en-US" sz="2000" b="0" dirty="0" smtClean="0">
                <a:solidFill>
                  <a:schemeClr val="accent3"/>
                </a:solidFill>
              </a:rPr>
              <a:t>}</a:t>
            </a:r>
          </a:p>
          <a:p>
            <a:pPr lvl="1"/>
            <a:r>
              <a:rPr lang="en-US" sz="2000" b="0" dirty="0">
                <a:solidFill>
                  <a:schemeClr val="accent3"/>
                </a:solidFill>
              </a:rPr>
              <a:t>p</a:t>
            </a:r>
            <a:r>
              <a:rPr lang="en-US" sz="2000" b="0" dirty="0" smtClean="0">
                <a:solidFill>
                  <a:schemeClr val="accent3"/>
                </a:solidFill>
              </a:rPr>
              <a:t>ublic class </a:t>
            </a:r>
            <a:r>
              <a:rPr lang="en-US" sz="2000" b="0" dirty="0" err="1" smtClean="0">
                <a:solidFill>
                  <a:schemeClr val="accent6"/>
                </a:solidFill>
              </a:rPr>
              <a:t>OverridingDemo</a:t>
            </a:r>
            <a:r>
              <a:rPr lang="en-US" sz="2000" b="0" dirty="0" smtClean="0">
                <a:solidFill>
                  <a:schemeClr val="accent3"/>
                </a:solidFill>
              </a:rPr>
              <a:t>{</a:t>
            </a:r>
          </a:p>
          <a:p>
            <a:pPr lvl="2"/>
            <a:r>
              <a:rPr lang="en-US" sz="2000" b="0" dirty="0" smtClean="0">
                <a:solidFill>
                  <a:schemeClr val="accent3"/>
                </a:solidFill>
              </a:rPr>
              <a:t>public </a:t>
            </a:r>
            <a:r>
              <a:rPr lang="en-US" sz="2000" b="0" dirty="0">
                <a:solidFill>
                  <a:schemeClr val="accent3"/>
                </a:solidFill>
              </a:rPr>
              <a:t>static void main(String </a:t>
            </a:r>
            <a:r>
              <a:rPr lang="en-US" sz="2000" b="0" dirty="0" err="1" smtClean="0">
                <a:solidFill>
                  <a:schemeClr val="accent3"/>
                </a:solidFill>
              </a:rPr>
              <a:t>arg</a:t>
            </a:r>
            <a:r>
              <a:rPr lang="en-US" sz="2000" b="0" dirty="0" smtClean="0">
                <a:solidFill>
                  <a:schemeClr val="accent3"/>
                </a:solidFill>
              </a:rPr>
              <a:t>[]) </a:t>
            </a:r>
            <a:r>
              <a:rPr lang="en-US" sz="2000" b="0" dirty="0">
                <a:solidFill>
                  <a:schemeClr val="accent3"/>
                </a:solidFill>
              </a:rPr>
              <a:t>{ </a:t>
            </a:r>
            <a:endParaRPr lang="en-US" sz="2000" b="0" dirty="0" smtClean="0">
              <a:solidFill>
                <a:schemeClr val="accent3"/>
              </a:solidFill>
            </a:endParaRPr>
          </a:p>
          <a:p>
            <a:pPr lvl="3"/>
            <a:r>
              <a:rPr lang="en-US" sz="2000" b="0" dirty="0" smtClean="0">
                <a:solidFill>
                  <a:schemeClr val="accent6"/>
                </a:solidFill>
              </a:rPr>
              <a:t>Child c</a:t>
            </a:r>
            <a:r>
              <a:rPr lang="en-US" sz="2000" b="0" dirty="0" smtClean="0">
                <a:solidFill>
                  <a:schemeClr val="accent3"/>
                </a:solidFill>
              </a:rPr>
              <a:t> </a:t>
            </a:r>
            <a:r>
              <a:rPr lang="en-US" sz="2000" b="0" dirty="0">
                <a:solidFill>
                  <a:schemeClr val="accent3"/>
                </a:solidFill>
              </a:rPr>
              <a:t>= </a:t>
            </a:r>
            <a:r>
              <a:rPr lang="en-US" sz="2000" b="0" dirty="0">
                <a:solidFill>
                  <a:srgbClr val="FFFF00"/>
                </a:solidFill>
              </a:rPr>
              <a:t>new</a:t>
            </a:r>
            <a:r>
              <a:rPr lang="en-US" sz="2000" b="0" dirty="0">
                <a:solidFill>
                  <a:schemeClr val="accent3"/>
                </a:solidFill>
              </a:rPr>
              <a:t> </a:t>
            </a:r>
            <a:r>
              <a:rPr lang="en-US" sz="2000" b="0" dirty="0" smtClean="0">
                <a:solidFill>
                  <a:schemeClr val="accent6"/>
                </a:solidFill>
              </a:rPr>
              <a:t>Child</a:t>
            </a:r>
            <a:r>
              <a:rPr lang="en-US" sz="2000" b="0" dirty="0">
                <a:solidFill>
                  <a:schemeClr val="accent3"/>
                </a:solidFill>
              </a:rPr>
              <a:t>(); </a:t>
            </a:r>
            <a:endParaRPr lang="en-US" sz="2000" b="0" dirty="0" smtClean="0">
              <a:solidFill>
                <a:schemeClr val="accent3"/>
              </a:solidFill>
            </a:endParaRPr>
          </a:p>
          <a:p>
            <a:pPr lvl="3"/>
            <a:r>
              <a:rPr lang="en-US" sz="2000" b="0" dirty="0" err="1" smtClean="0">
                <a:solidFill>
                  <a:schemeClr val="accent6"/>
                </a:solidFill>
              </a:rPr>
              <a:t>c</a:t>
            </a:r>
            <a:r>
              <a:rPr lang="en-US" sz="2000" b="0" dirty="0" err="1" smtClean="0">
                <a:solidFill>
                  <a:schemeClr val="accent3"/>
                </a:solidFill>
              </a:rPr>
              <a:t>.</a:t>
            </a:r>
            <a:r>
              <a:rPr lang="en-US" sz="2000" b="0" dirty="0" err="1" smtClean="0">
                <a:solidFill>
                  <a:schemeClr val="accent6"/>
                </a:solidFill>
              </a:rPr>
              <a:t>Working</a:t>
            </a:r>
            <a:r>
              <a:rPr lang="en-US" sz="2000" b="0" dirty="0" smtClean="0">
                <a:solidFill>
                  <a:schemeClr val="accent3"/>
                </a:solidFill>
              </a:rPr>
              <a:t>(); </a:t>
            </a:r>
          </a:p>
          <a:p>
            <a:pPr lvl="2"/>
            <a:r>
              <a:rPr lang="en-US" sz="2000" b="0" dirty="0" smtClean="0">
                <a:solidFill>
                  <a:schemeClr val="accent3"/>
                </a:solidFill>
              </a:rPr>
              <a:t>} </a:t>
            </a:r>
          </a:p>
          <a:p>
            <a:pPr lvl="1"/>
            <a:r>
              <a:rPr lang="en-US" sz="2000" b="0" dirty="0" smtClean="0">
                <a:solidFill>
                  <a:schemeClr val="accent3"/>
                </a:solidFill>
              </a:rPr>
              <a:t>}</a:t>
            </a:r>
            <a:endParaRPr lang="en-US" sz="2000" b="0" dirty="0">
              <a:solidFill>
                <a:schemeClr val="accent3"/>
              </a:solidFill>
            </a:endParaRPr>
          </a:p>
        </p:txBody>
      </p:sp>
    </p:spTree>
    <p:extLst>
      <p:ext uri="{BB962C8B-B14F-4D97-AF65-F5344CB8AC3E}">
        <p14:creationId xmlns:p14="http://schemas.microsoft.com/office/powerpoint/2010/main" xmlns="" val="36295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12</a:t>
            </a:fld>
            <a:endParaRPr lang="en-US" dirty="0">
              <a:solidFill>
                <a:schemeClr val="bg1"/>
              </a:solidFill>
            </a:endParaRPr>
          </a:p>
        </p:txBody>
      </p:sp>
      <p:sp>
        <p:nvSpPr>
          <p:cNvPr id="5" name="Content Placeholder 2"/>
          <p:cNvSpPr>
            <a:spLocks noGrp="1"/>
          </p:cNvSpPr>
          <p:nvPr>
            <p:ph idx="1"/>
          </p:nvPr>
        </p:nvSpPr>
        <p:spPr>
          <a:xfrm>
            <a:off x="533400" y="609600"/>
            <a:ext cx="8102604" cy="5638800"/>
          </a:xfrm>
        </p:spPr>
        <p:txBody>
          <a:bodyPr/>
          <a:lstStyle/>
          <a:p>
            <a:pPr>
              <a:buFont typeface="Arial" panose="020B0604020202020204" pitchFamily="34" charset="0"/>
              <a:buChar char="•"/>
            </a:pPr>
            <a:r>
              <a:rPr lang="en-US" dirty="0" smtClean="0">
                <a:latin typeface="+mj-lt"/>
              </a:rPr>
              <a:t>Write a </a:t>
            </a:r>
            <a:r>
              <a:rPr lang="en-US" dirty="0">
                <a:latin typeface="+mj-lt"/>
              </a:rPr>
              <a:t>J</a:t>
            </a:r>
            <a:r>
              <a:rPr lang="en-US" dirty="0" smtClean="0">
                <a:latin typeface="+mj-lt"/>
              </a:rPr>
              <a:t>ava program to implement method over loading for the following scenario.</a:t>
            </a:r>
          </a:p>
          <a:p>
            <a:pPr>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Create a super class </a:t>
            </a:r>
            <a:r>
              <a:rPr lang="en-US" dirty="0" smtClean="0">
                <a:solidFill>
                  <a:schemeClr val="accent6"/>
                </a:solidFill>
                <a:latin typeface="+mj-lt"/>
              </a:rPr>
              <a:t>Multiplication.</a:t>
            </a:r>
            <a:endParaRPr lang="en-US" dirty="0" smtClean="0">
              <a:latin typeface="+mj-lt"/>
            </a:endParaRPr>
          </a:p>
          <a:p>
            <a:pPr lvl="1">
              <a:buFont typeface="Arial" panose="020B0604020202020204" pitchFamily="34" charset="0"/>
              <a:buChar char="•"/>
            </a:pPr>
            <a:endParaRPr lang="en-US" dirty="0" smtClean="0">
              <a:latin typeface="+mj-lt"/>
            </a:endParaRPr>
          </a:p>
          <a:p>
            <a:pPr lvl="1">
              <a:buFont typeface="Arial" panose="020B0604020202020204" pitchFamily="34" charset="0"/>
              <a:buChar char="•"/>
            </a:pPr>
            <a:r>
              <a:rPr lang="en-US" dirty="0" smtClean="0">
                <a:latin typeface="+mj-lt"/>
              </a:rPr>
              <a:t>Create two method </a:t>
            </a:r>
            <a:r>
              <a:rPr lang="en-US" dirty="0" smtClean="0">
                <a:solidFill>
                  <a:schemeClr val="accent6"/>
                </a:solidFill>
                <a:latin typeface="+mj-lt"/>
              </a:rPr>
              <a:t>Multiply</a:t>
            </a:r>
            <a:r>
              <a:rPr lang="en-US" dirty="0" smtClean="0">
                <a:latin typeface="+mj-lt"/>
              </a:rPr>
              <a:t> with two integer parameters and three integer parameters.</a:t>
            </a:r>
          </a:p>
          <a:p>
            <a:pPr lvl="1">
              <a:buFont typeface="Arial" panose="020B0604020202020204" pitchFamily="34" charset="0"/>
              <a:buChar char="•"/>
            </a:pPr>
            <a:endParaRPr lang="en-US" dirty="0">
              <a:latin typeface="+mj-lt"/>
            </a:endParaRPr>
          </a:p>
          <a:p>
            <a:pPr lvl="1">
              <a:buFont typeface="Arial" panose="020B0604020202020204" pitchFamily="34" charset="0"/>
              <a:buChar char="•"/>
            </a:pPr>
            <a:r>
              <a:rPr lang="en-US" dirty="0" smtClean="0">
                <a:latin typeface="+mj-lt"/>
              </a:rPr>
              <a:t>Create a class </a:t>
            </a:r>
            <a:r>
              <a:rPr lang="en-US" dirty="0" err="1" smtClean="0">
                <a:solidFill>
                  <a:schemeClr val="accent6"/>
                </a:solidFill>
                <a:latin typeface="+mj-lt"/>
              </a:rPr>
              <a:t>MultiplicationDemo</a:t>
            </a:r>
            <a:r>
              <a:rPr lang="en-US" dirty="0" smtClean="0">
                <a:latin typeface="+mj-lt"/>
              </a:rPr>
              <a:t> with main() and instantiate </a:t>
            </a:r>
            <a:r>
              <a:rPr lang="en-US" dirty="0" smtClean="0">
                <a:solidFill>
                  <a:schemeClr val="accent6"/>
                </a:solidFill>
              </a:rPr>
              <a:t>Multiplication.</a:t>
            </a:r>
          </a:p>
          <a:p>
            <a:pPr lvl="1">
              <a:buFont typeface="Arial" panose="020B0604020202020204" pitchFamily="34" charset="0"/>
              <a:buChar char="•"/>
            </a:pPr>
            <a:endParaRPr lang="en-US" dirty="0">
              <a:solidFill>
                <a:schemeClr val="accent6"/>
              </a:solidFill>
              <a:latin typeface="+mj-lt"/>
            </a:endParaRPr>
          </a:p>
          <a:p>
            <a:pPr lvl="1">
              <a:buFont typeface="Arial" panose="020B0604020202020204" pitchFamily="34" charset="0"/>
              <a:buChar char="•"/>
            </a:pPr>
            <a:r>
              <a:rPr lang="en-US" dirty="0" smtClean="0">
                <a:latin typeface="+mj-lt"/>
              </a:rPr>
              <a:t>Invoke the </a:t>
            </a:r>
            <a:r>
              <a:rPr lang="en-US" dirty="0" smtClean="0">
                <a:solidFill>
                  <a:schemeClr val="accent6"/>
                </a:solidFill>
                <a:latin typeface="+mj-lt"/>
              </a:rPr>
              <a:t>Multiply</a:t>
            </a:r>
            <a:r>
              <a:rPr lang="en-US" dirty="0" smtClean="0">
                <a:latin typeface="+mj-lt"/>
              </a:rPr>
              <a:t> method by passing two and three values.</a:t>
            </a:r>
            <a:endParaRPr lang="en-US" dirty="0">
              <a:latin typeface="+mj-lt"/>
            </a:endParaRPr>
          </a:p>
        </p:txBody>
      </p:sp>
    </p:spTree>
    <p:extLst>
      <p:ext uri="{BB962C8B-B14F-4D97-AF65-F5344CB8AC3E}">
        <p14:creationId xmlns:p14="http://schemas.microsoft.com/office/powerpoint/2010/main" xmlns="" val="2429004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Solution</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13</a:t>
            </a:fld>
            <a:endParaRPr lang="en-US" dirty="0"/>
          </a:p>
        </p:txBody>
      </p:sp>
      <p:sp>
        <p:nvSpPr>
          <p:cNvPr id="11" name="Rectangle 10"/>
          <p:cNvSpPr/>
          <p:nvPr/>
        </p:nvSpPr>
        <p:spPr>
          <a:xfrm>
            <a:off x="228600" y="533400"/>
            <a:ext cx="8077200" cy="5632311"/>
          </a:xfrm>
          <a:prstGeom prst="rect">
            <a:avLst/>
          </a:prstGeom>
        </p:spPr>
        <p:txBody>
          <a:bodyPr wrap="square">
            <a:spAutoFit/>
          </a:bodyPr>
          <a:lstStyle/>
          <a:p>
            <a:pPr lvl="1"/>
            <a:r>
              <a:rPr lang="en-US" sz="2000" b="0" dirty="0">
                <a:solidFill>
                  <a:schemeClr val="accent3"/>
                </a:solidFill>
              </a:rPr>
              <a:t>class </a:t>
            </a:r>
            <a:r>
              <a:rPr lang="en-US" sz="2000" b="0" dirty="0" smtClean="0">
                <a:solidFill>
                  <a:schemeClr val="accent6"/>
                </a:solidFill>
              </a:rPr>
              <a:t>Multiplication</a:t>
            </a:r>
            <a:r>
              <a:rPr lang="en-US" sz="2000" b="0" dirty="0" smtClean="0">
                <a:solidFill>
                  <a:schemeClr val="accent3"/>
                </a:solidFill>
              </a:rPr>
              <a:t> </a:t>
            </a:r>
            <a:r>
              <a:rPr lang="en-US" sz="2000" b="0" dirty="0">
                <a:solidFill>
                  <a:schemeClr val="accent3"/>
                </a:solidFill>
              </a:rPr>
              <a:t>{</a:t>
            </a:r>
          </a:p>
          <a:p>
            <a:pPr lvl="2"/>
            <a:r>
              <a:rPr lang="en-US" sz="2000" b="0" dirty="0">
                <a:solidFill>
                  <a:schemeClr val="accent3"/>
                </a:solidFill>
              </a:rPr>
              <a:t> void </a:t>
            </a:r>
            <a:r>
              <a:rPr lang="en-US" sz="2000" b="0" dirty="0" smtClean="0">
                <a:solidFill>
                  <a:schemeClr val="accent6"/>
                </a:solidFill>
              </a:rPr>
              <a:t>Multiply</a:t>
            </a:r>
            <a:r>
              <a:rPr lang="en-US" sz="2000" b="0" dirty="0" smtClean="0">
                <a:solidFill>
                  <a:schemeClr val="accent3"/>
                </a:solidFill>
              </a:rPr>
              <a:t>(</a:t>
            </a:r>
            <a:r>
              <a:rPr lang="en-US" sz="2000" b="0" dirty="0" err="1" smtClean="0">
                <a:solidFill>
                  <a:schemeClr val="accent3"/>
                </a:solidFill>
              </a:rPr>
              <a:t>int</a:t>
            </a:r>
            <a:r>
              <a:rPr lang="en-US" sz="2000" b="0" dirty="0" smtClean="0">
                <a:solidFill>
                  <a:schemeClr val="accent3"/>
                </a:solidFill>
              </a:rPr>
              <a:t> </a:t>
            </a:r>
            <a:r>
              <a:rPr lang="en-US" sz="2000" b="0" dirty="0">
                <a:solidFill>
                  <a:schemeClr val="accent6"/>
                </a:solidFill>
              </a:rPr>
              <a:t>x</a:t>
            </a:r>
            <a:r>
              <a:rPr lang="en-US" sz="2000" b="0" dirty="0" smtClean="0">
                <a:solidFill>
                  <a:schemeClr val="accent3"/>
                </a:solidFill>
              </a:rPr>
              <a:t>, </a:t>
            </a:r>
            <a:r>
              <a:rPr lang="en-US" sz="2000" b="0" dirty="0" err="1">
                <a:solidFill>
                  <a:schemeClr val="accent3"/>
                </a:solidFill>
              </a:rPr>
              <a:t>int</a:t>
            </a:r>
            <a:r>
              <a:rPr lang="en-US" sz="2000" b="0" dirty="0">
                <a:solidFill>
                  <a:schemeClr val="accent3"/>
                </a:solidFill>
              </a:rPr>
              <a:t> </a:t>
            </a:r>
            <a:r>
              <a:rPr lang="en-US" sz="2000" b="0" dirty="0" smtClean="0">
                <a:solidFill>
                  <a:schemeClr val="accent6"/>
                </a:solidFill>
              </a:rPr>
              <a:t>y</a:t>
            </a:r>
            <a:r>
              <a:rPr lang="en-US" sz="2000" b="0" dirty="0" smtClean="0">
                <a:solidFill>
                  <a:schemeClr val="accent3"/>
                </a:solidFill>
              </a:rPr>
              <a:t>) </a:t>
            </a:r>
            <a:r>
              <a:rPr lang="en-US" sz="2000" b="0" dirty="0">
                <a:solidFill>
                  <a:schemeClr val="accent3"/>
                </a:solidFill>
              </a:rPr>
              <a:t>{</a:t>
            </a:r>
          </a:p>
          <a:p>
            <a:pPr lvl="2"/>
            <a:r>
              <a:rPr lang="en-US" sz="2000" b="0" dirty="0">
                <a:solidFill>
                  <a:schemeClr val="accent3"/>
                </a:solidFill>
              </a:rPr>
              <a:t>  </a:t>
            </a:r>
            <a:r>
              <a:rPr lang="en-US" sz="2000" b="0" dirty="0" err="1">
                <a:solidFill>
                  <a:schemeClr val="accent3"/>
                </a:solidFill>
              </a:rPr>
              <a:t>System.out.println</a:t>
            </a:r>
            <a:r>
              <a:rPr lang="en-US" sz="2000" b="0" dirty="0" smtClean="0">
                <a:solidFill>
                  <a:schemeClr val="accent3"/>
                </a:solidFill>
              </a:rPr>
              <a:t>(“</a:t>
            </a:r>
            <a:r>
              <a:rPr lang="en-US" sz="2000" b="0" dirty="0" smtClean="0">
                <a:solidFill>
                  <a:schemeClr val="accent2">
                    <a:lumMod val="60000"/>
                    <a:lumOff val="40000"/>
                  </a:schemeClr>
                </a:solidFill>
              </a:rPr>
              <a:t>Product of x and y is</a:t>
            </a:r>
            <a:r>
              <a:rPr lang="en-US" sz="2000" b="0" dirty="0" smtClean="0">
                <a:solidFill>
                  <a:schemeClr val="accent3"/>
                </a:solidFill>
              </a:rPr>
              <a:t> " </a:t>
            </a:r>
            <a:r>
              <a:rPr lang="en-US" sz="2000" b="0" dirty="0">
                <a:solidFill>
                  <a:schemeClr val="accent3"/>
                </a:solidFill>
              </a:rPr>
              <a:t>+ </a:t>
            </a:r>
            <a:r>
              <a:rPr lang="en-US" sz="2000" b="0" dirty="0" smtClean="0">
                <a:solidFill>
                  <a:schemeClr val="accent3"/>
                </a:solidFill>
              </a:rPr>
              <a:t>(</a:t>
            </a:r>
            <a:r>
              <a:rPr lang="en-US" sz="2000" b="0" dirty="0" smtClean="0">
                <a:solidFill>
                  <a:schemeClr val="accent6"/>
                </a:solidFill>
              </a:rPr>
              <a:t>x</a:t>
            </a:r>
            <a:r>
              <a:rPr lang="en-US" sz="2000" b="0" dirty="0" smtClean="0">
                <a:solidFill>
                  <a:schemeClr val="accent3"/>
                </a:solidFill>
              </a:rPr>
              <a:t> </a:t>
            </a:r>
            <a:r>
              <a:rPr lang="en-US" sz="2000" b="0" dirty="0">
                <a:solidFill>
                  <a:schemeClr val="accent3"/>
                </a:solidFill>
              </a:rPr>
              <a:t>* </a:t>
            </a:r>
            <a:r>
              <a:rPr lang="en-US" sz="2000" b="0" dirty="0" smtClean="0">
                <a:solidFill>
                  <a:schemeClr val="accent6"/>
                </a:solidFill>
              </a:rPr>
              <a:t>y</a:t>
            </a:r>
            <a:r>
              <a:rPr lang="en-US" sz="2000" b="0" dirty="0" smtClean="0">
                <a:solidFill>
                  <a:schemeClr val="accent3"/>
                </a:solidFill>
              </a:rPr>
              <a:t>));</a:t>
            </a:r>
            <a:endParaRPr lang="en-US" sz="2000" b="0" dirty="0">
              <a:solidFill>
                <a:schemeClr val="accent3"/>
              </a:solidFill>
            </a:endParaRPr>
          </a:p>
          <a:p>
            <a:pPr lvl="2"/>
            <a:r>
              <a:rPr lang="en-US" sz="2000" b="0" dirty="0">
                <a:solidFill>
                  <a:schemeClr val="accent3"/>
                </a:solidFill>
              </a:rPr>
              <a:t> }</a:t>
            </a:r>
          </a:p>
          <a:p>
            <a:pPr lvl="1"/>
            <a:endParaRPr lang="en-US" sz="2000" b="0" dirty="0">
              <a:solidFill>
                <a:schemeClr val="accent3"/>
              </a:solidFill>
            </a:endParaRPr>
          </a:p>
          <a:p>
            <a:pPr lvl="2"/>
            <a:r>
              <a:rPr lang="en-US" sz="2000" b="0" dirty="0">
                <a:solidFill>
                  <a:schemeClr val="accent3"/>
                </a:solidFill>
              </a:rPr>
              <a:t>  void </a:t>
            </a:r>
            <a:r>
              <a:rPr lang="en-US" sz="2000" b="0" dirty="0">
                <a:solidFill>
                  <a:schemeClr val="accent6"/>
                </a:solidFill>
              </a:rPr>
              <a:t>Multiply</a:t>
            </a:r>
            <a:r>
              <a:rPr lang="en-US" sz="2000" b="0" dirty="0">
                <a:solidFill>
                  <a:schemeClr val="accent3"/>
                </a:solidFill>
              </a:rPr>
              <a:t>(</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x</a:t>
            </a:r>
            <a:r>
              <a:rPr lang="en-US" sz="2000" b="0" dirty="0">
                <a:solidFill>
                  <a:schemeClr val="accent3"/>
                </a:solidFill>
              </a:rPr>
              <a:t>, </a:t>
            </a:r>
            <a:r>
              <a:rPr lang="en-US" sz="2000" b="0" dirty="0" err="1">
                <a:solidFill>
                  <a:schemeClr val="accent3"/>
                </a:solidFill>
              </a:rPr>
              <a:t>int</a:t>
            </a:r>
            <a:r>
              <a:rPr lang="en-US" sz="2000" b="0" dirty="0">
                <a:solidFill>
                  <a:schemeClr val="accent3"/>
                </a:solidFill>
              </a:rPr>
              <a:t> </a:t>
            </a:r>
            <a:r>
              <a:rPr lang="en-US" sz="2000" b="0" dirty="0" smtClean="0">
                <a:solidFill>
                  <a:schemeClr val="accent6"/>
                </a:solidFill>
              </a:rPr>
              <a:t>y, </a:t>
            </a:r>
            <a:r>
              <a:rPr lang="en-US" sz="2000" b="0" dirty="0" err="1">
                <a:solidFill>
                  <a:schemeClr val="accent3"/>
                </a:solidFill>
              </a:rPr>
              <a:t>int</a:t>
            </a:r>
            <a:r>
              <a:rPr lang="en-US" sz="2000" b="0" dirty="0">
                <a:solidFill>
                  <a:schemeClr val="accent3"/>
                </a:solidFill>
              </a:rPr>
              <a:t> </a:t>
            </a:r>
            <a:r>
              <a:rPr lang="en-US" sz="2000" b="0" dirty="0" smtClean="0">
                <a:solidFill>
                  <a:schemeClr val="accent6"/>
                </a:solidFill>
              </a:rPr>
              <a:t>z</a:t>
            </a:r>
            <a:r>
              <a:rPr lang="en-US" sz="2000" b="0" dirty="0" smtClean="0">
                <a:solidFill>
                  <a:schemeClr val="accent3"/>
                </a:solidFill>
              </a:rPr>
              <a:t>) </a:t>
            </a:r>
            <a:r>
              <a:rPr lang="en-US" sz="2000" b="0" dirty="0">
                <a:solidFill>
                  <a:schemeClr val="accent3"/>
                </a:solidFill>
              </a:rPr>
              <a:t>{</a:t>
            </a:r>
          </a:p>
          <a:p>
            <a:pPr lvl="2"/>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2">
                    <a:lumMod val="60000"/>
                    <a:lumOff val="40000"/>
                  </a:schemeClr>
                </a:solidFill>
              </a:rPr>
              <a:t>Product of </a:t>
            </a:r>
            <a:r>
              <a:rPr lang="en-US" sz="2000" b="0" dirty="0" smtClean="0">
                <a:solidFill>
                  <a:schemeClr val="accent2">
                    <a:lumMod val="60000"/>
                    <a:lumOff val="40000"/>
                  </a:schemeClr>
                </a:solidFill>
              </a:rPr>
              <a:t>x, y </a:t>
            </a:r>
            <a:r>
              <a:rPr lang="en-US" sz="2000" b="0" dirty="0">
                <a:solidFill>
                  <a:schemeClr val="accent2">
                    <a:lumMod val="60000"/>
                    <a:lumOff val="40000"/>
                  </a:schemeClr>
                </a:solidFill>
              </a:rPr>
              <a:t>and </a:t>
            </a:r>
            <a:r>
              <a:rPr lang="en-US" sz="2000" b="0" dirty="0" smtClean="0">
                <a:solidFill>
                  <a:schemeClr val="accent2">
                    <a:lumMod val="60000"/>
                    <a:lumOff val="40000"/>
                  </a:schemeClr>
                </a:solidFill>
              </a:rPr>
              <a:t>z </a:t>
            </a:r>
            <a:r>
              <a:rPr lang="en-US" sz="2000" b="0" dirty="0">
                <a:solidFill>
                  <a:schemeClr val="accent2">
                    <a:lumMod val="60000"/>
                    <a:lumOff val="40000"/>
                  </a:schemeClr>
                </a:solidFill>
              </a:rPr>
              <a:t>is</a:t>
            </a:r>
            <a:r>
              <a:rPr lang="en-US" sz="2000" b="0" dirty="0">
                <a:solidFill>
                  <a:schemeClr val="accent3"/>
                </a:solidFill>
              </a:rPr>
              <a:t> " + (</a:t>
            </a:r>
            <a:r>
              <a:rPr lang="en-US" sz="2000" b="0" dirty="0">
                <a:solidFill>
                  <a:schemeClr val="accent6"/>
                </a:solidFill>
              </a:rPr>
              <a:t>x</a:t>
            </a:r>
            <a:r>
              <a:rPr lang="en-US" sz="2000" b="0" dirty="0">
                <a:solidFill>
                  <a:schemeClr val="accent3"/>
                </a:solidFill>
              </a:rPr>
              <a:t> * </a:t>
            </a:r>
            <a:r>
              <a:rPr lang="en-US" sz="2000" b="0" dirty="0" smtClean="0">
                <a:solidFill>
                  <a:schemeClr val="accent6"/>
                </a:solidFill>
              </a:rPr>
              <a:t>y</a:t>
            </a:r>
            <a:r>
              <a:rPr lang="en-US" sz="2000" b="0" dirty="0">
                <a:solidFill>
                  <a:schemeClr val="accent3"/>
                </a:solidFill>
              </a:rPr>
              <a:t> * </a:t>
            </a:r>
            <a:r>
              <a:rPr lang="en-US" sz="2000" b="0" dirty="0" smtClean="0">
                <a:solidFill>
                  <a:schemeClr val="accent6"/>
                </a:solidFill>
              </a:rPr>
              <a:t>z</a:t>
            </a:r>
            <a:r>
              <a:rPr lang="en-US" sz="2000" b="0" dirty="0" smtClean="0">
                <a:solidFill>
                  <a:schemeClr val="accent3"/>
                </a:solidFill>
              </a:rPr>
              <a:t>));</a:t>
            </a:r>
            <a:endParaRPr lang="en-US" sz="2000" b="0" dirty="0">
              <a:solidFill>
                <a:schemeClr val="accent3"/>
              </a:solidFill>
            </a:endParaRPr>
          </a:p>
          <a:p>
            <a:pPr lvl="2"/>
            <a:r>
              <a:rPr lang="en-US" sz="2000" b="0" dirty="0">
                <a:solidFill>
                  <a:schemeClr val="accent3"/>
                </a:solidFill>
              </a:rPr>
              <a:t> }</a:t>
            </a:r>
          </a:p>
          <a:p>
            <a:pPr lvl="1"/>
            <a:r>
              <a:rPr lang="en-US" sz="2000" b="0" dirty="0" smtClean="0">
                <a:solidFill>
                  <a:schemeClr val="accent3"/>
                </a:solidFill>
              </a:rPr>
              <a:t>}</a:t>
            </a:r>
            <a:endParaRPr lang="en-US" sz="2000" b="0" dirty="0">
              <a:solidFill>
                <a:schemeClr val="accent3"/>
              </a:solidFill>
            </a:endParaRPr>
          </a:p>
          <a:p>
            <a:pPr lvl="1"/>
            <a:endParaRPr lang="en-US" sz="2000" b="0" dirty="0">
              <a:solidFill>
                <a:schemeClr val="accent3"/>
              </a:solidFill>
            </a:endParaRPr>
          </a:p>
          <a:p>
            <a:pPr lvl="1"/>
            <a:r>
              <a:rPr lang="en-US" sz="2000" b="0" dirty="0">
                <a:solidFill>
                  <a:schemeClr val="accent3"/>
                </a:solidFill>
              </a:rPr>
              <a:t>class </a:t>
            </a:r>
            <a:r>
              <a:rPr lang="en-US" sz="2000" b="0" dirty="0" err="1" smtClean="0">
                <a:solidFill>
                  <a:schemeClr val="accent6"/>
                </a:solidFill>
              </a:rPr>
              <a:t>MultiplicationDemo</a:t>
            </a:r>
            <a:r>
              <a:rPr lang="en-US" sz="2000" b="0" dirty="0" smtClean="0">
                <a:solidFill>
                  <a:schemeClr val="accent3"/>
                </a:solidFill>
              </a:rPr>
              <a:t> </a:t>
            </a:r>
            <a:r>
              <a:rPr lang="en-US" sz="2000" b="0" dirty="0">
                <a:solidFill>
                  <a:schemeClr val="accent3"/>
                </a:solidFill>
              </a:rPr>
              <a:t>{</a:t>
            </a:r>
          </a:p>
          <a:p>
            <a:pPr lvl="2"/>
            <a:r>
              <a:rPr lang="en-US" sz="2000" b="0" dirty="0" smtClean="0">
                <a:solidFill>
                  <a:schemeClr val="accent3"/>
                </a:solidFill>
              </a:rPr>
              <a:t>public </a:t>
            </a:r>
            <a:r>
              <a:rPr lang="en-US" sz="2000" b="0" dirty="0">
                <a:solidFill>
                  <a:schemeClr val="accent3"/>
                </a:solidFill>
              </a:rPr>
              <a:t>static void main(String </a:t>
            </a:r>
            <a:r>
              <a:rPr lang="en-US" sz="2000" b="0" dirty="0" err="1">
                <a:solidFill>
                  <a:schemeClr val="accent3"/>
                </a:solidFill>
              </a:rPr>
              <a:t>args</a:t>
            </a:r>
            <a:r>
              <a:rPr lang="en-US" sz="2000" b="0" dirty="0">
                <a:solidFill>
                  <a:schemeClr val="accent3"/>
                </a:solidFill>
              </a:rPr>
              <a:t>[]) {</a:t>
            </a:r>
          </a:p>
          <a:p>
            <a:pPr lvl="3"/>
            <a:r>
              <a:rPr lang="en-US" sz="2000" b="0" dirty="0">
                <a:solidFill>
                  <a:schemeClr val="accent3"/>
                </a:solidFill>
              </a:rPr>
              <a:t> </a:t>
            </a:r>
            <a:r>
              <a:rPr lang="en-US" sz="2000" b="0" dirty="0" smtClean="0">
                <a:solidFill>
                  <a:schemeClr val="accent3"/>
                </a:solidFill>
              </a:rPr>
              <a:t> </a:t>
            </a:r>
            <a:r>
              <a:rPr lang="en-US" sz="2000" b="0" dirty="0" smtClean="0">
                <a:solidFill>
                  <a:schemeClr val="accent6"/>
                </a:solidFill>
              </a:rPr>
              <a:t>Multiplication</a:t>
            </a:r>
            <a:r>
              <a:rPr lang="en-US" sz="2000" b="0" dirty="0" smtClean="0">
                <a:solidFill>
                  <a:schemeClr val="accent3"/>
                </a:solidFill>
              </a:rPr>
              <a:t> </a:t>
            </a:r>
            <a:r>
              <a:rPr lang="en-US" sz="2000" b="0" dirty="0" smtClean="0">
                <a:solidFill>
                  <a:schemeClr val="accent6"/>
                </a:solidFill>
              </a:rPr>
              <a:t>m</a:t>
            </a:r>
            <a:r>
              <a:rPr lang="en-US" sz="2000" b="0" dirty="0" smtClean="0">
                <a:solidFill>
                  <a:schemeClr val="accent3"/>
                </a:solidFill>
              </a:rPr>
              <a:t> </a:t>
            </a:r>
            <a:r>
              <a:rPr lang="en-US" sz="2000" b="0" dirty="0">
                <a:solidFill>
                  <a:schemeClr val="accent3"/>
                </a:solidFill>
              </a:rPr>
              <a:t>= </a:t>
            </a:r>
            <a:r>
              <a:rPr lang="en-US" sz="2000" b="0" dirty="0">
                <a:solidFill>
                  <a:srgbClr val="FFFF00"/>
                </a:solidFill>
              </a:rPr>
              <a:t>new</a:t>
            </a:r>
            <a:r>
              <a:rPr lang="en-US" sz="2000" b="0" dirty="0">
                <a:solidFill>
                  <a:schemeClr val="accent3"/>
                </a:solidFill>
              </a:rPr>
              <a:t> </a:t>
            </a:r>
            <a:r>
              <a:rPr lang="en-US" sz="2000" b="0" dirty="0">
                <a:solidFill>
                  <a:schemeClr val="accent6"/>
                </a:solidFill>
              </a:rPr>
              <a:t>Multiplication</a:t>
            </a:r>
            <a:r>
              <a:rPr lang="en-US" sz="2000" b="0" dirty="0">
                <a:solidFill>
                  <a:schemeClr val="accent3"/>
                </a:solidFill>
              </a:rPr>
              <a:t> </a:t>
            </a:r>
            <a:r>
              <a:rPr lang="en-US" sz="2000" b="0" dirty="0" smtClean="0">
                <a:solidFill>
                  <a:schemeClr val="accent3"/>
                </a:solidFill>
              </a:rPr>
              <a:t>();</a:t>
            </a:r>
            <a:endParaRPr lang="en-US" sz="2000" b="0" dirty="0">
              <a:solidFill>
                <a:schemeClr val="accent3"/>
              </a:solidFill>
            </a:endParaRPr>
          </a:p>
          <a:p>
            <a:pPr lvl="3"/>
            <a:r>
              <a:rPr lang="en-US" sz="2000" b="0" dirty="0">
                <a:solidFill>
                  <a:schemeClr val="accent3"/>
                </a:solidFill>
              </a:rPr>
              <a:t> </a:t>
            </a:r>
            <a:r>
              <a:rPr lang="en-US" sz="2000" b="0" dirty="0">
                <a:solidFill>
                  <a:schemeClr val="accent6"/>
                </a:solidFill>
              </a:rPr>
              <a:t> </a:t>
            </a:r>
            <a:r>
              <a:rPr lang="en-US" sz="2000" b="0" dirty="0" smtClean="0">
                <a:solidFill>
                  <a:schemeClr val="accent6"/>
                </a:solidFill>
              </a:rPr>
              <a:t>m</a:t>
            </a:r>
            <a:r>
              <a:rPr lang="en-US" sz="2000" b="0" dirty="0" smtClean="0">
                <a:solidFill>
                  <a:schemeClr val="accent3"/>
                </a:solidFill>
              </a:rPr>
              <a:t>.</a:t>
            </a:r>
            <a:r>
              <a:rPr lang="en-US" sz="2000" b="0" dirty="0">
                <a:solidFill>
                  <a:schemeClr val="accent6"/>
                </a:solidFill>
              </a:rPr>
              <a:t> Multiply</a:t>
            </a:r>
            <a:r>
              <a:rPr lang="en-US" sz="2000" b="0" dirty="0">
                <a:solidFill>
                  <a:schemeClr val="accent3"/>
                </a:solidFill>
              </a:rPr>
              <a:t> </a:t>
            </a:r>
            <a:r>
              <a:rPr lang="en-US" sz="2000" b="0" dirty="0" smtClean="0">
                <a:solidFill>
                  <a:schemeClr val="accent3"/>
                </a:solidFill>
              </a:rPr>
              <a:t>(</a:t>
            </a:r>
            <a:r>
              <a:rPr lang="en-US" sz="2000" b="0" dirty="0">
                <a:solidFill>
                  <a:schemeClr val="accent6"/>
                </a:solidFill>
              </a:rPr>
              <a:t>2</a:t>
            </a:r>
            <a:r>
              <a:rPr lang="en-US" sz="2000" b="0" dirty="0" smtClean="0">
                <a:solidFill>
                  <a:schemeClr val="accent3"/>
                </a:solidFill>
              </a:rPr>
              <a:t>, </a:t>
            </a:r>
            <a:r>
              <a:rPr lang="en-US" sz="2000" b="0" dirty="0">
                <a:solidFill>
                  <a:schemeClr val="accent6"/>
                </a:solidFill>
              </a:rPr>
              <a:t>2</a:t>
            </a:r>
            <a:r>
              <a:rPr lang="en-US" sz="2000" b="0" dirty="0" smtClean="0">
                <a:solidFill>
                  <a:schemeClr val="accent3"/>
                </a:solidFill>
              </a:rPr>
              <a:t>);</a:t>
            </a:r>
            <a:endParaRPr lang="en-US" sz="2000" b="0" dirty="0">
              <a:solidFill>
                <a:schemeClr val="accent3"/>
              </a:solidFill>
            </a:endParaRPr>
          </a:p>
          <a:p>
            <a:pPr lvl="3"/>
            <a:r>
              <a:rPr lang="en-US" sz="2000" b="0" dirty="0">
                <a:solidFill>
                  <a:schemeClr val="accent3"/>
                </a:solidFill>
              </a:rPr>
              <a:t>  </a:t>
            </a:r>
            <a:r>
              <a:rPr lang="en-US" sz="2000" b="0" dirty="0" smtClean="0">
                <a:solidFill>
                  <a:schemeClr val="accent6"/>
                </a:solidFill>
              </a:rPr>
              <a:t>m</a:t>
            </a:r>
            <a:r>
              <a:rPr lang="en-US" sz="2000" b="0" dirty="0" smtClean="0">
                <a:solidFill>
                  <a:schemeClr val="accent3"/>
                </a:solidFill>
              </a:rPr>
              <a:t>.</a:t>
            </a:r>
            <a:r>
              <a:rPr lang="en-US" sz="2000" b="0" dirty="0">
                <a:solidFill>
                  <a:schemeClr val="accent6"/>
                </a:solidFill>
              </a:rPr>
              <a:t> Multiply</a:t>
            </a:r>
            <a:r>
              <a:rPr lang="en-US" sz="2000" b="0" dirty="0">
                <a:solidFill>
                  <a:schemeClr val="accent3"/>
                </a:solidFill>
              </a:rPr>
              <a:t> </a:t>
            </a:r>
            <a:r>
              <a:rPr lang="en-US" sz="2000" b="0" dirty="0" smtClean="0">
                <a:solidFill>
                  <a:schemeClr val="accent3"/>
                </a:solidFill>
              </a:rPr>
              <a:t>(</a:t>
            </a:r>
            <a:r>
              <a:rPr lang="en-US" sz="2000" b="0" dirty="0">
                <a:solidFill>
                  <a:schemeClr val="accent6"/>
                </a:solidFill>
              </a:rPr>
              <a:t>3</a:t>
            </a:r>
            <a:r>
              <a:rPr lang="en-US" sz="2000" b="0" dirty="0" smtClean="0">
                <a:solidFill>
                  <a:schemeClr val="accent3"/>
                </a:solidFill>
              </a:rPr>
              <a:t>, </a:t>
            </a:r>
            <a:r>
              <a:rPr lang="en-US" sz="2000" b="0" dirty="0" smtClean="0">
                <a:solidFill>
                  <a:schemeClr val="accent6"/>
                </a:solidFill>
              </a:rPr>
              <a:t>3</a:t>
            </a:r>
            <a:r>
              <a:rPr lang="en-US" sz="2000" b="0" dirty="0" smtClean="0">
                <a:solidFill>
                  <a:schemeClr val="accent3"/>
                </a:solidFill>
              </a:rPr>
              <a:t>, </a:t>
            </a:r>
            <a:r>
              <a:rPr lang="en-US" sz="2000" b="0" dirty="0" smtClean="0">
                <a:solidFill>
                  <a:schemeClr val="accent6"/>
                </a:solidFill>
              </a:rPr>
              <a:t>5</a:t>
            </a:r>
            <a:r>
              <a:rPr lang="en-US" sz="2000" b="0" dirty="0">
                <a:solidFill>
                  <a:schemeClr val="accent3"/>
                </a:solidFill>
              </a:rPr>
              <a:t>);</a:t>
            </a:r>
          </a:p>
          <a:p>
            <a:pPr lvl="2"/>
            <a:r>
              <a:rPr lang="en-US" sz="2000" b="0" dirty="0" smtClean="0">
                <a:solidFill>
                  <a:schemeClr val="accent3"/>
                </a:solidFill>
              </a:rPr>
              <a:t>}</a:t>
            </a:r>
            <a:endParaRPr lang="en-US" sz="2000" b="0" dirty="0">
              <a:solidFill>
                <a:schemeClr val="accent3"/>
              </a:solidFill>
            </a:endParaRPr>
          </a:p>
          <a:p>
            <a:pPr lvl="1"/>
            <a:r>
              <a:rPr lang="en-US" sz="2000" b="0" dirty="0">
                <a:solidFill>
                  <a:schemeClr val="accent3"/>
                </a:solidFill>
              </a:rPr>
              <a:t>}</a:t>
            </a:r>
          </a:p>
          <a:p>
            <a:pPr lvl="1"/>
            <a:endParaRPr lang="en-US" sz="2000" b="0" dirty="0">
              <a:solidFill>
                <a:schemeClr val="accent3"/>
              </a:solidFill>
            </a:endParaRPr>
          </a:p>
        </p:txBody>
      </p:sp>
    </p:spTree>
    <p:extLst>
      <p:ext uri="{BB962C8B-B14F-4D97-AF65-F5344CB8AC3E}">
        <p14:creationId xmlns:p14="http://schemas.microsoft.com/office/powerpoint/2010/main" xmlns="" val="397865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lstStyle/>
          <a:p>
            <a:pPr marL="0" indent="0">
              <a:buNone/>
            </a:pPr>
            <a:r>
              <a:rPr lang="en-US" dirty="0"/>
              <a:t>In this course we have learnt about the following: </a:t>
            </a:r>
          </a:p>
          <a:p>
            <a:pPr marL="0" indent="0">
              <a:buNone/>
            </a:pPr>
            <a:endParaRPr lang="en-US" dirty="0" smtClean="0"/>
          </a:p>
          <a:p>
            <a:r>
              <a:rPr lang="en-US" dirty="0" smtClean="0"/>
              <a:t>What is polymorphism?</a:t>
            </a:r>
            <a:endParaRPr lang="en-US" dirty="0"/>
          </a:p>
          <a:p>
            <a:endParaRPr lang="en-US" dirty="0" smtClean="0"/>
          </a:p>
          <a:p>
            <a:r>
              <a:rPr lang="en-US" dirty="0" smtClean="0"/>
              <a:t>Implementation of method overriding.</a:t>
            </a:r>
          </a:p>
          <a:p>
            <a:endParaRPr lang="en-US" dirty="0"/>
          </a:p>
          <a:p>
            <a:r>
              <a:rPr lang="en-US" dirty="0" smtClean="0"/>
              <a:t>Implementation of method overloading.</a:t>
            </a:r>
          </a:p>
          <a:p>
            <a:pPr marL="0" indent="0">
              <a:buNone/>
            </a:pPr>
            <a:endParaRPr lang="en-US" dirty="0"/>
          </a:p>
        </p:txBody>
      </p:sp>
      <p:sp>
        <p:nvSpPr>
          <p:cNvPr id="4" name="Title 3"/>
          <p:cNvSpPr>
            <a:spLocks noGrp="1"/>
          </p:cNvSpPr>
          <p:nvPr>
            <p:ph type="title"/>
          </p:nvPr>
        </p:nvSpPr>
        <p:spPr/>
        <p:txBody>
          <a:bodyPr/>
          <a:lstStyle/>
          <a:p>
            <a:r>
              <a:rPr lang="en-US" dirty="0" smtClean="0"/>
              <a:t>Recap</a:t>
            </a:r>
            <a:endParaRPr lang="en-US" dirty="0"/>
          </a:p>
        </p:txBody>
      </p:sp>
      <p:sp>
        <p:nvSpPr>
          <p:cNvPr id="3" name="Slide Number Placeholder 2"/>
          <p:cNvSpPr>
            <a:spLocks noGrp="1"/>
          </p:cNvSpPr>
          <p:nvPr>
            <p:ph type="sldNum" sz="quarter" idx="11"/>
          </p:nvPr>
        </p:nvSpPr>
        <p:spPr/>
        <p:txBody>
          <a:bodyPr/>
          <a:lstStyle/>
          <a:p>
            <a:pPr>
              <a:defRPr/>
            </a:pPr>
            <a:fld id="{50EC62AF-8A58-47DB-8277-FFD1CE2A98DE}" type="slidenum">
              <a:rPr lang="en-US" smtClean="0"/>
              <a:pPr>
                <a:defRPr/>
              </a:pPr>
              <a:t>14</a:t>
            </a:fld>
            <a:endParaRPr lang="en-US" dirty="0"/>
          </a:p>
        </p:txBody>
      </p:sp>
    </p:spTree>
    <p:extLst>
      <p:ext uri="{BB962C8B-B14F-4D97-AF65-F5344CB8AC3E}">
        <p14:creationId xmlns:p14="http://schemas.microsoft.com/office/powerpoint/2010/main" xmlns="" val="2665491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smtClean="0">
                <a:solidFill>
                  <a:schemeClr val="bg1"/>
                </a:solidFill>
                <a:ea typeface="+mj-ea"/>
                <a:cs typeface="+mj-cs"/>
              </a:rPr>
              <a:t>You have successfully completed - </a:t>
            </a:r>
          </a:p>
          <a:p>
            <a:pPr lvl="1" fontAlgn="auto">
              <a:spcBef>
                <a:spcPts val="0"/>
              </a:spcBef>
              <a:spcAft>
                <a:spcPts val="0"/>
              </a:spcAft>
              <a:defRPr/>
            </a:pPr>
            <a:r>
              <a:rPr lang="en-US" sz="2200" dirty="0" smtClean="0">
                <a:solidFill>
                  <a:schemeClr val="bg1"/>
                </a:solidFill>
                <a:ea typeface="+mj-ea"/>
                <a:cs typeface="+mj-cs"/>
              </a:rPr>
              <a:t>Polymorphism</a:t>
            </a:r>
            <a:endParaRPr lang="en-US" sz="2200" dirty="0">
              <a:solidFill>
                <a:schemeClr val="bg1"/>
              </a:solidFill>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Polymorphism</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2</a:t>
            </a:fld>
            <a:endParaRPr lang="en-US" dirty="0"/>
          </a:p>
        </p:txBody>
      </p:sp>
      <p:sp>
        <p:nvSpPr>
          <p:cNvPr id="4" name="Rectangle 3"/>
          <p:cNvSpPr/>
          <p:nvPr/>
        </p:nvSpPr>
        <p:spPr>
          <a:xfrm>
            <a:off x="228600" y="1219200"/>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Polymorphism in Java is a concept by which we can perform a single action in different </a:t>
            </a:r>
            <a:r>
              <a:rPr lang="en-US" sz="2000" b="0" dirty="0" smtClean="0">
                <a:solidFill>
                  <a:schemeClr val="bg1"/>
                </a:solidFill>
              </a:rPr>
              <a:t>ways.</a:t>
            </a:r>
            <a:endParaRPr lang="en-US" sz="2000" b="0" dirty="0">
              <a:solidFill>
                <a:schemeClr val="bg1"/>
              </a:solidFill>
            </a:endParaRPr>
          </a:p>
        </p:txBody>
      </p:sp>
      <p:sp>
        <p:nvSpPr>
          <p:cNvPr id="2" name="Rectangle 1"/>
          <p:cNvSpPr/>
          <p:nvPr/>
        </p:nvSpPr>
        <p:spPr>
          <a:xfrm>
            <a:off x="228600" y="2020669"/>
            <a:ext cx="63246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There are two way of implementing polymorphism.</a:t>
            </a:r>
            <a:endParaRPr lang="en-US" sz="2000" b="0" dirty="0">
              <a:solidFill>
                <a:schemeClr val="bg1"/>
              </a:solidFill>
            </a:endParaRPr>
          </a:p>
        </p:txBody>
      </p:sp>
      <p:sp>
        <p:nvSpPr>
          <p:cNvPr id="5" name="Rectangle 4"/>
          <p:cNvSpPr/>
          <p:nvPr/>
        </p:nvSpPr>
        <p:spPr>
          <a:xfrm>
            <a:off x="762000" y="2829808"/>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Method overriding</a:t>
            </a:r>
            <a:endParaRPr lang="en-US" sz="2000" b="0" dirty="0">
              <a:solidFill>
                <a:schemeClr val="bg1"/>
              </a:solidFill>
            </a:endParaRPr>
          </a:p>
          <a:p>
            <a:pPr marL="342900" indent="-342900">
              <a:buFont typeface="Arial" panose="020B0604020202020204" pitchFamily="34" charset="0"/>
              <a:buChar char="•"/>
            </a:pPr>
            <a:endParaRPr lang="en-US" sz="2000" b="0" dirty="0">
              <a:solidFill>
                <a:schemeClr val="bg1"/>
              </a:solidFill>
            </a:endParaRPr>
          </a:p>
        </p:txBody>
      </p:sp>
      <p:sp>
        <p:nvSpPr>
          <p:cNvPr id="6" name="Rectangle 5"/>
          <p:cNvSpPr/>
          <p:nvPr/>
        </p:nvSpPr>
        <p:spPr>
          <a:xfrm>
            <a:off x="762000" y="3657600"/>
            <a:ext cx="68580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Method overloading</a:t>
            </a:r>
            <a:endParaRPr lang="en-US" sz="2000" b="0" dirty="0">
              <a:solidFill>
                <a:schemeClr val="bg1"/>
              </a:solidFill>
            </a:endParaRPr>
          </a:p>
        </p:txBody>
      </p:sp>
    </p:spTree>
    <p:extLst>
      <p:ext uri="{BB962C8B-B14F-4D97-AF65-F5344CB8AC3E}">
        <p14:creationId xmlns:p14="http://schemas.microsoft.com/office/powerpoint/2010/main" xmlns="" val="362713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Method Overriding</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3</a:t>
            </a:fld>
            <a:endParaRPr lang="en-US" dirty="0"/>
          </a:p>
        </p:txBody>
      </p:sp>
      <p:sp>
        <p:nvSpPr>
          <p:cNvPr id="4" name="Rectangle 3"/>
          <p:cNvSpPr/>
          <p:nvPr/>
        </p:nvSpPr>
        <p:spPr>
          <a:xfrm>
            <a:off x="228600" y="1219200"/>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If a subclass </a:t>
            </a:r>
            <a:r>
              <a:rPr lang="en-US" sz="2000" b="0" dirty="0">
                <a:solidFill>
                  <a:schemeClr val="bg1"/>
                </a:solidFill>
              </a:rPr>
              <a:t>(child class) has the same method as declared in the parent class, it is known as </a:t>
            </a:r>
            <a:r>
              <a:rPr lang="en-US" sz="2000" dirty="0">
                <a:solidFill>
                  <a:schemeClr val="bg1"/>
                </a:solidFill>
              </a:rPr>
              <a:t>method overriding in java</a:t>
            </a:r>
            <a:r>
              <a:rPr lang="en-US" sz="2000" b="0" dirty="0">
                <a:solidFill>
                  <a:schemeClr val="bg1"/>
                </a:solidFill>
              </a:rPr>
              <a:t>.</a:t>
            </a:r>
          </a:p>
        </p:txBody>
      </p:sp>
      <p:sp>
        <p:nvSpPr>
          <p:cNvPr id="9" name="Rectangle 8"/>
          <p:cNvSpPr/>
          <p:nvPr/>
        </p:nvSpPr>
        <p:spPr>
          <a:xfrm>
            <a:off x="228600" y="220980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Usage of Overriding</a:t>
            </a:r>
            <a:endParaRPr lang="en-US" sz="2000" b="0" dirty="0">
              <a:solidFill>
                <a:schemeClr val="bg1"/>
              </a:solidFill>
            </a:endParaRPr>
          </a:p>
        </p:txBody>
      </p:sp>
      <p:sp>
        <p:nvSpPr>
          <p:cNvPr id="10" name="Rectangle 9"/>
          <p:cNvSpPr/>
          <p:nvPr/>
        </p:nvSpPr>
        <p:spPr>
          <a:xfrm>
            <a:off x="838200" y="2870537"/>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T</a:t>
            </a:r>
            <a:r>
              <a:rPr lang="en-US" sz="2000" b="0" dirty="0" smtClean="0">
                <a:solidFill>
                  <a:schemeClr val="bg1"/>
                </a:solidFill>
              </a:rPr>
              <a:t>o </a:t>
            </a:r>
            <a:r>
              <a:rPr lang="en-US" sz="2000" b="0" dirty="0">
                <a:solidFill>
                  <a:schemeClr val="bg1"/>
                </a:solidFill>
              </a:rPr>
              <a:t>provide specific implementation of a method that is already provided by its super class</a:t>
            </a:r>
            <a:r>
              <a:rPr lang="en-US" sz="2000" b="0" dirty="0" smtClean="0">
                <a:solidFill>
                  <a:schemeClr val="bg1"/>
                </a:solidFill>
              </a:rPr>
              <a:t>.</a:t>
            </a:r>
            <a:endParaRPr lang="en-US" sz="2000" b="0" dirty="0">
              <a:solidFill>
                <a:schemeClr val="bg1"/>
              </a:solidFill>
            </a:endParaRPr>
          </a:p>
        </p:txBody>
      </p:sp>
      <p:sp>
        <p:nvSpPr>
          <p:cNvPr id="11" name="Rectangle 10"/>
          <p:cNvSpPr/>
          <p:nvPr/>
        </p:nvSpPr>
        <p:spPr>
          <a:xfrm>
            <a:off x="838200" y="3937337"/>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Used for </a:t>
            </a:r>
            <a:r>
              <a:rPr lang="en-US" sz="2000" b="0" dirty="0">
                <a:solidFill>
                  <a:schemeClr val="bg1"/>
                </a:solidFill>
              </a:rPr>
              <a:t>runtime polymorphism</a:t>
            </a:r>
          </a:p>
        </p:txBody>
      </p:sp>
    </p:spTree>
    <p:extLst>
      <p:ext uri="{BB962C8B-B14F-4D97-AF65-F5344CB8AC3E}">
        <p14:creationId xmlns:p14="http://schemas.microsoft.com/office/powerpoint/2010/main" xmlns="" val="43880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Rules for method Overriding</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4</a:t>
            </a:fld>
            <a:endParaRPr lang="en-US" dirty="0"/>
          </a:p>
        </p:txBody>
      </p:sp>
      <p:sp>
        <p:nvSpPr>
          <p:cNvPr id="4" name="Rectangle 3"/>
          <p:cNvSpPr/>
          <p:nvPr/>
        </p:nvSpPr>
        <p:spPr>
          <a:xfrm>
            <a:off x="228600" y="121920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M</a:t>
            </a:r>
            <a:r>
              <a:rPr lang="en-US" sz="2000" b="0" dirty="0" smtClean="0">
                <a:solidFill>
                  <a:schemeClr val="bg1"/>
                </a:solidFill>
              </a:rPr>
              <a:t>ethod </a:t>
            </a:r>
            <a:r>
              <a:rPr lang="en-US" sz="2000" b="0" dirty="0">
                <a:solidFill>
                  <a:schemeClr val="bg1"/>
                </a:solidFill>
              </a:rPr>
              <a:t>must have same name as in the parent class</a:t>
            </a:r>
          </a:p>
        </p:txBody>
      </p:sp>
      <p:sp>
        <p:nvSpPr>
          <p:cNvPr id="9" name="Rectangle 8"/>
          <p:cNvSpPr/>
          <p:nvPr/>
        </p:nvSpPr>
        <p:spPr>
          <a:xfrm>
            <a:off x="228600" y="213360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M</a:t>
            </a:r>
            <a:r>
              <a:rPr lang="en-US" sz="2000" b="0" dirty="0" smtClean="0">
                <a:solidFill>
                  <a:schemeClr val="bg1"/>
                </a:solidFill>
              </a:rPr>
              <a:t>ethod </a:t>
            </a:r>
            <a:r>
              <a:rPr lang="en-US" sz="2000" b="0" dirty="0">
                <a:solidFill>
                  <a:schemeClr val="bg1"/>
                </a:solidFill>
              </a:rPr>
              <a:t>must have same parameter as in the parent class.</a:t>
            </a:r>
          </a:p>
        </p:txBody>
      </p:sp>
      <p:sp>
        <p:nvSpPr>
          <p:cNvPr id="10" name="Rectangle 9"/>
          <p:cNvSpPr/>
          <p:nvPr/>
        </p:nvSpPr>
        <p:spPr>
          <a:xfrm>
            <a:off x="228600" y="29526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Method must </a:t>
            </a:r>
            <a:r>
              <a:rPr lang="en-US" sz="2000" b="0" dirty="0">
                <a:solidFill>
                  <a:schemeClr val="bg1"/>
                </a:solidFill>
              </a:rPr>
              <a:t>be IS-A relationship (inheritance).</a:t>
            </a:r>
          </a:p>
        </p:txBody>
      </p:sp>
      <p:sp>
        <p:nvSpPr>
          <p:cNvPr id="12" name="Rectangle 11"/>
          <p:cNvSpPr/>
          <p:nvPr/>
        </p:nvSpPr>
        <p:spPr>
          <a:xfrm>
            <a:off x="228600" y="36384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Java static </a:t>
            </a:r>
            <a:r>
              <a:rPr lang="en-US" sz="2000" b="0" dirty="0">
                <a:solidFill>
                  <a:schemeClr val="bg1"/>
                </a:solidFill>
              </a:rPr>
              <a:t>method cannot be overridden. </a:t>
            </a:r>
          </a:p>
        </p:txBody>
      </p:sp>
    </p:spTree>
    <p:extLst>
      <p:ext uri="{BB962C8B-B14F-4D97-AF65-F5344CB8AC3E}">
        <p14:creationId xmlns:p14="http://schemas.microsoft.com/office/powerpoint/2010/main" xmlns="" val="41292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Method overriding example</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5</a:t>
            </a:fld>
            <a:endParaRPr lang="en-US" dirty="0"/>
          </a:p>
        </p:txBody>
      </p:sp>
      <p:sp>
        <p:nvSpPr>
          <p:cNvPr id="11" name="Rectangle 10"/>
          <p:cNvSpPr/>
          <p:nvPr/>
        </p:nvSpPr>
        <p:spPr>
          <a:xfrm>
            <a:off x="228600" y="1371600"/>
            <a:ext cx="8077200" cy="4708981"/>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Parent</a:t>
            </a:r>
            <a:r>
              <a:rPr lang="en-US" sz="2000" b="0" dirty="0">
                <a:solidFill>
                  <a:schemeClr val="accent3"/>
                </a:solidFill>
              </a:rPr>
              <a:t>{  </a:t>
            </a:r>
          </a:p>
          <a:p>
            <a:pPr lvl="1"/>
            <a:r>
              <a:rPr lang="en-US" sz="2000" b="0" dirty="0">
                <a:solidFill>
                  <a:schemeClr val="accent3"/>
                </a:solidFill>
              </a:rPr>
              <a:t>	void </a:t>
            </a:r>
            <a:r>
              <a:rPr lang="en-US" sz="2000" b="0" dirty="0" err="1">
                <a:solidFill>
                  <a:schemeClr val="accent6"/>
                </a:solidFill>
              </a:rPr>
              <a:t>Pmethod</a:t>
            </a:r>
            <a:r>
              <a:rPr lang="en-US" sz="2000" b="0" dirty="0">
                <a:solidFill>
                  <a:schemeClr val="accent3"/>
                </a:solidFill>
              </a:rPr>
              <a:t>(){</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6"/>
                </a:solidFill>
              </a:rPr>
              <a:t>I am in Parent</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a:t>
            </a:r>
          </a:p>
          <a:p>
            <a:pPr lvl="1"/>
            <a:r>
              <a:rPr lang="en-US" sz="2000" b="0" dirty="0">
                <a:solidFill>
                  <a:schemeClr val="accent3"/>
                </a:solidFill>
              </a:rPr>
              <a:t>class </a:t>
            </a:r>
            <a:r>
              <a:rPr lang="en-US" sz="2000" b="0" dirty="0">
                <a:solidFill>
                  <a:schemeClr val="accent6"/>
                </a:solidFill>
              </a:rPr>
              <a:t>Child</a:t>
            </a:r>
            <a:r>
              <a:rPr lang="en-US" sz="2000" b="0" dirty="0">
                <a:solidFill>
                  <a:schemeClr val="accent3"/>
                </a:solidFill>
              </a:rPr>
              <a:t> extends </a:t>
            </a:r>
            <a:r>
              <a:rPr lang="en-US" sz="2000" b="0" dirty="0">
                <a:solidFill>
                  <a:schemeClr val="accent6"/>
                </a:solidFill>
              </a:rPr>
              <a:t>Parent</a:t>
            </a:r>
            <a:r>
              <a:rPr lang="en-US" sz="2000" b="0" dirty="0">
                <a:solidFill>
                  <a:schemeClr val="accent3"/>
                </a:solidFill>
              </a:rPr>
              <a:t>{  </a:t>
            </a:r>
          </a:p>
          <a:p>
            <a:pPr lvl="1"/>
            <a:r>
              <a:rPr lang="en-US" sz="2000" b="0" dirty="0">
                <a:solidFill>
                  <a:schemeClr val="accent3"/>
                </a:solidFill>
              </a:rPr>
              <a:t>	void </a:t>
            </a:r>
            <a:r>
              <a:rPr lang="en-US" sz="2000" b="0" dirty="0" err="1">
                <a:solidFill>
                  <a:schemeClr val="accent6"/>
                </a:solidFill>
              </a:rPr>
              <a:t>Pmethod</a:t>
            </a:r>
            <a:r>
              <a:rPr lang="en-US" sz="2000" b="0" dirty="0">
                <a:solidFill>
                  <a:schemeClr val="accent3"/>
                </a:solidFill>
              </a:rPr>
              <a:t>(){</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a:solidFill>
                  <a:schemeClr val="accent6"/>
                </a:solidFill>
              </a:rPr>
              <a:t>I am in child</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a:t>
            </a:r>
          </a:p>
          <a:p>
            <a:pPr lvl="1"/>
            <a:r>
              <a:rPr lang="en-US" sz="2000" b="0" dirty="0">
                <a:solidFill>
                  <a:schemeClr val="accent3"/>
                </a:solidFill>
              </a:rPr>
              <a:t>	public static void main(String </a:t>
            </a:r>
            <a:r>
              <a:rPr lang="en-US" sz="2000" b="0" dirty="0" err="1">
                <a:solidFill>
                  <a:schemeClr val="accent3"/>
                </a:solidFill>
              </a:rPr>
              <a:t>args</a:t>
            </a:r>
            <a:r>
              <a:rPr lang="en-US" sz="2000" b="0" dirty="0">
                <a:solidFill>
                  <a:schemeClr val="accent3"/>
                </a:solidFill>
              </a:rPr>
              <a:t>[]){  </a:t>
            </a:r>
          </a:p>
          <a:p>
            <a:pPr lvl="1"/>
            <a:r>
              <a:rPr lang="en-US" sz="2000" b="0" dirty="0">
                <a:solidFill>
                  <a:schemeClr val="accent3"/>
                </a:solidFill>
              </a:rPr>
              <a:t>		</a:t>
            </a:r>
            <a:r>
              <a:rPr lang="en-US" sz="2000" b="0" dirty="0">
                <a:solidFill>
                  <a:schemeClr val="accent6"/>
                </a:solidFill>
              </a:rPr>
              <a:t>Child </a:t>
            </a:r>
            <a:r>
              <a:rPr lang="en-US" sz="2000" b="0" dirty="0" err="1">
                <a:solidFill>
                  <a:schemeClr val="accent6"/>
                </a:solidFill>
              </a:rPr>
              <a:t>obj</a:t>
            </a:r>
            <a:r>
              <a:rPr lang="en-US" sz="2000" b="0" dirty="0">
                <a:solidFill>
                  <a:schemeClr val="accent3"/>
                </a:solidFill>
              </a:rPr>
              <a:t> = new </a:t>
            </a:r>
            <a:r>
              <a:rPr lang="en-US" sz="2000" b="0" dirty="0">
                <a:solidFill>
                  <a:schemeClr val="accent6"/>
                </a:solidFill>
              </a:rPr>
              <a:t>Child()</a:t>
            </a:r>
            <a:r>
              <a:rPr lang="en-US" sz="2000" b="0" dirty="0">
                <a:solidFill>
                  <a:schemeClr val="accent3"/>
                </a:solidFill>
              </a:rPr>
              <a:t>;  </a:t>
            </a:r>
          </a:p>
          <a:p>
            <a:pPr lvl="1"/>
            <a:r>
              <a:rPr lang="en-US" sz="2000" b="0" dirty="0">
                <a:solidFill>
                  <a:schemeClr val="accent3"/>
                </a:solidFill>
              </a:rPr>
              <a:t>		</a:t>
            </a:r>
            <a:r>
              <a:rPr lang="en-US" sz="2000" b="0" dirty="0" err="1">
                <a:solidFill>
                  <a:schemeClr val="accent6"/>
                </a:solidFill>
              </a:rPr>
              <a:t>obj.Pmethod</a:t>
            </a:r>
            <a:r>
              <a:rPr lang="en-US" sz="2000" b="0" dirty="0">
                <a:solidFill>
                  <a:schemeClr val="accent3"/>
                </a:solidFill>
              </a:rPr>
              <a:t>();  </a:t>
            </a:r>
          </a:p>
          <a:p>
            <a:pPr lvl="1"/>
            <a:r>
              <a:rPr lang="en-US" sz="2000" b="0" dirty="0">
                <a:solidFill>
                  <a:schemeClr val="accent3"/>
                </a:solidFill>
              </a:rPr>
              <a:t>	}  </a:t>
            </a:r>
          </a:p>
          <a:p>
            <a:pPr lvl="1"/>
            <a:r>
              <a:rPr lang="en-US" sz="2000" b="0" dirty="0">
                <a:solidFill>
                  <a:schemeClr val="accent3"/>
                </a:solidFill>
              </a:rPr>
              <a:t>}</a:t>
            </a:r>
          </a:p>
        </p:txBody>
      </p:sp>
    </p:spTree>
    <p:extLst>
      <p:ext uri="{BB962C8B-B14F-4D97-AF65-F5344CB8AC3E}">
        <p14:creationId xmlns:p14="http://schemas.microsoft.com/office/powerpoint/2010/main" xmlns="" val="80551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1219200"/>
            <a:ext cx="8229600" cy="533400"/>
          </a:xfrm>
        </p:spPr>
        <p:txBody>
          <a:bodyPr>
            <a:normAutofit/>
          </a:bodyPr>
          <a:lstStyle/>
          <a:p>
            <a:pPr indent="-365760">
              <a:spcBef>
                <a:spcPts val="0"/>
              </a:spcBef>
            </a:pPr>
            <a:endParaRPr lang="en-US" altLang="en-US" dirty="0">
              <a:solidFill>
                <a:schemeClr val="bg1"/>
              </a:solidFill>
            </a:endParaRPr>
          </a:p>
          <a:p>
            <a:pPr indent="-365760">
              <a:spcBef>
                <a:spcPts val="0"/>
              </a:spcBef>
            </a:pPr>
            <a:endParaRPr lang="en-US" dirty="0" smtClean="0"/>
          </a:p>
          <a:p>
            <a:pPr indent="-365760">
              <a:spcBef>
                <a:spcPts val="0"/>
              </a:spcBef>
            </a:pPr>
            <a:endParaRPr lang="en-US" sz="2400" dirty="0" smtClean="0">
              <a:solidFill>
                <a:schemeClr val="bg1"/>
              </a:solidFill>
            </a:endParaRPr>
          </a:p>
          <a:p>
            <a:pPr indent="-365760">
              <a:spcBef>
                <a:spcPts val="0"/>
              </a:spcBef>
            </a:pPr>
            <a:endParaRPr lang="en-US" sz="2400" dirty="0" smtClean="0">
              <a:ea typeface="Arial Unicode MS" pitchFamily="34" charset="-128"/>
            </a:endParaRPr>
          </a:p>
          <a:p>
            <a:pPr indent="-365760">
              <a:spcBef>
                <a:spcPts val="0"/>
              </a:spcBef>
            </a:pPr>
            <a:endParaRPr lang="en-US" sz="2400" dirty="0">
              <a:solidFill>
                <a:schemeClr val="bg1"/>
              </a:solidFill>
              <a:ea typeface="Arial Unicode MS" pitchFamily="34" charset="-128"/>
            </a:endParaRPr>
          </a:p>
          <a:p>
            <a:pPr indent="-365760">
              <a:spcBef>
                <a:spcPts val="0"/>
              </a:spcBef>
            </a:pPr>
            <a:endParaRPr lang="en-US" sz="2400" dirty="0" smtClean="0">
              <a:ea typeface="Arial Unicode MS" pitchFamily="34" charset="-128"/>
            </a:endParaRPr>
          </a:p>
          <a:p>
            <a:pPr indent="-365760">
              <a:spcBef>
                <a:spcPts val="0"/>
              </a:spcBef>
            </a:pPr>
            <a:endParaRPr lang="en-US" sz="2400" dirty="0" smtClean="0">
              <a:solidFill>
                <a:schemeClr val="bg1"/>
              </a:solidFill>
            </a:endParaRPr>
          </a:p>
          <a:p>
            <a:pPr indent="-365760">
              <a:spcBef>
                <a:spcPts val="0"/>
              </a:spcBef>
            </a:pPr>
            <a:endParaRPr lang="en-US" sz="2400" dirty="0">
              <a:solidFill>
                <a:schemeClr val="bg1"/>
              </a:solidFill>
            </a:endParaRPr>
          </a:p>
          <a:p>
            <a:pPr indent="-365760">
              <a:spcBef>
                <a:spcPts val="0"/>
              </a:spcBef>
            </a:pPr>
            <a:endParaRPr lang="en-US" sz="2400" dirty="0" smtClean="0">
              <a:solidFill>
                <a:schemeClr val="bg1"/>
              </a:solidFill>
            </a:endParaRPr>
          </a:p>
          <a:p>
            <a:pPr indent="-365760">
              <a:spcBef>
                <a:spcPts val="0"/>
              </a:spcBef>
            </a:pPr>
            <a:endParaRPr lang="en-US" sz="2400" dirty="0" smtClean="0">
              <a:solidFill>
                <a:schemeClr val="bg1"/>
              </a:solidFill>
            </a:endParaRPr>
          </a:p>
        </p:txBody>
      </p:sp>
      <p:sp>
        <p:nvSpPr>
          <p:cNvPr id="30724" name="Rectangle 2"/>
          <p:cNvSpPr>
            <a:spLocks noGrp="1" noChangeArrowheads="1"/>
          </p:cNvSpPr>
          <p:nvPr>
            <p:ph type="title"/>
          </p:nvPr>
        </p:nvSpPr>
        <p:spPr/>
        <p:txBody>
          <a:bodyPr/>
          <a:lstStyle/>
          <a:p>
            <a:r>
              <a:rPr lang="en-US" altLang="en-US" dirty="0" smtClean="0"/>
              <a:t>Method Overloading</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a:t>
            </a:fld>
            <a:endParaRPr lang="en-US" dirty="0"/>
          </a:p>
        </p:txBody>
      </p:sp>
      <p:sp>
        <p:nvSpPr>
          <p:cNvPr id="4" name="Rectangle 3"/>
          <p:cNvSpPr/>
          <p:nvPr/>
        </p:nvSpPr>
        <p:spPr>
          <a:xfrm>
            <a:off x="228600" y="1219200"/>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If a class has multiple methods having same name but different in parameters, it is known as </a:t>
            </a:r>
            <a:r>
              <a:rPr lang="en-US" sz="2000" dirty="0">
                <a:solidFill>
                  <a:schemeClr val="bg1"/>
                </a:solidFill>
              </a:rPr>
              <a:t>Method Overloading</a:t>
            </a:r>
            <a:r>
              <a:rPr lang="en-US" sz="2000" b="0" dirty="0">
                <a:solidFill>
                  <a:schemeClr val="bg1"/>
                </a:solidFill>
              </a:rPr>
              <a:t>.</a:t>
            </a:r>
          </a:p>
        </p:txBody>
      </p:sp>
      <p:sp>
        <p:nvSpPr>
          <p:cNvPr id="9" name="Rectangle 8"/>
          <p:cNvSpPr/>
          <p:nvPr/>
        </p:nvSpPr>
        <p:spPr>
          <a:xfrm>
            <a:off x="228600" y="21906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Method overloading increases the readability of the program.</a:t>
            </a:r>
          </a:p>
        </p:txBody>
      </p:sp>
      <p:sp>
        <p:nvSpPr>
          <p:cNvPr id="10" name="Rectangle 9"/>
          <p:cNvSpPr/>
          <p:nvPr/>
        </p:nvSpPr>
        <p:spPr>
          <a:xfrm>
            <a:off x="228600" y="29526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Two ways of overloading a method</a:t>
            </a:r>
            <a:endParaRPr lang="en-US" sz="2000" b="0" dirty="0">
              <a:solidFill>
                <a:schemeClr val="bg1"/>
              </a:solidFill>
            </a:endParaRPr>
          </a:p>
        </p:txBody>
      </p:sp>
      <p:sp>
        <p:nvSpPr>
          <p:cNvPr id="12" name="Rectangle 11"/>
          <p:cNvSpPr/>
          <p:nvPr/>
        </p:nvSpPr>
        <p:spPr>
          <a:xfrm>
            <a:off x="685800" y="36384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Changing number of arguments</a:t>
            </a:r>
            <a:endParaRPr lang="en-US" sz="2000" b="0" dirty="0">
              <a:solidFill>
                <a:schemeClr val="bg1"/>
              </a:solidFill>
            </a:endParaRPr>
          </a:p>
        </p:txBody>
      </p:sp>
      <p:sp>
        <p:nvSpPr>
          <p:cNvPr id="11" name="Rectangle 10"/>
          <p:cNvSpPr/>
          <p:nvPr/>
        </p:nvSpPr>
        <p:spPr>
          <a:xfrm>
            <a:off x="685800" y="4095690"/>
            <a:ext cx="8458200" cy="400110"/>
          </a:xfrm>
          <a:prstGeom prst="rect">
            <a:avLst/>
          </a:prstGeom>
        </p:spPr>
        <p:txBody>
          <a:bodyPr wrap="square">
            <a:spAutoFit/>
          </a:bodyPr>
          <a:lstStyle/>
          <a:p>
            <a:pPr marL="342900" indent="-342900">
              <a:buFont typeface="Arial" panose="020B0604020202020204" pitchFamily="34" charset="0"/>
              <a:buChar char="•"/>
            </a:pPr>
            <a:r>
              <a:rPr lang="en-US" sz="2000" b="0" dirty="0" smtClean="0">
                <a:solidFill>
                  <a:schemeClr val="bg1"/>
                </a:solidFill>
              </a:rPr>
              <a:t>Changing the data type</a:t>
            </a:r>
            <a:endParaRPr lang="en-US" sz="2000" b="0" dirty="0">
              <a:solidFill>
                <a:schemeClr val="bg1"/>
              </a:solidFill>
            </a:endParaRPr>
          </a:p>
        </p:txBody>
      </p:sp>
      <p:sp>
        <p:nvSpPr>
          <p:cNvPr id="13" name="Rectangle 12"/>
          <p:cNvSpPr/>
          <p:nvPr/>
        </p:nvSpPr>
        <p:spPr>
          <a:xfrm>
            <a:off x="228600" y="4705290"/>
            <a:ext cx="8458200" cy="707886"/>
          </a:xfrm>
          <a:prstGeom prst="rect">
            <a:avLst/>
          </a:prstGeom>
        </p:spPr>
        <p:txBody>
          <a:bodyPr wrap="square">
            <a:spAutoFit/>
          </a:bodyPr>
          <a:lstStyle/>
          <a:p>
            <a:pPr marL="342900" indent="-342900">
              <a:buFont typeface="Arial" panose="020B0604020202020204" pitchFamily="34" charset="0"/>
              <a:buChar char="•"/>
            </a:pPr>
            <a:r>
              <a:rPr lang="en-US" sz="2000" b="0" dirty="0">
                <a:solidFill>
                  <a:schemeClr val="bg1"/>
                </a:solidFill>
              </a:rPr>
              <a:t>M</a:t>
            </a:r>
            <a:r>
              <a:rPr lang="en-US" sz="2000" b="0" dirty="0" smtClean="0">
                <a:solidFill>
                  <a:schemeClr val="bg1"/>
                </a:solidFill>
              </a:rPr>
              <a:t>ethod </a:t>
            </a:r>
            <a:r>
              <a:rPr lang="en-US" sz="2000" b="0" dirty="0">
                <a:solidFill>
                  <a:schemeClr val="bg1"/>
                </a:solidFill>
              </a:rPr>
              <a:t>overloading is not possible by changing the return type of the method </a:t>
            </a:r>
            <a:r>
              <a:rPr lang="en-US" sz="2000" b="0" dirty="0" smtClean="0">
                <a:solidFill>
                  <a:schemeClr val="bg1"/>
                </a:solidFill>
              </a:rPr>
              <a:t>alone.</a:t>
            </a:r>
            <a:endParaRPr lang="en-US" sz="2000" b="0" dirty="0">
              <a:solidFill>
                <a:schemeClr val="bg1"/>
              </a:solidFill>
            </a:endParaRPr>
          </a:p>
        </p:txBody>
      </p:sp>
    </p:spTree>
    <p:extLst>
      <p:ext uri="{BB962C8B-B14F-4D97-AF65-F5344CB8AC3E}">
        <p14:creationId xmlns:p14="http://schemas.microsoft.com/office/powerpoint/2010/main" xmlns="" val="28106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2"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Method overloading example – Number of argument based</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7</a:t>
            </a:fld>
            <a:endParaRPr lang="en-US" dirty="0"/>
          </a:p>
        </p:txBody>
      </p:sp>
      <p:sp>
        <p:nvSpPr>
          <p:cNvPr id="11" name="Rectangle 10"/>
          <p:cNvSpPr/>
          <p:nvPr/>
        </p:nvSpPr>
        <p:spPr>
          <a:xfrm>
            <a:off x="228600" y="1219200"/>
            <a:ext cx="8077200" cy="4401205"/>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Summation</a:t>
            </a:r>
            <a:r>
              <a:rPr lang="en-US" sz="2000" b="0" dirty="0">
                <a:solidFill>
                  <a:schemeClr val="accent3"/>
                </a:solidFill>
              </a:rPr>
              <a:t>{  </a:t>
            </a:r>
          </a:p>
          <a:p>
            <a:pPr lvl="1"/>
            <a:r>
              <a:rPr lang="en-US" sz="2000" b="0" dirty="0">
                <a:solidFill>
                  <a:schemeClr val="accent3"/>
                </a:solidFill>
              </a:rPr>
              <a:t>	static </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add</a:t>
            </a:r>
            <a:r>
              <a:rPr lang="en-US" sz="2000" b="0" dirty="0">
                <a:solidFill>
                  <a:schemeClr val="accent3"/>
                </a:solidFill>
              </a:rPr>
              <a:t>(</a:t>
            </a:r>
            <a:r>
              <a:rPr lang="en-US" sz="2000" b="0" dirty="0" err="1">
                <a:solidFill>
                  <a:schemeClr val="accent3"/>
                </a:solidFill>
              </a:rPr>
              <a:t>int</a:t>
            </a:r>
            <a:r>
              <a:rPr lang="en-US" sz="2000" b="0" dirty="0">
                <a:solidFill>
                  <a:schemeClr val="accent3"/>
                </a:solidFill>
              </a:rPr>
              <a:t> </a:t>
            </a:r>
            <a:r>
              <a:rPr lang="en-US" sz="2000" b="0" dirty="0" err="1">
                <a:solidFill>
                  <a:schemeClr val="accent6"/>
                </a:solidFill>
              </a:rPr>
              <a:t>x</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y</a:t>
            </a:r>
            <a:r>
              <a:rPr lang="en-US" sz="2000" b="0" dirty="0">
                <a:solidFill>
                  <a:schemeClr val="accent3"/>
                </a:solidFill>
              </a:rPr>
              <a:t>){</a:t>
            </a:r>
          </a:p>
          <a:p>
            <a:pPr lvl="1"/>
            <a:r>
              <a:rPr lang="en-US" sz="2000" b="0" dirty="0">
                <a:solidFill>
                  <a:schemeClr val="accent3"/>
                </a:solidFill>
              </a:rPr>
              <a:t>		return</a:t>
            </a:r>
            <a:r>
              <a:rPr lang="en-US" sz="2000" b="0" dirty="0">
                <a:solidFill>
                  <a:schemeClr val="accent6"/>
                </a:solidFill>
              </a:rPr>
              <a:t> </a:t>
            </a:r>
            <a:r>
              <a:rPr lang="en-US" sz="2000" b="0" dirty="0" err="1">
                <a:solidFill>
                  <a:schemeClr val="accent6"/>
                </a:solidFill>
              </a:rPr>
              <a:t>x</a:t>
            </a:r>
            <a:r>
              <a:rPr lang="en-US" sz="2000" b="0" dirty="0" err="1">
                <a:solidFill>
                  <a:schemeClr val="accent3"/>
                </a:solidFill>
              </a:rPr>
              <a:t>+</a:t>
            </a:r>
            <a:r>
              <a:rPr lang="en-US" sz="2000" b="0" dirty="0" err="1">
                <a:solidFill>
                  <a:schemeClr val="accent6"/>
                </a:solidFill>
              </a:rPr>
              <a:t>y</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static </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add</a:t>
            </a:r>
            <a:r>
              <a:rPr lang="en-US" sz="2000" b="0" dirty="0">
                <a:solidFill>
                  <a:schemeClr val="accent3"/>
                </a:solidFill>
              </a:rPr>
              <a:t>(</a:t>
            </a:r>
            <a:r>
              <a:rPr lang="en-US" sz="2000" b="0" dirty="0" err="1">
                <a:solidFill>
                  <a:schemeClr val="accent3"/>
                </a:solidFill>
              </a:rPr>
              <a:t>int</a:t>
            </a:r>
            <a:r>
              <a:rPr lang="en-US" sz="2000" b="0" dirty="0">
                <a:solidFill>
                  <a:schemeClr val="accent3"/>
                </a:solidFill>
              </a:rPr>
              <a:t> </a:t>
            </a:r>
            <a:r>
              <a:rPr lang="en-US" sz="2000" b="0" dirty="0" err="1">
                <a:solidFill>
                  <a:schemeClr val="accent6"/>
                </a:solidFill>
              </a:rPr>
              <a:t>x</a:t>
            </a:r>
            <a:r>
              <a:rPr lang="en-US" sz="2000" b="0" dirty="0" err="1">
                <a:solidFill>
                  <a:schemeClr val="accent3"/>
                </a:solidFill>
              </a:rPr>
              <a:t>,int</a:t>
            </a:r>
            <a:r>
              <a:rPr lang="en-US" sz="2000" b="0" dirty="0">
                <a:solidFill>
                  <a:schemeClr val="accent3"/>
                </a:solidFill>
              </a:rPr>
              <a:t> </a:t>
            </a:r>
            <a:r>
              <a:rPr lang="en-US" sz="2000" b="0" dirty="0" err="1">
                <a:solidFill>
                  <a:schemeClr val="accent6"/>
                </a:solidFill>
              </a:rPr>
              <a:t>y</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z</a:t>
            </a:r>
            <a:r>
              <a:rPr lang="en-US" sz="2000" b="0" dirty="0">
                <a:solidFill>
                  <a:schemeClr val="accent3"/>
                </a:solidFill>
              </a:rPr>
              <a:t>){</a:t>
            </a:r>
          </a:p>
          <a:p>
            <a:pPr lvl="1"/>
            <a:r>
              <a:rPr lang="en-US" sz="2000" b="0" dirty="0">
                <a:solidFill>
                  <a:schemeClr val="accent3"/>
                </a:solidFill>
              </a:rPr>
              <a:t>		return </a:t>
            </a:r>
            <a:r>
              <a:rPr lang="en-US" sz="2000" b="0" dirty="0" err="1">
                <a:solidFill>
                  <a:schemeClr val="accent6"/>
                </a:solidFill>
              </a:rPr>
              <a:t>x</a:t>
            </a:r>
            <a:r>
              <a:rPr lang="en-US" sz="2000" b="0" dirty="0" err="1">
                <a:solidFill>
                  <a:schemeClr val="accent3"/>
                </a:solidFill>
              </a:rPr>
              <a:t>+</a:t>
            </a:r>
            <a:r>
              <a:rPr lang="en-US" sz="2000" b="0" dirty="0" err="1">
                <a:solidFill>
                  <a:schemeClr val="accent6"/>
                </a:solidFill>
              </a:rPr>
              <a:t>y</a:t>
            </a:r>
            <a:r>
              <a:rPr lang="en-US" sz="2000" b="0" dirty="0" err="1">
                <a:solidFill>
                  <a:schemeClr val="accent3"/>
                </a:solidFill>
              </a:rPr>
              <a:t>+</a:t>
            </a:r>
            <a:r>
              <a:rPr lang="en-US" sz="2000" b="0" dirty="0" err="1">
                <a:solidFill>
                  <a:schemeClr val="accent6"/>
                </a:solidFill>
              </a:rPr>
              <a:t>z</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a:t>
            </a:r>
          </a:p>
          <a:p>
            <a:pPr lvl="1"/>
            <a:r>
              <a:rPr lang="en-US" sz="2000" b="0" dirty="0">
                <a:solidFill>
                  <a:schemeClr val="accent3"/>
                </a:solidFill>
              </a:rPr>
              <a:t>class </a:t>
            </a:r>
            <a:r>
              <a:rPr lang="en-US" sz="2000" b="0" dirty="0" err="1">
                <a:solidFill>
                  <a:schemeClr val="accent6"/>
                </a:solidFill>
              </a:rPr>
              <a:t>OverloadingExample</a:t>
            </a:r>
            <a:r>
              <a:rPr lang="en-US" sz="2000" b="0" dirty="0">
                <a:solidFill>
                  <a:schemeClr val="accent3"/>
                </a:solidFill>
              </a:rPr>
              <a:t>{  </a:t>
            </a:r>
          </a:p>
          <a:p>
            <a:pPr lvl="1"/>
            <a:r>
              <a:rPr lang="en-US" sz="2000" b="0" dirty="0">
                <a:solidFill>
                  <a:schemeClr val="accent3"/>
                </a:solidFill>
              </a:rPr>
              <a:t>	public static void main(String[] </a:t>
            </a:r>
            <a:r>
              <a:rPr lang="en-US" sz="2000" b="0" dirty="0" err="1">
                <a:solidFill>
                  <a:schemeClr val="accent3"/>
                </a:solidFill>
              </a:rPr>
              <a:t>args</a:t>
            </a:r>
            <a:r>
              <a:rPr lang="en-US" sz="2000" b="0" dirty="0">
                <a:solidFill>
                  <a:schemeClr val="accent3"/>
                </a:solidFill>
              </a:rPr>
              <a:t>){  </a:t>
            </a:r>
          </a:p>
          <a:p>
            <a:pPr lvl="1"/>
            <a:r>
              <a:rPr lang="en-US" sz="2000" b="0" dirty="0">
                <a:solidFill>
                  <a:schemeClr val="accent3"/>
                </a:solidFill>
              </a:rPr>
              <a:t>		</a:t>
            </a:r>
            <a:r>
              <a:rPr lang="en-US" sz="2000" b="0" dirty="0" err="1" smtClean="0">
                <a:solidFill>
                  <a:schemeClr val="accent3"/>
                </a:solidFill>
              </a:rPr>
              <a:t>System.out.println</a:t>
            </a:r>
            <a:r>
              <a:rPr lang="en-US" sz="2000" b="0" dirty="0" smtClean="0">
                <a:solidFill>
                  <a:schemeClr val="accent3"/>
                </a:solidFill>
              </a:rPr>
              <a:t>(</a:t>
            </a:r>
            <a:r>
              <a:rPr lang="en-US" sz="2000" b="0" dirty="0" err="1" smtClean="0">
                <a:solidFill>
                  <a:schemeClr val="accent6"/>
                </a:solidFill>
              </a:rPr>
              <a:t>Summation.add</a:t>
            </a:r>
            <a:r>
              <a:rPr lang="en-US" sz="2000" b="0" dirty="0" smtClean="0">
                <a:solidFill>
                  <a:schemeClr val="accent3"/>
                </a:solidFill>
              </a:rPr>
              <a:t>(</a:t>
            </a:r>
            <a:r>
              <a:rPr lang="en-US" sz="2000" b="0" dirty="0" smtClean="0">
                <a:solidFill>
                  <a:schemeClr val="accent6"/>
                </a:solidFill>
              </a:rPr>
              <a:t>5</a:t>
            </a:r>
            <a:r>
              <a:rPr lang="en-US" sz="2000" b="0" dirty="0" smtClean="0">
                <a:solidFill>
                  <a:schemeClr val="accent3"/>
                </a:solidFill>
              </a:rPr>
              <a:t>,</a:t>
            </a:r>
            <a:r>
              <a:rPr lang="en-US" sz="2000" b="0" dirty="0" smtClean="0">
                <a:solidFill>
                  <a:schemeClr val="accent6"/>
                </a:solidFill>
              </a:rPr>
              <a:t>5</a:t>
            </a:r>
            <a:r>
              <a:rPr lang="en-US" sz="2000" b="0" dirty="0" smtClean="0">
                <a:solidFill>
                  <a:schemeClr val="accent3"/>
                </a:solidFill>
              </a:rPr>
              <a:t>));  </a:t>
            </a:r>
            <a:endParaRPr lang="en-US" sz="2000" b="0" dirty="0">
              <a:solidFill>
                <a:schemeClr val="accent3"/>
              </a:solidFill>
            </a:endParaRPr>
          </a:p>
          <a:p>
            <a:pPr lvl="1"/>
            <a:r>
              <a:rPr lang="en-US" sz="2000" b="0" dirty="0">
                <a:solidFill>
                  <a:schemeClr val="accent3"/>
                </a:solidFill>
              </a:rPr>
              <a:t>		</a:t>
            </a:r>
            <a:r>
              <a:rPr lang="en-US" sz="2000" b="0" dirty="0" err="1" smtClean="0">
                <a:solidFill>
                  <a:schemeClr val="accent3"/>
                </a:solidFill>
              </a:rPr>
              <a:t>System.out.println</a:t>
            </a:r>
            <a:r>
              <a:rPr lang="en-US" sz="2000" b="0" dirty="0" smtClean="0">
                <a:solidFill>
                  <a:schemeClr val="accent3"/>
                </a:solidFill>
              </a:rPr>
              <a:t>(</a:t>
            </a:r>
            <a:r>
              <a:rPr lang="en-US" sz="2000" b="0" dirty="0" err="1" smtClean="0">
                <a:solidFill>
                  <a:schemeClr val="accent6"/>
                </a:solidFill>
              </a:rPr>
              <a:t>Summation.add</a:t>
            </a:r>
            <a:r>
              <a:rPr lang="en-US" sz="2000" b="0" dirty="0" smtClean="0">
                <a:solidFill>
                  <a:schemeClr val="accent3"/>
                </a:solidFill>
              </a:rPr>
              <a:t>(</a:t>
            </a:r>
            <a:r>
              <a:rPr lang="en-US" sz="2000" b="0" dirty="0" smtClean="0">
                <a:solidFill>
                  <a:schemeClr val="accent6"/>
                </a:solidFill>
              </a:rPr>
              <a:t>1</a:t>
            </a:r>
            <a:r>
              <a:rPr lang="en-US" sz="2000" b="0" dirty="0" smtClean="0">
                <a:solidFill>
                  <a:schemeClr val="accent3"/>
                </a:solidFill>
              </a:rPr>
              <a:t>,</a:t>
            </a:r>
            <a:r>
              <a:rPr lang="en-US" sz="2000" b="0" dirty="0" smtClean="0">
                <a:solidFill>
                  <a:schemeClr val="accent6"/>
                </a:solidFill>
              </a:rPr>
              <a:t>1</a:t>
            </a:r>
            <a:r>
              <a:rPr lang="en-US" sz="2000" b="0" dirty="0" smtClean="0">
                <a:solidFill>
                  <a:schemeClr val="accent3"/>
                </a:solidFill>
              </a:rPr>
              <a:t>,</a:t>
            </a:r>
            <a:r>
              <a:rPr lang="en-US" sz="2000" b="0" dirty="0" smtClean="0">
                <a:solidFill>
                  <a:schemeClr val="accent6"/>
                </a:solidFill>
              </a:rPr>
              <a:t>1</a:t>
            </a:r>
            <a:r>
              <a:rPr lang="en-US" sz="2000" b="0" dirty="0">
                <a:solidFill>
                  <a:schemeClr val="accent3"/>
                </a:solidFill>
              </a:rPr>
              <a:t>));  </a:t>
            </a:r>
          </a:p>
          <a:p>
            <a:pPr lvl="1"/>
            <a:r>
              <a:rPr lang="en-US" sz="2000" b="0" dirty="0">
                <a:solidFill>
                  <a:schemeClr val="accent3"/>
                </a:solidFill>
              </a:rPr>
              <a:t>	}</a:t>
            </a:r>
          </a:p>
          <a:p>
            <a:pPr lvl="1"/>
            <a:r>
              <a:rPr lang="en-US" sz="2000" b="0" dirty="0">
                <a:solidFill>
                  <a:schemeClr val="accent3"/>
                </a:solidFill>
              </a:rPr>
              <a:t>} </a:t>
            </a:r>
          </a:p>
        </p:txBody>
      </p:sp>
    </p:spTree>
    <p:extLst>
      <p:ext uri="{BB962C8B-B14F-4D97-AF65-F5344CB8AC3E}">
        <p14:creationId xmlns:p14="http://schemas.microsoft.com/office/powerpoint/2010/main" xmlns="" val="73195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Method overloading example – Changing argument data type</a:t>
            </a:r>
            <a:endParaRPr lang="en-US" altLang="en-US"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8</a:t>
            </a:fld>
            <a:endParaRPr lang="en-US" dirty="0"/>
          </a:p>
        </p:txBody>
      </p:sp>
      <p:sp>
        <p:nvSpPr>
          <p:cNvPr id="11" name="Rectangle 10"/>
          <p:cNvSpPr/>
          <p:nvPr/>
        </p:nvSpPr>
        <p:spPr>
          <a:xfrm>
            <a:off x="228600" y="1219200"/>
            <a:ext cx="8077200" cy="4401205"/>
          </a:xfrm>
          <a:prstGeom prst="rect">
            <a:avLst/>
          </a:prstGeom>
        </p:spPr>
        <p:txBody>
          <a:bodyPr wrap="square">
            <a:spAutoFit/>
          </a:bodyPr>
          <a:lstStyle/>
          <a:p>
            <a:pPr lvl="1"/>
            <a:r>
              <a:rPr lang="en-US" sz="2000" b="0" dirty="0">
                <a:solidFill>
                  <a:schemeClr val="accent3"/>
                </a:solidFill>
              </a:rPr>
              <a:t>class </a:t>
            </a:r>
            <a:r>
              <a:rPr lang="en-US" sz="2000" b="0" dirty="0">
                <a:solidFill>
                  <a:schemeClr val="accent6"/>
                </a:solidFill>
              </a:rPr>
              <a:t>Summation</a:t>
            </a:r>
            <a:r>
              <a:rPr lang="en-US" sz="2000" b="0" dirty="0">
                <a:solidFill>
                  <a:schemeClr val="accent3"/>
                </a:solidFill>
              </a:rPr>
              <a:t>{  </a:t>
            </a:r>
          </a:p>
          <a:p>
            <a:pPr lvl="1"/>
            <a:r>
              <a:rPr lang="en-US" sz="2000" b="0" dirty="0">
                <a:solidFill>
                  <a:schemeClr val="accent3"/>
                </a:solidFill>
              </a:rPr>
              <a:t>	static </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add</a:t>
            </a:r>
            <a:r>
              <a:rPr lang="en-US" sz="2000" b="0" dirty="0">
                <a:solidFill>
                  <a:schemeClr val="accent3"/>
                </a:solidFill>
              </a:rPr>
              <a:t>(</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x</a:t>
            </a:r>
            <a:r>
              <a:rPr lang="en-US" sz="2000" b="0" dirty="0">
                <a:solidFill>
                  <a:schemeClr val="accent3"/>
                </a:solidFill>
              </a:rPr>
              <a:t>, </a:t>
            </a:r>
            <a:r>
              <a:rPr lang="en-US" sz="2000" b="0" dirty="0" err="1">
                <a:solidFill>
                  <a:schemeClr val="accent3"/>
                </a:solidFill>
              </a:rPr>
              <a:t>int</a:t>
            </a:r>
            <a:r>
              <a:rPr lang="en-US" sz="2000" b="0" dirty="0">
                <a:solidFill>
                  <a:schemeClr val="accent3"/>
                </a:solidFill>
              </a:rPr>
              <a:t> </a:t>
            </a:r>
            <a:r>
              <a:rPr lang="en-US" sz="2000" b="0" dirty="0">
                <a:solidFill>
                  <a:schemeClr val="accent6"/>
                </a:solidFill>
              </a:rPr>
              <a:t>y</a:t>
            </a:r>
            <a:r>
              <a:rPr lang="en-US" sz="2000" b="0" dirty="0">
                <a:solidFill>
                  <a:schemeClr val="accent3"/>
                </a:solidFill>
              </a:rPr>
              <a:t>){</a:t>
            </a:r>
          </a:p>
          <a:p>
            <a:pPr lvl="1"/>
            <a:r>
              <a:rPr lang="en-US" sz="2000" b="0" dirty="0">
                <a:solidFill>
                  <a:schemeClr val="accent3"/>
                </a:solidFill>
              </a:rPr>
              <a:t>		return </a:t>
            </a:r>
            <a:r>
              <a:rPr lang="en-US" sz="2000" b="0" dirty="0" err="1">
                <a:solidFill>
                  <a:schemeClr val="accent6"/>
                </a:solidFill>
              </a:rPr>
              <a:t>x</a:t>
            </a:r>
            <a:r>
              <a:rPr lang="en-US" sz="2000" b="0" dirty="0" err="1">
                <a:solidFill>
                  <a:schemeClr val="accent3"/>
                </a:solidFill>
              </a:rPr>
              <a:t>+</a:t>
            </a:r>
            <a:r>
              <a:rPr lang="en-US" sz="2000" b="0" dirty="0" err="1">
                <a:solidFill>
                  <a:schemeClr val="accent6"/>
                </a:solidFill>
              </a:rPr>
              <a:t>y</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static double </a:t>
            </a:r>
            <a:r>
              <a:rPr lang="en-US" sz="2000" b="0" dirty="0">
                <a:solidFill>
                  <a:schemeClr val="accent6"/>
                </a:solidFill>
              </a:rPr>
              <a:t>add</a:t>
            </a:r>
            <a:r>
              <a:rPr lang="en-US" sz="2000" b="0" dirty="0">
                <a:solidFill>
                  <a:schemeClr val="accent3"/>
                </a:solidFill>
              </a:rPr>
              <a:t>(double </a:t>
            </a:r>
            <a:r>
              <a:rPr lang="en-US" sz="2000" b="0" dirty="0">
                <a:solidFill>
                  <a:schemeClr val="accent6"/>
                </a:solidFill>
              </a:rPr>
              <a:t>x</a:t>
            </a:r>
            <a:r>
              <a:rPr lang="en-US" sz="2000" b="0" dirty="0">
                <a:solidFill>
                  <a:schemeClr val="accent3"/>
                </a:solidFill>
              </a:rPr>
              <a:t>, double </a:t>
            </a:r>
            <a:r>
              <a:rPr lang="en-US" sz="2000" b="0" dirty="0">
                <a:solidFill>
                  <a:schemeClr val="accent6"/>
                </a:solidFill>
              </a:rPr>
              <a:t>y</a:t>
            </a:r>
            <a:r>
              <a:rPr lang="en-US" sz="2000" b="0" dirty="0">
                <a:solidFill>
                  <a:schemeClr val="accent3"/>
                </a:solidFill>
              </a:rPr>
              <a:t>){</a:t>
            </a:r>
          </a:p>
          <a:p>
            <a:pPr lvl="1"/>
            <a:r>
              <a:rPr lang="en-US" sz="2000" b="0" dirty="0">
                <a:solidFill>
                  <a:schemeClr val="accent3"/>
                </a:solidFill>
              </a:rPr>
              <a:t>		return </a:t>
            </a:r>
            <a:r>
              <a:rPr lang="en-US" sz="2000" b="0" dirty="0" err="1">
                <a:solidFill>
                  <a:schemeClr val="accent6"/>
                </a:solidFill>
              </a:rPr>
              <a:t>x</a:t>
            </a:r>
            <a:r>
              <a:rPr lang="en-US" sz="2000" b="0" dirty="0" err="1">
                <a:solidFill>
                  <a:schemeClr val="accent3"/>
                </a:solidFill>
              </a:rPr>
              <a:t>+</a:t>
            </a:r>
            <a:r>
              <a:rPr lang="en-US" sz="2000" b="0" dirty="0" err="1">
                <a:solidFill>
                  <a:schemeClr val="accent6"/>
                </a:solidFill>
              </a:rPr>
              <a:t>y</a:t>
            </a:r>
            <a:r>
              <a:rPr lang="en-US" sz="2000" b="0" dirty="0">
                <a:solidFill>
                  <a:schemeClr val="accent3"/>
                </a:solidFill>
              </a:rPr>
              <a:t>;</a:t>
            </a:r>
          </a:p>
          <a:p>
            <a:pPr lvl="1"/>
            <a:r>
              <a:rPr lang="en-US" sz="2000" b="0" dirty="0">
                <a:solidFill>
                  <a:schemeClr val="accent3"/>
                </a:solidFill>
              </a:rPr>
              <a:t>	}  </a:t>
            </a:r>
          </a:p>
          <a:p>
            <a:pPr lvl="1"/>
            <a:r>
              <a:rPr lang="en-US" sz="2000" b="0" dirty="0">
                <a:solidFill>
                  <a:schemeClr val="accent3"/>
                </a:solidFill>
              </a:rPr>
              <a:t>}  </a:t>
            </a:r>
          </a:p>
          <a:p>
            <a:pPr lvl="1"/>
            <a:r>
              <a:rPr lang="en-US" sz="2000" b="0" dirty="0">
                <a:solidFill>
                  <a:schemeClr val="accent3"/>
                </a:solidFill>
              </a:rPr>
              <a:t>class </a:t>
            </a:r>
            <a:r>
              <a:rPr lang="en-US" sz="2000" b="0" dirty="0" err="1">
                <a:solidFill>
                  <a:schemeClr val="accent6"/>
                </a:solidFill>
              </a:rPr>
              <a:t>OverloadingExample</a:t>
            </a:r>
            <a:r>
              <a:rPr lang="en-US" sz="2000" b="0" dirty="0">
                <a:solidFill>
                  <a:schemeClr val="accent3"/>
                </a:solidFill>
              </a:rPr>
              <a:t>{  </a:t>
            </a:r>
          </a:p>
          <a:p>
            <a:pPr lvl="1"/>
            <a:r>
              <a:rPr lang="en-US" sz="2000" b="0" dirty="0">
                <a:solidFill>
                  <a:schemeClr val="accent3"/>
                </a:solidFill>
              </a:rPr>
              <a:t>	public static void main(String[] </a:t>
            </a:r>
            <a:r>
              <a:rPr lang="en-US" sz="2000" b="0" dirty="0" err="1">
                <a:solidFill>
                  <a:schemeClr val="accent3"/>
                </a:solidFill>
              </a:rPr>
              <a:t>args</a:t>
            </a:r>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err="1">
                <a:solidFill>
                  <a:schemeClr val="accent3"/>
                </a:solidFill>
              </a:rPr>
              <a:t>Summation.</a:t>
            </a:r>
            <a:r>
              <a:rPr lang="en-US" sz="2000" b="0" dirty="0" err="1">
                <a:solidFill>
                  <a:schemeClr val="accent6"/>
                </a:solidFill>
              </a:rPr>
              <a:t>add</a:t>
            </a:r>
            <a:r>
              <a:rPr lang="en-US" sz="2000" b="0" dirty="0">
                <a:solidFill>
                  <a:schemeClr val="accent3"/>
                </a:solidFill>
              </a:rPr>
              <a:t>(</a:t>
            </a:r>
            <a:r>
              <a:rPr lang="en-US" sz="2000" b="0" dirty="0">
                <a:solidFill>
                  <a:schemeClr val="accent6"/>
                </a:solidFill>
              </a:rPr>
              <a:t>5</a:t>
            </a:r>
            <a:r>
              <a:rPr lang="en-US" sz="2000" b="0" dirty="0">
                <a:solidFill>
                  <a:schemeClr val="accent3"/>
                </a:solidFill>
              </a:rPr>
              <a:t>,</a:t>
            </a:r>
            <a:r>
              <a:rPr lang="en-US" sz="2000" b="0" dirty="0">
                <a:solidFill>
                  <a:schemeClr val="accent6"/>
                </a:solidFill>
              </a:rPr>
              <a:t>5</a:t>
            </a:r>
            <a:r>
              <a:rPr lang="en-US" sz="2000" b="0" dirty="0">
                <a:solidFill>
                  <a:schemeClr val="accent3"/>
                </a:solidFill>
              </a:rPr>
              <a:t>));  </a:t>
            </a:r>
          </a:p>
          <a:p>
            <a:pPr lvl="1"/>
            <a:r>
              <a:rPr lang="en-US" sz="2000" b="0" dirty="0">
                <a:solidFill>
                  <a:schemeClr val="accent3"/>
                </a:solidFill>
              </a:rPr>
              <a:t>		</a:t>
            </a:r>
            <a:r>
              <a:rPr lang="en-US" sz="2000" b="0" dirty="0" err="1">
                <a:solidFill>
                  <a:schemeClr val="accent3"/>
                </a:solidFill>
              </a:rPr>
              <a:t>System.out.println</a:t>
            </a:r>
            <a:r>
              <a:rPr lang="en-US" sz="2000" b="0" dirty="0">
                <a:solidFill>
                  <a:schemeClr val="accent3"/>
                </a:solidFill>
              </a:rPr>
              <a:t>(</a:t>
            </a:r>
            <a:r>
              <a:rPr lang="en-US" sz="2000" b="0" dirty="0" err="1">
                <a:solidFill>
                  <a:schemeClr val="accent3"/>
                </a:solidFill>
              </a:rPr>
              <a:t>Summation.</a:t>
            </a:r>
            <a:r>
              <a:rPr lang="en-US" sz="2000" b="0" dirty="0" err="1">
                <a:solidFill>
                  <a:schemeClr val="accent6"/>
                </a:solidFill>
              </a:rPr>
              <a:t>add</a:t>
            </a:r>
            <a:r>
              <a:rPr lang="en-US" sz="2000" b="0" dirty="0">
                <a:solidFill>
                  <a:schemeClr val="accent3"/>
                </a:solidFill>
              </a:rPr>
              <a:t>(</a:t>
            </a:r>
            <a:r>
              <a:rPr lang="en-US" sz="2000" b="0" dirty="0">
                <a:solidFill>
                  <a:schemeClr val="accent6"/>
                </a:solidFill>
              </a:rPr>
              <a:t>10.5</a:t>
            </a:r>
            <a:r>
              <a:rPr lang="en-US" sz="2000" b="0" dirty="0">
                <a:solidFill>
                  <a:schemeClr val="accent3"/>
                </a:solidFill>
              </a:rPr>
              <a:t>,</a:t>
            </a:r>
            <a:r>
              <a:rPr lang="en-US" sz="2000" b="0" dirty="0">
                <a:solidFill>
                  <a:schemeClr val="accent6"/>
                </a:solidFill>
              </a:rPr>
              <a:t>11.5</a:t>
            </a:r>
            <a:r>
              <a:rPr lang="en-US" sz="2000" b="0" dirty="0">
                <a:solidFill>
                  <a:schemeClr val="accent3"/>
                </a:solidFill>
              </a:rPr>
              <a:t>));  </a:t>
            </a:r>
          </a:p>
          <a:p>
            <a:pPr lvl="1"/>
            <a:r>
              <a:rPr lang="en-US" sz="2000" b="0" dirty="0">
                <a:solidFill>
                  <a:schemeClr val="accent3"/>
                </a:solidFill>
              </a:rPr>
              <a:t>	}</a:t>
            </a:r>
          </a:p>
          <a:p>
            <a:pPr lvl="1"/>
            <a:r>
              <a:rPr lang="en-US" sz="2000" b="0" dirty="0">
                <a:solidFill>
                  <a:schemeClr val="accent3"/>
                </a:solidFill>
              </a:rPr>
              <a:t>} </a:t>
            </a:r>
          </a:p>
        </p:txBody>
      </p:sp>
    </p:spTree>
    <p:extLst>
      <p:ext uri="{BB962C8B-B14F-4D97-AF65-F5344CB8AC3E}">
        <p14:creationId xmlns:p14="http://schemas.microsoft.com/office/powerpoint/2010/main" xmlns="" val="8551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2"/>
          </p:nvPr>
        </p:nvSpPr>
        <p:spPr>
          <a:xfrm>
            <a:off x="8636004" y="6477000"/>
            <a:ext cx="736596" cy="228597"/>
          </a:xfrm>
        </p:spPr>
        <p:txBody>
          <a:bodyPr/>
          <a:lstStyle/>
          <a:p>
            <a:pPr>
              <a:defRPr/>
            </a:pPr>
            <a:fld id="{50EC62AF-8A58-47DB-8277-FFD1CE2A98DE}" type="slidenum">
              <a:rPr lang="en-US" smtClean="0">
                <a:solidFill>
                  <a:schemeClr val="bg1"/>
                </a:solidFill>
              </a:rPr>
              <a:pPr>
                <a:defRPr/>
              </a:pPr>
              <a:t>9</a:t>
            </a:fld>
            <a:endParaRPr lang="en-US" dirty="0">
              <a:solidFill>
                <a:schemeClr val="bg1"/>
              </a:solidFill>
            </a:endParaRPr>
          </a:p>
        </p:txBody>
      </p:sp>
      <p:sp>
        <p:nvSpPr>
          <p:cNvPr id="7" name="Content Placeholder 2"/>
          <p:cNvSpPr>
            <a:spLocks noGrp="1"/>
          </p:cNvSpPr>
          <p:nvPr>
            <p:ph idx="1"/>
          </p:nvPr>
        </p:nvSpPr>
        <p:spPr>
          <a:xfrm>
            <a:off x="533400" y="838200"/>
            <a:ext cx="8102604" cy="4906963"/>
          </a:xfrm>
        </p:spPr>
        <p:txBody>
          <a:bodyPr/>
          <a:lstStyle/>
          <a:p>
            <a:pPr>
              <a:buNone/>
            </a:pPr>
            <a:endParaRPr lang="en-US" dirty="0" smtClean="0">
              <a:latin typeface="+mj-lt"/>
              <a:cs typeface="Arial" pitchFamily="34" charset="0"/>
            </a:endParaRPr>
          </a:p>
          <a:p>
            <a:pPr>
              <a:buFont typeface="Arial" panose="020B0604020202020204" pitchFamily="34" charset="0"/>
              <a:buChar char="•"/>
            </a:pPr>
            <a:r>
              <a:rPr lang="en-US" dirty="0">
                <a:latin typeface="+mj-lt"/>
              </a:rPr>
              <a:t>Fill in the blanks</a:t>
            </a:r>
            <a:r>
              <a:rPr lang="en-US" dirty="0" smtClean="0">
                <a:latin typeface="+mj-lt"/>
              </a:rPr>
              <a:t>.</a:t>
            </a:r>
          </a:p>
          <a:p>
            <a:pPr marL="0" indent="0">
              <a:buNone/>
            </a:pPr>
            <a:r>
              <a:rPr lang="en-US" dirty="0" smtClean="0">
                <a:latin typeface="+mj-lt"/>
              </a:rPr>
              <a:t>	 </a:t>
            </a:r>
            <a:r>
              <a:rPr lang="en-US" dirty="0">
                <a:latin typeface="+mj-lt"/>
              </a:rPr>
              <a:t>_____________ in Java is a concept by which we can perform </a:t>
            </a:r>
            <a:r>
              <a:rPr lang="en-US" dirty="0" smtClean="0">
                <a:latin typeface="+mj-lt"/>
              </a:rPr>
              <a:t>	a</a:t>
            </a:r>
            <a:r>
              <a:rPr lang="en-US" dirty="0">
                <a:latin typeface="+mj-lt"/>
              </a:rPr>
              <a:t> single </a:t>
            </a:r>
            <a:r>
              <a:rPr lang="en-US" dirty="0" smtClean="0">
                <a:latin typeface="+mj-lt"/>
              </a:rPr>
              <a:t>	action </a:t>
            </a:r>
            <a:r>
              <a:rPr lang="en-US" dirty="0">
                <a:latin typeface="+mj-lt"/>
              </a:rPr>
              <a:t>in different ways.</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List down the types of polymorphism.</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State </a:t>
            </a:r>
            <a:r>
              <a:rPr lang="en-US" dirty="0" smtClean="0">
                <a:latin typeface="+mj-lt"/>
              </a:rPr>
              <a:t>whether the statement is true </a:t>
            </a:r>
            <a:r>
              <a:rPr lang="en-US" dirty="0">
                <a:latin typeface="+mj-lt"/>
              </a:rPr>
              <a:t>or false. </a:t>
            </a:r>
            <a:endParaRPr lang="en-US" dirty="0" smtClean="0">
              <a:latin typeface="+mj-lt"/>
            </a:endParaRPr>
          </a:p>
          <a:p>
            <a:pPr marL="0" indent="0">
              <a:buNone/>
            </a:pPr>
            <a:r>
              <a:rPr lang="en-US" dirty="0">
                <a:latin typeface="+mj-lt"/>
              </a:rPr>
              <a:t>	</a:t>
            </a:r>
            <a:r>
              <a:rPr lang="en-US" dirty="0" smtClean="0">
                <a:latin typeface="+mj-lt"/>
              </a:rPr>
              <a:t>Java </a:t>
            </a:r>
            <a:r>
              <a:rPr lang="en-US" dirty="0">
                <a:latin typeface="+mj-lt"/>
              </a:rPr>
              <a:t>static method can be overridden.</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Fill in the </a:t>
            </a:r>
            <a:r>
              <a:rPr lang="en-US" dirty="0" smtClean="0">
                <a:latin typeface="+mj-lt"/>
              </a:rPr>
              <a:t>blank. </a:t>
            </a:r>
          </a:p>
          <a:p>
            <a:pPr marL="0" indent="0">
              <a:buNone/>
            </a:pPr>
            <a:r>
              <a:rPr lang="en-US" dirty="0">
                <a:latin typeface="+mj-lt"/>
              </a:rPr>
              <a:t>	</a:t>
            </a:r>
            <a:r>
              <a:rPr lang="en-US" dirty="0" smtClean="0">
                <a:latin typeface="+mj-lt"/>
              </a:rPr>
              <a:t>Method </a:t>
            </a:r>
            <a:r>
              <a:rPr lang="en-US" dirty="0">
                <a:latin typeface="+mj-lt"/>
              </a:rPr>
              <a:t>_____________ is not possible by changing the return </a:t>
            </a:r>
            <a:r>
              <a:rPr lang="en-US" dirty="0" smtClean="0">
                <a:latin typeface="+mj-lt"/>
              </a:rPr>
              <a:t>	type </a:t>
            </a:r>
            <a:r>
              <a:rPr lang="en-US" dirty="0">
                <a:latin typeface="+mj-lt"/>
              </a:rPr>
              <a:t>of </a:t>
            </a:r>
            <a:r>
              <a:rPr lang="en-US" dirty="0" smtClean="0">
                <a:latin typeface="+mj-lt"/>
              </a:rPr>
              <a:t>	the </a:t>
            </a:r>
            <a:r>
              <a:rPr lang="en-US" dirty="0">
                <a:latin typeface="+mj-lt"/>
              </a:rPr>
              <a:t>method alone.</a:t>
            </a:r>
          </a:p>
          <a:p>
            <a:pPr marL="0" indent="0">
              <a:buNone/>
            </a:pPr>
            <a:endParaRPr lang="en-US" dirty="0">
              <a:solidFill>
                <a:schemeClr val="tx1"/>
              </a:solidFill>
              <a:latin typeface="+mj-lt"/>
            </a:endParaRPr>
          </a:p>
          <a:p>
            <a:pPr marL="0" indent="0">
              <a:buNone/>
            </a:pPr>
            <a:endParaRPr lang="en-US" dirty="0">
              <a:solidFill>
                <a:schemeClr val="tx1"/>
              </a:solidFill>
              <a:latin typeface="+mj-lt"/>
            </a:endParaRPr>
          </a:p>
          <a:p>
            <a:pPr>
              <a:buFont typeface="Wingdings" pitchFamily="2" charset="2"/>
              <a:buChar char="§"/>
            </a:pPr>
            <a:endParaRPr lang="en-US" dirty="0">
              <a:solidFill>
                <a:schemeClr val="tx1"/>
              </a:solidFill>
              <a:latin typeface="+mj-lt"/>
            </a:endParaRPr>
          </a:p>
          <a:p>
            <a:pPr>
              <a:buFont typeface="Wingdings" pitchFamily="2" charset="2"/>
              <a:buChar char="§"/>
            </a:pPr>
            <a:endParaRPr lang="en-US" dirty="0">
              <a:solidFill>
                <a:schemeClr val="tx1"/>
              </a:solidFill>
              <a:latin typeface="+mj-lt"/>
            </a:endParaRPr>
          </a:p>
          <a:p>
            <a:pPr>
              <a:buFont typeface="Wingdings" pitchFamily="2" charset="2"/>
              <a:buChar char="§"/>
            </a:pPr>
            <a:endParaRPr lang="en-US" dirty="0">
              <a:solidFill>
                <a:schemeClr val="tx1"/>
              </a:solidFill>
              <a:latin typeface="+mj-lt"/>
            </a:endParaRPr>
          </a:p>
          <a:p>
            <a:pPr>
              <a:buFont typeface="Wingdings" pitchFamily="2" charset="2"/>
              <a:buChar char="§"/>
            </a:pPr>
            <a:endParaRPr lang="en-US" dirty="0">
              <a:solidFill>
                <a:schemeClr val="tx1"/>
              </a:solidFill>
              <a:latin typeface="+mj-lt"/>
            </a:endParaRPr>
          </a:p>
          <a:p>
            <a:pPr>
              <a:buNone/>
            </a:pPr>
            <a:endParaRPr lang="en-US" dirty="0">
              <a:solidFill>
                <a:schemeClr val="tx1"/>
              </a:solidFill>
              <a:latin typeface="+mj-lt"/>
            </a:endParaRPr>
          </a:p>
        </p:txBody>
      </p:sp>
    </p:spTree>
    <p:extLst>
      <p:ext uri="{BB962C8B-B14F-4D97-AF65-F5344CB8AC3E}">
        <p14:creationId xmlns:p14="http://schemas.microsoft.com/office/powerpoint/2010/main" xmlns="" val="35259872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43858E-B371-46CE-93B1-040BE5662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CE3420-51B5-45D0-AA94-470C87CA3DB9}">
  <ds:schemaRefs>
    <ds:schemaRef ds:uri="http://schemas.microsoft.com/office/2006/metadata/properties"/>
    <ds:schemaRef ds:uri="951c5514-b77c-4532-82d5-a05f2f7d58e2"/>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46094</TotalTime>
  <Words>675</Words>
  <Application>Microsoft Office PowerPoint</Application>
  <PresentationFormat>On-screen Show (4:3)</PresentationFormat>
  <Paragraphs>211</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Academy LCD Compliant Template</vt:lpstr>
      <vt:lpstr>Slide 1</vt:lpstr>
      <vt:lpstr>Polymorphism</vt:lpstr>
      <vt:lpstr>Method Overriding</vt:lpstr>
      <vt:lpstr>Rules for method Overriding</vt:lpstr>
      <vt:lpstr>Method overriding example</vt:lpstr>
      <vt:lpstr>Method Overloading</vt:lpstr>
      <vt:lpstr>Method overloading example – Number of argument based</vt:lpstr>
      <vt:lpstr>Method overloading example – Changing argument data type</vt:lpstr>
      <vt:lpstr>Test your understanding</vt:lpstr>
      <vt:lpstr>Test your understanding</vt:lpstr>
      <vt:lpstr>Solution</vt:lpstr>
      <vt:lpstr>Test your understanding</vt:lpstr>
      <vt:lpstr>Solution</vt:lpstr>
      <vt:lpstr>Recap</vt:lpstr>
      <vt:lpstr>Slide 15</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Blessed</cp:lastModifiedBy>
  <cp:revision>2290</cp:revision>
  <dcterms:created xsi:type="dcterms:W3CDTF">2006-08-07T10:58:16Z</dcterms:created>
  <dcterms:modified xsi:type="dcterms:W3CDTF">2024-02-16T03:54:57Z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0x0101007A9C735C9F3CD54A948D0AD38DF112BF</vt:lpwstr>
  </property>
  <property fmtid="{D5CDD505-2E9C-101B-9397-08002B2CF9AE}" pid="4" name="Order">
    <vt:r8>203000</vt:r8>
  </property>
  <property fmtid="{D5CDD505-2E9C-101B-9397-08002B2CF9AE}" pid="5" name="ComplianceAssetId">
    <vt:lpwstr/>
  </property>
  <property fmtid="{D5CDD505-2E9C-101B-9397-08002B2CF9AE}" pid="6" name="_SourceUrl">
    <vt:lpwstr/>
  </property>
  <property fmtid="{D5CDD505-2E9C-101B-9397-08002B2CF9AE}" pid="7" name="_SharedFileIndex">
    <vt:lpwstr/>
  </property>
  <property fmtid="{D5CDD505-2E9C-101B-9397-08002B2CF9AE}" pid="8" name="xd_Signature">
    <vt:bool>false</vt:bool>
  </property>
  <property fmtid="{D5CDD505-2E9C-101B-9397-08002B2CF9AE}" pid="9" name="xd_ProgID">
    <vt:lpwstr/>
  </property>
  <property fmtid="{D5CDD505-2E9C-101B-9397-08002B2CF9AE}" pid="10" name="TemplateUrl">
    <vt:lpwstr/>
  </property>
</Properties>
</file>