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4"/>
  </p:sldMasterIdLst>
  <p:notesMasterIdLst>
    <p:notesMasterId r:id="rId59"/>
  </p:notesMasterIdLst>
  <p:sldIdLst>
    <p:sldId id="417" r:id="rId5"/>
    <p:sldId id="418" r:id="rId6"/>
    <p:sldId id="465" r:id="rId7"/>
    <p:sldId id="425" r:id="rId8"/>
    <p:sldId id="424" r:id="rId9"/>
    <p:sldId id="419" r:id="rId10"/>
    <p:sldId id="441" r:id="rId11"/>
    <p:sldId id="466" r:id="rId12"/>
    <p:sldId id="426" r:id="rId13"/>
    <p:sldId id="427" r:id="rId14"/>
    <p:sldId id="472" r:id="rId15"/>
    <p:sldId id="473" r:id="rId16"/>
    <p:sldId id="474" r:id="rId17"/>
    <p:sldId id="442" r:id="rId18"/>
    <p:sldId id="443" r:id="rId19"/>
    <p:sldId id="420" r:id="rId20"/>
    <p:sldId id="445" r:id="rId21"/>
    <p:sldId id="454" r:id="rId22"/>
    <p:sldId id="455" r:id="rId23"/>
    <p:sldId id="428" r:id="rId24"/>
    <p:sldId id="457" r:id="rId25"/>
    <p:sldId id="458" r:id="rId26"/>
    <p:sldId id="429" r:id="rId27"/>
    <p:sldId id="456" r:id="rId28"/>
    <p:sldId id="446" r:id="rId29"/>
    <p:sldId id="430" r:id="rId30"/>
    <p:sldId id="421" r:id="rId31"/>
    <p:sldId id="449" r:id="rId32"/>
    <p:sldId id="459" r:id="rId33"/>
    <p:sldId id="460" r:id="rId34"/>
    <p:sldId id="467" r:id="rId35"/>
    <p:sldId id="413" r:id="rId36"/>
    <p:sldId id="447" r:id="rId37"/>
    <p:sldId id="448" r:id="rId38"/>
    <p:sldId id="461" r:id="rId39"/>
    <p:sldId id="462" r:id="rId40"/>
    <p:sldId id="431" r:id="rId41"/>
    <p:sldId id="432" r:id="rId42"/>
    <p:sldId id="433" r:id="rId43"/>
    <p:sldId id="463" r:id="rId44"/>
    <p:sldId id="464" r:id="rId45"/>
    <p:sldId id="468" r:id="rId46"/>
    <p:sldId id="469" r:id="rId47"/>
    <p:sldId id="434" r:id="rId48"/>
    <p:sldId id="470" r:id="rId49"/>
    <p:sldId id="471" r:id="rId50"/>
    <p:sldId id="436" r:id="rId51"/>
    <p:sldId id="422" r:id="rId52"/>
    <p:sldId id="440" r:id="rId53"/>
    <p:sldId id="451" r:id="rId54"/>
    <p:sldId id="452" r:id="rId55"/>
    <p:sldId id="453" r:id="rId56"/>
    <p:sldId id="414" r:id="rId57"/>
    <p:sldId id="349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60" clrIdx="1"/>
  <p:cmAuthor id="2" name="SangeeArjun" initials="Sangeetha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AFAF"/>
    <a:srgbClr val="000099"/>
    <a:srgbClr val="EA3800"/>
    <a:srgbClr val="FFCCCC"/>
    <a:srgbClr val="CC3300"/>
    <a:srgbClr val="FFB7B7"/>
    <a:srgbClr val="FFA589"/>
    <a:srgbClr val="DAD2E4"/>
    <a:srgbClr val="EED0CE"/>
    <a:srgbClr val="E9C3C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0790" autoAdjust="0"/>
  </p:normalViewPr>
  <p:slideViewPr>
    <p:cSldViewPr>
      <p:cViewPr varScale="1">
        <p:scale>
          <a:sx n="71" d="100"/>
          <a:sy n="71" d="100"/>
        </p:scale>
        <p:origin x="-178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1740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928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546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854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1262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245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4942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092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17784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5718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7556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331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31474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23571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77894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19568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6652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3652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This line of code creates the </a:t>
            </a:r>
            <a:r>
              <a:rPr lang="en-US" sz="1200" b="0" dirty="0" err="1" smtClean="0"/>
              <a:t>HashSet</a:t>
            </a:r>
            <a:r>
              <a:rPr lang="en-US" sz="1200" b="0" baseline="0" dirty="0" smtClean="0"/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HashSet</a:t>
            </a:r>
            <a:r>
              <a:rPr lang="en-US" sz="1200" b="1" dirty="0" smtClean="0"/>
              <a:t>&lt;String&gt; </a:t>
            </a:r>
            <a:r>
              <a:rPr lang="en-US" sz="1200" b="1" dirty="0" smtClean="0">
                <a:solidFill>
                  <a:schemeClr val="accent6"/>
                </a:solidFill>
              </a:rPr>
              <a:t>set</a:t>
            </a:r>
            <a:r>
              <a:rPr lang="en-US" sz="1200" b="1" dirty="0" smtClean="0"/>
              <a:t>=new </a:t>
            </a:r>
            <a:r>
              <a:rPr lang="en-US" sz="1200" b="1" dirty="0" err="1" smtClean="0"/>
              <a:t>HashSet</a:t>
            </a:r>
            <a:r>
              <a:rPr lang="en-US" sz="1200" b="1" dirty="0" smtClean="0"/>
              <a:t>&lt;String&gt;();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We</a:t>
            </a:r>
            <a:r>
              <a:rPr lang="en-US" sz="1200" b="0" baseline="0" dirty="0" smtClean="0"/>
              <a:t> can add value to the </a:t>
            </a:r>
            <a:r>
              <a:rPr lang="en-US" sz="1200" b="0" baseline="0" dirty="0" err="1" smtClean="0"/>
              <a:t>HashSet</a:t>
            </a:r>
            <a:r>
              <a:rPr lang="en-US" sz="1200" b="0" baseline="0" dirty="0" smtClean="0"/>
              <a:t> by using add() method: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err="1" smtClean="0"/>
              <a:t>set.add</a:t>
            </a:r>
            <a:r>
              <a:rPr lang="en-US" sz="1200" b="0" baseline="0" dirty="0" smtClean="0"/>
              <a:t>(“TOM”);</a:t>
            </a:r>
            <a:endParaRPr lang="en-US" sz="1200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73911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This line of code creates the </a:t>
            </a:r>
            <a:r>
              <a:rPr lang="en-US" sz="1200" b="0" dirty="0" err="1" smtClean="0"/>
              <a:t>HashSet</a:t>
            </a:r>
            <a:r>
              <a:rPr lang="en-US" sz="1200" b="0" baseline="0" dirty="0" smtClean="0"/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b="0" dirty="0" smtClean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HashSet</a:t>
            </a:r>
            <a:r>
              <a:rPr lang="en-US" sz="1200" b="1" dirty="0" smtClean="0"/>
              <a:t>&lt;String&gt; </a:t>
            </a:r>
            <a:r>
              <a:rPr lang="en-US" sz="1200" b="1" dirty="0" smtClean="0">
                <a:solidFill>
                  <a:schemeClr val="accent6"/>
                </a:solidFill>
              </a:rPr>
              <a:t>set</a:t>
            </a:r>
            <a:r>
              <a:rPr lang="en-US" sz="1200" b="1" dirty="0" smtClean="0"/>
              <a:t>=new </a:t>
            </a:r>
            <a:r>
              <a:rPr lang="en-US" sz="1200" b="1" dirty="0" err="1" smtClean="0"/>
              <a:t>HashSet</a:t>
            </a:r>
            <a:r>
              <a:rPr lang="en-US" sz="1200" b="1" dirty="0" smtClean="0"/>
              <a:t>&lt;String&gt;();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 smtClean="0"/>
              <a:t>We</a:t>
            </a:r>
            <a:r>
              <a:rPr lang="en-US" sz="1200" b="0" baseline="0" dirty="0" smtClean="0"/>
              <a:t> can add value to the </a:t>
            </a:r>
            <a:r>
              <a:rPr lang="en-US" sz="1200" b="0" baseline="0" dirty="0" err="1" smtClean="0"/>
              <a:t>HashSet</a:t>
            </a:r>
            <a:r>
              <a:rPr lang="en-US" sz="1200" b="0" baseline="0" dirty="0" smtClean="0"/>
              <a:t> by using add() method: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 err="1" smtClean="0"/>
              <a:t>set.add</a:t>
            </a:r>
            <a:r>
              <a:rPr lang="en-US" sz="1200" b="0" baseline="0" dirty="0" smtClean="0"/>
              <a:t>(“TOM”);</a:t>
            </a:r>
            <a:endParaRPr lang="en-US" sz="1200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6658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java.util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package contains all the classes and interfaces for Collection framework.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6969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043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120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java.util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package contains all the classes and interfaces for Collection framework.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985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42965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8888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3968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50141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4587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0990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4972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this example we can see that we have 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ThrowsExample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class with a method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with two checked exception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IOException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ClassNotFoundException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 the main() method we are invoking the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methodA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  with a value of 1. Since the “if” condition is true that is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num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=1 it throw the exception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IOException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”.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output of the code will be: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java.io.IOException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IOException</a:t>
            </a: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we do not declare these exceptions then the program will throw a compilation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37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collection</a:t>
            </a:r>
            <a:r>
              <a:rPr lang="en-US" baseline="0" dirty="0" smtClean="0"/>
              <a:t> objects in Java are </a:t>
            </a:r>
            <a:r>
              <a:rPr lang="en-US" baseline="0" dirty="0" err="1" smtClean="0"/>
              <a:t>LinkedList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LindedHashSet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TreeSet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LinkedHashMap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TreeMap</a:t>
            </a:r>
            <a:r>
              <a:rPr lang="en-US" baseline="0" dirty="0" smtClean="0"/>
              <a:t>, </a:t>
            </a:r>
            <a:r>
              <a:rPr lang="en-US" sz="1200" b="0" dirty="0" err="1" smtClean="0">
                <a:solidFill>
                  <a:schemeClr val="bg1"/>
                </a:solidFill>
              </a:rPr>
              <a:t>EnumSet</a:t>
            </a:r>
            <a:r>
              <a:rPr lang="en-US" sz="1200" b="0" dirty="0" smtClean="0">
                <a:solidFill>
                  <a:schemeClr val="bg1"/>
                </a:solidFill>
              </a:rPr>
              <a:t> </a:t>
            </a:r>
            <a:r>
              <a:rPr lang="en-US" baseline="0" dirty="0" smtClean="0"/>
              <a:t>and </a:t>
            </a:r>
            <a:r>
              <a:rPr lang="en-US" baseline="0" dirty="0" err="1" smtClean="0"/>
              <a:t>Hashtable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1434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572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1993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367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5148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CC5A7-E6B4-43F7-90B3-FE4128ADA7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03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-Read Me Firs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Read Me First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1295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See notes on the left of slide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592544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Recap or Review – use any color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296374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5_Light Blue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Light Blue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385154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6_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Title – White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34448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463550" indent="-342900">
              <a:buClrTx/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 marL="503237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4pPr>
            <a:lvl5pPr marL="622300" indent="-285750">
              <a:buClrTx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299242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1_Check on Learn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Check on learning - 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4672815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2_Restate Objectiv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Restate terminal objective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43622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Ask learner-centered questions - any color slide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2434983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9144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3" y="800325"/>
            <a:ext cx="3616147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18908"/>
            <a:ext cx="5918467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649" y="1598705"/>
            <a:ext cx="3633788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581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6539462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119489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051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32657" y="2514600"/>
            <a:ext cx="9144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62343" y="2209803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4" y="3657600"/>
            <a:ext cx="7880905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 Topic Title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192"/>
          <a:stretch/>
        </p:blipFill>
        <p:spPr>
          <a:xfrm>
            <a:off x="3214651" y="4038600"/>
            <a:ext cx="5918467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09604" y="3505200"/>
            <a:ext cx="7880905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9401"/>
            <a:ext cx="2432050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317520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7349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6294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58463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705600" cy="49069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400800"/>
            <a:ext cx="1371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Cognizant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629400"/>
            <a:ext cx="736596" cy="228597"/>
          </a:xfrm>
          <a:prstGeom prst="rect">
            <a:avLst/>
          </a:prstGeom>
        </p:spPr>
        <p:txBody>
          <a:bodyPr/>
          <a:lstStyle/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233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3615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2-Generate Inte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492081"/>
            <a:ext cx="381000" cy="21351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210420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Terminal Objective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92081"/>
            <a:ext cx="533400" cy="21352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866224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Need and/or Benefits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8953274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Key Topics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278314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3124200"/>
            <a:ext cx="9133114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913311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2406316" y="1371600"/>
            <a:ext cx="11550316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42520693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7935" y="358002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Title – Black Background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77000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2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0280039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3_Dark Blue Activity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339" y="330261"/>
            <a:ext cx="8389665" cy="607259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Activity Slide -  dark blue – use only for activities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1000" y="1137831"/>
            <a:ext cx="8382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228600" indent="-227013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>
              <a:buClr>
                <a:schemeClr val="bg1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4pPr>
            <a:lvl5pPr marL="512763" indent="-176213">
              <a:buClr>
                <a:schemeClr val="bg1"/>
              </a:buClr>
              <a:buFont typeface="Arial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63000" y="6492081"/>
            <a:ext cx="736600" cy="228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663517A-90C9-44F7-A477-BBD63AED79D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309597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E2D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="" xmlns:p14="http://schemas.microsoft.com/office/powerpoint/2010/main" val="390931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  <p:sldLayoutId id="2147483807" r:id="rId20"/>
    <p:sldLayoutId id="2147483808" r:id="rId21"/>
    <p:sldLayoutId id="2147483809" r:id="rId22"/>
    <p:sldLayoutId id="2147483810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Collections in Java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9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ArrayList</a:t>
            </a:r>
            <a:r>
              <a:rPr lang="en-US" altLang="en-US" dirty="0" smtClean="0"/>
              <a:t> Example in detail.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700" y="914400"/>
            <a:ext cx="824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In the last example the following line of code creates a </a:t>
            </a:r>
            <a:r>
              <a:rPr lang="en-US" sz="2000" b="0" dirty="0" err="1" smtClean="0">
                <a:solidFill>
                  <a:schemeClr val="bg1"/>
                </a:solidFill>
                <a:latin typeface="+mn-lt"/>
              </a:rPr>
              <a:t>ArrayList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accent3"/>
                </a:solidFill>
              </a:rPr>
              <a:t>	</a:t>
            </a:r>
            <a:r>
              <a:rPr lang="en-US" sz="2000" b="0" dirty="0" err="1" smtClean="0">
                <a:solidFill>
                  <a:schemeClr val="accent3"/>
                </a:solidFill>
              </a:rPr>
              <a:t>ArrayList</a:t>
            </a:r>
            <a:r>
              <a:rPr lang="en-US" sz="2000" b="0" dirty="0" smtClean="0">
                <a:solidFill>
                  <a:schemeClr val="accent3"/>
                </a:solidFill>
              </a:rPr>
              <a:t>&lt;String</a:t>
            </a:r>
            <a:r>
              <a:rPr lang="en-US" sz="2000" b="0" dirty="0">
                <a:solidFill>
                  <a:schemeClr val="accent3"/>
                </a:solidFill>
              </a:rPr>
              <a:t>&gt; </a:t>
            </a:r>
            <a:r>
              <a:rPr lang="en-US" sz="2000" b="0" dirty="0">
                <a:solidFill>
                  <a:schemeClr val="accent6"/>
                </a:solidFill>
              </a:rPr>
              <a:t>list</a:t>
            </a:r>
            <a:r>
              <a:rPr lang="en-US" sz="2000" b="0" dirty="0">
                <a:solidFill>
                  <a:schemeClr val="accent3"/>
                </a:solidFill>
              </a:rPr>
              <a:t>=new </a:t>
            </a:r>
            <a:r>
              <a:rPr lang="en-US" sz="2000" b="0" dirty="0" err="1">
                <a:solidFill>
                  <a:schemeClr val="accent3"/>
                </a:solidFill>
              </a:rPr>
              <a:t>ArrayList</a:t>
            </a:r>
            <a:r>
              <a:rPr lang="en-US" sz="2000" b="0" dirty="0">
                <a:solidFill>
                  <a:schemeClr val="accent3"/>
                </a:solidFill>
              </a:rPr>
              <a:t>&lt;String&gt;();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026384"/>
            <a:ext cx="8242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These code will add String to the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>
                <a:solidFill>
                  <a:schemeClr val="accent3"/>
                </a:solidFill>
              </a:rPr>
              <a:t>(“</a:t>
            </a:r>
            <a:r>
              <a:rPr lang="en-US" sz="2000" b="0" dirty="0">
                <a:solidFill>
                  <a:schemeClr val="accent6"/>
                </a:solidFill>
              </a:rPr>
              <a:t>SAM</a:t>
            </a:r>
            <a:r>
              <a:rPr lang="en-US" sz="2000" b="0" dirty="0">
                <a:solidFill>
                  <a:schemeClr val="accent3"/>
                </a:solidFill>
              </a:rPr>
              <a:t>");   </a:t>
            </a: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>
                <a:solidFill>
                  <a:schemeClr val="accent3"/>
                </a:solidFill>
              </a:rPr>
              <a:t>(“</a:t>
            </a:r>
            <a:r>
              <a:rPr lang="en-US" sz="2000" b="0" dirty="0">
                <a:solidFill>
                  <a:schemeClr val="accent6"/>
                </a:solidFill>
              </a:rPr>
              <a:t>TOM</a:t>
            </a:r>
            <a:r>
              <a:rPr lang="en-US" sz="2000" b="0" dirty="0">
                <a:solidFill>
                  <a:schemeClr val="accent3"/>
                </a:solidFill>
              </a:rPr>
              <a:t>");  </a:t>
            </a: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>
                <a:solidFill>
                  <a:schemeClr val="accent3"/>
                </a:solidFill>
              </a:rPr>
              <a:t>(“</a:t>
            </a:r>
            <a:r>
              <a:rPr lang="en-US" sz="2000" b="0" dirty="0">
                <a:solidFill>
                  <a:schemeClr val="accent6"/>
                </a:solidFill>
              </a:rPr>
              <a:t>DAN</a:t>
            </a:r>
            <a:r>
              <a:rPr lang="en-US" sz="2000" b="0" dirty="0">
                <a:solidFill>
                  <a:schemeClr val="accent3"/>
                </a:solidFill>
              </a:rPr>
              <a:t>");  </a:t>
            </a: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>
                <a:solidFill>
                  <a:schemeClr val="accent3"/>
                </a:solidFill>
              </a:rPr>
              <a:t>(“</a:t>
            </a:r>
            <a:r>
              <a:rPr lang="en-US" sz="2000" b="0" dirty="0">
                <a:solidFill>
                  <a:schemeClr val="accent6"/>
                </a:solidFill>
              </a:rPr>
              <a:t>RICKY</a:t>
            </a:r>
            <a:r>
              <a:rPr lang="en-US" sz="2000" b="0" dirty="0">
                <a:solidFill>
                  <a:schemeClr val="accent3"/>
                </a:solidFill>
              </a:rPr>
              <a:t>"); 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004608"/>
            <a:ext cx="8242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We can read and loop through the list using Iterator.</a:t>
            </a:r>
            <a:r>
              <a:rPr lang="en-US" sz="2000" b="0" dirty="0">
                <a:solidFill>
                  <a:schemeClr val="accent6"/>
                </a:solidFill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</a:rPr>
              <a:t>In while </a:t>
            </a:r>
            <a:r>
              <a:rPr lang="en-US" sz="2000" b="0" dirty="0" err="1" smtClean="0">
                <a:solidFill>
                  <a:schemeClr val="bg1"/>
                </a:solidFill>
              </a:rPr>
              <a:t>condition</a:t>
            </a:r>
            <a:r>
              <a:rPr lang="en-US" sz="2000" b="0" dirty="0" err="1" smtClean="0">
                <a:solidFill>
                  <a:schemeClr val="accent6"/>
                </a:solidFill>
              </a:rPr>
              <a:t>.itr</a:t>
            </a:r>
            <a:r>
              <a:rPr lang="en-US" sz="2000" b="0" dirty="0" err="1" smtClean="0">
                <a:solidFill>
                  <a:schemeClr val="accent3"/>
                </a:solidFill>
              </a:rPr>
              <a:t>.next</a:t>
            </a:r>
            <a:r>
              <a:rPr lang="en-US" sz="2000" b="0" dirty="0" smtClean="0">
                <a:solidFill>
                  <a:schemeClr val="accent3"/>
                </a:solidFill>
              </a:rPr>
              <a:t>() </a:t>
            </a:r>
            <a:r>
              <a:rPr lang="en-US" sz="2000" b="0" dirty="0" smtClean="0">
                <a:solidFill>
                  <a:schemeClr val="bg1"/>
                </a:solidFill>
              </a:rPr>
              <a:t>moves to the next index value in the list.</a:t>
            </a: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 Iterator </a:t>
            </a:r>
            <a:r>
              <a:rPr lang="en-US" sz="2000" b="0" dirty="0" err="1">
                <a:solidFill>
                  <a:schemeClr val="accent6"/>
                </a:solidFill>
              </a:rPr>
              <a:t>itr</a:t>
            </a:r>
            <a:r>
              <a:rPr lang="en-US" sz="2000" b="0" dirty="0">
                <a:solidFill>
                  <a:schemeClr val="accent3"/>
                </a:solidFill>
              </a:rPr>
              <a:t>=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.iterator</a:t>
            </a:r>
            <a:r>
              <a:rPr lang="en-US" sz="2000" b="0" dirty="0">
                <a:solidFill>
                  <a:schemeClr val="accent3"/>
                </a:solidFill>
              </a:rPr>
              <a:t>();  </a:t>
            </a:r>
            <a:endParaRPr lang="en-US" sz="2000" b="0" dirty="0" smtClean="0">
              <a:solidFill>
                <a:schemeClr val="accent3"/>
              </a:solidFill>
            </a:endParaRPr>
          </a:p>
          <a:p>
            <a:pPr lvl="1"/>
            <a:endParaRPr lang="en-US" sz="2000" b="0" dirty="0">
              <a:solidFill>
                <a:schemeClr val="accent3"/>
              </a:solidFill>
            </a:endParaRP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  while(</a:t>
            </a:r>
            <a:r>
              <a:rPr lang="en-US" sz="2000" b="0" dirty="0" err="1">
                <a:solidFill>
                  <a:schemeClr val="accent6"/>
                </a:solidFill>
              </a:rPr>
              <a:t>itr</a:t>
            </a:r>
            <a:r>
              <a:rPr lang="en-US" sz="2000" b="0" dirty="0" err="1">
                <a:solidFill>
                  <a:schemeClr val="accent3"/>
                </a:solidFill>
              </a:rPr>
              <a:t>.hasNext</a:t>
            </a:r>
            <a:r>
              <a:rPr lang="en-US" sz="2000" b="0" dirty="0">
                <a:solidFill>
                  <a:schemeClr val="accent3"/>
                </a:solidFill>
              </a:rPr>
              <a:t>()){  </a:t>
            </a: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 </a:t>
            </a:r>
            <a:r>
              <a:rPr lang="en-US" sz="2000" b="0" dirty="0" smtClean="0">
                <a:solidFill>
                  <a:schemeClr val="accent3"/>
                </a:solidFill>
              </a:rPr>
              <a:t>	</a:t>
            </a:r>
            <a:r>
              <a:rPr lang="en-US" sz="2000" b="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2000" b="0" dirty="0" smtClean="0">
                <a:solidFill>
                  <a:schemeClr val="accent3"/>
                </a:solidFill>
              </a:rPr>
              <a:t>(</a:t>
            </a:r>
            <a:r>
              <a:rPr lang="en-US" sz="2000" b="0" dirty="0" err="1" smtClean="0">
                <a:solidFill>
                  <a:schemeClr val="accent6"/>
                </a:solidFill>
              </a:rPr>
              <a:t>itr</a:t>
            </a:r>
            <a:r>
              <a:rPr lang="en-US" sz="2000" b="0" dirty="0" err="1" smtClean="0">
                <a:solidFill>
                  <a:schemeClr val="accent3"/>
                </a:solidFill>
              </a:rPr>
              <a:t>.next</a:t>
            </a:r>
            <a:r>
              <a:rPr lang="en-US" sz="2000" b="0" dirty="0">
                <a:solidFill>
                  <a:schemeClr val="accent3"/>
                </a:solidFill>
              </a:rPr>
              <a:t>());  </a:t>
            </a:r>
            <a:endParaRPr lang="en-US" sz="2000" b="0" dirty="0" smtClean="0">
              <a:solidFill>
                <a:schemeClr val="accent3"/>
              </a:solidFill>
            </a:endParaRPr>
          </a:p>
          <a:p>
            <a:pPr lvl="1"/>
            <a:r>
              <a:rPr lang="en-US" sz="2000" b="0" dirty="0" smtClean="0">
                <a:solidFill>
                  <a:schemeClr val="accent3"/>
                </a:solidFill>
              </a:rPr>
              <a:t>  }</a:t>
            </a:r>
            <a:endParaRPr lang="en-US" sz="2000" b="0" dirty="0">
              <a:solidFill>
                <a:schemeClr val="accent3"/>
              </a:solidFill>
            </a:endParaRPr>
          </a:p>
          <a:p>
            <a:r>
              <a:rPr lang="en-US" sz="2000" b="0" dirty="0">
                <a:solidFill>
                  <a:schemeClr val="accent3"/>
                </a:solidFill>
              </a:rPr>
              <a:t>  </a:t>
            </a:r>
          </a:p>
        </p:txBody>
      </p:sp>
    </p:spTree>
    <p:extLst>
      <p:ext uri="{BB962C8B-B14F-4D97-AF65-F5344CB8AC3E}">
        <p14:creationId xmlns="" xmlns:p14="http://schemas.microsoft.com/office/powerpoint/2010/main" val="26503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Enhanced for loop to loop through the </a:t>
            </a:r>
            <a:r>
              <a:rPr lang="en-US" altLang="en-US" dirty="0" err="1" smtClean="0"/>
              <a:t>ArrayList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700" y="91440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It is used to traverse array or collection elements.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752600"/>
            <a:ext cx="8242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Eliminates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the possibility of bugs </a:t>
            </a:r>
            <a:endParaRPr lang="en-US" sz="2000" b="0" dirty="0" smtClean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Makes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the code more readable.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483114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3943290"/>
            <a:ext cx="824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for(</a:t>
            </a:r>
            <a:r>
              <a:rPr lang="en-US" sz="2000" b="0" dirty="0" err="1">
                <a:solidFill>
                  <a:schemeClr val="accent6"/>
                </a:solidFill>
              </a:rPr>
              <a:t>data_type</a:t>
            </a:r>
            <a:r>
              <a:rPr lang="en-US" sz="2000" b="0" dirty="0">
                <a:solidFill>
                  <a:schemeClr val="accent6"/>
                </a:solidFill>
              </a:rPr>
              <a:t> variable</a:t>
            </a:r>
            <a:r>
              <a:rPr lang="en-US" sz="2000" b="0" dirty="0"/>
              <a:t> : </a:t>
            </a:r>
            <a:r>
              <a:rPr lang="en-US" sz="2000" b="0" dirty="0">
                <a:solidFill>
                  <a:schemeClr val="accent6"/>
                </a:solidFill>
              </a:rPr>
              <a:t>array</a:t>
            </a:r>
            <a:r>
              <a:rPr lang="en-US" sz="2000" b="0" dirty="0"/>
              <a:t> | </a:t>
            </a:r>
            <a:r>
              <a:rPr lang="en-US" sz="2000" b="0" dirty="0">
                <a:solidFill>
                  <a:schemeClr val="accent6"/>
                </a:solidFill>
              </a:rPr>
              <a:t>collection</a:t>
            </a:r>
            <a:r>
              <a:rPr lang="en-US" sz="2000" b="0" dirty="0" smtClean="0"/>
              <a:t>){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}</a:t>
            </a:r>
            <a:r>
              <a:rPr lang="en-US" sz="2000" b="0" dirty="0"/>
              <a:t>  </a:t>
            </a:r>
          </a:p>
        </p:txBody>
      </p:sp>
    </p:spTree>
    <p:extLst>
      <p:ext uri="{BB962C8B-B14F-4D97-AF65-F5344CB8AC3E}">
        <p14:creationId xmlns="" xmlns:p14="http://schemas.microsoft.com/office/powerpoint/2010/main" val="42186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700" y="762000"/>
            <a:ext cx="8242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accent3"/>
                </a:solidFill>
              </a:rPr>
              <a:t>class </a:t>
            </a:r>
            <a:r>
              <a:rPr lang="en-US" sz="2000" b="0" dirty="0" err="1">
                <a:solidFill>
                  <a:schemeClr val="accent6"/>
                </a:solidFill>
              </a:rPr>
              <a:t>ForEachSample</a:t>
            </a:r>
            <a:r>
              <a:rPr lang="en-US" sz="2000" b="0" dirty="0">
                <a:solidFill>
                  <a:schemeClr val="accent3"/>
                </a:solidFill>
              </a:rPr>
              <a:t>{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public static void main(String </a:t>
            </a:r>
            <a:r>
              <a:rPr lang="en-US" sz="2000" b="0" dirty="0" err="1">
                <a:solidFill>
                  <a:schemeClr val="accent6"/>
                </a:solidFill>
              </a:rPr>
              <a:t>args</a:t>
            </a:r>
            <a:r>
              <a:rPr lang="en-US" sz="2000" b="0" dirty="0">
                <a:solidFill>
                  <a:schemeClr val="accent3"/>
                </a:solidFill>
              </a:rPr>
              <a:t>[]){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 </a:t>
            </a:r>
            <a:r>
              <a:rPr lang="en-US" sz="2000" b="0" dirty="0" err="1">
                <a:solidFill>
                  <a:schemeClr val="accent3"/>
                </a:solidFill>
              </a:rPr>
              <a:t>int</a:t>
            </a:r>
            <a:r>
              <a:rPr lang="en-US" sz="2000" b="0" dirty="0">
                <a:solidFill>
                  <a:schemeClr val="accent3"/>
                </a:solidFill>
              </a:rPr>
              <a:t> </a:t>
            </a:r>
            <a:r>
              <a:rPr lang="en-US" sz="2000" b="0" dirty="0" err="1">
                <a:solidFill>
                  <a:srgbClr val="FFFF00"/>
                </a:solidFill>
              </a:rPr>
              <a:t>yrArr</a:t>
            </a:r>
            <a:r>
              <a:rPr lang="en-US" sz="2000" b="0" dirty="0">
                <a:solidFill>
                  <a:schemeClr val="accent3"/>
                </a:solidFill>
              </a:rPr>
              <a:t>[]={</a:t>
            </a:r>
            <a:r>
              <a:rPr 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2017</a:t>
            </a:r>
            <a:r>
              <a:rPr lang="en-US" sz="2000" b="0" dirty="0">
                <a:solidFill>
                  <a:schemeClr val="accent3"/>
                </a:solidFill>
              </a:rPr>
              <a:t>,</a:t>
            </a:r>
            <a:r>
              <a:rPr 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2018</a:t>
            </a:r>
            <a:r>
              <a:rPr lang="en-US" sz="2000" b="0" dirty="0">
                <a:solidFill>
                  <a:schemeClr val="accent3"/>
                </a:solidFill>
              </a:rPr>
              <a:t>,</a:t>
            </a:r>
            <a:r>
              <a:rPr 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2019</a:t>
            </a:r>
            <a:r>
              <a:rPr lang="en-US" sz="2000" b="0" dirty="0">
                <a:solidFill>
                  <a:schemeClr val="accent3"/>
                </a:solidFill>
              </a:rPr>
              <a:t>,</a:t>
            </a:r>
            <a:r>
              <a:rPr lang="en-US" sz="2000" b="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2020</a:t>
            </a:r>
            <a:r>
              <a:rPr lang="en-US" sz="2000" b="0" dirty="0">
                <a:solidFill>
                  <a:schemeClr val="accent3"/>
                </a:solidFill>
              </a:rPr>
              <a:t>};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 for(</a:t>
            </a:r>
            <a:r>
              <a:rPr lang="en-US" sz="2000" b="0" dirty="0" err="1">
                <a:solidFill>
                  <a:schemeClr val="accent3"/>
                </a:solidFill>
              </a:rPr>
              <a:t>int</a:t>
            </a:r>
            <a:r>
              <a:rPr lang="en-US" sz="2000" b="0" dirty="0">
                <a:solidFill>
                  <a:schemeClr val="accent3"/>
                </a:solidFill>
              </a:rPr>
              <a:t> </a:t>
            </a:r>
            <a:r>
              <a:rPr lang="en-US" sz="2000" b="0" dirty="0" err="1">
                <a:solidFill>
                  <a:schemeClr val="accent6"/>
                </a:solidFill>
              </a:rPr>
              <a:t>yr</a:t>
            </a:r>
            <a:r>
              <a:rPr lang="en-US" sz="2000" b="0" dirty="0" err="1">
                <a:solidFill>
                  <a:schemeClr val="accent3"/>
                </a:solidFill>
              </a:rPr>
              <a:t>:</a:t>
            </a:r>
            <a:r>
              <a:rPr lang="en-US" sz="2000" b="0" dirty="0" err="1">
                <a:solidFill>
                  <a:srgbClr val="FFFF00"/>
                </a:solidFill>
              </a:rPr>
              <a:t>yrArr</a:t>
            </a:r>
            <a:r>
              <a:rPr lang="en-US" sz="2000" b="0" dirty="0">
                <a:solidFill>
                  <a:schemeClr val="accent3"/>
                </a:solidFill>
              </a:rPr>
              <a:t>){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   </a:t>
            </a:r>
            <a:r>
              <a:rPr lang="en-US" sz="2000" b="0" dirty="0" err="1">
                <a:solidFill>
                  <a:schemeClr val="accent3"/>
                </a:solidFill>
              </a:rPr>
              <a:t>System.out.println</a:t>
            </a:r>
            <a:r>
              <a:rPr lang="en-US" sz="2000" b="0" dirty="0">
                <a:solidFill>
                  <a:schemeClr val="accent3"/>
                </a:solidFill>
              </a:rPr>
              <a:t>(</a:t>
            </a:r>
            <a:r>
              <a:rPr lang="en-US" sz="2000" b="0" dirty="0" err="1">
                <a:solidFill>
                  <a:schemeClr val="accent6"/>
                </a:solidFill>
              </a:rPr>
              <a:t>yr</a:t>
            </a:r>
            <a:r>
              <a:rPr lang="en-US" sz="200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 }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} 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} </a:t>
            </a:r>
            <a:endParaRPr lang="en-US" sz="2000" b="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700" y="4394537"/>
            <a:ext cx="824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In this example enhanced for loop is used to loop through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  <a:latin typeface="+mn-lt"/>
            </a:endParaRPr>
          </a:p>
          <a:p>
            <a:r>
              <a:rPr lang="en-US" sz="2000" b="0" dirty="0" smtClean="0">
                <a:solidFill>
                  <a:schemeClr val="accent3"/>
                </a:solidFill>
              </a:rPr>
              <a:t>          for(</a:t>
            </a:r>
            <a:r>
              <a:rPr lang="en-US" sz="2000" b="0" dirty="0" err="1" smtClean="0">
                <a:solidFill>
                  <a:schemeClr val="accent3"/>
                </a:solidFill>
              </a:rPr>
              <a:t>int</a:t>
            </a:r>
            <a:r>
              <a:rPr lang="en-US" sz="2000" b="0" dirty="0" smtClean="0">
                <a:solidFill>
                  <a:schemeClr val="accent3"/>
                </a:solidFill>
              </a:rPr>
              <a:t> </a:t>
            </a:r>
            <a:r>
              <a:rPr lang="en-US" sz="2000" b="0" dirty="0" err="1">
                <a:solidFill>
                  <a:schemeClr val="accent6"/>
                </a:solidFill>
              </a:rPr>
              <a:t>yr</a:t>
            </a:r>
            <a:r>
              <a:rPr lang="en-US" sz="2000" b="0" dirty="0" err="1">
                <a:solidFill>
                  <a:schemeClr val="accent3"/>
                </a:solidFill>
              </a:rPr>
              <a:t>:</a:t>
            </a:r>
            <a:r>
              <a:rPr lang="en-US" sz="2000" b="0" dirty="0" err="1">
                <a:solidFill>
                  <a:srgbClr val="FFFF00"/>
                </a:solidFill>
              </a:rPr>
              <a:t>yrArr</a:t>
            </a:r>
            <a:r>
              <a:rPr lang="en-US" sz="2000" b="0" dirty="0">
                <a:solidFill>
                  <a:schemeClr val="accent3"/>
                </a:solidFill>
              </a:rPr>
              <a:t>)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72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Output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700" y="762000"/>
            <a:ext cx="8242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accent3"/>
                </a:solidFill>
              </a:rPr>
              <a:t>2017</a:t>
            </a:r>
          </a:p>
          <a:p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2018</a:t>
            </a:r>
          </a:p>
          <a:p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2019</a:t>
            </a:r>
          </a:p>
          <a:p>
            <a:r>
              <a:rPr lang="en-US" sz="2000" b="0" dirty="0" smtClean="0">
                <a:solidFill>
                  <a:schemeClr val="accent3"/>
                </a:solidFill>
                <a:latin typeface="+mn-lt"/>
              </a:rPr>
              <a:t>2020</a:t>
            </a:r>
            <a:endParaRPr lang="en-US" sz="2000" b="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33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Remove value from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 example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700" y="609600"/>
            <a:ext cx="82423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3"/>
                </a:solidFill>
              </a:rPr>
              <a:t>import </a:t>
            </a:r>
            <a:r>
              <a:rPr lang="en-US" b="0" dirty="0" err="1">
                <a:solidFill>
                  <a:schemeClr val="accent3"/>
                </a:solidFill>
              </a:rPr>
              <a:t>java.util</a:t>
            </a:r>
            <a:r>
              <a:rPr lang="en-US" b="0" dirty="0">
                <a:solidFill>
                  <a:schemeClr val="accent3"/>
                </a:solidFill>
              </a:rPr>
              <a:t>.*;  </a:t>
            </a:r>
          </a:p>
          <a:p>
            <a:r>
              <a:rPr lang="en-US" b="0" dirty="0">
                <a:solidFill>
                  <a:schemeClr val="accent3"/>
                </a:solidFill>
              </a:rPr>
              <a:t>class </a:t>
            </a:r>
            <a:r>
              <a:rPr lang="en-US" b="0" dirty="0" err="1" smtClean="0">
                <a:solidFill>
                  <a:schemeClr val="accent6"/>
                </a:solidFill>
              </a:rPr>
              <a:t>CollectionExample</a:t>
            </a:r>
            <a:r>
              <a:rPr lang="en-US" b="0" dirty="0" smtClean="0">
                <a:solidFill>
                  <a:schemeClr val="accent3"/>
                </a:solidFill>
              </a:rPr>
              <a:t>{</a:t>
            </a:r>
            <a:r>
              <a:rPr lang="en-US" b="0" dirty="0">
                <a:solidFill>
                  <a:schemeClr val="accent3"/>
                </a:solidFill>
              </a:rPr>
              <a:t>  </a:t>
            </a:r>
          </a:p>
          <a:p>
            <a:r>
              <a:rPr lang="en-US" b="0" dirty="0">
                <a:solidFill>
                  <a:schemeClr val="accent3"/>
                </a:solidFill>
              </a:rPr>
              <a:t>  public static void main(String[] </a:t>
            </a:r>
            <a:r>
              <a:rPr lang="en-US" b="0" dirty="0" err="1">
                <a:solidFill>
                  <a:schemeClr val="accent3"/>
                </a:solidFill>
              </a:rPr>
              <a:t>args</a:t>
            </a:r>
            <a:r>
              <a:rPr lang="en-US" b="0" dirty="0">
                <a:solidFill>
                  <a:schemeClr val="accent3"/>
                </a:solidFill>
              </a:rPr>
              <a:t>) {</a:t>
            </a:r>
          </a:p>
          <a:p>
            <a:r>
              <a:rPr lang="en-US" b="0" dirty="0">
                <a:solidFill>
                  <a:schemeClr val="accent2"/>
                </a:solidFill>
              </a:rPr>
              <a:t>        </a:t>
            </a:r>
            <a:r>
              <a:rPr lang="en-US" b="0" dirty="0" smtClean="0">
                <a:solidFill>
                  <a:schemeClr val="accent2"/>
                </a:solidFill>
              </a:rPr>
              <a:t>//Creating an array list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</a:t>
            </a:r>
            <a:r>
              <a:rPr lang="en-US" b="0" dirty="0" err="1">
                <a:solidFill>
                  <a:schemeClr val="accent3"/>
                </a:solidFill>
              </a:rPr>
              <a:t>ArrayList</a:t>
            </a:r>
            <a:r>
              <a:rPr lang="en-US" b="0" dirty="0">
                <a:solidFill>
                  <a:schemeClr val="accent3"/>
                </a:solidFill>
              </a:rPr>
              <a:t>&lt;String&gt; </a:t>
            </a:r>
            <a:r>
              <a:rPr lang="en-US" b="0" dirty="0">
                <a:solidFill>
                  <a:schemeClr val="accent6"/>
                </a:solidFill>
              </a:rPr>
              <a:t>list</a:t>
            </a:r>
            <a:r>
              <a:rPr lang="en-US" b="0" dirty="0">
                <a:solidFill>
                  <a:schemeClr val="accent3"/>
                </a:solidFill>
              </a:rPr>
              <a:t> = new </a:t>
            </a:r>
            <a:r>
              <a:rPr lang="en-US" b="0" dirty="0" err="1">
                <a:solidFill>
                  <a:schemeClr val="accent3"/>
                </a:solidFill>
              </a:rPr>
              <a:t>ArrayList</a:t>
            </a:r>
            <a:r>
              <a:rPr lang="en-US" b="0" dirty="0">
                <a:solidFill>
                  <a:schemeClr val="accent3"/>
                </a:solidFill>
              </a:rPr>
              <a:t>&lt;String&gt;();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       </a:t>
            </a:r>
            <a:r>
              <a:rPr lang="en-US" b="0" dirty="0" err="1" smtClean="0">
                <a:solidFill>
                  <a:schemeClr val="accent6"/>
                </a:solidFill>
              </a:rPr>
              <a:t>list</a:t>
            </a:r>
            <a:r>
              <a:rPr lang="en-US" b="0" dirty="0" err="1" smtClean="0">
                <a:solidFill>
                  <a:schemeClr val="accent3"/>
                </a:solidFill>
              </a:rPr>
              <a:t>.add</a:t>
            </a:r>
            <a:r>
              <a:rPr lang="en-US" b="0" dirty="0">
                <a:solidFill>
                  <a:schemeClr val="accent3"/>
                </a:solidFill>
              </a:rPr>
              <a:t>("</a:t>
            </a:r>
            <a:r>
              <a:rPr lang="en-US" b="0" dirty="0">
                <a:solidFill>
                  <a:schemeClr val="accent6"/>
                </a:solidFill>
              </a:rPr>
              <a:t>One</a:t>
            </a:r>
            <a:r>
              <a:rPr lang="en-US" b="0" dirty="0" smtClean="0">
                <a:solidFill>
                  <a:schemeClr val="accent3"/>
                </a:solidFill>
              </a:rPr>
              <a:t>");   </a:t>
            </a:r>
            <a:r>
              <a:rPr lang="en-US" b="0" dirty="0" smtClean="0">
                <a:solidFill>
                  <a:schemeClr val="accent2"/>
                </a:solidFill>
              </a:rPr>
              <a:t>//Adding values to array list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.add</a:t>
            </a:r>
            <a:r>
              <a:rPr lang="en-US" b="0" dirty="0">
                <a:solidFill>
                  <a:schemeClr val="accent3"/>
                </a:solidFill>
              </a:rPr>
              <a:t>("</a:t>
            </a:r>
            <a:r>
              <a:rPr lang="en-US" b="0" dirty="0">
                <a:solidFill>
                  <a:schemeClr val="accent6"/>
                </a:solidFill>
              </a:rPr>
              <a:t>Two</a:t>
            </a:r>
            <a:r>
              <a:rPr lang="en-US" b="0" dirty="0" smtClean="0">
                <a:solidFill>
                  <a:schemeClr val="accent3"/>
                </a:solidFill>
              </a:rPr>
              <a:t>");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.add</a:t>
            </a:r>
            <a:r>
              <a:rPr lang="en-US" b="0" dirty="0">
                <a:solidFill>
                  <a:schemeClr val="accent3"/>
                </a:solidFill>
              </a:rPr>
              <a:t>("</a:t>
            </a:r>
            <a:r>
              <a:rPr lang="en-US" b="0" dirty="0" smtClean="0">
                <a:solidFill>
                  <a:schemeClr val="accent6"/>
                </a:solidFill>
              </a:rPr>
              <a:t>Three</a:t>
            </a:r>
            <a:r>
              <a:rPr lang="en-US" b="0" dirty="0" smtClean="0">
                <a:solidFill>
                  <a:schemeClr val="accent3"/>
                </a:solidFill>
              </a:rPr>
              <a:t>");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Iterator </a:t>
            </a:r>
            <a:r>
              <a:rPr lang="en-US" b="0" dirty="0" err="1">
                <a:solidFill>
                  <a:schemeClr val="accent6"/>
                </a:solidFill>
              </a:rPr>
              <a:t>itr</a:t>
            </a:r>
            <a:r>
              <a:rPr lang="en-US" b="0" dirty="0">
                <a:solidFill>
                  <a:schemeClr val="accent3"/>
                </a:solidFill>
              </a:rPr>
              <a:t> =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.iterator</a:t>
            </a:r>
            <a:r>
              <a:rPr lang="en-US" b="0" dirty="0">
                <a:solidFill>
                  <a:schemeClr val="accent3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while(</a:t>
            </a:r>
            <a:r>
              <a:rPr lang="en-US" b="0" dirty="0" err="1">
                <a:solidFill>
                  <a:schemeClr val="accent6"/>
                </a:solidFill>
              </a:rPr>
              <a:t>itr</a:t>
            </a:r>
            <a:r>
              <a:rPr lang="en-US" b="0" dirty="0" err="1">
                <a:solidFill>
                  <a:schemeClr val="accent3"/>
                </a:solidFill>
              </a:rPr>
              <a:t>.hasNext</a:t>
            </a:r>
            <a:r>
              <a:rPr lang="en-US" b="0" dirty="0">
                <a:solidFill>
                  <a:schemeClr val="accent3"/>
                </a:solidFill>
              </a:rPr>
              <a:t>()){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    </a:t>
            </a:r>
            <a:r>
              <a:rPr lang="en-US" b="0" dirty="0" err="1">
                <a:solidFill>
                  <a:schemeClr val="accent3"/>
                </a:solidFill>
              </a:rPr>
              <a:t>System.out.println</a:t>
            </a:r>
            <a:r>
              <a:rPr lang="en-US" b="0" dirty="0">
                <a:solidFill>
                  <a:schemeClr val="accent3"/>
                </a:solidFill>
              </a:rPr>
              <a:t>(</a:t>
            </a:r>
            <a:r>
              <a:rPr lang="en-US" b="0" dirty="0" err="1">
                <a:solidFill>
                  <a:schemeClr val="accent6"/>
                </a:solidFill>
              </a:rPr>
              <a:t>itr</a:t>
            </a:r>
            <a:r>
              <a:rPr lang="en-US" b="0" dirty="0" err="1">
                <a:solidFill>
                  <a:schemeClr val="accent3"/>
                </a:solidFill>
              </a:rPr>
              <a:t>.next</a:t>
            </a:r>
            <a:r>
              <a:rPr lang="en-US" b="0" dirty="0" smtClean="0">
                <a:solidFill>
                  <a:schemeClr val="accent3"/>
                </a:solidFill>
              </a:rPr>
              <a:t>());                   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}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.remove</a:t>
            </a:r>
            <a:r>
              <a:rPr lang="en-US" b="0" dirty="0" smtClean="0">
                <a:solidFill>
                  <a:schemeClr val="accent3"/>
                </a:solidFill>
              </a:rPr>
              <a:t>(“</a:t>
            </a:r>
            <a:r>
              <a:rPr lang="en-US" b="0" dirty="0" smtClean="0">
                <a:solidFill>
                  <a:schemeClr val="accent6"/>
                </a:solidFill>
              </a:rPr>
              <a:t>Two</a:t>
            </a:r>
            <a:r>
              <a:rPr lang="en-US" b="0" dirty="0" smtClean="0">
                <a:solidFill>
                  <a:schemeClr val="accent3"/>
                </a:solidFill>
              </a:rPr>
              <a:t>"); </a:t>
            </a:r>
            <a:r>
              <a:rPr lang="en-US" b="0" dirty="0" smtClean="0">
                <a:solidFill>
                  <a:schemeClr val="accent2"/>
                </a:solidFill>
              </a:rPr>
              <a:t>//Removing data “Two” from array list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Iterator </a:t>
            </a:r>
            <a:r>
              <a:rPr lang="en-US" b="0" dirty="0">
                <a:solidFill>
                  <a:schemeClr val="accent6"/>
                </a:solidFill>
              </a:rPr>
              <a:t>itr1</a:t>
            </a:r>
            <a:r>
              <a:rPr lang="en-US" b="0" dirty="0">
                <a:solidFill>
                  <a:schemeClr val="accent3"/>
                </a:solidFill>
              </a:rPr>
              <a:t> =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.iterator</a:t>
            </a:r>
            <a:r>
              <a:rPr lang="en-US" b="0" dirty="0">
                <a:solidFill>
                  <a:schemeClr val="accent3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while(</a:t>
            </a:r>
            <a:r>
              <a:rPr lang="en-US" b="0" dirty="0">
                <a:solidFill>
                  <a:schemeClr val="accent6"/>
                </a:solidFill>
              </a:rPr>
              <a:t>itr1</a:t>
            </a:r>
            <a:r>
              <a:rPr lang="en-US" b="0" dirty="0">
                <a:solidFill>
                  <a:schemeClr val="accent3"/>
                </a:solidFill>
              </a:rPr>
              <a:t>.hasNext()){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    </a:t>
            </a:r>
            <a:r>
              <a:rPr lang="en-US" b="0" dirty="0" err="1">
                <a:solidFill>
                  <a:schemeClr val="accent3"/>
                </a:solidFill>
              </a:rPr>
              <a:t>System.out.println</a:t>
            </a:r>
            <a:r>
              <a:rPr lang="en-US" b="0" dirty="0">
                <a:solidFill>
                  <a:schemeClr val="accent3"/>
                </a:solidFill>
              </a:rPr>
              <a:t>(</a:t>
            </a:r>
            <a:r>
              <a:rPr lang="en-US" b="0" dirty="0">
                <a:solidFill>
                  <a:schemeClr val="accent6"/>
                </a:solidFill>
              </a:rPr>
              <a:t>itr1</a:t>
            </a:r>
            <a:r>
              <a:rPr lang="en-US" b="0" dirty="0">
                <a:solidFill>
                  <a:schemeClr val="accent3"/>
                </a:solidFill>
              </a:rPr>
              <a:t>.next</a:t>
            </a:r>
            <a:r>
              <a:rPr lang="en-US" b="0" dirty="0" smtClean="0">
                <a:solidFill>
                  <a:schemeClr val="accent3"/>
                </a:solidFill>
              </a:rPr>
              <a:t>());                   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}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}}  </a:t>
            </a:r>
          </a:p>
          <a:p>
            <a:endParaRPr lang="en-US" sz="2000" b="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72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Remove a value from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Example in detail.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609600"/>
            <a:ext cx="8242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In this example we are populating the </a:t>
            </a:r>
            <a:r>
              <a:rPr lang="en-US" sz="2000" b="0" dirty="0" err="1" smtClean="0">
                <a:solidFill>
                  <a:schemeClr val="bg1"/>
                </a:solidFill>
              </a:rPr>
              <a:t>ArrayList</a:t>
            </a:r>
            <a:r>
              <a:rPr lang="en-US" sz="2000" b="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b="0" dirty="0">
                <a:solidFill>
                  <a:schemeClr val="accent6"/>
                </a:solidFill>
              </a:rPr>
              <a:t> </a:t>
            </a:r>
            <a:r>
              <a:rPr lang="en-US" sz="2000" b="0" dirty="0" smtClean="0">
                <a:solidFill>
                  <a:schemeClr val="accent6"/>
                </a:solidFill>
              </a:rPr>
              <a:t>       </a:t>
            </a:r>
            <a:r>
              <a:rPr lang="en-US" sz="2000" b="0" dirty="0" err="1" smtClean="0">
                <a:solidFill>
                  <a:schemeClr val="accent6"/>
                </a:solidFill>
              </a:rPr>
              <a:t>list</a:t>
            </a:r>
            <a:r>
              <a:rPr lang="en-US" sz="2000" b="0" dirty="0" err="1" smtClean="0">
                <a:solidFill>
                  <a:schemeClr val="accent3"/>
                </a:solidFill>
              </a:rPr>
              <a:t>.add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One</a:t>
            </a:r>
            <a:r>
              <a:rPr lang="en-US" sz="2000" b="0" dirty="0">
                <a:solidFill>
                  <a:schemeClr val="accent3"/>
                </a:solidFill>
              </a:rPr>
              <a:t>");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      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Two</a:t>
            </a:r>
            <a:r>
              <a:rPr lang="en-US" sz="2000" b="0" dirty="0">
                <a:solidFill>
                  <a:schemeClr val="accent3"/>
                </a:solidFill>
              </a:rPr>
              <a:t>");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        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 smtClean="0">
                <a:solidFill>
                  <a:schemeClr val="accent6"/>
                </a:solidFill>
              </a:rPr>
              <a:t>Three</a:t>
            </a:r>
            <a:r>
              <a:rPr lang="en-US" sz="2000" b="0" dirty="0" smtClean="0">
                <a:solidFill>
                  <a:schemeClr val="accent3"/>
                </a:solidFill>
              </a:rPr>
              <a:t>");</a:t>
            </a:r>
            <a:endParaRPr lang="en-US" sz="2000" b="0" dirty="0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181761"/>
            <a:ext cx="8242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Let us remove the element “Two”. To remove it we are using </a:t>
            </a:r>
          </a:p>
          <a:p>
            <a:r>
              <a:rPr lang="en-US" sz="2000" b="0" dirty="0">
                <a:solidFill>
                  <a:schemeClr val="accent6"/>
                </a:solidFill>
              </a:rPr>
              <a:t> </a:t>
            </a:r>
            <a:r>
              <a:rPr lang="en-US" sz="2000" b="0" dirty="0" smtClean="0">
                <a:solidFill>
                  <a:schemeClr val="accent6"/>
                </a:solidFill>
              </a:rPr>
              <a:t>       </a:t>
            </a:r>
            <a:r>
              <a:rPr lang="en-US" sz="2000" b="0" dirty="0" err="1" smtClean="0">
                <a:solidFill>
                  <a:schemeClr val="accent6"/>
                </a:solidFill>
              </a:rPr>
              <a:t>list</a:t>
            </a:r>
            <a:r>
              <a:rPr lang="en-US" sz="2000" b="0" dirty="0" err="1" smtClean="0">
                <a:solidFill>
                  <a:schemeClr val="accent3"/>
                </a:solidFill>
              </a:rPr>
              <a:t>.remove</a:t>
            </a:r>
            <a:r>
              <a:rPr lang="en-US" sz="2000" b="0" dirty="0" smtClean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Two</a:t>
            </a:r>
            <a:r>
              <a:rPr lang="en-US" sz="2000" b="0" dirty="0" smtClean="0">
                <a:solidFill>
                  <a:schemeClr val="accent3"/>
                </a:solidFill>
              </a:rPr>
              <a:t>");</a:t>
            </a:r>
            <a:endParaRPr lang="en-US" sz="2000" b="0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248561"/>
            <a:ext cx="8242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First it will print the output as:</a:t>
            </a:r>
          </a:p>
          <a:p>
            <a:pPr lvl="1"/>
            <a:r>
              <a:rPr lang="en-US" sz="2000" b="0" dirty="0">
                <a:solidFill>
                  <a:schemeClr val="accent6"/>
                </a:solidFill>
              </a:rPr>
              <a:t>One</a:t>
            </a:r>
          </a:p>
          <a:p>
            <a:pPr lvl="1"/>
            <a:r>
              <a:rPr lang="en-US" sz="2000" b="0" dirty="0" smtClean="0">
                <a:solidFill>
                  <a:schemeClr val="accent6"/>
                </a:solidFill>
              </a:rPr>
              <a:t>Two</a:t>
            </a:r>
          </a:p>
          <a:p>
            <a:pPr lvl="1"/>
            <a:r>
              <a:rPr lang="en-US" sz="2000" b="0" dirty="0" smtClean="0">
                <a:solidFill>
                  <a:schemeClr val="accent6"/>
                </a:solidFill>
              </a:rPr>
              <a:t>Three</a:t>
            </a:r>
            <a:endParaRPr lang="en-US" sz="2000" b="0" dirty="0">
              <a:solidFill>
                <a:schemeClr val="accent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 After removing “Two” from the </a:t>
            </a:r>
            <a:r>
              <a:rPr lang="en-US" sz="2000" b="0" dirty="0" err="1" smtClean="0">
                <a:solidFill>
                  <a:schemeClr val="bg1"/>
                </a:solidFill>
              </a:rPr>
              <a:t>ArrayList</a:t>
            </a:r>
            <a:r>
              <a:rPr lang="en-US" sz="2000" b="0" dirty="0" smtClean="0">
                <a:solidFill>
                  <a:schemeClr val="bg1"/>
                </a:solidFill>
              </a:rPr>
              <a:t> it will print output as:</a:t>
            </a:r>
          </a:p>
          <a:p>
            <a:pPr lvl="1"/>
            <a:r>
              <a:rPr lang="en-US" sz="2000" b="0" dirty="0" smtClean="0">
                <a:solidFill>
                  <a:schemeClr val="accent6"/>
                </a:solidFill>
              </a:rPr>
              <a:t>One</a:t>
            </a:r>
          </a:p>
          <a:p>
            <a:pPr lvl="1"/>
            <a:r>
              <a:rPr lang="en-US" sz="2000" b="0" dirty="0" smtClean="0">
                <a:solidFill>
                  <a:schemeClr val="accent6"/>
                </a:solidFill>
              </a:rPr>
              <a:t>Three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0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Commonly used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Methods.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2688348"/>
              </p:ext>
            </p:extLst>
          </p:nvPr>
        </p:nvGraphicFramePr>
        <p:xfrm>
          <a:off x="609600" y="990600"/>
          <a:ext cx="8026400" cy="4800600"/>
        </p:xfrm>
        <a:graphic>
          <a:graphicData uri="http://schemas.openxmlformats.org/drawingml/2006/table">
            <a:tbl>
              <a:tblPr/>
              <a:tblGrid>
                <a:gridCol w="401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86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1258" marR="41258" marT="41258" marB="41258">
                    <a:lnL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1258" marR="41258" marT="41258" marB="41258">
                    <a:lnL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void add(</a:t>
                      </a:r>
                      <a:r>
                        <a:rPr lang="en-US" sz="20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index, Object element)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Insert 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the specified element at the specified position index in a list.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31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boolean addAll(Collection c)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Append 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 of the elements in the specified collection to the end of this </a:t>
                      </a:r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list.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283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void clear()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Remove 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all of the elements from this list.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313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lastIndexOf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(Object o)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Return 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the index in this list of the last occurrence of the specified </a:t>
                      </a:r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element.</a:t>
                      </a:r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055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ArrayList</a:t>
            </a:r>
            <a:r>
              <a:rPr lang="en-US" altLang="en-US" dirty="0" smtClean="0"/>
              <a:t> Methods.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3260664"/>
              </p:ext>
            </p:extLst>
          </p:nvPr>
        </p:nvGraphicFramePr>
        <p:xfrm>
          <a:off x="609600" y="990600"/>
          <a:ext cx="8026400" cy="4114800"/>
        </p:xfrm>
        <a:graphic>
          <a:graphicData uri="http://schemas.openxmlformats.org/drawingml/2006/table">
            <a:tbl>
              <a:tblPr/>
              <a:tblGrid>
                <a:gridCol w="401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287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41258" marR="41258" marT="41258" marB="41258">
                    <a:lnL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41258" marR="41258" marT="41258" marB="41258">
                    <a:lnL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7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317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indexOf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(Object o)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 is used to return the index in this list of the first occurrence of the specified </a:t>
                      </a:r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element.</a:t>
                      </a:r>
                    </a:p>
                    <a:p>
                      <a:pPr algn="l" fontAlgn="t"/>
                      <a:endParaRPr lang="en-US" sz="2000" b="0" i="0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2000" b="0" i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 if the List does not contain this element.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874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void </a:t>
                      </a:r>
                      <a:r>
                        <a:rPr lang="en-US" sz="20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trimToSize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 is used to trim the capacity of this </a:t>
                      </a:r>
                      <a:r>
                        <a:rPr lang="en-US" sz="2000" b="0" i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ArrayList</a:t>
                      </a:r>
                      <a:r>
                        <a:rPr lang="en-US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instance to be the list's current size.</a:t>
                      </a:r>
                    </a:p>
                  </a:txBody>
                  <a:tcPr marL="27505" marR="27505" marT="27505" marB="2750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958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Lend a Hand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700" y="609600"/>
            <a:ext cx="8242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0" dirty="0" smtClean="0">
                <a:solidFill>
                  <a:schemeClr val="bg1"/>
                </a:solidFill>
              </a:rPr>
              <a:t>Create an array list of strings with the following data.</a:t>
            </a:r>
          </a:p>
          <a:p>
            <a:pPr marL="342900" indent="-342900">
              <a:buAutoNum type="arabicPeriod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0" dirty="0" smtClean="0">
                <a:solidFill>
                  <a:schemeClr val="bg1"/>
                </a:solidFill>
              </a:rPr>
              <a:t>“ONE”, “TWO”, “THREE”, “FOUR”, “FIVE”</a:t>
            </a:r>
          </a:p>
          <a:p>
            <a:pPr marL="342900" indent="-342900">
              <a:buAutoNum type="arabicPeriod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0" dirty="0" smtClean="0">
                <a:solidFill>
                  <a:schemeClr val="bg1"/>
                </a:solidFill>
              </a:rPr>
              <a:t>Iterate and print the array list that is populated with the data.</a:t>
            </a:r>
          </a:p>
          <a:p>
            <a:pPr marL="342900" indent="-342900">
              <a:buAutoNum type="arabicPeriod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0" dirty="0" smtClean="0">
                <a:solidFill>
                  <a:schemeClr val="bg1"/>
                </a:solidFill>
              </a:rPr>
              <a:t>Remove the data “THREE” from the array list.</a:t>
            </a:r>
          </a:p>
          <a:p>
            <a:pPr marL="342900" indent="-342900">
              <a:buAutoNum type="arabicPeriod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0" dirty="0" smtClean="0">
                <a:solidFill>
                  <a:schemeClr val="bg1"/>
                </a:solidFill>
              </a:rPr>
              <a:t>Iterate through the list and print the current values in the list.</a:t>
            </a:r>
          </a:p>
          <a:p>
            <a:endParaRPr lang="en-US" sz="2000" b="0" dirty="0">
              <a:solidFill>
                <a:schemeClr val="bg1"/>
              </a:solidFill>
            </a:endParaRPr>
          </a:p>
          <a:p>
            <a:endParaRPr lang="en-US" sz="2000" b="0" dirty="0" smtClean="0">
              <a:solidFill>
                <a:schemeClr val="bg1"/>
              </a:solidFill>
            </a:endParaRPr>
          </a:p>
          <a:p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49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700" y="609600"/>
            <a:ext cx="82423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accent3"/>
                </a:solidFill>
              </a:rPr>
              <a:t>import </a:t>
            </a:r>
            <a:r>
              <a:rPr lang="en-US" b="0" dirty="0" err="1">
                <a:solidFill>
                  <a:schemeClr val="accent3"/>
                </a:solidFill>
              </a:rPr>
              <a:t>java.util</a:t>
            </a:r>
            <a:r>
              <a:rPr lang="en-US" b="0" dirty="0">
                <a:solidFill>
                  <a:schemeClr val="accent3"/>
                </a:solidFill>
              </a:rPr>
              <a:t>.*;  </a:t>
            </a:r>
          </a:p>
          <a:p>
            <a:r>
              <a:rPr lang="en-US" b="0" dirty="0">
                <a:solidFill>
                  <a:schemeClr val="accent3"/>
                </a:solidFill>
              </a:rPr>
              <a:t>class </a:t>
            </a:r>
            <a:r>
              <a:rPr lang="en-US" b="0" dirty="0" err="1" smtClean="0">
                <a:solidFill>
                  <a:schemeClr val="accent6"/>
                </a:solidFill>
              </a:rPr>
              <a:t>ArrayListExample</a:t>
            </a:r>
            <a:r>
              <a:rPr lang="en-US" b="0" dirty="0" smtClean="0">
                <a:solidFill>
                  <a:schemeClr val="accent3"/>
                </a:solidFill>
              </a:rPr>
              <a:t>{</a:t>
            </a:r>
            <a:r>
              <a:rPr lang="en-US" b="0" dirty="0">
                <a:solidFill>
                  <a:schemeClr val="accent3"/>
                </a:solidFill>
              </a:rPr>
              <a:t>  </a:t>
            </a:r>
          </a:p>
          <a:p>
            <a:r>
              <a:rPr lang="en-US" b="0" dirty="0">
                <a:solidFill>
                  <a:schemeClr val="accent3"/>
                </a:solidFill>
              </a:rPr>
              <a:t>  public static void main(String[] </a:t>
            </a:r>
            <a:r>
              <a:rPr lang="en-US" b="0" dirty="0" err="1">
                <a:solidFill>
                  <a:schemeClr val="accent3"/>
                </a:solidFill>
              </a:rPr>
              <a:t>args</a:t>
            </a:r>
            <a:r>
              <a:rPr lang="en-US" b="0" dirty="0">
                <a:solidFill>
                  <a:schemeClr val="accent3"/>
                </a:solidFill>
              </a:rPr>
              <a:t>) {</a:t>
            </a:r>
          </a:p>
          <a:p>
            <a:r>
              <a:rPr lang="en-US" b="0" dirty="0">
                <a:solidFill>
                  <a:schemeClr val="accent3"/>
                </a:solidFill>
              </a:rPr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       </a:t>
            </a:r>
            <a:r>
              <a:rPr lang="en-US" b="0" dirty="0" err="1" smtClean="0">
                <a:solidFill>
                  <a:schemeClr val="accent3"/>
                </a:solidFill>
              </a:rPr>
              <a:t>ArrayList</a:t>
            </a:r>
            <a:r>
              <a:rPr lang="en-US" b="0" dirty="0" smtClean="0">
                <a:solidFill>
                  <a:schemeClr val="accent3"/>
                </a:solidFill>
              </a:rPr>
              <a:t>&lt;String</a:t>
            </a:r>
            <a:r>
              <a:rPr lang="en-US" b="0" dirty="0">
                <a:solidFill>
                  <a:schemeClr val="accent3"/>
                </a:solidFill>
              </a:rPr>
              <a:t>&gt; </a:t>
            </a:r>
            <a:r>
              <a:rPr lang="en-US" b="0" dirty="0">
                <a:solidFill>
                  <a:schemeClr val="accent6"/>
                </a:solidFill>
              </a:rPr>
              <a:t>list</a:t>
            </a:r>
            <a:r>
              <a:rPr lang="en-US" b="0" dirty="0">
                <a:solidFill>
                  <a:schemeClr val="accent3"/>
                </a:solidFill>
              </a:rPr>
              <a:t> = new </a:t>
            </a:r>
            <a:r>
              <a:rPr lang="en-US" b="0" dirty="0" err="1">
                <a:solidFill>
                  <a:schemeClr val="accent3"/>
                </a:solidFill>
              </a:rPr>
              <a:t>ArrayList</a:t>
            </a:r>
            <a:r>
              <a:rPr lang="en-US" b="0" dirty="0">
                <a:solidFill>
                  <a:schemeClr val="accent3"/>
                </a:solidFill>
              </a:rPr>
              <a:t>&lt;String&gt;();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       </a:t>
            </a:r>
            <a:r>
              <a:rPr lang="en-US" b="0" dirty="0" err="1" smtClean="0">
                <a:solidFill>
                  <a:schemeClr val="accent6"/>
                </a:solidFill>
              </a:rPr>
              <a:t>list</a:t>
            </a:r>
            <a:r>
              <a:rPr lang="en-US" b="0" dirty="0" err="1" smtClean="0">
                <a:solidFill>
                  <a:schemeClr val="accent3"/>
                </a:solidFill>
              </a:rPr>
              <a:t>.add</a:t>
            </a:r>
            <a:r>
              <a:rPr lang="en-US" b="0" dirty="0">
                <a:solidFill>
                  <a:schemeClr val="accent3"/>
                </a:solidFill>
              </a:rPr>
              <a:t>("</a:t>
            </a:r>
            <a:r>
              <a:rPr lang="en-US" b="0" dirty="0" smtClean="0">
                <a:solidFill>
                  <a:schemeClr val="accent6"/>
                </a:solidFill>
              </a:rPr>
              <a:t>ONE</a:t>
            </a:r>
            <a:r>
              <a:rPr lang="en-US" b="0" dirty="0" smtClean="0">
                <a:solidFill>
                  <a:schemeClr val="accent3"/>
                </a:solidFill>
              </a:rPr>
              <a:t>");  </a:t>
            </a:r>
            <a:endParaRPr lang="en-US" b="0" dirty="0">
              <a:solidFill>
                <a:schemeClr val="accent2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.add</a:t>
            </a:r>
            <a:r>
              <a:rPr lang="en-US" b="0" dirty="0">
                <a:solidFill>
                  <a:schemeClr val="accent3"/>
                </a:solidFill>
              </a:rPr>
              <a:t>("</a:t>
            </a:r>
            <a:r>
              <a:rPr lang="en-US" b="0" dirty="0" smtClean="0">
                <a:solidFill>
                  <a:schemeClr val="accent6"/>
                </a:solidFill>
              </a:rPr>
              <a:t>TWO</a:t>
            </a:r>
            <a:r>
              <a:rPr lang="en-US" b="0" dirty="0" smtClean="0">
                <a:solidFill>
                  <a:schemeClr val="accent3"/>
                </a:solidFill>
              </a:rPr>
              <a:t>");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.add</a:t>
            </a:r>
            <a:r>
              <a:rPr lang="en-US" b="0" dirty="0">
                <a:solidFill>
                  <a:schemeClr val="accent3"/>
                </a:solidFill>
              </a:rPr>
              <a:t>("</a:t>
            </a:r>
            <a:r>
              <a:rPr lang="en-US" b="0" dirty="0" smtClean="0">
                <a:solidFill>
                  <a:schemeClr val="accent6"/>
                </a:solidFill>
              </a:rPr>
              <a:t>THREE</a:t>
            </a:r>
            <a:r>
              <a:rPr lang="en-US" b="0" dirty="0" smtClean="0">
                <a:solidFill>
                  <a:schemeClr val="accent3"/>
                </a:solidFill>
              </a:rPr>
              <a:t>");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.add</a:t>
            </a:r>
            <a:r>
              <a:rPr lang="en-US" b="0" dirty="0" smtClean="0">
                <a:solidFill>
                  <a:schemeClr val="accent3"/>
                </a:solidFill>
              </a:rPr>
              <a:t>(“</a:t>
            </a:r>
            <a:r>
              <a:rPr lang="en-US" b="0" dirty="0" smtClean="0">
                <a:solidFill>
                  <a:schemeClr val="accent6"/>
                </a:solidFill>
              </a:rPr>
              <a:t>FOUR</a:t>
            </a:r>
            <a:r>
              <a:rPr lang="en-US" b="0" dirty="0" smtClean="0">
                <a:solidFill>
                  <a:schemeClr val="accent3"/>
                </a:solidFill>
              </a:rPr>
              <a:t>");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.add</a:t>
            </a:r>
            <a:r>
              <a:rPr lang="en-US" b="0" dirty="0" smtClean="0">
                <a:solidFill>
                  <a:schemeClr val="accent3"/>
                </a:solidFill>
              </a:rPr>
              <a:t>(“</a:t>
            </a:r>
            <a:r>
              <a:rPr lang="en-US" b="0" dirty="0" smtClean="0">
                <a:solidFill>
                  <a:schemeClr val="accent6"/>
                </a:solidFill>
              </a:rPr>
              <a:t>FIVE</a:t>
            </a:r>
            <a:r>
              <a:rPr lang="en-US" b="0" dirty="0" smtClean="0">
                <a:solidFill>
                  <a:schemeClr val="accent3"/>
                </a:solidFill>
              </a:rPr>
              <a:t>");</a:t>
            </a:r>
          </a:p>
          <a:p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Iterator </a:t>
            </a:r>
            <a:r>
              <a:rPr lang="en-US" b="0" dirty="0" err="1">
                <a:solidFill>
                  <a:schemeClr val="accent6"/>
                </a:solidFill>
              </a:rPr>
              <a:t>itr</a:t>
            </a:r>
            <a:r>
              <a:rPr lang="en-US" b="0" dirty="0">
                <a:solidFill>
                  <a:schemeClr val="accent3"/>
                </a:solidFill>
              </a:rPr>
              <a:t> =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.iterator</a:t>
            </a:r>
            <a:r>
              <a:rPr lang="en-US" b="0" dirty="0">
                <a:solidFill>
                  <a:schemeClr val="accent3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while(</a:t>
            </a:r>
            <a:r>
              <a:rPr lang="en-US" b="0" dirty="0" err="1">
                <a:solidFill>
                  <a:schemeClr val="accent6"/>
                </a:solidFill>
              </a:rPr>
              <a:t>itr</a:t>
            </a:r>
            <a:r>
              <a:rPr lang="en-US" b="0" dirty="0" err="1">
                <a:solidFill>
                  <a:schemeClr val="accent3"/>
                </a:solidFill>
              </a:rPr>
              <a:t>.hasNext</a:t>
            </a:r>
            <a:r>
              <a:rPr lang="en-US" b="0" dirty="0">
                <a:solidFill>
                  <a:schemeClr val="accent3"/>
                </a:solidFill>
              </a:rPr>
              <a:t>()){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    </a:t>
            </a:r>
            <a:r>
              <a:rPr lang="en-US" b="0" dirty="0" err="1">
                <a:solidFill>
                  <a:schemeClr val="accent3"/>
                </a:solidFill>
              </a:rPr>
              <a:t>System.out.println</a:t>
            </a:r>
            <a:r>
              <a:rPr lang="en-US" b="0" dirty="0">
                <a:solidFill>
                  <a:schemeClr val="accent3"/>
                </a:solidFill>
              </a:rPr>
              <a:t>(</a:t>
            </a:r>
            <a:r>
              <a:rPr lang="en-US" b="0" dirty="0" err="1">
                <a:solidFill>
                  <a:schemeClr val="accent6"/>
                </a:solidFill>
              </a:rPr>
              <a:t>itr</a:t>
            </a:r>
            <a:r>
              <a:rPr lang="en-US" b="0" dirty="0" err="1">
                <a:solidFill>
                  <a:schemeClr val="accent3"/>
                </a:solidFill>
              </a:rPr>
              <a:t>.next</a:t>
            </a:r>
            <a:r>
              <a:rPr lang="en-US" b="0" dirty="0" smtClean="0">
                <a:solidFill>
                  <a:schemeClr val="accent3"/>
                </a:solidFill>
              </a:rPr>
              <a:t>());                   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}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.remove</a:t>
            </a:r>
            <a:r>
              <a:rPr lang="en-US" b="0" dirty="0" smtClean="0">
                <a:solidFill>
                  <a:schemeClr val="accent3"/>
                </a:solidFill>
              </a:rPr>
              <a:t>(“</a:t>
            </a:r>
            <a:r>
              <a:rPr lang="en-US" b="0" dirty="0" smtClean="0">
                <a:solidFill>
                  <a:schemeClr val="accent6"/>
                </a:solidFill>
              </a:rPr>
              <a:t>THREE</a:t>
            </a:r>
            <a:r>
              <a:rPr lang="en-US" b="0" dirty="0" smtClean="0">
                <a:solidFill>
                  <a:schemeClr val="accent3"/>
                </a:solidFill>
              </a:rPr>
              <a:t>"); 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Iterator </a:t>
            </a:r>
            <a:r>
              <a:rPr lang="en-US" b="0" dirty="0">
                <a:solidFill>
                  <a:schemeClr val="accent6"/>
                </a:solidFill>
              </a:rPr>
              <a:t>itr1</a:t>
            </a:r>
            <a:r>
              <a:rPr lang="en-US" b="0" dirty="0">
                <a:solidFill>
                  <a:schemeClr val="accent3"/>
                </a:solidFill>
              </a:rPr>
              <a:t> = </a:t>
            </a:r>
            <a:r>
              <a:rPr lang="en-US" b="0" dirty="0" err="1">
                <a:solidFill>
                  <a:schemeClr val="accent6"/>
                </a:solidFill>
              </a:rPr>
              <a:t>list</a:t>
            </a:r>
            <a:r>
              <a:rPr lang="en-US" b="0" dirty="0" err="1">
                <a:solidFill>
                  <a:schemeClr val="accent3"/>
                </a:solidFill>
              </a:rPr>
              <a:t>.iterator</a:t>
            </a:r>
            <a:r>
              <a:rPr lang="en-US" b="0" dirty="0">
                <a:solidFill>
                  <a:schemeClr val="accent3"/>
                </a:solidFill>
              </a:rPr>
              <a:t>();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while(</a:t>
            </a:r>
            <a:r>
              <a:rPr lang="en-US" b="0" dirty="0">
                <a:solidFill>
                  <a:schemeClr val="accent6"/>
                </a:solidFill>
              </a:rPr>
              <a:t>itr1</a:t>
            </a:r>
            <a:r>
              <a:rPr lang="en-US" b="0" dirty="0">
                <a:solidFill>
                  <a:schemeClr val="accent3"/>
                </a:solidFill>
              </a:rPr>
              <a:t>.hasNext()){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        </a:t>
            </a:r>
            <a:r>
              <a:rPr lang="en-US" b="0" dirty="0" err="1">
                <a:solidFill>
                  <a:schemeClr val="accent3"/>
                </a:solidFill>
              </a:rPr>
              <a:t>System.out.println</a:t>
            </a:r>
            <a:r>
              <a:rPr lang="en-US" b="0" dirty="0">
                <a:solidFill>
                  <a:schemeClr val="accent3"/>
                </a:solidFill>
              </a:rPr>
              <a:t>(</a:t>
            </a:r>
            <a:r>
              <a:rPr lang="en-US" b="0" dirty="0">
                <a:solidFill>
                  <a:schemeClr val="accent6"/>
                </a:solidFill>
              </a:rPr>
              <a:t>itr1</a:t>
            </a:r>
            <a:r>
              <a:rPr lang="en-US" b="0" dirty="0">
                <a:solidFill>
                  <a:schemeClr val="accent3"/>
                </a:solidFill>
              </a:rPr>
              <a:t>.next</a:t>
            </a:r>
            <a:r>
              <a:rPr lang="en-US" b="0" dirty="0" smtClean="0">
                <a:solidFill>
                  <a:schemeClr val="accent3"/>
                </a:solidFill>
              </a:rPr>
              <a:t>());                   </a:t>
            </a:r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>
                <a:solidFill>
                  <a:schemeClr val="accent3"/>
                </a:solidFill>
              </a:rPr>
              <a:t>        }</a:t>
            </a:r>
          </a:p>
          <a:p>
            <a:r>
              <a:rPr lang="en-US" b="0" dirty="0">
                <a:solidFill>
                  <a:schemeClr val="accent3"/>
                </a:solidFill>
              </a:rPr>
              <a:t>    }}  </a:t>
            </a:r>
          </a:p>
          <a:p>
            <a:endParaRPr lang="en-US" sz="2000" b="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08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dirty="0" smtClean="0"/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Collections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882914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Collection framework that </a:t>
            </a:r>
            <a:r>
              <a:rPr lang="en-US" sz="2000" b="0" dirty="0">
                <a:solidFill>
                  <a:schemeClr val="bg1"/>
                </a:solidFill>
              </a:rPr>
              <a:t>provides an architecture to store and manipulate </a:t>
            </a:r>
            <a:r>
              <a:rPr lang="en-US" sz="2000" b="0" dirty="0" smtClean="0">
                <a:solidFill>
                  <a:schemeClr val="bg1"/>
                </a:solidFill>
              </a:rPr>
              <a:t>a group of  data.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8735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Operations like searching</a:t>
            </a:r>
            <a:r>
              <a:rPr lang="en-US" sz="2000" b="0" dirty="0">
                <a:solidFill>
                  <a:schemeClr val="bg1"/>
                </a:solidFill>
              </a:rPr>
              <a:t>, sorting, insertion, manipulation, deletion, etc. can be achieved by Java Collections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Single unit of object is  called a collection.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8862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Collection APIs provides interfaces and classes.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13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 Interface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492598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List interface extends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8187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Elements can be </a:t>
            </a:r>
            <a:r>
              <a:rPr lang="en-US" sz="2000" b="0" dirty="0" smtClean="0">
                <a:solidFill>
                  <a:schemeClr val="bg1"/>
                </a:solidFill>
              </a:rPr>
              <a:t>accessed </a:t>
            </a:r>
            <a:r>
              <a:rPr lang="en-US" sz="2000" b="0" dirty="0">
                <a:solidFill>
                  <a:schemeClr val="bg1"/>
                </a:solidFill>
              </a:rPr>
              <a:t>by their position in the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72487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A list can contain duplicate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48594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 interface example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700" y="609600"/>
            <a:ext cx="8445500" cy="3793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50" b="0" dirty="0" smtClean="0">
                <a:solidFill>
                  <a:schemeClr val="accent3"/>
                </a:solidFill>
              </a:rPr>
              <a:t>public </a:t>
            </a:r>
            <a:r>
              <a:rPr lang="en-US" sz="1850" b="0" dirty="0">
                <a:solidFill>
                  <a:schemeClr val="accent3"/>
                </a:solidFill>
              </a:rPr>
              <a:t>class </a:t>
            </a:r>
            <a:r>
              <a:rPr lang="en-US" sz="1850" b="0" dirty="0" err="1" smtClean="0">
                <a:solidFill>
                  <a:schemeClr val="accent6"/>
                </a:solidFill>
              </a:rPr>
              <a:t>ListExample</a:t>
            </a:r>
            <a:r>
              <a:rPr lang="en-US" sz="1850" b="0" dirty="0" smtClean="0">
                <a:solidFill>
                  <a:schemeClr val="accent3"/>
                </a:solidFill>
              </a:rPr>
              <a:t> </a:t>
            </a:r>
            <a:r>
              <a:rPr lang="en-US" sz="1850" b="0" dirty="0">
                <a:solidFill>
                  <a:schemeClr val="accent3"/>
                </a:solidFill>
              </a:rPr>
              <a:t>{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public static void main(String[] </a:t>
            </a:r>
            <a:r>
              <a:rPr lang="en-US" sz="1850" b="0" dirty="0" err="1">
                <a:solidFill>
                  <a:schemeClr val="accent3"/>
                </a:solidFill>
              </a:rPr>
              <a:t>args</a:t>
            </a:r>
            <a:r>
              <a:rPr lang="en-US" sz="1850" b="0" dirty="0">
                <a:solidFill>
                  <a:schemeClr val="accent3"/>
                </a:solidFill>
              </a:rPr>
              <a:t>) {  </a:t>
            </a:r>
          </a:p>
          <a:p>
            <a:r>
              <a:rPr lang="en-US" sz="1850" b="0" dirty="0" smtClean="0">
                <a:solidFill>
                  <a:schemeClr val="accent3"/>
                </a:solidFill>
              </a:rPr>
              <a:t>		</a:t>
            </a:r>
            <a:r>
              <a:rPr lang="en-US" sz="1850" b="0" dirty="0" smtClean="0">
                <a:solidFill>
                  <a:schemeClr val="accent2"/>
                </a:solidFill>
              </a:rPr>
              <a:t>//Creating list </a:t>
            </a:r>
            <a:endParaRPr lang="en-US" sz="1850" b="0" dirty="0">
              <a:solidFill>
                <a:schemeClr val="accent3"/>
              </a:solidFill>
            </a:endParaRPr>
          </a:p>
          <a:p>
            <a:r>
              <a:rPr lang="en-US" sz="1850" b="0" dirty="0">
                <a:solidFill>
                  <a:schemeClr val="accent3"/>
                </a:solidFill>
              </a:rPr>
              <a:t>    		</a:t>
            </a:r>
            <a:r>
              <a:rPr lang="en-US" sz="1850" b="0" dirty="0" smtClean="0">
                <a:solidFill>
                  <a:schemeClr val="accent3"/>
                </a:solidFill>
              </a:rPr>
              <a:t>List&lt;</a:t>
            </a:r>
            <a:r>
              <a:rPr lang="en-US" sz="1850" b="0" dirty="0" smtClean="0">
                <a:solidFill>
                  <a:schemeClr val="accent6"/>
                </a:solidFill>
              </a:rPr>
              <a:t>String</a:t>
            </a:r>
            <a:r>
              <a:rPr lang="en-US" sz="1850" b="0" dirty="0" smtClean="0">
                <a:solidFill>
                  <a:schemeClr val="accent3"/>
                </a:solidFill>
              </a:rPr>
              <a:t>&gt; </a:t>
            </a:r>
            <a:r>
              <a:rPr lang="en-US" sz="1850" b="0" dirty="0">
                <a:solidFill>
                  <a:schemeClr val="accent6"/>
                </a:solidFill>
              </a:rPr>
              <a:t>l</a:t>
            </a:r>
            <a:r>
              <a:rPr lang="en-US" sz="1850" b="0" dirty="0" smtClean="0">
                <a:solidFill>
                  <a:schemeClr val="accent6"/>
                </a:solidFill>
              </a:rPr>
              <a:t>ist</a:t>
            </a:r>
            <a:r>
              <a:rPr lang="en-US" sz="1850" b="0" dirty="0" smtClean="0">
                <a:solidFill>
                  <a:schemeClr val="accent3"/>
                </a:solidFill>
              </a:rPr>
              <a:t>=new </a:t>
            </a:r>
            <a:r>
              <a:rPr lang="en-US" sz="1850" b="0" dirty="0" err="1" smtClean="0">
                <a:solidFill>
                  <a:schemeClr val="accent3"/>
                </a:solidFill>
              </a:rPr>
              <a:t>ArrayList</a:t>
            </a:r>
            <a:r>
              <a:rPr lang="en-US" sz="1850" b="0" dirty="0" smtClean="0">
                <a:solidFill>
                  <a:schemeClr val="accent3"/>
                </a:solidFill>
              </a:rPr>
              <a:t>&lt;</a:t>
            </a:r>
            <a:r>
              <a:rPr lang="en-US" sz="1850" b="0" dirty="0" smtClean="0">
                <a:solidFill>
                  <a:schemeClr val="accent6"/>
                </a:solidFill>
              </a:rPr>
              <a:t>String</a:t>
            </a:r>
            <a:r>
              <a:rPr lang="en-US" sz="1850" b="0" dirty="0" smtClean="0">
                <a:solidFill>
                  <a:schemeClr val="accent3"/>
                </a:solidFill>
              </a:rPr>
              <a:t>&gt;();  </a:t>
            </a:r>
            <a:endParaRPr lang="en-US" sz="1850" b="0" dirty="0">
              <a:solidFill>
                <a:schemeClr val="accent3"/>
              </a:solidFill>
            </a:endParaRPr>
          </a:p>
          <a:p>
            <a:endParaRPr lang="en-US" sz="1850" b="0" dirty="0" smtClean="0">
              <a:solidFill>
                <a:schemeClr val="accent2"/>
              </a:solidFill>
            </a:endParaRPr>
          </a:p>
          <a:p>
            <a:r>
              <a:rPr lang="en-US" sz="1850" b="0" dirty="0" smtClean="0">
                <a:solidFill>
                  <a:schemeClr val="accent2"/>
                </a:solidFill>
              </a:rPr>
              <a:t>		//Adding data to the list.</a:t>
            </a:r>
            <a:endParaRPr lang="en-US" sz="1850" b="0" dirty="0">
              <a:solidFill>
                <a:schemeClr val="accent2"/>
              </a:solidFill>
            </a:endParaRPr>
          </a:p>
          <a:p>
            <a:r>
              <a:rPr lang="en-US" sz="1850" b="0" dirty="0">
                <a:solidFill>
                  <a:schemeClr val="accent6"/>
                </a:solidFill>
              </a:rPr>
              <a:t>		</a:t>
            </a:r>
            <a:r>
              <a:rPr lang="en-US" sz="1850" b="0" dirty="0" err="1" smtClean="0">
                <a:solidFill>
                  <a:schemeClr val="accent6"/>
                </a:solidFill>
              </a:rPr>
              <a:t>list</a:t>
            </a:r>
            <a:r>
              <a:rPr lang="en-US" sz="1850" b="0" dirty="0" err="1" smtClean="0">
                <a:solidFill>
                  <a:schemeClr val="accent3"/>
                </a:solidFill>
              </a:rPr>
              <a:t>.add</a:t>
            </a:r>
            <a:r>
              <a:rPr lang="en-US" sz="1850" b="0" dirty="0" smtClean="0">
                <a:solidFill>
                  <a:schemeClr val="accent3"/>
                </a:solidFill>
              </a:rPr>
              <a:t>(“</a:t>
            </a:r>
            <a:r>
              <a:rPr lang="en-US" sz="1850" b="0" dirty="0" smtClean="0">
                <a:solidFill>
                  <a:schemeClr val="accent6"/>
                </a:solidFill>
              </a:rPr>
              <a:t>NEW</a:t>
            </a:r>
            <a:r>
              <a:rPr lang="en-US" sz="1850" b="0" dirty="0" smtClean="0">
                <a:solidFill>
                  <a:schemeClr val="accent3"/>
                </a:solidFill>
              </a:rPr>
              <a:t>”);  </a:t>
            </a:r>
            <a:endParaRPr lang="en-US" sz="1850" b="0" dirty="0">
              <a:solidFill>
                <a:schemeClr val="accent3"/>
              </a:solidFill>
            </a:endParaRPr>
          </a:p>
          <a:p>
            <a:r>
              <a:rPr lang="en-US" sz="1850" b="0" dirty="0">
                <a:solidFill>
                  <a:schemeClr val="accent3"/>
                </a:solidFill>
              </a:rPr>
              <a:t>		</a:t>
            </a:r>
            <a:r>
              <a:rPr lang="en-US" sz="1850" b="0" dirty="0" err="1">
                <a:solidFill>
                  <a:schemeClr val="accent6"/>
                </a:solidFill>
              </a:rPr>
              <a:t>l</a:t>
            </a:r>
            <a:r>
              <a:rPr lang="en-US" sz="1850" b="0" dirty="0" err="1" smtClean="0">
                <a:solidFill>
                  <a:schemeClr val="accent6"/>
                </a:solidFill>
              </a:rPr>
              <a:t>ist</a:t>
            </a:r>
            <a:r>
              <a:rPr lang="en-US" sz="1850" b="0" dirty="0" err="1" smtClean="0">
                <a:solidFill>
                  <a:schemeClr val="accent3"/>
                </a:solidFill>
              </a:rPr>
              <a:t>.add</a:t>
            </a:r>
            <a:r>
              <a:rPr lang="en-US" sz="1850" b="0" dirty="0" smtClean="0">
                <a:solidFill>
                  <a:schemeClr val="accent3"/>
                </a:solidFill>
              </a:rPr>
              <a:t>(“</a:t>
            </a:r>
            <a:r>
              <a:rPr lang="en-US" sz="1850" b="0" dirty="0" smtClean="0">
                <a:solidFill>
                  <a:schemeClr val="accent6"/>
                </a:solidFill>
              </a:rPr>
              <a:t>OLD</a:t>
            </a:r>
            <a:r>
              <a:rPr lang="en-US" sz="1850" b="0" dirty="0" smtClean="0">
                <a:solidFill>
                  <a:schemeClr val="accent3"/>
                </a:solidFill>
              </a:rPr>
              <a:t>”);  </a:t>
            </a:r>
            <a:endParaRPr lang="en-US" sz="1850" b="0" dirty="0">
              <a:solidFill>
                <a:schemeClr val="accent3"/>
              </a:solidFill>
            </a:endParaRPr>
          </a:p>
          <a:p>
            <a:r>
              <a:rPr lang="en-US" sz="1850" b="0" dirty="0" smtClean="0">
                <a:solidFill>
                  <a:schemeClr val="accent2"/>
                </a:solidFill>
              </a:rPr>
              <a:t>		//Print the list values</a:t>
            </a:r>
            <a:endParaRPr lang="en-US" sz="1850" b="0" dirty="0">
              <a:solidFill>
                <a:schemeClr val="accent3"/>
              </a:solidFill>
            </a:endParaRPr>
          </a:p>
          <a:p>
            <a:r>
              <a:rPr lang="en-US" sz="1850" b="0" dirty="0">
                <a:solidFill>
                  <a:schemeClr val="accent3"/>
                </a:solidFill>
              </a:rPr>
              <a:t>		</a:t>
            </a:r>
            <a:r>
              <a:rPr lang="en-US" sz="1850" b="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1850" b="0" dirty="0" smtClean="0">
                <a:solidFill>
                  <a:schemeClr val="accent3"/>
                </a:solidFill>
              </a:rPr>
              <a:t>(</a:t>
            </a:r>
            <a:r>
              <a:rPr lang="en-US" sz="1850" b="0" dirty="0" smtClean="0">
                <a:solidFill>
                  <a:schemeClr val="accent6"/>
                </a:solidFill>
              </a:rPr>
              <a:t>list</a:t>
            </a:r>
            <a:r>
              <a:rPr lang="en-US" sz="1850" b="0" dirty="0" smtClean="0">
                <a:solidFill>
                  <a:schemeClr val="accent3"/>
                </a:solidFill>
              </a:rPr>
              <a:t>);  </a:t>
            </a:r>
            <a:endParaRPr lang="en-US" sz="1850" b="0" dirty="0">
              <a:solidFill>
                <a:schemeClr val="accent3"/>
              </a:solidFill>
            </a:endParaRPr>
          </a:p>
          <a:p>
            <a:r>
              <a:rPr lang="en-US" sz="1850" b="0" dirty="0">
                <a:solidFill>
                  <a:schemeClr val="accent3"/>
                </a:solidFill>
              </a:rPr>
              <a:t>		}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}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} </a:t>
            </a:r>
            <a:endParaRPr lang="en-US" sz="1850" b="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19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1245051"/>
          </a:xfrm>
        </p:spPr>
        <p:txBody>
          <a:bodyPr/>
          <a:lstStyle/>
          <a:p>
            <a:pPr marL="171450" lvl="0" indent="-171450" defTabSz="9144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We can create a list as shown below:</a:t>
            </a:r>
            <a:endParaRPr lang="en-US" dirty="0"/>
          </a:p>
          <a:p>
            <a:pPr marL="171450" lvl="0" indent="-171450" defTabSz="9144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>
              <a:buNone/>
            </a:pPr>
            <a:r>
              <a:rPr lang="en-US" sz="1850" dirty="0" smtClean="0">
                <a:solidFill>
                  <a:schemeClr val="accent3"/>
                </a:solidFill>
              </a:rPr>
              <a:t>	</a:t>
            </a:r>
            <a:r>
              <a:rPr lang="en-US" sz="1850" dirty="0">
                <a:solidFill>
                  <a:schemeClr val="accent3"/>
                </a:solidFill>
              </a:rPr>
              <a:t> List&lt;</a:t>
            </a:r>
            <a:r>
              <a:rPr lang="en-US" sz="1850" dirty="0">
                <a:solidFill>
                  <a:schemeClr val="accent6"/>
                </a:solidFill>
              </a:rPr>
              <a:t>String</a:t>
            </a:r>
            <a:r>
              <a:rPr lang="en-US" sz="1850" dirty="0">
                <a:solidFill>
                  <a:schemeClr val="accent3"/>
                </a:solidFill>
              </a:rPr>
              <a:t>&gt; </a:t>
            </a:r>
            <a:r>
              <a:rPr lang="en-US" sz="1850" dirty="0">
                <a:solidFill>
                  <a:schemeClr val="accent6"/>
                </a:solidFill>
              </a:rPr>
              <a:t>list</a:t>
            </a:r>
            <a:r>
              <a:rPr lang="en-US" sz="1850" dirty="0">
                <a:solidFill>
                  <a:schemeClr val="accent3"/>
                </a:solidFill>
              </a:rPr>
              <a:t>=new </a:t>
            </a:r>
            <a:r>
              <a:rPr lang="en-US" sz="1850" dirty="0" err="1">
                <a:solidFill>
                  <a:schemeClr val="accent3"/>
                </a:solidFill>
              </a:rPr>
              <a:t>ArrayList</a:t>
            </a:r>
            <a:r>
              <a:rPr lang="en-US" sz="1850" dirty="0">
                <a:solidFill>
                  <a:schemeClr val="accent3"/>
                </a:solidFill>
              </a:rPr>
              <a:t>&lt;</a:t>
            </a:r>
            <a:r>
              <a:rPr lang="en-US" sz="1850" dirty="0">
                <a:solidFill>
                  <a:schemeClr val="accent6"/>
                </a:solidFill>
              </a:rPr>
              <a:t>String</a:t>
            </a:r>
            <a:r>
              <a:rPr lang="en-US" sz="1850" dirty="0">
                <a:solidFill>
                  <a:schemeClr val="accent3"/>
                </a:solidFill>
              </a:rPr>
              <a:t>&gt;();</a:t>
            </a:r>
            <a:r>
              <a:rPr lang="en-US" sz="1850" dirty="0" smtClean="0">
                <a:solidFill>
                  <a:schemeClr val="accent3"/>
                </a:solidFill>
              </a:rPr>
              <a:t>  </a:t>
            </a:r>
            <a:endParaRPr lang="en-US" sz="185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43200"/>
            <a:ext cx="7924800" cy="1600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9144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Adding data to the list is quite easy.</a:t>
            </a:r>
          </a:p>
          <a:p>
            <a:pPr marL="171450" lvl="0" indent="-171450" defTabSz="9144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en-US" b="0" dirty="0"/>
          </a:p>
          <a:p>
            <a:pPr marL="0" indent="0">
              <a:buNone/>
            </a:pPr>
            <a:r>
              <a:rPr lang="en-US" sz="1850" b="0" dirty="0" smtClean="0">
                <a:solidFill>
                  <a:schemeClr val="accent6"/>
                </a:solidFill>
              </a:rPr>
              <a:t>	</a:t>
            </a:r>
            <a:r>
              <a:rPr lang="en-US" sz="1850" b="0" dirty="0">
                <a:solidFill>
                  <a:schemeClr val="accent6"/>
                </a:solidFill>
              </a:rPr>
              <a:t> </a:t>
            </a:r>
            <a:r>
              <a:rPr lang="en-US" sz="1850" b="0" dirty="0" err="1">
                <a:solidFill>
                  <a:schemeClr val="accent6"/>
                </a:solidFill>
              </a:rPr>
              <a:t>list</a:t>
            </a:r>
            <a:r>
              <a:rPr lang="en-US" sz="1850" b="0" dirty="0" err="1">
                <a:solidFill>
                  <a:schemeClr val="accent3"/>
                </a:solidFill>
              </a:rPr>
              <a:t>.add</a:t>
            </a:r>
            <a:r>
              <a:rPr lang="en-US" sz="1850" b="0" dirty="0">
                <a:solidFill>
                  <a:schemeClr val="accent3"/>
                </a:solidFill>
              </a:rPr>
              <a:t>(“</a:t>
            </a:r>
            <a:r>
              <a:rPr lang="en-US" sz="1850" b="0" dirty="0">
                <a:solidFill>
                  <a:schemeClr val="accent6"/>
                </a:solidFill>
              </a:rPr>
              <a:t>NEW</a:t>
            </a:r>
            <a:r>
              <a:rPr lang="en-US" sz="1850" b="0" dirty="0">
                <a:solidFill>
                  <a:schemeClr val="accent3"/>
                </a:solidFill>
              </a:rPr>
              <a:t>”);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7924800" cy="1600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9144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 smtClean="0"/>
              <a:t>When we print the list the out put will be.</a:t>
            </a:r>
          </a:p>
          <a:p>
            <a:pPr marL="171450" lvl="0" indent="-171450" defTabSz="9144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endParaRPr lang="en-US" b="0" dirty="0"/>
          </a:p>
          <a:p>
            <a:pPr marL="0" indent="0">
              <a:buNone/>
            </a:pPr>
            <a:r>
              <a:rPr lang="en-US" sz="1850" b="0" dirty="0" smtClean="0">
                <a:solidFill>
                  <a:schemeClr val="accent6"/>
                </a:solidFill>
              </a:rPr>
              <a:t>	</a:t>
            </a:r>
            <a:r>
              <a:rPr lang="en-US" sz="1850" b="0" dirty="0">
                <a:solidFill>
                  <a:schemeClr val="accent6"/>
                </a:solidFill>
              </a:rPr>
              <a:t> </a:t>
            </a:r>
            <a:r>
              <a:rPr lang="en-US" sz="1850" b="0" dirty="0">
                <a:solidFill>
                  <a:schemeClr val="accent2"/>
                </a:solidFill>
              </a:rPr>
              <a:t>[</a:t>
            </a:r>
            <a:r>
              <a:rPr lang="en-US" sz="1850" b="0" dirty="0" smtClean="0">
                <a:solidFill>
                  <a:schemeClr val="accent2"/>
                </a:solidFill>
              </a:rPr>
              <a:t>NEW, OLD]</a:t>
            </a:r>
            <a:r>
              <a:rPr lang="en-US" sz="1850" b="0" dirty="0" smtClean="0">
                <a:solidFill>
                  <a:schemeClr val="accent3"/>
                </a:solidFill>
              </a:rPr>
              <a:t>  </a:t>
            </a:r>
            <a:endParaRPr lang="en-US" sz="1850" b="0" dirty="0">
              <a:solidFill>
                <a:schemeClr val="accent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04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Lend a hand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8382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Create a class Employee with Id, Name, </a:t>
            </a:r>
            <a:r>
              <a:rPr lang="en-US" sz="2000" b="0" dirty="0" err="1" smtClean="0">
                <a:solidFill>
                  <a:schemeClr val="bg1"/>
                </a:solidFill>
              </a:rPr>
              <a:t>Dept</a:t>
            </a:r>
            <a:r>
              <a:rPr lang="en-US" sz="2000" b="0" dirty="0" smtClean="0">
                <a:solidFill>
                  <a:schemeClr val="bg1"/>
                </a:solidFill>
              </a:rPr>
              <a:t> and Salary. 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58109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Create a class </a:t>
            </a:r>
            <a:r>
              <a:rPr lang="en-US" sz="2000" b="0" dirty="0" err="1" smtClean="0">
                <a:solidFill>
                  <a:schemeClr val="bg1"/>
                </a:solidFill>
              </a:rPr>
              <a:t>ListEmployee</a:t>
            </a:r>
            <a:r>
              <a:rPr lang="en-US" sz="2000" b="0" dirty="0" smtClean="0">
                <a:solidFill>
                  <a:schemeClr val="bg1"/>
                </a:solidFill>
              </a:rPr>
              <a:t> and in that class insert Id, Name, </a:t>
            </a:r>
            <a:r>
              <a:rPr lang="en-US" sz="2000" b="0" dirty="0" err="1" smtClean="0">
                <a:solidFill>
                  <a:schemeClr val="bg1"/>
                </a:solidFill>
              </a:rPr>
              <a:t>Dept</a:t>
            </a:r>
            <a:r>
              <a:rPr lang="en-US" sz="2000" b="0" dirty="0" smtClean="0">
                <a:solidFill>
                  <a:schemeClr val="bg1"/>
                </a:solidFill>
              </a:rPr>
              <a:t> and Salary by creating a list. 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568714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Traverse the list created and print the Id, Name, </a:t>
            </a:r>
            <a:r>
              <a:rPr lang="en-US" sz="2000" b="0" dirty="0" err="1" smtClean="0">
                <a:solidFill>
                  <a:schemeClr val="bg1"/>
                </a:solidFill>
              </a:rPr>
              <a:t>Dept</a:t>
            </a:r>
            <a:r>
              <a:rPr lang="en-US" sz="2000" b="0" dirty="0" smtClean="0">
                <a:solidFill>
                  <a:schemeClr val="bg1"/>
                </a:solidFill>
              </a:rPr>
              <a:t> and Salary.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07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700" y="1841480"/>
            <a:ext cx="8242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accent3"/>
                </a:solidFill>
              </a:rPr>
              <a:t>import </a:t>
            </a:r>
            <a:r>
              <a:rPr lang="en-US" sz="2000" b="0" dirty="0" err="1">
                <a:solidFill>
                  <a:schemeClr val="accent3"/>
                </a:solidFill>
              </a:rPr>
              <a:t>java.util</a:t>
            </a:r>
            <a:r>
              <a:rPr lang="en-US" sz="2000" b="0" dirty="0">
                <a:solidFill>
                  <a:schemeClr val="accent3"/>
                </a:solidFill>
              </a:rPr>
              <a:t>.*;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class </a:t>
            </a:r>
            <a:r>
              <a:rPr lang="en-US" sz="2000" b="0" dirty="0">
                <a:solidFill>
                  <a:schemeClr val="accent6"/>
                </a:solidFill>
              </a:rPr>
              <a:t>Employee</a:t>
            </a:r>
            <a:r>
              <a:rPr lang="en-US" sz="2000" b="0" dirty="0">
                <a:solidFill>
                  <a:schemeClr val="accent3"/>
                </a:solidFill>
              </a:rPr>
              <a:t> {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err="1">
                <a:solidFill>
                  <a:schemeClr val="accent3"/>
                </a:solidFill>
              </a:rPr>
              <a:t>int</a:t>
            </a:r>
            <a:r>
              <a:rPr lang="en-US" sz="2000" b="0" dirty="0">
                <a:solidFill>
                  <a:schemeClr val="accent3"/>
                </a:solidFill>
              </a:rPr>
              <a:t> </a:t>
            </a:r>
            <a:r>
              <a:rPr lang="en-US" sz="2000" b="0" dirty="0">
                <a:solidFill>
                  <a:schemeClr val="accent6"/>
                </a:solidFill>
              </a:rPr>
              <a:t>id</a:t>
            </a:r>
            <a:r>
              <a:rPr lang="en-US" sz="2000" b="0" dirty="0">
                <a:solidFill>
                  <a:schemeClr val="accent3"/>
                </a:solidFill>
              </a:rPr>
              <a:t>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String </a:t>
            </a:r>
            <a:r>
              <a:rPr lang="en-US" sz="2000" b="0" dirty="0">
                <a:solidFill>
                  <a:schemeClr val="accent6"/>
                </a:solidFill>
              </a:rPr>
              <a:t>name</a:t>
            </a:r>
            <a:r>
              <a:rPr lang="en-US" sz="2000" b="0" dirty="0" smtClean="0">
                <a:solidFill>
                  <a:schemeClr val="accent3"/>
                </a:solidFill>
              </a:rPr>
              <a:t>, </a:t>
            </a:r>
            <a:r>
              <a:rPr lang="en-US" sz="2000" b="0" dirty="0" err="1" smtClean="0">
                <a:solidFill>
                  <a:schemeClr val="accent6"/>
                </a:solidFill>
              </a:rPr>
              <a:t>dept</a:t>
            </a:r>
            <a:r>
              <a:rPr lang="en-US" sz="2000" b="0" dirty="0">
                <a:solidFill>
                  <a:schemeClr val="accent3"/>
                </a:solidFill>
              </a:rPr>
              <a:t>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err="1">
                <a:solidFill>
                  <a:schemeClr val="accent3"/>
                </a:solidFill>
              </a:rPr>
              <a:t>int</a:t>
            </a:r>
            <a:r>
              <a:rPr lang="en-US" sz="2000" b="0" dirty="0">
                <a:solidFill>
                  <a:schemeClr val="accent3"/>
                </a:solidFill>
              </a:rPr>
              <a:t> </a:t>
            </a:r>
            <a:r>
              <a:rPr lang="en-US" sz="2000" b="0" dirty="0">
                <a:solidFill>
                  <a:schemeClr val="accent6"/>
                </a:solidFill>
              </a:rPr>
              <a:t>salary</a:t>
            </a:r>
            <a:r>
              <a:rPr lang="en-US" sz="2000" b="0" dirty="0">
                <a:solidFill>
                  <a:schemeClr val="accent3"/>
                </a:solidFill>
              </a:rPr>
              <a:t>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public </a:t>
            </a:r>
            <a:r>
              <a:rPr lang="en-US" sz="2000" b="0" dirty="0">
                <a:solidFill>
                  <a:schemeClr val="accent6"/>
                </a:solidFill>
              </a:rPr>
              <a:t>Employee</a:t>
            </a:r>
            <a:r>
              <a:rPr lang="en-US" sz="2000" b="0" dirty="0">
                <a:solidFill>
                  <a:schemeClr val="accent3"/>
                </a:solidFill>
              </a:rPr>
              <a:t>(</a:t>
            </a:r>
            <a:r>
              <a:rPr lang="en-US" sz="2000" b="0" dirty="0" err="1">
                <a:solidFill>
                  <a:schemeClr val="accent3"/>
                </a:solidFill>
              </a:rPr>
              <a:t>int</a:t>
            </a:r>
            <a:r>
              <a:rPr lang="en-US" sz="2000" b="0" dirty="0">
                <a:solidFill>
                  <a:schemeClr val="accent3"/>
                </a:solidFill>
              </a:rPr>
              <a:t> </a:t>
            </a:r>
            <a:r>
              <a:rPr lang="en-US" sz="2000" b="0" dirty="0">
                <a:solidFill>
                  <a:schemeClr val="accent6"/>
                </a:solidFill>
              </a:rPr>
              <a:t>id</a:t>
            </a:r>
            <a:r>
              <a:rPr lang="en-US" sz="2000" b="0" dirty="0">
                <a:solidFill>
                  <a:schemeClr val="accent3"/>
                </a:solidFill>
              </a:rPr>
              <a:t>, String </a:t>
            </a:r>
            <a:r>
              <a:rPr lang="en-US" sz="2000" b="0" dirty="0">
                <a:solidFill>
                  <a:schemeClr val="accent6"/>
                </a:solidFill>
              </a:rPr>
              <a:t>name</a:t>
            </a:r>
            <a:r>
              <a:rPr lang="en-US" sz="2000" b="0" dirty="0">
                <a:solidFill>
                  <a:schemeClr val="accent3"/>
                </a:solidFill>
              </a:rPr>
              <a:t>, String </a:t>
            </a:r>
            <a:r>
              <a:rPr lang="en-US" sz="2000" b="0" dirty="0" err="1">
                <a:solidFill>
                  <a:schemeClr val="accent6"/>
                </a:solidFill>
              </a:rPr>
              <a:t>dept</a:t>
            </a:r>
            <a:r>
              <a:rPr lang="en-US" sz="2000" b="0" dirty="0">
                <a:solidFill>
                  <a:schemeClr val="accent3"/>
                </a:solidFill>
              </a:rPr>
              <a:t>, </a:t>
            </a:r>
            <a:r>
              <a:rPr lang="en-US" sz="2000" b="0" dirty="0" err="1">
                <a:solidFill>
                  <a:schemeClr val="accent3"/>
                </a:solidFill>
              </a:rPr>
              <a:t>int</a:t>
            </a:r>
            <a:r>
              <a:rPr lang="en-US" sz="2000" b="0" dirty="0">
                <a:solidFill>
                  <a:schemeClr val="accent3"/>
                </a:solidFill>
              </a:rPr>
              <a:t> </a:t>
            </a:r>
            <a:r>
              <a:rPr lang="en-US" sz="2000" b="0" dirty="0">
                <a:solidFill>
                  <a:schemeClr val="accent6"/>
                </a:solidFill>
              </a:rPr>
              <a:t>salary</a:t>
            </a:r>
            <a:r>
              <a:rPr lang="en-US" sz="2000" b="0" dirty="0">
                <a:solidFill>
                  <a:schemeClr val="accent3"/>
                </a:solidFill>
              </a:rPr>
              <a:t>) {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    this.</a:t>
            </a:r>
            <a:r>
              <a:rPr lang="en-US" sz="2000" b="0" dirty="0">
                <a:solidFill>
                  <a:schemeClr val="accent6"/>
                </a:solidFill>
              </a:rPr>
              <a:t>id</a:t>
            </a:r>
            <a:r>
              <a:rPr lang="en-US" sz="2000" b="0" dirty="0">
                <a:solidFill>
                  <a:schemeClr val="accent3"/>
                </a:solidFill>
              </a:rPr>
              <a:t> = </a:t>
            </a:r>
            <a:r>
              <a:rPr lang="en-US" sz="2000" b="0" dirty="0">
                <a:solidFill>
                  <a:schemeClr val="accent6"/>
                </a:solidFill>
              </a:rPr>
              <a:t>id</a:t>
            </a:r>
            <a:r>
              <a:rPr lang="en-US" sz="2000" b="0" dirty="0">
                <a:solidFill>
                  <a:schemeClr val="accent3"/>
                </a:solidFill>
              </a:rPr>
              <a:t>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    this.</a:t>
            </a:r>
            <a:r>
              <a:rPr lang="en-US" sz="2000" b="0" dirty="0">
                <a:solidFill>
                  <a:schemeClr val="accent6"/>
                </a:solidFill>
              </a:rPr>
              <a:t>name</a:t>
            </a:r>
            <a:r>
              <a:rPr lang="en-US" sz="2000" b="0" dirty="0">
                <a:solidFill>
                  <a:schemeClr val="accent3"/>
                </a:solidFill>
              </a:rPr>
              <a:t> = </a:t>
            </a:r>
            <a:r>
              <a:rPr lang="en-US" sz="2000" b="0" dirty="0">
                <a:solidFill>
                  <a:schemeClr val="accent6"/>
                </a:solidFill>
              </a:rPr>
              <a:t>name</a:t>
            </a:r>
            <a:r>
              <a:rPr lang="en-US" sz="2000" b="0" dirty="0">
                <a:solidFill>
                  <a:schemeClr val="accent3"/>
                </a:solidFill>
              </a:rPr>
              <a:t>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    </a:t>
            </a:r>
            <a:r>
              <a:rPr lang="en-US" sz="2000" b="0" dirty="0" err="1">
                <a:solidFill>
                  <a:schemeClr val="accent3"/>
                </a:solidFill>
              </a:rPr>
              <a:t>this.</a:t>
            </a:r>
            <a:r>
              <a:rPr lang="en-US" sz="2000" b="0" dirty="0" err="1">
                <a:solidFill>
                  <a:schemeClr val="accent6"/>
                </a:solidFill>
              </a:rPr>
              <a:t>dept</a:t>
            </a:r>
            <a:r>
              <a:rPr lang="en-US" sz="2000" b="0" dirty="0">
                <a:solidFill>
                  <a:schemeClr val="accent3"/>
                </a:solidFill>
              </a:rPr>
              <a:t> = </a:t>
            </a:r>
            <a:r>
              <a:rPr lang="en-US" sz="2000" b="0" dirty="0" err="1">
                <a:solidFill>
                  <a:schemeClr val="accent6"/>
                </a:solidFill>
              </a:rPr>
              <a:t>dept</a:t>
            </a:r>
            <a:r>
              <a:rPr lang="en-US" sz="2000" b="0" dirty="0">
                <a:solidFill>
                  <a:schemeClr val="accent3"/>
                </a:solidFill>
              </a:rPr>
              <a:t>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    </a:t>
            </a:r>
            <a:r>
              <a:rPr lang="en-US" sz="2000" b="0" dirty="0" err="1">
                <a:solidFill>
                  <a:schemeClr val="accent3"/>
                </a:solidFill>
              </a:rPr>
              <a:t>this.</a:t>
            </a:r>
            <a:r>
              <a:rPr lang="en-US" sz="2000" b="0" dirty="0" err="1">
                <a:solidFill>
                  <a:schemeClr val="accent6"/>
                </a:solidFill>
              </a:rPr>
              <a:t>salary</a:t>
            </a:r>
            <a:r>
              <a:rPr lang="en-US" sz="2000" b="0" dirty="0">
                <a:solidFill>
                  <a:schemeClr val="accent3"/>
                </a:solidFill>
              </a:rPr>
              <a:t> = </a:t>
            </a:r>
            <a:r>
              <a:rPr lang="en-US" sz="2000" b="0" dirty="0">
                <a:solidFill>
                  <a:schemeClr val="accent6"/>
                </a:solidFill>
              </a:rPr>
              <a:t>salary</a:t>
            </a:r>
            <a:r>
              <a:rPr lang="en-US" sz="2000" b="0" dirty="0">
                <a:solidFill>
                  <a:schemeClr val="accent3"/>
                </a:solidFill>
              </a:rPr>
              <a:t>;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	}  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}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8382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In this example we have a class Employee using which we will populate a list and loop through the list to display the content stored in it.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52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700" y="609600"/>
            <a:ext cx="8445500" cy="550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50" b="0" dirty="0" smtClean="0">
                <a:solidFill>
                  <a:schemeClr val="accent3"/>
                </a:solidFill>
              </a:rPr>
              <a:t>public </a:t>
            </a:r>
            <a:r>
              <a:rPr lang="en-US" sz="1850" b="0" dirty="0">
                <a:solidFill>
                  <a:schemeClr val="accent3"/>
                </a:solidFill>
              </a:rPr>
              <a:t>class </a:t>
            </a:r>
            <a:r>
              <a:rPr lang="en-US" sz="1850" b="0" dirty="0" err="1" smtClean="0">
                <a:solidFill>
                  <a:schemeClr val="accent6"/>
                </a:solidFill>
              </a:rPr>
              <a:t>Listemployee</a:t>
            </a:r>
            <a:r>
              <a:rPr lang="en-US" sz="1850" b="0" dirty="0" smtClean="0">
                <a:solidFill>
                  <a:schemeClr val="accent3"/>
                </a:solidFill>
              </a:rPr>
              <a:t> </a:t>
            </a:r>
            <a:r>
              <a:rPr lang="en-US" sz="1850" b="0" dirty="0">
                <a:solidFill>
                  <a:schemeClr val="accent3"/>
                </a:solidFill>
              </a:rPr>
              <a:t>{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public static void main(String[] </a:t>
            </a:r>
            <a:r>
              <a:rPr lang="en-US" sz="1850" b="0" dirty="0" err="1">
                <a:solidFill>
                  <a:schemeClr val="accent3"/>
                </a:solidFill>
              </a:rPr>
              <a:t>args</a:t>
            </a:r>
            <a:r>
              <a:rPr lang="en-US" sz="1850" b="0" dirty="0">
                <a:solidFill>
                  <a:schemeClr val="accent3"/>
                </a:solidFill>
              </a:rPr>
              <a:t>) {  </a:t>
            </a:r>
          </a:p>
          <a:p>
            <a:r>
              <a:rPr lang="en-US" sz="1850" b="0" dirty="0" smtClean="0">
                <a:solidFill>
                  <a:schemeClr val="accent3"/>
                </a:solidFill>
              </a:rPr>
              <a:t>		</a:t>
            </a:r>
            <a:r>
              <a:rPr lang="en-US" sz="1850" b="0" dirty="0" smtClean="0">
                <a:solidFill>
                  <a:schemeClr val="accent2"/>
                </a:solidFill>
              </a:rPr>
              <a:t>//Creating list of employees</a:t>
            </a:r>
            <a:endParaRPr lang="en-US" sz="1850" b="0" dirty="0">
              <a:solidFill>
                <a:schemeClr val="accent3"/>
              </a:solidFill>
            </a:endParaRPr>
          </a:p>
          <a:p>
            <a:r>
              <a:rPr lang="en-US" sz="1850" b="0" dirty="0">
                <a:solidFill>
                  <a:schemeClr val="accent3"/>
                </a:solidFill>
              </a:rPr>
              <a:t>    		List&lt;</a:t>
            </a:r>
            <a:r>
              <a:rPr lang="en-US" sz="1850" b="0" dirty="0">
                <a:solidFill>
                  <a:schemeClr val="accent6"/>
                </a:solidFill>
              </a:rPr>
              <a:t>Employee</a:t>
            </a:r>
            <a:r>
              <a:rPr lang="en-US" sz="1850" b="0" dirty="0">
                <a:solidFill>
                  <a:schemeClr val="accent3"/>
                </a:solidFill>
              </a:rPr>
              <a:t>&gt; </a:t>
            </a:r>
            <a:r>
              <a:rPr lang="en-US" sz="1850" b="0" dirty="0" err="1">
                <a:solidFill>
                  <a:schemeClr val="accent6"/>
                </a:solidFill>
              </a:rPr>
              <a:t>empList</a:t>
            </a:r>
            <a:r>
              <a:rPr lang="en-US" sz="1850" b="0" dirty="0">
                <a:solidFill>
                  <a:schemeClr val="accent3"/>
                </a:solidFill>
              </a:rPr>
              <a:t>=new </a:t>
            </a:r>
            <a:r>
              <a:rPr lang="en-US" sz="1850" b="0" dirty="0" err="1">
                <a:solidFill>
                  <a:schemeClr val="accent3"/>
                </a:solidFill>
              </a:rPr>
              <a:t>ArrayList</a:t>
            </a:r>
            <a:r>
              <a:rPr lang="en-US" sz="1850" b="0" dirty="0">
                <a:solidFill>
                  <a:schemeClr val="accent3"/>
                </a:solidFill>
              </a:rPr>
              <a:t>&lt;</a:t>
            </a:r>
            <a:r>
              <a:rPr lang="en-US" sz="1850" b="0" dirty="0">
                <a:solidFill>
                  <a:schemeClr val="accent6"/>
                </a:solidFill>
              </a:rPr>
              <a:t>Employee</a:t>
            </a:r>
            <a:r>
              <a:rPr lang="en-US" sz="1850" b="0" dirty="0">
                <a:solidFill>
                  <a:schemeClr val="accent3"/>
                </a:solidFill>
              </a:rPr>
              <a:t>&gt;();  </a:t>
            </a:r>
          </a:p>
          <a:p>
            <a:r>
              <a:rPr lang="en-US" sz="1850" b="0" dirty="0" smtClean="0">
                <a:solidFill>
                  <a:schemeClr val="accent2"/>
                </a:solidFill>
              </a:rPr>
              <a:t>		// Creating data for the employee</a:t>
            </a:r>
            <a:endParaRPr lang="en-US" sz="1850" b="0" dirty="0">
              <a:solidFill>
                <a:schemeClr val="accent2"/>
              </a:solidFill>
            </a:endParaRPr>
          </a:p>
          <a:p>
            <a:r>
              <a:rPr lang="en-US" sz="1850" b="0" dirty="0">
                <a:solidFill>
                  <a:schemeClr val="accent3"/>
                </a:solidFill>
              </a:rPr>
              <a:t>		</a:t>
            </a:r>
            <a:r>
              <a:rPr lang="en-US" sz="1850" b="0" dirty="0">
                <a:solidFill>
                  <a:schemeClr val="accent6"/>
                </a:solidFill>
              </a:rPr>
              <a:t>Employee emp1</a:t>
            </a:r>
            <a:r>
              <a:rPr lang="en-US" sz="1850" b="0" dirty="0">
                <a:solidFill>
                  <a:schemeClr val="accent3"/>
                </a:solidFill>
              </a:rPr>
              <a:t>=new </a:t>
            </a:r>
            <a:r>
              <a:rPr lang="en-US" sz="1850" b="0" dirty="0">
                <a:solidFill>
                  <a:schemeClr val="accent6"/>
                </a:solidFill>
              </a:rPr>
              <a:t>Employee</a:t>
            </a:r>
            <a:r>
              <a:rPr lang="en-US" sz="1850" b="0" dirty="0">
                <a:solidFill>
                  <a:schemeClr val="accent3"/>
                </a:solidFill>
              </a:rPr>
              <a:t>(</a:t>
            </a:r>
            <a:r>
              <a:rPr lang="en-US" sz="1850" b="0" dirty="0">
                <a:solidFill>
                  <a:schemeClr val="accent6"/>
                </a:solidFill>
              </a:rPr>
              <a:t>101</a:t>
            </a:r>
            <a:r>
              <a:rPr lang="en-US" sz="1850" b="0" dirty="0">
                <a:solidFill>
                  <a:schemeClr val="accent3"/>
                </a:solidFill>
              </a:rPr>
              <a:t>,"</a:t>
            </a:r>
            <a:r>
              <a:rPr lang="en-US" sz="1850" b="0" dirty="0">
                <a:solidFill>
                  <a:schemeClr val="accent6"/>
                </a:solidFill>
              </a:rPr>
              <a:t>TOM</a:t>
            </a:r>
            <a:r>
              <a:rPr lang="en-US" sz="1850" b="0" dirty="0">
                <a:solidFill>
                  <a:schemeClr val="accent3"/>
                </a:solidFill>
              </a:rPr>
              <a:t>","</a:t>
            </a:r>
            <a:r>
              <a:rPr lang="en-US" sz="1850" b="0" dirty="0">
                <a:solidFill>
                  <a:schemeClr val="accent6"/>
                </a:solidFill>
              </a:rPr>
              <a:t>HR</a:t>
            </a:r>
            <a:r>
              <a:rPr lang="en-US" sz="1850" b="0" dirty="0">
                <a:solidFill>
                  <a:schemeClr val="accent3"/>
                </a:solidFill>
              </a:rPr>
              <a:t>",</a:t>
            </a:r>
            <a:r>
              <a:rPr lang="en-US" sz="1850" b="0" dirty="0">
                <a:solidFill>
                  <a:schemeClr val="accent6"/>
                </a:solidFill>
              </a:rPr>
              <a:t>1000</a:t>
            </a:r>
            <a:r>
              <a:rPr lang="en-US" sz="185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1850" b="0" dirty="0">
                <a:solidFill>
                  <a:schemeClr val="accent6"/>
                </a:solidFill>
              </a:rPr>
              <a:t>		Employee emp2</a:t>
            </a:r>
            <a:r>
              <a:rPr lang="en-US" sz="1850" b="0" dirty="0">
                <a:solidFill>
                  <a:schemeClr val="accent3"/>
                </a:solidFill>
              </a:rPr>
              <a:t>=new </a:t>
            </a:r>
            <a:r>
              <a:rPr lang="en-US" sz="1850" b="0" dirty="0">
                <a:solidFill>
                  <a:schemeClr val="accent6"/>
                </a:solidFill>
              </a:rPr>
              <a:t>Employee</a:t>
            </a:r>
            <a:r>
              <a:rPr lang="en-US" sz="1850" b="0" dirty="0">
                <a:solidFill>
                  <a:schemeClr val="accent3"/>
                </a:solidFill>
              </a:rPr>
              <a:t>(</a:t>
            </a:r>
            <a:r>
              <a:rPr lang="en-US" sz="1850" b="0" dirty="0">
                <a:solidFill>
                  <a:schemeClr val="accent6"/>
                </a:solidFill>
              </a:rPr>
              <a:t>102</a:t>
            </a:r>
            <a:r>
              <a:rPr lang="en-US" sz="1850" b="0" dirty="0">
                <a:solidFill>
                  <a:schemeClr val="accent3"/>
                </a:solidFill>
              </a:rPr>
              <a:t>,"</a:t>
            </a:r>
            <a:r>
              <a:rPr lang="en-US" sz="1850" b="0" dirty="0">
                <a:solidFill>
                  <a:schemeClr val="accent6"/>
                </a:solidFill>
              </a:rPr>
              <a:t>JIM</a:t>
            </a:r>
            <a:r>
              <a:rPr lang="en-US" sz="1850" b="0" dirty="0">
                <a:solidFill>
                  <a:schemeClr val="accent3"/>
                </a:solidFill>
              </a:rPr>
              <a:t>","</a:t>
            </a:r>
            <a:r>
              <a:rPr lang="en-US" sz="1850" b="0" dirty="0">
                <a:solidFill>
                  <a:schemeClr val="accent6"/>
                </a:solidFill>
              </a:rPr>
              <a:t>IT</a:t>
            </a:r>
            <a:r>
              <a:rPr lang="en-US" sz="1850" b="0" dirty="0">
                <a:solidFill>
                  <a:schemeClr val="accent3"/>
                </a:solidFill>
              </a:rPr>
              <a:t>",</a:t>
            </a:r>
            <a:r>
              <a:rPr lang="en-US" sz="1850" b="0" dirty="0">
                <a:solidFill>
                  <a:schemeClr val="accent6"/>
                </a:solidFill>
              </a:rPr>
              <a:t>1200</a:t>
            </a:r>
            <a:r>
              <a:rPr lang="en-US" sz="185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	</a:t>
            </a:r>
            <a:r>
              <a:rPr lang="en-US" sz="1850" b="0" dirty="0">
                <a:solidFill>
                  <a:schemeClr val="accent6"/>
                </a:solidFill>
              </a:rPr>
              <a:t>Employee emp3</a:t>
            </a:r>
            <a:r>
              <a:rPr lang="en-US" sz="1850" b="0" dirty="0">
                <a:solidFill>
                  <a:schemeClr val="accent3"/>
                </a:solidFill>
              </a:rPr>
              <a:t>=new </a:t>
            </a:r>
            <a:r>
              <a:rPr lang="en-US" sz="1850" b="0" dirty="0" smtClean="0">
                <a:solidFill>
                  <a:schemeClr val="accent6"/>
                </a:solidFill>
              </a:rPr>
              <a:t>Employee</a:t>
            </a:r>
            <a:r>
              <a:rPr lang="en-US" sz="1850" b="0" dirty="0" smtClean="0">
                <a:solidFill>
                  <a:schemeClr val="accent3"/>
                </a:solidFill>
              </a:rPr>
              <a:t>(</a:t>
            </a:r>
            <a:r>
              <a:rPr lang="en-US" sz="1850" b="0" dirty="0" smtClean="0">
                <a:solidFill>
                  <a:schemeClr val="accent6"/>
                </a:solidFill>
              </a:rPr>
              <a:t>103</a:t>
            </a:r>
            <a:r>
              <a:rPr lang="en-US" sz="1850" b="0" dirty="0">
                <a:solidFill>
                  <a:schemeClr val="accent3"/>
                </a:solidFill>
              </a:rPr>
              <a:t>,"</a:t>
            </a:r>
            <a:r>
              <a:rPr lang="en-US" sz="1850" b="0" dirty="0">
                <a:solidFill>
                  <a:schemeClr val="accent6"/>
                </a:solidFill>
              </a:rPr>
              <a:t>MARK</a:t>
            </a:r>
            <a:r>
              <a:rPr lang="en-US" sz="1850" b="0" dirty="0">
                <a:solidFill>
                  <a:schemeClr val="accent3"/>
                </a:solidFill>
              </a:rPr>
              <a:t>","</a:t>
            </a:r>
            <a:r>
              <a:rPr lang="en-US" sz="1850" b="0" dirty="0">
                <a:solidFill>
                  <a:schemeClr val="accent6"/>
                </a:solidFill>
              </a:rPr>
              <a:t>ADM</a:t>
            </a:r>
            <a:r>
              <a:rPr lang="en-US" sz="1850" b="0" dirty="0">
                <a:solidFill>
                  <a:schemeClr val="accent3"/>
                </a:solidFill>
              </a:rPr>
              <a:t>",</a:t>
            </a:r>
            <a:r>
              <a:rPr lang="en-US" sz="1850" b="0" dirty="0">
                <a:solidFill>
                  <a:schemeClr val="accent6"/>
                </a:solidFill>
              </a:rPr>
              <a:t>1050</a:t>
            </a:r>
            <a:r>
              <a:rPr lang="en-US" sz="185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1850" b="0" dirty="0" smtClean="0">
                <a:solidFill>
                  <a:schemeClr val="accent2"/>
                </a:solidFill>
              </a:rPr>
              <a:t>		//Adding employee data to the </a:t>
            </a:r>
            <a:r>
              <a:rPr lang="en-US" sz="1850" b="0" dirty="0" err="1" smtClean="0">
                <a:solidFill>
                  <a:schemeClr val="accent2"/>
                </a:solidFill>
              </a:rPr>
              <a:t>empList</a:t>
            </a:r>
            <a:r>
              <a:rPr lang="en-US" sz="1850" b="0" dirty="0" smtClean="0">
                <a:solidFill>
                  <a:schemeClr val="accent2"/>
                </a:solidFill>
              </a:rPr>
              <a:t>.</a:t>
            </a:r>
            <a:endParaRPr lang="en-US" sz="1850" b="0" dirty="0">
              <a:solidFill>
                <a:schemeClr val="accent2"/>
              </a:solidFill>
            </a:endParaRPr>
          </a:p>
          <a:p>
            <a:r>
              <a:rPr lang="en-US" sz="1850" b="0" dirty="0">
                <a:solidFill>
                  <a:schemeClr val="accent6"/>
                </a:solidFill>
              </a:rPr>
              <a:t>		</a:t>
            </a:r>
            <a:r>
              <a:rPr lang="en-US" sz="1850" b="0" dirty="0" err="1">
                <a:solidFill>
                  <a:schemeClr val="accent6"/>
                </a:solidFill>
              </a:rPr>
              <a:t>empList</a:t>
            </a:r>
            <a:r>
              <a:rPr lang="en-US" sz="1850" b="0" dirty="0" err="1">
                <a:solidFill>
                  <a:schemeClr val="accent3"/>
                </a:solidFill>
              </a:rPr>
              <a:t>.add</a:t>
            </a:r>
            <a:r>
              <a:rPr lang="en-US" sz="1850" b="0" dirty="0">
                <a:solidFill>
                  <a:schemeClr val="accent3"/>
                </a:solidFill>
              </a:rPr>
              <a:t>(</a:t>
            </a:r>
            <a:r>
              <a:rPr lang="en-US" sz="1850" b="0" dirty="0">
                <a:solidFill>
                  <a:schemeClr val="accent6"/>
                </a:solidFill>
              </a:rPr>
              <a:t>emp1</a:t>
            </a:r>
            <a:r>
              <a:rPr lang="en-US" sz="185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	</a:t>
            </a:r>
            <a:r>
              <a:rPr lang="en-US" sz="1850" b="0" dirty="0" err="1">
                <a:solidFill>
                  <a:schemeClr val="accent6"/>
                </a:solidFill>
              </a:rPr>
              <a:t>empList</a:t>
            </a:r>
            <a:r>
              <a:rPr lang="en-US" sz="1850" b="0" dirty="0" err="1">
                <a:solidFill>
                  <a:schemeClr val="accent3"/>
                </a:solidFill>
              </a:rPr>
              <a:t>.add</a:t>
            </a:r>
            <a:r>
              <a:rPr lang="en-US" sz="1850" b="0" dirty="0">
                <a:solidFill>
                  <a:schemeClr val="accent3"/>
                </a:solidFill>
              </a:rPr>
              <a:t>(</a:t>
            </a:r>
            <a:r>
              <a:rPr lang="en-US" sz="1850" b="0" dirty="0">
                <a:solidFill>
                  <a:schemeClr val="accent6"/>
                </a:solidFill>
              </a:rPr>
              <a:t>emp2</a:t>
            </a:r>
            <a:r>
              <a:rPr lang="en-US" sz="185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	</a:t>
            </a:r>
            <a:r>
              <a:rPr lang="en-US" sz="1850" b="0" dirty="0" err="1">
                <a:solidFill>
                  <a:schemeClr val="accent6"/>
                </a:solidFill>
              </a:rPr>
              <a:t>empList</a:t>
            </a:r>
            <a:r>
              <a:rPr lang="en-US" sz="1850" b="0" dirty="0" err="1">
                <a:solidFill>
                  <a:schemeClr val="accent3"/>
                </a:solidFill>
              </a:rPr>
              <a:t>.add</a:t>
            </a:r>
            <a:r>
              <a:rPr lang="en-US" sz="1850" b="0" dirty="0">
                <a:solidFill>
                  <a:schemeClr val="accent3"/>
                </a:solidFill>
              </a:rPr>
              <a:t>(</a:t>
            </a:r>
            <a:r>
              <a:rPr lang="en-US" sz="1850" b="0" dirty="0">
                <a:solidFill>
                  <a:schemeClr val="accent6"/>
                </a:solidFill>
              </a:rPr>
              <a:t>emp3</a:t>
            </a:r>
            <a:r>
              <a:rPr lang="en-US" sz="185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 </a:t>
            </a:r>
            <a:r>
              <a:rPr lang="en-US" sz="1850" b="0" dirty="0" smtClean="0">
                <a:solidFill>
                  <a:schemeClr val="accent2"/>
                </a:solidFill>
              </a:rPr>
              <a:t>		//Traversing through the list of employee list.</a:t>
            </a:r>
            <a:endParaRPr lang="en-US" sz="1850" b="0" dirty="0">
              <a:solidFill>
                <a:schemeClr val="accent3"/>
              </a:solidFill>
            </a:endParaRPr>
          </a:p>
          <a:p>
            <a:r>
              <a:rPr lang="en-US" sz="1850" b="0" dirty="0">
                <a:solidFill>
                  <a:schemeClr val="accent3"/>
                </a:solidFill>
              </a:rPr>
              <a:t>		for(</a:t>
            </a:r>
            <a:r>
              <a:rPr lang="en-US" sz="1850" b="0" dirty="0">
                <a:solidFill>
                  <a:schemeClr val="accent6"/>
                </a:solidFill>
              </a:rPr>
              <a:t>Employee </a:t>
            </a:r>
            <a:r>
              <a:rPr lang="en-US" sz="1850" b="0" dirty="0" err="1">
                <a:solidFill>
                  <a:schemeClr val="accent6"/>
                </a:solidFill>
              </a:rPr>
              <a:t>emp</a:t>
            </a:r>
            <a:r>
              <a:rPr lang="en-US" sz="1850" b="0" dirty="0" err="1">
                <a:solidFill>
                  <a:schemeClr val="accent3"/>
                </a:solidFill>
              </a:rPr>
              <a:t>:</a:t>
            </a:r>
            <a:r>
              <a:rPr lang="en-US" sz="1850" b="0" dirty="0" err="1">
                <a:solidFill>
                  <a:schemeClr val="accent6"/>
                </a:solidFill>
              </a:rPr>
              <a:t>empList</a:t>
            </a:r>
            <a:r>
              <a:rPr lang="en-US" sz="1850" b="0" dirty="0">
                <a:solidFill>
                  <a:schemeClr val="accent3"/>
                </a:solidFill>
              </a:rPr>
              <a:t>){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		</a:t>
            </a:r>
            <a:r>
              <a:rPr lang="en-US" sz="1850" b="0" dirty="0" err="1">
                <a:solidFill>
                  <a:schemeClr val="accent3"/>
                </a:solidFill>
              </a:rPr>
              <a:t>System.out.println</a:t>
            </a:r>
            <a:r>
              <a:rPr lang="en-US" sz="1850" b="0" dirty="0">
                <a:solidFill>
                  <a:schemeClr val="accent3"/>
                </a:solidFill>
              </a:rPr>
              <a:t>(</a:t>
            </a:r>
            <a:r>
              <a:rPr lang="en-US" sz="1850" b="0" dirty="0">
                <a:solidFill>
                  <a:schemeClr val="accent6"/>
                </a:solidFill>
              </a:rPr>
              <a:t>emp.id</a:t>
            </a:r>
            <a:r>
              <a:rPr lang="en-US" sz="1850" b="0" dirty="0">
                <a:solidFill>
                  <a:schemeClr val="accent3"/>
                </a:solidFill>
              </a:rPr>
              <a:t>+" "+</a:t>
            </a:r>
            <a:r>
              <a:rPr lang="en-US" sz="1850" b="0" dirty="0">
                <a:solidFill>
                  <a:schemeClr val="accent6"/>
                </a:solidFill>
              </a:rPr>
              <a:t>emp</a:t>
            </a:r>
            <a:r>
              <a:rPr lang="en-US" sz="1850" b="0" dirty="0">
                <a:solidFill>
                  <a:schemeClr val="accent3"/>
                </a:solidFill>
              </a:rPr>
              <a:t>.</a:t>
            </a:r>
            <a:r>
              <a:rPr lang="en-US" sz="1850" b="0" dirty="0">
                <a:solidFill>
                  <a:schemeClr val="accent6"/>
                </a:solidFill>
              </a:rPr>
              <a:t>name</a:t>
            </a:r>
            <a:r>
              <a:rPr lang="en-US" sz="1850" b="0" dirty="0">
                <a:solidFill>
                  <a:schemeClr val="accent3"/>
                </a:solidFill>
              </a:rPr>
              <a:t>+" "+</a:t>
            </a:r>
            <a:r>
              <a:rPr lang="en-US" sz="1850" b="0" dirty="0" err="1">
                <a:solidFill>
                  <a:schemeClr val="accent6"/>
                </a:solidFill>
              </a:rPr>
              <a:t>emp</a:t>
            </a:r>
            <a:r>
              <a:rPr lang="en-US" sz="1850" b="0" dirty="0" err="1">
                <a:solidFill>
                  <a:schemeClr val="accent3"/>
                </a:solidFill>
              </a:rPr>
              <a:t>.</a:t>
            </a:r>
            <a:r>
              <a:rPr lang="en-US" sz="1850" b="0" dirty="0" err="1">
                <a:solidFill>
                  <a:schemeClr val="accent6"/>
                </a:solidFill>
              </a:rPr>
              <a:t>dept</a:t>
            </a:r>
            <a:r>
              <a:rPr lang="en-US" sz="1850" b="0" dirty="0">
                <a:solidFill>
                  <a:schemeClr val="accent3"/>
                </a:solidFill>
              </a:rPr>
              <a:t>+" "+ </a:t>
            </a:r>
            <a:r>
              <a:rPr lang="en-US" sz="1850" b="0" dirty="0" err="1">
                <a:solidFill>
                  <a:schemeClr val="accent6"/>
                </a:solidFill>
              </a:rPr>
              <a:t>emp</a:t>
            </a:r>
            <a:r>
              <a:rPr lang="en-US" sz="1850" b="0" dirty="0" err="1">
                <a:solidFill>
                  <a:schemeClr val="accent3"/>
                </a:solidFill>
              </a:rPr>
              <a:t>.</a:t>
            </a:r>
            <a:r>
              <a:rPr lang="en-US" sz="1850" b="0" dirty="0" err="1">
                <a:solidFill>
                  <a:schemeClr val="accent6"/>
                </a:solidFill>
              </a:rPr>
              <a:t>salary</a:t>
            </a:r>
            <a:r>
              <a:rPr lang="en-US" sz="1850" b="0" dirty="0">
                <a:solidFill>
                  <a:schemeClr val="accent3"/>
                </a:solidFill>
              </a:rPr>
              <a:t>);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	}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	}  </a:t>
            </a:r>
          </a:p>
          <a:p>
            <a:r>
              <a:rPr lang="en-US" sz="1850" b="0" dirty="0">
                <a:solidFill>
                  <a:schemeClr val="accent3"/>
                </a:solidFill>
              </a:rPr>
              <a:t>} </a:t>
            </a:r>
            <a:endParaRPr lang="en-US" sz="1850" b="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13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Hashset</a:t>
            </a:r>
            <a:r>
              <a:rPr lang="en-US" altLang="en-US" dirty="0" smtClean="0"/>
              <a:t> class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492598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Used </a:t>
            </a:r>
            <a:r>
              <a:rPr lang="en-US" sz="2000" b="0" dirty="0">
                <a:solidFill>
                  <a:schemeClr val="bg1"/>
                </a:solidFill>
              </a:rPr>
              <a:t>to create a collection.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8187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inherits the </a:t>
            </a:r>
            <a:r>
              <a:rPr lang="en-US" sz="2000" b="0" dirty="0" err="1">
                <a:solidFill>
                  <a:schemeClr val="bg1"/>
                </a:solidFill>
              </a:rPr>
              <a:t>AbstractSet</a:t>
            </a:r>
            <a:r>
              <a:rPr lang="en-US" sz="2000" b="0" dirty="0">
                <a:solidFill>
                  <a:schemeClr val="bg1"/>
                </a:solidFill>
              </a:rPr>
              <a:t> class and implements Set interface.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72487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Stores </a:t>
            </a:r>
            <a:r>
              <a:rPr lang="en-US" sz="2000" b="0" dirty="0">
                <a:solidFill>
                  <a:schemeClr val="bg1"/>
                </a:solidFill>
              </a:rPr>
              <a:t>the elements using a mechanism called hashing.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46290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Can contain </a:t>
            </a:r>
            <a:r>
              <a:rPr lang="en-US" sz="2000" b="0" dirty="0">
                <a:solidFill>
                  <a:schemeClr val="bg1"/>
                </a:solidFill>
              </a:rPr>
              <a:t>only unique elements</a:t>
            </a:r>
            <a:r>
              <a:rPr lang="en-US" sz="2000" b="0" dirty="0" smtClean="0">
                <a:solidFill>
                  <a:schemeClr val="bg1"/>
                </a:solidFill>
              </a:rPr>
              <a:t>.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11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Hashset</a:t>
            </a:r>
            <a:r>
              <a:rPr lang="en-US" altLang="en-US" dirty="0" smtClean="0"/>
              <a:t> example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5334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import </a:t>
            </a:r>
            <a:r>
              <a:rPr lang="en-US" sz="2000" b="0" dirty="0" err="1"/>
              <a:t>java.util</a:t>
            </a:r>
            <a:r>
              <a:rPr lang="en-US" sz="2000" b="0" dirty="0"/>
              <a:t>.*;  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b="0" dirty="0"/>
              <a:t>class </a:t>
            </a:r>
            <a:r>
              <a:rPr lang="en-US" sz="2000" b="0" dirty="0" err="1" smtClean="0">
                <a:solidFill>
                  <a:schemeClr val="accent6"/>
                </a:solidFill>
              </a:rPr>
              <a:t>HashSetExample</a:t>
            </a:r>
            <a:r>
              <a:rPr lang="en-US" sz="2000" b="0" dirty="0" smtClean="0"/>
              <a:t>{</a:t>
            </a:r>
            <a:r>
              <a:rPr lang="en-US" sz="2000" b="0" dirty="0"/>
              <a:t>  </a:t>
            </a:r>
          </a:p>
          <a:p>
            <a:r>
              <a:rPr lang="en-US" sz="2000" b="0" dirty="0"/>
              <a:t>	</a:t>
            </a:r>
            <a:r>
              <a:rPr lang="en-US" sz="2000" b="0" dirty="0" smtClean="0"/>
              <a:t>public</a:t>
            </a:r>
            <a:r>
              <a:rPr lang="en-US" sz="2000" b="0" dirty="0"/>
              <a:t> static void main(String </a:t>
            </a:r>
            <a:r>
              <a:rPr lang="en-US" sz="2000" b="0" dirty="0" err="1"/>
              <a:t>args</a:t>
            </a:r>
            <a:r>
              <a:rPr lang="en-US" sz="2000" b="0" dirty="0"/>
              <a:t>[]){  </a:t>
            </a:r>
          </a:p>
          <a:p>
            <a:pPr lvl="2"/>
            <a:r>
              <a:rPr lang="en-US" sz="2000" b="0" dirty="0" smtClean="0">
                <a:solidFill>
                  <a:schemeClr val="accent2"/>
                </a:solidFill>
              </a:rPr>
              <a:t>	//</a:t>
            </a:r>
            <a:r>
              <a:rPr lang="en-US" sz="2000" b="0" dirty="0">
                <a:solidFill>
                  <a:schemeClr val="accent2"/>
                </a:solidFill>
              </a:rPr>
              <a:t>Creating </a:t>
            </a:r>
            <a:r>
              <a:rPr lang="en-US" sz="2000" b="0" dirty="0" err="1">
                <a:solidFill>
                  <a:schemeClr val="accent2"/>
                </a:solidFill>
              </a:rPr>
              <a:t>HashSet</a:t>
            </a:r>
            <a:r>
              <a:rPr lang="en-US" sz="2000" b="0" dirty="0">
                <a:solidFill>
                  <a:schemeClr val="accent2"/>
                </a:solidFill>
              </a:rPr>
              <a:t> </a:t>
            </a:r>
            <a:r>
              <a:rPr lang="en-US" sz="2000" b="0" dirty="0" smtClean="0"/>
              <a:t>	</a:t>
            </a:r>
            <a:r>
              <a:rPr lang="en-US" sz="2000" b="0" dirty="0" err="1" smtClean="0"/>
              <a:t>HashSet</a:t>
            </a:r>
            <a:r>
              <a:rPr lang="en-US" sz="2000" b="0" dirty="0" smtClean="0"/>
              <a:t>&lt;String</a:t>
            </a:r>
            <a:r>
              <a:rPr lang="en-US" sz="2000" b="0" dirty="0"/>
              <a:t>&gt; </a:t>
            </a:r>
            <a:r>
              <a:rPr lang="en-US" sz="2000" b="0" dirty="0">
                <a:solidFill>
                  <a:schemeClr val="accent6"/>
                </a:solidFill>
              </a:rPr>
              <a:t>set</a:t>
            </a:r>
            <a:r>
              <a:rPr lang="en-US" sz="2000" b="0" dirty="0"/>
              <a:t>=new </a:t>
            </a:r>
            <a:r>
              <a:rPr lang="en-US" sz="2000" b="0" dirty="0" err="1"/>
              <a:t>HashSet</a:t>
            </a:r>
            <a:r>
              <a:rPr lang="en-US" sz="2000" b="0" dirty="0"/>
              <a:t>&lt;String&gt;(); </a:t>
            </a:r>
            <a:endParaRPr lang="en-US" sz="2000" b="0" dirty="0" smtClean="0"/>
          </a:p>
          <a:p>
            <a:pPr lvl="2"/>
            <a:r>
              <a:rPr lang="en-US" sz="2000" b="0" dirty="0">
                <a:solidFill>
                  <a:schemeClr val="accent2"/>
                </a:solidFill>
              </a:rPr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</a:t>
            </a:r>
            <a:r>
              <a:rPr lang="en-US" sz="2000" b="0" dirty="0">
                <a:solidFill>
                  <a:schemeClr val="accent2"/>
                </a:solidFill>
              </a:rPr>
              <a:t>adding elements </a:t>
            </a:r>
            <a:r>
              <a:rPr lang="en-US" sz="2000" b="0" dirty="0" smtClean="0">
                <a:solidFill>
                  <a:schemeClr val="accent2"/>
                </a:solidFill>
              </a:rPr>
              <a:t>to the </a:t>
            </a:r>
            <a:r>
              <a:rPr lang="en-US" sz="2000" b="0" dirty="0" err="1" smtClean="0">
                <a:solidFill>
                  <a:schemeClr val="accent2"/>
                </a:solidFill>
              </a:rPr>
              <a:t>hashset</a:t>
            </a:r>
            <a:r>
              <a:rPr lang="en-US" sz="2000" b="0" dirty="0">
                <a:solidFill>
                  <a:schemeClr val="accent2"/>
                </a:solidFill>
              </a:rPr>
              <a:t> </a:t>
            </a:r>
          </a:p>
          <a:p>
            <a:pPr lvl="2"/>
            <a:r>
              <a:rPr lang="en-US" sz="2000" b="0" dirty="0" smtClean="0">
                <a:solidFill>
                  <a:schemeClr val="accent6"/>
                </a:solidFill>
              </a:rPr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(“TOM");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(“TIM");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(“MARK");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(“JOHN");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>
                <a:solidFill>
                  <a:schemeClr val="accent2"/>
                </a:solidFill>
              </a:rPr>
              <a:t>	//</a:t>
            </a:r>
            <a:r>
              <a:rPr lang="en-US" sz="2000" b="0" dirty="0">
                <a:solidFill>
                  <a:schemeClr val="accent2"/>
                </a:solidFill>
              </a:rPr>
              <a:t>Traversing elements  </a:t>
            </a:r>
          </a:p>
          <a:p>
            <a:pPr lvl="2"/>
            <a:r>
              <a:rPr lang="en-US" sz="2000" b="0" dirty="0" smtClean="0"/>
              <a:t>	Iterator&lt;String</a:t>
            </a:r>
            <a:r>
              <a:rPr lang="en-US" sz="2000" b="0" dirty="0"/>
              <a:t>&gt; </a:t>
            </a:r>
            <a:r>
              <a:rPr lang="en-US" sz="2000" b="0" dirty="0" err="1">
                <a:solidFill>
                  <a:schemeClr val="accent6"/>
                </a:solidFill>
              </a:rPr>
              <a:t>itr</a:t>
            </a:r>
            <a:r>
              <a:rPr lang="en-US" sz="2000" b="0" dirty="0"/>
              <a:t>=</a:t>
            </a:r>
            <a:r>
              <a:rPr lang="en-US" sz="2000" b="0" dirty="0" err="1">
                <a:solidFill>
                  <a:schemeClr val="accent6"/>
                </a:solidFill>
              </a:rPr>
              <a:t>set</a:t>
            </a:r>
            <a:r>
              <a:rPr lang="en-US" sz="2000" b="0" dirty="0" err="1"/>
              <a:t>.iterator</a:t>
            </a:r>
            <a:r>
              <a:rPr lang="en-US" sz="2000" b="0" dirty="0"/>
              <a:t>();  </a:t>
            </a:r>
          </a:p>
          <a:p>
            <a:pPr lvl="2"/>
            <a:r>
              <a:rPr lang="en-US" sz="2000" b="0" dirty="0" smtClean="0"/>
              <a:t>	while(</a:t>
            </a:r>
            <a:r>
              <a:rPr lang="en-US" sz="2000" b="0" dirty="0" err="1" smtClean="0">
                <a:solidFill>
                  <a:schemeClr val="accent6"/>
                </a:solidFill>
              </a:rPr>
              <a:t>itr</a:t>
            </a:r>
            <a:r>
              <a:rPr lang="en-US" sz="2000" b="0" dirty="0" err="1" smtClean="0"/>
              <a:t>.hasNext</a:t>
            </a:r>
            <a:r>
              <a:rPr lang="en-US" sz="2000" b="0" dirty="0"/>
              <a:t>()){  </a:t>
            </a:r>
          </a:p>
          <a:p>
            <a:pPr lvl="2"/>
            <a:r>
              <a:rPr lang="en-US" sz="2000" b="0" dirty="0" smtClean="0"/>
              <a:t>		</a:t>
            </a:r>
            <a:r>
              <a:rPr lang="en-US" sz="2000" b="0" dirty="0" err="1" smtClean="0"/>
              <a:t>System.out.println</a:t>
            </a:r>
            <a:r>
              <a:rPr lang="en-US" sz="2000" b="0" dirty="0" smtClean="0"/>
              <a:t>(</a:t>
            </a:r>
            <a:r>
              <a:rPr lang="en-US" sz="2000" b="0" dirty="0" err="1" smtClean="0">
                <a:solidFill>
                  <a:schemeClr val="accent6"/>
                </a:solidFill>
              </a:rPr>
              <a:t>itr</a:t>
            </a:r>
            <a:r>
              <a:rPr lang="en-US" sz="2000" b="0" dirty="0" err="1" smtClean="0"/>
              <a:t>.next</a:t>
            </a:r>
            <a:r>
              <a:rPr lang="en-US" sz="2000" b="0" dirty="0"/>
              <a:t>());  </a:t>
            </a:r>
          </a:p>
          <a:p>
            <a:pPr lvl="2"/>
            <a:r>
              <a:rPr lang="en-US" sz="2000" b="0" dirty="0" smtClean="0"/>
              <a:t>	</a:t>
            </a:r>
            <a:r>
              <a:rPr lang="en-US" sz="2000" b="0" dirty="0"/>
              <a:t>  }  </a:t>
            </a:r>
          </a:p>
          <a:p>
            <a:r>
              <a:rPr lang="en-US" sz="2000" b="0" dirty="0" smtClean="0"/>
              <a:t>	</a:t>
            </a:r>
            <a:r>
              <a:rPr lang="en-US" sz="2000" b="0" dirty="0"/>
              <a:t> }  </a:t>
            </a:r>
          </a:p>
          <a:p>
            <a:r>
              <a:rPr lang="en-US" sz="2000" b="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136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example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1245051"/>
          </a:xfrm>
        </p:spPr>
        <p:txBody>
          <a:bodyPr/>
          <a:lstStyle/>
          <a:p>
            <a:pPr marL="171450" lvl="0" indent="-171450" defTabSz="9144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This line of code creates the </a:t>
            </a:r>
            <a:r>
              <a:rPr lang="en-US" dirty="0" err="1"/>
              <a:t>HashSet</a:t>
            </a:r>
            <a:r>
              <a:rPr lang="en-US" dirty="0"/>
              <a:t>:</a:t>
            </a:r>
          </a:p>
          <a:p>
            <a:pPr marL="171450" lvl="0" indent="-171450" defTabSz="9144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457200" lvl="1" indent="0" defTabSz="914400" eaLnBrk="0" fontAlgn="base" hangingPunct="0"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en-US" dirty="0" err="1">
                <a:solidFill>
                  <a:schemeClr val="accent3"/>
                </a:solidFill>
              </a:rPr>
              <a:t>HashSet</a:t>
            </a:r>
            <a:r>
              <a:rPr lang="en-US" dirty="0">
                <a:solidFill>
                  <a:schemeClr val="accent3"/>
                </a:solidFill>
              </a:rPr>
              <a:t>&lt;String&gt;</a:t>
            </a:r>
            <a:r>
              <a:rPr lang="en-US" dirty="0"/>
              <a:t> 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=</a:t>
            </a:r>
            <a:r>
              <a:rPr lang="en-US" dirty="0">
                <a:solidFill>
                  <a:schemeClr val="accent3"/>
                </a:solidFill>
              </a:rPr>
              <a:t>new </a:t>
            </a:r>
            <a:r>
              <a:rPr lang="en-US" dirty="0" err="1">
                <a:solidFill>
                  <a:schemeClr val="accent3"/>
                </a:solidFill>
              </a:rPr>
              <a:t>HashSet</a:t>
            </a:r>
            <a:r>
              <a:rPr lang="en-US" dirty="0">
                <a:solidFill>
                  <a:schemeClr val="accent3"/>
                </a:solidFill>
              </a:rPr>
              <a:t>&lt;String&gt;();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0"/>
            <a:ext cx="7924800" cy="83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9144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/>
              <a:t>We can add value to the </a:t>
            </a:r>
            <a:r>
              <a:rPr lang="en-US" b="0" dirty="0" err="1"/>
              <a:t>HashSet</a:t>
            </a:r>
            <a:r>
              <a:rPr lang="en-US" b="0" dirty="0"/>
              <a:t> by using add() method:</a:t>
            </a:r>
          </a:p>
          <a:p>
            <a:pPr marL="457200" lvl="1" indent="0" defTabSz="914400" eaLnBrk="0" hangingPunct="0">
              <a:spcBef>
                <a:spcPct val="30000"/>
              </a:spcBef>
              <a:buNone/>
              <a:defRPr/>
            </a:pPr>
            <a:r>
              <a:rPr lang="en-US" b="0" dirty="0" err="1">
                <a:solidFill>
                  <a:schemeClr val="accent6"/>
                </a:solidFill>
              </a:rPr>
              <a:t>set</a:t>
            </a:r>
            <a:r>
              <a:rPr lang="en-US" b="0" dirty="0" err="1"/>
              <a:t>.</a:t>
            </a:r>
            <a:r>
              <a:rPr lang="en-US" b="0" dirty="0" err="1">
                <a:solidFill>
                  <a:schemeClr val="accent3"/>
                </a:solidFill>
              </a:rPr>
              <a:t>add</a:t>
            </a:r>
            <a:r>
              <a:rPr lang="en-US" b="0" dirty="0">
                <a:solidFill>
                  <a:schemeClr val="accent3"/>
                </a:solidFill>
              </a:rPr>
              <a:t>(“</a:t>
            </a:r>
            <a:r>
              <a:rPr lang="en-US" b="0" dirty="0">
                <a:solidFill>
                  <a:schemeClr val="accent6"/>
                </a:solidFill>
              </a:rPr>
              <a:t>TOM</a:t>
            </a:r>
            <a:r>
              <a:rPr lang="en-US" b="0" dirty="0">
                <a:solidFill>
                  <a:schemeClr val="accent3"/>
                </a:solidFill>
              </a:rPr>
              <a:t>”);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92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7116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HashSet</a:t>
            </a:r>
            <a:r>
              <a:rPr lang="en-US" dirty="0" smtClean="0"/>
              <a:t> and add the popular city names (LONDON, NEW YORK, PARIS, TOKYO).                 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62200"/>
            <a:ext cx="7924800" cy="2819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Check whether </a:t>
            </a:r>
            <a:r>
              <a:rPr lang="en-US" b="0" dirty="0" err="1" smtClean="0"/>
              <a:t>HashSet</a:t>
            </a:r>
            <a:r>
              <a:rPr lang="en-US" b="0" dirty="0" smtClean="0"/>
              <a:t> contains ‘NEW YORK’ and print a message “Popular City is New York” otherwise print “New York Unavailable”.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To check whether the </a:t>
            </a:r>
            <a:r>
              <a:rPr lang="en-US" b="0" dirty="0" err="1"/>
              <a:t>HashSet</a:t>
            </a:r>
            <a:r>
              <a:rPr lang="en-US" b="0" dirty="0"/>
              <a:t> has a particular value use the following command: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/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US" b="0" dirty="0">
                <a:solidFill>
                  <a:schemeClr val="accent6"/>
                </a:solidFill>
              </a:rPr>
              <a:t>&lt;</a:t>
            </a:r>
            <a:r>
              <a:rPr lang="en-US" b="0" dirty="0" err="1">
                <a:solidFill>
                  <a:schemeClr val="accent6"/>
                </a:solidFill>
              </a:rPr>
              <a:t>hashset</a:t>
            </a:r>
            <a:r>
              <a:rPr lang="en-US" b="0" dirty="0">
                <a:solidFill>
                  <a:schemeClr val="accent6"/>
                </a:solidFill>
              </a:rPr>
              <a:t> object&gt;</a:t>
            </a:r>
            <a:r>
              <a:rPr lang="en-US" b="0" dirty="0">
                <a:solidFill>
                  <a:schemeClr val="accent3"/>
                </a:solidFill>
              </a:rPr>
              <a:t>.contains("</a:t>
            </a:r>
            <a:r>
              <a:rPr lang="en-US" b="0" dirty="0">
                <a:solidFill>
                  <a:schemeClr val="accent6"/>
                </a:solidFill>
              </a:rPr>
              <a:t>NEW YORK</a:t>
            </a:r>
            <a:r>
              <a:rPr lang="en-US" b="0" dirty="0" smtClean="0">
                <a:solidFill>
                  <a:schemeClr val="accent3"/>
                </a:solidFill>
              </a:rPr>
              <a:t>");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7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dirty="0" smtClean="0"/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Benefits of collection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882914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APIs that </a:t>
            </a:r>
            <a:r>
              <a:rPr lang="en-US" sz="2000" b="0" dirty="0">
                <a:solidFill>
                  <a:schemeClr val="bg1"/>
                </a:solidFill>
              </a:rPr>
              <a:t>provides an architecture to store and manipulate the </a:t>
            </a:r>
            <a:r>
              <a:rPr lang="en-US" sz="2000" b="0" dirty="0" smtClean="0">
                <a:solidFill>
                  <a:schemeClr val="bg1"/>
                </a:solidFill>
              </a:rPr>
              <a:t>group of  data.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8735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Operations like searching</a:t>
            </a:r>
            <a:r>
              <a:rPr lang="en-US" sz="2000" b="0" dirty="0">
                <a:solidFill>
                  <a:schemeClr val="bg1"/>
                </a:solidFill>
              </a:rPr>
              <a:t>, sorting, insertion, manipulation, deletion, etc. can be </a:t>
            </a:r>
            <a:r>
              <a:rPr lang="en-US" sz="2000" b="0" dirty="0" smtClean="0">
                <a:solidFill>
                  <a:schemeClr val="bg1"/>
                </a:solidFill>
              </a:rPr>
              <a:t>achieved.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Single unit of object is  called a collection.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8862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Collection APIs provides interfaces and classes.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19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533400"/>
            <a:ext cx="8077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import </a:t>
            </a:r>
            <a:r>
              <a:rPr lang="en-US" sz="2000" b="0" dirty="0" err="1"/>
              <a:t>java.util</a:t>
            </a:r>
            <a:r>
              <a:rPr lang="en-US" sz="2000" b="0" dirty="0"/>
              <a:t>.*;  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b="0" dirty="0"/>
              <a:t>class </a:t>
            </a:r>
            <a:r>
              <a:rPr lang="en-US" sz="2000" b="0" dirty="0" err="1" smtClean="0">
                <a:solidFill>
                  <a:schemeClr val="accent6"/>
                </a:solidFill>
              </a:rPr>
              <a:t>HashSetOperation</a:t>
            </a:r>
            <a:r>
              <a:rPr lang="en-US" sz="2000" b="0" dirty="0" smtClean="0"/>
              <a:t>{</a:t>
            </a:r>
            <a:r>
              <a:rPr lang="en-US" sz="2000" b="0" dirty="0"/>
              <a:t>  </a:t>
            </a:r>
          </a:p>
          <a:p>
            <a:r>
              <a:rPr lang="en-US" sz="2000" b="0" dirty="0"/>
              <a:t>	</a:t>
            </a:r>
            <a:r>
              <a:rPr lang="en-US" sz="2000" b="0" dirty="0" smtClean="0"/>
              <a:t>public</a:t>
            </a:r>
            <a:r>
              <a:rPr lang="en-US" sz="2000" b="0" dirty="0"/>
              <a:t> static void main(String </a:t>
            </a:r>
            <a:r>
              <a:rPr lang="en-US" sz="2000" b="0" dirty="0" err="1"/>
              <a:t>args</a:t>
            </a:r>
            <a:r>
              <a:rPr lang="en-US" sz="2000" b="0" dirty="0"/>
              <a:t>[]){  </a:t>
            </a:r>
          </a:p>
          <a:p>
            <a:pPr lvl="2"/>
            <a:r>
              <a:rPr lang="en-US" sz="2000" b="0" dirty="0" smtClean="0">
                <a:solidFill>
                  <a:schemeClr val="accent2"/>
                </a:solidFill>
              </a:rPr>
              <a:t>	//</a:t>
            </a:r>
            <a:r>
              <a:rPr lang="en-US" sz="2000" b="0" dirty="0">
                <a:solidFill>
                  <a:schemeClr val="accent2"/>
                </a:solidFill>
              </a:rPr>
              <a:t>Creating </a:t>
            </a:r>
            <a:r>
              <a:rPr lang="en-US" sz="2000" b="0" dirty="0" err="1">
                <a:solidFill>
                  <a:schemeClr val="accent2"/>
                </a:solidFill>
              </a:rPr>
              <a:t>HashSet</a:t>
            </a:r>
            <a:r>
              <a:rPr lang="en-US" sz="2000" b="0" dirty="0">
                <a:solidFill>
                  <a:schemeClr val="accent2"/>
                </a:solidFill>
              </a:rPr>
              <a:t> </a:t>
            </a:r>
            <a:r>
              <a:rPr lang="en-US" sz="2000" b="0" dirty="0" smtClean="0"/>
              <a:t>	</a:t>
            </a:r>
            <a:r>
              <a:rPr lang="en-US" sz="2000" b="0" dirty="0" err="1" smtClean="0"/>
              <a:t>HashSet</a:t>
            </a:r>
            <a:r>
              <a:rPr lang="en-US" sz="2000" b="0" dirty="0" smtClean="0"/>
              <a:t>&lt;String</a:t>
            </a:r>
            <a:r>
              <a:rPr lang="en-US" sz="2000" b="0" dirty="0"/>
              <a:t>&gt; </a:t>
            </a:r>
            <a:r>
              <a:rPr lang="en-US" sz="2000" b="0" dirty="0">
                <a:solidFill>
                  <a:schemeClr val="accent6"/>
                </a:solidFill>
              </a:rPr>
              <a:t>set</a:t>
            </a:r>
            <a:r>
              <a:rPr lang="en-US" sz="2000" b="0" dirty="0"/>
              <a:t>=new </a:t>
            </a:r>
            <a:r>
              <a:rPr lang="en-US" sz="2000" b="0" dirty="0" err="1"/>
              <a:t>HashSet</a:t>
            </a:r>
            <a:r>
              <a:rPr lang="en-US" sz="2000" b="0" dirty="0"/>
              <a:t>&lt;String&gt;(); </a:t>
            </a:r>
            <a:endParaRPr lang="en-US" sz="2000" b="0" dirty="0" smtClean="0"/>
          </a:p>
          <a:p>
            <a:pPr lvl="2"/>
            <a:r>
              <a:rPr lang="en-US" sz="2000" b="0" dirty="0">
                <a:solidFill>
                  <a:schemeClr val="accent2"/>
                </a:solidFill>
              </a:rPr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</a:t>
            </a:r>
            <a:r>
              <a:rPr lang="en-US" sz="2000" b="0" dirty="0">
                <a:solidFill>
                  <a:schemeClr val="accent2"/>
                </a:solidFill>
              </a:rPr>
              <a:t>adding elements </a:t>
            </a:r>
            <a:r>
              <a:rPr lang="en-US" sz="2000" b="0" dirty="0" smtClean="0">
                <a:solidFill>
                  <a:schemeClr val="accent2"/>
                </a:solidFill>
              </a:rPr>
              <a:t>to the </a:t>
            </a:r>
            <a:r>
              <a:rPr lang="en-US" sz="2000" b="0" dirty="0" err="1" smtClean="0">
                <a:solidFill>
                  <a:schemeClr val="accent2"/>
                </a:solidFill>
              </a:rPr>
              <a:t>hashset</a:t>
            </a:r>
            <a:r>
              <a:rPr lang="en-US" sz="2000" b="0" dirty="0">
                <a:solidFill>
                  <a:schemeClr val="accent2"/>
                </a:solidFill>
              </a:rPr>
              <a:t> </a:t>
            </a:r>
          </a:p>
          <a:p>
            <a:pPr lvl="2"/>
            <a:r>
              <a:rPr lang="en-US" sz="2000" b="0" dirty="0" smtClean="0">
                <a:solidFill>
                  <a:schemeClr val="accent6"/>
                </a:solidFill>
              </a:rPr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(“LONDON");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(“PARIS");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(“NEW YORK");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set</a:t>
            </a:r>
            <a:r>
              <a:rPr lang="en-US" sz="2000" b="0" dirty="0" err="1" smtClean="0"/>
              <a:t>.add</a:t>
            </a:r>
            <a:r>
              <a:rPr lang="en-US" sz="2000" b="0" dirty="0" smtClean="0"/>
              <a:t>(“JAPAN");</a:t>
            </a:r>
            <a:r>
              <a:rPr lang="en-US" sz="2000" b="0" dirty="0"/>
              <a:t>  </a:t>
            </a:r>
          </a:p>
          <a:p>
            <a:pPr lvl="2"/>
            <a:r>
              <a:rPr lang="en-US" sz="2000" b="0" dirty="0" smtClean="0">
                <a:solidFill>
                  <a:schemeClr val="accent2"/>
                </a:solidFill>
              </a:rPr>
              <a:t>	//Check whether the </a:t>
            </a:r>
            <a:r>
              <a:rPr lang="en-US" sz="2000" b="0" dirty="0" err="1" smtClean="0">
                <a:solidFill>
                  <a:schemeClr val="accent2"/>
                </a:solidFill>
              </a:rPr>
              <a:t>HashSet</a:t>
            </a:r>
            <a:r>
              <a:rPr lang="en-US" sz="2000" b="0" dirty="0" smtClean="0">
                <a:solidFill>
                  <a:schemeClr val="accent2"/>
                </a:solidFill>
              </a:rPr>
              <a:t> has “</a:t>
            </a:r>
            <a:r>
              <a:rPr lang="en-US" sz="2000" b="0" dirty="0" smtClean="0">
                <a:solidFill>
                  <a:schemeClr val="accent6"/>
                </a:solidFill>
              </a:rPr>
              <a:t>NEW YORK</a:t>
            </a:r>
            <a:r>
              <a:rPr lang="en-US" sz="2000" b="0" dirty="0" smtClean="0">
                <a:solidFill>
                  <a:schemeClr val="accent2"/>
                </a:solidFill>
              </a:rPr>
              <a:t>”</a:t>
            </a:r>
          </a:p>
          <a:p>
            <a:pPr lvl="2"/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smtClean="0">
                <a:solidFill>
                  <a:schemeClr val="accent3"/>
                </a:solidFill>
              </a:rPr>
              <a:t>if(</a:t>
            </a:r>
            <a:r>
              <a:rPr lang="en-US" sz="2000" b="0" dirty="0" err="1" smtClean="0">
                <a:solidFill>
                  <a:schemeClr val="accent3"/>
                </a:solidFill>
              </a:rPr>
              <a:t>set.contains</a:t>
            </a:r>
            <a:r>
              <a:rPr lang="en-US" sz="2000" b="0" dirty="0" smtClean="0">
                <a:solidFill>
                  <a:schemeClr val="accent3"/>
                </a:solidFill>
              </a:rPr>
              <a:t>(“</a:t>
            </a:r>
            <a:r>
              <a:rPr lang="en-US" sz="2000" b="0" dirty="0">
                <a:solidFill>
                  <a:schemeClr val="accent6"/>
                </a:solidFill>
              </a:rPr>
              <a:t>NEW </a:t>
            </a:r>
            <a:r>
              <a:rPr lang="en-US" sz="2000" b="0" dirty="0" smtClean="0">
                <a:solidFill>
                  <a:schemeClr val="accent6"/>
                </a:solidFill>
              </a:rPr>
              <a:t>YORK</a:t>
            </a:r>
            <a:r>
              <a:rPr lang="en-US" sz="2000" b="0" dirty="0" smtClean="0">
                <a:solidFill>
                  <a:schemeClr val="accent3"/>
                </a:solidFill>
              </a:rPr>
              <a:t>”){</a:t>
            </a:r>
          </a:p>
          <a:p>
            <a:pPr lvl="2"/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smtClean="0">
                <a:solidFill>
                  <a:schemeClr val="accent3"/>
                </a:solidFill>
              </a:rPr>
              <a:t>    </a:t>
            </a:r>
            <a:r>
              <a:rPr lang="en-US" sz="2000" b="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2000" b="0" dirty="0" smtClean="0">
                <a:solidFill>
                  <a:schemeClr val="accent3"/>
                </a:solidFill>
              </a:rPr>
              <a:t>(“</a:t>
            </a:r>
            <a:r>
              <a:rPr lang="en-US" sz="2000" b="0" dirty="0">
                <a:solidFill>
                  <a:schemeClr val="accent6"/>
                </a:solidFill>
              </a:rPr>
              <a:t>Popular City is New </a:t>
            </a:r>
            <a:r>
              <a:rPr lang="en-US" sz="2000" b="0" dirty="0" smtClean="0">
                <a:solidFill>
                  <a:schemeClr val="accent6"/>
                </a:solidFill>
              </a:rPr>
              <a:t>York</a:t>
            </a:r>
            <a:r>
              <a:rPr lang="en-US" sz="2000" b="0" dirty="0" smtClean="0"/>
              <a:t>”);</a:t>
            </a:r>
            <a:endParaRPr lang="en-US" sz="2000" b="0" dirty="0" smtClean="0">
              <a:solidFill>
                <a:schemeClr val="accent3"/>
              </a:solidFill>
            </a:endParaRPr>
          </a:p>
          <a:p>
            <a:pPr lvl="2"/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smtClean="0">
                <a:solidFill>
                  <a:schemeClr val="accent3"/>
                </a:solidFill>
              </a:rPr>
              <a:t>}else{</a:t>
            </a:r>
          </a:p>
          <a:p>
            <a:pPr lvl="2"/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smtClean="0">
                <a:solidFill>
                  <a:schemeClr val="accent3"/>
                </a:solidFill>
              </a:rPr>
              <a:t>    </a:t>
            </a:r>
            <a:r>
              <a:rPr lang="en-US" sz="2000" b="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2000" b="0" dirty="0" smtClean="0">
                <a:solidFill>
                  <a:schemeClr val="accent3"/>
                </a:solidFill>
              </a:rPr>
              <a:t>(“</a:t>
            </a:r>
            <a:r>
              <a:rPr lang="en-US" sz="2000" b="0" dirty="0" smtClean="0">
                <a:solidFill>
                  <a:schemeClr val="accent6"/>
                </a:solidFill>
              </a:rPr>
              <a:t>New York Unavailable</a:t>
            </a:r>
            <a:r>
              <a:rPr lang="en-US" sz="2000" b="0" dirty="0" smtClean="0"/>
              <a:t>”);</a:t>
            </a:r>
            <a:endParaRPr lang="en-US" sz="2000" b="0" dirty="0" smtClean="0">
              <a:solidFill>
                <a:schemeClr val="accent3"/>
              </a:solidFill>
            </a:endParaRPr>
          </a:p>
          <a:p>
            <a:pPr lvl="2"/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smtClean="0">
                <a:solidFill>
                  <a:schemeClr val="accent3"/>
                </a:solidFill>
              </a:rPr>
              <a:t>}</a:t>
            </a:r>
          </a:p>
          <a:p>
            <a:r>
              <a:rPr lang="en-US" sz="2000" b="0" dirty="0" smtClean="0"/>
              <a:t>	</a:t>
            </a:r>
            <a:r>
              <a:rPr lang="en-US" sz="2000" b="0" dirty="0"/>
              <a:t> }  </a:t>
            </a:r>
          </a:p>
          <a:p>
            <a:r>
              <a:rPr lang="en-US" sz="2000" b="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544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533400"/>
          </a:xfrm>
        </p:spPr>
        <p:txBody>
          <a:bodyPr/>
          <a:lstStyle/>
          <a:p>
            <a:r>
              <a:rPr lang="en-US" altLang="en-US" dirty="0" smtClean="0"/>
              <a:t>Hierarchy of Java Map framework APIs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0721" name="Rectangle 6"/>
          <p:cNvSpPr>
            <a:spLocks noChangeArrowheads="1"/>
          </p:cNvSpPr>
          <p:nvPr/>
        </p:nvSpPr>
        <p:spPr bwMode="auto">
          <a:xfrm>
            <a:off x="2417339" y="1371600"/>
            <a:ext cx="1777671" cy="704543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6" idx="0"/>
            <a:endCxn id="30721" idx="2"/>
          </p:cNvCxnSpPr>
          <p:nvPr/>
        </p:nvCxnSpPr>
        <p:spPr>
          <a:xfrm flipH="1" flipV="1">
            <a:off x="3306175" y="2076143"/>
            <a:ext cx="5655" cy="5482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432661" y="2624371"/>
            <a:ext cx="1758338" cy="728429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SortedMap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stCxn id="41" idx="0"/>
            <a:endCxn id="36" idx="2"/>
          </p:cNvCxnSpPr>
          <p:nvPr/>
        </p:nvCxnSpPr>
        <p:spPr>
          <a:xfrm flipH="1" flipV="1">
            <a:off x="3311830" y="3352800"/>
            <a:ext cx="2870" cy="774809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362200" y="4127609"/>
            <a:ext cx="1905000" cy="82539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TreeMap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5699247" y="2743200"/>
            <a:ext cx="1946153" cy="82972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err="1" smtClean="0">
                <a:solidFill>
                  <a:srgbClr val="FFFFFF"/>
                </a:solidFill>
              </a:rPr>
              <a:t>HashMap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5693508" y="4104725"/>
            <a:ext cx="1951892" cy="792326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err="1" smtClean="0">
                <a:solidFill>
                  <a:srgbClr val="FFFFFF"/>
                </a:solidFill>
              </a:rPr>
              <a:t>LinkedHashMap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Elbow Connector 33"/>
          <p:cNvCxnSpPr>
            <a:stCxn id="47" idx="0"/>
            <a:endCxn id="46" idx="2"/>
          </p:cNvCxnSpPr>
          <p:nvPr/>
        </p:nvCxnSpPr>
        <p:spPr>
          <a:xfrm rot="5400000" flipH="1" flipV="1">
            <a:off x="6404988" y="3837389"/>
            <a:ext cx="531802" cy="287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0721" idx="3"/>
            <a:endCxn id="46" idx="0"/>
          </p:cNvCxnSpPr>
          <p:nvPr/>
        </p:nvCxnSpPr>
        <p:spPr>
          <a:xfrm>
            <a:off x="4195010" y="1723872"/>
            <a:ext cx="2477314" cy="1019328"/>
          </a:xfrm>
          <a:prstGeom prst="bentConnector2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26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animBg="1"/>
      <p:bldP spid="36" grpId="0" animBg="1"/>
      <p:bldP spid="41" grpId="0" animBg="1"/>
      <p:bldP spid="46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5592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data stored in a map </a:t>
            </a:r>
            <a:r>
              <a:rPr lang="en-US" dirty="0" smtClean="0"/>
              <a:t>as </a:t>
            </a:r>
            <a:r>
              <a:rPr lang="en-US" dirty="0"/>
              <a:t>key and value pair.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62200"/>
            <a:ext cx="7924800" cy="53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Each key and value pair is call as entry.</a:t>
            </a:r>
            <a:endParaRPr lang="en-US" b="0" dirty="0">
              <a:solidFill>
                <a:schemeClr val="accent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81400"/>
            <a:ext cx="7924800" cy="724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Map can contain only unique keys.</a:t>
            </a:r>
            <a:endParaRPr lang="en-US" b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59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Map example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533400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import </a:t>
            </a:r>
            <a:r>
              <a:rPr lang="en-US" sz="2000" b="0" dirty="0" err="1"/>
              <a:t>java.util</a:t>
            </a:r>
            <a:r>
              <a:rPr lang="en-US" sz="2000" b="0" dirty="0"/>
              <a:t>.*;  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b="0" dirty="0"/>
              <a:t>class </a:t>
            </a:r>
            <a:r>
              <a:rPr lang="en-US" sz="2000" b="0" dirty="0" err="1">
                <a:solidFill>
                  <a:schemeClr val="accent6"/>
                </a:solidFill>
              </a:rPr>
              <a:t>MapExample</a:t>
            </a:r>
            <a:r>
              <a:rPr lang="en-US" sz="2000" b="0" dirty="0"/>
              <a:t>{  </a:t>
            </a:r>
            <a:endParaRPr lang="en-US" sz="2000" b="0" dirty="0" smtClean="0"/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public </a:t>
            </a:r>
            <a:r>
              <a:rPr lang="en-US" sz="2000" b="0" dirty="0"/>
              <a:t>static void main(String </a:t>
            </a:r>
            <a:r>
              <a:rPr lang="en-US" sz="2000" b="0" dirty="0" err="1"/>
              <a:t>args</a:t>
            </a:r>
            <a:r>
              <a:rPr lang="en-US" sz="2000" b="0" dirty="0"/>
              <a:t>[]){  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//Creating a Map</a:t>
            </a:r>
            <a:endParaRPr lang="en-US" sz="2000" b="0" dirty="0"/>
          </a:p>
          <a:p>
            <a:pPr lvl="1"/>
            <a:r>
              <a:rPr lang="en-US" sz="2000" b="0" dirty="0" smtClean="0"/>
              <a:t>	Map&lt;</a:t>
            </a:r>
            <a:r>
              <a:rPr lang="en-US" sz="2000" b="0" dirty="0" err="1" smtClean="0"/>
              <a:t>Integer,String</a:t>
            </a:r>
            <a:r>
              <a:rPr lang="en-US" sz="2000" b="0" dirty="0"/>
              <a:t>&gt;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/>
              <a:t>=new </a:t>
            </a:r>
            <a:r>
              <a:rPr lang="en-US" sz="2000" b="0" dirty="0" err="1"/>
              <a:t>HashMap</a:t>
            </a:r>
            <a:r>
              <a:rPr lang="en-US" sz="2000" b="0" dirty="0"/>
              <a:t>&lt;</a:t>
            </a:r>
            <a:r>
              <a:rPr lang="en-US" sz="2000" b="0" dirty="0" err="1"/>
              <a:t>Integer,String</a:t>
            </a:r>
            <a:r>
              <a:rPr lang="en-US" sz="2000" b="0" dirty="0" smtClean="0"/>
              <a:t>&gt;();</a:t>
            </a:r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 Adding key and value to the map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map</a:t>
            </a:r>
            <a:r>
              <a:rPr lang="en-US" sz="2000" b="0" dirty="0" err="1" smtClean="0"/>
              <a:t>.put</a:t>
            </a:r>
            <a:r>
              <a:rPr lang="en-US" sz="2000" b="0" dirty="0" smtClean="0"/>
              <a:t>(</a:t>
            </a:r>
            <a:r>
              <a:rPr lang="en-US" sz="2000" b="0" dirty="0" smtClean="0">
                <a:solidFill>
                  <a:schemeClr val="accent6"/>
                </a:solidFill>
              </a:rPr>
              <a:t>100</a:t>
            </a:r>
            <a:r>
              <a:rPr lang="en-US" sz="2000" b="0" dirty="0"/>
              <a:t>,"</a:t>
            </a:r>
            <a:r>
              <a:rPr lang="en-US" sz="2000" b="0" dirty="0">
                <a:solidFill>
                  <a:schemeClr val="accent6"/>
                </a:solidFill>
              </a:rPr>
              <a:t>TOM</a:t>
            </a:r>
            <a:r>
              <a:rPr lang="en-US" sz="2000" b="0" dirty="0"/>
              <a:t>");  </a:t>
            </a:r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map</a:t>
            </a:r>
            <a:r>
              <a:rPr lang="en-US" sz="2000" b="0" dirty="0" err="1" smtClean="0"/>
              <a:t>.put</a:t>
            </a:r>
            <a:r>
              <a:rPr lang="en-US" sz="2000" b="0" dirty="0" smtClean="0"/>
              <a:t>(</a:t>
            </a:r>
            <a:r>
              <a:rPr lang="en-US" sz="2000" b="0" dirty="0" smtClean="0">
                <a:solidFill>
                  <a:schemeClr val="accent6"/>
                </a:solidFill>
              </a:rPr>
              <a:t>101</a:t>
            </a:r>
            <a:r>
              <a:rPr lang="en-US" sz="2000" b="0" dirty="0"/>
              <a:t>,"</a:t>
            </a:r>
            <a:r>
              <a:rPr lang="en-US" sz="2000" b="0" dirty="0">
                <a:solidFill>
                  <a:schemeClr val="accent6"/>
                </a:solidFill>
              </a:rPr>
              <a:t>JOHN</a:t>
            </a:r>
            <a:r>
              <a:rPr lang="en-US" sz="2000" b="0" dirty="0"/>
              <a:t>");  </a:t>
            </a:r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map</a:t>
            </a:r>
            <a:r>
              <a:rPr lang="en-US" sz="2000" b="0" dirty="0" err="1" smtClean="0"/>
              <a:t>.put</a:t>
            </a:r>
            <a:r>
              <a:rPr lang="en-US" sz="2000" b="0" dirty="0" smtClean="0"/>
              <a:t>(</a:t>
            </a:r>
            <a:r>
              <a:rPr lang="en-US" sz="2000" b="0" dirty="0" smtClean="0">
                <a:solidFill>
                  <a:schemeClr val="accent6"/>
                </a:solidFill>
              </a:rPr>
              <a:t>102</a:t>
            </a:r>
            <a:r>
              <a:rPr lang="en-US" sz="2000" b="0" dirty="0"/>
              <a:t>,"</a:t>
            </a:r>
            <a:r>
              <a:rPr lang="en-US" sz="2000" b="0" dirty="0">
                <a:solidFill>
                  <a:schemeClr val="accent6"/>
                </a:solidFill>
              </a:rPr>
              <a:t>SAM</a:t>
            </a:r>
            <a:r>
              <a:rPr lang="en-US" sz="2000" b="0" dirty="0"/>
              <a:t>");  </a:t>
            </a:r>
            <a:endParaRPr lang="en-US" sz="2000" b="0" dirty="0" smtClean="0"/>
          </a:p>
          <a:p>
            <a:pPr lvl="1"/>
            <a:r>
              <a:rPr lang="en-US" sz="2000" b="0" dirty="0" smtClean="0">
                <a:solidFill>
                  <a:schemeClr val="accent2"/>
                </a:solidFill>
              </a:rPr>
              <a:t>	//Iterate to print the key and value.</a:t>
            </a:r>
            <a:endParaRPr lang="en-US" sz="2000" b="0" dirty="0">
              <a:solidFill>
                <a:schemeClr val="accent2"/>
              </a:solidFill>
            </a:endParaRPr>
          </a:p>
          <a:p>
            <a:pPr lvl="1"/>
            <a:r>
              <a:rPr lang="en-US" sz="2000" b="0" dirty="0" smtClean="0"/>
              <a:t>	for(</a:t>
            </a:r>
            <a:r>
              <a:rPr lang="en-US" sz="2000" b="0" dirty="0" err="1" smtClean="0"/>
              <a:t>Map.Entry</a:t>
            </a:r>
            <a:r>
              <a:rPr lang="en-US" sz="2000" b="0" dirty="0" smtClean="0"/>
              <a:t> </a:t>
            </a:r>
            <a:r>
              <a:rPr lang="en-US" sz="2000" b="0" dirty="0">
                <a:solidFill>
                  <a:schemeClr val="accent6"/>
                </a:solidFill>
              </a:rPr>
              <a:t>m</a:t>
            </a:r>
            <a:r>
              <a:rPr lang="en-US" sz="2000" b="0" dirty="0"/>
              <a:t>: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/>
              <a:t>.entrySet()){  </a:t>
            </a:r>
          </a:p>
          <a:p>
            <a:pPr lvl="1"/>
            <a:r>
              <a:rPr lang="en-US" sz="2000" b="0" dirty="0" smtClean="0"/>
              <a:t>		</a:t>
            </a:r>
            <a:r>
              <a:rPr lang="en-US" sz="2000" b="0" dirty="0" err="1" smtClean="0"/>
              <a:t>System.out.println</a:t>
            </a:r>
            <a:r>
              <a:rPr lang="en-US" sz="2000" b="0" dirty="0" smtClean="0"/>
              <a:t>(</a:t>
            </a:r>
            <a:r>
              <a:rPr lang="en-US" sz="2000" b="0" dirty="0" err="1" smtClean="0">
                <a:solidFill>
                  <a:schemeClr val="accent6"/>
                </a:solidFill>
              </a:rPr>
              <a:t>m</a:t>
            </a:r>
            <a:r>
              <a:rPr lang="en-US" sz="2000" b="0" dirty="0" err="1" smtClean="0"/>
              <a:t>.getKey</a:t>
            </a:r>
            <a:r>
              <a:rPr lang="en-US" sz="2000" b="0" dirty="0"/>
              <a:t>()+" "+</a:t>
            </a:r>
            <a:r>
              <a:rPr lang="en-US" sz="2000" b="0" dirty="0" err="1">
                <a:solidFill>
                  <a:schemeClr val="accent6"/>
                </a:solidFill>
              </a:rPr>
              <a:t>m</a:t>
            </a:r>
            <a:r>
              <a:rPr lang="en-US" sz="2000" b="0" dirty="0" err="1"/>
              <a:t>.getValue</a:t>
            </a:r>
            <a:r>
              <a:rPr lang="en-US" sz="2000" b="0" dirty="0"/>
              <a:t>());  </a:t>
            </a:r>
          </a:p>
          <a:p>
            <a:pPr lvl="1"/>
            <a:r>
              <a:rPr lang="en-US" sz="2000" b="0" dirty="0" smtClean="0"/>
              <a:t>	}  </a:t>
            </a:r>
            <a:endParaRPr lang="en-US" sz="2000" b="0" dirty="0"/>
          </a:p>
          <a:p>
            <a:pPr lvl="1"/>
            <a:r>
              <a:rPr lang="en-US" sz="2000" b="0" dirty="0" smtClean="0"/>
              <a:t>}  </a:t>
            </a:r>
            <a:endParaRPr lang="en-US" sz="2000" b="0" dirty="0"/>
          </a:p>
          <a:p>
            <a:r>
              <a:rPr lang="en-US" sz="2000" b="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448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 in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1245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create a Map with the following syntax: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defTabSz="914400" eaLnBrk="0" fontAlgn="base" hangingPunct="0"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	Map&lt;</a:t>
            </a:r>
            <a:r>
              <a:rPr lang="en-US" dirty="0" err="1">
                <a:solidFill>
                  <a:schemeClr val="accent3"/>
                </a:solidFill>
              </a:rPr>
              <a:t>Integer,String</a:t>
            </a:r>
            <a:r>
              <a:rPr lang="en-US" dirty="0">
                <a:solidFill>
                  <a:schemeClr val="accent3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/>
              <a:t>=</a:t>
            </a:r>
            <a:r>
              <a:rPr lang="en-US" dirty="0">
                <a:solidFill>
                  <a:schemeClr val="accent3"/>
                </a:solidFill>
              </a:rPr>
              <a:t>new </a:t>
            </a:r>
            <a:r>
              <a:rPr lang="en-US" dirty="0" err="1">
                <a:solidFill>
                  <a:schemeClr val="accent3"/>
                </a:solidFill>
              </a:rPr>
              <a:t>HashMap</a:t>
            </a:r>
            <a:r>
              <a:rPr lang="en-US" dirty="0">
                <a:solidFill>
                  <a:schemeClr val="accent3"/>
                </a:solidFill>
              </a:rPr>
              <a:t>&lt;</a:t>
            </a:r>
            <a:r>
              <a:rPr lang="en-US" dirty="0" err="1">
                <a:solidFill>
                  <a:schemeClr val="accent3"/>
                </a:solidFill>
              </a:rPr>
              <a:t>Integer,String</a:t>
            </a:r>
            <a:r>
              <a:rPr lang="en-US" dirty="0">
                <a:solidFill>
                  <a:schemeClr val="accent3"/>
                </a:solidFill>
              </a:rPr>
              <a:t>&gt;();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743200"/>
            <a:ext cx="7924800" cy="83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 defTabSz="914400" eaLnBrk="0" hangingPunct="0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b="0" dirty="0"/>
              <a:t>To add value to a Map </a:t>
            </a:r>
            <a:r>
              <a:rPr lang="en-US" dirty="0" err="1">
                <a:solidFill>
                  <a:schemeClr val="accent6"/>
                </a:solidFill>
              </a:rPr>
              <a:t>map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accent3"/>
                </a:solidFill>
              </a:rPr>
              <a:t>put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100</a:t>
            </a:r>
            <a:r>
              <a:rPr lang="en-US" dirty="0">
                <a:solidFill>
                  <a:schemeClr val="accent3"/>
                </a:solidFill>
              </a:rPr>
              <a:t>,"</a:t>
            </a:r>
            <a:r>
              <a:rPr lang="en-US" dirty="0">
                <a:solidFill>
                  <a:schemeClr val="accent6"/>
                </a:solidFill>
              </a:rPr>
              <a:t>TOM</a:t>
            </a:r>
            <a:r>
              <a:rPr lang="en-US" dirty="0">
                <a:solidFill>
                  <a:schemeClr val="accent3"/>
                </a:solidFill>
              </a:rPr>
              <a:t>");</a:t>
            </a:r>
            <a:r>
              <a:rPr lang="en-US" dirty="0"/>
              <a:t> </a:t>
            </a:r>
            <a:r>
              <a:rPr lang="en-US" b="0" dirty="0"/>
              <a:t>where 100 represents the key and TOM the value.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304623"/>
            <a:ext cx="7924800" cy="7245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/>
              <a:t>We can iterate the map and get the key and value using </a:t>
            </a:r>
            <a:r>
              <a:rPr lang="en-US" b="0" dirty="0" err="1">
                <a:solidFill>
                  <a:schemeClr val="accent3"/>
                </a:solidFill>
              </a:rPr>
              <a:t>getKey</a:t>
            </a:r>
            <a:r>
              <a:rPr lang="en-US" b="0" dirty="0">
                <a:solidFill>
                  <a:schemeClr val="accent3"/>
                </a:solidFill>
              </a:rPr>
              <a:t>() </a:t>
            </a:r>
            <a:r>
              <a:rPr lang="en-US" b="0" dirty="0"/>
              <a:t>and </a:t>
            </a:r>
            <a:r>
              <a:rPr lang="en-US" b="0" dirty="0" err="1">
                <a:solidFill>
                  <a:schemeClr val="accent3"/>
                </a:solidFill>
              </a:rPr>
              <a:t>getValue</a:t>
            </a:r>
            <a:r>
              <a:rPr lang="en-US" b="0" dirty="0">
                <a:solidFill>
                  <a:schemeClr val="accent3"/>
                </a:solidFill>
              </a:rPr>
              <a:t>()</a:t>
            </a:r>
          </a:p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19308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a Map and add these keys and values to it: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u="sng" dirty="0" smtClean="0"/>
              <a:t>Key</a:t>
            </a:r>
            <a:r>
              <a:rPr lang="en-US" b="1" dirty="0" smtClean="0"/>
              <a:t>           </a:t>
            </a:r>
            <a:r>
              <a:rPr lang="en-US" b="1" u="sng" dirty="0" smtClean="0"/>
              <a:t>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400            Bad Request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304            Not Modified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200            Ok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79349"/>
            <a:ext cx="7924800" cy="19308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Write a Java program to print the value as message based for the key value 304.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b="0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3431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533400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import </a:t>
            </a:r>
            <a:r>
              <a:rPr lang="en-US" sz="2000" b="0" dirty="0" err="1"/>
              <a:t>java.util</a:t>
            </a:r>
            <a:r>
              <a:rPr lang="en-US" sz="2000" b="0" dirty="0"/>
              <a:t>.*;  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b="0" dirty="0"/>
              <a:t>class </a:t>
            </a:r>
            <a:r>
              <a:rPr lang="en-US" sz="2000" b="0" dirty="0" err="1">
                <a:solidFill>
                  <a:schemeClr val="accent6"/>
                </a:solidFill>
              </a:rPr>
              <a:t>MapExample</a:t>
            </a:r>
            <a:r>
              <a:rPr lang="en-US" sz="2000" b="0" dirty="0"/>
              <a:t>{  </a:t>
            </a:r>
            <a:endParaRPr lang="en-US" sz="2000" b="0" dirty="0" smtClean="0"/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public </a:t>
            </a:r>
            <a:r>
              <a:rPr lang="en-US" sz="2000" b="0" dirty="0"/>
              <a:t>static void main(String </a:t>
            </a:r>
            <a:r>
              <a:rPr lang="en-US" sz="2000" b="0" dirty="0" err="1"/>
              <a:t>args</a:t>
            </a:r>
            <a:r>
              <a:rPr lang="en-US" sz="2000" b="0" dirty="0"/>
              <a:t>[]){  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//Creating a Map</a:t>
            </a:r>
            <a:endParaRPr lang="en-US" sz="2000" b="0" dirty="0"/>
          </a:p>
          <a:p>
            <a:pPr lvl="1"/>
            <a:r>
              <a:rPr lang="en-US" sz="2000" b="0" dirty="0" smtClean="0"/>
              <a:t>	Map&lt;</a:t>
            </a:r>
            <a:r>
              <a:rPr lang="en-US" sz="2000" b="0" dirty="0" err="1" smtClean="0"/>
              <a:t>Integer,String</a:t>
            </a:r>
            <a:r>
              <a:rPr lang="en-US" sz="2000" b="0" dirty="0"/>
              <a:t>&gt;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/>
              <a:t>=new </a:t>
            </a:r>
            <a:r>
              <a:rPr lang="en-US" sz="2000" b="0" dirty="0" err="1"/>
              <a:t>HashMap</a:t>
            </a:r>
            <a:r>
              <a:rPr lang="en-US" sz="2000" b="0" dirty="0"/>
              <a:t>&lt;</a:t>
            </a:r>
            <a:r>
              <a:rPr lang="en-US" sz="2000" b="0" dirty="0" err="1"/>
              <a:t>Integer,String</a:t>
            </a:r>
            <a:r>
              <a:rPr lang="en-US" sz="2000" b="0" dirty="0" smtClean="0"/>
              <a:t>&gt;();</a:t>
            </a:r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 Adding key and value to the map</a:t>
            </a:r>
            <a:endParaRPr lang="en-US" sz="2000" b="0" dirty="0" smtClean="0"/>
          </a:p>
          <a:p>
            <a:pPr lvl="1"/>
            <a:r>
              <a:rPr lang="en-US" sz="2000" b="0" dirty="0"/>
              <a:t>	</a:t>
            </a:r>
            <a:r>
              <a:rPr lang="en-US" sz="2000" b="0" dirty="0" err="1"/>
              <a:t>map.put</a:t>
            </a:r>
            <a:r>
              <a:rPr lang="en-US" sz="2000" b="0" dirty="0"/>
              <a:t>(400,"Bad Request");  </a:t>
            </a:r>
          </a:p>
          <a:p>
            <a:pPr lvl="1"/>
            <a:r>
              <a:rPr lang="en-US" sz="2000" b="0" dirty="0"/>
              <a:t>	</a:t>
            </a:r>
            <a:r>
              <a:rPr lang="en-US" sz="2000" b="0" dirty="0" err="1"/>
              <a:t>map.put</a:t>
            </a:r>
            <a:r>
              <a:rPr lang="en-US" sz="2000" b="0" dirty="0"/>
              <a:t>(304,"Not Modified");  </a:t>
            </a:r>
          </a:p>
          <a:p>
            <a:pPr lvl="1"/>
            <a:r>
              <a:rPr lang="en-US" sz="2000" b="0" dirty="0"/>
              <a:t>	</a:t>
            </a:r>
            <a:r>
              <a:rPr lang="en-US" sz="2000" b="0" dirty="0" err="1"/>
              <a:t>map.put</a:t>
            </a:r>
            <a:r>
              <a:rPr lang="en-US" sz="2000" b="0" dirty="0"/>
              <a:t>(200,"Ok"); </a:t>
            </a:r>
            <a:r>
              <a:rPr lang="en-US" sz="2000" b="0" dirty="0" smtClean="0"/>
              <a:t>	</a:t>
            </a:r>
          </a:p>
          <a:p>
            <a:pPr lvl="1"/>
            <a:r>
              <a:rPr lang="en-US" sz="2000" b="0" dirty="0" smtClean="0">
                <a:solidFill>
                  <a:schemeClr val="accent2"/>
                </a:solidFill>
              </a:rPr>
              <a:t>	</a:t>
            </a:r>
            <a:r>
              <a:rPr lang="en-US" sz="2000" b="0" dirty="0" smtClean="0">
                <a:solidFill>
                  <a:schemeClr val="accent3"/>
                </a:solidFill>
              </a:rPr>
              <a:t>Integer</a:t>
            </a:r>
            <a:r>
              <a:rPr lang="en-US" sz="2000" b="0" dirty="0" smtClean="0">
                <a:solidFill>
                  <a:schemeClr val="accent2"/>
                </a:solidFill>
              </a:rPr>
              <a:t>  </a:t>
            </a:r>
            <a:r>
              <a:rPr lang="en-US" sz="2000" b="0" dirty="0">
                <a:solidFill>
                  <a:schemeClr val="accent6"/>
                </a:solidFill>
              </a:rPr>
              <a:t>code</a:t>
            </a:r>
            <a:r>
              <a:rPr lang="en-US" sz="2000" b="0" dirty="0">
                <a:solidFill>
                  <a:schemeClr val="accent2"/>
                </a:solidFill>
              </a:rPr>
              <a:t> = </a:t>
            </a:r>
            <a:r>
              <a:rPr lang="en-US" sz="2000" b="0" dirty="0" err="1">
                <a:solidFill>
                  <a:schemeClr val="accent3"/>
                </a:solidFill>
              </a:rPr>
              <a:t>Integer.parseUnsignedInt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304</a:t>
            </a:r>
            <a:r>
              <a:rPr lang="en-US" sz="2000" b="0" dirty="0">
                <a:solidFill>
                  <a:schemeClr val="accent3"/>
                </a:solidFill>
              </a:rPr>
              <a:t>");</a:t>
            </a:r>
          </a:p>
          <a:p>
            <a:pPr lvl="1"/>
            <a:r>
              <a:rPr lang="en-US" sz="2000" b="0" dirty="0">
                <a:solidFill>
                  <a:schemeClr val="accent3"/>
                </a:solidFill>
              </a:rPr>
              <a:t>        String </a:t>
            </a:r>
            <a:r>
              <a:rPr lang="en-US" sz="2000" b="0" dirty="0">
                <a:solidFill>
                  <a:schemeClr val="accent6"/>
                </a:solidFill>
              </a:rPr>
              <a:t>value</a:t>
            </a:r>
            <a:r>
              <a:rPr lang="en-US" sz="2000" b="0" dirty="0">
                <a:solidFill>
                  <a:schemeClr val="accent2"/>
                </a:solidFill>
              </a:rPr>
              <a:t> = </a:t>
            </a:r>
            <a:r>
              <a:rPr lang="en-US" sz="2000" b="0" dirty="0">
                <a:solidFill>
                  <a:schemeClr val="accent3"/>
                </a:solidFill>
              </a:rPr>
              <a:t>(String)</a:t>
            </a:r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>
                <a:solidFill>
                  <a:schemeClr val="accent3"/>
                </a:solidFill>
              </a:rPr>
              <a:t>.get</a:t>
            </a:r>
            <a:r>
              <a:rPr lang="en-US" sz="2000" b="0" dirty="0">
                <a:solidFill>
                  <a:schemeClr val="accent3"/>
                </a:solidFill>
              </a:rPr>
              <a:t>(</a:t>
            </a:r>
            <a:r>
              <a:rPr lang="en-US" sz="2000" b="0" dirty="0">
                <a:solidFill>
                  <a:schemeClr val="accent6"/>
                </a:solidFill>
              </a:rPr>
              <a:t>code</a:t>
            </a:r>
            <a:r>
              <a:rPr lang="en-US" sz="2000" b="0" dirty="0">
                <a:solidFill>
                  <a:schemeClr val="accent3"/>
                </a:solidFill>
              </a:rPr>
              <a:t>);</a:t>
            </a:r>
          </a:p>
          <a:p>
            <a:pPr lvl="1"/>
            <a:r>
              <a:rPr lang="en-US" sz="2000" b="0" dirty="0">
                <a:solidFill>
                  <a:schemeClr val="accent2"/>
                </a:solidFill>
              </a:rPr>
              <a:t>        </a:t>
            </a:r>
            <a:r>
              <a:rPr lang="en-US" sz="2000" b="0" dirty="0" err="1">
                <a:solidFill>
                  <a:schemeClr val="accent3"/>
                </a:solidFill>
              </a:rPr>
              <a:t>System.out.println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The value for the given key is :</a:t>
            </a:r>
            <a:r>
              <a:rPr lang="en-US" sz="2000" b="0" dirty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3"/>
                </a:solidFill>
              </a:rPr>
              <a:t>"+</a:t>
            </a:r>
            <a:r>
              <a:rPr lang="en-US" sz="2000" b="0" dirty="0">
                <a:solidFill>
                  <a:schemeClr val="accent2"/>
                </a:solidFill>
              </a:rPr>
              <a:t> </a:t>
            </a:r>
            <a:r>
              <a:rPr lang="en-US" sz="2000" b="0" dirty="0">
                <a:solidFill>
                  <a:schemeClr val="accent6"/>
                </a:solidFill>
              </a:rPr>
              <a:t>value</a:t>
            </a:r>
            <a:r>
              <a:rPr lang="en-US" sz="2000" b="0" dirty="0">
                <a:solidFill>
                  <a:schemeClr val="accent3"/>
                </a:solidFill>
              </a:rPr>
              <a:t>);</a:t>
            </a:r>
            <a:r>
              <a:rPr lang="en-US" sz="2000" b="0" dirty="0" smtClean="0"/>
              <a:t>	}  </a:t>
            </a:r>
            <a:endParaRPr lang="en-US" sz="2000" b="0" dirty="0"/>
          </a:p>
          <a:p>
            <a:pPr lvl="1"/>
            <a:r>
              <a:rPr lang="en-US" sz="2000" b="0" dirty="0" smtClean="0"/>
              <a:t>}  </a:t>
            </a:r>
            <a:endParaRPr lang="en-US" sz="2000" b="0" dirty="0"/>
          </a:p>
          <a:p>
            <a:r>
              <a:rPr lang="en-US" sz="2000" b="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928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5204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hashtable</a:t>
            </a:r>
            <a:r>
              <a:rPr lang="en-US" dirty="0" smtClean="0"/>
              <a:t> </a:t>
            </a:r>
            <a:r>
              <a:rPr lang="en-US" dirty="0"/>
              <a:t>to implement the Map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81200"/>
            <a:ext cx="7924800" cy="5534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Contains </a:t>
            </a:r>
            <a:r>
              <a:rPr lang="en-US" b="0" dirty="0"/>
              <a:t>values based on the key.</a:t>
            </a:r>
            <a:endParaRPr lang="en-US" b="0" dirty="0">
              <a:solidFill>
                <a:schemeClr val="accent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76888"/>
            <a:ext cx="7924800" cy="648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Can have only unique values.</a:t>
            </a:r>
            <a:endParaRPr lang="en-US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618823"/>
            <a:ext cx="7924800" cy="648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No specific order is maintained while storing the data</a:t>
            </a: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7429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79248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import </a:t>
            </a:r>
            <a:r>
              <a:rPr lang="en-US" dirty="0" err="1">
                <a:solidFill>
                  <a:schemeClr val="accent3"/>
                </a:solidFill>
              </a:rPr>
              <a:t>java.util</a:t>
            </a:r>
            <a:r>
              <a:rPr lang="en-US" dirty="0">
                <a:solidFill>
                  <a:schemeClr val="accent3"/>
                </a:solidFill>
              </a:rPr>
              <a:t>.*;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public class </a:t>
            </a:r>
            <a:r>
              <a:rPr lang="en-US" dirty="0" err="1">
                <a:solidFill>
                  <a:schemeClr val="accent6"/>
                </a:solidFill>
              </a:rPr>
              <a:t>HashMapExample</a:t>
            </a:r>
            <a:r>
              <a:rPr lang="en-US" dirty="0">
                <a:solidFill>
                  <a:schemeClr val="accent3"/>
                </a:solidFill>
              </a:rPr>
              <a:t> {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public static void main(String </a:t>
            </a:r>
            <a:r>
              <a:rPr lang="en-US" dirty="0" err="1">
                <a:solidFill>
                  <a:schemeClr val="accent3"/>
                </a:solidFill>
              </a:rPr>
              <a:t>args</a:t>
            </a:r>
            <a:r>
              <a:rPr lang="en-US" dirty="0">
                <a:solidFill>
                  <a:schemeClr val="accent3"/>
                </a:solidFill>
              </a:rPr>
              <a:t>[]) {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dirty="0" smtClean="0">
                <a:solidFill>
                  <a:schemeClr val="accent2"/>
                </a:solidFill>
              </a:rPr>
              <a:t>	// </a:t>
            </a:r>
            <a:r>
              <a:rPr lang="en-US" dirty="0">
                <a:solidFill>
                  <a:schemeClr val="accent2"/>
                </a:solidFill>
              </a:rPr>
              <a:t>create and populate hash map 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err="1" smtClean="0">
                <a:solidFill>
                  <a:schemeClr val="accent3"/>
                </a:solidFill>
              </a:rPr>
              <a:t>HashMap</a:t>
            </a:r>
            <a:r>
              <a:rPr lang="en-US" dirty="0" smtClean="0">
                <a:solidFill>
                  <a:schemeClr val="accent3"/>
                </a:solidFill>
              </a:rPr>
              <a:t>&lt;Integer</a:t>
            </a:r>
            <a:r>
              <a:rPr lang="en-US" dirty="0">
                <a:solidFill>
                  <a:schemeClr val="accent3"/>
                </a:solidFill>
              </a:rPr>
              <a:t>, String&gt;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>
                <a:solidFill>
                  <a:schemeClr val="accent3"/>
                </a:solidFill>
              </a:rPr>
              <a:t> = new </a:t>
            </a:r>
            <a:r>
              <a:rPr lang="en-US" dirty="0" err="1">
                <a:solidFill>
                  <a:schemeClr val="accent3"/>
                </a:solidFill>
              </a:rPr>
              <a:t>HashMap</a:t>
            </a:r>
            <a:r>
              <a:rPr lang="en-US" dirty="0">
                <a:solidFill>
                  <a:schemeClr val="accent3"/>
                </a:solidFill>
              </a:rPr>
              <a:t>&lt;Integer, String&gt;();      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//Add value to </a:t>
            </a:r>
            <a:r>
              <a:rPr lang="en-US" dirty="0" err="1" smtClean="0">
                <a:solidFill>
                  <a:schemeClr val="accent2"/>
                </a:solidFill>
              </a:rPr>
              <a:t>HashMap</a:t>
            </a:r>
            <a:r>
              <a:rPr lang="en-US" dirty="0" smtClean="0">
                <a:solidFill>
                  <a:schemeClr val="accent3"/>
                </a:solidFill>
              </a:rPr>
              <a:t>     </a:t>
            </a:r>
            <a:endParaRPr lang="en-US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map</a:t>
            </a:r>
            <a:r>
              <a:rPr lang="en-US" dirty="0" err="1">
                <a:solidFill>
                  <a:schemeClr val="accent3"/>
                </a:solidFill>
              </a:rPr>
              <a:t>.put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100</a:t>
            </a:r>
            <a:r>
              <a:rPr lang="en-US" dirty="0">
                <a:solidFill>
                  <a:schemeClr val="accent3"/>
                </a:solidFill>
              </a:rPr>
              <a:t>,"</a:t>
            </a:r>
            <a:r>
              <a:rPr lang="en-US" dirty="0">
                <a:solidFill>
                  <a:schemeClr val="accent6"/>
                </a:solidFill>
              </a:rPr>
              <a:t>TOM</a:t>
            </a:r>
            <a:r>
              <a:rPr lang="en-US" dirty="0">
                <a:solidFill>
                  <a:schemeClr val="accent3"/>
                </a:solidFill>
              </a:rPr>
              <a:t>"); 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map</a:t>
            </a:r>
            <a:r>
              <a:rPr lang="en-US" dirty="0" err="1" smtClean="0">
                <a:solidFill>
                  <a:schemeClr val="accent3"/>
                </a:solidFill>
              </a:rPr>
              <a:t>.put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6"/>
                </a:solidFill>
              </a:rPr>
              <a:t>101</a:t>
            </a:r>
            <a:r>
              <a:rPr lang="en-US" dirty="0">
                <a:solidFill>
                  <a:schemeClr val="accent3"/>
                </a:solidFill>
              </a:rPr>
              <a:t>,"</a:t>
            </a:r>
            <a:r>
              <a:rPr lang="en-US" dirty="0">
                <a:solidFill>
                  <a:schemeClr val="accent6"/>
                </a:solidFill>
              </a:rPr>
              <a:t>JOHN</a:t>
            </a:r>
            <a:r>
              <a:rPr lang="en-US" dirty="0">
                <a:solidFill>
                  <a:schemeClr val="accent3"/>
                </a:solidFill>
              </a:rPr>
              <a:t>");</a:t>
            </a: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map</a:t>
            </a:r>
            <a:r>
              <a:rPr lang="en-US" dirty="0" err="1" smtClean="0">
                <a:solidFill>
                  <a:schemeClr val="accent3"/>
                </a:solidFill>
              </a:rPr>
              <a:t>.put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6"/>
                </a:solidFill>
              </a:rPr>
              <a:t>102</a:t>
            </a:r>
            <a:r>
              <a:rPr lang="en-US" dirty="0">
                <a:solidFill>
                  <a:schemeClr val="accent3"/>
                </a:solidFill>
              </a:rPr>
              <a:t>,"</a:t>
            </a:r>
            <a:r>
              <a:rPr lang="en-US" dirty="0">
                <a:solidFill>
                  <a:schemeClr val="accent6"/>
                </a:solidFill>
              </a:rPr>
              <a:t>SAM</a:t>
            </a:r>
            <a:r>
              <a:rPr lang="en-US" dirty="0">
                <a:solidFill>
                  <a:schemeClr val="accent3"/>
                </a:solidFill>
              </a:rPr>
              <a:t>");</a:t>
            </a:r>
            <a:r>
              <a:rPr lang="en-US" dirty="0"/>
              <a:t>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dirty="0">
                <a:solidFill>
                  <a:schemeClr val="accent3"/>
                </a:solidFill>
              </a:rPr>
              <a:t>("</a:t>
            </a:r>
            <a:r>
              <a:rPr lang="en-US" dirty="0">
                <a:solidFill>
                  <a:schemeClr val="accent6"/>
                </a:solidFill>
              </a:rPr>
              <a:t>Values </a:t>
            </a:r>
            <a:r>
              <a:rPr lang="en-US" dirty="0" smtClean="0">
                <a:solidFill>
                  <a:schemeClr val="accent6"/>
                </a:solidFill>
              </a:rPr>
              <a:t>in map: </a:t>
            </a:r>
            <a:r>
              <a:rPr lang="en-US" dirty="0">
                <a:solidFill>
                  <a:schemeClr val="accent3"/>
                </a:solidFill>
              </a:rPr>
              <a:t>"+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>
                <a:solidFill>
                  <a:schemeClr val="accent3"/>
                </a:solidFill>
              </a:rPr>
              <a:t>); 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 // To remove </a:t>
            </a:r>
            <a:r>
              <a:rPr lang="en-US" dirty="0">
                <a:solidFill>
                  <a:schemeClr val="accent2"/>
                </a:solidFill>
              </a:rPr>
              <a:t>value for key 102</a:t>
            </a:r>
            <a:r>
              <a:rPr lang="en-US" dirty="0">
                <a:solidFill>
                  <a:schemeClr val="accent3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dirty="0" err="1" smtClean="0">
                <a:solidFill>
                  <a:schemeClr val="accent6"/>
                </a:solidFill>
              </a:rPr>
              <a:t>map</a:t>
            </a:r>
            <a:r>
              <a:rPr lang="en-US" dirty="0" err="1" smtClean="0">
                <a:solidFill>
                  <a:schemeClr val="accent3"/>
                </a:solidFill>
              </a:rPr>
              <a:t>.remove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6"/>
                </a:solidFill>
              </a:rPr>
              <a:t>102</a:t>
            </a:r>
            <a:r>
              <a:rPr lang="en-US" dirty="0">
                <a:solidFill>
                  <a:schemeClr val="accent3"/>
                </a:solidFill>
              </a:rPr>
              <a:t>);  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dirty="0">
                <a:solidFill>
                  <a:schemeClr val="accent3"/>
                </a:solidFill>
              </a:rPr>
              <a:t>("</a:t>
            </a:r>
            <a:r>
              <a:rPr lang="en-US" dirty="0">
                <a:solidFill>
                  <a:schemeClr val="accent6"/>
                </a:solidFill>
              </a:rPr>
              <a:t>Values after remove: </a:t>
            </a:r>
            <a:r>
              <a:rPr lang="en-US" dirty="0">
                <a:solidFill>
                  <a:schemeClr val="accent3"/>
                </a:solidFill>
              </a:rPr>
              <a:t>"+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>
                <a:solidFill>
                  <a:schemeClr val="accent3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}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607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example in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65537"/>
            <a:ext cx="8255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We can create the </a:t>
            </a:r>
            <a:r>
              <a:rPr lang="en-US" sz="2000" b="0" dirty="0" err="1" smtClean="0">
                <a:solidFill>
                  <a:schemeClr val="bg1"/>
                </a:solidFill>
              </a:rPr>
              <a:t>HashMap</a:t>
            </a:r>
            <a:r>
              <a:rPr lang="en-US" sz="2000" b="0" dirty="0" smtClean="0">
                <a:solidFill>
                  <a:schemeClr val="bg1"/>
                </a:solidFill>
              </a:rPr>
              <a:t> with this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  <a:p>
            <a:pPr lvl="1"/>
            <a:r>
              <a:rPr lang="en-US" sz="2000" b="0" dirty="0" err="1">
                <a:solidFill>
                  <a:schemeClr val="accent3"/>
                </a:solidFill>
              </a:rPr>
              <a:t>HashMap</a:t>
            </a:r>
            <a:r>
              <a:rPr lang="en-US" sz="2000" b="0" dirty="0">
                <a:solidFill>
                  <a:schemeClr val="accent3"/>
                </a:solidFill>
              </a:rPr>
              <a:t>&lt;Integer, String&gt;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>
                <a:solidFill>
                  <a:schemeClr val="accent3"/>
                </a:solidFill>
              </a:rPr>
              <a:t> = new </a:t>
            </a:r>
            <a:r>
              <a:rPr lang="en-US" sz="2000" b="0" dirty="0" err="1" smtClean="0">
                <a:solidFill>
                  <a:schemeClr val="accent3"/>
                </a:solidFill>
              </a:rPr>
              <a:t>HashMap</a:t>
            </a:r>
            <a:r>
              <a:rPr lang="en-US" sz="2000" b="0" dirty="0" smtClean="0">
                <a:solidFill>
                  <a:schemeClr val="accent3"/>
                </a:solidFill>
              </a:rPr>
              <a:t>&lt;</a:t>
            </a:r>
            <a:r>
              <a:rPr lang="en-US" sz="2000" b="0" dirty="0" err="1" smtClean="0">
                <a:solidFill>
                  <a:schemeClr val="accent3"/>
                </a:solidFill>
              </a:rPr>
              <a:t>Integer,String</a:t>
            </a:r>
            <a:r>
              <a:rPr lang="en-US" sz="2000" b="0" dirty="0" smtClean="0">
                <a:solidFill>
                  <a:schemeClr val="accent3"/>
                </a:solidFill>
              </a:rPr>
              <a:t>&gt;();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685871"/>
            <a:ext cx="8255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To add value to the </a:t>
            </a:r>
            <a:r>
              <a:rPr lang="en-US" sz="2000" b="0" dirty="0" err="1" smtClean="0">
                <a:solidFill>
                  <a:schemeClr val="bg1"/>
                </a:solidFill>
              </a:rPr>
              <a:t>HashMap</a:t>
            </a:r>
            <a:r>
              <a:rPr lang="en-US" sz="2000" b="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  <a:p>
            <a:pPr lvl="1"/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>
                <a:solidFill>
                  <a:schemeClr val="accent3"/>
                </a:solidFill>
              </a:rPr>
              <a:t>.put</a:t>
            </a:r>
            <a:r>
              <a:rPr lang="en-US" sz="2000" b="0" dirty="0">
                <a:solidFill>
                  <a:schemeClr val="accent3"/>
                </a:solidFill>
              </a:rPr>
              <a:t>(</a:t>
            </a:r>
            <a:r>
              <a:rPr lang="en-US" sz="2000" b="0" dirty="0">
                <a:solidFill>
                  <a:schemeClr val="accent6"/>
                </a:solidFill>
              </a:rPr>
              <a:t>100</a:t>
            </a:r>
            <a:r>
              <a:rPr lang="en-US" sz="2000" b="0" dirty="0">
                <a:solidFill>
                  <a:schemeClr val="accent3"/>
                </a:solidFill>
              </a:rPr>
              <a:t>,"</a:t>
            </a:r>
            <a:r>
              <a:rPr lang="en-US" sz="2000" b="0" dirty="0">
                <a:solidFill>
                  <a:schemeClr val="accent6"/>
                </a:solidFill>
              </a:rPr>
              <a:t>TOM</a:t>
            </a:r>
            <a:r>
              <a:rPr lang="en-US" sz="2000" b="0" dirty="0">
                <a:solidFill>
                  <a:schemeClr val="accent3"/>
                </a:solidFill>
              </a:rPr>
              <a:t>");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162961"/>
            <a:ext cx="8255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This will remove the value from the </a:t>
            </a:r>
            <a:r>
              <a:rPr lang="en-US" sz="2000" b="0" dirty="0" err="1" smtClean="0">
                <a:solidFill>
                  <a:schemeClr val="bg1"/>
                </a:solidFill>
              </a:rPr>
              <a:t>HashMap</a:t>
            </a:r>
            <a:r>
              <a:rPr lang="en-US" sz="2000" b="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  <a:p>
            <a:pPr lvl="1"/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>
                <a:solidFill>
                  <a:schemeClr val="accent3"/>
                </a:solidFill>
              </a:rPr>
              <a:t>.remove</a:t>
            </a:r>
            <a:r>
              <a:rPr lang="en-US" sz="2000" b="0" dirty="0">
                <a:solidFill>
                  <a:schemeClr val="accent3"/>
                </a:solidFill>
              </a:rPr>
              <a:t>(</a:t>
            </a:r>
            <a:r>
              <a:rPr lang="en-US" sz="2000" b="0" dirty="0">
                <a:solidFill>
                  <a:schemeClr val="accent6"/>
                </a:solidFill>
              </a:rPr>
              <a:t>102</a:t>
            </a:r>
            <a:r>
              <a:rPr lang="en-US" sz="2000" b="0" dirty="0">
                <a:solidFill>
                  <a:schemeClr val="accent3"/>
                </a:solidFill>
              </a:rPr>
              <a:t>);</a:t>
            </a:r>
            <a:endParaRPr lang="en-US" sz="2000" b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09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858000" cy="533400"/>
          </a:xfrm>
        </p:spPr>
        <p:txBody>
          <a:bodyPr/>
          <a:lstStyle/>
          <a:p>
            <a:r>
              <a:rPr lang="en-US" altLang="en-US" dirty="0" smtClean="0"/>
              <a:t>Hierarchy of Java Collection framework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736600" cy="228600"/>
          </a:xfrm>
        </p:spPr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721" name="Rectangle 6"/>
          <p:cNvSpPr>
            <a:spLocks noChangeArrowheads="1"/>
          </p:cNvSpPr>
          <p:nvPr/>
        </p:nvSpPr>
        <p:spPr bwMode="auto">
          <a:xfrm>
            <a:off x="3353129" y="1051866"/>
            <a:ext cx="1291370" cy="305637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Iterable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018146" y="1372289"/>
            <a:ext cx="0" cy="346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3372461" y="1696569"/>
            <a:ext cx="1291370" cy="347429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018146" y="2043997"/>
            <a:ext cx="5739" cy="3265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378200" y="2348477"/>
            <a:ext cx="1291370" cy="347429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5851892" y="2369393"/>
            <a:ext cx="1291370" cy="347429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990600" y="2369393"/>
            <a:ext cx="1291370" cy="347429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Elbow Connector 7"/>
          <p:cNvCxnSpPr>
            <a:stCxn id="44" idx="0"/>
            <a:endCxn id="43" idx="0"/>
          </p:cNvCxnSpPr>
          <p:nvPr/>
        </p:nvCxnSpPr>
        <p:spPr>
          <a:xfrm rot="5400000" flipH="1" flipV="1">
            <a:off x="4067804" y="-61253"/>
            <a:ext cx="13558" cy="4861292"/>
          </a:xfrm>
          <a:prstGeom prst="bentConnector3">
            <a:avLst>
              <a:gd name="adj1" fmla="val 104211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3378200" y="3730293"/>
            <a:ext cx="1291370" cy="347429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Deque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357923" y="3020185"/>
            <a:ext cx="1291370" cy="34742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ArrayList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363662" y="3752326"/>
            <a:ext cx="1291370" cy="34742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LinkedList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1357923" y="4343802"/>
            <a:ext cx="1291370" cy="34742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smtClean="0">
                <a:solidFill>
                  <a:srgbClr val="FFFFFF"/>
                </a:solidFill>
              </a:rPr>
              <a:t>Vector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1363662" y="5053910"/>
            <a:ext cx="1291370" cy="34742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Stack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Elbow Connector 10"/>
          <p:cNvCxnSpPr>
            <a:stCxn id="52" idx="1"/>
            <a:endCxn id="44" idx="1"/>
          </p:cNvCxnSpPr>
          <p:nvPr/>
        </p:nvCxnSpPr>
        <p:spPr>
          <a:xfrm rot="10800000">
            <a:off x="990600" y="2543107"/>
            <a:ext cx="373062" cy="2684517"/>
          </a:xfrm>
          <a:prstGeom prst="bentConnector3">
            <a:avLst>
              <a:gd name="adj1" fmla="val 173846"/>
            </a:avLst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44" idx="1"/>
            <a:endCxn id="49" idx="1"/>
          </p:cNvCxnSpPr>
          <p:nvPr/>
        </p:nvCxnSpPr>
        <p:spPr>
          <a:xfrm rot="10800000" flipH="1" flipV="1">
            <a:off x="990600" y="2543107"/>
            <a:ext cx="367323" cy="650792"/>
          </a:xfrm>
          <a:prstGeom prst="bentConnector3">
            <a:avLst>
              <a:gd name="adj1" fmla="val -75000"/>
            </a:avLst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4" idx="1"/>
            <a:endCxn id="50" idx="1"/>
          </p:cNvCxnSpPr>
          <p:nvPr/>
        </p:nvCxnSpPr>
        <p:spPr>
          <a:xfrm rot="10800000" flipH="1" flipV="1">
            <a:off x="990600" y="2543107"/>
            <a:ext cx="373062" cy="1382933"/>
          </a:xfrm>
          <a:prstGeom prst="bentConnector3">
            <a:avLst>
              <a:gd name="adj1" fmla="val -73846"/>
            </a:avLst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4" idx="1"/>
            <a:endCxn id="51" idx="1"/>
          </p:cNvCxnSpPr>
          <p:nvPr/>
        </p:nvCxnSpPr>
        <p:spPr>
          <a:xfrm rot="10800000" flipH="1" flipV="1">
            <a:off x="990600" y="2543107"/>
            <a:ext cx="367323" cy="1974409"/>
          </a:xfrm>
          <a:prstGeom prst="bentConnector3">
            <a:avLst>
              <a:gd name="adj1" fmla="val -75000"/>
            </a:avLst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204677" y="3107019"/>
            <a:ext cx="1463553" cy="30354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err="1" smtClean="0">
                <a:solidFill>
                  <a:srgbClr val="FFFFFF"/>
                </a:solidFill>
              </a:rPr>
              <a:t>PriorityQueue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Elbow Connector 11"/>
          <p:cNvCxnSpPr>
            <a:stCxn id="24" idx="1"/>
            <a:endCxn id="41" idx="2"/>
          </p:cNvCxnSpPr>
          <p:nvPr/>
        </p:nvCxnSpPr>
        <p:spPr>
          <a:xfrm rot="10800000">
            <a:off x="4023886" y="2695907"/>
            <a:ext cx="180792" cy="562885"/>
          </a:xfrm>
          <a:prstGeom prst="bentConnector2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70031" y="2695906"/>
            <a:ext cx="0" cy="103438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372461" y="4787830"/>
            <a:ext cx="1291370" cy="34742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ArrayDeque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653692" y="4099755"/>
            <a:ext cx="0" cy="664928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0" idx="3"/>
            <a:endCxn id="48" idx="1"/>
          </p:cNvCxnSpPr>
          <p:nvPr/>
        </p:nvCxnSpPr>
        <p:spPr>
          <a:xfrm flipV="1">
            <a:off x="2655031" y="3904008"/>
            <a:ext cx="723169" cy="22033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943723" y="4787830"/>
            <a:ext cx="1291370" cy="347429"/>
          </a:xfrm>
          <a:prstGeom prst="rect">
            <a:avLst/>
          </a:prstGeom>
          <a:solidFill>
            <a:srgbClr val="C4591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SortedSet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133123" y="2716822"/>
            <a:ext cx="0" cy="20478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55200" y="5563858"/>
            <a:ext cx="1463553" cy="30354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err="1" smtClean="0">
                <a:solidFill>
                  <a:srgbClr val="FFFFFF"/>
                </a:solidFill>
              </a:rPr>
              <a:t>TreeSet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133123" y="5105332"/>
            <a:ext cx="0" cy="436672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689847" y="3345581"/>
            <a:ext cx="1463553" cy="30354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err="1" smtClean="0">
                <a:solidFill>
                  <a:srgbClr val="FFFFFF"/>
                </a:solidFill>
              </a:rPr>
              <a:t>HashSet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6684108" y="4180925"/>
            <a:ext cx="1463553" cy="303542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dirty="0" err="1" smtClean="0">
                <a:solidFill>
                  <a:srgbClr val="FFFFFF"/>
                </a:solidFill>
              </a:rPr>
              <a:t>LinkedHashSet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Elbow Connector 33"/>
          <p:cNvCxnSpPr>
            <a:stCxn id="47" idx="1"/>
            <a:endCxn id="43" idx="2"/>
          </p:cNvCxnSpPr>
          <p:nvPr/>
        </p:nvCxnSpPr>
        <p:spPr>
          <a:xfrm rot="10800000">
            <a:off x="6497578" y="2716822"/>
            <a:ext cx="186531" cy="1615875"/>
          </a:xfrm>
          <a:prstGeom prst="bentConnector2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3" idx="2"/>
            <a:endCxn id="46" idx="1"/>
          </p:cNvCxnSpPr>
          <p:nvPr/>
        </p:nvCxnSpPr>
        <p:spPr>
          <a:xfrm rot="16200000" flipH="1">
            <a:off x="6203446" y="3010951"/>
            <a:ext cx="780531" cy="192270"/>
          </a:xfrm>
          <a:prstGeom prst="bentConnector2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01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animBg="1"/>
      <p:bldP spid="36" grpId="0" animBg="1"/>
      <p:bldP spid="41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24" grpId="0" animBg="1"/>
      <p:bldP spid="33" grpId="0" animBg="1"/>
      <p:bldP spid="42" grpId="0" animBg="1"/>
      <p:bldP spid="45" grpId="0" animBg="1"/>
      <p:bldP spid="46" grpId="0" animBg="1"/>
      <p:bldP spid="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19308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HashMap</a:t>
            </a:r>
            <a:r>
              <a:rPr lang="en-US" dirty="0" smtClean="0"/>
              <a:t> and add these keys and values to it: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b="1" u="sng" dirty="0" smtClean="0"/>
              <a:t>Key</a:t>
            </a:r>
            <a:r>
              <a:rPr lang="en-US" b="1" dirty="0" smtClean="0"/>
              <a:t>           </a:t>
            </a:r>
            <a:r>
              <a:rPr lang="en-US" b="1" u="sng" dirty="0" smtClean="0"/>
              <a:t>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400            Bad Request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304            Not Modified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200            Ok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79349"/>
            <a:ext cx="7924800" cy="19308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Write a Java program to remove 304 and print the remaining value as message.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b="0" dirty="0" smtClean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33808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533400"/>
            <a:ext cx="8077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import </a:t>
            </a:r>
            <a:r>
              <a:rPr lang="en-US" sz="2000" b="0" dirty="0" err="1"/>
              <a:t>java.util</a:t>
            </a:r>
            <a:r>
              <a:rPr lang="en-US" sz="2000" b="0" dirty="0"/>
              <a:t>.*;  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b="0" dirty="0"/>
              <a:t>class </a:t>
            </a:r>
            <a:r>
              <a:rPr lang="en-US" sz="2000" b="0" dirty="0" err="1">
                <a:solidFill>
                  <a:schemeClr val="accent6"/>
                </a:solidFill>
              </a:rPr>
              <a:t>MapExample</a:t>
            </a:r>
            <a:r>
              <a:rPr lang="en-US" sz="2000" b="0" dirty="0"/>
              <a:t>{  </a:t>
            </a:r>
            <a:endParaRPr lang="en-US" sz="2000" b="0" dirty="0" smtClean="0"/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public </a:t>
            </a:r>
            <a:r>
              <a:rPr lang="en-US" sz="2000" b="0" dirty="0"/>
              <a:t>static void main(String </a:t>
            </a:r>
            <a:r>
              <a:rPr lang="en-US" sz="2000" b="0" dirty="0" err="1"/>
              <a:t>args</a:t>
            </a:r>
            <a:r>
              <a:rPr lang="en-US" sz="2000" b="0" dirty="0"/>
              <a:t>[]){  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//Creating a Map</a:t>
            </a:r>
            <a:endParaRPr lang="en-US" sz="2000" b="0" dirty="0"/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err="1" smtClean="0"/>
              <a:t>HashMap</a:t>
            </a:r>
            <a:r>
              <a:rPr lang="en-US" sz="2000" b="0" dirty="0" smtClean="0"/>
              <a:t>&lt;</a:t>
            </a:r>
            <a:r>
              <a:rPr lang="en-US" sz="2000" b="0" dirty="0" err="1" smtClean="0"/>
              <a:t>Integer,String</a:t>
            </a:r>
            <a:r>
              <a:rPr lang="en-US" sz="2000" b="0" dirty="0"/>
              <a:t>&gt;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/>
              <a:t>=new </a:t>
            </a:r>
            <a:r>
              <a:rPr lang="en-US" sz="2000" b="0" dirty="0" err="1"/>
              <a:t>HashMap</a:t>
            </a:r>
            <a:r>
              <a:rPr lang="en-US" sz="2000" b="0" dirty="0"/>
              <a:t>&lt;</a:t>
            </a:r>
            <a:r>
              <a:rPr lang="en-US" sz="2000" b="0" dirty="0" err="1"/>
              <a:t>Integer,String</a:t>
            </a:r>
            <a:r>
              <a:rPr lang="en-US" sz="2000" b="0" dirty="0" smtClean="0"/>
              <a:t>&gt;();</a:t>
            </a:r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 Adding key and value to the map</a:t>
            </a:r>
            <a:endParaRPr lang="en-US" sz="2000" b="0" dirty="0" smtClean="0"/>
          </a:p>
          <a:p>
            <a:pPr lvl="1"/>
            <a:r>
              <a:rPr lang="en-US" sz="2000" b="0" dirty="0"/>
              <a:t>	</a:t>
            </a:r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/>
              <a:t>.put</a:t>
            </a:r>
            <a:r>
              <a:rPr lang="en-US" sz="2000" b="0" dirty="0"/>
              <a:t>(400,"Bad Request");  </a:t>
            </a:r>
          </a:p>
          <a:p>
            <a:pPr lvl="1"/>
            <a:r>
              <a:rPr lang="en-US" sz="2000" b="0" dirty="0"/>
              <a:t>	</a:t>
            </a:r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/>
              <a:t>.put</a:t>
            </a:r>
            <a:r>
              <a:rPr lang="en-US" sz="2000" b="0" dirty="0"/>
              <a:t>(304,"Not Modified");  </a:t>
            </a:r>
          </a:p>
          <a:p>
            <a:pPr lvl="1"/>
            <a:r>
              <a:rPr lang="en-US" sz="2000" b="0" dirty="0">
                <a:solidFill>
                  <a:schemeClr val="accent6"/>
                </a:solidFill>
              </a:rPr>
              <a:t>	</a:t>
            </a:r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/>
              <a:t>.put</a:t>
            </a:r>
            <a:r>
              <a:rPr lang="en-US" sz="2000" b="0" dirty="0"/>
              <a:t>(200,"Ok"); </a:t>
            </a:r>
            <a:r>
              <a:rPr lang="en-US" sz="2000" b="0" dirty="0" smtClean="0"/>
              <a:t>	</a:t>
            </a:r>
          </a:p>
          <a:p>
            <a:pPr lvl="2"/>
            <a:r>
              <a:rPr lang="en-US" sz="2000" b="0" dirty="0" err="1">
                <a:solidFill>
                  <a:schemeClr val="accent3"/>
                </a:solidFill>
              </a:rPr>
              <a:t>System.out.println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Values in map: </a:t>
            </a:r>
            <a:r>
              <a:rPr lang="en-US" sz="2000" b="0" dirty="0">
                <a:solidFill>
                  <a:schemeClr val="accent3"/>
                </a:solidFill>
              </a:rPr>
              <a:t>"+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>
                <a:solidFill>
                  <a:schemeClr val="accent3"/>
                </a:solidFill>
              </a:rPr>
              <a:t>);  </a:t>
            </a:r>
          </a:p>
          <a:p>
            <a:pPr lvl="1"/>
            <a:r>
              <a:rPr lang="en-US" sz="2000" b="0" dirty="0" smtClean="0">
                <a:solidFill>
                  <a:schemeClr val="accent2"/>
                </a:solidFill>
              </a:rPr>
              <a:t>	// </a:t>
            </a:r>
            <a:r>
              <a:rPr lang="en-US" sz="2000" b="0" dirty="0">
                <a:solidFill>
                  <a:schemeClr val="accent2"/>
                </a:solidFill>
              </a:rPr>
              <a:t>To remove value for key </a:t>
            </a:r>
            <a:r>
              <a:rPr lang="en-US" sz="2000" b="0" dirty="0" smtClean="0">
                <a:solidFill>
                  <a:schemeClr val="accent2"/>
                </a:solidFill>
              </a:rPr>
              <a:t>304</a:t>
            </a:r>
            <a:r>
              <a:rPr lang="en-US" sz="2000" b="0" dirty="0" smtClean="0">
                <a:solidFill>
                  <a:schemeClr val="accent3"/>
                </a:solidFill>
              </a:rPr>
              <a:t>  </a:t>
            </a:r>
            <a:endParaRPr lang="en-US" sz="2000" b="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accent2"/>
                </a:solidFill>
              </a:rPr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map</a:t>
            </a:r>
            <a:r>
              <a:rPr lang="en-US" sz="2000" b="0" dirty="0" err="1" smtClean="0">
                <a:solidFill>
                  <a:schemeClr val="accent3"/>
                </a:solidFill>
              </a:rPr>
              <a:t>.remove</a:t>
            </a:r>
            <a:r>
              <a:rPr lang="en-US" sz="2000" b="0" dirty="0" smtClean="0">
                <a:solidFill>
                  <a:schemeClr val="accent3"/>
                </a:solidFill>
              </a:rPr>
              <a:t>(</a:t>
            </a:r>
            <a:r>
              <a:rPr lang="en-US" sz="2000" b="0" dirty="0" smtClean="0">
                <a:solidFill>
                  <a:schemeClr val="accent6"/>
                </a:solidFill>
              </a:rPr>
              <a:t>304</a:t>
            </a:r>
            <a:r>
              <a:rPr lang="en-US" sz="2000" b="0" dirty="0" smtClean="0">
                <a:solidFill>
                  <a:schemeClr val="accent3"/>
                </a:solidFill>
              </a:rPr>
              <a:t>);  </a:t>
            </a:r>
            <a:endParaRPr lang="en-US" sz="2000" b="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err="1">
                <a:solidFill>
                  <a:schemeClr val="accent3"/>
                </a:solidFill>
              </a:rPr>
              <a:t>System.out.println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Values after remove: </a:t>
            </a:r>
            <a:r>
              <a:rPr lang="en-US" sz="2000" b="0" dirty="0">
                <a:solidFill>
                  <a:schemeClr val="accent3"/>
                </a:solidFill>
              </a:rPr>
              <a:t>"+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>
                <a:solidFill>
                  <a:schemeClr val="accent3"/>
                </a:solidFill>
              </a:rPr>
              <a:t>);  </a:t>
            </a:r>
          </a:p>
          <a:p>
            <a:pPr lvl="1"/>
            <a:r>
              <a:rPr lang="en-US" sz="2000" b="0" dirty="0" smtClean="0"/>
              <a:t>	}  </a:t>
            </a:r>
            <a:endParaRPr lang="en-US" sz="2000" b="0" dirty="0"/>
          </a:p>
          <a:p>
            <a:pPr lvl="1"/>
            <a:r>
              <a:rPr lang="en-US" sz="2000" b="0" dirty="0" smtClean="0"/>
              <a:t>}  </a:t>
            </a:r>
            <a:endParaRPr lang="en-US" sz="2000" b="0" dirty="0"/>
          </a:p>
          <a:p>
            <a:r>
              <a:rPr lang="en-US" sz="2000" b="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959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924800" cy="5204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Implements </a:t>
            </a:r>
            <a:r>
              <a:rPr lang="en-US" dirty="0"/>
              <a:t>the Map interface by using a </a:t>
            </a:r>
            <a:r>
              <a:rPr lang="en-US" dirty="0" smtClean="0"/>
              <a:t>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924800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Provides </a:t>
            </a:r>
            <a:r>
              <a:rPr lang="en-US" b="0" dirty="0"/>
              <a:t>an efficient means of storing key/value pairs in sorted order.</a:t>
            </a:r>
            <a:endParaRPr lang="en-US" b="0" dirty="0">
              <a:solidFill>
                <a:schemeClr val="accent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33600"/>
            <a:ext cx="7924800" cy="648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Contains </a:t>
            </a:r>
            <a:r>
              <a:rPr lang="en-US" b="0" dirty="0"/>
              <a:t>values based on the </a:t>
            </a:r>
            <a:r>
              <a:rPr lang="en-US" b="0" dirty="0" smtClean="0"/>
              <a:t>key.</a:t>
            </a:r>
            <a:endParaRPr lang="en-US" b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743200"/>
            <a:ext cx="7924800" cy="648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Contains only unique elements.</a:t>
            </a:r>
            <a:endParaRPr lang="en-US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352800"/>
            <a:ext cx="7924800" cy="648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Cannot have null keys but the values can be null.</a:t>
            </a:r>
            <a:endParaRPr lang="en-US" b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724400"/>
            <a:ext cx="7924800" cy="457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Arial"/>
              <a:buNone/>
            </a:pPr>
            <a:r>
              <a:rPr lang="en-US" b="0" dirty="0" smtClean="0">
                <a:solidFill>
                  <a:schemeClr val="accent3"/>
                </a:solidFill>
              </a:rPr>
              <a:t>Map&lt;</a:t>
            </a:r>
            <a:r>
              <a:rPr lang="en-US" b="0" dirty="0" err="1" smtClean="0">
                <a:solidFill>
                  <a:schemeClr val="accent3"/>
                </a:solidFill>
              </a:rPr>
              <a:t>String,String</a:t>
            </a:r>
            <a:r>
              <a:rPr lang="en-US" b="0" dirty="0" smtClean="0">
                <a:solidFill>
                  <a:schemeClr val="accent3"/>
                </a:solidFill>
              </a:rPr>
              <a:t>&gt; </a:t>
            </a:r>
            <a:r>
              <a:rPr lang="en-US" b="0" dirty="0" err="1" smtClean="0">
                <a:solidFill>
                  <a:schemeClr val="accent6"/>
                </a:solidFill>
              </a:rPr>
              <a:t>studentMap</a:t>
            </a:r>
            <a:r>
              <a:rPr lang="en-US" b="0" dirty="0" smtClean="0">
                <a:solidFill>
                  <a:schemeClr val="accent6"/>
                </a:solidFill>
              </a:rPr>
              <a:t> </a:t>
            </a:r>
            <a:r>
              <a:rPr lang="en-US" b="0" dirty="0" smtClean="0">
                <a:solidFill>
                  <a:schemeClr val="accent3"/>
                </a:solidFill>
              </a:rPr>
              <a:t>= </a:t>
            </a:r>
            <a:r>
              <a:rPr lang="en-US" b="0" dirty="0" smtClean="0">
                <a:solidFill>
                  <a:srgbClr val="FFFF00"/>
                </a:solidFill>
              </a:rPr>
              <a:t>new</a:t>
            </a:r>
            <a:r>
              <a:rPr lang="en-US" b="0" dirty="0" smtClean="0">
                <a:solidFill>
                  <a:schemeClr val="accent3"/>
                </a:solidFill>
              </a:rPr>
              <a:t> </a:t>
            </a:r>
            <a:r>
              <a:rPr lang="en-US" b="0" dirty="0" err="1" smtClean="0">
                <a:solidFill>
                  <a:schemeClr val="accent3"/>
                </a:solidFill>
              </a:rPr>
              <a:t>TreeMap</a:t>
            </a:r>
            <a:r>
              <a:rPr lang="en-US" b="0" dirty="0" smtClean="0">
                <a:solidFill>
                  <a:schemeClr val="accent3"/>
                </a:solidFill>
              </a:rPr>
              <a:t>&lt;String, String&gt;();</a:t>
            </a:r>
            <a:endParaRPr lang="en-US" b="0" dirty="0">
              <a:solidFill>
                <a:schemeClr val="accent3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114800"/>
            <a:ext cx="7924800" cy="648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 smtClean="0"/>
              <a:t>Syntax</a:t>
            </a:r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6201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65537"/>
            <a:ext cx="82550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We can create the </a:t>
            </a:r>
            <a:r>
              <a:rPr lang="en-US" sz="2000" b="0" dirty="0" err="1" smtClean="0">
                <a:solidFill>
                  <a:schemeClr val="accent3"/>
                </a:solidFill>
              </a:rPr>
              <a:t>TreeMap</a:t>
            </a:r>
            <a:r>
              <a:rPr lang="en-US" sz="2000" b="0" dirty="0" smtClean="0">
                <a:solidFill>
                  <a:schemeClr val="bg1"/>
                </a:solidFill>
              </a:rPr>
              <a:t> with this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/>
              <a:buNone/>
            </a:pPr>
            <a:r>
              <a:rPr lang="en-US" sz="2000" b="0" dirty="0">
                <a:solidFill>
                  <a:schemeClr val="accent3"/>
                </a:solidFill>
              </a:rPr>
              <a:t>Map&lt;</a:t>
            </a:r>
            <a:r>
              <a:rPr lang="en-US" sz="2000" b="0" dirty="0" err="1">
                <a:solidFill>
                  <a:schemeClr val="accent3"/>
                </a:solidFill>
              </a:rPr>
              <a:t>String,String</a:t>
            </a:r>
            <a:r>
              <a:rPr lang="en-US" sz="2000" b="0" dirty="0">
                <a:solidFill>
                  <a:schemeClr val="accent3"/>
                </a:solidFill>
              </a:rPr>
              <a:t>&gt; </a:t>
            </a:r>
            <a:r>
              <a:rPr lang="en-US" sz="2000" b="0" dirty="0" err="1">
                <a:solidFill>
                  <a:schemeClr val="accent6"/>
                </a:solidFill>
              </a:rPr>
              <a:t>studentMap</a:t>
            </a:r>
            <a:r>
              <a:rPr lang="en-US" sz="2000" b="0" dirty="0">
                <a:solidFill>
                  <a:schemeClr val="accent6"/>
                </a:solidFill>
              </a:rPr>
              <a:t> </a:t>
            </a:r>
            <a:r>
              <a:rPr lang="en-US" sz="2000" b="0" dirty="0">
                <a:solidFill>
                  <a:schemeClr val="accent3"/>
                </a:solidFill>
              </a:rPr>
              <a:t>= </a:t>
            </a:r>
            <a:r>
              <a:rPr lang="en-US" sz="2000" b="0" dirty="0">
                <a:solidFill>
                  <a:srgbClr val="FFFF00"/>
                </a:solidFill>
              </a:rPr>
              <a:t>new</a:t>
            </a:r>
            <a:r>
              <a:rPr lang="en-US" sz="2000" b="0" dirty="0">
                <a:solidFill>
                  <a:schemeClr val="accent3"/>
                </a:solidFill>
              </a:rPr>
              <a:t> </a:t>
            </a:r>
            <a:r>
              <a:rPr lang="en-US" sz="2000" b="0" dirty="0" err="1">
                <a:solidFill>
                  <a:schemeClr val="accent3"/>
                </a:solidFill>
              </a:rPr>
              <a:t>TreeMap</a:t>
            </a:r>
            <a:r>
              <a:rPr lang="en-US" sz="2000" b="0" dirty="0">
                <a:solidFill>
                  <a:schemeClr val="accent3"/>
                </a:solidFill>
              </a:rPr>
              <a:t>&lt;String, String&gt;();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685871"/>
            <a:ext cx="8255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To add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  <a:p>
            <a:pPr lvl="1"/>
            <a:r>
              <a:rPr lang="en-US" sz="2000" b="0" dirty="0" err="1" smtClean="0">
                <a:solidFill>
                  <a:schemeClr val="accent6"/>
                </a:solidFill>
              </a:rPr>
              <a:t>studentMap</a:t>
            </a:r>
            <a:r>
              <a:rPr lang="en-US" sz="2000" b="0" dirty="0" err="1" smtClean="0">
                <a:solidFill>
                  <a:schemeClr val="accent3"/>
                </a:solidFill>
              </a:rPr>
              <a:t>.put</a:t>
            </a:r>
            <a:r>
              <a:rPr lang="en-US" sz="2000" b="0" dirty="0" smtClean="0">
                <a:solidFill>
                  <a:schemeClr val="accent3"/>
                </a:solidFill>
              </a:rPr>
              <a:t>(</a:t>
            </a:r>
            <a:r>
              <a:rPr lang="en-US" sz="2000" b="0" dirty="0" smtClean="0">
                <a:solidFill>
                  <a:schemeClr val="accent6"/>
                </a:solidFill>
              </a:rPr>
              <a:t>100</a:t>
            </a:r>
            <a:r>
              <a:rPr lang="en-US" sz="2000" b="0" dirty="0" smtClean="0">
                <a:solidFill>
                  <a:schemeClr val="accent3"/>
                </a:solidFill>
              </a:rPr>
              <a:t>,"</a:t>
            </a:r>
            <a:r>
              <a:rPr lang="en-US" sz="2000" b="0" dirty="0" smtClean="0">
                <a:solidFill>
                  <a:schemeClr val="accent6"/>
                </a:solidFill>
              </a:rPr>
              <a:t>TOM</a:t>
            </a:r>
            <a:r>
              <a:rPr lang="en-US" sz="2000" b="0" dirty="0" smtClean="0">
                <a:solidFill>
                  <a:schemeClr val="accent3"/>
                </a:solidFill>
              </a:rPr>
              <a:t>");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162961"/>
            <a:ext cx="8255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This will remove the value: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bg1"/>
              </a:solidFill>
            </a:endParaRPr>
          </a:p>
          <a:p>
            <a:pPr lvl="1"/>
            <a:r>
              <a:rPr lang="en-US" sz="2000" b="0" dirty="0" err="1" smtClean="0">
                <a:solidFill>
                  <a:schemeClr val="accent6"/>
                </a:solidFill>
              </a:rPr>
              <a:t>studentMap</a:t>
            </a:r>
            <a:r>
              <a:rPr lang="en-US" sz="2000" b="0" dirty="0" err="1" smtClean="0">
                <a:solidFill>
                  <a:schemeClr val="accent3"/>
                </a:solidFill>
              </a:rPr>
              <a:t>.remove</a:t>
            </a:r>
            <a:r>
              <a:rPr lang="en-US" sz="2000" b="0" dirty="0" smtClean="0">
                <a:solidFill>
                  <a:schemeClr val="accent3"/>
                </a:solidFill>
              </a:rPr>
              <a:t>(</a:t>
            </a:r>
            <a:r>
              <a:rPr lang="en-US" sz="2000" b="0" dirty="0" smtClean="0">
                <a:solidFill>
                  <a:schemeClr val="accent6"/>
                </a:solidFill>
              </a:rPr>
              <a:t>102</a:t>
            </a:r>
            <a:r>
              <a:rPr lang="en-US" sz="2000" b="0" dirty="0">
                <a:solidFill>
                  <a:schemeClr val="accent3"/>
                </a:solidFill>
              </a:rPr>
              <a:t>);</a:t>
            </a:r>
            <a:endParaRPr lang="en-US" sz="2000" b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70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773668"/>
            <a:ext cx="8255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Generics </a:t>
            </a:r>
            <a:r>
              <a:rPr lang="en-US" sz="2000" b="0" dirty="0">
                <a:solidFill>
                  <a:schemeClr val="bg1"/>
                </a:solidFill>
              </a:rPr>
              <a:t>is a feature </a:t>
            </a:r>
            <a:r>
              <a:rPr lang="en-US" sz="2000" b="0" dirty="0" smtClean="0">
                <a:solidFill>
                  <a:schemeClr val="bg1"/>
                </a:solidFill>
              </a:rPr>
              <a:t>that allows to </a:t>
            </a:r>
            <a:r>
              <a:rPr lang="en-US" sz="2000" b="0" dirty="0">
                <a:solidFill>
                  <a:schemeClr val="bg1"/>
                </a:solidFill>
              </a:rPr>
              <a:t>specify the data type to be stored in a collection or a </a:t>
            </a:r>
            <a:r>
              <a:rPr lang="en-US" sz="2000" b="0" dirty="0" smtClean="0">
                <a:solidFill>
                  <a:schemeClr val="bg1"/>
                </a:solidFill>
              </a:rPr>
              <a:t>class.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882914"/>
            <a:ext cx="8255004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Compiler throws error if the data stored is different from the data type specified in the generic.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028890"/>
            <a:ext cx="82550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Collections declared with generic (data type) ensures that the collections hold only elements of particular data type.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4527740"/>
            <a:ext cx="8255004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Java collections have been defined with generics for it accept objects of any data type.</a:t>
            </a:r>
          </a:p>
        </p:txBody>
      </p:sp>
    </p:spTree>
    <p:extLst>
      <p:ext uri="{BB962C8B-B14F-4D97-AF65-F5344CB8AC3E}">
        <p14:creationId xmlns="" xmlns:p14="http://schemas.microsoft.com/office/powerpoint/2010/main" val="42719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149"/>
            <a:ext cx="7924800" cy="19308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use the same Lend a hand that was used for </a:t>
            </a:r>
            <a:r>
              <a:rPr lang="en-US" dirty="0" err="1" smtClean="0"/>
              <a:t>HashMap</a:t>
            </a:r>
            <a:r>
              <a:rPr lang="en-US" dirty="0" smtClean="0"/>
              <a:t> earlier.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2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5334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import </a:t>
            </a:r>
            <a:r>
              <a:rPr lang="en-US" sz="2000" b="0" dirty="0" err="1"/>
              <a:t>java.util</a:t>
            </a:r>
            <a:r>
              <a:rPr lang="en-US" sz="2000" b="0" dirty="0"/>
              <a:t>.*;  </a:t>
            </a:r>
            <a:endParaRPr lang="en-US" sz="2000" b="0" dirty="0" smtClean="0"/>
          </a:p>
          <a:p>
            <a:endParaRPr lang="en-US" sz="2000" b="0" dirty="0"/>
          </a:p>
          <a:p>
            <a:r>
              <a:rPr lang="en-US" sz="2000" b="0" dirty="0"/>
              <a:t>class </a:t>
            </a:r>
            <a:r>
              <a:rPr lang="en-US" sz="2000" b="0" dirty="0" err="1" smtClean="0">
                <a:solidFill>
                  <a:schemeClr val="accent6"/>
                </a:solidFill>
              </a:rPr>
              <a:t>TreeMapExample</a:t>
            </a:r>
            <a:r>
              <a:rPr lang="en-US" sz="2000" b="0" dirty="0"/>
              <a:t>{  </a:t>
            </a:r>
            <a:endParaRPr lang="en-US" sz="2000" b="0" dirty="0" smtClean="0"/>
          </a:p>
          <a:p>
            <a:endParaRPr lang="en-US" sz="2000" b="0" dirty="0" smtClean="0"/>
          </a:p>
          <a:p>
            <a:pPr lvl="1"/>
            <a:r>
              <a:rPr lang="en-US" sz="2000" b="0" dirty="0" smtClean="0"/>
              <a:t>public </a:t>
            </a:r>
            <a:r>
              <a:rPr lang="en-US" sz="2000" b="0" dirty="0"/>
              <a:t>static void main(String </a:t>
            </a:r>
            <a:r>
              <a:rPr lang="en-US" sz="2000" b="0" dirty="0" err="1"/>
              <a:t>args</a:t>
            </a:r>
            <a:r>
              <a:rPr lang="en-US" sz="2000" b="0" dirty="0"/>
              <a:t>[]){  </a:t>
            </a:r>
            <a:endParaRPr lang="en-US" sz="2000" b="0" dirty="0" smtClean="0"/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//Creating a Map</a:t>
            </a:r>
            <a:endParaRPr lang="en-US" sz="2000" b="0" dirty="0"/>
          </a:p>
          <a:p>
            <a:pPr lvl="1"/>
            <a:r>
              <a:rPr lang="en-US" sz="2000" b="0" dirty="0" smtClean="0"/>
              <a:t>	Map&lt;</a:t>
            </a:r>
            <a:r>
              <a:rPr lang="en-US" sz="2000" b="0" dirty="0" err="1" smtClean="0"/>
              <a:t>Integer,String</a:t>
            </a:r>
            <a:r>
              <a:rPr lang="en-US" sz="2000" b="0" dirty="0"/>
              <a:t>&gt;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/>
              <a:t>=new </a:t>
            </a:r>
            <a:r>
              <a:rPr lang="en-US" sz="2000" b="0" dirty="0" err="1"/>
              <a:t>HashMap</a:t>
            </a:r>
            <a:r>
              <a:rPr lang="en-US" sz="2000" b="0" dirty="0"/>
              <a:t>&lt;</a:t>
            </a:r>
            <a:r>
              <a:rPr lang="en-US" sz="2000" b="0" dirty="0" err="1"/>
              <a:t>Integer,String</a:t>
            </a:r>
            <a:r>
              <a:rPr lang="en-US" sz="2000" b="0" dirty="0" smtClean="0"/>
              <a:t>&gt;();</a:t>
            </a:r>
          </a:p>
          <a:p>
            <a:pPr lvl="1"/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chemeClr val="accent2"/>
                </a:solidFill>
              </a:rPr>
              <a:t>// Adding key and value to the map</a:t>
            </a:r>
            <a:endParaRPr lang="en-US" sz="2000" b="0" dirty="0" smtClean="0"/>
          </a:p>
          <a:p>
            <a:pPr lvl="1"/>
            <a:r>
              <a:rPr lang="en-US" sz="2000" b="0" dirty="0"/>
              <a:t>	</a:t>
            </a:r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/>
              <a:t>.put</a:t>
            </a:r>
            <a:r>
              <a:rPr lang="en-US" sz="2000" b="0" dirty="0"/>
              <a:t>(400,"Bad Request");  </a:t>
            </a:r>
          </a:p>
          <a:p>
            <a:pPr lvl="1"/>
            <a:r>
              <a:rPr lang="en-US" sz="2000" b="0" dirty="0"/>
              <a:t>	</a:t>
            </a:r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/>
              <a:t>.put</a:t>
            </a:r>
            <a:r>
              <a:rPr lang="en-US" sz="2000" b="0" dirty="0"/>
              <a:t>(304,"Not Modified");  </a:t>
            </a:r>
          </a:p>
          <a:p>
            <a:pPr lvl="1"/>
            <a:r>
              <a:rPr lang="en-US" sz="2000" b="0" dirty="0">
                <a:solidFill>
                  <a:schemeClr val="accent6"/>
                </a:solidFill>
              </a:rPr>
              <a:t>	</a:t>
            </a:r>
            <a:r>
              <a:rPr lang="en-US" sz="2000" b="0" dirty="0" err="1">
                <a:solidFill>
                  <a:schemeClr val="accent6"/>
                </a:solidFill>
              </a:rPr>
              <a:t>map</a:t>
            </a:r>
            <a:r>
              <a:rPr lang="en-US" sz="2000" b="0" dirty="0" err="1"/>
              <a:t>.put</a:t>
            </a:r>
            <a:r>
              <a:rPr lang="en-US" sz="2000" b="0" dirty="0"/>
              <a:t>(200,"Ok"); </a:t>
            </a:r>
            <a:r>
              <a:rPr lang="en-US" sz="2000" b="0" dirty="0" smtClean="0"/>
              <a:t>	</a:t>
            </a:r>
          </a:p>
          <a:p>
            <a:pPr lvl="2"/>
            <a:r>
              <a:rPr lang="en-US" sz="2000" b="0" dirty="0" err="1">
                <a:solidFill>
                  <a:schemeClr val="accent3"/>
                </a:solidFill>
              </a:rPr>
              <a:t>System.out.println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Values in map: </a:t>
            </a:r>
            <a:r>
              <a:rPr lang="en-US" sz="2000" b="0" dirty="0">
                <a:solidFill>
                  <a:schemeClr val="accent3"/>
                </a:solidFill>
              </a:rPr>
              <a:t>"+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>
                <a:solidFill>
                  <a:schemeClr val="accent3"/>
                </a:solidFill>
              </a:rPr>
              <a:t>);  </a:t>
            </a:r>
          </a:p>
          <a:p>
            <a:pPr lvl="1"/>
            <a:r>
              <a:rPr lang="en-US" sz="2000" b="0" dirty="0" smtClean="0">
                <a:solidFill>
                  <a:schemeClr val="accent2"/>
                </a:solidFill>
              </a:rPr>
              <a:t>	// </a:t>
            </a:r>
            <a:r>
              <a:rPr lang="en-US" sz="2000" b="0" dirty="0">
                <a:solidFill>
                  <a:schemeClr val="accent2"/>
                </a:solidFill>
              </a:rPr>
              <a:t>To remove value for key </a:t>
            </a:r>
            <a:r>
              <a:rPr lang="en-US" sz="2000" b="0" dirty="0" smtClean="0">
                <a:solidFill>
                  <a:schemeClr val="accent2"/>
                </a:solidFill>
              </a:rPr>
              <a:t>304</a:t>
            </a:r>
            <a:r>
              <a:rPr lang="en-US" sz="2000" b="0" dirty="0" smtClean="0">
                <a:solidFill>
                  <a:schemeClr val="accent3"/>
                </a:solidFill>
              </a:rPr>
              <a:t>  </a:t>
            </a:r>
            <a:endParaRPr lang="en-US" sz="2000" b="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b="0" dirty="0" smtClean="0">
                <a:solidFill>
                  <a:schemeClr val="accent2"/>
                </a:solidFill>
              </a:rPr>
              <a:t>	</a:t>
            </a:r>
            <a:r>
              <a:rPr lang="en-US" sz="2000" b="0" dirty="0" err="1" smtClean="0">
                <a:solidFill>
                  <a:schemeClr val="accent6"/>
                </a:solidFill>
              </a:rPr>
              <a:t>map</a:t>
            </a:r>
            <a:r>
              <a:rPr lang="en-US" sz="2000" b="0" dirty="0" err="1" smtClean="0">
                <a:solidFill>
                  <a:schemeClr val="accent3"/>
                </a:solidFill>
              </a:rPr>
              <a:t>.remove</a:t>
            </a:r>
            <a:r>
              <a:rPr lang="en-US" sz="2000" b="0" dirty="0" smtClean="0">
                <a:solidFill>
                  <a:schemeClr val="accent3"/>
                </a:solidFill>
              </a:rPr>
              <a:t>(</a:t>
            </a:r>
            <a:r>
              <a:rPr lang="en-US" sz="2000" b="0" dirty="0" smtClean="0">
                <a:solidFill>
                  <a:schemeClr val="accent6"/>
                </a:solidFill>
              </a:rPr>
              <a:t>304</a:t>
            </a:r>
            <a:r>
              <a:rPr lang="en-US" sz="2000" b="0" dirty="0" smtClean="0">
                <a:solidFill>
                  <a:schemeClr val="accent3"/>
                </a:solidFill>
              </a:rPr>
              <a:t>);  </a:t>
            </a:r>
            <a:endParaRPr lang="en-US" sz="2000" b="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chemeClr val="accent3"/>
                </a:solidFill>
              </a:rPr>
              <a:t>	</a:t>
            </a:r>
            <a:r>
              <a:rPr lang="en-US" sz="2000" b="0" dirty="0" err="1">
                <a:solidFill>
                  <a:schemeClr val="accent3"/>
                </a:solidFill>
              </a:rPr>
              <a:t>System.out.println</a:t>
            </a:r>
            <a:r>
              <a:rPr lang="en-US" sz="2000" b="0" dirty="0">
                <a:solidFill>
                  <a:schemeClr val="accent3"/>
                </a:solidFill>
              </a:rPr>
              <a:t>("</a:t>
            </a:r>
            <a:r>
              <a:rPr lang="en-US" sz="2000" b="0" dirty="0">
                <a:solidFill>
                  <a:schemeClr val="accent6"/>
                </a:solidFill>
              </a:rPr>
              <a:t>Values after remove: </a:t>
            </a:r>
            <a:r>
              <a:rPr lang="en-US" sz="2000" b="0" dirty="0">
                <a:solidFill>
                  <a:schemeClr val="accent3"/>
                </a:solidFill>
              </a:rPr>
              <a:t>"+ </a:t>
            </a:r>
            <a:r>
              <a:rPr lang="en-US" sz="2000" b="0" dirty="0">
                <a:solidFill>
                  <a:schemeClr val="accent6"/>
                </a:solidFill>
              </a:rPr>
              <a:t>map</a:t>
            </a:r>
            <a:r>
              <a:rPr lang="en-US" sz="2000" b="0" dirty="0">
                <a:solidFill>
                  <a:schemeClr val="accent3"/>
                </a:solidFill>
              </a:rPr>
              <a:t>);  </a:t>
            </a:r>
          </a:p>
          <a:p>
            <a:pPr lvl="1"/>
            <a:r>
              <a:rPr lang="en-US" sz="2000" b="0" dirty="0" smtClean="0"/>
              <a:t>	}  </a:t>
            </a:r>
            <a:endParaRPr lang="en-US" sz="2000" b="0" dirty="0"/>
          </a:p>
          <a:p>
            <a:pPr lvl="1"/>
            <a:r>
              <a:rPr lang="en-US" sz="2000" b="0" dirty="0" smtClean="0"/>
              <a:t>}  </a:t>
            </a:r>
            <a:endParaRPr lang="en-US" sz="2000" b="0" dirty="0"/>
          </a:p>
          <a:p>
            <a:r>
              <a:rPr lang="en-US" sz="2000" b="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188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59804" y="6477000"/>
            <a:ext cx="736596" cy="228597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740688"/>
            <a:ext cx="82550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Declares an </a:t>
            </a:r>
            <a:r>
              <a:rPr lang="en-US" sz="2000" b="0" dirty="0" smtClean="0">
                <a:solidFill>
                  <a:schemeClr val="bg1"/>
                </a:solidFill>
              </a:rPr>
              <a:t>hash map for </a:t>
            </a:r>
            <a:r>
              <a:rPr lang="en-US" sz="2000" b="0" dirty="0">
                <a:solidFill>
                  <a:schemeClr val="bg1"/>
                </a:solidFill>
              </a:rPr>
              <a:t>holding only </a:t>
            </a:r>
            <a:r>
              <a:rPr lang="en-US" sz="2000" b="0" dirty="0" smtClean="0">
                <a:solidFill>
                  <a:schemeClr val="bg1"/>
                </a:solidFill>
              </a:rPr>
              <a:t>integer as key and string as </a:t>
            </a:r>
            <a:r>
              <a:rPr lang="en-US" sz="2000" b="0" dirty="0">
                <a:solidFill>
                  <a:schemeClr val="bg1"/>
                </a:solidFill>
              </a:rPr>
              <a:t>values</a:t>
            </a:r>
            <a:endParaRPr lang="en-US" sz="2000" b="0" dirty="0" smtClean="0">
              <a:solidFill>
                <a:schemeClr val="bg1"/>
              </a:solidFill>
            </a:endParaRPr>
          </a:p>
          <a:p>
            <a:endParaRPr lang="en-US" b="0" dirty="0">
              <a:solidFill>
                <a:schemeClr val="accent3"/>
              </a:solidFill>
            </a:endParaRPr>
          </a:p>
          <a:p>
            <a:r>
              <a:rPr lang="en-US" b="0" dirty="0" err="1" smtClean="0">
                <a:solidFill>
                  <a:schemeClr val="accent3"/>
                </a:solidFill>
              </a:rPr>
              <a:t>HashMap</a:t>
            </a:r>
            <a:r>
              <a:rPr lang="en-US" b="0" dirty="0" smtClean="0">
                <a:solidFill>
                  <a:schemeClr val="accent3"/>
                </a:solidFill>
              </a:rPr>
              <a:t>&lt;Integer</a:t>
            </a:r>
            <a:r>
              <a:rPr lang="en-US" b="0" dirty="0">
                <a:solidFill>
                  <a:schemeClr val="accent3"/>
                </a:solidFill>
              </a:rPr>
              <a:t>, String&gt; </a:t>
            </a:r>
            <a:r>
              <a:rPr lang="en-US" b="0" dirty="0">
                <a:solidFill>
                  <a:schemeClr val="accent6"/>
                </a:solidFill>
              </a:rPr>
              <a:t>map</a:t>
            </a:r>
            <a:r>
              <a:rPr lang="en-US" b="0" dirty="0">
                <a:solidFill>
                  <a:schemeClr val="accent3"/>
                </a:solidFill>
              </a:rPr>
              <a:t> = new </a:t>
            </a:r>
            <a:r>
              <a:rPr lang="en-US" b="0" dirty="0" err="1">
                <a:solidFill>
                  <a:schemeClr val="accent3"/>
                </a:solidFill>
              </a:rPr>
              <a:t>HashMap</a:t>
            </a:r>
            <a:r>
              <a:rPr lang="en-US" b="0" dirty="0">
                <a:solidFill>
                  <a:schemeClr val="accent3"/>
                </a:solidFill>
              </a:rPr>
              <a:t>&lt;Integer, String&gt;();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438400"/>
            <a:ext cx="76962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Declares an array list for holding only </a:t>
            </a:r>
            <a:r>
              <a:rPr lang="en-US" sz="2000" b="0" dirty="0" smtClean="0">
                <a:solidFill>
                  <a:schemeClr val="bg1"/>
                </a:solidFill>
              </a:rPr>
              <a:t>string values</a:t>
            </a:r>
          </a:p>
          <a:p>
            <a:endParaRPr lang="en-US" sz="2000" b="0" dirty="0" smtClean="0">
              <a:solidFill>
                <a:schemeClr val="bg1"/>
              </a:solidFill>
            </a:endParaRPr>
          </a:p>
          <a:p>
            <a:r>
              <a:rPr lang="en-US" b="0" dirty="0" err="1" smtClean="0">
                <a:solidFill>
                  <a:schemeClr val="accent3"/>
                </a:solidFill>
              </a:rPr>
              <a:t>ArrayList</a:t>
            </a:r>
            <a:r>
              <a:rPr lang="en-US" b="0" dirty="0" smtClean="0">
                <a:solidFill>
                  <a:schemeClr val="accent3"/>
                </a:solidFill>
              </a:rPr>
              <a:t>&lt;String</a:t>
            </a:r>
            <a:r>
              <a:rPr lang="en-US" b="0" dirty="0">
                <a:solidFill>
                  <a:schemeClr val="accent3"/>
                </a:solidFill>
              </a:rPr>
              <a:t>&gt; </a:t>
            </a:r>
            <a:r>
              <a:rPr lang="en-US" b="0" dirty="0">
                <a:solidFill>
                  <a:schemeClr val="accent6"/>
                </a:solidFill>
              </a:rPr>
              <a:t>list</a:t>
            </a:r>
            <a:r>
              <a:rPr lang="en-US" b="0" dirty="0">
                <a:solidFill>
                  <a:schemeClr val="accent3"/>
                </a:solidFill>
              </a:rPr>
              <a:t>=new </a:t>
            </a:r>
            <a:r>
              <a:rPr lang="en-US" b="0" dirty="0" err="1">
                <a:solidFill>
                  <a:schemeClr val="accent3"/>
                </a:solidFill>
              </a:rPr>
              <a:t>ArrayList</a:t>
            </a:r>
            <a:r>
              <a:rPr lang="en-US" b="0" dirty="0">
                <a:solidFill>
                  <a:schemeClr val="accent3"/>
                </a:solidFill>
              </a:rPr>
              <a:t>&lt;String&gt;();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33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924800" cy="5715000"/>
          </a:xfrm>
        </p:spPr>
        <p:txBody>
          <a:bodyPr/>
          <a:lstStyle/>
          <a:p>
            <a:r>
              <a:rPr lang="en-US" dirty="0"/>
              <a:t>Fill in the blank.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Java </a:t>
            </a:r>
            <a:r>
              <a:rPr lang="en-US" dirty="0" err="1"/>
              <a:t>ArrayList</a:t>
            </a:r>
            <a:r>
              <a:rPr lang="en-US" dirty="0"/>
              <a:t> class uses a ____________ </a:t>
            </a:r>
            <a:r>
              <a:rPr lang="en-US" dirty="0" smtClean="0"/>
              <a:t>array </a:t>
            </a:r>
            <a:r>
              <a:rPr lang="en-US" dirty="0"/>
              <a:t>for storing the elements.</a:t>
            </a:r>
          </a:p>
          <a:p>
            <a:endParaRPr lang="en-US" dirty="0"/>
          </a:p>
          <a:p>
            <a:r>
              <a:rPr lang="en-US" dirty="0"/>
              <a:t>Fill in the blank.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Java </a:t>
            </a:r>
            <a:r>
              <a:rPr lang="en-US" dirty="0" err="1"/>
              <a:t>ArrayList</a:t>
            </a:r>
            <a:r>
              <a:rPr lang="en-US" dirty="0"/>
              <a:t> inherits ______________ class and implements List interface</a:t>
            </a:r>
          </a:p>
          <a:p>
            <a:endParaRPr lang="en-US" dirty="0"/>
          </a:p>
          <a:p>
            <a:r>
              <a:rPr lang="en-US" dirty="0" smtClean="0"/>
              <a:t>State whether the statement is true </a:t>
            </a:r>
            <a:r>
              <a:rPr lang="en-US" dirty="0"/>
              <a:t>or false.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Java </a:t>
            </a:r>
            <a:r>
              <a:rPr lang="en-US" dirty="0" err="1"/>
              <a:t>ArrayList</a:t>
            </a:r>
            <a:r>
              <a:rPr lang="en-US" dirty="0"/>
              <a:t> class cannot contain duplicate elements.</a:t>
            </a:r>
          </a:p>
          <a:p>
            <a:endParaRPr lang="en-US" dirty="0"/>
          </a:p>
          <a:p>
            <a:r>
              <a:rPr lang="en-US" dirty="0"/>
              <a:t>Identify the correct option to add a value to the list:</a:t>
            </a:r>
          </a:p>
          <a:p>
            <a:pPr marL="400050" lvl="1" indent="0">
              <a:buNone/>
            </a:pP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list.add</a:t>
            </a:r>
            <a:r>
              <a:rPr lang="en-US" dirty="0"/>
              <a:t>("SAM");</a:t>
            </a:r>
          </a:p>
          <a:p>
            <a:pPr marL="400050" lvl="1" indent="0">
              <a:buNone/>
            </a:pPr>
            <a:r>
              <a:rPr lang="en-US" dirty="0"/>
              <a:t>b. </a:t>
            </a:r>
            <a:r>
              <a:rPr lang="en-US" dirty="0" err="1"/>
              <a:t>list.put</a:t>
            </a:r>
            <a:r>
              <a:rPr lang="en-US" dirty="0"/>
              <a:t>("SAM");</a:t>
            </a:r>
          </a:p>
          <a:p>
            <a:pPr marL="400050" lvl="1" indent="0">
              <a:buNone/>
            </a:pPr>
            <a:r>
              <a:rPr lang="en-US" dirty="0"/>
              <a:t>c. </a:t>
            </a:r>
            <a:r>
              <a:rPr lang="en-US" dirty="0" err="1"/>
              <a:t>list.addAll</a:t>
            </a:r>
            <a:r>
              <a:rPr lang="en-US" dirty="0"/>
              <a:t>("SAM");</a:t>
            </a:r>
          </a:p>
          <a:p>
            <a:pPr marL="400050" lvl="1" indent="0">
              <a:buNone/>
            </a:pPr>
            <a:r>
              <a:rPr lang="en-US" dirty="0"/>
              <a:t>d. </a:t>
            </a:r>
            <a:r>
              <a:rPr lang="en-US" dirty="0" err="1"/>
              <a:t>list.putAll</a:t>
            </a:r>
            <a:r>
              <a:rPr lang="en-US" dirty="0"/>
              <a:t>("SAM");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97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/>
          <a:lstStyle/>
          <a:p>
            <a:r>
              <a:rPr lang="en-US" dirty="0" smtClean="0"/>
              <a:t>State whether the statement is true </a:t>
            </a:r>
            <a:r>
              <a:rPr lang="en-US" dirty="0"/>
              <a:t>or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Iterator </a:t>
            </a:r>
            <a:r>
              <a:rPr lang="en-US" dirty="0"/>
              <a:t>is used to traverse through a collection.</a:t>
            </a:r>
          </a:p>
          <a:p>
            <a:endParaRPr lang="en-US" dirty="0"/>
          </a:p>
          <a:p>
            <a:r>
              <a:rPr lang="en-US" dirty="0"/>
              <a:t>State </a:t>
            </a:r>
            <a:r>
              <a:rPr lang="en-US" dirty="0" smtClean="0"/>
              <a:t>whether the statement is true </a:t>
            </a:r>
            <a:r>
              <a:rPr lang="en-US" dirty="0"/>
              <a:t>or false.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Data </a:t>
            </a:r>
            <a:r>
              <a:rPr lang="en-US" dirty="0"/>
              <a:t>"Two" can be removed from an array list using </a:t>
            </a:r>
            <a:r>
              <a:rPr lang="en-US" dirty="0" err="1">
                <a:solidFill>
                  <a:schemeClr val="accent6"/>
                </a:solidFill>
              </a:rPr>
              <a:t>list</a:t>
            </a:r>
            <a:r>
              <a:rPr lang="en-US" dirty="0" err="1">
                <a:solidFill>
                  <a:schemeClr val="accent3"/>
                </a:solidFill>
              </a:rPr>
              <a:t>.remove</a:t>
            </a:r>
            <a:r>
              <a:rPr lang="en-US" dirty="0">
                <a:solidFill>
                  <a:schemeClr val="accent3"/>
                </a:solidFill>
              </a:rPr>
              <a:t>("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</a:t>
            </a:r>
            <a:r>
              <a:rPr lang="en-US" dirty="0">
                <a:solidFill>
                  <a:schemeClr val="accent3"/>
                </a:solidFill>
              </a:rPr>
              <a:t>");</a:t>
            </a:r>
          </a:p>
          <a:p>
            <a:endParaRPr lang="en-US" dirty="0"/>
          </a:p>
          <a:p>
            <a:r>
              <a:rPr lang="en-US" dirty="0"/>
              <a:t>Fill in the blank.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</a:t>
            </a:r>
            <a:r>
              <a:rPr lang="en-US" dirty="0"/>
              <a:t>a List elements can be accessed by their position in the list. </a:t>
            </a:r>
          </a:p>
          <a:p>
            <a:endParaRPr lang="en-US" dirty="0"/>
          </a:p>
          <a:p>
            <a:r>
              <a:rPr lang="en-US" dirty="0"/>
              <a:t>Write a syntax to create a List?</a:t>
            </a:r>
          </a:p>
          <a:p>
            <a:endParaRPr lang="en-US" dirty="0"/>
          </a:p>
          <a:p>
            <a:r>
              <a:rPr lang="en-US" dirty="0"/>
              <a:t>Fill in the blank.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/>
              <a:t>stores the elements using a mechanism called ___________.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93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>
            <a:normAutofit/>
          </a:bodyPr>
          <a:lstStyle/>
          <a:p>
            <a:pPr indent="-365760">
              <a:spcBef>
                <a:spcPts val="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dirty="0" smtClean="0"/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ea typeface="Arial Unicode MS" pitchFamily="34" charset="-128"/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indent="-36576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Commonly used collection APIs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2368" y="12192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err="1" smtClean="0">
                <a:solidFill>
                  <a:schemeClr val="bg1"/>
                </a:solidFill>
              </a:rPr>
              <a:t>ArrayList</a:t>
            </a:r>
            <a:r>
              <a:rPr lang="en-US" sz="2000" b="0" dirty="0" smtClean="0">
                <a:solidFill>
                  <a:schemeClr val="bg1"/>
                </a:solidFill>
              </a:rPr>
              <a:t> Class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1910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List Interface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2368" y="17526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err="1" smtClean="0">
                <a:solidFill>
                  <a:schemeClr val="bg1"/>
                </a:solidFill>
              </a:rPr>
              <a:t>HashSet</a:t>
            </a:r>
            <a:r>
              <a:rPr lang="en-US" sz="2000" b="0" dirty="0" smtClean="0">
                <a:solidFill>
                  <a:schemeClr val="bg1"/>
                </a:solidFill>
              </a:rPr>
              <a:t> Class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46482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Map Interface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6326" y="22860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err="1" smtClean="0">
                <a:solidFill>
                  <a:schemeClr val="bg1"/>
                </a:solidFill>
              </a:rPr>
              <a:t>HashMap</a:t>
            </a:r>
            <a:r>
              <a:rPr lang="en-US" sz="2000" b="0" dirty="0" smtClean="0">
                <a:solidFill>
                  <a:schemeClr val="bg1"/>
                </a:solidFill>
              </a:rPr>
              <a:t> class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76200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Collection Classes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369558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Collection Interfaces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2316" y="2740132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err="1" smtClean="0">
                <a:solidFill>
                  <a:schemeClr val="bg1"/>
                </a:solidFill>
              </a:rPr>
              <a:t>TreeMap</a:t>
            </a:r>
            <a:r>
              <a:rPr lang="en-US" sz="2000" b="0" dirty="0" smtClean="0">
                <a:solidFill>
                  <a:schemeClr val="bg1"/>
                </a:solidFill>
              </a:rPr>
              <a:t> class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978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7149"/>
            <a:ext cx="8686800" cy="4906963"/>
          </a:xfrm>
        </p:spPr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whether the statement is true </a:t>
            </a:r>
            <a:r>
              <a:rPr lang="en-US" dirty="0"/>
              <a:t>or false.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HashSet</a:t>
            </a:r>
            <a:r>
              <a:rPr lang="en-US" dirty="0" smtClean="0"/>
              <a:t> </a:t>
            </a:r>
            <a:r>
              <a:rPr lang="en-US" dirty="0"/>
              <a:t>can store duplicate values.</a:t>
            </a:r>
          </a:p>
          <a:p>
            <a:endParaRPr lang="en-US" dirty="0"/>
          </a:p>
          <a:p>
            <a:r>
              <a:rPr lang="en-US" dirty="0"/>
              <a:t>Identify whether the statement to create a </a:t>
            </a:r>
            <a:r>
              <a:rPr lang="en-US" dirty="0" err="1"/>
              <a:t>HashSet</a:t>
            </a:r>
            <a:r>
              <a:rPr lang="en-US" dirty="0"/>
              <a:t> is correct.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HashSet</a:t>
            </a:r>
            <a:r>
              <a:rPr lang="en-US" dirty="0"/>
              <a:t>&lt;String&gt; set=new </a:t>
            </a:r>
            <a:r>
              <a:rPr lang="en-US" dirty="0" err="1"/>
              <a:t>HashSet</a:t>
            </a:r>
            <a:r>
              <a:rPr lang="en-US" dirty="0"/>
              <a:t>&lt;String&gt;();</a:t>
            </a:r>
          </a:p>
          <a:p>
            <a:endParaRPr lang="en-US" dirty="0"/>
          </a:p>
          <a:p>
            <a:r>
              <a:rPr lang="en-US" dirty="0"/>
              <a:t>Fill in the blanks.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data stored in Map </a:t>
            </a:r>
            <a:r>
              <a:rPr lang="en-US" dirty="0" err="1"/>
              <a:t>inteface</a:t>
            </a:r>
            <a:r>
              <a:rPr lang="en-US" dirty="0"/>
              <a:t> as _________ and __________ pair.</a:t>
            </a:r>
          </a:p>
          <a:p>
            <a:endParaRPr lang="en-US" dirty="0"/>
          </a:p>
          <a:p>
            <a:r>
              <a:rPr lang="en-US" dirty="0"/>
              <a:t>State whether the following syntax to define a map is correct.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Map&lt;</a:t>
            </a:r>
            <a:r>
              <a:rPr lang="en-US" dirty="0" err="1"/>
              <a:t>Integer,String</a:t>
            </a:r>
            <a:r>
              <a:rPr lang="en-US" dirty="0"/>
              <a:t>&gt; map=new </a:t>
            </a:r>
            <a:r>
              <a:rPr lang="en-US" dirty="0" err="1"/>
              <a:t>HashMap</a:t>
            </a:r>
            <a:r>
              <a:rPr lang="en-US" dirty="0"/>
              <a:t>&lt;</a:t>
            </a:r>
            <a:r>
              <a:rPr lang="en-US" dirty="0" err="1"/>
              <a:t>Integer,String</a:t>
            </a:r>
            <a:r>
              <a:rPr lang="en-US" dirty="0"/>
              <a:t>&gt;();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22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7149"/>
            <a:ext cx="8610600" cy="4906963"/>
          </a:xfrm>
        </p:spPr>
        <p:txBody>
          <a:bodyPr/>
          <a:lstStyle/>
          <a:p>
            <a:r>
              <a:rPr lang="en-US" dirty="0"/>
              <a:t>Identify the correct option to add value "SAM" to a map.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a. </a:t>
            </a:r>
            <a:r>
              <a:rPr lang="en-US" dirty="0" err="1"/>
              <a:t>map.add</a:t>
            </a:r>
            <a:r>
              <a:rPr lang="en-US" dirty="0"/>
              <a:t>("SAM");</a:t>
            </a:r>
          </a:p>
          <a:p>
            <a:pPr marL="400050" lvl="1" indent="0">
              <a:buNone/>
            </a:pPr>
            <a:r>
              <a:rPr lang="en-US" dirty="0"/>
              <a:t>b. </a:t>
            </a:r>
            <a:r>
              <a:rPr lang="en-US" dirty="0" err="1"/>
              <a:t>map.put</a:t>
            </a:r>
            <a:r>
              <a:rPr lang="en-US" dirty="0"/>
              <a:t>(10,"SAM");</a:t>
            </a:r>
          </a:p>
          <a:p>
            <a:pPr marL="400050" lvl="1" indent="0">
              <a:buNone/>
            </a:pPr>
            <a:r>
              <a:rPr lang="en-US" dirty="0"/>
              <a:t>c. </a:t>
            </a:r>
            <a:r>
              <a:rPr lang="en-US" dirty="0" err="1"/>
              <a:t>map.addMap</a:t>
            </a:r>
            <a:r>
              <a:rPr lang="en-US" dirty="0"/>
              <a:t>(10,"SAM");</a:t>
            </a:r>
          </a:p>
          <a:p>
            <a:pPr marL="400050" lvl="1" indent="0">
              <a:buNone/>
            </a:pPr>
            <a:r>
              <a:rPr lang="en-US" dirty="0"/>
              <a:t>d. </a:t>
            </a:r>
            <a:r>
              <a:rPr lang="en-US" dirty="0" err="1"/>
              <a:t>map.putMap</a:t>
            </a:r>
            <a:r>
              <a:rPr lang="en-US" dirty="0"/>
              <a:t>(10,"SAM"); </a:t>
            </a:r>
          </a:p>
          <a:p>
            <a:endParaRPr lang="en-US" dirty="0"/>
          </a:p>
          <a:p>
            <a:r>
              <a:rPr lang="en-US" dirty="0"/>
              <a:t>State </a:t>
            </a:r>
            <a:r>
              <a:rPr lang="en-US" dirty="0" smtClean="0"/>
              <a:t>whether the statement is true </a:t>
            </a:r>
            <a:r>
              <a:rPr lang="en-US" dirty="0"/>
              <a:t>or false.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HashMap</a:t>
            </a:r>
            <a:r>
              <a:rPr lang="en-US" dirty="0" smtClean="0"/>
              <a:t> </a:t>
            </a:r>
            <a:r>
              <a:rPr lang="en-US" dirty="0"/>
              <a:t>can have duplicate values.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94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7149"/>
            <a:ext cx="7924800" cy="4906963"/>
          </a:xfrm>
        </p:spPr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correct option to remove value "JOHN" having key as 102 from the </a:t>
            </a:r>
            <a:r>
              <a:rPr lang="en-US" dirty="0" err="1"/>
              <a:t>HashMap</a:t>
            </a:r>
            <a:r>
              <a:rPr lang="en-US" dirty="0"/>
              <a:t>.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/>
              <a:t>a. </a:t>
            </a:r>
            <a:r>
              <a:rPr lang="en-US" dirty="0" err="1"/>
              <a:t>map.delete</a:t>
            </a:r>
            <a:r>
              <a:rPr lang="en-US" dirty="0"/>
              <a:t>("JOHN");</a:t>
            </a:r>
          </a:p>
          <a:p>
            <a:pPr marL="400050" lvl="1" indent="0">
              <a:buNone/>
            </a:pPr>
            <a:r>
              <a:rPr lang="en-US" dirty="0"/>
              <a:t>b. </a:t>
            </a:r>
            <a:r>
              <a:rPr lang="en-US" dirty="0" err="1"/>
              <a:t>map.remove</a:t>
            </a:r>
            <a:r>
              <a:rPr lang="en-US" dirty="0"/>
              <a:t>("JOHN");</a:t>
            </a:r>
          </a:p>
          <a:p>
            <a:pPr marL="400050" lvl="1" indent="0">
              <a:buNone/>
            </a:pPr>
            <a:r>
              <a:rPr lang="en-US" dirty="0"/>
              <a:t>c. </a:t>
            </a:r>
            <a:r>
              <a:rPr lang="en-US" dirty="0" err="1"/>
              <a:t>map.remove</a:t>
            </a:r>
            <a:r>
              <a:rPr lang="en-US" dirty="0"/>
              <a:t>(102);  </a:t>
            </a:r>
          </a:p>
          <a:p>
            <a:pPr marL="400050" lvl="1" indent="0">
              <a:buNone/>
            </a:pPr>
            <a:r>
              <a:rPr lang="en-US" dirty="0"/>
              <a:t>e. </a:t>
            </a:r>
            <a:r>
              <a:rPr lang="en-US" dirty="0" err="1"/>
              <a:t>map.delete</a:t>
            </a:r>
            <a:r>
              <a:rPr lang="en-US" dirty="0"/>
              <a:t>(102);</a:t>
            </a:r>
          </a:p>
          <a:p>
            <a:endParaRPr lang="en-US" dirty="0"/>
          </a:p>
          <a:p>
            <a:r>
              <a:rPr lang="en-US" dirty="0"/>
              <a:t>Fill in the blank.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Generics </a:t>
            </a:r>
            <a:r>
              <a:rPr lang="en-US" dirty="0"/>
              <a:t>is a feature that allows to specify the ___________ to be stored in a collection or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 we have learnt about the following: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Knowing what are collection framework.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Implementation of collection framework APIs.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54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048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200" dirty="0" smtClean="0">
                <a:solidFill>
                  <a:schemeClr val="bg1"/>
                </a:solidFill>
                <a:ea typeface="+mj-ea"/>
                <a:cs typeface="+mj-cs"/>
              </a:rPr>
              <a:t>You have successfully completed – </a:t>
            </a:r>
          </a:p>
          <a:p>
            <a:pPr lvl="1">
              <a:defRPr/>
            </a:pPr>
            <a:endParaRPr lang="en-US" sz="2200" dirty="0" smtClean="0">
              <a:solidFill>
                <a:schemeClr val="bg1"/>
              </a:solidFill>
              <a:ea typeface="+mj-ea"/>
              <a:cs typeface="+mj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bg1"/>
                </a:solidFill>
                <a:ea typeface="+mj-ea"/>
                <a:cs typeface="+mj-cs"/>
              </a:rPr>
              <a:t>Java Collections</a:t>
            </a:r>
            <a:endParaRPr lang="en-US" sz="2200" dirty="0">
              <a:solidFill>
                <a:schemeClr val="bg1"/>
              </a:solidFill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ArrayList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700" y="91440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Java </a:t>
            </a:r>
            <a:r>
              <a:rPr lang="en-US" sz="2000" b="0" dirty="0" err="1">
                <a:solidFill>
                  <a:schemeClr val="bg1"/>
                </a:solidFill>
                <a:latin typeface="+mn-lt"/>
              </a:rPr>
              <a:t>ArrayList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 class uses a dynamic array for storing the elements. 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981200"/>
            <a:ext cx="8242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Java </a:t>
            </a:r>
            <a:r>
              <a:rPr lang="en-US" sz="2000" b="0" dirty="0" err="1" smtClean="0">
                <a:solidFill>
                  <a:schemeClr val="bg1"/>
                </a:solidFill>
              </a:rPr>
              <a:t>ArrayList</a:t>
            </a:r>
            <a:r>
              <a:rPr lang="en-US" sz="2000" b="0" dirty="0" smtClean="0">
                <a:solidFill>
                  <a:schemeClr val="bg1"/>
                </a:solidFill>
              </a:rPr>
              <a:t> inherits </a:t>
            </a:r>
            <a:r>
              <a:rPr lang="en-US" sz="2000" b="0" dirty="0" err="1">
                <a:solidFill>
                  <a:schemeClr val="bg1"/>
                </a:solidFill>
              </a:rPr>
              <a:t>AbstractList</a:t>
            </a:r>
            <a:r>
              <a:rPr lang="en-US" sz="2000" b="0" dirty="0">
                <a:solidFill>
                  <a:schemeClr val="bg1"/>
                </a:solidFill>
              </a:rPr>
              <a:t> class and implements List interface.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880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ArrayList</a:t>
            </a:r>
            <a:r>
              <a:rPr lang="en-US" altLang="en-US" dirty="0" smtClean="0"/>
              <a:t> features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700" y="91440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Can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contain duplicate elements.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75260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It maintains </a:t>
            </a:r>
            <a:r>
              <a:rPr lang="en-US" sz="2000" b="0" dirty="0">
                <a:solidFill>
                  <a:schemeClr val="bg1"/>
                </a:solidFill>
              </a:rPr>
              <a:t>insertion order.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64789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It </a:t>
            </a:r>
            <a:r>
              <a:rPr lang="en-US" sz="2000" b="0" dirty="0">
                <a:solidFill>
                  <a:schemeClr val="bg1"/>
                </a:solidFill>
              </a:rPr>
              <a:t>is non synchronized.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40989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Allows </a:t>
            </a:r>
            <a:r>
              <a:rPr lang="en-US" sz="2000" b="0" dirty="0">
                <a:solidFill>
                  <a:schemeClr val="bg1"/>
                </a:solidFill>
                <a:latin typeface="+mn-lt"/>
              </a:rPr>
              <a:t>random access because array works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based on index.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8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Iterator Interface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700" y="914400"/>
            <a:ext cx="8242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Contains </a:t>
            </a:r>
            <a:r>
              <a:rPr lang="en-US" sz="2000" b="0" dirty="0">
                <a:solidFill>
                  <a:schemeClr val="bg1"/>
                </a:solidFill>
              </a:rPr>
              <a:t>methods which is used for iterating &amp; accessing all the elements of a collection in sequence.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75260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</a:rPr>
              <a:t>The </a:t>
            </a:r>
            <a:r>
              <a:rPr lang="en-US" sz="2000" b="0" dirty="0">
                <a:solidFill>
                  <a:schemeClr val="accent3"/>
                </a:solidFill>
              </a:rPr>
              <a:t>List</a:t>
            </a:r>
            <a:r>
              <a:rPr lang="en-US" sz="2000" b="0" dirty="0">
                <a:solidFill>
                  <a:schemeClr val="bg1"/>
                </a:solidFill>
              </a:rPr>
              <a:t> and </a:t>
            </a:r>
            <a:r>
              <a:rPr lang="en-US" sz="2000" b="0" dirty="0">
                <a:solidFill>
                  <a:schemeClr val="accent3"/>
                </a:solidFill>
              </a:rPr>
              <a:t>Set</a:t>
            </a:r>
            <a:r>
              <a:rPr lang="en-US" sz="2000" b="0" dirty="0">
                <a:solidFill>
                  <a:schemeClr val="bg1"/>
                </a:solidFill>
              </a:rPr>
              <a:t> collections can be </a:t>
            </a:r>
            <a:r>
              <a:rPr lang="en-US" sz="2000" b="0" dirty="0" smtClean="0">
                <a:solidFill>
                  <a:schemeClr val="bg1"/>
                </a:solidFill>
              </a:rPr>
              <a:t>iterated.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64789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bg1"/>
                </a:solidFill>
              </a:rPr>
              <a:t>Iterator Methods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500" y="327660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b="0" dirty="0" err="1">
                <a:latin typeface="Arial" charset="0"/>
              </a:rPr>
              <a:t>boolean</a:t>
            </a:r>
            <a:r>
              <a:rPr lang="en-US" sz="2000" b="0" dirty="0">
                <a:latin typeface="Arial" charset="0"/>
              </a:rPr>
              <a:t> </a:t>
            </a:r>
            <a:r>
              <a:rPr lang="en-US" sz="2000" b="0" dirty="0" err="1">
                <a:latin typeface="Arial" charset="0"/>
              </a:rPr>
              <a:t>hasNext</a:t>
            </a:r>
            <a:r>
              <a:rPr lang="en-US" sz="2000" b="0" dirty="0">
                <a:latin typeface="Arial" charset="0"/>
              </a:rPr>
              <a:t>() </a:t>
            </a:r>
            <a:r>
              <a:rPr lang="en-US" sz="2000" b="0" dirty="0" smtClean="0">
                <a:solidFill>
                  <a:schemeClr val="bg1"/>
                </a:solidFill>
                <a:latin typeface="Arial" charset="0"/>
              </a:rPr>
              <a:t>is </a:t>
            </a:r>
            <a:r>
              <a:rPr lang="en-US" sz="2000" b="0" dirty="0">
                <a:solidFill>
                  <a:schemeClr val="accent6"/>
                </a:solidFill>
                <a:latin typeface="Arial" charset="0"/>
              </a:rPr>
              <a:t>true</a:t>
            </a:r>
            <a:r>
              <a:rPr lang="en-US" sz="2000" b="0" dirty="0">
                <a:solidFill>
                  <a:schemeClr val="bg1"/>
                </a:solidFill>
                <a:latin typeface="Arial" charset="0"/>
              </a:rPr>
              <a:t> if there are more elements for the iterator.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3943290"/>
            <a:ext cx="8242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b="0" dirty="0" err="1" smtClean="0">
                <a:solidFill>
                  <a:schemeClr val="accent6"/>
                </a:solidFill>
                <a:latin typeface="Arial" charset="0"/>
              </a:rPr>
              <a:t>object</a:t>
            </a:r>
            <a:r>
              <a:rPr lang="en-US" sz="2000" b="0" dirty="0" err="1" smtClean="0">
                <a:latin typeface="Arial" charset="0"/>
              </a:rPr>
              <a:t>.next</a:t>
            </a:r>
            <a:r>
              <a:rPr lang="en-US" sz="2000" b="0" dirty="0">
                <a:latin typeface="Arial" charset="0"/>
              </a:rPr>
              <a:t>() </a:t>
            </a:r>
            <a:r>
              <a:rPr lang="en-US" sz="2000" b="0" dirty="0" smtClean="0">
                <a:latin typeface="Arial" charset="0"/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  <a:latin typeface="Arial" charset="0"/>
              </a:rPr>
              <a:t>returns </a:t>
            </a:r>
            <a:r>
              <a:rPr lang="en-US" sz="2000" b="0" dirty="0">
                <a:solidFill>
                  <a:schemeClr val="bg1"/>
                </a:solidFill>
                <a:latin typeface="Arial" charset="0"/>
              </a:rPr>
              <a:t>the next object or elements.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514910"/>
            <a:ext cx="8242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2000" b="0" dirty="0">
                <a:latin typeface="Arial" charset="0"/>
              </a:rPr>
              <a:t>void remove</a:t>
            </a:r>
            <a:r>
              <a:rPr lang="en-US" sz="2000" b="0" dirty="0" smtClean="0">
                <a:latin typeface="Arial" charset="0"/>
              </a:rPr>
              <a:t>() </a:t>
            </a:r>
            <a:r>
              <a:rPr lang="en-US" sz="2000" b="0" dirty="0" smtClean="0">
                <a:solidFill>
                  <a:schemeClr val="bg1"/>
                </a:solidFill>
                <a:latin typeface="Arial" charset="0"/>
              </a:rPr>
              <a:t>removes </a:t>
            </a:r>
            <a:r>
              <a:rPr lang="en-US" sz="2000" b="0" dirty="0">
                <a:solidFill>
                  <a:schemeClr val="bg1"/>
                </a:solidFill>
                <a:latin typeface="Arial" charset="0"/>
              </a:rPr>
              <a:t>the element that was returned by next from the collection. </a:t>
            </a:r>
            <a:endParaRPr lang="en-US" sz="2000" b="0" dirty="0" smtClean="0">
              <a:solidFill>
                <a:schemeClr val="bg1"/>
              </a:solidFill>
              <a:latin typeface="Arial" charset="0"/>
            </a:endParaRPr>
          </a:p>
          <a:p>
            <a:pPr fontAlgn="t"/>
            <a:endParaRPr lang="en-US" sz="2000" b="0" dirty="0">
              <a:solidFill>
                <a:schemeClr val="bg1"/>
              </a:solidFill>
              <a:latin typeface="Arial" charset="0"/>
            </a:endParaRPr>
          </a:p>
          <a:p>
            <a:pPr fontAlgn="t"/>
            <a:r>
              <a:rPr lang="en-US" sz="2000" b="0" dirty="0" smtClean="0">
                <a:solidFill>
                  <a:schemeClr val="bg1"/>
                </a:solidFill>
                <a:latin typeface="Arial" charset="0"/>
              </a:rPr>
              <a:t>This </a:t>
            </a:r>
            <a:r>
              <a:rPr lang="en-US" sz="2000" b="0" dirty="0">
                <a:solidFill>
                  <a:schemeClr val="bg1"/>
                </a:solidFill>
                <a:latin typeface="Arial" charset="0"/>
              </a:rPr>
              <a:t>method can be invoked only once per call to next . </a:t>
            </a:r>
          </a:p>
        </p:txBody>
      </p:sp>
    </p:spTree>
    <p:extLst>
      <p:ext uri="{BB962C8B-B14F-4D97-AF65-F5344CB8AC3E}">
        <p14:creationId xmlns="" xmlns:p14="http://schemas.microsoft.com/office/powerpoint/2010/main" val="81214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6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ArrayList</a:t>
            </a:r>
            <a:r>
              <a:rPr lang="en-US" altLang="en-US" dirty="0" smtClean="0"/>
              <a:t> example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3700" y="914400"/>
            <a:ext cx="8242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</a:rPr>
              <a:t>The following example shows how to create a String  </a:t>
            </a:r>
            <a:r>
              <a:rPr lang="en-US" sz="2000" b="0" dirty="0" err="1" smtClean="0">
                <a:solidFill>
                  <a:schemeClr val="bg1"/>
                </a:solidFill>
              </a:rPr>
              <a:t>ArrayList</a:t>
            </a:r>
            <a:r>
              <a:rPr lang="en-US" sz="2000" b="0" dirty="0" smtClean="0">
                <a:solidFill>
                  <a:schemeClr val="bg1"/>
                </a:solidFill>
              </a:rPr>
              <a:t> and add string to 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676400"/>
            <a:ext cx="82423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accent3"/>
                </a:solidFill>
              </a:rPr>
              <a:t>import </a:t>
            </a:r>
            <a:r>
              <a:rPr lang="en-US" sz="2000" b="0" dirty="0" err="1">
                <a:solidFill>
                  <a:schemeClr val="accent3"/>
                </a:solidFill>
              </a:rPr>
              <a:t>java.util</a:t>
            </a:r>
            <a:r>
              <a:rPr lang="en-US" sz="2000" b="0" dirty="0">
                <a:solidFill>
                  <a:schemeClr val="accent3"/>
                </a:solidFill>
              </a:rPr>
              <a:t>.*;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class </a:t>
            </a:r>
            <a:r>
              <a:rPr lang="en-US" sz="2000" b="0" dirty="0" err="1" smtClean="0">
                <a:solidFill>
                  <a:schemeClr val="accent6"/>
                </a:solidFill>
              </a:rPr>
              <a:t>CollectionExample</a:t>
            </a:r>
            <a:r>
              <a:rPr lang="en-US" sz="2000" b="0" dirty="0" smtClean="0">
                <a:solidFill>
                  <a:schemeClr val="accent3"/>
                </a:solidFill>
              </a:rPr>
              <a:t>{</a:t>
            </a:r>
            <a:r>
              <a:rPr lang="en-US" sz="2000" b="0" dirty="0">
                <a:solidFill>
                  <a:schemeClr val="accent3"/>
                </a:solidFill>
              </a:rPr>
              <a:t>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 public static void main(String </a:t>
            </a:r>
            <a:r>
              <a:rPr lang="en-US" sz="2000" b="0" dirty="0" err="1">
                <a:solidFill>
                  <a:schemeClr val="accent6"/>
                </a:solidFill>
              </a:rPr>
              <a:t>args</a:t>
            </a:r>
            <a:r>
              <a:rPr lang="en-US" sz="2000" b="0" dirty="0">
                <a:solidFill>
                  <a:schemeClr val="accent3"/>
                </a:solidFill>
              </a:rPr>
              <a:t>[]){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3"/>
                </a:solidFill>
              </a:rPr>
              <a:t>ArrayList</a:t>
            </a:r>
            <a:r>
              <a:rPr lang="en-US" sz="2000" b="0" dirty="0">
                <a:solidFill>
                  <a:schemeClr val="accent3"/>
                </a:solidFill>
              </a:rPr>
              <a:t>&lt;String&gt; </a:t>
            </a:r>
            <a:r>
              <a:rPr lang="en-US" sz="2000" b="0" dirty="0">
                <a:solidFill>
                  <a:schemeClr val="accent6"/>
                </a:solidFill>
              </a:rPr>
              <a:t>list</a:t>
            </a:r>
            <a:r>
              <a:rPr lang="en-US" sz="2000" b="0" dirty="0">
                <a:solidFill>
                  <a:schemeClr val="accent3"/>
                </a:solidFill>
              </a:rPr>
              <a:t>=new </a:t>
            </a:r>
            <a:r>
              <a:rPr lang="en-US" sz="2000" b="0" dirty="0" err="1">
                <a:solidFill>
                  <a:schemeClr val="accent3"/>
                </a:solidFill>
              </a:rPr>
              <a:t>ArrayList</a:t>
            </a:r>
            <a:r>
              <a:rPr lang="en-US" sz="2000" b="0" dirty="0">
                <a:solidFill>
                  <a:schemeClr val="accent3"/>
                </a:solidFill>
              </a:rPr>
              <a:t>&lt;String</a:t>
            </a:r>
            <a:r>
              <a:rPr lang="en-US" sz="2000" b="0" dirty="0" smtClean="0">
                <a:solidFill>
                  <a:schemeClr val="accent3"/>
                </a:solidFill>
              </a:rPr>
              <a:t>&gt;();</a:t>
            </a:r>
            <a:r>
              <a:rPr lang="en-US" sz="2000" b="0" dirty="0">
                <a:solidFill>
                  <a:schemeClr val="accent3"/>
                </a:solidFill>
              </a:rPr>
              <a:t> </a:t>
            </a:r>
            <a:r>
              <a:rPr lang="en-US" sz="2000" b="0" dirty="0" smtClean="0">
                <a:solidFill>
                  <a:schemeClr val="accent2"/>
                </a:solidFill>
              </a:rPr>
              <a:t>//Creating </a:t>
            </a:r>
            <a:r>
              <a:rPr lang="en-US" sz="2000" b="0" dirty="0" err="1" smtClean="0">
                <a:solidFill>
                  <a:schemeClr val="accent2"/>
                </a:solidFill>
              </a:rPr>
              <a:t>ArrayList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 smtClean="0">
                <a:solidFill>
                  <a:schemeClr val="accent3"/>
                </a:solidFill>
              </a:rPr>
              <a:t>(“</a:t>
            </a:r>
            <a:r>
              <a:rPr lang="en-US" sz="2000" b="0" dirty="0" smtClean="0">
                <a:solidFill>
                  <a:schemeClr val="accent6"/>
                </a:solidFill>
              </a:rPr>
              <a:t>SAM</a:t>
            </a:r>
            <a:r>
              <a:rPr lang="en-US" sz="2000" b="0" dirty="0" smtClean="0">
                <a:solidFill>
                  <a:schemeClr val="accent3"/>
                </a:solidFill>
              </a:rPr>
              <a:t>"); </a:t>
            </a:r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smtClean="0">
                <a:solidFill>
                  <a:schemeClr val="accent3"/>
                </a:solidFill>
              </a:rPr>
              <a:t>  </a:t>
            </a:r>
            <a:r>
              <a:rPr lang="en-US" sz="2000" b="0" dirty="0" smtClean="0">
                <a:solidFill>
                  <a:schemeClr val="accent2"/>
                </a:solidFill>
              </a:rPr>
              <a:t>//Adding value to </a:t>
            </a:r>
            <a:r>
              <a:rPr lang="en-US" sz="2000" b="0" dirty="0" err="1" smtClean="0">
                <a:solidFill>
                  <a:schemeClr val="accent2"/>
                </a:solidFill>
              </a:rPr>
              <a:t>ArrayList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 smtClean="0">
                <a:solidFill>
                  <a:schemeClr val="accent3"/>
                </a:solidFill>
              </a:rPr>
              <a:t>(“</a:t>
            </a:r>
            <a:r>
              <a:rPr lang="en-US" sz="2000" b="0" dirty="0" smtClean="0">
                <a:solidFill>
                  <a:schemeClr val="accent6"/>
                </a:solidFill>
              </a:rPr>
              <a:t>TOM</a:t>
            </a:r>
            <a:r>
              <a:rPr lang="en-US" sz="2000" b="0" dirty="0" smtClean="0">
                <a:solidFill>
                  <a:schemeClr val="accent3"/>
                </a:solidFill>
              </a:rPr>
              <a:t>");</a:t>
            </a:r>
            <a:r>
              <a:rPr lang="en-US" sz="2000" b="0" dirty="0">
                <a:solidFill>
                  <a:schemeClr val="accent3"/>
                </a:solidFill>
              </a:rPr>
              <a:t>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 smtClean="0">
                <a:solidFill>
                  <a:schemeClr val="accent3"/>
                </a:solidFill>
              </a:rPr>
              <a:t>(“</a:t>
            </a:r>
            <a:r>
              <a:rPr lang="en-US" sz="2000" b="0" dirty="0" smtClean="0">
                <a:solidFill>
                  <a:schemeClr val="accent6"/>
                </a:solidFill>
              </a:rPr>
              <a:t>DAN</a:t>
            </a:r>
            <a:r>
              <a:rPr lang="en-US" sz="2000" b="0" dirty="0" smtClean="0">
                <a:solidFill>
                  <a:schemeClr val="accent3"/>
                </a:solidFill>
              </a:rPr>
              <a:t>");</a:t>
            </a:r>
            <a:r>
              <a:rPr lang="en-US" sz="2000" b="0" dirty="0">
                <a:solidFill>
                  <a:schemeClr val="accent3"/>
                </a:solidFill>
              </a:rPr>
              <a:t>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  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.add</a:t>
            </a:r>
            <a:r>
              <a:rPr lang="en-US" sz="2000" b="0" dirty="0" smtClean="0">
                <a:solidFill>
                  <a:schemeClr val="accent3"/>
                </a:solidFill>
              </a:rPr>
              <a:t>(“</a:t>
            </a:r>
            <a:r>
              <a:rPr lang="en-US" sz="2000" b="0" dirty="0" smtClean="0">
                <a:solidFill>
                  <a:schemeClr val="accent6"/>
                </a:solidFill>
              </a:rPr>
              <a:t>RICKY</a:t>
            </a:r>
            <a:r>
              <a:rPr lang="en-US" sz="2000" b="0" dirty="0" smtClean="0">
                <a:solidFill>
                  <a:schemeClr val="accent3"/>
                </a:solidFill>
              </a:rPr>
              <a:t>");</a:t>
            </a:r>
            <a:r>
              <a:rPr lang="en-US" sz="2000" b="0" dirty="0">
                <a:solidFill>
                  <a:schemeClr val="accent3"/>
                </a:solidFill>
              </a:rPr>
              <a:t>  </a:t>
            </a:r>
          </a:p>
          <a:p>
            <a:endParaRPr lang="en-US" sz="2000" b="0" dirty="0" smtClean="0">
              <a:solidFill>
                <a:schemeClr val="accent3"/>
              </a:solidFill>
            </a:endParaRPr>
          </a:p>
          <a:p>
            <a:r>
              <a:rPr lang="en-US" sz="2000" b="0" dirty="0">
                <a:solidFill>
                  <a:schemeClr val="accent3"/>
                </a:solidFill>
              </a:rPr>
              <a:t>  Iterator </a:t>
            </a:r>
            <a:r>
              <a:rPr lang="en-US" sz="2000" b="0" dirty="0" err="1">
                <a:solidFill>
                  <a:schemeClr val="accent6"/>
                </a:solidFill>
              </a:rPr>
              <a:t>itr</a:t>
            </a:r>
            <a:r>
              <a:rPr lang="en-US" sz="2000" b="0" dirty="0">
                <a:solidFill>
                  <a:schemeClr val="accent3"/>
                </a:solidFill>
              </a:rPr>
              <a:t>=</a:t>
            </a:r>
            <a:r>
              <a:rPr lang="en-US" sz="2000" b="0" dirty="0" err="1">
                <a:solidFill>
                  <a:schemeClr val="accent6"/>
                </a:solidFill>
              </a:rPr>
              <a:t>list</a:t>
            </a:r>
            <a:r>
              <a:rPr lang="en-US" sz="2000" b="0" dirty="0" err="1">
                <a:solidFill>
                  <a:schemeClr val="accent3"/>
                </a:solidFill>
              </a:rPr>
              <a:t>.iterator</a:t>
            </a:r>
            <a:r>
              <a:rPr lang="en-US" sz="2000" b="0" dirty="0">
                <a:solidFill>
                  <a:schemeClr val="accent3"/>
                </a:solidFill>
              </a:rPr>
              <a:t>();  </a:t>
            </a:r>
            <a:r>
              <a:rPr lang="en-US" sz="2000" b="0" dirty="0" smtClean="0">
                <a:solidFill>
                  <a:schemeClr val="accent2"/>
                </a:solidFill>
              </a:rPr>
              <a:t>//Iterator to loop through the </a:t>
            </a:r>
            <a:r>
              <a:rPr lang="en-US" sz="2000" b="0" dirty="0" err="1" smtClean="0">
                <a:solidFill>
                  <a:schemeClr val="accent2"/>
                </a:solidFill>
              </a:rPr>
              <a:t>ArrayList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b="0" dirty="0">
                <a:solidFill>
                  <a:schemeClr val="accent3"/>
                </a:solidFill>
              </a:rPr>
              <a:t>  while(</a:t>
            </a:r>
            <a:r>
              <a:rPr lang="en-US" sz="2000" b="0" dirty="0" err="1">
                <a:solidFill>
                  <a:schemeClr val="accent6"/>
                </a:solidFill>
              </a:rPr>
              <a:t>itr</a:t>
            </a:r>
            <a:r>
              <a:rPr lang="en-US" sz="2000" b="0" dirty="0" err="1">
                <a:solidFill>
                  <a:schemeClr val="accent3"/>
                </a:solidFill>
              </a:rPr>
              <a:t>.hasNext</a:t>
            </a:r>
            <a:r>
              <a:rPr lang="en-US" sz="2000" b="0" dirty="0">
                <a:solidFill>
                  <a:schemeClr val="accent3"/>
                </a:solidFill>
              </a:rPr>
              <a:t>()){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   </a:t>
            </a:r>
            <a:r>
              <a:rPr lang="en-US" sz="2000" b="0" dirty="0" err="1">
                <a:solidFill>
                  <a:schemeClr val="accent3"/>
                </a:solidFill>
              </a:rPr>
              <a:t>System.out.println</a:t>
            </a:r>
            <a:r>
              <a:rPr lang="en-US" sz="2000" b="0" dirty="0">
                <a:solidFill>
                  <a:schemeClr val="accent3"/>
                </a:solidFill>
              </a:rPr>
              <a:t>(</a:t>
            </a:r>
            <a:r>
              <a:rPr lang="en-US" sz="2000" b="0" dirty="0" err="1">
                <a:solidFill>
                  <a:schemeClr val="accent6"/>
                </a:solidFill>
              </a:rPr>
              <a:t>itr</a:t>
            </a:r>
            <a:r>
              <a:rPr lang="en-US" sz="2000" b="0" dirty="0" err="1">
                <a:solidFill>
                  <a:schemeClr val="accent3"/>
                </a:solidFill>
              </a:rPr>
              <a:t>.next</a:t>
            </a:r>
            <a:r>
              <a:rPr lang="en-US" sz="2000" b="0" dirty="0">
                <a:solidFill>
                  <a:schemeClr val="accent3"/>
                </a:solidFill>
              </a:rPr>
              <a:t>());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  }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 }  </a:t>
            </a:r>
          </a:p>
          <a:p>
            <a:r>
              <a:rPr lang="en-US" sz="2000" b="0" dirty="0">
                <a:solidFill>
                  <a:schemeClr val="accent3"/>
                </a:solidFill>
              </a:rPr>
              <a:t>}  </a:t>
            </a:r>
          </a:p>
          <a:p>
            <a:endParaRPr lang="en-US" sz="2000" b="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31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cademy LCD Compliant Templat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4" ma:contentTypeDescription="Create a new document." ma:contentTypeScope="" ma:versionID="580a171cd10c354d127ddd4ccb42a406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97de6e2cc3eb0ac4db5100074650e727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haredWithUsers xmlns="951c5514-b77c-4532-82d5-a05f2f7d58e2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032AD-CC84-470B-BE3B-03BBC2945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3420-51B5-45D0-AA94-470C87CA3DB9}">
  <ds:schemaRefs>
    <ds:schemaRef ds:uri="http://schemas.microsoft.com/office/2006/metadata/properties"/>
    <ds:schemaRef ds:uri="951c5514-b77c-4532-82d5-a05f2f7d58e2"/>
  </ds:schemaRefs>
</ds:datastoreItem>
</file>

<file path=customXml/itemProps3.xml><?xml version="1.0" encoding="utf-8"?>
<ds:datastoreItem xmlns:ds="http://schemas.openxmlformats.org/officeDocument/2006/customXml" ds:itemID="{6D2042C2-A9C3-41C8-A778-0CB8ECA6E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CATP</Template>
  <TotalTime>48783</TotalTime>
  <Words>1986</Words>
  <Application>Microsoft Office PowerPoint</Application>
  <PresentationFormat>On-screen Show (4:3)</PresentationFormat>
  <Paragraphs>699</Paragraphs>
  <Slides>54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Academy LCD Compliant Template</vt:lpstr>
      <vt:lpstr>Slide 1</vt:lpstr>
      <vt:lpstr>Collections</vt:lpstr>
      <vt:lpstr>Benefits of collection</vt:lpstr>
      <vt:lpstr>Hierarchy of Java Collection framework</vt:lpstr>
      <vt:lpstr>Commonly used collection APIs</vt:lpstr>
      <vt:lpstr>ArrayList</vt:lpstr>
      <vt:lpstr>ArrayList features</vt:lpstr>
      <vt:lpstr>Iterator Interface</vt:lpstr>
      <vt:lpstr>ArrayList example</vt:lpstr>
      <vt:lpstr>ArrayList Example in detail.</vt:lpstr>
      <vt:lpstr>Enhanced for loop to loop through the ArrayList</vt:lpstr>
      <vt:lpstr>Example</vt:lpstr>
      <vt:lpstr>Output</vt:lpstr>
      <vt:lpstr>Remove value from ArrayList  example</vt:lpstr>
      <vt:lpstr>Remove a value from an ArrayList Example in detail.</vt:lpstr>
      <vt:lpstr>Commonly used ArrayList Methods.</vt:lpstr>
      <vt:lpstr>ArrayList Methods.</vt:lpstr>
      <vt:lpstr>Lend a Hand</vt:lpstr>
      <vt:lpstr>Solution</vt:lpstr>
      <vt:lpstr>List Interface</vt:lpstr>
      <vt:lpstr>List interface example</vt:lpstr>
      <vt:lpstr>List example in detail</vt:lpstr>
      <vt:lpstr>Lend a hand</vt:lpstr>
      <vt:lpstr>Solution</vt:lpstr>
      <vt:lpstr>Solution</vt:lpstr>
      <vt:lpstr>Hashset class</vt:lpstr>
      <vt:lpstr>Hashset example</vt:lpstr>
      <vt:lpstr>HashSet example in detail</vt:lpstr>
      <vt:lpstr>Lend a hand</vt:lpstr>
      <vt:lpstr>Solution</vt:lpstr>
      <vt:lpstr>Hierarchy of Java Map framework APIs</vt:lpstr>
      <vt:lpstr>Map Interface</vt:lpstr>
      <vt:lpstr>Map example</vt:lpstr>
      <vt:lpstr>Map example in detail</vt:lpstr>
      <vt:lpstr>Lend a hand</vt:lpstr>
      <vt:lpstr>Solution</vt:lpstr>
      <vt:lpstr>HashMap class</vt:lpstr>
      <vt:lpstr>HashMap example</vt:lpstr>
      <vt:lpstr>HashMap example in detail.</vt:lpstr>
      <vt:lpstr>Lend a hand</vt:lpstr>
      <vt:lpstr>Solution</vt:lpstr>
      <vt:lpstr>TreeMap class</vt:lpstr>
      <vt:lpstr>TreeMap usage</vt:lpstr>
      <vt:lpstr>Generics</vt:lpstr>
      <vt:lpstr>Lend a hand</vt:lpstr>
      <vt:lpstr>Solution</vt:lpstr>
      <vt:lpstr>Generic example</vt:lpstr>
      <vt:lpstr>Test your understanding</vt:lpstr>
      <vt:lpstr>Test your understanding</vt:lpstr>
      <vt:lpstr>Test your understanding</vt:lpstr>
      <vt:lpstr>Test your understanding</vt:lpstr>
      <vt:lpstr>Test your understanding</vt:lpstr>
      <vt:lpstr>Recap</vt:lpstr>
      <vt:lpstr>Slide 54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Blessed</cp:lastModifiedBy>
  <cp:revision>2522</cp:revision>
  <dcterms:created xsi:type="dcterms:W3CDTF">2006-08-07T10:58:16Z</dcterms:created>
  <dcterms:modified xsi:type="dcterms:W3CDTF">2024-02-16T03:53:56Z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0x0101007A9C735C9F3CD54A948D0AD38DF112BF</vt:lpwstr>
  </property>
  <property fmtid="{D5CDD505-2E9C-101B-9397-08002B2CF9AE}" pid="4" name="Order">
    <vt:r8>195600</vt:r8>
  </property>
  <property fmtid="{D5CDD505-2E9C-101B-9397-08002B2CF9AE}" pid="5" name="ComplianceAsset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</Properties>
</file>