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20"/>
  </p:notesMasterIdLst>
  <p:handoutMasterIdLst>
    <p:handoutMasterId r:id="rId21"/>
  </p:handoutMasterIdLst>
  <p:sldIdLst>
    <p:sldId id="322" r:id="rId5"/>
    <p:sldId id="333" r:id="rId6"/>
    <p:sldId id="351" r:id="rId7"/>
    <p:sldId id="335" r:id="rId8"/>
    <p:sldId id="342" r:id="rId9"/>
    <p:sldId id="343" r:id="rId10"/>
    <p:sldId id="345" r:id="rId11"/>
    <p:sldId id="344" r:id="rId12"/>
    <p:sldId id="352" r:id="rId13"/>
    <p:sldId id="349" r:id="rId14"/>
    <p:sldId id="350" r:id="rId15"/>
    <p:sldId id="346" r:id="rId16"/>
    <p:sldId id="353" r:id="rId17"/>
    <p:sldId id="354" r:id="rId18"/>
    <p:sldId id="33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F1C"/>
    <a:srgbClr val="0033A0"/>
    <a:srgbClr val="3C1053"/>
    <a:srgbClr val="4CB4D1"/>
    <a:srgbClr val="6BB445"/>
    <a:srgbClr val="840B55"/>
    <a:srgbClr val="5C068C"/>
    <a:srgbClr val="5C338C"/>
    <a:srgbClr val="3972FF"/>
    <a:srgbClr val="F463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6" autoAdjust="0"/>
    <p:restoredTop sz="94613"/>
  </p:normalViewPr>
  <p:slideViewPr>
    <p:cSldViewPr snapToGrid="0">
      <p:cViewPr varScale="1">
        <p:scale>
          <a:sx n="113" d="100"/>
          <a:sy n="113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428016" y="330740"/>
            <a:ext cx="4357993" cy="6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xmlns="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32" t="22995" r="5032" b="20014"/>
          <a:stretch/>
        </p:blipFill>
        <p:spPr>
          <a:xfrm>
            <a:off x="389106" y="340468"/>
            <a:ext cx="4387176" cy="6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32" t="22995" r="5032" b="20014"/>
          <a:stretch/>
        </p:blipFill>
        <p:spPr>
          <a:xfrm>
            <a:off x="6996782" y="4763441"/>
            <a:ext cx="1795400" cy="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xmlns="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32" t="22995" r="5032" b="20014"/>
          <a:stretch/>
        </p:blipFill>
        <p:spPr>
          <a:xfrm>
            <a:off x="389106" y="340468"/>
            <a:ext cx="4387176" cy="6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xmlns="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4322609" y="209728"/>
            <a:ext cx="4357993" cy="6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32" t="22995" r="5032" b="20014"/>
          <a:stretch/>
        </p:blipFill>
        <p:spPr>
          <a:xfrm>
            <a:off x="6996782" y="4763441"/>
            <a:ext cx="1795400" cy="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32" t="22995" r="5032" b="20014"/>
          <a:stretch/>
        </p:blipFill>
        <p:spPr>
          <a:xfrm>
            <a:off x="6996782" y="4763441"/>
            <a:ext cx="1795400" cy="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" t="22118" r="5431" b="23521"/>
          <a:stretch/>
        </p:blipFill>
        <p:spPr>
          <a:xfrm>
            <a:off x="7034496" y="4755793"/>
            <a:ext cx="1729579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91187"/>
            <a:ext cx="5707626" cy="1052596"/>
          </a:xfrm>
        </p:spPr>
        <p:txBody>
          <a:bodyPr/>
          <a:lstStyle/>
          <a:p>
            <a:r>
              <a:rPr lang="en-US" dirty="0" smtClean="0"/>
              <a:t>An Introduction to Java 8 Lambda Expression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Aug 2019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835" y="262218"/>
            <a:ext cx="4551830" cy="7463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1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without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924604" y="812004"/>
            <a:ext cx="7285117" cy="635754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() 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method-body</a:t>
            </a:r>
            <a:r>
              <a:rPr lang="en-US" sz="32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924604" y="2503511"/>
            <a:ext cx="7394448" cy="19194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() 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("Hello");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/>
          <p:cNvSpPr txBox="1">
            <a:spLocks/>
          </p:cNvSpPr>
          <p:nvPr/>
        </p:nvSpPr>
        <p:spPr>
          <a:xfrm>
            <a:off x="930699" y="1993948"/>
            <a:ext cx="5450221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Expression to print "Hello"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1618" y="4760259"/>
            <a:ext cx="2010335" cy="262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3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 mapped to Lambda Expression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6198375"/>
              </p:ext>
            </p:extLst>
          </p:nvPr>
        </p:nvGraphicFramePr>
        <p:xfrm>
          <a:off x="395600" y="1069848"/>
          <a:ext cx="8271324" cy="271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262">
                  <a:extLst>
                    <a:ext uri="{9D8B030D-6E8A-4147-A177-3AD203B41FA5}">
                      <a16:colId xmlns:a16="http://schemas.microsoft.com/office/drawing/2014/main" xmlns="" val="3572023205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xmlns="" val="1689317292"/>
                    </a:ext>
                  </a:extLst>
                </a:gridCol>
                <a:gridCol w="4641575">
                  <a:extLst>
                    <a:ext uri="{9D8B030D-6E8A-4147-A177-3AD203B41FA5}">
                      <a16:colId xmlns:a16="http://schemas.microsoft.com/office/drawing/2014/main" xmlns="" val="715394772"/>
                    </a:ext>
                  </a:extLst>
                </a:gridCol>
              </a:tblGrid>
              <a:tr h="72878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Functional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Interface in </a:t>
                      </a:r>
                      <a:r>
                        <a:rPr lang="en-US" sz="12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java.util.function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Meaning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/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Lambda Expression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5880717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Method: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double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toCelsius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(double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fahrenheit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Lambda: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fahrenheit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 -&gt; 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fahrenheit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– 32) * 5 / 9</a:t>
                      </a:r>
                      <a:endParaRPr lang="en-US" sz="12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271245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Consumer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 no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Method: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void display(String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firstName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Lambda: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firstName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 -&gt;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System.out.println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firstName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847683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Supplier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argument with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Method: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float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generateRandomNumber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</a:t>
                      </a:r>
                    </a:p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Lambda: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() -&gt;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Math.random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 *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5593179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Predicate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Method: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isEligibleToVote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age)</a:t>
                      </a:r>
                    </a:p>
                    <a:p>
                      <a:r>
                        <a:rPr lang="en-US" sz="120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Lambda: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age -&gt; age &gt; 18</a:t>
                      </a:r>
                    </a:p>
                    <a:p>
                      <a:r>
                        <a:rPr lang="en-US" sz="1050" i="1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Note: Brackets</a:t>
                      </a:r>
                      <a:r>
                        <a:rPr lang="en-US" sz="1050" i="1" baseline="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for single argument is optional</a:t>
                      </a:r>
                      <a:endParaRPr lang="en-US" sz="1200" i="1" dirty="0" smtClean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569082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64724" y="4706471"/>
            <a:ext cx="2097741" cy="437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3118" y="238708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Segoe UI" panose="020B0502040204020203" pitchFamily="34" charset="0"/>
              </a:rPr>
              <a:t>Lambda: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25" name="Content Placeholder 14"/>
          <p:cNvSpPr txBox="1">
            <a:spLocks/>
          </p:cNvSpPr>
          <p:nvPr/>
        </p:nvSpPr>
        <p:spPr>
          <a:xfrm>
            <a:off x="377952" y="794739"/>
            <a:ext cx="8385048" cy="368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Implement Celsius to Fahrenheit conversion using Lambda Expression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1123385" y="1261872"/>
            <a:ext cx="6708648" cy="3319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import </a:t>
            </a:r>
            <a:r>
              <a:rPr lang="en-US" sz="1100" dirty="0" err="1">
                <a:latin typeface="Consolas" panose="020B0609020204030204" pitchFamily="49" charset="0"/>
              </a:rPr>
              <a:t>java.util.function.Function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FahrenheitConverter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public </a:t>
            </a:r>
            <a:r>
              <a:rPr lang="en-US" sz="1100" dirty="0">
                <a:latin typeface="Consolas" panose="020B0609020204030204" pitchFamily="49" charset="0"/>
              </a:rPr>
              <a:t>static void main(String </a:t>
            </a:r>
            <a:r>
              <a:rPr lang="en-US" sz="1100" dirty="0" err="1">
                <a:latin typeface="Consolas" panose="020B0609020204030204" pitchFamily="49" charset="0"/>
              </a:rPr>
              <a:t>args</a:t>
            </a:r>
            <a:r>
              <a:rPr lang="en-US" sz="11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toCelcius</a:t>
            </a:r>
            <a:r>
              <a:rPr lang="en-US" sz="1100" dirty="0" smtClean="0">
                <a:latin typeface="Consolas" panose="020B0609020204030204" pitchFamily="49" charset="0"/>
              </a:rPr>
              <a:t>(120</a:t>
            </a:r>
            <a:r>
              <a:rPr lang="en-US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toCelciusLambda</a:t>
            </a:r>
            <a:r>
              <a:rPr lang="en-US" sz="1100" dirty="0" smtClean="0">
                <a:latin typeface="Consolas" panose="020B0609020204030204" pitchFamily="49" charset="0"/>
              </a:rPr>
              <a:t>(120</a:t>
            </a:r>
            <a:r>
              <a:rPr lang="en-US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public </a:t>
            </a:r>
            <a:r>
              <a:rPr lang="en-US" sz="1100" dirty="0">
                <a:latin typeface="Consolas" panose="020B0609020204030204" pitchFamily="49" charset="0"/>
              </a:rPr>
              <a:t>static double </a:t>
            </a:r>
            <a:r>
              <a:rPr lang="en-US" sz="1100" dirty="0" err="1">
                <a:latin typeface="Consolas" panose="020B0609020204030204" pitchFamily="49" charset="0"/>
              </a:rPr>
              <a:t>toCelcius</a:t>
            </a:r>
            <a:r>
              <a:rPr lang="en-US" sz="1100" dirty="0">
                <a:latin typeface="Consolas" panose="020B0609020204030204" pitchFamily="49" charset="0"/>
              </a:rPr>
              <a:t>(double </a:t>
            </a:r>
            <a:r>
              <a:rPr lang="en-US" sz="1100" dirty="0" err="1">
                <a:latin typeface="Consolas" panose="020B0609020204030204" pitchFamily="49" charset="0"/>
              </a:rPr>
              <a:t>fahrenheit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fahrenheit</a:t>
            </a:r>
            <a:r>
              <a:rPr lang="en-US" sz="1100" dirty="0">
                <a:latin typeface="Consolas" panose="020B0609020204030204" pitchFamily="49" charset="0"/>
              </a:rPr>
              <a:t> - 32) * 5 / 9;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public </a:t>
            </a:r>
            <a:r>
              <a:rPr lang="en-US" sz="1100" dirty="0">
                <a:latin typeface="Consolas" panose="020B0609020204030204" pitchFamily="49" charset="0"/>
              </a:rPr>
              <a:t>static double </a:t>
            </a:r>
            <a:r>
              <a:rPr lang="en-US" sz="1100" dirty="0" err="1">
                <a:latin typeface="Consolas" panose="020B0609020204030204" pitchFamily="49" charset="0"/>
              </a:rPr>
              <a:t>toCelciusLambda</a:t>
            </a:r>
            <a:r>
              <a:rPr lang="en-US" sz="1100" dirty="0">
                <a:latin typeface="Consolas" panose="020B0609020204030204" pitchFamily="49" charset="0"/>
              </a:rPr>
              <a:t>(double </a:t>
            </a:r>
            <a:r>
              <a:rPr lang="en-US" sz="1100" dirty="0" err="1">
                <a:latin typeface="Consolas" panose="020B0609020204030204" pitchFamily="49" charset="0"/>
              </a:rPr>
              <a:t>fahrenheitParam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Function&lt;Double</a:t>
            </a:r>
            <a:r>
              <a:rPr lang="en-US" sz="1100" dirty="0">
                <a:latin typeface="Consolas" panose="020B0609020204030204" pitchFamily="49" charset="0"/>
              </a:rPr>
              <a:t>, Double&gt; function = (</a:t>
            </a:r>
            <a:r>
              <a:rPr lang="en-US" sz="1100" dirty="0" err="1">
                <a:latin typeface="Consolas" panose="020B0609020204030204" pitchFamily="49" charset="0"/>
              </a:rPr>
              <a:t>fahrenheit</a:t>
            </a:r>
            <a:r>
              <a:rPr lang="en-US" sz="1100" dirty="0">
                <a:latin typeface="Consolas" panose="020B0609020204030204" pitchFamily="49" charset="0"/>
              </a:rPr>
              <a:t>) -&gt; (</a:t>
            </a:r>
            <a:r>
              <a:rPr lang="en-US" sz="1100" dirty="0" err="1">
                <a:latin typeface="Consolas" panose="020B0609020204030204" pitchFamily="49" charset="0"/>
              </a:rPr>
              <a:t>fahrenheit</a:t>
            </a:r>
            <a:r>
              <a:rPr lang="en-US" sz="1100" dirty="0">
                <a:latin typeface="Consolas" panose="020B0609020204030204" pitchFamily="49" charset="0"/>
              </a:rPr>
              <a:t> - 32) * 5 / 9;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 err="1">
                <a:latin typeface="Consolas" panose="020B0609020204030204" pitchFamily="49" charset="0"/>
              </a:rPr>
              <a:t>function.apply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fahrenheitParam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1106" y="4760259"/>
            <a:ext cx="2030506" cy="38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in Lambda Expression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3118" y="238708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Segoe UI" panose="020B0502040204020203" pitchFamily="34" charset="0"/>
              </a:rPr>
              <a:t>Lambda: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25" name="Content Placeholder 14"/>
          <p:cNvSpPr txBox="1">
            <a:spLocks/>
          </p:cNvSpPr>
          <p:nvPr/>
        </p:nvSpPr>
        <p:spPr>
          <a:xfrm>
            <a:off x="377952" y="794739"/>
            <a:ext cx="8385048" cy="368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Use method reference to simply Lambda Expression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idx="1"/>
          </p:nvPr>
        </p:nvSpPr>
        <p:spPr>
          <a:xfrm>
            <a:off x="377952" y="1365420"/>
            <a:ext cx="7285117" cy="635754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(e)</a:t>
            </a:r>
            <a:r>
              <a:rPr lang="en-US" sz="3200" dirty="0" smtClean="0">
                <a:latin typeface="Consolas" panose="020B0609020204030204" pitchFamily="49" charset="0"/>
              </a:rPr>
              <a:t> -&gt; </a:t>
            </a:r>
            <a:r>
              <a:rPr lang="en-US" sz="32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(e)</a:t>
            </a:r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377952" y="2319068"/>
            <a:ext cx="8385048" cy="658342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Using method reference the above expression can be simplified as given below by removing the parameters above and the arrow operator. Note the inclusion of :: operator.</a:t>
            </a:r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330559" y="3076800"/>
            <a:ext cx="7285117" cy="6357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+mj-lt"/>
              <a:buNone/>
            </a:pPr>
            <a:r>
              <a:rPr lang="en-US" sz="3200" dirty="0" err="1" smtClean="0">
                <a:latin typeface="Consolas" panose="020B0609020204030204" pitchFamily="49" charset="0"/>
              </a:rPr>
              <a:t>System.out</a:t>
            </a:r>
            <a:r>
              <a:rPr lang="en-US" sz="3200" dirty="0" smtClean="0">
                <a:latin typeface="Consolas" panose="020B0609020204030204" pitchFamily="49" charset="0"/>
              </a:rPr>
              <a:t>::</a:t>
            </a:r>
            <a:r>
              <a:rPr lang="en-US" sz="3200" dirty="0" err="1" smtClean="0">
                <a:latin typeface="Consolas" panose="020B0609020204030204" pitchFamily="49" charset="0"/>
              </a:rPr>
              <a:t>println</a:t>
            </a:r>
            <a:endParaRPr lang="en-US" sz="32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46812"/>
            <a:ext cx="2023782" cy="39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3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in Lambda Expression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idx="1"/>
          </p:nvPr>
        </p:nvSpPr>
        <p:spPr>
          <a:xfrm>
            <a:off x="2385126" y="952777"/>
            <a:ext cx="4585517" cy="635754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(a, b)</a:t>
            </a:r>
            <a:r>
              <a:rPr lang="en-US" sz="2000" dirty="0">
                <a:latin typeface="Consolas" panose="020B0609020204030204" pitchFamily="49" charset="0"/>
              </a:rPr>
              <a:t> -&gt; </a:t>
            </a:r>
            <a:r>
              <a:rPr lang="en-US" sz="2000" dirty="0" err="1">
                <a:latin typeface="Consolas" panose="020B0609020204030204" pitchFamily="49" charset="0"/>
              </a:rPr>
              <a:t>Integer.compare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(a, b)</a:t>
            </a:r>
            <a:endParaRPr lang="en-US" sz="2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20822" y="1478258"/>
            <a:ext cx="367748" cy="32458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4"/>
          <p:cNvSpPr txBox="1">
            <a:spLocks/>
          </p:cNvSpPr>
          <p:nvPr/>
        </p:nvSpPr>
        <p:spPr>
          <a:xfrm>
            <a:off x="3292900" y="1726658"/>
            <a:ext cx="2259761" cy="6357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+mj-lt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Integer::compare</a:t>
            </a:r>
          </a:p>
        </p:txBody>
      </p:sp>
      <p:sp>
        <p:nvSpPr>
          <p:cNvPr id="15" name="Content Placeholder 14"/>
          <p:cNvSpPr txBox="1">
            <a:spLocks/>
          </p:cNvSpPr>
          <p:nvPr/>
        </p:nvSpPr>
        <p:spPr>
          <a:xfrm>
            <a:off x="3007978" y="2731173"/>
            <a:ext cx="3035013" cy="6357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+mj-lt"/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(e)</a:t>
            </a:r>
            <a:r>
              <a:rPr lang="en-US" sz="2000" dirty="0" smtClean="0">
                <a:latin typeface="Consolas" panose="020B0609020204030204" pitchFamily="49" charset="0"/>
              </a:rPr>
              <a:t> -&gt; </a:t>
            </a:r>
            <a:r>
              <a:rPr lang="en-US" sz="2000" dirty="0" err="1" smtClean="0">
                <a:latin typeface="Consolas" panose="020B0609020204030204" pitchFamily="49" charset="0"/>
              </a:rPr>
              <a:t>e.getSalary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14801" y="3256654"/>
            <a:ext cx="367748" cy="32458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3168794" y="3452311"/>
            <a:ext cx="2874197" cy="6357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+mj-lt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Employee::</a:t>
            </a:r>
            <a:r>
              <a:rPr lang="en-US" sz="2000" dirty="0" err="1" smtClean="0">
                <a:latin typeface="Consolas" panose="020B0609020204030204" pitchFamily="49" charset="0"/>
              </a:rPr>
              <a:t>getSalary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8623" y="1019037"/>
            <a:ext cx="4452995" cy="1282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81474" y="2792519"/>
            <a:ext cx="3061517" cy="1282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3018" y="4773706"/>
            <a:ext cx="2198594" cy="369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8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 animBg="1"/>
      <p:bldP spid="14" grpId="0" build="p"/>
      <p:bldP spid="15" grpId="0" build="p"/>
      <p:bldP spid="16" grpId="0" animBg="1"/>
      <p:bldP spid="17" grpId="0" build="p"/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52C719-A86E-4702-B077-5E30B307D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37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2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Block of code that can be passed as method argument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Define functions without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Helps iterate, filter and extra data from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1618" y="4713194"/>
            <a:ext cx="2003611" cy="4303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95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Functions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7952" y="874247"/>
            <a:ext cx="8385048" cy="33192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Before understanding Lambda Expression let us recollect specific aspects about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1788" y="4746812"/>
            <a:ext cx="1936377" cy="39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4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a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377952" y="3417277"/>
            <a:ext cx="8391144" cy="63575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toCelsius</a:t>
            </a: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double </a:t>
            </a:r>
            <a:r>
              <a:rPr lang="en-US" sz="3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fahrenheit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77952" y="2384372"/>
            <a:ext cx="1731421" cy="634918"/>
          </a:xfrm>
          <a:prstGeom prst="wedgeRectCallout">
            <a:avLst>
              <a:gd name="adj1" fmla="val -277"/>
              <a:gd name="adj2" fmla="val 115053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447642" y="2384372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NAME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57874" y="2384372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ARGUMENTS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377952" y="1261872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How would the method signature to compute Celsius from Fahrenheit look like?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8853" y="4733365"/>
            <a:ext cx="1909482" cy="309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4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without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377952" y="2979953"/>
            <a:ext cx="8391144" cy="63575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generateRandomNumber</a:t>
            </a:r>
            <a:r>
              <a:rPr lang="en-US" sz="32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62537" y="1894029"/>
            <a:ext cx="1731421" cy="634918"/>
          </a:xfrm>
          <a:prstGeom prst="wedgeRectCallout">
            <a:avLst>
              <a:gd name="adj1" fmla="val -277"/>
              <a:gd name="adj2" fmla="val 115053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74007" y="1885109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NAME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377952" y="874244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Method to generate random number</a:t>
            </a:r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377952" y="3845897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This method has no input arguments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8682" y="4746812"/>
            <a:ext cx="2124636" cy="39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28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that returns nothing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377952" y="2900445"/>
            <a:ext cx="8391144" cy="63575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447642" y="1867540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NAME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57874" y="1867540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ARGUMENTS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377952" y="923942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Method to display employee name</a:t>
            </a:r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498348" y="3865381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This method prints the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 on the console.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58853" y="4753535"/>
            <a:ext cx="1963271" cy="389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2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that returns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377952" y="2900445"/>
            <a:ext cx="8391144" cy="63575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isEligibleToVote</a:t>
            </a: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age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073810" y="1867540"/>
            <a:ext cx="2764438" cy="634918"/>
          </a:xfrm>
          <a:prstGeom prst="wedgeRectCallout">
            <a:avLst>
              <a:gd name="adj1" fmla="val -4924"/>
              <a:gd name="adj2" fmla="val 113488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NAME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055438" y="1867540"/>
            <a:ext cx="2764438" cy="634918"/>
          </a:xfrm>
          <a:prstGeom prst="wedgeRectCallout">
            <a:avLst>
              <a:gd name="adj1" fmla="val -35844"/>
              <a:gd name="adj2" fmla="val 115053"/>
            </a:avLst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ARGUMENTS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377952" y="923942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Method to find age </a:t>
            </a:r>
            <a:r>
              <a:rPr lang="en-US" sz="2800" dirty="0" err="1" smtClean="0"/>
              <a:t>eligiblity</a:t>
            </a:r>
            <a:endParaRPr lang="en-US" sz="2800" dirty="0" smtClean="0"/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498348" y="3865381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This method finds out an adult age based on certain criteria.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093567" y="1867540"/>
            <a:ext cx="1731421" cy="634918"/>
          </a:xfrm>
          <a:prstGeom prst="wedgeRectCallout">
            <a:avLst>
              <a:gd name="adj1" fmla="val -277"/>
              <a:gd name="adj2" fmla="val 115053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4724" y="4740088"/>
            <a:ext cx="2023782" cy="4034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5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2" grpId="0"/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classified based on Functional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5131905"/>
              </p:ext>
            </p:extLst>
          </p:nvPr>
        </p:nvGraphicFramePr>
        <p:xfrm>
          <a:off x="395599" y="2007508"/>
          <a:ext cx="827132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731">
                  <a:extLst>
                    <a:ext uri="{9D8B030D-6E8A-4147-A177-3AD203B41FA5}">
                      <a16:colId xmlns:a16="http://schemas.microsoft.com/office/drawing/2014/main" xmlns="" val="3572023205"/>
                    </a:ext>
                  </a:extLst>
                </a:gridCol>
                <a:gridCol w="2291195">
                  <a:extLst>
                    <a:ext uri="{9D8B030D-6E8A-4147-A177-3AD203B41FA5}">
                      <a16:colId xmlns:a16="http://schemas.microsoft.com/office/drawing/2014/main" xmlns="" val="1689317292"/>
                    </a:ext>
                  </a:extLst>
                </a:gridCol>
                <a:gridCol w="3980398">
                  <a:extLst>
                    <a:ext uri="{9D8B030D-6E8A-4147-A177-3AD203B41FA5}">
                      <a16:colId xmlns:a16="http://schemas.microsoft.com/office/drawing/2014/main" xmlns="" val="715394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Functional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Interface in </a:t>
                      </a:r>
                      <a:r>
                        <a:rPr lang="en-US" sz="12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java.util.function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Meaning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58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toCelsius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(double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fahrenheit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200" dirty="0">
                        <a:latin typeface="Consolas" panose="020B0609020204030204" pitchFamily="49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62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Consumer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 no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processPayroll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(Employee employee)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78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Supplier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argument with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float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generateRandomNumber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55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Predicate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argument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isEligibleToVote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 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56908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600" y="4111499"/>
            <a:ext cx="838261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https://docs.oracle.com/javase/8/docs/api/java/util/function/package-summary.html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Content Placeholder 14"/>
          <p:cNvSpPr txBox="1">
            <a:spLocks/>
          </p:cNvSpPr>
          <p:nvPr/>
        </p:nvSpPr>
        <p:spPr>
          <a:xfrm>
            <a:off x="384048" y="710512"/>
            <a:ext cx="8385048" cy="1466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interface with one abstract method is called Functional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1788" y="4773706"/>
            <a:ext cx="1916206" cy="275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5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278561" y="812004"/>
            <a:ext cx="8391144" cy="635754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argument-list</a:t>
            </a:r>
            <a:r>
              <a:rPr lang="en-US" sz="3200" dirty="0" smtClean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method-body</a:t>
            </a:r>
            <a:r>
              <a:rPr lang="en-US" sz="32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453887" y="2495005"/>
            <a:ext cx="4661186" cy="19194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a, 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(a + b);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return a + b;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/>
          <p:cNvSpPr txBox="1">
            <a:spLocks/>
          </p:cNvSpPr>
          <p:nvPr/>
        </p:nvSpPr>
        <p:spPr>
          <a:xfrm>
            <a:off x="459983" y="1985442"/>
            <a:ext cx="8385048" cy="724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Add two numbers</a:t>
            </a:r>
          </a:p>
        </p:txBody>
      </p:sp>
      <p:sp>
        <p:nvSpPr>
          <p:cNvPr id="21" name="Content Placeholder 14"/>
          <p:cNvSpPr txBox="1">
            <a:spLocks/>
          </p:cNvSpPr>
          <p:nvPr/>
        </p:nvSpPr>
        <p:spPr>
          <a:xfrm>
            <a:off x="5144893" y="2901641"/>
            <a:ext cx="3359426" cy="6357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a, b</a:t>
            </a:r>
            <a:r>
              <a:rPr lang="en-US" sz="3200" dirty="0" smtClean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 </a:t>
            </a: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 + b</a:t>
            </a:r>
            <a:endParaRPr lang="en-US" sz="3200" dirty="0" smtClean="0">
              <a:latin typeface="Consolas" panose="020B0609020204030204" pitchFamily="49" charset="0"/>
            </a:endParaRPr>
          </a:p>
        </p:txBody>
      </p:sp>
      <p:sp>
        <p:nvSpPr>
          <p:cNvPr id="22" name="Content Placeholder 14"/>
          <p:cNvSpPr txBox="1">
            <a:spLocks/>
          </p:cNvSpPr>
          <p:nvPr/>
        </p:nvSpPr>
        <p:spPr>
          <a:xfrm>
            <a:off x="5144893" y="2081285"/>
            <a:ext cx="3541114" cy="724513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Same expression in a simplified form</a:t>
            </a:r>
          </a:p>
        </p:txBody>
      </p:sp>
      <p:sp>
        <p:nvSpPr>
          <p:cNvPr id="23" name="Content Placeholder 14"/>
          <p:cNvSpPr txBox="1">
            <a:spLocks/>
          </p:cNvSpPr>
          <p:nvPr/>
        </p:nvSpPr>
        <p:spPr>
          <a:xfrm>
            <a:off x="5175373" y="3736432"/>
            <a:ext cx="3273729" cy="724513"/>
          </a:xfrm>
          <a:prstGeom prst="rect">
            <a:avLst/>
          </a:prstGeom>
        </p:spPr>
        <p:txBody>
          <a:bodyPr vert="horz" lIns="0" tIns="0" rIns="0" bIns="0" rtlCol="0" anchor="ctr">
            <a:normAutofit fontScale="62500" lnSpcReduction="2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None/>
              <a:defRPr lang="en-US" sz="1400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Courier New" panose="02070309020205020404" pitchFamily="49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Note that curly braces, semicolon and return statement are removed.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48" y="1985442"/>
            <a:ext cx="4333461" cy="2538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6353" y="1996509"/>
            <a:ext cx="3833853" cy="2538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7829" y="4753535"/>
            <a:ext cx="2064124" cy="389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25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/>
      <p:bldP spid="20" grpId="0"/>
      <p:bldP spid="21" grpId="0"/>
      <p:bldP spid="22" grpId="0"/>
      <p:bldP spid="23" grpId="0"/>
      <p:bldP spid="3" grpId="0" animBg="1"/>
      <p:bldP spid="24" grpId="0" animBg="1"/>
    </p:bldLst>
  </p:timing>
</p:sld>
</file>

<file path=ppt/theme/theme1.xml><?xml version="1.0" encoding="utf-8"?>
<a:theme xmlns:a="http://schemas.openxmlformats.org/drawingml/2006/main" name="Cognizant">
  <a:themeElements>
    <a:clrScheme name="Custom 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FFFFFF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3FEB6863-95DF-4174-BDAE-0C67A64AF232}" vid="{C160C555-C30F-4E80-84FF-D8518884C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ED5CF9-DA38-4624-88CE-79A8CFFAF8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85E3D8-891F-41A4-9529-BCA3F3347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A6D0D0-BD29-41F1-AE59-1AE75E73B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cognizant-ppt-template-16x9-2019</Template>
  <TotalTime>5227</TotalTime>
  <Words>607</Words>
  <Application>Microsoft Office PowerPoint</Application>
  <PresentationFormat>On-screen Show (16:9)</PresentationFormat>
  <Paragraphs>142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Cognizant</vt:lpstr>
      <vt:lpstr>An Introduction to Java 8 Lambda Expression</vt:lpstr>
      <vt:lpstr>Lambda Expressions</vt:lpstr>
      <vt:lpstr>Understanding Functions</vt:lpstr>
      <vt:lpstr>Key components of a function</vt:lpstr>
      <vt:lpstr>Function without arguments</vt:lpstr>
      <vt:lpstr>Function that returns nothing</vt:lpstr>
      <vt:lpstr>Function that returns boolean</vt:lpstr>
      <vt:lpstr>Function classified based on Functional Interfaces</vt:lpstr>
      <vt:lpstr>Lambda Expression </vt:lpstr>
      <vt:lpstr>Lambda Expression without arguments</vt:lpstr>
      <vt:lpstr>Functional Interfaces mapped to Lambda Expression</vt:lpstr>
      <vt:lpstr>Lambda Expression implementation</vt:lpstr>
      <vt:lpstr>Method Reference in Lambda Expression</vt:lpstr>
      <vt:lpstr>Method Reference in Lambda Expression Examples</vt:lpstr>
      <vt:lpstr>Thank you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Boddapati, Kartik (Cognizant)</dc:creator>
  <cp:lastModifiedBy>Blessed</cp:lastModifiedBy>
  <cp:revision>65</cp:revision>
  <cp:lastPrinted>2017-02-17T19:35:46Z</cp:lastPrinted>
  <dcterms:created xsi:type="dcterms:W3CDTF">2019-02-01T10:05:41Z</dcterms:created>
  <dcterms:modified xsi:type="dcterms:W3CDTF">2020-05-31T09:53:34Z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</Properties>
</file>