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0083800" cy="7556500"/>
  <p:notesSz cx="10083800" cy="75565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Gill Sans MT" panose="020B0502020104020203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98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0920" y="3020059"/>
            <a:ext cx="3443604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0" i="0">
                <a:solidFill>
                  <a:srgbClr val="FF6600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6600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336699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6600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6600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000" y="703579"/>
            <a:ext cx="88138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6600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2300" y="1753870"/>
            <a:ext cx="8839200" cy="4846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336699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219" y="4330700"/>
            <a:ext cx="9044940" cy="18038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7560">
              <a:lnSpc>
                <a:spcPct val="100000"/>
              </a:lnSpc>
              <a:spcBef>
                <a:spcPts val="100"/>
              </a:spcBef>
            </a:pPr>
            <a:r>
              <a:rPr sz="4800" spc="355" dirty="0">
                <a:solidFill>
                  <a:srgbClr val="336699"/>
                </a:solidFill>
                <a:latin typeface="Gill Sans MT"/>
                <a:cs typeface="Gill Sans MT"/>
              </a:rPr>
              <a:t>An </a:t>
            </a:r>
            <a:r>
              <a:rPr sz="4800" spc="395" dirty="0">
                <a:solidFill>
                  <a:srgbClr val="336699"/>
                </a:solidFill>
                <a:latin typeface="Gill Sans MT"/>
                <a:cs typeface="Gill Sans MT"/>
              </a:rPr>
              <a:t>Introduction </a:t>
            </a:r>
            <a:r>
              <a:rPr sz="4800" spc="285" dirty="0">
                <a:solidFill>
                  <a:srgbClr val="336699"/>
                </a:solidFill>
                <a:latin typeface="Gill Sans MT"/>
                <a:cs typeface="Gill Sans MT"/>
              </a:rPr>
              <a:t>to</a:t>
            </a:r>
            <a:r>
              <a:rPr sz="4800" spc="-26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4800" spc="620" dirty="0">
                <a:solidFill>
                  <a:srgbClr val="336699"/>
                </a:solidFill>
                <a:latin typeface="Gill Sans MT"/>
                <a:cs typeface="Gill Sans MT"/>
              </a:rPr>
              <a:t>Streams</a:t>
            </a:r>
            <a:endParaRPr sz="4800">
              <a:latin typeface="Gill Sans MT"/>
              <a:cs typeface="Gill Sans MT"/>
            </a:endParaRPr>
          </a:p>
          <a:p>
            <a:pPr marL="12700" marR="5485765">
              <a:lnSpc>
                <a:spcPct val="145800"/>
              </a:lnSpc>
              <a:spcBef>
                <a:spcPts val="2590"/>
              </a:spcBef>
            </a:pPr>
            <a:endParaRPr sz="3200">
              <a:latin typeface="Gill Sans MT"/>
              <a:cs typeface="Gill Sans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7272" y="713213"/>
            <a:ext cx="2342470" cy="30484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508000"/>
            <a:ext cx="68726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630" dirty="0"/>
              <a:t>2. </a:t>
            </a:r>
            <a:r>
              <a:rPr sz="5400" spc="500" dirty="0"/>
              <a:t>Creating</a:t>
            </a:r>
            <a:r>
              <a:rPr sz="5400" spc="-245" dirty="0"/>
              <a:t> </a:t>
            </a:r>
            <a:r>
              <a:rPr sz="5400" spc="695" dirty="0"/>
              <a:t>Streams</a:t>
            </a:r>
            <a:endParaRPr sz="5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07539"/>
            <a:ext cx="114300" cy="1143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669" y="3999229"/>
            <a:ext cx="114300" cy="1143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669" y="4471670"/>
            <a:ext cx="114300" cy="1143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669" y="4945379"/>
            <a:ext cx="114300" cy="1143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669" y="5417820"/>
            <a:ext cx="114300" cy="1143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669" y="5890259"/>
            <a:ext cx="114300" cy="1142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669" y="6362700"/>
            <a:ext cx="114300" cy="1143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11150" marR="5080">
              <a:lnSpc>
                <a:spcPct val="97900"/>
              </a:lnSpc>
              <a:spcBef>
                <a:spcPts val="165"/>
              </a:spcBef>
            </a:pPr>
            <a:r>
              <a:rPr spc="220" dirty="0"/>
              <a:t>There </a:t>
            </a:r>
            <a:r>
              <a:rPr spc="290" dirty="0"/>
              <a:t>are </a:t>
            </a:r>
            <a:r>
              <a:rPr spc="434" dirty="0"/>
              <a:t>many </a:t>
            </a:r>
            <a:r>
              <a:rPr spc="365" dirty="0"/>
              <a:t>ways </a:t>
            </a:r>
            <a:r>
              <a:rPr spc="150" dirty="0"/>
              <a:t>to </a:t>
            </a:r>
            <a:r>
              <a:rPr spc="275" dirty="0"/>
              <a:t>create </a:t>
            </a:r>
            <a:r>
              <a:rPr spc="310" dirty="0"/>
              <a:t>streams. </a:t>
            </a:r>
            <a:r>
              <a:rPr spc="360" dirty="0"/>
              <a:t>Many  </a:t>
            </a:r>
            <a:r>
              <a:rPr spc="270" dirty="0"/>
              <a:t>existing </a:t>
            </a:r>
            <a:r>
              <a:rPr spc="330" dirty="0"/>
              <a:t>classes </a:t>
            </a:r>
            <a:r>
              <a:rPr spc="245" dirty="0"/>
              <a:t>in </a:t>
            </a:r>
            <a:r>
              <a:rPr spc="285" dirty="0"/>
              <a:t>the </a:t>
            </a:r>
            <a:r>
              <a:rPr spc="370" dirty="0"/>
              <a:t>Java </a:t>
            </a:r>
            <a:r>
              <a:rPr spc="229" dirty="0"/>
              <a:t>libraries </a:t>
            </a:r>
            <a:r>
              <a:rPr spc="395" dirty="0"/>
              <a:t>have </a:t>
            </a:r>
            <a:r>
              <a:rPr spc="275" dirty="0"/>
              <a:t>received  </a:t>
            </a:r>
            <a:r>
              <a:rPr spc="315" dirty="0"/>
              <a:t>new methods </a:t>
            </a:r>
            <a:r>
              <a:rPr spc="280" dirty="0"/>
              <a:t>that </a:t>
            </a:r>
            <a:r>
              <a:rPr spc="210" dirty="0"/>
              <a:t>return </a:t>
            </a:r>
            <a:r>
              <a:rPr spc="480" dirty="0"/>
              <a:t>a </a:t>
            </a:r>
            <a:r>
              <a:rPr spc="305" dirty="0"/>
              <a:t>stream. </a:t>
            </a:r>
            <a:r>
              <a:rPr spc="350" dirty="0"/>
              <a:t>Based </a:t>
            </a:r>
            <a:r>
              <a:rPr spc="245" dirty="0"/>
              <a:t>on </a:t>
            </a:r>
            <a:r>
              <a:rPr spc="285" dirty="0"/>
              <a:t>the  </a:t>
            </a:r>
            <a:r>
              <a:rPr spc="355" dirty="0"/>
              <a:t>data</a:t>
            </a:r>
            <a:r>
              <a:rPr spc="105" dirty="0"/>
              <a:t> </a:t>
            </a:r>
            <a:r>
              <a:rPr spc="250" dirty="0"/>
              <a:t>source,</a:t>
            </a:r>
            <a:r>
              <a:rPr spc="105" dirty="0"/>
              <a:t> </a:t>
            </a:r>
            <a:r>
              <a:rPr spc="315" dirty="0"/>
              <a:t>stream</a:t>
            </a:r>
            <a:r>
              <a:rPr spc="110" dirty="0"/>
              <a:t> </a:t>
            </a:r>
            <a:r>
              <a:rPr spc="240" dirty="0"/>
              <a:t>creation</a:t>
            </a:r>
            <a:r>
              <a:rPr spc="114" dirty="0"/>
              <a:t> </a:t>
            </a:r>
            <a:r>
              <a:rPr spc="370" dirty="0"/>
              <a:t>can</a:t>
            </a:r>
            <a:r>
              <a:rPr spc="105" dirty="0"/>
              <a:t> </a:t>
            </a:r>
            <a:r>
              <a:rPr spc="350" dirty="0"/>
              <a:t>be</a:t>
            </a:r>
            <a:r>
              <a:rPr spc="105" dirty="0"/>
              <a:t> </a:t>
            </a:r>
            <a:r>
              <a:rPr spc="270" dirty="0"/>
              <a:t>categorized</a:t>
            </a:r>
            <a:r>
              <a:rPr spc="114" dirty="0"/>
              <a:t> </a:t>
            </a:r>
            <a:r>
              <a:rPr spc="409" dirty="0"/>
              <a:t>as  </a:t>
            </a:r>
            <a:r>
              <a:rPr spc="220" dirty="0"/>
              <a:t>follows:</a:t>
            </a:r>
          </a:p>
          <a:p>
            <a:pPr marL="742950" marR="4750435">
              <a:lnSpc>
                <a:spcPct val="141000"/>
              </a:lnSpc>
              <a:spcBef>
                <a:spcPts val="285"/>
              </a:spcBef>
            </a:pPr>
            <a:r>
              <a:rPr sz="2200" spc="280" dirty="0"/>
              <a:t>Streams </a:t>
            </a:r>
            <a:r>
              <a:rPr sz="2200" spc="204" dirty="0"/>
              <a:t>from </a:t>
            </a:r>
            <a:r>
              <a:rPr sz="2200" spc="285" dirty="0"/>
              <a:t>values  </a:t>
            </a:r>
            <a:r>
              <a:rPr sz="2200" spc="290" dirty="0"/>
              <a:t>Empty </a:t>
            </a:r>
            <a:r>
              <a:rPr sz="2200" spc="265" dirty="0"/>
              <a:t>streams  </a:t>
            </a:r>
            <a:r>
              <a:rPr sz="2200" spc="280" dirty="0"/>
              <a:t>Streams </a:t>
            </a:r>
            <a:r>
              <a:rPr sz="2200" spc="204" dirty="0"/>
              <a:t>from</a:t>
            </a:r>
            <a:r>
              <a:rPr sz="2200" spc="-180" dirty="0"/>
              <a:t> </a:t>
            </a:r>
            <a:r>
              <a:rPr sz="2200" spc="220" dirty="0"/>
              <a:t>Functions  </a:t>
            </a:r>
            <a:r>
              <a:rPr sz="2200" spc="280" dirty="0"/>
              <a:t>Streams </a:t>
            </a:r>
            <a:r>
              <a:rPr sz="2200" spc="204" dirty="0"/>
              <a:t>from</a:t>
            </a:r>
            <a:r>
              <a:rPr sz="2200" spc="-145" dirty="0"/>
              <a:t> </a:t>
            </a:r>
            <a:r>
              <a:rPr sz="2200" spc="185" dirty="0"/>
              <a:t>Arrays</a:t>
            </a:r>
            <a:endParaRPr sz="2200"/>
          </a:p>
          <a:p>
            <a:pPr marL="742950" marR="4574540">
              <a:lnSpc>
                <a:spcPct val="140900"/>
              </a:lnSpc>
            </a:pPr>
            <a:r>
              <a:rPr sz="2200" spc="280" dirty="0"/>
              <a:t>Streams </a:t>
            </a:r>
            <a:r>
              <a:rPr sz="2200" spc="204" dirty="0"/>
              <a:t>from</a:t>
            </a:r>
            <a:r>
              <a:rPr sz="2200" spc="-190" dirty="0"/>
              <a:t> </a:t>
            </a:r>
            <a:r>
              <a:rPr sz="2200" spc="165" dirty="0"/>
              <a:t>Collections  </a:t>
            </a:r>
            <a:r>
              <a:rPr sz="2200" spc="280" dirty="0"/>
              <a:t>Streams </a:t>
            </a:r>
            <a:r>
              <a:rPr sz="2200" spc="204" dirty="0"/>
              <a:t>from</a:t>
            </a:r>
            <a:r>
              <a:rPr sz="2200" spc="-140" dirty="0"/>
              <a:t> </a:t>
            </a:r>
            <a:r>
              <a:rPr sz="2200" spc="210" dirty="0"/>
              <a:t>Files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019" y="584200"/>
            <a:ext cx="65506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425" dirty="0"/>
              <a:t>... </a:t>
            </a:r>
            <a:r>
              <a:rPr sz="4400" spc="570" dirty="0"/>
              <a:t>Streams </a:t>
            </a:r>
            <a:r>
              <a:rPr sz="4400" spc="415" dirty="0"/>
              <a:t>from</a:t>
            </a:r>
            <a:r>
              <a:rPr sz="4400" spc="-520" dirty="0"/>
              <a:t> </a:t>
            </a:r>
            <a:r>
              <a:rPr sz="4400" spc="590" dirty="0"/>
              <a:t>values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07539"/>
            <a:ext cx="114300" cy="1143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0750" y="1742222"/>
            <a:ext cx="8493125" cy="17786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ct val="97600"/>
              </a:lnSpc>
              <a:spcBef>
                <a:spcPts val="170"/>
              </a:spcBef>
            </a:pPr>
            <a:r>
              <a:rPr sz="2600" spc="240" dirty="0">
                <a:solidFill>
                  <a:srgbClr val="336699"/>
                </a:solidFill>
                <a:latin typeface="Gill Sans MT"/>
                <a:cs typeface="Gill Sans MT"/>
              </a:rPr>
              <a:t>The </a:t>
            </a:r>
            <a:r>
              <a:rPr sz="2600" spc="335" dirty="0">
                <a:solidFill>
                  <a:srgbClr val="336699"/>
                </a:solidFill>
                <a:latin typeface="Gill Sans MT"/>
                <a:cs typeface="Gill Sans MT"/>
              </a:rPr>
              <a:t>Stream </a:t>
            </a:r>
            <a:r>
              <a:rPr sz="2600" spc="265" dirty="0">
                <a:solidFill>
                  <a:srgbClr val="336699"/>
                </a:solidFill>
                <a:latin typeface="Gill Sans MT"/>
                <a:cs typeface="Gill Sans MT"/>
              </a:rPr>
              <a:t>interface </a:t>
            </a:r>
            <a:r>
              <a:rPr sz="2600" spc="280" dirty="0">
                <a:solidFill>
                  <a:srgbClr val="336699"/>
                </a:solidFill>
                <a:latin typeface="Gill Sans MT"/>
                <a:cs typeface="Gill Sans MT"/>
              </a:rPr>
              <a:t>contains </a:t>
            </a:r>
            <a:r>
              <a:rPr sz="2600" spc="180" dirty="0">
                <a:solidFill>
                  <a:srgbClr val="336699"/>
                </a:solidFill>
                <a:latin typeface="Gill Sans MT"/>
                <a:cs typeface="Gill Sans MT"/>
              </a:rPr>
              <a:t>two </a:t>
            </a:r>
            <a:r>
              <a:rPr sz="2700" i="1" spc="409" dirty="0">
                <a:solidFill>
                  <a:srgbClr val="336699"/>
                </a:solidFill>
                <a:latin typeface="Gill Sans MT"/>
                <a:cs typeface="Gill Sans MT"/>
              </a:rPr>
              <a:t>of()</a:t>
            </a:r>
            <a:r>
              <a:rPr sz="2700" i="1" spc="-42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70" dirty="0">
                <a:solidFill>
                  <a:srgbClr val="336699"/>
                </a:solidFill>
                <a:latin typeface="Gill Sans MT"/>
                <a:cs typeface="Gill Sans MT"/>
              </a:rPr>
              <a:t>overloaded  </a:t>
            </a:r>
            <a:r>
              <a:rPr sz="2600" spc="310" dirty="0">
                <a:solidFill>
                  <a:srgbClr val="336699"/>
                </a:solidFill>
                <a:latin typeface="Gill Sans MT"/>
                <a:cs typeface="Gill Sans MT"/>
              </a:rPr>
              <a:t>methods </a:t>
            </a:r>
            <a:r>
              <a:rPr sz="2600" spc="150" dirty="0">
                <a:solidFill>
                  <a:srgbClr val="336699"/>
                </a:solidFill>
                <a:latin typeface="Gill Sans MT"/>
                <a:cs typeface="Gill Sans MT"/>
              </a:rPr>
              <a:t>to </a:t>
            </a:r>
            <a:r>
              <a:rPr sz="2600" spc="275" dirty="0">
                <a:solidFill>
                  <a:srgbClr val="336699"/>
                </a:solidFill>
                <a:latin typeface="Gill Sans MT"/>
                <a:cs typeface="Gill Sans MT"/>
              </a:rPr>
              <a:t>create </a:t>
            </a:r>
            <a:r>
              <a:rPr sz="2600" spc="480" dirty="0">
                <a:solidFill>
                  <a:srgbClr val="336699"/>
                </a:solidFill>
                <a:latin typeface="Gill Sans MT"/>
                <a:cs typeface="Gill Sans MT"/>
              </a:rPr>
              <a:t>a </a:t>
            </a:r>
            <a:r>
              <a:rPr sz="2600" spc="300" dirty="0">
                <a:solidFill>
                  <a:srgbClr val="336699"/>
                </a:solidFill>
                <a:latin typeface="Gill Sans MT"/>
                <a:cs typeface="Gill Sans MT"/>
              </a:rPr>
              <a:t>sequential </a:t>
            </a:r>
            <a:r>
              <a:rPr sz="2600" spc="335" dirty="0">
                <a:solidFill>
                  <a:srgbClr val="336699"/>
                </a:solidFill>
                <a:latin typeface="Gill Sans MT"/>
                <a:cs typeface="Gill Sans MT"/>
              </a:rPr>
              <a:t>Stream </a:t>
            </a:r>
            <a:r>
              <a:rPr sz="2600" spc="245" dirty="0">
                <a:solidFill>
                  <a:srgbClr val="336699"/>
                </a:solidFill>
                <a:latin typeface="Gill Sans MT"/>
                <a:cs typeface="Gill Sans MT"/>
              </a:rPr>
              <a:t>from </a:t>
            </a:r>
            <a:r>
              <a:rPr sz="2600" spc="480" dirty="0">
                <a:solidFill>
                  <a:srgbClr val="336699"/>
                </a:solidFill>
                <a:latin typeface="Gill Sans MT"/>
                <a:cs typeface="Gill Sans MT"/>
              </a:rPr>
              <a:t>a  </a:t>
            </a:r>
            <a:r>
              <a:rPr sz="2600" spc="300" dirty="0">
                <a:solidFill>
                  <a:srgbClr val="336699"/>
                </a:solidFill>
                <a:latin typeface="Gill Sans MT"/>
                <a:cs typeface="Gill Sans MT"/>
              </a:rPr>
              <a:t>single</a:t>
            </a:r>
            <a:r>
              <a:rPr sz="26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45" dirty="0">
                <a:solidFill>
                  <a:srgbClr val="336699"/>
                </a:solidFill>
                <a:latin typeface="Gill Sans MT"/>
                <a:cs typeface="Gill Sans MT"/>
              </a:rPr>
              <a:t>value</a:t>
            </a:r>
            <a:r>
              <a:rPr sz="26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85" dirty="0">
                <a:solidFill>
                  <a:srgbClr val="336699"/>
                </a:solidFill>
                <a:latin typeface="Gill Sans MT"/>
                <a:cs typeface="Gill Sans MT"/>
              </a:rPr>
              <a:t>and</a:t>
            </a:r>
            <a:r>
              <a:rPr sz="26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75" dirty="0">
                <a:solidFill>
                  <a:srgbClr val="336699"/>
                </a:solidFill>
                <a:latin typeface="Gill Sans MT"/>
                <a:cs typeface="Gill Sans MT"/>
              </a:rPr>
              <a:t>multiple</a:t>
            </a:r>
            <a:r>
              <a:rPr sz="26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30" dirty="0">
                <a:solidFill>
                  <a:srgbClr val="336699"/>
                </a:solidFill>
                <a:latin typeface="Gill Sans MT"/>
                <a:cs typeface="Gill Sans MT"/>
              </a:rPr>
              <a:t>values.</a:t>
            </a:r>
            <a:endParaRPr sz="26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600" spc="350" dirty="0">
                <a:solidFill>
                  <a:srgbClr val="336699"/>
                </a:solidFill>
                <a:latin typeface="Gill Sans MT"/>
                <a:cs typeface="Gill Sans MT"/>
              </a:rPr>
              <a:t>Example </a:t>
            </a:r>
            <a:r>
              <a:rPr sz="2600" spc="250" dirty="0">
                <a:solidFill>
                  <a:srgbClr val="336699"/>
                </a:solidFill>
                <a:latin typeface="Gill Sans MT"/>
                <a:cs typeface="Gill Sans MT"/>
              </a:rPr>
              <a:t>is</a:t>
            </a:r>
            <a:r>
              <a:rPr sz="2600" spc="-16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65" dirty="0">
                <a:solidFill>
                  <a:srgbClr val="336699"/>
                </a:solidFill>
                <a:latin typeface="Gill Sans MT"/>
                <a:cs typeface="Gill Sans MT"/>
              </a:rPr>
              <a:t>here...</a:t>
            </a:r>
            <a:endParaRPr sz="2600">
              <a:latin typeface="Gill Sans MT"/>
              <a:cs typeface="Gill Sans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252470"/>
            <a:ext cx="114300" cy="114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019" y="584200"/>
            <a:ext cx="50406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425" dirty="0"/>
              <a:t>... </a:t>
            </a:r>
            <a:r>
              <a:rPr sz="4400" spc="600" dirty="0"/>
              <a:t>Empty</a:t>
            </a:r>
            <a:r>
              <a:rPr sz="4400" spc="-150" dirty="0"/>
              <a:t> </a:t>
            </a:r>
            <a:r>
              <a:rPr sz="4400" spc="570" dirty="0"/>
              <a:t>Streams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07539"/>
            <a:ext cx="114300" cy="1143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0750" y="1598285"/>
            <a:ext cx="8182609" cy="210439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600" spc="190" dirty="0">
                <a:solidFill>
                  <a:srgbClr val="336699"/>
                </a:solidFill>
                <a:latin typeface="Gill Sans MT"/>
                <a:cs typeface="Gill Sans MT"/>
              </a:rPr>
              <a:t>An</a:t>
            </a:r>
            <a:r>
              <a:rPr sz="2600" spc="10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55" dirty="0">
                <a:solidFill>
                  <a:srgbClr val="336699"/>
                </a:solidFill>
                <a:latin typeface="Gill Sans MT"/>
                <a:cs typeface="Gill Sans MT"/>
              </a:rPr>
              <a:t>empty</a:t>
            </a:r>
            <a:r>
              <a:rPr sz="26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15" dirty="0">
                <a:solidFill>
                  <a:srgbClr val="336699"/>
                </a:solidFill>
                <a:latin typeface="Gill Sans MT"/>
                <a:cs typeface="Gill Sans MT"/>
              </a:rPr>
              <a:t>stream</a:t>
            </a:r>
            <a:r>
              <a:rPr sz="2600" spc="10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50" dirty="0">
                <a:solidFill>
                  <a:srgbClr val="336699"/>
                </a:solidFill>
                <a:latin typeface="Gill Sans MT"/>
                <a:cs typeface="Gill Sans MT"/>
              </a:rPr>
              <a:t>is</a:t>
            </a:r>
            <a:r>
              <a:rPr sz="26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480" dirty="0">
                <a:solidFill>
                  <a:srgbClr val="336699"/>
                </a:solidFill>
                <a:latin typeface="Gill Sans MT"/>
                <a:cs typeface="Gill Sans MT"/>
              </a:rPr>
              <a:t>a</a:t>
            </a:r>
            <a:r>
              <a:rPr sz="26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15" dirty="0">
                <a:solidFill>
                  <a:srgbClr val="336699"/>
                </a:solidFill>
                <a:latin typeface="Gill Sans MT"/>
                <a:cs typeface="Gill Sans MT"/>
              </a:rPr>
              <a:t>stream</a:t>
            </a:r>
            <a:r>
              <a:rPr sz="2600" spc="114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20" dirty="0">
                <a:solidFill>
                  <a:srgbClr val="336699"/>
                </a:solidFill>
                <a:latin typeface="Gill Sans MT"/>
                <a:cs typeface="Gill Sans MT"/>
              </a:rPr>
              <a:t>with</a:t>
            </a:r>
            <a:r>
              <a:rPr sz="26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50" dirty="0">
                <a:solidFill>
                  <a:srgbClr val="336699"/>
                </a:solidFill>
                <a:latin typeface="Gill Sans MT"/>
                <a:cs typeface="Gill Sans MT"/>
              </a:rPr>
              <a:t>no</a:t>
            </a:r>
            <a:r>
              <a:rPr sz="2600" spc="8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15" dirty="0">
                <a:solidFill>
                  <a:srgbClr val="336699"/>
                </a:solidFill>
                <a:latin typeface="Gill Sans MT"/>
                <a:cs typeface="Gill Sans MT"/>
              </a:rPr>
              <a:t>elements.</a:t>
            </a:r>
            <a:endParaRPr sz="2600">
              <a:latin typeface="Gill Sans MT"/>
              <a:cs typeface="Gill Sans MT"/>
            </a:endParaRPr>
          </a:p>
          <a:p>
            <a:pPr marL="12700" marR="5080">
              <a:lnSpc>
                <a:spcPts val="3060"/>
              </a:lnSpc>
              <a:spcBef>
                <a:spcPts val="1510"/>
              </a:spcBef>
            </a:pPr>
            <a:r>
              <a:rPr sz="2600" spc="240" dirty="0">
                <a:solidFill>
                  <a:srgbClr val="336699"/>
                </a:solidFill>
                <a:latin typeface="Gill Sans MT"/>
                <a:cs typeface="Gill Sans MT"/>
              </a:rPr>
              <a:t>The</a:t>
            </a:r>
            <a:r>
              <a:rPr sz="26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35" dirty="0">
                <a:solidFill>
                  <a:srgbClr val="336699"/>
                </a:solidFill>
                <a:latin typeface="Gill Sans MT"/>
                <a:cs typeface="Gill Sans MT"/>
              </a:rPr>
              <a:t>Stream</a:t>
            </a:r>
            <a:r>
              <a:rPr sz="2600" spc="11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65" dirty="0">
                <a:solidFill>
                  <a:srgbClr val="336699"/>
                </a:solidFill>
                <a:latin typeface="Gill Sans MT"/>
                <a:cs typeface="Gill Sans MT"/>
              </a:rPr>
              <a:t>interface</a:t>
            </a:r>
            <a:r>
              <a:rPr sz="26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80" dirty="0">
                <a:solidFill>
                  <a:srgbClr val="336699"/>
                </a:solidFill>
                <a:latin typeface="Gill Sans MT"/>
                <a:cs typeface="Gill Sans MT"/>
              </a:rPr>
              <a:t>contains</a:t>
            </a:r>
            <a:r>
              <a:rPr sz="26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415" dirty="0">
                <a:solidFill>
                  <a:srgbClr val="336699"/>
                </a:solidFill>
                <a:latin typeface="Gill Sans MT"/>
                <a:cs typeface="Gill Sans MT"/>
              </a:rPr>
              <a:t>an</a:t>
            </a:r>
            <a:r>
              <a:rPr sz="2600" spc="16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700" i="1" spc="540" dirty="0">
                <a:solidFill>
                  <a:srgbClr val="336699"/>
                </a:solidFill>
                <a:latin typeface="Gill Sans MT"/>
                <a:cs typeface="Gill Sans MT"/>
              </a:rPr>
              <a:t>empty()</a:t>
            </a:r>
            <a:r>
              <a:rPr sz="2700" i="1" spc="30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60" dirty="0">
                <a:solidFill>
                  <a:srgbClr val="336699"/>
                </a:solidFill>
                <a:latin typeface="Gill Sans MT"/>
                <a:cs typeface="Gill Sans MT"/>
              </a:rPr>
              <a:t>static  </a:t>
            </a:r>
            <a:r>
              <a:rPr sz="2600" spc="305" dirty="0">
                <a:solidFill>
                  <a:srgbClr val="336699"/>
                </a:solidFill>
                <a:latin typeface="Gill Sans MT"/>
                <a:cs typeface="Gill Sans MT"/>
              </a:rPr>
              <a:t>method</a:t>
            </a:r>
            <a:r>
              <a:rPr sz="26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150" dirty="0">
                <a:solidFill>
                  <a:srgbClr val="336699"/>
                </a:solidFill>
                <a:latin typeface="Gill Sans MT"/>
                <a:cs typeface="Gill Sans MT"/>
              </a:rPr>
              <a:t>to</a:t>
            </a:r>
            <a:r>
              <a:rPr sz="26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75" dirty="0">
                <a:solidFill>
                  <a:srgbClr val="336699"/>
                </a:solidFill>
                <a:latin typeface="Gill Sans MT"/>
                <a:cs typeface="Gill Sans MT"/>
              </a:rPr>
              <a:t>create</a:t>
            </a:r>
            <a:r>
              <a:rPr sz="26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409" dirty="0">
                <a:solidFill>
                  <a:srgbClr val="336699"/>
                </a:solidFill>
                <a:latin typeface="Gill Sans MT"/>
                <a:cs typeface="Gill Sans MT"/>
              </a:rPr>
              <a:t>an</a:t>
            </a:r>
            <a:r>
              <a:rPr sz="2600" spc="11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55" dirty="0">
                <a:solidFill>
                  <a:srgbClr val="336699"/>
                </a:solidFill>
                <a:latin typeface="Gill Sans MT"/>
                <a:cs typeface="Gill Sans MT"/>
              </a:rPr>
              <a:t>empty</a:t>
            </a:r>
            <a:r>
              <a:rPr sz="26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00" dirty="0">
                <a:solidFill>
                  <a:srgbClr val="336699"/>
                </a:solidFill>
                <a:latin typeface="Gill Sans MT"/>
                <a:cs typeface="Gill Sans MT"/>
              </a:rPr>
              <a:t>sequential</a:t>
            </a:r>
            <a:r>
              <a:rPr sz="2600" spc="11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05" dirty="0">
                <a:solidFill>
                  <a:srgbClr val="336699"/>
                </a:solidFill>
                <a:latin typeface="Gill Sans MT"/>
                <a:cs typeface="Gill Sans MT"/>
              </a:rPr>
              <a:t>stream.</a:t>
            </a:r>
            <a:endParaRPr sz="26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600" spc="350" dirty="0">
                <a:solidFill>
                  <a:srgbClr val="336699"/>
                </a:solidFill>
                <a:latin typeface="Gill Sans MT"/>
                <a:cs typeface="Gill Sans MT"/>
              </a:rPr>
              <a:t>Example </a:t>
            </a:r>
            <a:r>
              <a:rPr sz="2600" spc="250" dirty="0">
                <a:solidFill>
                  <a:srgbClr val="336699"/>
                </a:solidFill>
                <a:latin typeface="Gill Sans MT"/>
                <a:cs typeface="Gill Sans MT"/>
              </a:rPr>
              <a:t>is</a:t>
            </a:r>
            <a:r>
              <a:rPr sz="2600" spc="-16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65" dirty="0">
                <a:solidFill>
                  <a:srgbClr val="336699"/>
                </a:solidFill>
                <a:latin typeface="Gill Sans MT"/>
                <a:cs typeface="Gill Sans MT"/>
              </a:rPr>
              <a:t>here...</a:t>
            </a:r>
            <a:endParaRPr sz="2600">
              <a:latin typeface="Gill Sans MT"/>
              <a:cs typeface="Gill Sans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476500"/>
            <a:ext cx="114300" cy="1143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432809"/>
            <a:ext cx="114300" cy="114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019" y="584200"/>
            <a:ext cx="74320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425" dirty="0"/>
              <a:t>... </a:t>
            </a:r>
            <a:r>
              <a:rPr sz="4400" spc="570" dirty="0"/>
              <a:t>Streams </a:t>
            </a:r>
            <a:r>
              <a:rPr sz="4400" spc="415" dirty="0"/>
              <a:t>from</a:t>
            </a:r>
            <a:r>
              <a:rPr sz="4400" spc="-515" dirty="0"/>
              <a:t> </a:t>
            </a:r>
            <a:r>
              <a:rPr sz="4400" spc="455" dirty="0"/>
              <a:t>Functions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07539"/>
            <a:ext cx="114300" cy="1143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863850"/>
            <a:ext cx="114300" cy="1143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669" y="3806190"/>
            <a:ext cx="114300" cy="1143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669" y="4309109"/>
            <a:ext cx="114300" cy="1143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20750" y="1753870"/>
            <a:ext cx="8455025" cy="334137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10160">
              <a:lnSpc>
                <a:spcPts val="3060"/>
              </a:lnSpc>
              <a:spcBef>
                <a:spcPts val="250"/>
              </a:spcBef>
            </a:pPr>
            <a:r>
              <a:rPr sz="2600" spc="190" dirty="0">
                <a:solidFill>
                  <a:srgbClr val="336699"/>
                </a:solidFill>
                <a:latin typeface="Gill Sans MT"/>
                <a:cs typeface="Gill Sans MT"/>
              </a:rPr>
              <a:t>An </a:t>
            </a:r>
            <a:r>
              <a:rPr sz="2600" spc="235" dirty="0">
                <a:solidFill>
                  <a:srgbClr val="336699"/>
                </a:solidFill>
                <a:latin typeface="Gill Sans MT"/>
                <a:cs typeface="Gill Sans MT"/>
              </a:rPr>
              <a:t>infinite </a:t>
            </a:r>
            <a:r>
              <a:rPr sz="2600" spc="315" dirty="0">
                <a:solidFill>
                  <a:srgbClr val="336699"/>
                </a:solidFill>
                <a:latin typeface="Gill Sans MT"/>
                <a:cs typeface="Gill Sans MT"/>
              </a:rPr>
              <a:t>stream </a:t>
            </a:r>
            <a:r>
              <a:rPr sz="2600" spc="250" dirty="0">
                <a:solidFill>
                  <a:srgbClr val="336699"/>
                </a:solidFill>
                <a:latin typeface="Gill Sans MT"/>
                <a:cs typeface="Gill Sans MT"/>
              </a:rPr>
              <a:t>is </a:t>
            </a:r>
            <a:r>
              <a:rPr sz="2600" spc="480" dirty="0">
                <a:solidFill>
                  <a:srgbClr val="336699"/>
                </a:solidFill>
                <a:latin typeface="Gill Sans MT"/>
                <a:cs typeface="Gill Sans MT"/>
              </a:rPr>
              <a:t>a </a:t>
            </a:r>
            <a:r>
              <a:rPr sz="2600" spc="315" dirty="0">
                <a:solidFill>
                  <a:srgbClr val="336699"/>
                </a:solidFill>
                <a:latin typeface="Gill Sans MT"/>
                <a:cs typeface="Gill Sans MT"/>
              </a:rPr>
              <a:t>stream </a:t>
            </a:r>
            <a:r>
              <a:rPr sz="2600" spc="225" dirty="0">
                <a:solidFill>
                  <a:srgbClr val="336699"/>
                </a:solidFill>
                <a:latin typeface="Gill Sans MT"/>
                <a:cs typeface="Gill Sans MT"/>
              </a:rPr>
              <a:t>with </a:t>
            </a:r>
            <a:r>
              <a:rPr sz="2600" spc="480" dirty="0">
                <a:solidFill>
                  <a:srgbClr val="336699"/>
                </a:solidFill>
                <a:latin typeface="Gill Sans MT"/>
                <a:cs typeface="Gill Sans MT"/>
              </a:rPr>
              <a:t>a </a:t>
            </a:r>
            <a:r>
              <a:rPr sz="2600" spc="355" dirty="0">
                <a:solidFill>
                  <a:srgbClr val="336699"/>
                </a:solidFill>
                <a:latin typeface="Gill Sans MT"/>
                <a:cs typeface="Gill Sans MT"/>
              </a:rPr>
              <a:t>data </a:t>
            </a:r>
            <a:r>
              <a:rPr sz="2600" spc="254" dirty="0">
                <a:solidFill>
                  <a:srgbClr val="336699"/>
                </a:solidFill>
                <a:latin typeface="Gill Sans MT"/>
                <a:cs typeface="Gill Sans MT"/>
              </a:rPr>
              <a:t>source  </a:t>
            </a:r>
            <a:r>
              <a:rPr sz="2600" spc="350" dirty="0">
                <a:solidFill>
                  <a:srgbClr val="336699"/>
                </a:solidFill>
                <a:latin typeface="Gill Sans MT"/>
                <a:cs typeface="Gill Sans MT"/>
              </a:rPr>
              <a:t>capable</a:t>
            </a:r>
            <a:r>
              <a:rPr sz="26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04" dirty="0">
                <a:solidFill>
                  <a:srgbClr val="336699"/>
                </a:solidFill>
                <a:latin typeface="Gill Sans MT"/>
                <a:cs typeface="Gill Sans MT"/>
              </a:rPr>
              <a:t>of</a:t>
            </a:r>
            <a:r>
              <a:rPr sz="2600" spc="11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10" dirty="0">
                <a:solidFill>
                  <a:srgbClr val="336699"/>
                </a:solidFill>
                <a:latin typeface="Gill Sans MT"/>
                <a:cs typeface="Gill Sans MT"/>
              </a:rPr>
              <a:t>generating</a:t>
            </a:r>
            <a:r>
              <a:rPr sz="26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35" dirty="0">
                <a:solidFill>
                  <a:srgbClr val="336699"/>
                </a:solidFill>
                <a:latin typeface="Gill Sans MT"/>
                <a:cs typeface="Gill Sans MT"/>
              </a:rPr>
              <a:t>infinite</a:t>
            </a:r>
            <a:r>
              <a:rPr sz="26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25" dirty="0">
                <a:solidFill>
                  <a:srgbClr val="336699"/>
                </a:solidFill>
                <a:latin typeface="Gill Sans MT"/>
                <a:cs typeface="Gill Sans MT"/>
              </a:rPr>
              <a:t>number</a:t>
            </a:r>
            <a:r>
              <a:rPr sz="2600" spc="11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04" dirty="0">
                <a:solidFill>
                  <a:srgbClr val="336699"/>
                </a:solidFill>
                <a:latin typeface="Gill Sans MT"/>
                <a:cs typeface="Gill Sans MT"/>
              </a:rPr>
              <a:t>of</a:t>
            </a:r>
            <a:r>
              <a:rPr sz="2600" spc="11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15" dirty="0">
                <a:solidFill>
                  <a:srgbClr val="336699"/>
                </a:solidFill>
                <a:latin typeface="Gill Sans MT"/>
                <a:cs typeface="Gill Sans MT"/>
              </a:rPr>
              <a:t>elements.</a:t>
            </a:r>
            <a:endParaRPr sz="2600">
              <a:latin typeface="Gill Sans MT"/>
              <a:cs typeface="Gill Sans MT"/>
            </a:endParaRPr>
          </a:p>
          <a:p>
            <a:pPr marL="12700" marR="1065530">
              <a:lnSpc>
                <a:spcPts val="3050"/>
              </a:lnSpc>
              <a:spcBef>
                <a:spcPts val="1430"/>
              </a:spcBef>
            </a:pPr>
            <a:r>
              <a:rPr sz="2600" spc="240" dirty="0">
                <a:solidFill>
                  <a:srgbClr val="336699"/>
                </a:solidFill>
                <a:latin typeface="Gill Sans MT"/>
                <a:cs typeface="Gill Sans MT"/>
              </a:rPr>
              <a:t>The</a:t>
            </a:r>
            <a:r>
              <a:rPr sz="26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35" dirty="0">
                <a:solidFill>
                  <a:srgbClr val="336699"/>
                </a:solidFill>
                <a:latin typeface="Gill Sans MT"/>
                <a:cs typeface="Gill Sans MT"/>
              </a:rPr>
              <a:t>Stream</a:t>
            </a:r>
            <a:r>
              <a:rPr sz="2600" spc="11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65" dirty="0">
                <a:solidFill>
                  <a:srgbClr val="336699"/>
                </a:solidFill>
                <a:latin typeface="Gill Sans MT"/>
                <a:cs typeface="Gill Sans MT"/>
              </a:rPr>
              <a:t>interface</a:t>
            </a:r>
            <a:r>
              <a:rPr sz="26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80" dirty="0">
                <a:solidFill>
                  <a:srgbClr val="336699"/>
                </a:solidFill>
                <a:latin typeface="Gill Sans MT"/>
                <a:cs typeface="Gill Sans MT"/>
              </a:rPr>
              <a:t>contains</a:t>
            </a:r>
            <a:r>
              <a:rPr sz="26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85" dirty="0">
                <a:solidFill>
                  <a:srgbClr val="336699"/>
                </a:solidFill>
                <a:latin typeface="Gill Sans MT"/>
                <a:cs typeface="Gill Sans MT"/>
              </a:rPr>
              <a:t>the</a:t>
            </a:r>
            <a:r>
              <a:rPr sz="26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185" dirty="0">
                <a:solidFill>
                  <a:srgbClr val="336699"/>
                </a:solidFill>
                <a:latin typeface="Gill Sans MT"/>
                <a:cs typeface="Gill Sans MT"/>
              </a:rPr>
              <a:t>two</a:t>
            </a:r>
            <a:r>
              <a:rPr sz="26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60" dirty="0">
                <a:solidFill>
                  <a:srgbClr val="336699"/>
                </a:solidFill>
                <a:latin typeface="Gill Sans MT"/>
                <a:cs typeface="Gill Sans MT"/>
              </a:rPr>
              <a:t>static  </a:t>
            </a:r>
            <a:r>
              <a:rPr sz="2600" spc="310" dirty="0">
                <a:solidFill>
                  <a:srgbClr val="336699"/>
                </a:solidFill>
                <a:latin typeface="Gill Sans MT"/>
                <a:cs typeface="Gill Sans MT"/>
              </a:rPr>
              <a:t>methods</a:t>
            </a:r>
            <a:r>
              <a:rPr sz="2600" spc="10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150" dirty="0">
                <a:solidFill>
                  <a:srgbClr val="336699"/>
                </a:solidFill>
                <a:latin typeface="Gill Sans MT"/>
                <a:cs typeface="Gill Sans MT"/>
              </a:rPr>
              <a:t>to</a:t>
            </a:r>
            <a:r>
              <a:rPr sz="26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10" dirty="0">
                <a:solidFill>
                  <a:srgbClr val="336699"/>
                </a:solidFill>
                <a:latin typeface="Gill Sans MT"/>
                <a:cs typeface="Gill Sans MT"/>
              </a:rPr>
              <a:t>generate</a:t>
            </a:r>
            <a:r>
              <a:rPr sz="2600" spc="10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409" dirty="0">
                <a:solidFill>
                  <a:srgbClr val="336699"/>
                </a:solidFill>
                <a:latin typeface="Gill Sans MT"/>
                <a:cs typeface="Gill Sans MT"/>
              </a:rPr>
              <a:t>an</a:t>
            </a:r>
            <a:r>
              <a:rPr sz="2600" spc="11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35" dirty="0">
                <a:solidFill>
                  <a:srgbClr val="336699"/>
                </a:solidFill>
                <a:latin typeface="Gill Sans MT"/>
                <a:cs typeface="Gill Sans MT"/>
              </a:rPr>
              <a:t>infinite</a:t>
            </a:r>
            <a:r>
              <a:rPr sz="26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15" dirty="0">
                <a:solidFill>
                  <a:srgbClr val="336699"/>
                </a:solidFill>
                <a:latin typeface="Gill Sans MT"/>
                <a:cs typeface="Gill Sans MT"/>
              </a:rPr>
              <a:t>stream:</a:t>
            </a:r>
            <a:endParaRPr sz="2600">
              <a:latin typeface="Gill Sans MT"/>
              <a:cs typeface="Gill Sans MT"/>
            </a:endParaRPr>
          </a:p>
          <a:p>
            <a:pPr marL="444500">
              <a:lnSpc>
                <a:spcPct val="100000"/>
              </a:lnSpc>
              <a:spcBef>
                <a:spcPts val="1230"/>
              </a:spcBef>
            </a:pPr>
            <a:r>
              <a:rPr sz="2450" i="1" spc="515" dirty="0">
                <a:solidFill>
                  <a:srgbClr val="336699"/>
                </a:solidFill>
                <a:latin typeface="Gill Sans MT"/>
                <a:cs typeface="Gill Sans MT"/>
              </a:rPr>
              <a:t>generate</a:t>
            </a:r>
            <a:r>
              <a:rPr sz="2400" spc="515" dirty="0">
                <a:solidFill>
                  <a:srgbClr val="336699"/>
                </a:solidFill>
                <a:latin typeface="Gill Sans MT"/>
                <a:cs typeface="Gill Sans MT"/>
              </a:rPr>
              <a:t>:</a:t>
            </a:r>
            <a:r>
              <a:rPr sz="2400" spc="-37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400" spc="254" dirty="0">
                <a:solidFill>
                  <a:srgbClr val="336699"/>
                </a:solidFill>
                <a:latin typeface="Gill Sans MT"/>
                <a:cs typeface="Gill Sans MT"/>
              </a:rPr>
              <a:t>Generates </a:t>
            </a:r>
            <a:r>
              <a:rPr sz="2400" spc="275" dirty="0">
                <a:solidFill>
                  <a:srgbClr val="336699"/>
                </a:solidFill>
                <a:latin typeface="Gill Sans MT"/>
                <a:cs typeface="Gill Sans MT"/>
              </a:rPr>
              <a:t>sequential </a:t>
            </a:r>
            <a:r>
              <a:rPr sz="2400" spc="235" dirty="0">
                <a:solidFill>
                  <a:srgbClr val="336699"/>
                </a:solidFill>
                <a:latin typeface="Gill Sans MT"/>
                <a:cs typeface="Gill Sans MT"/>
              </a:rPr>
              <a:t>unordered </a:t>
            </a:r>
            <a:r>
              <a:rPr sz="2400" spc="280" dirty="0">
                <a:solidFill>
                  <a:srgbClr val="336699"/>
                </a:solidFill>
                <a:latin typeface="Gill Sans MT"/>
                <a:cs typeface="Gill Sans MT"/>
              </a:rPr>
              <a:t>stream.</a:t>
            </a:r>
            <a:endParaRPr sz="2400">
              <a:latin typeface="Gill Sans MT"/>
              <a:cs typeface="Gill Sans MT"/>
            </a:endParaRPr>
          </a:p>
          <a:p>
            <a:pPr marL="444500">
              <a:lnSpc>
                <a:spcPct val="100000"/>
              </a:lnSpc>
              <a:spcBef>
                <a:spcPts val="1010"/>
              </a:spcBef>
            </a:pPr>
            <a:r>
              <a:rPr sz="2450" i="1" spc="465" dirty="0">
                <a:solidFill>
                  <a:srgbClr val="336699"/>
                </a:solidFill>
                <a:latin typeface="Gill Sans MT"/>
                <a:cs typeface="Gill Sans MT"/>
              </a:rPr>
              <a:t>iterate</a:t>
            </a:r>
            <a:r>
              <a:rPr sz="2400" spc="465" dirty="0">
                <a:solidFill>
                  <a:srgbClr val="336699"/>
                </a:solidFill>
                <a:latin typeface="Gill Sans MT"/>
                <a:cs typeface="Gill Sans MT"/>
              </a:rPr>
              <a:t>:</a:t>
            </a:r>
            <a:r>
              <a:rPr sz="2400" spc="-34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400" spc="254" dirty="0">
                <a:solidFill>
                  <a:srgbClr val="336699"/>
                </a:solidFill>
                <a:latin typeface="Gill Sans MT"/>
                <a:cs typeface="Gill Sans MT"/>
              </a:rPr>
              <a:t>Generates </a:t>
            </a:r>
            <a:r>
              <a:rPr sz="2400" spc="275" dirty="0">
                <a:solidFill>
                  <a:srgbClr val="336699"/>
                </a:solidFill>
                <a:latin typeface="Gill Sans MT"/>
                <a:cs typeface="Gill Sans MT"/>
              </a:rPr>
              <a:t>sequential </a:t>
            </a:r>
            <a:r>
              <a:rPr sz="2400" spc="210" dirty="0">
                <a:solidFill>
                  <a:srgbClr val="336699"/>
                </a:solidFill>
                <a:latin typeface="Gill Sans MT"/>
                <a:cs typeface="Gill Sans MT"/>
              </a:rPr>
              <a:t>ordered </a:t>
            </a:r>
            <a:r>
              <a:rPr sz="2400" spc="280" dirty="0">
                <a:solidFill>
                  <a:srgbClr val="336699"/>
                </a:solidFill>
                <a:latin typeface="Gill Sans MT"/>
                <a:cs typeface="Gill Sans MT"/>
              </a:rPr>
              <a:t>stream.</a:t>
            </a:r>
            <a:endParaRPr sz="24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600" spc="350" dirty="0">
                <a:solidFill>
                  <a:srgbClr val="336699"/>
                </a:solidFill>
                <a:latin typeface="Gill Sans MT"/>
                <a:cs typeface="Gill Sans MT"/>
              </a:rPr>
              <a:t>Example </a:t>
            </a:r>
            <a:r>
              <a:rPr sz="2600" spc="250" dirty="0">
                <a:solidFill>
                  <a:srgbClr val="336699"/>
                </a:solidFill>
                <a:latin typeface="Gill Sans MT"/>
                <a:cs typeface="Gill Sans MT"/>
              </a:rPr>
              <a:t>is</a:t>
            </a:r>
            <a:r>
              <a:rPr sz="2600" spc="-16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65" dirty="0">
                <a:solidFill>
                  <a:srgbClr val="336699"/>
                </a:solidFill>
                <a:latin typeface="Gill Sans MT"/>
                <a:cs typeface="Gill Sans MT"/>
              </a:rPr>
              <a:t>here...</a:t>
            </a:r>
            <a:endParaRPr sz="2600">
              <a:latin typeface="Gill Sans MT"/>
              <a:cs typeface="Gill Sans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4826000"/>
            <a:ext cx="114300" cy="114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019" y="584200"/>
            <a:ext cx="65385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425" dirty="0"/>
              <a:t>... </a:t>
            </a:r>
            <a:r>
              <a:rPr sz="4400" spc="570" dirty="0"/>
              <a:t>Streams </a:t>
            </a:r>
            <a:r>
              <a:rPr sz="4400" spc="415" dirty="0"/>
              <a:t>from</a:t>
            </a:r>
            <a:r>
              <a:rPr sz="4400" spc="-509" dirty="0"/>
              <a:t> </a:t>
            </a:r>
            <a:r>
              <a:rPr sz="4400" spc="380" dirty="0"/>
              <a:t>Arrays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892300"/>
            <a:ext cx="114300" cy="1143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0750" y="1743118"/>
            <a:ext cx="8498840" cy="171767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ct val="96800"/>
              </a:lnSpc>
              <a:spcBef>
                <a:spcPts val="225"/>
              </a:spcBef>
              <a:tabLst>
                <a:tab pos="1941195" algn="l"/>
                <a:tab pos="3469004" algn="l"/>
                <a:tab pos="5343525" algn="l"/>
              </a:tabLst>
            </a:pPr>
            <a:r>
              <a:rPr sz="2400" spc="210" dirty="0">
                <a:solidFill>
                  <a:srgbClr val="336699"/>
                </a:solidFill>
                <a:latin typeface="Gill Sans MT"/>
                <a:cs typeface="Gill Sans MT"/>
              </a:rPr>
              <a:t>The</a:t>
            </a:r>
            <a:r>
              <a:rPr sz="2400" spc="114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450" i="1" spc="500" dirty="0">
                <a:solidFill>
                  <a:srgbClr val="336699"/>
                </a:solidFill>
                <a:latin typeface="Gill Sans MT"/>
                <a:cs typeface="Gill Sans MT"/>
              </a:rPr>
              <a:t>Arrays	</a:t>
            </a:r>
            <a:r>
              <a:rPr sz="2400" spc="300" dirty="0">
                <a:solidFill>
                  <a:srgbClr val="336699"/>
                </a:solidFill>
                <a:latin typeface="Gill Sans MT"/>
                <a:cs typeface="Gill Sans MT"/>
              </a:rPr>
              <a:t>class </a:t>
            </a:r>
            <a:r>
              <a:rPr sz="2400" spc="229" dirty="0">
                <a:solidFill>
                  <a:srgbClr val="336699"/>
                </a:solidFill>
                <a:latin typeface="Gill Sans MT"/>
                <a:cs typeface="Gill Sans MT"/>
              </a:rPr>
              <a:t>in</a:t>
            </a:r>
            <a:r>
              <a:rPr sz="2400" spc="-5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400" spc="254" dirty="0">
                <a:solidFill>
                  <a:srgbClr val="336699"/>
                </a:solidFill>
                <a:latin typeface="Gill Sans MT"/>
                <a:cs typeface="Gill Sans MT"/>
              </a:rPr>
              <a:t>the</a:t>
            </a:r>
            <a:r>
              <a:rPr sz="2400" spc="14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450" i="1" spc="470" dirty="0">
                <a:solidFill>
                  <a:srgbClr val="336699"/>
                </a:solidFill>
                <a:latin typeface="Gill Sans MT"/>
                <a:cs typeface="Gill Sans MT"/>
              </a:rPr>
              <a:t>java.util	</a:t>
            </a:r>
            <a:r>
              <a:rPr sz="2400" spc="345" dirty="0">
                <a:solidFill>
                  <a:srgbClr val="336699"/>
                </a:solidFill>
                <a:latin typeface="Gill Sans MT"/>
                <a:cs typeface="Gill Sans MT"/>
              </a:rPr>
              <a:t>package </a:t>
            </a:r>
            <a:r>
              <a:rPr sz="2400" spc="260" dirty="0">
                <a:solidFill>
                  <a:srgbClr val="336699"/>
                </a:solidFill>
                <a:latin typeface="Gill Sans MT"/>
                <a:cs typeface="Gill Sans MT"/>
              </a:rPr>
              <a:t>contains</a:t>
            </a:r>
            <a:r>
              <a:rPr sz="2400" spc="-22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400" spc="375" dirty="0">
                <a:solidFill>
                  <a:srgbClr val="336699"/>
                </a:solidFill>
                <a:latin typeface="Gill Sans MT"/>
                <a:cs typeface="Gill Sans MT"/>
              </a:rPr>
              <a:t>an  </a:t>
            </a:r>
            <a:r>
              <a:rPr sz="2400" spc="250" dirty="0">
                <a:solidFill>
                  <a:srgbClr val="336699"/>
                </a:solidFill>
                <a:latin typeface="Gill Sans MT"/>
                <a:cs typeface="Gill Sans MT"/>
              </a:rPr>
              <a:t>overloaded</a:t>
            </a:r>
            <a:r>
              <a:rPr sz="2400" spc="1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450" i="1" spc="490" dirty="0">
                <a:solidFill>
                  <a:srgbClr val="336699"/>
                </a:solidFill>
                <a:latin typeface="Gill Sans MT"/>
                <a:cs typeface="Gill Sans MT"/>
              </a:rPr>
              <a:t>stream()	</a:t>
            </a:r>
            <a:r>
              <a:rPr sz="2400" spc="240" dirty="0">
                <a:solidFill>
                  <a:srgbClr val="336699"/>
                </a:solidFill>
                <a:latin typeface="Gill Sans MT"/>
                <a:cs typeface="Gill Sans MT"/>
              </a:rPr>
              <a:t>static </a:t>
            </a:r>
            <a:r>
              <a:rPr sz="2400" spc="280" dirty="0">
                <a:solidFill>
                  <a:srgbClr val="336699"/>
                </a:solidFill>
                <a:latin typeface="Gill Sans MT"/>
                <a:cs typeface="Gill Sans MT"/>
              </a:rPr>
              <a:t>method </a:t>
            </a:r>
            <a:r>
              <a:rPr sz="2400" spc="140" dirty="0">
                <a:solidFill>
                  <a:srgbClr val="336699"/>
                </a:solidFill>
                <a:latin typeface="Gill Sans MT"/>
                <a:cs typeface="Gill Sans MT"/>
              </a:rPr>
              <a:t>to </a:t>
            </a:r>
            <a:r>
              <a:rPr sz="2400" spc="250" dirty="0">
                <a:solidFill>
                  <a:srgbClr val="336699"/>
                </a:solidFill>
                <a:latin typeface="Gill Sans MT"/>
                <a:cs typeface="Gill Sans MT"/>
              </a:rPr>
              <a:t>create  </a:t>
            </a:r>
            <a:r>
              <a:rPr sz="2400" spc="275" dirty="0">
                <a:solidFill>
                  <a:srgbClr val="336699"/>
                </a:solidFill>
                <a:latin typeface="Gill Sans MT"/>
                <a:cs typeface="Gill Sans MT"/>
              </a:rPr>
              <a:t>sequential </a:t>
            </a:r>
            <a:r>
              <a:rPr sz="2600" spc="320" dirty="0">
                <a:solidFill>
                  <a:srgbClr val="336699"/>
                </a:solidFill>
                <a:latin typeface="Gill Sans MT"/>
                <a:cs typeface="Gill Sans MT"/>
              </a:rPr>
              <a:t>streams </a:t>
            </a:r>
            <a:r>
              <a:rPr sz="2600" spc="245" dirty="0">
                <a:solidFill>
                  <a:srgbClr val="336699"/>
                </a:solidFill>
                <a:latin typeface="Gill Sans MT"/>
                <a:cs typeface="Gill Sans MT"/>
              </a:rPr>
              <a:t>from</a:t>
            </a:r>
            <a:r>
              <a:rPr sz="2600" spc="-26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90" dirty="0">
                <a:solidFill>
                  <a:srgbClr val="336699"/>
                </a:solidFill>
                <a:latin typeface="Gill Sans MT"/>
                <a:cs typeface="Gill Sans MT"/>
              </a:rPr>
              <a:t>arrays.</a:t>
            </a:r>
            <a:endParaRPr sz="26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600" spc="350" dirty="0">
                <a:solidFill>
                  <a:srgbClr val="336699"/>
                </a:solidFill>
                <a:latin typeface="Gill Sans MT"/>
                <a:cs typeface="Gill Sans MT"/>
              </a:rPr>
              <a:t>Example </a:t>
            </a:r>
            <a:r>
              <a:rPr sz="2600" spc="250" dirty="0">
                <a:solidFill>
                  <a:srgbClr val="336699"/>
                </a:solidFill>
                <a:latin typeface="Gill Sans MT"/>
                <a:cs typeface="Gill Sans MT"/>
              </a:rPr>
              <a:t>is</a:t>
            </a:r>
            <a:r>
              <a:rPr sz="2600" spc="-16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65" dirty="0">
                <a:solidFill>
                  <a:srgbClr val="336699"/>
                </a:solidFill>
                <a:latin typeface="Gill Sans MT"/>
                <a:cs typeface="Gill Sans MT"/>
              </a:rPr>
              <a:t>here...</a:t>
            </a:r>
            <a:endParaRPr sz="2600">
              <a:latin typeface="Gill Sans MT"/>
              <a:cs typeface="Gill Sans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192779"/>
            <a:ext cx="114300" cy="114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019" y="584200"/>
            <a:ext cx="77882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425" dirty="0"/>
              <a:t>... </a:t>
            </a:r>
            <a:r>
              <a:rPr sz="4400" spc="570" dirty="0"/>
              <a:t>Streams </a:t>
            </a:r>
            <a:r>
              <a:rPr sz="4400" spc="415" dirty="0"/>
              <a:t>from</a:t>
            </a:r>
            <a:r>
              <a:rPr sz="4400" spc="-480" dirty="0"/>
              <a:t> </a:t>
            </a:r>
            <a:r>
              <a:rPr sz="4400" spc="340" dirty="0"/>
              <a:t>Collections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07539"/>
            <a:ext cx="114300" cy="1143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0750" y="1742222"/>
            <a:ext cx="8107680" cy="1391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3200"/>
              </a:lnSpc>
              <a:spcBef>
                <a:spcPts val="90"/>
              </a:spcBef>
            </a:pPr>
            <a:r>
              <a:rPr sz="2600" spc="240" dirty="0">
                <a:solidFill>
                  <a:srgbClr val="336699"/>
                </a:solidFill>
                <a:latin typeface="Gill Sans MT"/>
                <a:cs typeface="Gill Sans MT"/>
              </a:rPr>
              <a:t>The </a:t>
            </a:r>
            <a:r>
              <a:rPr sz="2700" i="1" spc="505" dirty="0">
                <a:solidFill>
                  <a:srgbClr val="336699"/>
                </a:solidFill>
                <a:latin typeface="Gill Sans MT"/>
                <a:cs typeface="Gill Sans MT"/>
              </a:rPr>
              <a:t>Collection</a:t>
            </a:r>
            <a:r>
              <a:rPr sz="2700" i="1" spc="-32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65" dirty="0">
                <a:solidFill>
                  <a:srgbClr val="336699"/>
                </a:solidFill>
                <a:latin typeface="Gill Sans MT"/>
                <a:cs typeface="Gill Sans MT"/>
              </a:rPr>
              <a:t>interface </a:t>
            </a:r>
            <a:r>
              <a:rPr sz="2600" spc="280" dirty="0">
                <a:solidFill>
                  <a:srgbClr val="336699"/>
                </a:solidFill>
                <a:latin typeface="Gill Sans MT"/>
                <a:cs typeface="Gill Sans MT"/>
              </a:rPr>
              <a:t>contains </a:t>
            </a:r>
            <a:r>
              <a:rPr sz="2600" spc="285" dirty="0">
                <a:solidFill>
                  <a:srgbClr val="336699"/>
                </a:solidFill>
                <a:latin typeface="Gill Sans MT"/>
                <a:cs typeface="Gill Sans MT"/>
              </a:rPr>
              <a:t>the </a:t>
            </a:r>
            <a:r>
              <a:rPr sz="2700" i="1" spc="515" dirty="0">
                <a:solidFill>
                  <a:srgbClr val="336699"/>
                </a:solidFill>
                <a:latin typeface="Gill Sans MT"/>
                <a:cs typeface="Gill Sans MT"/>
              </a:rPr>
              <a:t>stream()</a:t>
            </a:r>
            <a:endParaRPr sz="2700">
              <a:latin typeface="Gill Sans MT"/>
              <a:cs typeface="Gill Sans MT"/>
            </a:endParaRPr>
          </a:p>
          <a:p>
            <a:pPr marL="12700">
              <a:lnSpc>
                <a:spcPts val="3080"/>
              </a:lnSpc>
            </a:pPr>
            <a:r>
              <a:rPr sz="2600" spc="305" dirty="0">
                <a:solidFill>
                  <a:srgbClr val="336699"/>
                </a:solidFill>
                <a:latin typeface="Gill Sans MT"/>
                <a:cs typeface="Gill Sans MT"/>
              </a:rPr>
              <a:t>method </a:t>
            </a:r>
            <a:r>
              <a:rPr sz="2600" spc="280" dirty="0">
                <a:solidFill>
                  <a:srgbClr val="336699"/>
                </a:solidFill>
                <a:latin typeface="Gill Sans MT"/>
                <a:cs typeface="Gill Sans MT"/>
              </a:rPr>
              <a:t>that </a:t>
            </a:r>
            <a:r>
              <a:rPr sz="2600" spc="275" dirty="0">
                <a:solidFill>
                  <a:srgbClr val="336699"/>
                </a:solidFill>
                <a:latin typeface="Gill Sans MT"/>
                <a:cs typeface="Gill Sans MT"/>
              </a:rPr>
              <a:t>create </a:t>
            </a:r>
            <a:r>
              <a:rPr sz="2600" spc="300" dirty="0">
                <a:solidFill>
                  <a:srgbClr val="336699"/>
                </a:solidFill>
                <a:latin typeface="Gill Sans MT"/>
                <a:cs typeface="Gill Sans MT"/>
              </a:rPr>
              <a:t>sequential</a:t>
            </a:r>
            <a:r>
              <a:rPr sz="2600" spc="-45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05" dirty="0">
                <a:solidFill>
                  <a:srgbClr val="336699"/>
                </a:solidFill>
                <a:latin typeface="Gill Sans MT"/>
                <a:cs typeface="Gill Sans MT"/>
              </a:rPr>
              <a:t>stream.</a:t>
            </a:r>
            <a:endParaRPr sz="26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600" spc="350" dirty="0">
                <a:solidFill>
                  <a:srgbClr val="336699"/>
                </a:solidFill>
                <a:latin typeface="Gill Sans MT"/>
                <a:cs typeface="Gill Sans MT"/>
              </a:rPr>
              <a:t>Example </a:t>
            </a:r>
            <a:r>
              <a:rPr sz="2600" spc="250" dirty="0">
                <a:solidFill>
                  <a:srgbClr val="336699"/>
                </a:solidFill>
                <a:latin typeface="Gill Sans MT"/>
                <a:cs typeface="Gill Sans MT"/>
              </a:rPr>
              <a:t>is</a:t>
            </a:r>
            <a:r>
              <a:rPr sz="2600" spc="-16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65" dirty="0">
                <a:solidFill>
                  <a:srgbClr val="336699"/>
                </a:solidFill>
                <a:latin typeface="Gill Sans MT"/>
                <a:cs typeface="Gill Sans MT"/>
              </a:rPr>
              <a:t>here...</a:t>
            </a:r>
            <a:endParaRPr sz="2600">
              <a:latin typeface="Gill Sans MT"/>
              <a:cs typeface="Gill Sans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863850"/>
            <a:ext cx="114300" cy="114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019" y="584200"/>
            <a:ext cx="59988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425" dirty="0"/>
              <a:t>... </a:t>
            </a:r>
            <a:r>
              <a:rPr sz="4400" spc="570" dirty="0"/>
              <a:t>Streams </a:t>
            </a:r>
            <a:r>
              <a:rPr sz="4400" spc="415" dirty="0"/>
              <a:t>from</a:t>
            </a:r>
            <a:r>
              <a:rPr sz="4400" spc="-505" dirty="0"/>
              <a:t> </a:t>
            </a:r>
            <a:r>
              <a:rPr sz="4400" spc="430" dirty="0"/>
              <a:t>Files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07539"/>
            <a:ext cx="114300" cy="1143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0750" y="1753870"/>
            <a:ext cx="8583295" cy="176657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ct val="96100"/>
              </a:lnSpc>
              <a:spcBef>
                <a:spcPts val="220"/>
              </a:spcBef>
              <a:tabLst>
                <a:tab pos="2073275" algn="l"/>
                <a:tab pos="5201285" algn="l"/>
              </a:tabLst>
            </a:pPr>
            <a:r>
              <a:rPr sz="2600" spc="370" dirty="0">
                <a:solidFill>
                  <a:srgbClr val="336699"/>
                </a:solidFill>
                <a:latin typeface="Gill Sans MT"/>
                <a:cs typeface="Gill Sans MT"/>
              </a:rPr>
              <a:t>Java </a:t>
            </a:r>
            <a:r>
              <a:rPr sz="2600" spc="350" dirty="0">
                <a:solidFill>
                  <a:srgbClr val="336699"/>
                </a:solidFill>
                <a:latin typeface="Gill Sans MT"/>
                <a:cs typeface="Gill Sans MT"/>
              </a:rPr>
              <a:t>8 </a:t>
            </a:r>
            <a:r>
              <a:rPr sz="2600" spc="395" dirty="0">
                <a:solidFill>
                  <a:srgbClr val="336699"/>
                </a:solidFill>
                <a:latin typeface="Gill Sans MT"/>
                <a:cs typeface="Gill Sans MT"/>
              </a:rPr>
              <a:t>has </a:t>
            </a:r>
            <a:r>
              <a:rPr sz="2600" spc="360" dirty="0">
                <a:solidFill>
                  <a:srgbClr val="336699"/>
                </a:solidFill>
                <a:latin typeface="Gill Sans MT"/>
                <a:cs typeface="Gill Sans MT"/>
              </a:rPr>
              <a:t>added </a:t>
            </a:r>
            <a:r>
              <a:rPr sz="2600" spc="440" dirty="0">
                <a:solidFill>
                  <a:srgbClr val="336699"/>
                </a:solidFill>
                <a:latin typeface="Gill Sans MT"/>
                <a:cs typeface="Gill Sans MT"/>
              </a:rPr>
              <a:t>many </a:t>
            </a:r>
            <a:r>
              <a:rPr sz="2600" spc="315" dirty="0">
                <a:solidFill>
                  <a:srgbClr val="336699"/>
                </a:solidFill>
                <a:latin typeface="Gill Sans MT"/>
                <a:cs typeface="Gill Sans MT"/>
              </a:rPr>
              <a:t>methods </a:t>
            </a:r>
            <a:r>
              <a:rPr sz="2600" spc="150" dirty="0">
                <a:solidFill>
                  <a:srgbClr val="336699"/>
                </a:solidFill>
                <a:latin typeface="Gill Sans MT"/>
                <a:cs typeface="Gill Sans MT"/>
              </a:rPr>
              <a:t>to </a:t>
            </a:r>
            <a:r>
              <a:rPr sz="2600" spc="285" dirty="0">
                <a:solidFill>
                  <a:srgbClr val="336699"/>
                </a:solidFill>
                <a:latin typeface="Gill Sans MT"/>
                <a:cs typeface="Gill Sans MT"/>
              </a:rPr>
              <a:t>the </a:t>
            </a:r>
            <a:r>
              <a:rPr sz="2600" spc="330" dirty="0">
                <a:solidFill>
                  <a:srgbClr val="336699"/>
                </a:solidFill>
                <a:latin typeface="Gill Sans MT"/>
                <a:cs typeface="Gill Sans MT"/>
              </a:rPr>
              <a:t>classes </a:t>
            </a:r>
            <a:r>
              <a:rPr sz="2600" spc="245" dirty="0">
                <a:solidFill>
                  <a:srgbClr val="336699"/>
                </a:solidFill>
                <a:latin typeface="Gill Sans MT"/>
                <a:cs typeface="Gill Sans MT"/>
              </a:rPr>
              <a:t>in  </a:t>
            </a:r>
            <a:r>
              <a:rPr sz="2600" spc="280" dirty="0">
                <a:solidFill>
                  <a:srgbClr val="336699"/>
                </a:solidFill>
                <a:latin typeface="Gill Sans MT"/>
                <a:cs typeface="Gill Sans MT"/>
              </a:rPr>
              <a:t>the</a:t>
            </a:r>
            <a:r>
              <a:rPr sz="2600" spc="11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700" i="1" spc="505" dirty="0">
                <a:solidFill>
                  <a:srgbClr val="336699"/>
                </a:solidFill>
                <a:latin typeface="Gill Sans MT"/>
                <a:cs typeface="Gill Sans MT"/>
              </a:rPr>
              <a:t>java.io	</a:t>
            </a:r>
            <a:r>
              <a:rPr sz="2600" spc="385" dirty="0">
                <a:solidFill>
                  <a:srgbClr val="336699"/>
                </a:solidFill>
                <a:latin typeface="Gill Sans MT"/>
                <a:cs typeface="Gill Sans MT"/>
              </a:rPr>
              <a:t>and</a:t>
            </a:r>
            <a:r>
              <a:rPr sz="2600" spc="12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700" i="1" spc="500" dirty="0">
                <a:solidFill>
                  <a:srgbClr val="336699"/>
                </a:solidFill>
                <a:latin typeface="Gill Sans MT"/>
                <a:cs typeface="Gill Sans MT"/>
              </a:rPr>
              <a:t>java.nio.file	</a:t>
            </a:r>
            <a:r>
              <a:rPr sz="2600" spc="370" dirty="0">
                <a:solidFill>
                  <a:srgbClr val="336699"/>
                </a:solidFill>
                <a:latin typeface="Gill Sans MT"/>
                <a:cs typeface="Gill Sans MT"/>
              </a:rPr>
              <a:t>packages </a:t>
            </a:r>
            <a:r>
              <a:rPr sz="2600" spc="155" dirty="0">
                <a:solidFill>
                  <a:srgbClr val="336699"/>
                </a:solidFill>
                <a:latin typeface="Gill Sans MT"/>
                <a:cs typeface="Gill Sans MT"/>
              </a:rPr>
              <a:t>to</a:t>
            </a:r>
            <a:r>
              <a:rPr sz="2600" spc="-21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45" dirty="0">
                <a:solidFill>
                  <a:srgbClr val="336699"/>
                </a:solidFill>
                <a:latin typeface="Gill Sans MT"/>
                <a:cs typeface="Gill Sans MT"/>
              </a:rPr>
              <a:t>support  </a:t>
            </a:r>
            <a:r>
              <a:rPr sz="2600" spc="50" dirty="0">
                <a:solidFill>
                  <a:srgbClr val="336699"/>
                </a:solidFill>
                <a:latin typeface="Gill Sans MT"/>
                <a:cs typeface="Gill Sans MT"/>
              </a:rPr>
              <a:t>I/O </a:t>
            </a:r>
            <a:r>
              <a:rPr sz="2600" spc="250" dirty="0">
                <a:solidFill>
                  <a:srgbClr val="336699"/>
                </a:solidFill>
                <a:latin typeface="Gill Sans MT"/>
                <a:cs typeface="Gill Sans MT"/>
              </a:rPr>
              <a:t>operations </a:t>
            </a:r>
            <a:r>
              <a:rPr sz="2600" spc="330" dirty="0">
                <a:solidFill>
                  <a:srgbClr val="336699"/>
                </a:solidFill>
                <a:latin typeface="Gill Sans MT"/>
                <a:cs typeface="Gill Sans MT"/>
              </a:rPr>
              <a:t>using</a:t>
            </a:r>
            <a:r>
              <a:rPr sz="2600" spc="-1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25" dirty="0">
                <a:solidFill>
                  <a:srgbClr val="336699"/>
                </a:solidFill>
                <a:latin typeface="Gill Sans MT"/>
                <a:cs typeface="Gill Sans MT"/>
              </a:rPr>
              <a:t>Streams.</a:t>
            </a:r>
            <a:endParaRPr sz="26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600" spc="350" dirty="0">
                <a:solidFill>
                  <a:srgbClr val="336699"/>
                </a:solidFill>
                <a:latin typeface="Gill Sans MT"/>
                <a:cs typeface="Gill Sans MT"/>
              </a:rPr>
              <a:t>Example </a:t>
            </a:r>
            <a:r>
              <a:rPr sz="2600" spc="250" dirty="0">
                <a:solidFill>
                  <a:srgbClr val="336699"/>
                </a:solidFill>
                <a:latin typeface="Gill Sans MT"/>
                <a:cs typeface="Gill Sans MT"/>
              </a:rPr>
              <a:t>is</a:t>
            </a:r>
            <a:r>
              <a:rPr sz="2600" spc="-16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65" dirty="0">
                <a:solidFill>
                  <a:srgbClr val="336699"/>
                </a:solidFill>
                <a:latin typeface="Gill Sans MT"/>
                <a:cs typeface="Gill Sans MT"/>
              </a:rPr>
              <a:t>here...</a:t>
            </a:r>
            <a:endParaRPr sz="2600">
              <a:latin typeface="Gill Sans MT"/>
              <a:cs typeface="Gill Sans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252470"/>
            <a:ext cx="114300" cy="114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508000"/>
            <a:ext cx="63061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630" dirty="0"/>
              <a:t>3. </a:t>
            </a:r>
            <a:r>
              <a:rPr sz="5400" spc="434" dirty="0"/>
              <a:t>Optional</a:t>
            </a:r>
            <a:r>
              <a:rPr sz="5400" spc="-265" dirty="0"/>
              <a:t> </a:t>
            </a:r>
            <a:r>
              <a:rPr sz="5400" spc="650" dirty="0"/>
              <a:t>Values</a:t>
            </a:r>
            <a:endParaRPr sz="5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892300"/>
            <a:ext cx="114300" cy="1143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0750" y="1743118"/>
            <a:ext cx="8501380" cy="581088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ct val="96800"/>
              </a:lnSpc>
              <a:spcBef>
                <a:spcPts val="225"/>
              </a:spcBef>
              <a:tabLst>
                <a:tab pos="4137025" algn="l"/>
                <a:tab pos="5375275" algn="l"/>
              </a:tabLst>
            </a:pPr>
            <a:r>
              <a:rPr sz="2450" i="1" spc="440" dirty="0">
                <a:solidFill>
                  <a:srgbClr val="336699"/>
                </a:solidFill>
                <a:latin typeface="Gill Sans MT"/>
                <a:cs typeface="Gill Sans MT"/>
              </a:rPr>
              <a:t>null </a:t>
            </a:r>
            <a:r>
              <a:rPr sz="2400" spc="225" dirty="0">
                <a:solidFill>
                  <a:srgbClr val="336699"/>
                </a:solidFill>
                <a:latin typeface="Gill Sans MT"/>
                <a:cs typeface="Gill Sans MT"/>
              </a:rPr>
              <a:t>is </a:t>
            </a:r>
            <a:r>
              <a:rPr sz="2400" spc="315" dirty="0">
                <a:solidFill>
                  <a:srgbClr val="336699"/>
                </a:solidFill>
                <a:latin typeface="Gill Sans MT"/>
                <a:cs typeface="Gill Sans MT"/>
              </a:rPr>
              <a:t>used </a:t>
            </a:r>
            <a:r>
              <a:rPr sz="2400" spc="140" dirty="0">
                <a:solidFill>
                  <a:srgbClr val="336699"/>
                </a:solidFill>
                <a:latin typeface="Gill Sans MT"/>
                <a:cs typeface="Gill Sans MT"/>
              </a:rPr>
              <a:t>to </a:t>
            </a:r>
            <a:r>
              <a:rPr sz="2400" spc="240" dirty="0">
                <a:solidFill>
                  <a:srgbClr val="336699"/>
                </a:solidFill>
                <a:latin typeface="Gill Sans MT"/>
                <a:cs typeface="Gill Sans MT"/>
              </a:rPr>
              <a:t>represent </a:t>
            </a:r>
            <a:r>
              <a:rPr sz="2450" i="1" spc="330" dirty="0">
                <a:solidFill>
                  <a:srgbClr val="336699"/>
                </a:solidFill>
                <a:latin typeface="Gill Sans MT"/>
                <a:cs typeface="Gill Sans MT"/>
              </a:rPr>
              <a:t>nothing </a:t>
            </a:r>
            <a:r>
              <a:rPr sz="2400" spc="90" dirty="0">
                <a:solidFill>
                  <a:srgbClr val="336699"/>
                </a:solidFill>
                <a:latin typeface="Gill Sans MT"/>
                <a:cs typeface="Gill Sans MT"/>
              </a:rPr>
              <a:t>or </a:t>
            </a:r>
            <a:r>
              <a:rPr sz="2400" spc="375" dirty="0">
                <a:solidFill>
                  <a:srgbClr val="336699"/>
                </a:solidFill>
                <a:latin typeface="Gill Sans MT"/>
                <a:cs typeface="Gill Sans MT"/>
              </a:rPr>
              <a:t>an </a:t>
            </a:r>
            <a:r>
              <a:rPr sz="2450" i="1" spc="395" dirty="0">
                <a:solidFill>
                  <a:srgbClr val="336699"/>
                </a:solidFill>
                <a:latin typeface="Gill Sans MT"/>
                <a:cs typeface="Gill Sans MT"/>
              </a:rPr>
              <a:t>empty </a:t>
            </a:r>
            <a:r>
              <a:rPr sz="2400" spc="215" dirty="0">
                <a:solidFill>
                  <a:srgbClr val="336699"/>
                </a:solidFill>
                <a:latin typeface="Gill Sans MT"/>
                <a:cs typeface="Gill Sans MT"/>
              </a:rPr>
              <a:t>result.  </a:t>
            </a:r>
            <a:r>
              <a:rPr sz="2400" spc="200" dirty="0">
                <a:solidFill>
                  <a:srgbClr val="336699"/>
                </a:solidFill>
                <a:latin typeface="Gill Sans MT"/>
                <a:cs typeface="Gill Sans MT"/>
              </a:rPr>
              <a:t>Most </a:t>
            </a:r>
            <a:r>
              <a:rPr sz="2400" spc="229" dirty="0">
                <a:solidFill>
                  <a:srgbClr val="336699"/>
                </a:solidFill>
                <a:latin typeface="Gill Sans MT"/>
                <a:cs typeface="Gill Sans MT"/>
              </a:rPr>
              <a:t>often, </a:t>
            </a:r>
            <a:r>
              <a:rPr sz="2400" spc="445" dirty="0">
                <a:solidFill>
                  <a:srgbClr val="336699"/>
                </a:solidFill>
                <a:latin typeface="Gill Sans MT"/>
                <a:cs typeface="Gill Sans MT"/>
              </a:rPr>
              <a:t>a </a:t>
            </a:r>
            <a:r>
              <a:rPr sz="2400" spc="280" dirty="0">
                <a:solidFill>
                  <a:srgbClr val="336699"/>
                </a:solidFill>
                <a:latin typeface="Gill Sans MT"/>
                <a:cs typeface="Gill Sans MT"/>
              </a:rPr>
              <a:t>method</a:t>
            </a:r>
            <a:r>
              <a:rPr sz="2400" spc="-42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400" spc="215" dirty="0">
                <a:solidFill>
                  <a:srgbClr val="336699"/>
                </a:solidFill>
                <a:latin typeface="Gill Sans MT"/>
                <a:cs typeface="Gill Sans MT"/>
              </a:rPr>
              <a:t>returns</a:t>
            </a:r>
            <a:r>
              <a:rPr sz="2400" spc="17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450" i="1" spc="440" dirty="0">
                <a:solidFill>
                  <a:srgbClr val="336699"/>
                </a:solidFill>
                <a:latin typeface="Gill Sans MT"/>
                <a:cs typeface="Gill Sans MT"/>
              </a:rPr>
              <a:t>null	</a:t>
            </a:r>
            <a:r>
              <a:rPr sz="2400" spc="185" dirty="0">
                <a:solidFill>
                  <a:srgbClr val="336699"/>
                </a:solidFill>
                <a:latin typeface="Gill Sans MT"/>
                <a:cs typeface="Gill Sans MT"/>
              </a:rPr>
              <a:t>if </a:t>
            </a:r>
            <a:r>
              <a:rPr sz="2400" spc="135" dirty="0">
                <a:solidFill>
                  <a:srgbClr val="336699"/>
                </a:solidFill>
                <a:latin typeface="Gill Sans MT"/>
                <a:cs typeface="Gill Sans MT"/>
              </a:rPr>
              <a:t>it </a:t>
            </a:r>
            <a:r>
              <a:rPr sz="2400" spc="270" dirty="0">
                <a:solidFill>
                  <a:srgbClr val="336699"/>
                </a:solidFill>
                <a:latin typeface="Gill Sans MT"/>
                <a:cs typeface="Gill Sans MT"/>
              </a:rPr>
              <a:t>does </a:t>
            </a:r>
            <a:r>
              <a:rPr sz="2400" spc="200" dirty="0">
                <a:solidFill>
                  <a:srgbClr val="336699"/>
                </a:solidFill>
                <a:latin typeface="Gill Sans MT"/>
                <a:cs typeface="Gill Sans MT"/>
              </a:rPr>
              <a:t>not </a:t>
            </a:r>
            <a:r>
              <a:rPr sz="2400" spc="355" dirty="0">
                <a:solidFill>
                  <a:srgbClr val="336699"/>
                </a:solidFill>
                <a:latin typeface="Gill Sans MT"/>
                <a:cs typeface="Gill Sans MT"/>
              </a:rPr>
              <a:t>have</a:t>
            </a:r>
            <a:r>
              <a:rPr sz="2400" spc="-33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480" dirty="0">
                <a:solidFill>
                  <a:srgbClr val="336699"/>
                </a:solidFill>
                <a:latin typeface="Gill Sans MT"/>
                <a:cs typeface="Gill Sans MT"/>
              </a:rPr>
              <a:t>a  </a:t>
            </a:r>
            <a:r>
              <a:rPr sz="2600" spc="229" dirty="0">
                <a:solidFill>
                  <a:srgbClr val="336699"/>
                </a:solidFill>
                <a:latin typeface="Gill Sans MT"/>
                <a:cs typeface="Gill Sans MT"/>
              </a:rPr>
              <a:t>result</a:t>
            </a:r>
            <a:r>
              <a:rPr sz="26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150" dirty="0">
                <a:solidFill>
                  <a:srgbClr val="336699"/>
                </a:solidFill>
                <a:latin typeface="Gill Sans MT"/>
                <a:cs typeface="Gill Sans MT"/>
              </a:rPr>
              <a:t>to</a:t>
            </a:r>
            <a:r>
              <a:rPr sz="26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20" dirty="0">
                <a:solidFill>
                  <a:srgbClr val="336699"/>
                </a:solidFill>
                <a:latin typeface="Gill Sans MT"/>
                <a:cs typeface="Gill Sans MT"/>
              </a:rPr>
              <a:t>return.</a:t>
            </a:r>
            <a:r>
              <a:rPr sz="26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15" dirty="0">
                <a:solidFill>
                  <a:srgbClr val="336699"/>
                </a:solidFill>
                <a:latin typeface="Gill Sans MT"/>
                <a:cs typeface="Gill Sans MT"/>
              </a:rPr>
              <a:t>This</a:t>
            </a:r>
            <a:r>
              <a:rPr sz="2600" spc="11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95" dirty="0">
                <a:solidFill>
                  <a:srgbClr val="336699"/>
                </a:solidFill>
                <a:latin typeface="Gill Sans MT"/>
                <a:cs typeface="Gill Sans MT"/>
              </a:rPr>
              <a:t>has</a:t>
            </a:r>
            <a:r>
              <a:rPr sz="26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45" dirty="0">
                <a:solidFill>
                  <a:srgbClr val="336699"/>
                </a:solidFill>
                <a:latin typeface="Gill Sans MT"/>
                <a:cs typeface="Gill Sans MT"/>
              </a:rPr>
              <a:t>been</a:t>
            </a:r>
            <a:r>
              <a:rPr sz="2600" spc="114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480" dirty="0">
                <a:solidFill>
                  <a:srgbClr val="336699"/>
                </a:solidFill>
                <a:latin typeface="Gill Sans MT"/>
                <a:cs typeface="Gill Sans MT"/>
              </a:rPr>
              <a:t>a</a:t>
            </a:r>
            <a:r>
              <a:rPr sz="26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50" dirty="0">
                <a:solidFill>
                  <a:srgbClr val="336699"/>
                </a:solidFill>
                <a:latin typeface="Gill Sans MT"/>
                <a:cs typeface="Gill Sans MT"/>
              </a:rPr>
              <a:t>source</a:t>
            </a:r>
            <a:r>
              <a:rPr sz="2600" spc="10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04" dirty="0">
                <a:solidFill>
                  <a:srgbClr val="336699"/>
                </a:solidFill>
                <a:latin typeface="Gill Sans MT"/>
                <a:cs typeface="Gill Sans MT"/>
              </a:rPr>
              <a:t>of</a:t>
            </a:r>
            <a:r>
              <a:rPr sz="2600" spc="10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75" dirty="0">
                <a:solidFill>
                  <a:srgbClr val="336699"/>
                </a:solidFill>
                <a:latin typeface="Gill Sans MT"/>
                <a:cs typeface="Gill Sans MT"/>
              </a:rPr>
              <a:t>frequent  </a:t>
            </a:r>
            <a:r>
              <a:rPr sz="2700" i="1" spc="505" dirty="0">
                <a:solidFill>
                  <a:srgbClr val="336699"/>
                </a:solidFill>
                <a:latin typeface="Gill Sans MT"/>
                <a:cs typeface="Gill Sans MT"/>
              </a:rPr>
              <a:t>NullPointerException	</a:t>
            </a:r>
            <a:r>
              <a:rPr sz="2600" spc="245" dirty="0">
                <a:solidFill>
                  <a:srgbClr val="336699"/>
                </a:solidFill>
                <a:latin typeface="Gill Sans MT"/>
                <a:cs typeface="Gill Sans MT"/>
              </a:rPr>
              <a:t>in </a:t>
            </a:r>
            <a:r>
              <a:rPr sz="2600" spc="370" dirty="0">
                <a:solidFill>
                  <a:srgbClr val="336699"/>
                </a:solidFill>
                <a:latin typeface="Gill Sans MT"/>
                <a:cs typeface="Gill Sans MT"/>
              </a:rPr>
              <a:t>Java</a:t>
            </a:r>
            <a:r>
              <a:rPr sz="2600" spc="-5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95" dirty="0">
                <a:solidFill>
                  <a:srgbClr val="336699"/>
                </a:solidFill>
                <a:latin typeface="Gill Sans MT"/>
                <a:cs typeface="Gill Sans MT"/>
              </a:rPr>
              <a:t>programs.</a:t>
            </a:r>
            <a:endParaRPr sz="2600">
              <a:latin typeface="Gill Sans MT"/>
              <a:cs typeface="Gill Sans MT"/>
            </a:endParaRPr>
          </a:p>
          <a:p>
            <a:pPr marL="12700" marR="445770">
              <a:lnSpc>
                <a:spcPts val="3060"/>
              </a:lnSpc>
              <a:spcBef>
                <a:spcPts val="1495"/>
              </a:spcBef>
              <a:tabLst>
                <a:tab pos="2360295" algn="l"/>
                <a:tab pos="6820534" algn="l"/>
              </a:tabLst>
            </a:pPr>
            <a:r>
              <a:rPr sz="2600" spc="370" dirty="0">
                <a:solidFill>
                  <a:srgbClr val="336699"/>
                </a:solidFill>
                <a:latin typeface="Gill Sans MT"/>
                <a:cs typeface="Gill Sans MT"/>
              </a:rPr>
              <a:t>Java</a:t>
            </a:r>
            <a:r>
              <a:rPr sz="2600" spc="10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50" dirty="0">
                <a:solidFill>
                  <a:srgbClr val="336699"/>
                </a:solidFill>
                <a:latin typeface="Gill Sans MT"/>
                <a:cs typeface="Gill Sans MT"/>
              </a:rPr>
              <a:t>8</a:t>
            </a:r>
            <a:r>
              <a:rPr sz="2600" spc="12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95" dirty="0">
                <a:solidFill>
                  <a:srgbClr val="336699"/>
                </a:solidFill>
                <a:latin typeface="Gill Sans MT"/>
                <a:cs typeface="Gill Sans MT"/>
              </a:rPr>
              <a:t>has</a:t>
            </a:r>
            <a:r>
              <a:rPr sz="2600" spc="11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45" dirty="0">
                <a:solidFill>
                  <a:srgbClr val="336699"/>
                </a:solidFill>
                <a:latin typeface="Gill Sans MT"/>
                <a:cs typeface="Gill Sans MT"/>
              </a:rPr>
              <a:t>introduced</a:t>
            </a:r>
            <a:r>
              <a:rPr sz="2600" spc="114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415" dirty="0">
                <a:solidFill>
                  <a:srgbClr val="336699"/>
                </a:solidFill>
                <a:latin typeface="Gill Sans MT"/>
                <a:cs typeface="Gill Sans MT"/>
              </a:rPr>
              <a:t>an</a:t>
            </a:r>
            <a:r>
              <a:rPr sz="2600" spc="18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700" i="1" spc="540" dirty="0">
                <a:solidFill>
                  <a:srgbClr val="336699"/>
                </a:solidFill>
                <a:latin typeface="Gill Sans MT"/>
                <a:cs typeface="Gill Sans MT"/>
              </a:rPr>
              <a:t>Optional&lt;T&gt;	</a:t>
            </a:r>
            <a:r>
              <a:rPr sz="2600" spc="325" dirty="0">
                <a:solidFill>
                  <a:srgbClr val="336699"/>
                </a:solidFill>
                <a:latin typeface="Gill Sans MT"/>
                <a:cs typeface="Gill Sans MT"/>
              </a:rPr>
              <a:t>class</a:t>
            </a:r>
            <a:r>
              <a:rPr sz="2600" spc="1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45" dirty="0">
                <a:solidFill>
                  <a:srgbClr val="336699"/>
                </a:solidFill>
                <a:latin typeface="Gill Sans MT"/>
                <a:cs typeface="Gill Sans MT"/>
              </a:rPr>
              <a:t>in  </a:t>
            </a:r>
            <a:r>
              <a:rPr sz="2600" spc="280" dirty="0">
                <a:solidFill>
                  <a:srgbClr val="336699"/>
                </a:solidFill>
                <a:latin typeface="Gill Sans MT"/>
                <a:cs typeface="Gill Sans MT"/>
              </a:rPr>
              <a:t>the</a:t>
            </a:r>
            <a:r>
              <a:rPr sz="2600" spc="12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700" i="1" spc="490" dirty="0">
                <a:solidFill>
                  <a:srgbClr val="336699"/>
                </a:solidFill>
                <a:latin typeface="Gill Sans MT"/>
                <a:cs typeface="Gill Sans MT"/>
              </a:rPr>
              <a:t>java.util	</a:t>
            </a:r>
            <a:r>
              <a:rPr sz="2600" spc="375" dirty="0">
                <a:solidFill>
                  <a:srgbClr val="336699"/>
                </a:solidFill>
                <a:latin typeface="Gill Sans MT"/>
                <a:cs typeface="Gill Sans MT"/>
              </a:rPr>
              <a:t>package </a:t>
            </a:r>
            <a:r>
              <a:rPr sz="2600" spc="150" dirty="0">
                <a:solidFill>
                  <a:srgbClr val="336699"/>
                </a:solidFill>
                <a:latin typeface="Gill Sans MT"/>
                <a:cs typeface="Gill Sans MT"/>
              </a:rPr>
              <a:t>to </a:t>
            </a:r>
            <a:r>
              <a:rPr sz="2600" spc="325" dirty="0">
                <a:solidFill>
                  <a:srgbClr val="336699"/>
                </a:solidFill>
                <a:latin typeface="Gill Sans MT"/>
                <a:cs typeface="Gill Sans MT"/>
              </a:rPr>
              <a:t>deal</a:t>
            </a:r>
            <a:r>
              <a:rPr sz="2600" spc="-229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20" dirty="0">
                <a:solidFill>
                  <a:srgbClr val="336699"/>
                </a:solidFill>
                <a:latin typeface="Gill Sans MT"/>
                <a:cs typeface="Gill Sans MT"/>
              </a:rPr>
              <a:t>with</a:t>
            </a:r>
            <a:endParaRPr sz="2600">
              <a:latin typeface="Gill Sans MT"/>
              <a:cs typeface="Gill Sans MT"/>
            </a:endParaRPr>
          </a:p>
          <a:p>
            <a:pPr marL="12700">
              <a:lnSpc>
                <a:spcPts val="2890"/>
              </a:lnSpc>
              <a:tabLst>
                <a:tab pos="4137025" algn="l"/>
              </a:tabLst>
            </a:pPr>
            <a:r>
              <a:rPr sz="2700" i="1" spc="505" dirty="0">
                <a:solidFill>
                  <a:srgbClr val="336699"/>
                </a:solidFill>
                <a:latin typeface="Gill Sans MT"/>
                <a:cs typeface="Gill Sans MT"/>
              </a:rPr>
              <a:t>NullPointerException	</a:t>
            </a:r>
            <a:r>
              <a:rPr sz="2600" spc="290" dirty="0">
                <a:solidFill>
                  <a:srgbClr val="336699"/>
                </a:solidFill>
                <a:latin typeface="Gill Sans MT"/>
                <a:cs typeface="Gill Sans MT"/>
              </a:rPr>
              <a:t>gracefully. </a:t>
            </a:r>
            <a:r>
              <a:rPr sz="2600" spc="270" dirty="0">
                <a:solidFill>
                  <a:srgbClr val="336699"/>
                </a:solidFill>
                <a:latin typeface="Gill Sans MT"/>
                <a:cs typeface="Gill Sans MT"/>
              </a:rPr>
              <a:t>Methods</a:t>
            </a:r>
            <a:r>
              <a:rPr sz="2600" spc="-12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80" dirty="0">
                <a:solidFill>
                  <a:srgbClr val="336699"/>
                </a:solidFill>
                <a:latin typeface="Gill Sans MT"/>
                <a:cs typeface="Gill Sans MT"/>
              </a:rPr>
              <a:t>that</a:t>
            </a:r>
            <a:endParaRPr sz="2600">
              <a:latin typeface="Gill Sans MT"/>
              <a:cs typeface="Gill Sans MT"/>
            </a:endParaRPr>
          </a:p>
          <a:p>
            <a:pPr marL="12700">
              <a:lnSpc>
                <a:spcPts val="3055"/>
              </a:lnSpc>
            </a:pPr>
            <a:r>
              <a:rPr sz="2600" spc="470" dirty="0">
                <a:solidFill>
                  <a:srgbClr val="336699"/>
                </a:solidFill>
                <a:latin typeface="Gill Sans MT"/>
                <a:cs typeface="Gill Sans MT"/>
              </a:rPr>
              <a:t>may</a:t>
            </a:r>
            <a:r>
              <a:rPr sz="26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10" dirty="0">
                <a:solidFill>
                  <a:srgbClr val="336699"/>
                </a:solidFill>
                <a:latin typeface="Gill Sans MT"/>
                <a:cs typeface="Gill Sans MT"/>
              </a:rPr>
              <a:t>return</a:t>
            </a:r>
            <a:r>
              <a:rPr sz="2600" spc="114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75" dirty="0">
                <a:solidFill>
                  <a:srgbClr val="336699"/>
                </a:solidFill>
                <a:latin typeface="Gill Sans MT"/>
                <a:cs typeface="Gill Sans MT"/>
              </a:rPr>
              <a:t>nothing</a:t>
            </a:r>
            <a:r>
              <a:rPr sz="26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75" dirty="0">
                <a:solidFill>
                  <a:srgbClr val="336699"/>
                </a:solidFill>
                <a:latin typeface="Gill Sans MT"/>
                <a:cs typeface="Gill Sans MT"/>
              </a:rPr>
              <a:t>should</a:t>
            </a:r>
            <a:r>
              <a:rPr sz="2600" spc="114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10" dirty="0">
                <a:solidFill>
                  <a:srgbClr val="336699"/>
                </a:solidFill>
                <a:latin typeface="Gill Sans MT"/>
                <a:cs typeface="Gill Sans MT"/>
              </a:rPr>
              <a:t>return</a:t>
            </a:r>
            <a:r>
              <a:rPr sz="2600" spc="10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415" dirty="0">
                <a:solidFill>
                  <a:srgbClr val="336699"/>
                </a:solidFill>
                <a:latin typeface="Gill Sans MT"/>
                <a:cs typeface="Gill Sans MT"/>
              </a:rPr>
              <a:t>an</a:t>
            </a:r>
            <a:r>
              <a:rPr sz="2600" spc="18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700" i="1" spc="480" dirty="0">
                <a:solidFill>
                  <a:srgbClr val="336699"/>
                </a:solidFill>
                <a:latin typeface="Gill Sans MT"/>
                <a:cs typeface="Gill Sans MT"/>
              </a:rPr>
              <a:t>Optional</a:t>
            </a:r>
            <a:endParaRPr sz="2700">
              <a:latin typeface="Gill Sans MT"/>
              <a:cs typeface="Gill Sans MT"/>
            </a:endParaRPr>
          </a:p>
          <a:p>
            <a:pPr marL="12700">
              <a:lnSpc>
                <a:spcPts val="3145"/>
              </a:lnSpc>
            </a:pPr>
            <a:r>
              <a:rPr sz="2600" spc="305" dirty="0">
                <a:solidFill>
                  <a:srgbClr val="336699"/>
                </a:solidFill>
                <a:latin typeface="Gill Sans MT"/>
                <a:cs typeface="Gill Sans MT"/>
              </a:rPr>
              <a:t>instead </a:t>
            </a:r>
            <a:r>
              <a:rPr sz="2600" spc="204" dirty="0">
                <a:solidFill>
                  <a:srgbClr val="336699"/>
                </a:solidFill>
                <a:latin typeface="Gill Sans MT"/>
                <a:cs typeface="Gill Sans MT"/>
              </a:rPr>
              <a:t>of</a:t>
            </a:r>
            <a:r>
              <a:rPr sz="2600" spc="-7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700" i="1" spc="465" dirty="0">
                <a:solidFill>
                  <a:srgbClr val="336699"/>
                </a:solidFill>
                <a:latin typeface="Gill Sans MT"/>
                <a:cs typeface="Gill Sans MT"/>
              </a:rPr>
              <a:t>null</a:t>
            </a:r>
            <a:r>
              <a:rPr sz="2600" spc="465" dirty="0">
                <a:solidFill>
                  <a:srgbClr val="336699"/>
                </a:solidFill>
                <a:latin typeface="Gill Sans MT"/>
                <a:cs typeface="Gill Sans MT"/>
              </a:rPr>
              <a:t>.</a:t>
            </a:r>
            <a:endParaRPr sz="2600">
              <a:latin typeface="Gill Sans MT"/>
              <a:cs typeface="Gill Sans MT"/>
            </a:endParaRPr>
          </a:p>
          <a:p>
            <a:pPr marL="12700">
              <a:lnSpc>
                <a:spcPts val="3040"/>
              </a:lnSpc>
              <a:spcBef>
                <a:spcPts val="1340"/>
              </a:spcBef>
            </a:pPr>
            <a:r>
              <a:rPr sz="2600" spc="250" dirty="0">
                <a:solidFill>
                  <a:srgbClr val="336699"/>
                </a:solidFill>
                <a:latin typeface="Gill Sans MT"/>
                <a:cs typeface="Gill Sans MT"/>
              </a:rPr>
              <a:t>Actually</a:t>
            </a:r>
            <a:r>
              <a:rPr sz="2600" spc="8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45" dirty="0">
                <a:solidFill>
                  <a:srgbClr val="336699"/>
                </a:solidFill>
                <a:latin typeface="Gill Sans MT"/>
                <a:cs typeface="Gill Sans MT"/>
              </a:rPr>
              <a:t>there</a:t>
            </a:r>
            <a:r>
              <a:rPr sz="26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50" dirty="0">
                <a:solidFill>
                  <a:srgbClr val="336699"/>
                </a:solidFill>
                <a:latin typeface="Gill Sans MT"/>
                <a:cs typeface="Gill Sans MT"/>
              </a:rPr>
              <a:t>is</a:t>
            </a:r>
            <a:r>
              <a:rPr sz="26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50" dirty="0">
                <a:solidFill>
                  <a:srgbClr val="336699"/>
                </a:solidFill>
                <a:latin typeface="Gill Sans MT"/>
                <a:cs typeface="Gill Sans MT"/>
              </a:rPr>
              <a:t>no</a:t>
            </a:r>
            <a:r>
              <a:rPr sz="26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25" dirty="0">
                <a:solidFill>
                  <a:srgbClr val="336699"/>
                </a:solidFill>
                <a:latin typeface="Gill Sans MT"/>
                <a:cs typeface="Gill Sans MT"/>
              </a:rPr>
              <a:t>solution</a:t>
            </a:r>
            <a:r>
              <a:rPr sz="2600" spc="10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150" dirty="0">
                <a:solidFill>
                  <a:srgbClr val="336699"/>
                </a:solidFill>
                <a:latin typeface="Gill Sans MT"/>
                <a:cs typeface="Gill Sans MT"/>
              </a:rPr>
              <a:t>for</a:t>
            </a:r>
            <a:r>
              <a:rPr sz="2600" spc="11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50" dirty="0">
                <a:solidFill>
                  <a:srgbClr val="336699"/>
                </a:solidFill>
                <a:latin typeface="Gill Sans MT"/>
                <a:cs typeface="Gill Sans MT"/>
              </a:rPr>
              <a:t>this</a:t>
            </a:r>
            <a:endParaRPr sz="2600">
              <a:latin typeface="Gill Sans MT"/>
              <a:cs typeface="Gill Sans MT"/>
            </a:endParaRPr>
          </a:p>
          <a:p>
            <a:pPr marL="12700" marR="1112520">
              <a:lnSpc>
                <a:spcPts val="3050"/>
              </a:lnSpc>
              <a:spcBef>
                <a:spcPts val="180"/>
              </a:spcBef>
              <a:tabLst>
                <a:tab pos="6468745" algn="l"/>
              </a:tabLst>
            </a:pPr>
            <a:r>
              <a:rPr sz="2700" i="1" spc="509" dirty="0">
                <a:solidFill>
                  <a:srgbClr val="336699"/>
                </a:solidFill>
                <a:latin typeface="Gill Sans MT"/>
                <a:cs typeface="Gill Sans MT"/>
              </a:rPr>
              <a:t>NullPointerException</a:t>
            </a:r>
            <a:r>
              <a:rPr sz="2600" spc="509" dirty="0">
                <a:solidFill>
                  <a:srgbClr val="336699"/>
                </a:solidFill>
                <a:latin typeface="Gill Sans MT"/>
                <a:cs typeface="Gill Sans MT"/>
              </a:rPr>
              <a:t>.</a:t>
            </a:r>
            <a:r>
              <a:rPr sz="2600" spc="10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195" dirty="0">
                <a:solidFill>
                  <a:srgbClr val="336699"/>
                </a:solidFill>
                <a:latin typeface="Gill Sans MT"/>
                <a:cs typeface="Gill Sans MT"/>
              </a:rPr>
              <a:t>As</a:t>
            </a:r>
            <a:r>
              <a:rPr sz="2600" spc="114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700" i="1" spc="480" dirty="0">
                <a:solidFill>
                  <a:srgbClr val="336699"/>
                </a:solidFill>
                <a:latin typeface="Gill Sans MT"/>
                <a:cs typeface="Gill Sans MT"/>
              </a:rPr>
              <a:t>Optional	</a:t>
            </a:r>
            <a:r>
              <a:rPr sz="2600" spc="250" dirty="0">
                <a:solidFill>
                  <a:srgbClr val="336699"/>
                </a:solidFill>
                <a:latin typeface="Gill Sans MT"/>
                <a:cs typeface="Gill Sans MT"/>
              </a:rPr>
              <a:t>is</a:t>
            </a:r>
            <a:r>
              <a:rPr sz="2600" spc="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85" dirty="0">
                <a:solidFill>
                  <a:srgbClr val="336699"/>
                </a:solidFill>
                <a:latin typeface="Gill Sans MT"/>
                <a:cs typeface="Gill Sans MT"/>
              </a:rPr>
              <a:t>the  </a:t>
            </a:r>
            <a:r>
              <a:rPr sz="2600" spc="265" dirty="0">
                <a:solidFill>
                  <a:srgbClr val="336699"/>
                </a:solidFill>
                <a:latin typeface="Gill Sans MT"/>
                <a:cs typeface="Gill Sans MT"/>
              </a:rPr>
              <a:t>wrapper </a:t>
            </a:r>
            <a:r>
              <a:rPr sz="2600" spc="280" dirty="0">
                <a:solidFill>
                  <a:srgbClr val="336699"/>
                </a:solidFill>
                <a:latin typeface="Gill Sans MT"/>
                <a:cs typeface="Gill Sans MT"/>
              </a:rPr>
              <a:t>around </a:t>
            </a:r>
            <a:r>
              <a:rPr sz="2700" i="1" spc="465" dirty="0">
                <a:solidFill>
                  <a:srgbClr val="336699"/>
                </a:solidFill>
                <a:latin typeface="Gill Sans MT"/>
                <a:cs typeface="Gill Sans MT"/>
              </a:rPr>
              <a:t>null</a:t>
            </a:r>
            <a:r>
              <a:rPr sz="2600" spc="465" dirty="0">
                <a:solidFill>
                  <a:srgbClr val="336699"/>
                </a:solidFill>
                <a:latin typeface="Gill Sans MT"/>
                <a:cs typeface="Gill Sans MT"/>
              </a:rPr>
              <a:t>,</a:t>
            </a:r>
            <a:r>
              <a:rPr sz="2600" spc="-3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150" dirty="0">
                <a:solidFill>
                  <a:srgbClr val="336699"/>
                </a:solidFill>
                <a:latin typeface="Gill Sans MT"/>
                <a:cs typeface="Gill Sans MT"/>
              </a:rPr>
              <a:t>it </a:t>
            </a:r>
            <a:r>
              <a:rPr sz="2600" spc="215" dirty="0">
                <a:solidFill>
                  <a:srgbClr val="336699"/>
                </a:solidFill>
                <a:latin typeface="Gill Sans MT"/>
                <a:cs typeface="Gill Sans MT"/>
              </a:rPr>
              <a:t>throws </a:t>
            </a:r>
            <a:r>
              <a:rPr sz="2600" spc="480" dirty="0">
                <a:solidFill>
                  <a:srgbClr val="336699"/>
                </a:solidFill>
                <a:latin typeface="Gill Sans MT"/>
                <a:cs typeface="Gill Sans MT"/>
              </a:rPr>
              <a:t>a</a:t>
            </a:r>
            <a:endParaRPr sz="2600">
              <a:latin typeface="Gill Sans MT"/>
              <a:cs typeface="Gill Sans MT"/>
            </a:endParaRPr>
          </a:p>
          <a:p>
            <a:pPr marL="12700" marR="1296035">
              <a:lnSpc>
                <a:spcPts val="3050"/>
              </a:lnSpc>
              <a:spcBef>
                <a:spcPts val="10"/>
              </a:spcBef>
              <a:tabLst>
                <a:tab pos="5009515" algn="l"/>
              </a:tabLst>
            </a:pPr>
            <a:r>
              <a:rPr sz="2700" i="1" spc="545" dirty="0">
                <a:solidFill>
                  <a:srgbClr val="336699"/>
                </a:solidFill>
                <a:latin typeface="Gill Sans MT"/>
                <a:cs typeface="Gill Sans MT"/>
              </a:rPr>
              <a:t>NoSuchElementException	</a:t>
            </a:r>
            <a:r>
              <a:rPr sz="2600" spc="204" dirty="0">
                <a:solidFill>
                  <a:srgbClr val="336699"/>
                </a:solidFill>
                <a:latin typeface="Gill Sans MT"/>
                <a:cs typeface="Gill Sans MT"/>
              </a:rPr>
              <a:t>if </a:t>
            </a:r>
            <a:r>
              <a:rPr sz="2600" spc="280" dirty="0">
                <a:solidFill>
                  <a:srgbClr val="336699"/>
                </a:solidFill>
                <a:latin typeface="Gill Sans MT"/>
                <a:cs typeface="Gill Sans MT"/>
              </a:rPr>
              <a:t>the </a:t>
            </a:r>
            <a:r>
              <a:rPr sz="2600" spc="345" dirty="0">
                <a:solidFill>
                  <a:srgbClr val="336699"/>
                </a:solidFill>
                <a:latin typeface="Gill Sans MT"/>
                <a:cs typeface="Gill Sans MT"/>
              </a:rPr>
              <a:t>value</a:t>
            </a:r>
            <a:r>
              <a:rPr sz="2600" spc="-26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145" dirty="0">
                <a:solidFill>
                  <a:srgbClr val="336699"/>
                </a:solidFill>
                <a:latin typeface="Gill Sans MT"/>
                <a:cs typeface="Gill Sans MT"/>
              </a:rPr>
              <a:t>it  </a:t>
            </a:r>
            <a:r>
              <a:rPr sz="2600" spc="280" dirty="0">
                <a:solidFill>
                  <a:srgbClr val="336699"/>
                </a:solidFill>
                <a:latin typeface="Gill Sans MT"/>
                <a:cs typeface="Gill Sans MT"/>
              </a:rPr>
              <a:t>contains </a:t>
            </a:r>
            <a:r>
              <a:rPr sz="2600" spc="250" dirty="0">
                <a:solidFill>
                  <a:srgbClr val="336699"/>
                </a:solidFill>
                <a:latin typeface="Gill Sans MT"/>
                <a:cs typeface="Gill Sans MT"/>
              </a:rPr>
              <a:t>is</a:t>
            </a:r>
            <a:r>
              <a:rPr sz="2600" spc="-7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700" i="1" spc="465" dirty="0">
                <a:solidFill>
                  <a:srgbClr val="336699"/>
                </a:solidFill>
                <a:latin typeface="Gill Sans MT"/>
                <a:cs typeface="Gill Sans MT"/>
              </a:rPr>
              <a:t>null</a:t>
            </a:r>
            <a:r>
              <a:rPr sz="2600" spc="465" dirty="0">
                <a:solidFill>
                  <a:srgbClr val="336699"/>
                </a:solidFill>
                <a:latin typeface="Gill Sans MT"/>
                <a:cs typeface="Gill Sans MT"/>
              </a:rPr>
              <a:t>.</a:t>
            </a:r>
            <a:endParaRPr sz="2600">
              <a:latin typeface="Gill Sans MT"/>
              <a:cs typeface="Gill Sans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610609"/>
            <a:ext cx="114300" cy="1143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5731509"/>
            <a:ext cx="114300" cy="114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530" y="553720"/>
            <a:ext cx="78333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560" dirty="0"/>
              <a:t>4. </a:t>
            </a:r>
            <a:r>
              <a:rPr sz="4800" spc="420" dirty="0"/>
              <a:t>Operations </a:t>
            </a:r>
            <a:r>
              <a:rPr sz="4800" spc="465" dirty="0"/>
              <a:t>on</a:t>
            </a:r>
            <a:r>
              <a:rPr sz="4800" spc="-480" dirty="0"/>
              <a:t> </a:t>
            </a:r>
            <a:r>
              <a:rPr sz="4800" spc="620" dirty="0"/>
              <a:t>Streams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07539"/>
            <a:ext cx="114300" cy="1143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669" y="2461260"/>
            <a:ext cx="114300" cy="1143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669" y="2964179"/>
            <a:ext cx="114300" cy="1143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669" y="3467100"/>
            <a:ext cx="114300" cy="1143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669" y="3968750"/>
            <a:ext cx="114300" cy="1143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669" y="4471670"/>
            <a:ext cx="114300" cy="1143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669" y="4974590"/>
            <a:ext cx="114300" cy="1143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669" y="5476240"/>
            <a:ext cx="114300" cy="1143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20750" y="1566756"/>
            <a:ext cx="8510270" cy="416369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2600" spc="195" dirty="0">
                <a:solidFill>
                  <a:srgbClr val="336699"/>
                </a:solidFill>
                <a:latin typeface="Gill Sans MT"/>
                <a:cs typeface="Gill Sans MT"/>
              </a:rPr>
              <a:t>Here</a:t>
            </a:r>
            <a:r>
              <a:rPr sz="26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50" dirty="0">
                <a:solidFill>
                  <a:srgbClr val="336699"/>
                </a:solidFill>
                <a:latin typeface="Gill Sans MT"/>
                <a:cs typeface="Gill Sans MT"/>
              </a:rPr>
              <a:t>is</a:t>
            </a:r>
            <a:r>
              <a:rPr sz="2600" spc="10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480" dirty="0">
                <a:solidFill>
                  <a:srgbClr val="336699"/>
                </a:solidFill>
                <a:latin typeface="Gill Sans MT"/>
                <a:cs typeface="Gill Sans MT"/>
              </a:rPr>
              <a:t>a</a:t>
            </a:r>
            <a:r>
              <a:rPr sz="2600" spc="10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00" dirty="0">
                <a:solidFill>
                  <a:srgbClr val="336699"/>
                </a:solidFill>
                <a:latin typeface="Gill Sans MT"/>
                <a:cs typeface="Gill Sans MT"/>
              </a:rPr>
              <a:t>list</a:t>
            </a:r>
            <a:r>
              <a:rPr sz="26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04" dirty="0">
                <a:solidFill>
                  <a:srgbClr val="336699"/>
                </a:solidFill>
                <a:latin typeface="Gill Sans MT"/>
                <a:cs typeface="Gill Sans MT"/>
              </a:rPr>
              <a:t>of</a:t>
            </a:r>
            <a:r>
              <a:rPr sz="2600" spc="11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15" dirty="0">
                <a:solidFill>
                  <a:srgbClr val="336699"/>
                </a:solidFill>
                <a:latin typeface="Gill Sans MT"/>
                <a:cs typeface="Gill Sans MT"/>
              </a:rPr>
              <a:t>commonly</a:t>
            </a:r>
            <a:r>
              <a:rPr sz="26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40" dirty="0">
                <a:solidFill>
                  <a:srgbClr val="336699"/>
                </a:solidFill>
                <a:latin typeface="Gill Sans MT"/>
                <a:cs typeface="Gill Sans MT"/>
              </a:rPr>
              <a:t>used</a:t>
            </a:r>
            <a:r>
              <a:rPr sz="2600" spc="10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35" dirty="0">
                <a:solidFill>
                  <a:srgbClr val="336699"/>
                </a:solidFill>
                <a:latin typeface="Gill Sans MT"/>
                <a:cs typeface="Gill Sans MT"/>
              </a:rPr>
              <a:t>Stream</a:t>
            </a:r>
            <a:r>
              <a:rPr sz="2600" spc="10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50" dirty="0">
                <a:solidFill>
                  <a:srgbClr val="336699"/>
                </a:solidFill>
                <a:latin typeface="Gill Sans MT"/>
                <a:cs typeface="Gill Sans MT"/>
              </a:rPr>
              <a:t>operations.</a:t>
            </a:r>
            <a:endParaRPr sz="2600">
              <a:latin typeface="Gill Sans MT"/>
              <a:cs typeface="Gill Sans MT"/>
            </a:endParaRPr>
          </a:p>
          <a:p>
            <a:pPr marL="444500" marR="4624070">
              <a:lnSpc>
                <a:spcPct val="137400"/>
              </a:lnSpc>
              <a:spcBef>
                <a:spcPts val="285"/>
              </a:spcBef>
            </a:pPr>
            <a:r>
              <a:rPr sz="2400" spc="215" dirty="0">
                <a:solidFill>
                  <a:srgbClr val="336699"/>
                </a:solidFill>
                <a:latin typeface="Gill Sans MT"/>
                <a:cs typeface="Gill Sans MT"/>
              </a:rPr>
              <a:t>distinct </a:t>
            </a:r>
            <a:r>
              <a:rPr sz="2400" dirty="0">
                <a:solidFill>
                  <a:srgbClr val="336699"/>
                </a:solidFill>
                <a:latin typeface="Gill Sans MT"/>
                <a:cs typeface="Gill Sans MT"/>
              </a:rPr>
              <a:t>– </a:t>
            </a:r>
            <a:r>
              <a:rPr sz="2400" spc="250" dirty="0">
                <a:solidFill>
                  <a:srgbClr val="336699"/>
                </a:solidFill>
                <a:latin typeface="Gill Sans MT"/>
                <a:cs typeface="Gill Sans MT"/>
              </a:rPr>
              <a:t>Intermediate  </a:t>
            </a:r>
            <a:r>
              <a:rPr sz="2400" spc="165" dirty="0">
                <a:solidFill>
                  <a:srgbClr val="336699"/>
                </a:solidFill>
                <a:latin typeface="Gill Sans MT"/>
                <a:cs typeface="Gill Sans MT"/>
              </a:rPr>
              <a:t>filter </a:t>
            </a:r>
            <a:r>
              <a:rPr sz="2400" dirty="0">
                <a:solidFill>
                  <a:srgbClr val="336699"/>
                </a:solidFill>
                <a:latin typeface="Gill Sans MT"/>
                <a:cs typeface="Gill Sans MT"/>
              </a:rPr>
              <a:t>– </a:t>
            </a:r>
            <a:r>
              <a:rPr sz="2400" spc="250" dirty="0">
                <a:solidFill>
                  <a:srgbClr val="336699"/>
                </a:solidFill>
                <a:latin typeface="Gill Sans MT"/>
                <a:cs typeface="Gill Sans MT"/>
              </a:rPr>
              <a:t>Intermediate  </a:t>
            </a:r>
            <a:r>
              <a:rPr sz="2400" spc="204" dirty="0">
                <a:solidFill>
                  <a:srgbClr val="336699"/>
                </a:solidFill>
                <a:latin typeface="Gill Sans MT"/>
                <a:cs typeface="Gill Sans MT"/>
              </a:rPr>
              <a:t>limit </a:t>
            </a:r>
            <a:r>
              <a:rPr sz="2400" dirty="0">
                <a:solidFill>
                  <a:srgbClr val="336699"/>
                </a:solidFill>
                <a:latin typeface="Gill Sans MT"/>
                <a:cs typeface="Gill Sans MT"/>
              </a:rPr>
              <a:t>– </a:t>
            </a:r>
            <a:r>
              <a:rPr sz="2400" spc="250" dirty="0">
                <a:solidFill>
                  <a:srgbClr val="336699"/>
                </a:solidFill>
                <a:latin typeface="Gill Sans MT"/>
                <a:cs typeface="Gill Sans MT"/>
              </a:rPr>
              <a:t>Intermediate  </a:t>
            </a:r>
            <a:r>
              <a:rPr sz="2400" spc="409" dirty="0">
                <a:solidFill>
                  <a:srgbClr val="336699"/>
                </a:solidFill>
                <a:latin typeface="Gill Sans MT"/>
                <a:cs typeface="Gill Sans MT"/>
              </a:rPr>
              <a:t>map </a:t>
            </a:r>
            <a:r>
              <a:rPr sz="2400" dirty="0">
                <a:solidFill>
                  <a:srgbClr val="336699"/>
                </a:solidFill>
                <a:latin typeface="Gill Sans MT"/>
                <a:cs typeface="Gill Sans MT"/>
              </a:rPr>
              <a:t>– </a:t>
            </a:r>
            <a:r>
              <a:rPr sz="2400" spc="250" dirty="0">
                <a:solidFill>
                  <a:srgbClr val="336699"/>
                </a:solidFill>
                <a:latin typeface="Gill Sans MT"/>
                <a:cs typeface="Gill Sans MT"/>
              </a:rPr>
              <a:t>Intermediate  </a:t>
            </a:r>
            <a:r>
              <a:rPr sz="2400" spc="300" dirty="0">
                <a:solidFill>
                  <a:srgbClr val="336699"/>
                </a:solidFill>
                <a:latin typeface="Gill Sans MT"/>
                <a:cs typeface="Gill Sans MT"/>
              </a:rPr>
              <a:t>peek </a:t>
            </a:r>
            <a:r>
              <a:rPr sz="2400" dirty="0">
                <a:solidFill>
                  <a:srgbClr val="336699"/>
                </a:solidFill>
                <a:latin typeface="Gill Sans MT"/>
                <a:cs typeface="Gill Sans MT"/>
              </a:rPr>
              <a:t>– </a:t>
            </a:r>
            <a:r>
              <a:rPr sz="2400" spc="250" dirty="0">
                <a:solidFill>
                  <a:srgbClr val="336699"/>
                </a:solidFill>
                <a:latin typeface="Gill Sans MT"/>
                <a:cs typeface="Gill Sans MT"/>
              </a:rPr>
              <a:t>Intermediate  </a:t>
            </a:r>
            <a:r>
              <a:rPr sz="2400" spc="254" dirty="0">
                <a:solidFill>
                  <a:srgbClr val="336699"/>
                </a:solidFill>
                <a:latin typeface="Gill Sans MT"/>
                <a:cs typeface="Gill Sans MT"/>
              </a:rPr>
              <a:t>skip </a:t>
            </a:r>
            <a:r>
              <a:rPr sz="2400" dirty="0">
                <a:solidFill>
                  <a:srgbClr val="336699"/>
                </a:solidFill>
                <a:latin typeface="Gill Sans MT"/>
                <a:cs typeface="Gill Sans MT"/>
              </a:rPr>
              <a:t>– </a:t>
            </a:r>
            <a:r>
              <a:rPr sz="2400" spc="250" dirty="0">
                <a:solidFill>
                  <a:srgbClr val="336699"/>
                </a:solidFill>
                <a:latin typeface="Gill Sans MT"/>
                <a:cs typeface="Gill Sans MT"/>
              </a:rPr>
              <a:t>Intermediate  </a:t>
            </a:r>
            <a:r>
              <a:rPr sz="2400" spc="210" dirty="0">
                <a:solidFill>
                  <a:srgbClr val="336699"/>
                </a:solidFill>
                <a:latin typeface="Gill Sans MT"/>
                <a:cs typeface="Gill Sans MT"/>
              </a:rPr>
              <a:t>sorted </a:t>
            </a:r>
            <a:r>
              <a:rPr sz="2400" dirty="0">
                <a:solidFill>
                  <a:srgbClr val="336699"/>
                </a:solidFill>
                <a:latin typeface="Gill Sans MT"/>
                <a:cs typeface="Gill Sans MT"/>
              </a:rPr>
              <a:t>–</a:t>
            </a:r>
            <a:r>
              <a:rPr sz="2400" spc="-3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400" spc="250" dirty="0">
                <a:solidFill>
                  <a:srgbClr val="336699"/>
                </a:solidFill>
                <a:latin typeface="Gill Sans MT"/>
                <a:cs typeface="Gill Sans MT"/>
              </a:rPr>
              <a:t>Intermediate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530" y="706120"/>
            <a:ext cx="78174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20" dirty="0"/>
              <a:t>4. </a:t>
            </a:r>
            <a:r>
              <a:rPr spc="315" dirty="0"/>
              <a:t>Operations </a:t>
            </a:r>
            <a:r>
              <a:rPr spc="345" dirty="0"/>
              <a:t>on </a:t>
            </a:r>
            <a:r>
              <a:rPr spc="465" dirty="0"/>
              <a:t>Streams</a:t>
            </a:r>
            <a:r>
              <a:rPr spc="-620" dirty="0"/>
              <a:t> </a:t>
            </a:r>
            <a:r>
              <a:rPr spc="315" dirty="0"/>
              <a:t>(cont...)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07539"/>
            <a:ext cx="114300" cy="1143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669" y="2461260"/>
            <a:ext cx="114300" cy="1143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669" y="2964179"/>
            <a:ext cx="114300" cy="1143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669" y="3467100"/>
            <a:ext cx="114300" cy="1143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669" y="3968750"/>
            <a:ext cx="114300" cy="1143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669" y="4471670"/>
            <a:ext cx="114300" cy="1143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669" y="4974590"/>
            <a:ext cx="114300" cy="1143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669" y="5476240"/>
            <a:ext cx="114300" cy="1143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20750" y="1566756"/>
            <a:ext cx="3891915" cy="41636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44500" marR="5080" indent="-431800">
              <a:lnSpc>
                <a:spcPct val="138300"/>
              </a:lnSpc>
              <a:spcBef>
                <a:spcPts val="375"/>
              </a:spcBef>
            </a:pPr>
            <a:r>
              <a:rPr sz="2600" spc="200" dirty="0">
                <a:solidFill>
                  <a:srgbClr val="336699"/>
                </a:solidFill>
                <a:latin typeface="Gill Sans MT"/>
                <a:cs typeface="Gill Sans MT"/>
              </a:rPr>
              <a:t>List </a:t>
            </a:r>
            <a:r>
              <a:rPr sz="2600" spc="250" dirty="0">
                <a:solidFill>
                  <a:srgbClr val="336699"/>
                </a:solidFill>
                <a:latin typeface="Gill Sans MT"/>
                <a:cs typeface="Gill Sans MT"/>
              </a:rPr>
              <a:t>is </a:t>
            </a:r>
            <a:r>
              <a:rPr sz="2600" spc="270" dirty="0">
                <a:solidFill>
                  <a:srgbClr val="336699"/>
                </a:solidFill>
                <a:latin typeface="Gill Sans MT"/>
                <a:cs typeface="Gill Sans MT"/>
              </a:rPr>
              <a:t>continued</a:t>
            </a:r>
            <a:r>
              <a:rPr sz="2600" spc="-1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65" dirty="0">
                <a:solidFill>
                  <a:srgbClr val="336699"/>
                </a:solidFill>
                <a:latin typeface="Gill Sans MT"/>
                <a:cs typeface="Gill Sans MT"/>
              </a:rPr>
              <a:t>here...  </a:t>
            </a:r>
            <a:r>
              <a:rPr sz="2400" spc="254" dirty="0">
                <a:solidFill>
                  <a:srgbClr val="336699"/>
                </a:solidFill>
                <a:latin typeface="Gill Sans MT"/>
                <a:cs typeface="Gill Sans MT"/>
              </a:rPr>
              <a:t>allMatch </a:t>
            </a:r>
            <a:r>
              <a:rPr sz="2400" dirty="0">
                <a:solidFill>
                  <a:srgbClr val="336699"/>
                </a:solidFill>
                <a:latin typeface="Gill Sans MT"/>
                <a:cs typeface="Gill Sans MT"/>
              </a:rPr>
              <a:t>– </a:t>
            </a:r>
            <a:r>
              <a:rPr sz="2400" spc="229" dirty="0">
                <a:solidFill>
                  <a:srgbClr val="336699"/>
                </a:solidFill>
                <a:latin typeface="Gill Sans MT"/>
                <a:cs typeface="Gill Sans MT"/>
              </a:rPr>
              <a:t>Terminal  </a:t>
            </a:r>
            <a:r>
              <a:rPr sz="2400" spc="305" dirty="0">
                <a:solidFill>
                  <a:srgbClr val="336699"/>
                </a:solidFill>
                <a:latin typeface="Gill Sans MT"/>
                <a:cs typeface="Gill Sans MT"/>
              </a:rPr>
              <a:t>anyMatch </a:t>
            </a:r>
            <a:r>
              <a:rPr sz="2400" dirty="0">
                <a:solidFill>
                  <a:srgbClr val="336699"/>
                </a:solidFill>
                <a:latin typeface="Gill Sans MT"/>
                <a:cs typeface="Gill Sans MT"/>
              </a:rPr>
              <a:t>– </a:t>
            </a:r>
            <a:r>
              <a:rPr sz="2400" spc="229" dirty="0">
                <a:solidFill>
                  <a:srgbClr val="336699"/>
                </a:solidFill>
                <a:latin typeface="Gill Sans MT"/>
                <a:cs typeface="Gill Sans MT"/>
              </a:rPr>
              <a:t>Terminal  </a:t>
            </a:r>
            <a:r>
              <a:rPr sz="2400" spc="240" dirty="0">
                <a:solidFill>
                  <a:srgbClr val="336699"/>
                </a:solidFill>
                <a:latin typeface="Gill Sans MT"/>
                <a:cs typeface="Gill Sans MT"/>
              </a:rPr>
              <a:t>findAny </a:t>
            </a:r>
            <a:r>
              <a:rPr sz="2400" dirty="0">
                <a:solidFill>
                  <a:srgbClr val="336699"/>
                </a:solidFill>
                <a:latin typeface="Gill Sans MT"/>
                <a:cs typeface="Gill Sans MT"/>
              </a:rPr>
              <a:t>– </a:t>
            </a:r>
            <a:r>
              <a:rPr sz="2400" spc="229" dirty="0">
                <a:solidFill>
                  <a:srgbClr val="336699"/>
                </a:solidFill>
                <a:latin typeface="Gill Sans MT"/>
                <a:cs typeface="Gill Sans MT"/>
              </a:rPr>
              <a:t>Terminal  </a:t>
            </a:r>
            <a:r>
              <a:rPr sz="2400" spc="204" dirty="0">
                <a:solidFill>
                  <a:srgbClr val="336699"/>
                </a:solidFill>
                <a:latin typeface="Gill Sans MT"/>
                <a:cs typeface="Gill Sans MT"/>
              </a:rPr>
              <a:t>findFirst </a:t>
            </a:r>
            <a:r>
              <a:rPr sz="2400" dirty="0">
                <a:solidFill>
                  <a:srgbClr val="336699"/>
                </a:solidFill>
                <a:latin typeface="Gill Sans MT"/>
                <a:cs typeface="Gill Sans MT"/>
              </a:rPr>
              <a:t>– </a:t>
            </a:r>
            <a:r>
              <a:rPr sz="2400" spc="229" dirty="0">
                <a:solidFill>
                  <a:srgbClr val="336699"/>
                </a:solidFill>
                <a:latin typeface="Gill Sans MT"/>
                <a:cs typeface="Gill Sans MT"/>
              </a:rPr>
              <a:t>Terminal  </a:t>
            </a:r>
            <a:r>
              <a:rPr sz="2400" spc="270" dirty="0">
                <a:solidFill>
                  <a:srgbClr val="336699"/>
                </a:solidFill>
                <a:latin typeface="Gill Sans MT"/>
                <a:cs typeface="Gill Sans MT"/>
              </a:rPr>
              <a:t>noneMatch </a:t>
            </a:r>
            <a:r>
              <a:rPr sz="2400" dirty="0">
                <a:solidFill>
                  <a:srgbClr val="336699"/>
                </a:solidFill>
                <a:latin typeface="Gill Sans MT"/>
                <a:cs typeface="Gill Sans MT"/>
              </a:rPr>
              <a:t>– </a:t>
            </a:r>
            <a:r>
              <a:rPr sz="2400" spc="229" dirty="0">
                <a:solidFill>
                  <a:srgbClr val="336699"/>
                </a:solidFill>
                <a:latin typeface="Gill Sans MT"/>
                <a:cs typeface="Gill Sans MT"/>
              </a:rPr>
              <a:t>Terminal  </a:t>
            </a:r>
            <a:r>
              <a:rPr sz="2400" spc="250" dirty="0">
                <a:solidFill>
                  <a:srgbClr val="336699"/>
                </a:solidFill>
                <a:latin typeface="Gill Sans MT"/>
                <a:cs typeface="Gill Sans MT"/>
              </a:rPr>
              <a:t>forEach </a:t>
            </a:r>
            <a:r>
              <a:rPr sz="2400" dirty="0">
                <a:solidFill>
                  <a:srgbClr val="336699"/>
                </a:solidFill>
                <a:latin typeface="Gill Sans MT"/>
                <a:cs typeface="Gill Sans MT"/>
              </a:rPr>
              <a:t>– </a:t>
            </a:r>
            <a:r>
              <a:rPr sz="2400" spc="229" dirty="0">
                <a:solidFill>
                  <a:srgbClr val="336699"/>
                </a:solidFill>
                <a:latin typeface="Gill Sans MT"/>
                <a:cs typeface="Gill Sans MT"/>
              </a:rPr>
              <a:t>Terminal  </a:t>
            </a:r>
            <a:r>
              <a:rPr sz="2400" spc="260" dirty="0">
                <a:solidFill>
                  <a:srgbClr val="336699"/>
                </a:solidFill>
                <a:latin typeface="Gill Sans MT"/>
                <a:cs typeface="Gill Sans MT"/>
              </a:rPr>
              <a:t>reduce </a:t>
            </a:r>
            <a:r>
              <a:rPr sz="2400" dirty="0">
                <a:solidFill>
                  <a:srgbClr val="336699"/>
                </a:solidFill>
                <a:latin typeface="Gill Sans MT"/>
                <a:cs typeface="Gill Sans MT"/>
              </a:rPr>
              <a:t>–</a:t>
            </a:r>
            <a:r>
              <a:rPr sz="2400" spc="-8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400" spc="229" dirty="0">
                <a:solidFill>
                  <a:srgbClr val="336699"/>
                </a:solidFill>
                <a:latin typeface="Gill Sans MT"/>
                <a:cs typeface="Gill Sans MT"/>
              </a:rPr>
              <a:t>Terminal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508000"/>
            <a:ext cx="44069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355" dirty="0"/>
              <a:t>() </a:t>
            </a:r>
            <a:r>
              <a:rPr sz="5400" spc="780" dirty="0"/>
              <a:t>-&gt;</a:t>
            </a:r>
            <a:r>
              <a:rPr sz="5400" spc="-30" dirty="0"/>
              <a:t> </a:t>
            </a:r>
            <a:r>
              <a:rPr sz="5400" spc="690" dirty="0"/>
              <a:t>Agenda</a:t>
            </a:r>
            <a:endParaRPr sz="5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51989"/>
            <a:ext cx="114300" cy="1143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9469" y="1583690"/>
            <a:ext cx="6560184" cy="331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14320" algn="just">
              <a:lnSpc>
                <a:spcPct val="134900"/>
              </a:lnSpc>
              <a:spcBef>
                <a:spcPts val="100"/>
              </a:spcBef>
            </a:pPr>
            <a:r>
              <a:rPr sz="3200" spc="260" dirty="0">
                <a:solidFill>
                  <a:srgbClr val="336699"/>
                </a:solidFill>
                <a:latin typeface="Gill Sans MT"/>
                <a:cs typeface="Gill Sans MT"/>
              </a:rPr>
              <a:t>What </a:t>
            </a:r>
            <a:r>
              <a:rPr sz="3200" spc="305" dirty="0">
                <a:solidFill>
                  <a:srgbClr val="336699"/>
                </a:solidFill>
                <a:latin typeface="Gill Sans MT"/>
                <a:cs typeface="Gill Sans MT"/>
              </a:rPr>
              <a:t>is </a:t>
            </a:r>
            <a:r>
              <a:rPr sz="3200" spc="595" dirty="0">
                <a:solidFill>
                  <a:srgbClr val="336699"/>
                </a:solidFill>
                <a:latin typeface="Gill Sans MT"/>
                <a:cs typeface="Gill Sans MT"/>
              </a:rPr>
              <a:t>a</a:t>
            </a:r>
            <a:r>
              <a:rPr sz="3200" spc="-26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3200" spc="440" dirty="0">
                <a:solidFill>
                  <a:srgbClr val="336699"/>
                </a:solidFill>
                <a:latin typeface="Gill Sans MT"/>
                <a:cs typeface="Gill Sans MT"/>
              </a:rPr>
              <a:t>Stream?  </a:t>
            </a:r>
            <a:r>
              <a:rPr sz="3200" spc="295" dirty="0">
                <a:solidFill>
                  <a:srgbClr val="336699"/>
                </a:solidFill>
                <a:latin typeface="Gill Sans MT"/>
                <a:cs typeface="Gill Sans MT"/>
              </a:rPr>
              <a:t>Creating </a:t>
            </a:r>
            <a:r>
              <a:rPr sz="3200" spc="400" dirty="0">
                <a:solidFill>
                  <a:srgbClr val="336699"/>
                </a:solidFill>
                <a:latin typeface="Gill Sans MT"/>
                <a:cs typeface="Gill Sans MT"/>
              </a:rPr>
              <a:t>Streams.  </a:t>
            </a:r>
            <a:r>
              <a:rPr sz="3200" spc="254" dirty="0">
                <a:solidFill>
                  <a:srgbClr val="336699"/>
                </a:solidFill>
                <a:latin typeface="Gill Sans MT"/>
                <a:cs typeface="Gill Sans MT"/>
              </a:rPr>
              <a:t>Optional</a:t>
            </a:r>
            <a:r>
              <a:rPr sz="32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3200" spc="375" dirty="0">
                <a:solidFill>
                  <a:srgbClr val="336699"/>
                </a:solidFill>
                <a:latin typeface="Gill Sans MT"/>
                <a:cs typeface="Gill Sans MT"/>
              </a:rPr>
              <a:t>Values.</a:t>
            </a:r>
            <a:endParaRPr sz="3200">
              <a:latin typeface="Gill Sans MT"/>
              <a:cs typeface="Gill Sans MT"/>
            </a:endParaRPr>
          </a:p>
          <a:p>
            <a:pPr marL="12700" marR="5080" algn="just">
              <a:lnSpc>
                <a:spcPct val="134900"/>
              </a:lnSpc>
            </a:pPr>
            <a:r>
              <a:rPr sz="3200" spc="280" dirty="0">
                <a:solidFill>
                  <a:srgbClr val="336699"/>
                </a:solidFill>
                <a:latin typeface="Gill Sans MT"/>
                <a:cs typeface="Gill Sans MT"/>
              </a:rPr>
              <a:t>Operations </a:t>
            </a:r>
            <a:r>
              <a:rPr sz="3200" spc="305" dirty="0">
                <a:solidFill>
                  <a:srgbClr val="336699"/>
                </a:solidFill>
                <a:latin typeface="Gill Sans MT"/>
                <a:cs typeface="Gill Sans MT"/>
              </a:rPr>
              <a:t>on </a:t>
            </a:r>
            <a:r>
              <a:rPr sz="3200" spc="400" dirty="0">
                <a:solidFill>
                  <a:srgbClr val="336699"/>
                </a:solidFill>
                <a:latin typeface="Gill Sans MT"/>
                <a:cs typeface="Gill Sans MT"/>
              </a:rPr>
              <a:t>Streams.  </a:t>
            </a:r>
            <a:r>
              <a:rPr sz="3200" spc="260" dirty="0">
                <a:solidFill>
                  <a:srgbClr val="336699"/>
                </a:solidFill>
                <a:latin typeface="Gill Sans MT"/>
                <a:cs typeface="Gill Sans MT"/>
              </a:rPr>
              <a:t>Collecting </a:t>
            </a:r>
            <a:r>
              <a:rPr sz="3200" spc="440" dirty="0">
                <a:solidFill>
                  <a:srgbClr val="336699"/>
                </a:solidFill>
                <a:latin typeface="Gill Sans MT"/>
                <a:cs typeface="Gill Sans MT"/>
              </a:rPr>
              <a:t>data </a:t>
            </a:r>
            <a:r>
              <a:rPr sz="3200" spc="400" dirty="0">
                <a:solidFill>
                  <a:srgbClr val="336699"/>
                </a:solidFill>
                <a:latin typeface="Gill Sans MT"/>
                <a:cs typeface="Gill Sans MT"/>
              </a:rPr>
              <a:t>using</a:t>
            </a:r>
            <a:r>
              <a:rPr sz="3200" spc="-33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3200" spc="225" dirty="0">
                <a:solidFill>
                  <a:srgbClr val="336699"/>
                </a:solidFill>
                <a:latin typeface="Gill Sans MT"/>
                <a:cs typeface="Gill Sans MT"/>
              </a:rPr>
              <a:t>Collectors.</a:t>
            </a:r>
            <a:endParaRPr sz="3200">
              <a:latin typeface="Gill Sans MT"/>
              <a:cs typeface="Gill Sans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611120"/>
            <a:ext cx="114300" cy="1143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268979"/>
            <a:ext cx="114300" cy="1143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926840"/>
            <a:ext cx="114300" cy="1143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4584700"/>
            <a:ext cx="114300" cy="1143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019" y="584200"/>
            <a:ext cx="8327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425" dirty="0"/>
              <a:t>... </a:t>
            </a:r>
            <a:r>
              <a:rPr sz="4400" spc="555" dirty="0"/>
              <a:t>Debugging </a:t>
            </a:r>
            <a:r>
              <a:rPr sz="4400" spc="565" dirty="0"/>
              <a:t>Stream</a:t>
            </a:r>
            <a:r>
              <a:rPr sz="4400" spc="-484" dirty="0"/>
              <a:t> </a:t>
            </a:r>
            <a:r>
              <a:rPr sz="4400" spc="440" dirty="0"/>
              <a:t>Pipeline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07539"/>
            <a:ext cx="114300" cy="1143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0750" y="1753870"/>
            <a:ext cx="8140700" cy="215519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ct val="96900"/>
              </a:lnSpc>
              <a:spcBef>
                <a:spcPts val="195"/>
              </a:spcBef>
            </a:pPr>
            <a:r>
              <a:rPr sz="2600" spc="330" dirty="0">
                <a:solidFill>
                  <a:srgbClr val="336699"/>
                </a:solidFill>
                <a:latin typeface="Gill Sans MT"/>
                <a:cs typeface="Gill Sans MT"/>
              </a:rPr>
              <a:t>Sometimes </a:t>
            </a:r>
            <a:r>
              <a:rPr sz="2600" spc="305" dirty="0">
                <a:solidFill>
                  <a:srgbClr val="336699"/>
                </a:solidFill>
                <a:latin typeface="Gill Sans MT"/>
                <a:cs typeface="Gill Sans MT"/>
              </a:rPr>
              <a:t>we </a:t>
            </a:r>
            <a:r>
              <a:rPr sz="2600" spc="470" dirty="0">
                <a:solidFill>
                  <a:srgbClr val="336699"/>
                </a:solidFill>
                <a:latin typeface="Gill Sans MT"/>
                <a:cs typeface="Gill Sans MT"/>
              </a:rPr>
              <a:t>may </a:t>
            </a:r>
            <a:r>
              <a:rPr sz="2600" spc="310" dirty="0">
                <a:solidFill>
                  <a:srgbClr val="336699"/>
                </a:solidFill>
                <a:latin typeface="Gill Sans MT"/>
                <a:cs typeface="Gill Sans MT"/>
              </a:rPr>
              <a:t>want </a:t>
            </a:r>
            <a:r>
              <a:rPr sz="2600" spc="150" dirty="0">
                <a:solidFill>
                  <a:srgbClr val="336699"/>
                </a:solidFill>
                <a:latin typeface="Gill Sans MT"/>
                <a:cs typeface="Gill Sans MT"/>
              </a:rPr>
              <a:t>to </a:t>
            </a:r>
            <a:r>
              <a:rPr sz="2600" spc="280" dirty="0">
                <a:solidFill>
                  <a:srgbClr val="336699"/>
                </a:solidFill>
                <a:latin typeface="Gill Sans MT"/>
                <a:cs typeface="Gill Sans MT"/>
              </a:rPr>
              <a:t>inspect individual  </a:t>
            </a:r>
            <a:r>
              <a:rPr sz="2600" spc="320" dirty="0">
                <a:solidFill>
                  <a:srgbClr val="336699"/>
                </a:solidFill>
                <a:latin typeface="Gill Sans MT"/>
                <a:cs typeface="Gill Sans MT"/>
              </a:rPr>
              <a:t>elements </a:t>
            </a:r>
            <a:r>
              <a:rPr sz="2600" spc="280" dirty="0">
                <a:solidFill>
                  <a:srgbClr val="336699"/>
                </a:solidFill>
                <a:latin typeface="Gill Sans MT"/>
                <a:cs typeface="Gill Sans MT"/>
              </a:rPr>
              <a:t>that </a:t>
            </a:r>
            <a:r>
              <a:rPr sz="2600" spc="305" dirty="0">
                <a:solidFill>
                  <a:srgbClr val="336699"/>
                </a:solidFill>
                <a:latin typeface="Gill Sans MT"/>
                <a:cs typeface="Gill Sans MT"/>
              </a:rPr>
              <a:t>we </a:t>
            </a:r>
            <a:r>
              <a:rPr sz="2600" spc="315" dirty="0">
                <a:solidFill>
                  <a:srgbClr val="336699"/>
                </a:solidFill>
                <a:latin typeface="Gill Sans MT"/>
                <a:cs typeface="Gill Sans MT"/>
              </a:rPr>
              <a:t>get </a:t>
            </a:r>
            <a:r>
              <a:rPr sz="2600" spc="254" dirty="0">
                <a:solidFill>
                  <a:srgbClr val="336699"/>
                </a:solidFill>
                <a:latin typeface="Gill Sans MT"/>
                <a:cs typeface="Gill Sans MT"/>
              </a:rPr>
              <a:t>after certain </a:t>
            </a:r>
            <a:r>
              <a:rPr sz="2600" spc="335" dirty="0">
                <a:solidFill>
                  <a:srgbClr val="336699"/>
                </a:solidFill>
                <a:latin typeface="Gill Sans MT"/>
                <a:cs typeface="Gill Sans MT"/>
              </a:rPr>
              <a:t>Stream  </a:t>
            </a:r>
            <a:r>
              <a:rPr sz="2600" spc="240" dirty="0">
                <a:solidFill>
                  <a:srgbClr val="336699"/>
                </a:solidFill>
                <a:latin typeface="Gill Sans MT"/>
                <a:cs typeface="Gill Sans MT"/>
              </a:rPr>
              <a:t>operation.</a:t>
            </a:r>
            <a:r>
              <a:rPr sz="26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85" dirty="0">
                <a:solidFill>
                  <a:srgbClr val="336699"/>
                </a:solidFill>
                <a:latin typeface="Gill Sans MT"/>
                <a:cs typeface="Gill Sans MT"/>
              </a:rPr>
              <a:t>To</a:t>
            </a:r>
            <a:r>
              <a:rPr sz="26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40" dirty="0">
                <a:solidFill>
                  <a:srgbClr val="336699"/>
                </a:solidFill>
                <a:latin typeface="Gill Sans MT"/>
                <a:cs typeface="Gill Sans MT"/>
              </a:rPr>
              <a:t>do</a:t>
            </a:r>
            <a:r>
              <a:rPr sz="26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50" dirty="0">
                <a:solidFill>
                  <a:srgbClr val="336699"/>
                </a:solidFill>
                <a:latin typeface="Gill Sans MT"/>
                <a:cs typeface="Gill Sans MT"/>
              </a:rPr>
              <a:t>this</a:t>
            </a:r>
            <a:r>
              <a:rPr sz="26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05" dirty="0">
                <a:solidFill>
                  <a:srgbClr val="336699"/>
                </a:solidFill>
                <a:latin typeface="Gill Sans MT"/>
                <a:cs typeface="Gill Sans MT"/>
              </a:rPr>
              <a:t>we</a:t>
            </a:r>
            <a:r>
              <a:rPr sz="26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35" dirty="0">
                <a:solidFill>
                  <a:srgbClr val="336699"/>
                </a:solidFill>
                <a:latin typeface="Gill Sans MT"/>
                <a:cs typeface="Gill Sans MT"/>
              </a:rPr>
              <a:t>Streams</a:t>
            </a:r>
            <a:r>
              <a:rPr sz="2600" spc="11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125" dirty="0">
                <a:solidFill>
                  <a:srgbClr val="336699"/>
                </a:solidFill>
                <a:latin typeface="Gill Sans MT"/>
                <a:cs typeface="Gill Sans MT"/>
              </a:rPr>
              <a:t>API</a:t>
            </a:r>
            <a:r>
              <a:rPr sz="26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60" dirty="0">
                <a:solidFill>
                  <a:srgbClr val="336699"/>
                </a:solidFill>
                <a:latin typeface="Gill Sans MT"/>
                <a:cs typeface="Gill Sans MT"/>
              </a:rPr>
              <a:t>provides</a:t>
            </a:r>
            <a:r>
              <a:rPr sz="26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50" dirty="0">
                <a:solidFill>
                  <a:srgbClr val="336699"/>
                </a:solidFill>
                <a:latin typeface="Gill Sans MT"/>
                <a:cs typeface="Gill Sans MT"/>
              </a:rPr>
              <a:t>us  </a:t>
            </a:r>
            <a:r>
              <a:rPr sz="2600" spc="220" dirty="0">
                <a:solidFill>
                  <a:srgbClr val="336699"/>
                </a:solidFill>
                <a:latin typeface="Gill Sans MT"/>
                <a:cs typeface="Gill Sans MT"/>
              </a:rPr>
              <a:t>with </a:t>
            </a:r>
            <a:r>
              <a:rPr sz="2600" spc="285" dirty="0">
                <a:solidFill>
                  <a:srgbClr val="336699"/>
                </a:solidFill>
                <a:latin typeface="Gill Sans MT"/>
                <a:cs typeface="Gill Sans MT"/>
              </a:rPr>
              <a:t>the </a:t>
            </a:r>
            <a:r>
              <a:rPr sz="2700" i="1" spc="509" dirty="0">
                <a:solidFill>
                  <a:srgbClr val="336699"/>
                </a:solidFill>
                <a:latin typeface="Gill Sans MT"/>
                <a:cs typeface="Gill Sans MT"/>
              </a:rPr>
              <a:t>peek</a:t>
            </a:r>
            <a:r>
              <a:rPr sz="2700" i="1" spc="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40" dirty="0">
                <a:solidFill>
                  <a:srgbClr val="336699"/>
                </a:solidFill>
                <a:latin typeface="Gill Sans MT"/>
                <a:cs typeface="Gill Sans MT"/>
              </a:rPr>
              <a:t>operation.</a:t>
            </a:r>
            <a:endParaRPr sz="26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600" spc="350" dirty="0">
                <a:solidFill>
                  <a:srgbClr val="336699"/>
                </a:solidFill>
                <a:latin typeface="Gill Sans MT"/>
                <a:cs typeface="Gill Sans MT"/>
              </a:rPr>
              <a:t>Example </a:t>
            </a:r>
            <a:r>
              <a:rPr sz="2600" spc="250" dirty="0">
                <a:solidFill>
                  <a:srgbClr val="336699"/>
                </a:solidFill>
                <a:latin typeface="Gill Sans MT"/>
                <a:cs typeface="Gill Sans MT"/>
              </a:rPr>
              <a:t>is</a:t>
            </a:r>
            <a:r>
              <a:rPr sz="2600" spc="-16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65" dirty="0">
                <a:solidFill>
                  <a:srgbClr val="336699"/>
                </a:solidFill>
                <a:latin typeface="Gill Sans MT"/>
                <a:cs typeface="Gill Sans MT"/>
              </a:rPr>
              <a:t>here...</a:t>
            </a:r>
            <a:endParaRPr sz="2600">
              <a:latin typeface="Gill Sans MT"/>
              <a:cs typeface="Gill Sans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641090"/>
            <a:ext cx="114300" cy="1143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019" y="584200"/>
            <a:ext cx="72751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425" dirty="0"/>
              <a:t>... </a:t>
            </a:r>
            <a:r>
              <a:rPr sz="4400" spc="365" dirty="0"/>
              <a:t>Iteration </a:t>
            </a:r>
            <a:r>
              <a:rPr sz="4400" spc="555" dirty="0"/>
              <a:t>using</a:t>
            </a:r>
            <a:r>
              <a:rPr sz="4400" spc="-325" dirty="0"/>
              <a:t> </a:t>
            </a:r>
            <a:r>
              <a:rPr sz="4400" spc="570" dirty="0"/>
              <a:t>Streams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07539"/>
            <a:ext cx="114300" cy="1143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0750" y="1742222"/>
            <a:ext cx="7537450" cy="1391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3200"/>
              </a:lnSpc>
              <a:spcBef>
                <a:spcPts val="90"/>
              </a:spcBef>
            </a:pPr>
            <a:r>
              <a:rPr sz="2600" spc="110" dirty="0">
                <a:solidFill>
                  <a:srgbClr val="336699"/>
                </a:solidFill>
                <a:latin typeface="Gill Sans MT"/>
                <a:cs typeface="Gill Sans MT"/>
              </a:rPr>
              <a:t>We</a:t>
            </a:r>
            <a:r>
              <a:rPr sz="26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70" dirty="0">
                <a:solidFill>
                  <a:srgbClr val="336699"/>
                </a:solidFill>
                <a:latin typeface="Gill Sans MT"/>
                <a:cs typeface="Gill Sans MT"/>
              </a:rPr>
              <a:t>can</a:t>
            </a:r>
            <a:r>
              <a:rPr sz="26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35" dirty="0">
                <a:solidFill>
                  <a:srgbClr val="336699"/>
                </a:solidFill>
                <a:latin typeface="Gill Sans MT"/>
                <a:cs typeface="Gill Sans MT"/>
              </a:rPr>
              <a:t>iterate</a:t>
            </a:r>
            <a:r>
              <a:rPr sz="26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85" dirty="0">
                <a:solidFill>
                  <a:srgbClr val="336699"/>
                </a:solidFill>
                <a:latin typeface="Gill Sans MT"/>
                <a:cs typeface="Gill Sans MT"/>
              </a:rPr>
              <a:t>the</a:t>
            </a:r>
            <a:r>
              <a:rPr sz="26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15" dirty="0">
                <a:solidFill>
                  <a:srgbClr val="336699"/>
                </a:solidFill>
                <a:latin typeface="Gill Sans MT"/>
                <a:cs typeface="Gill Sans MT"/>
              </a:rPr>
              <a:t>stream</a:t>
            </a:r>
            <a:r>
              <a:rPr sz="2600" spc="10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30" dirty="0">
                <a:solidFill>
                  <a:srgbClr val="336699"/>
                </a:solidFill>
                <a:latin typeface="Gill Sans MT"/>
                <a:cs typeface="Gill Sans MT"/>
              </a:rPr>
              <a:t>using</a:t>
            </a:r>
            <a:r>
              <a:rPr sz="26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85" dirty="0">
                <a:solidFill>
                  <a:srgbClr val="336699"/>
                </a:solidFill>
                <a:latin typeface="Gill Sans MT"/>
                <a:cs typeface="Gill Sans MT"/>
              </a:rPr>
              <a:t>the</a:t>
            </a:r>
            <a:r>
              <a:rPr sz="2600" spc="15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700" i="1" spc="490" dirty="0">
                <a:solidFill>
                  <a:srgbClr val="336699"/>
                </a:solidFill>
                <a:latin typeface="Gill Sans MT"/>
                <a:cs typeface="Gill Sans MT"/>
              </a:rPr>
              <a:t>forEach</a:t>
            </a:r>
            <a:endParaRPr sz="2700">
              <a:latin typeface="Gill Sans MT"/>
              <a:cs typeface="Gill Sans MT"/>
            </a:endParaRPr>
          </a:p>
          <a:p>
            <a:pPr marL="12700">
              <a:lnSpc>
                <a:spcPts val="3080"/>
              </a:lnSpc>
            </a:pPr>
            <a:r>
              <a:rPr sz="2600" spc="240" dirty="0">
                <a:solidFill>
                  <a:srgbClr val="336699"/>
                </a:solidFill>
                <a:latin typeface="Gill Sans MT"/>
                <a:cs typeface="Gill Sans MT"/>
              </a:rPr>
              <a:t>operation.</a:t>
            </a:r>
            <a:endParaRPr sz="26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600" spc="350" dirty="0">
                <a:solidFill>
                  <a:srgbClr val="336699"/>
                </a:solidFill>
                <a:latin typeface="Gill Sans MT"/>
                <a:cs typeface="Gill Sans MT"/>
              </a:rPr>
              <a:t>Example </a:t>
            </a:r>
            <a:r>
              <a:rPr sz="2600" spc="250" dirty="0">
                <a:solidFill>
                  <a:srgbClr val="336699"/>
                </a:solidFill>
                <a:latin typeface="Gill Sans MT"/>
                <a:cs typeface="Gill Sans MT"/>
              </a:rPr>
              <a:t>is</a:t>
            </a:r>
            <a:r>
              <a:rPr sz="2600" spc="-16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65" dirty="0">
                <a:solidFill>
                  <a:srgbClr val="336699"/>
                </a:solidFill>
                <a:latin typeface="Gill Sans MT"/>
                <a:cs typeface="Gill Sans MT"/>
              </a:rPr>
              <a:t>here...</a:t>
            </a:r>
            <a:endParaRPr sz="2600">
              <a:latin typeface="Gill Sans MT"/>
              <a:cs typeface="Gill Sans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863850"/>
            <a:ext cx="114300" cy="1143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019" y="635000"/>
            <a:ext cx="8351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395" dirty="0"/>
              <a:t>...</a:t>
            </a:r>
            <a:r>
              <a:rPr sz="4000" spc="155" dirty="0"/>
              <a:t> </a:t>
            </a:r>
            <a:r>
              <a:rPr sz="4000" spc="509" dirty="0"/>
              <a:t>Mapping</a:t>
            </a:r>
            <a:r>
              <a:rPr sz="4000" spc="145" dirty="0"/>
              <a:t> </a:t>
            </a:r>
            <a:r>
              <a:rPr sz="4000" spc="440" dirty="0"/>
              <a:t>the</a:t>
            </a:r>
            <a:r>
              <a:rPr sz="4000" spc="125" dirty="0"/>
              <a:t> </a:t>
            </a:r>
            <a:r>
              <a:rPr sz="4000" spc="509" dirty="0"/>
              <a:t>Stream</a:t>
            </a:r>
            <a:r>
              <a:rPr sz="4000" spc="135" dirty="0"/>
              <a:t> </a:t>
            </a:r>
            <a:r>
              <a:rPr sz="4000" spc="490" dirty="0"/>
              <a:t>elements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07539"/>
            <a:ext cx="114300" cy="1143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0750" y="1742222"/>
            <a:ext cx="7972425" cy="294322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97800"/>
              </a:lnSpc>
              <a:spcBef>
                <a:spcPts val="160"/>
              </a:spcBef>
            </a:pPr>
            <a:r>
              <a:rPr sz="2600" spc="40" dirty="0">
                <a:solidFill>
                  <a:srgbClr val="336699"/>
                </a:solidFill>
                <a:latin typeface="Gill Sans MT"/>
                <a:cs typeface="Gill Sans MT"/>
              </a:rPr>
              <a:t>A </a:t>
            </a:r>
            <a:r>
              <a:rPr sz="2700" i="1" spc="540" dirty="0">
                <a:solidFill>
                  <a:srgbClr val="336699"/>
                </a:solidFill>
                <a:latin typeface="Gill Sans MT"/>
                <a:cs typeface="Gill Sans MT"/>
              </a:rPr>
              <a:t>map </a:t>
            </a:r>
            <a:r>
              <a:rPr sz="2600" spc="240" dirty="0">
                <a:solidFill>
                  <a:srgbClr val="336699"/>
                </a:solidFill>
                <a:latin typeface="Gill Sans MT"/>
                <a:cs typeface="Gill Sans MT"/>
              </a:rPr>
              <a:t>operation </a:t>
            </a:r>
            <a:r>
              <a:rPr sz="2600" spc="310" dirty="0">
                <a:solidFill>
                  <a:srgbClr val="336699"/>
                </a:solidFill>
                <a:latin typeface="Gill Sans MT"/>
                <a:cs typeface="Gill Sans MT"/>
              </a:rPr>
              <a:t>applies </a:t>
            </a:r>
            <a:r>
              <a:rPr sz="2600" spc="480" dirty="0">
                <a:solidFill>
                  <a:srgbClr val="336699"/>
                </a:solidFill>
                <a:latin typeface="Gill Sans MT"/>
                <a:cs typeface="Gill Sans MT"/>
              </a:rPr>
              <a:t>a </a:t>
            </a:r>
            <a:r>
              <a:rPr sz="2600" spc="254" dirty="0">
                <a:solidFill>
                  <a:srgbClr val="336699"/>
                </a:solidFill>
                <a:latin typeface="Gill Sans MT"/>
                <a:cs typeface="Gill Sans MT"/>
              </a:rPr>
              <a:t>function </a:t>
            </a:r>
            <a:r>
              <a:rPr sz="2600" spc="150" dirty="0">
                <a:solidFill>
                  <a:srgbClr val="336699"/>
                </a:solidFill>
                <a:latin typeface="Gill Sans MT"/>
                <a:cs typeface="Gill Sans MT"/>
              </a:rPr>
              <a:t>to </a:t>
            </a:r>
            <a:r>
              <a:rPr sz="2600" spc="360" dirty="0">
                <a:solidFill>
                  <a:srgbClr val="336699"/>
                </a:solidFill>
                <a:latin typeface="Gill Sans MT"/>
                <a:cs typeface="Gill Sans MT"/>
              </a:rPr>
              <a:t>each  </a:t>
            </a:r>
            <a:r>
              <a:rPr sz="2600" spc="320" dirty="0">
                <a:solidFill>
                  <a:srgbClr val="336699"/>
                </a:solidFill>
                <a:latin typeface="Gill Sans MT"/>
                <a:cs typeface="Gill Sans MT"/>
              </a:rPr>
              <a:t>element</a:t>
            </a:r>
            <a:r>
              <a:rPr sz="26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04" dirty="0">
                <a:solidFill>
                  <a:srgbClr val="336699"/>
                </a:solidFill>
                <a:latin typeface="Gill Sans MT"/>
                <a:cs typeface="Gill Sans MT"/>
              </a:rPr>
              <a:t>of</a:t>
            </a:r>
            <a:r>
              <a:rPr sz="26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85" dirty="0">
                <a:solidFill>
                  <a:srgbClr val="336699"/>
                </a:solidFill>
                <a:latin typeface="Gill Sans MT"/>
                <a:cs typeface="Gill Sans MT"/>
              </a:rPr>
              <a:t>the</a:t>
            </a:r>
            <a:r>
              <a:rPr sz="26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70" dirty="0">
                <a:solidFill>
                  <a:srgbClr val="336699"/>
                </a:solidFill>
                <a:latin typeface="Gill Sans MT"/>
                <a:cs typeface="Gill Sans MT"/>
              </a:rPr>
              <a:t>input</a:t>
            </a:r>
            <a:r>
              <a:rPr sz="26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15" dirty="0">
                <a:solidFill>
                  <a:srgbClr val="336699"/>
                </a:solidFill>
                <a:latin typeface="Gill Sans MT"/>
                <a:cs typeface="Gill Sans MT"/>
              </a:rPr>
              <a:t>stream</a:t>
            </a:r>
            <a:r>
              <a:rPr sz="26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150" dirty="0">
                <a:solidFill>
                  <a:srgbClr val="336699"/>
                </a:solidFill>
                <a:latin typeface="Gill Sans MT"/>
                <a:cs typeface="Gill Sans MT"/>
              </a:rPr>
              <a:t>to</a:t>
            </a:r>
            <a:r>
              <a:rPr sz="26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60" dirty="0">
                <a:solidFill>
                  <a:srgbClr val="336699"/>
                </a:solidFill>
                <a:latin typeface="Gill Sans MT"/>
                <a:cs typeface="Gill Sans MT"/>
              </a:rPr>
              <a:t>produce</a:t>
            </a:r>
            <a:r>
              <a:rPr sz="2600" spc="8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65" dirty="0">
                <a:solidFill>
                  <a:srgbClr val="336699"/>
                </a:solidFill>
                <a:latin typeface="Gill Sans MT"/>
                <a:cs typeface="Gill Sans MT"/>
              </a:rPr>
              <a:t>another  </a:t>
            </a:r>
            <a:r>
              <a:rPr sz="2600" spc="250" dirty="0">
                <a:solidFill>
                  <a:srgbClr val="336699"/>
                </a:solidFill>
                <a:latin typeface="Gill Sans MT"/>
                <a:cs typeface="Gill Sans MT"/>
              </a:rPr>
              <a:t>output </a:t>
            </a:r>
            <a:r>
              <a:rPr sz="2600" spc="305" dirty="0">
                <a:solidFill>
                  <a:srgbClr val="336699"/>
                </a:solidFill>
                <a:latin typeface="Gill Sans MT"/>
                <a:cs typeface="Gill Sans MT"/>
              </a:rPr>
              <a:t>stream. </a:t>
            </a:r>
            <a:r>
              <a:rPr sz="2600" spc="240" dirty="0">
                <a:solidFill>
                  <a:srgbClr val="336699"/>
                </a:solidFill>
                <a:latin typeface="Gill Sans MT"/>
                <a:cs typeface="Gill Sans MT"/>
              </a:rPr>
              <a:t>The </a:t>
            </a:r>
            <a:r>
              <a:rPr sz="2600" spc="325" dirty="0">
                <a:solidFill>
                  <a:srgbClr val="336699"/>
                </a:solidFill>
                <a:latin typeface="Gill Sans MT"/>
                <a:cs typeface="Gill Sans MT"/>
              </a:rPr>
              <a:t>number </a:t>
            </a:r>
            <a:r>
              <a:rPr sz="2600" spc="204" dirty="0">
                <a:solidFill>
                  <a:srgbClr val="336699"/>
                </a:solidFill>
                <a:latin typeface="Gill Sans MT"/>
                <a:cs typeface="Gill Sans MT"/>
              </a:rPr>
              <a:t>of </a:t>
            </a:r>
            <a:r>
              <a:rPr sz="2600" spc="320" dirty="0">
                <a:solidFill>
                  <a:srgbClr val="336699"/>
                </a:solidFill>
                <a:latin typeface="Gill Sans MT"/>
                <a:cs typeface="Gill Sans MT"/>
              </a:rPr>
              <a:t>elements </a:t>
            </a:r>
            <a:r>
              <a:rPr sz="2600" spc="245" dirty="0">
                <a:solidFill>
                  <a:srgbClr val="336699"/>
                </a:solidFill>
                <a:latin typeface="Gill Sans MT"/>
                <a:cs typeface="Gill Sans MT"/>
              </a:rPr>
              <a:t>in </a:t>
            </a:r>
            <a:r>
              <a:rPr sz="2600" spc="285" dirty="0">
                <a:solidFill>
                  <a:srgbClr val="336699"/>
                </a:solidFill>
                <a:latin typeface="Gill Sans MT"/>
                <a:cs typeface="Gill Sans MT"/>
              </a:rPr>
              <a:t>the  </a:t>
            </a:r>
            <a:r>
              <a:rPr sz="2600" spc="270" dirty="0">
                <a:solidFill>
                  <a:srgbClr val="336699"/>
                </a:solidFill>
                <a:latin typeface="Gill Sans MT"/>
                <a:cs typeface="Gill Sans MT"/>
              </a:rPr>
              <a:t>input </a:t>
            </a:r>
            <a:r>
              <a:rPr sz="2600" spc="385" dirty="0">
                <a:solidFill>
                  <a:srgbClr val="336699"/>
                </a:solidFill>
                <a:latin typeface="Gill Sans MT"/>
                <a:cs typeface="Gill Sans MT"/>
              </a:rPr>
              <a:t>and </a:t>
            </a:r>
            <a:r>
              <a:rPr sz="2600" spc="250" dirty="0">
                <a:solidFill>
                  <a:srgbClr val="336699"/>
                </a:solidFill>
                <a:latin typeface="Gill Sans MT"/>
                <a:cs typeface="Gill Sans MT"/>
              </a:rPr>
              <a:t>output </a:t>
            </a:r>
            <a:r>
              <a:rPr sz="2600" spc="320" dirty="0">
                <a:solidFill>
                  <a:srgbClr val="336699"/>
                </a:solidFill>
                <a:latin typeface="Gill Sans MT"/>
                <a:cs typeface="Gill Sans MT"/>
              </a:rPr>
              <a:t>streams </a:t>
            </a:r>
            <a:r>
              <a:rPr sz="2600" spc="250" dirty="0">
                <a:solidFill>
                  <a:srgbClr val="336699"/>
                </a:solidFill>
                <a:latin typeface="Gill Sans MT"/>
                <a:cs typeface="Gill Sans MT"/>
              </a:rPr>
              <a:t>is </a:t>
            </a:r>
            <a:r>
              <a:rPr sz="2600" spc="285" dirty="0">
                <a:solidFill>
                  <a:srgbClr val="336699"/>
                </a:solidFill>
                <a:latin typeface="Gill Sans MT"/>
                <a:cs typeface="Gill Sans MT"/>
              </a:rPr>
              <a:t>the </a:t>
            </a:r>
            <a:r>
              <a:rPr sz="2600" spc="390" dirty="0">
                <a:solidFill>
                  <a:srgbClr val="336699"/>
                </a:solidFill>
                <a:latin typeface="Gill Sans MT"/>
                <a:cs typeface="Gill Sans MT"/>
              </a:rPr>
              <a:t>same. </a:t>
            </a:r>
            <a:r>
              <a:rPr sz="2600" spc="240" dirty="0">
                <a:solidFill>
                  <a:srgbClr val="336699"/>
                </a:solidFill>
                <a:latin typeface="Gill Sans MT"/>
                <a:cs typeface="Gill Sans MT"/>
              </a:rPr>
              <a:t>The  operation </a:t>
            </a:r>
            <a:r>
              <a:rPr sz="2600" spc="290" dirty="0">
                <a:solidFill>
                  <a:srgbClr val="336699"/>
                </a:solidFill>
                <a:latin typeface="Gill Sans MT"/>
                <a:cs typeface="Gill Sans MT"/>
              </a:rPr>
              <a:t>does </a:t>
            </a:r>
            <a:r>
              <a:rPr sz="2600" spc="215" dirty="0">
                <a:solidFill>
                  <a:srgbClr val="336699"/>
                </a:solidFill>
                <a:latin typeface="Gill Sans MT"/>
                <a:cs typeface="Gill Sans MT"/>
              </a:rPr>
              <a:t>not </a:t>
            </a:r>
            <a:r>
              <a:rPr sz="2600" spc="305" dirty="0">
                <a:solidFill>
                  <a:srgbClr val="336699"/>
                </a:solidFill>
                <a:latin typeface="Gill Sans MT"/>
                <a:cs typeface="Gill Sans MT"/>
              </a:rPr>
              <a:t>modify </a:t>
            </a:r>
            <a:r>
              <a:rPr sz="2600" spc="280" dirty="0">
                <a:solidFill>
                  <a:srgbClr val="336699"/>
                </a:solidFill>
                <a:latin typeface="Gill Sans MT"/>
                <a:cs typeface="Gill Sans MT"/>
              </a:rPr>
              <a:t>the </a:t>
            </a:r>
            <a:r>
              <a:rPr sz="2600" spc="320" dirty="0">
                <a:solidFill>
                  <a:srgbClr val="336699"/>
                </a:solidFill>
                <a:latin typeface="Gill Sans MT"/>
                <a:cs typeface="Gill Sans MT"/>
              </a:rPr>
              <a:t>elements </a:t>
            </a:r>
            <a:r>
              <a:rPr sz="2600" spc="204" dirty="0">
                <a:solidFill>
                  <a:srgbClr val="336699"/>
                </a:solidFill>
                <a:latin typeface="Gill Sans MT"/>
                <a:cs typeface="Gill Sans MT"/>
              </a:rPr>
              <a:t>of </a:t>
            </a:r>
            <a:r>
              <a:rPr sz="2600" spc="280" dirty="0">
                <a:solidFill>
                  <a:srgbClr val="336699"/>
                </a:solidFill>
                <a:latin typeface="Gill Sans MT"/>
                <a:cs typeface="Gill Sans MT"/>
              </a:rPr>
              <a:t>the  </a:t>
            </a:r>
            <a:r>
              <a:rPr sz="2600" spc="270" dirty="0">
                <a:solidFill>
                  <a:srgbClr val="336699"/>
                </a:solidFill>
                <a:latin typeface="Gill Sans MT"/>
                <a:cs typeface="Gill Sans MT"/>
              </a:rPr>
              <a:t>input</a:t>
            </a:r>
            <a:r>
              <a:rPr sz="2600" spc="8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05" dirty="0">
                <a:solidFill>
                  <a:srgbClr val="336699"/>
                </a:solidFill>
                <a:latin typeface="Gill Sans MT"/>
                <a:cs typeface="Gill Sans MT"/>
              </a:rPr>
              <a:t>stream.</a:t>
            </a:r>
            <a:endParaRPr sz="26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600" spc="350" dirty="0">
                <a:solidFill>
                  <a:srgbClr val="336699"/>
                </a:solidFill>
                <a:latin typeface="Gill Sans MT"/>
                <a:cs typeface="Gill Sans MT"/>
              </a:rPr>
              <a:t>Example </a:t>
            </a:r>
            <a:r>
              <a:rPr sz="2600" spc="250" dirty="0">
                <a:solidFill>
                  <a:srgbClr val="336699"/>
                </a:solidFill>
                <a:latin typeface="Gill Sans MT"/>
                <a:cs typeface="Gill Sans MT"/>
              </a:rPr>
              <a:t>is</a:t>
            </a:r>
            <a:r>
              <a:rPr sz="2600" spc="-16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65" dirty="0">
                <a:solidFill>
                  <a:srgbClr val="336699"/>
                </a:solidFill>
                <a:latin typeface="Gill Sans MT"/>
                <a:cs typeface="Gill Sans MT"/>
              </a:rPr>
              <a:t>here...</a:t>
            </a:r>
            <a:endParaRPr sz="2600">
              <a:latin typeface="Gill Sans MT"/>
              <a:cs typeface="Gill Sans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4417059"/>
            <a:ext cx="114300" cy="1143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019" y="635000"/>
            <a:ext cx="82505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395" dirty="0"/>
              <a:t>... </a:t>
            </a:r>
            <a:r>
              <a:rPr sz="4000" spc="345" dirty="0"/>
              <a:t>Filtering </a:t>
            </a:r>
            <a:r>
              <a:rPr sz="4000" spc="440" dirty="0"/>
              <a:t>the </a:t>
            </a:r>
            <a:r>
              <a:rPr sz="4000" spc="505" dirty="0"/>
              <a:t>Stream</a:t>
            </a:r>
            <a:r>
              <a:rPr sz="4000" spc="-575" dirty="0"/>
              <a:t> </a:t>
            </a:r>
            <a:r>
              <a:rPr sz="4000" spc="490" dirty="0"/>
              <a:t>elements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07539"/>
            <a:ext cx="114300" cy="1143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0750" y="1742222"/>
            <a:ext cx="8331834" cy="21672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97800"/>
              </a:lnSpc>
              <a:spcBef>
                <a:spcPts val="160"/>
              </a:spcBef>
            </a:pPr>
            <a:r>
              <a:rPr sz="2600" spc="240" dirty="0">
                <a:solidFill>
                  <a:srgbClr val="336699"/>
                </a:solidFill>
                <a:latin typeface="Gill Sans MT"/>
                <a:cs typeface="Gill Sans MT"/>
              </a:rPr>
              <a:t>The</a:t>
            </a:r>
            <a:r>
              <a:rPr sz="26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700" i="1" spc="430" dirty="0">
                <a:solidFill>
                  <a:srgbClr val="336699"/>
                </a:solidFill>
                <a:latin typeface="Gill Sans MT"/>
                <a:cs typeface="Gill Sans MT"/>
              </a:rPr>
              <a:t>filter</a:t>
            </a:r>
            <a:r>
              <a:rPr sz="2700" i="1" spc="31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40" dirty="0">
                <a:solidFill>
                  <a:srgbClr val="336699"/>
                </a:solidFill>
                <a:latin typeface="Gill Sans MT"/>
                <a:cs typeface="Gill Sans MT"/>
              </a:rPr>
              <a:t>operation</a:t>
            </a:r>
            <a:r>
              <a:rPr sz="2600" spc="11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50" dirty="0">
                <a:solidFill>
                  <a:srgbClr val="336699"/>
                </a:solidFill>
                <a:latin typeface="Gill Sans MT"/>
                <a:cs typeface="Gill Sans MT"/>
              </a:rPr>
              <a:t>is</a:t>
            </a:r>
            <a:r>
              <a:rPr sz="26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05" dirty="0">
                <a:solidFill>
                  <a:srgbClr val="336699"/>
                </a:solidFill>
                <a:latin typeface="Gill Sans MT"/>
                <a:cs typeface="Gill Sans MT"/>
              </a:rPr>
              <a:t>applied</a:t>
            </a:r>
            <a:r>
              <a:rPr sz="26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45" dirty="0">
                <a:solidFill>
                  <a:srgbClr val="336699"/>
                </a:solidFill>
                <a:latin typeface="Gill Sans MT"/>
                <a:cs typeface="Gill Sans MT"/>
              </a:rPr>
              <a:t>on</a:t>
            </a:r>
            <a:r>
              <a:rPr sz="2600" spc="11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415" dirty="0">
                <a:solidFill>
                  <a:srgbClr val="336699"/>
                </a:solidFill>
                <a:latin typeface="Gill Sans MT"/>
                <a:cs typeface="Gill Sans MT"/>
              </a:rPr>
              <a:t>an</a:t>
            </a:r>
            <a:r>
              <a:rPr sz="26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70" dirty="0">
                <a:solidFill>
                  <a:srgbClr val="336699"/>
                </a:solidFill>
                <a:latin typeface="Gill Sans MT"/>
                <a:cs typeface="Gill Sans MT"/>
              </a:rPr>
              <a:t>input</a:t>
            </a:r>
            <a:r>
              <a:rPr sz="26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10" dirty="0">
                <a:solidFill>
                  <a:srgbClr val="336699"/>
                </a:solidFill>
                <a:latin typeface="Gill Sans MT"/>
                <a:cs typeface="Gill Sans MT"/>
              </a:rPr>
              <a:t>stream  </a:t>
            </a:r>
            <a:r>
              <a:rPr sz="2600" spc="150" dirty="0">
                <a:solidFill>
                  <a:srgbClr val="336699"/>
                </a:solidFill>
                <a:latin typeface="Gill Sans MT"/>
                <a:cs typeface="Gill Sans MT"/>
              </a:rPr>
              <a:t>to</a:t>
            </a:r>
            <a:r>
              <a:rPr sz="26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65" dirty="0">
                <a:solidFill>
                  <a:srgbClr val="336699"/>
                </a:solidFill>
                <a:latin typeface="Gill Sans MT"/>
                <a:cs typeface="Gill Sans MT"/>
              </a:rPr>
              <a:t>produce</a:t>
            </a:r>
            <a:r>
              <a:rPr sz="2600" spc="8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65" dirty="0">
                <a:solidFill>
                  <a:srgbClr val="336699"/>
                </a:solidFill>
                <a:latin typeface="Gill Sans MT"/>
                <a:cs typeface="Gill Sans MT"/>
              </a:rPr>
              <a:t>another</a:t>
            </a:r>
            <a:r>
              <a:rPr sz="2600" spc="10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05" dirty="0">
                <a:solidFill>
                  <a:srgbClr val="336699"/>
                </a:solidFill>
                <a:latin typeface="Gill Sans MT"/>
                <a:cs typeface="Gill Sans MT"/>
              </a:rPr>
              <a:t>stream,</a:t>
            </a:r>
            <a:r>
              <a:rPr sz="26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75" dirty="0">
                <a:solidFill>
                  <a:srgbClr val="336699"/>
                </a:solidFill>
                <a:latin typeface="Gill Sans MT"/>
                <a:cs typeface="Gill Sans MT"/>
              </a:rPr>
              <a:t>which</a:t>
            </a:r>
            <a:r>
              <a:rPr sz="2600" spc="10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50" dirty="0">
                <a:solidFill>
                  <a:srgbClr val="336699"/>
                </a:solidFill>
                <a:latin typeface="Gill Sans MT"/>
                <a:cs typeface="Gill Sans MT"/>
              </a:rPr>
              <a:t>is</a:t>
            </a:r>
            <a:r>
              <a:rPr sz="26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70" dirty="0">
                <a:solidFill>
                  <a:srgbClr val="336699"/>
                </a:solidFill>
                <a:latin typeface="Gill Sans MT"/>
                <a:cs typeface="Gill Sans MT"/>
              </a:rPr>
              <a:t>known</a:t>
            </a:r>
            <a:r>
              <a:rPr sz="26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415" dirty="0">
                <a:solidFill>
                  <a:srgbClr val="336699"/>
                </a:solidFill>
                <a:latin typeface="Gill Sans MT"/>
                <a:cs typeface="Gill Sans MT"/>
              </a:rPr>
              <a:t>as</a:t>
            </a:r>
            <a:r>
              <a:rPr sz="26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85" dirty="0">
                <a:solidFill>
                  <a:srgbClr val="336699"/>
                </a:solidFill>
                <a:latin typeface="Gill Sans MT"/>
                <a:cs typeface="Gill Sans MT"/>
              </a:rPr>
              <a:t>the  </a:t>
            </a:r>
            <a:r>
              <a:rPr sz="2600" spc="220" dirty="0">
                <a:solidFill>
                  <a:srgbClr val="336699"/>
                </a:solidFill>
                <a:latin typeface="Gill Sans MT"/>
                <a:cs typeface="Gill Sans MT"/>
              </a:rPr>
              <a:t>filtered </a:t>
            </a:r>
            <a:r>
              <a:rPr sz="2600" spc="305" dirty="0">
                <a:solidFill>
                  <a:srgbClr val="336699"/>
                </a:solidFill>
                <a:latin typeface="Gill Sans MT"/>
                <a:cs typeface="Gill Sans MT"/>
              </a:rPr>
              <a:t>stream. </a:t>
            </a:r>
            <a:r>
              <a:rPr sz="2600" spc="240" dirty="0">
                <a:solidFill>
                  <a:srgbClr val="336699"/>
                </a:solidFill>
                <a:latin typeface="Gill Sans MT"/>
                <a:cs typeface="Gill Sans MT"/>
              </a:rPr>
              <a:t>The </a:t>
            </a:r>
            <a:r>
              <a:rPr sz="2600" spc="245" dirty="0">
                <a:solidFill>
                  <a:srgbClr val="336699"/>
                </a:solidFill>
                <a:latin typeface="Gill Sans MT"/>
                <a:cs typeface="Gill Sans MT"/>
              </a:rPr>
              <a:t>returned </a:t>
            </a:r>
            <a:r>
              <a:rPr sz="2600" spc="315" dirty="0">
                <a:solidFill>
                  <a:srgbClr val="336699"/>
                </a:solidFill>
                <a:latin typeface="Gill Sans MT"/>
                <a:cs typeface="Gill Sans MT"/>
              </a:rPr>
              <a:t>stream </a:t>
            </a:r>
            <a:r>
              <a:rPr sz="2600" spc="375" dirty="0">
                <a:solidFill>
                  <a:srgbClr val="336699"/>
                </a:solidFill>
                <a:latin typeface="Gill Sans MT"/>
                <a:cs typeface="Gill Sans MT"/>
              </a:rPr>
              <a:t>by </a:t>
            </a:r>
            <a:r>
              <a:rPr sz="2600" spc="185" dirty="0">
                <a:solidFill>
                  <a:srgbClr val="336699"/>
                </a:solidFill>
                <a:latin typeface="Gill Sans MT"/>
                <a:cs typeface="Gill Sans MT"/>
              </a:rPr>
              <a:t>filter  </a:t>
            </a:r>
            <a:r>
              <a:rPr sz="2600" spc="240" dirty="0">
                <a:solidFill>
                  <a:srgbClr val="336699"/>
                </a:solidFill>
                <a:latin typeface="Gill Sans MT"/>
                <a:cs typeface="Gill Sans MT"/>
              </a:rPr>
              <a:t>operation</a:t>
            </a:r>
            <a:r>
              <a:rPr sz="2600" spc="10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50" dirty="0">
                <a:solidFill>
                  <a:srgbClr val="336699"/>
                </a:solidFill>
                <a:latin typeface="Gill Sans MT"/>
                <a:cs typeface="Gill Sans MT"/>
              </a:rPr>
              <a:t>is</a:t>
            </a:r>
            <a:r>
              <a:rPr sz="26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480" dirty="0">
                <a:solidFill>
                  <a:srgbClr val="336699"/>
                </a:solidFill>
                <a:latin typeface="Gill Sans MT"/>
                <a:cs typeface="Gill Sans MT"/>
              </a:rPr>
              <a:t>a</a:t>
            </a:r>
            <a:r>
              <a:rPr sz="2600" spc="10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15" dirty="0">
                <a:solidFill>
                  <a:srgbClr val="336699"/>
                </a:solidFill>
                <a:latin typeface="Gill Sans MT"/>
                <a:cs typeface="Gill Sans MT"/>
              </a:rPr>
              <a:t>subset</a:t>
            </a:r>
            <a:r>
              <a:rPr sz="26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04" dirty="0">
                <a:solidFill>
                  <a:srgbClr val="336699"/>
                </a:solidFill>
                <a:latin typeface="Gill Sans MT"/>
                <a:cs typeface="Gill Sans MT"/>
              </a:rPr>
              <a:t>of</a:t>
            </a:r>
            <a:r>
              <a:rPr sz="26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85" dirty="0">
                <a:solidFill>
                  <a:srgbClr val="336699"/>
                </a:solidFill>
                <a:latin typeface="Gill Sans MT"/>
                <a:cs typeface="Gill Sans MT"/>
              </a:rPr>
              <a:t>the</a:t>
            </a:r>
            <a:r>
              <a:rPr sz="26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70" dirty="0">
                <a:solidFill>
                  <a:srgbClr val="336699"/>
                </a:solidFill>
                <a:latin typeface="Gill Sans MT"/>
                <a:cs typeface="Gill Sans MT"/>
              </a:rPr>
              <a:t>input</a:t>
            </a:r>
            <a:r>
              <a:rPr sz="26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10" dirty="0">
                <a:solidFill>
                  <a:srgbClr val="336699"/>
                </a:solidFill>
                <a:latin typeface="Gill Sans MT"/>
                <a:cs typeface="Gill Sans MT"/>
              </a:rPr>
              <a:t>stream.</a:t>
            </a:r>
            <a:endParaRPr sz="26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600" spc="350" dirty="0">
                <a:solidFill>
                  <a:srgbClr val="336699"/>
                </a:solidFill>
                <a:latin typeface="Gill Sans MT"/>
                <a:cs typeface="Gill Sans MT"/>
              </a:rPr>
              <a:t>Example </a:t>
            </a:r>
            <a:r>
              <a:rPr sz="2600" spc="250" dirty="0">
                <a:solidFill>
                  <a:srgbClr val="336699"/>
                </a:solidFill>
                <a:latin typeface="Gill Sans MT"/>
                <a:cs typeface="Gill Sans MT"/>
              </a:rPr>
              <a:t>is</a:t>
            </a:r>
            <a:r>
              <a:rPr sz="2600" spc="-16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65" dirty="0">
                <a:solidFill>
                  <a:srgbClr val="336699"/>
                </a:solidFill>
                <a:latin typeface="Gill Sans MT"/>
                <a:cs typeface="Gill Sans MT"/>
              </a:rPr>
              <a:t>here...</a:t>
            </a:r>
            <a:endParaRPr sz="2600">
              <a:latin typeface="Gill Sans MT"/>
              <a:cs typeface="Gill Sans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641090"/>
            <a:ext cx="114300" cy="1143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019" y="635000"/>
            <a:ext cx="85445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395" dirty="0"/>
              <a:t>... </a:t>
            </a:r>
            <a:r>
              <a:rPr sz="4000" spc="475" dirty="0"/>
              <a:t>Reducing </a:t>
            </a:r>
            <a:r>
              <a:rPr sz="4000" spc="440" dirty="0"/>
              <a:t>the </a:t>
            </a:r>
            <a:r>
              <a:rPr sz="4000" spc="505" dirty="0"/>
              <a:t>Stream</a:t>
            </a:r>
            <a:r>
              <a:rPr sz="4000" spc="-735" dirty="0"/>
              <a:t> </a:t>
            </a:r>
            <a:r>
              <a:rPr sz="4000" spc="490" dirty="0"/>
              <a:t>elements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07539"/>
            <a:ext cx="114300" cy="1143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0750" y="1753870"/>
            <a:ext cx="8514715" cy="48450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382905">
              <a:lnSpc>
                <a:spcPct val="98000"/>
              </a:lnSpc>
              <a:spcBef>
                <a:spcPts val="160"/>
              </a:spcBef>
            </a:pPr>
            <a:r>
              <a:rPr sz="2600" spc="240" dirty="0">
                <a:solidFill>
                  <a:srgbClr val="336699"/>
                </a:solidFill>
                <a:latin typeface="Gill Sans MT"/>
                <a:cs typeface="Gill Sans MT"/>
              </a:rPr>
              <a:t>The</a:t>
            </a:r>
            <a:r>
              <a:rPr sz="26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85" dirty="0">
                <a:solidFill>
                  <a:srgbClr val="336699"/>
                </a:solidFill>
                <a:latin typeface="Gill Sans MT"/>
                <a:cs typeface="Gill Sans MT"/>
              </a:rPr>
              <a:t>reduce</a:t>
            </a:r>
            <a:r>
              <a:rPr sz="2600" spc="8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40" dirty="0">
                <a:solidFill>
                  <a:srgbClr val="336699"/>
                </a:solidFill>
                <a:latin typeface="Gill Sans MT"/>
                <a:cs typeface="Gill Sans MT"/>
              </a:rPr>
              <a:t>operation</a:t>
            </a:r>
            <a:r>
              <a:rPr sz="2600" spc="10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15" dirty="0">
                <a:solidFill>
                  <a:srgbClr val="336699"/>
                </a:solidFill>
                <a:latin typeface="Gill Sans MT"/>
                <a:cs typeface="Gill Sans MT"/>
              </a:rPr>
              <a:t>combines</a:t>
            </a:r>
            <a:r>
              <a:rPr sz="26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60" dirty="0">
                <a:solidFill>
                  <a:srgbClr val="336699"/>
                </a:solidFill>
                <a:latin typeface="Gill Sans MT"/>
                <a:cs typeface="Gill Sans MT"/>
              </a:rPr>
              <a:t>all</a:t>
            </a:r>
            <a:r>
              <a:rPr sz="2600" spc="11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20" dirty="0">
                <a:solidFill>
                  <a:srgbClr val="336699"/>
                </a:solidFill>
                <a:latin typeface="Gill Sans MT"/>
                <a:cs typeface="Gill Sans MT"/>
              </a:rPr>
              <a:t>elements</a:t>
            </a:r>
            <a:r>
              <a:rPr sz="26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04" dirty="0">
                <a:solidFill>
                  <a:srgbClr val="336699"/>
                </a:solidFill>
                <a:latin typeface="Gill Sans MT"/>
                <a:cs typeface="Gill Sans MT"/>
              </a:rPr>
              <a:t>of</a:t>
            </a:r>
            <a:r>
              <a:rPr sz="26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480" dirty="0">
                <a:solidFill>
                  <a:srgbClr val="336699"/>
                </a:solidFill>
                <a:latin typeface="Gill Sans MT"/>
                <a:cs typeface="Gill Sans MT"/>
              </a:rPr>
              <a:t>a  </a:t>
            </a:r>
            <a:r>
              <a:rPr sz="2600" spc="315" dirty="0">
                <a:solidFill>
                  <a:srgbClr val="336699"/>
                </a:solidFill>
                <a:latin typeface="Gill Sans MT"/>
                <a:cs typeface="Gill Sans MT"/>
              </a:rPr>
              <a:t>stream </a:t>
            </a:r>
            <a:r>
              <a:rPr sz="2600" spc="150" dirty="0">
                <a:solidFill>
                  <a:srgbClr val="336699"/>
                </a:solidFill>
                <a:latin typeface="Gill Sans MT"/>
                <a:cs typeface="Gill Sans MT"/>
              </a:rPr>
              <a:t>to </a:t>
            </a:r>
            <a:r>
              <a:rPr sz="2600" spc="265" dirty="0">
                <a:solidFill>
                  <a:srgbClr val="336699"/>
                </a:solidFill>
                <a:latin typeface="Gill Sans MT"/>
                <a:cs typeface="Gill Sans MT"/>
              </a:rPr>
              <a:t>produce </a:t>
            </a:r>
            <a:r>
              <a:rPr sz="2600" spc="480" dirty="0">
                <a:solidFill>
                  <a:srgbClr val="336699"/>
                </a:solidFill>
                <a:latin typeface="Gill Sans MT"/>
                <a:cs typeface="Gill Sans MT"/>
              </a:rPr>
              <a:t>a </a:t>
            </a:r>
            <a:r>
              <a:rPr sz="2600" spc="300" dirty="0">
                <a:solidFill>
                  <a:srgbClr val="336699"/>
                </a:solidFill>
                <a:latin typeface="Gill Sans MT"/>
                <a:cs typeface="Gill Sans MT"/>
              </a:rPr>
              <a:t>single </a:t>
            </a:r>
            <a:r>
              <a:rPr sz="2600" spc="345" dirty="0">
                <a:solidFill>
                  <a:srgbClr val="336699"/>
                </a:solidFill>
                <a:latin typeface="Gill Sans MT"/>
                <a:cs typeface="Gill Sans MT"/>
              </a:rPr>
              <a:t>value </a:t>
            </a:r>
            <a:r>
              <a:rPr sz="2600" spc="375" dirty="0">
                <a:solidFill>
                  <a:srgbClr val="336699"/>
                </a:solidFill>
                <a:latin typeface="Gill Sans MT"/>
                <a:cs typeface="Gill Sans MT"/>
              </a:rPr>
              <a:t>by </a:t>
            </a:r>
            <a:r>
              <a:rPr sz="2600" spc="335" dirty="0">
                <a:solidFill>
                  <a:srgbClr val="336699"/>
                </a:solidFill>
                <a:latin typeface="Gill Sans MT"/>
                <a:cs typeface="Gill Sans MT"/>
              </a:rPr>
              <a:t>applying </a:t>
            </a:r>
            <a:r>
              <a:rPr sz="2600" spc="480" dirty="0">
                <a:solidFill>
                  <a:srgbClr val="336699"/>
                </a:solidFill>
                <a:latin typeface="Gill Sans MT"/>
                <a:cs typeface="Gill Sans MT"/>
              </a:rPr>
              <a:t>a  </a:t>
            </a:r>
            <a:r>
              <a:rPr sz="2600" spc="305" dirty="0">
                <a:solidFill>
                  <a:srgbClr val="336699"/>
                </a:solidFill>
                <a:latin typeface="Gill Sans MT"/>
                <a:cs typeface="Gill Sans MT"/>
              </a:rPr>
              <a:t>combining </a:t>
            </a:r>
            <a:r>
              <a:rPr sz="2600" spc="254" dirty="0">
                <a:solidFill>
                  <a:srgbClr val="336699"/>
                </a:solidFill>
                <a:latin typeface="Gill Sans MT"/>
                <a:cs typeface="Gill Sans MT"/>
              </a:rPr>
              <a:t>function </a:t>
            </a:r>
            <a:r>
              <a:rPr sz="2600" spc="290" dirty="0">
                <a:solidFill>
                  <a:srgbClr val="336699"/>
                </a:solidFill>
                <a:latin typeface="Gill Sans MT"/>
                <a:cs typeface="Gill Sans MT"/>
              </a:rPr>
              <a:t>repeatedly. </a:t>
            </a:r>
            <a:r>
              <a:rPr sz="2600" spc="135" dirty="0">
                <a:solidFill>
                  <a:srgbClr val="336699"/>
                </a:solidFill>
                <a:latin typeface="Gill Sans MT"/>
                <a:cs typeface="Gill Sans MT"/>
              </a:rPr>
              <a:t>It </a:t>
            </a:r>
            <a:r>
              <a:rPr sz="2600" spc="250" dirty="0">
                <a:solidFill>
                  <a:srgbClr val="336699"/>
                </a:solidFill>
                <a:latin typeface="Gill Sans MT"/>
                <a:cs typeface="Gill Sans MT"/>
              </a:rPr>
              <a:t>is </a:t>
            </a:r>
            <a:r>
              <a:rPr sz="2600" spc="285" dirty="0">
                <a:solidFill>
                  <a:srgbClr val="336699"/>
                </a:solidFill>
                <a:latin typeface="Gill Sans MT"/>
                <a:cs typeface="Gill Sans MT"/>
              </a:rPr>
              <a:t>also </a:t>
            </a:r>
            <a:r>
              <a:rPr sz="2600" spc="290" dirty="0">
                <a:solidFill>
                  <a:srgbClr val="336699"/>
                </a:solidFill>
                <a:latin typeface="Gill Sans MT"/>
                <a:cs typeface="Gill Sans MT"/>
              </a:rPr>
              <a:t>called  </a:t>
            </a:r>
            <a:r>
              <a:rPr sz="2600" spc="235" dirty="0">
                <a:solidFill>
                  <a:srgbClr val="336699"/>
                </a:solidFill>
                <a:latin typeface="Gill Sans MT"/>
                <a:cs typeface="Gill Sans MT"/>
              </a:rPr>
              <a:t>reduction </a:t>
            </a:r>
            <a:r>
              <a:rPr sz="2600" spc="240" dirty="0">
                <a:solidFill>
                  <a:srgbClr val="336699"/>
                </a:solidFill>
                <a:latin typeface="Gill Sans MT"/>
                <a:cs typeface="Gill Sans MT"/>
              </a:rPr>
              <a:t>operation </a:t>
            </a:r>
            <a:r>
              <a:rPr sz="2600" spc="95" dirty="0">
                <a:solidFill>
                  <a:srgbClr val="336699"/>
                </a:solidFill>
                <a:latin typeface="Gill Sans MT"/>
                <a:cs typeface="Gill Sans MT"/>
              </a:rPr>
              <a:t>or </a:t>
            </a:r>
            <a:r>
              <a:rPr sz="2600" spc="480" dirty="0">
                <a:solidFill>
                  <a:srgbClr val="336699"/>
                </a:solidFill>
                <a:latin typeface="Gill Sans MT"/>
                <a:cs typeface="Gill Sans MT"/>
              </a:rPr>
              <a:t>a</a:t>
            </a:r>
            <a:r>
              <a:rPr sz="2600" spc="-16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25" dirty="0">
                <a:solidFill>
                  <a:srgbClr val="336699"/>
                </a:solidFill>
                <a:latin typeface="Gill Sans MT"/>
                <a:cs typeface="Gill Sans MT"/>
              </a:rPr>
              <a:t>fold.</a:t>
            </a:r>
            <a:endParaRPr sz="2600">
              <a:latin typeface="Gill Sans MT"/>
              <a:cs typeface="Gill Sans MT"/>
            </a:endParaRPr>
          </a:p>
          <a:p>
            <a:pPr marL="12700" marR="562610">
              <a:lnSpc>
                <a:spcPct val="97900"/>
              </a:lnSpc>
              <a:spcBef>
                <a:spcPts val="1425"/>
              </a:spcBef>
            </a:pPr>
            <a:r>
              <a:rPr sz="2600" spc="270" dirty="0">
                <a:solidFill>
                  <a:srgbClr val="336699"/>
                </a:solidFill>
                <a:latin typeface="Gill Sans MT"/>
                <a:cs typeface="Gill Sans MT"/>
              </a:rPr>
              <a:t>Computing</a:t>
            </a:r>
            <a:r>
              <a:rPr sz="2600" spc="8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85" dirty="0">
                <a:solidFill>
                  <a:srgbClr val="336699"/>
                </a:solidFill>
                <a:latin typeface="Gill Sans MT"/>
                <a:cs typeface="Gill Sans MT"/>
              </a:rPr>
              <a:t>the</a:t>
            </a:r>
            <a:r>
              <a:rPr sz="26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70" dirty="0">
                <a:solidFill>
                  <a:srgbClr val="336699"/>
                </a:solidFill>
                <a:latin typeface="Gill Sans MT"/>
                <a:cs typeface="Gill Sans MT"/>
              </a:rPr>
              <a:t>sum,</a:t>
            </a:r>
            <a:r>
              <a:rPr sz="26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80" dirty="0">
                <a:solidFill>
                  <a:srgbClr val="336699"/>
                </a:solidFill>
                <a:latin typeface="Gill Sans MT"/>
                <a:cs typeface="Gill Sans MT"/>
              </a:rPr>
              <a:t>maximum,</a:t>
            </a:r>
            <a:r>
              <a:rPr sz="26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50" dirty="0">
                <a:solidFill>
                  <a:srgbClr val="336699"/>
                </a:solidFill>
                <a:latin typeface="Gill Sans MT"/>
                <a:cs typeface="Gill Sans MT"/>
              </a:rPr>
              <a:t>average,</a:t>
            </a:r>
            <a:r>
              <a:rPr sz="26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54" dirty="0">
                <a:solidFill>
                  <a:srgbClr val="336699"/>
                </a:solidFill>
                <a:latin typeface="Gill Sans MT"/>
                <a:cs typeface="Gill Sans MT"/>
              </a:rPr>
              <a:t>count,  etc. </a:t>
            </a:r>
            <a:r>
              <a:rPr sz="2600" spc="204" dirty="0">
                <a:solidFill>
                  <a:srgbClr val="336699"/>
                </a:solidFill>
                <a:latin typeface="Gill Sans MT"/>
                <a:cs typeface="Gill Sans MT"/>
              </a:rPr>
              <a:t>of </a:t>
            </a:r>
            <a:r>
              <a:rPr sz="2600" spc="320" dirty="0">
                <a:solidFill>
                  <a:srgbClr val="336699"/>
                </a:solidFill>
                <a:latin typeface="Gill Sans MT"/>
                <a:cs typeface="Gill Sans MT"/>
              </a:rPr>
              <a:t>elements </a:t>
            </a:r>
            <a:r>
              <a:rPr sz="2600" spc="204" dirty="0">
                <a:solidFill>
                  <a:srgbClr val="336699"/>
                </a:solidFill>
                <a:latin typeface="Gill Sans MT"/>
                <a:cs typeface="Gill Sans MT"/>
              </a:rPr>
              <a:t>of </a:t>
            </a:r>
            <a:r>
              <a:rPr sz="2600" spc="480" dirty="0">
                <a:solidFill>
                  <a:srgbClr val="336699"/>
                </a:solidFill>
                <a:latin typeface="Gill Sans MT"/>
                <a:cs typeface="Gill Sans MT"/>
              </a:rPr>
              <a:t>a </a:t>
            </a:r>
            <a:r>
              <a:rPr sz="2600" spc="315" dirty="0">
                <a:solidFill>
                  <a:srgbClr val="336699"/>
                </a:solidFill>
                <a:latin typeface="Gill Sans MT"/>
                <a:cs typeface="Gill Sans MT"/>
              </a:rPr>
              <a:t>stream </a:t>
            </a:r>
            <a:r>
              <a:rPr sz="2600" spc="204" dirty="0">
                <a:solidFill>
                  <a:srgbClr val="336699"/>
                </a:solidFill>
                <a:latin typeface="Gill Sans MT"/>
                <a:cs typeface="Gill Sans MT"/>
              </a:rPr>
              <a:t>of </a:t>
            </a:r>
            <a:r>
              <a:rPr sz="2600" spc="270" dirty="0">
                <a:solidFill>
                  <a:srgbClr val="336699"/>
                </a:solidFill>
                <a:latin typeface="Gill Sans MT"/>
                <a:cs typeface="Gill Sans MT"/>
              </a:rPr>
              <a:t>integers </a:t>
            </a:r>
            <a:r>
              <a:rPr sz="2600" spc="290" dirty="0">
                <a:solidFill>
                  <a:srgbClr val="336699"/>
                </a:solidFill>
                <a:latin typeface="Gill Sans MT"/>
                <a:cs typeface="Gill Sans MT"/>
              </a:rPr>
              <a:t>are  </a:t>
            </a:r>
            <a:r>
              <a:rPr sz="2600" spc="350" dirty="0">
                <a:solidFill>
                  <a:srgbClr val="336699"/>
                </a:solidFill>
                <a:latin typeface="Gill Sans MT"/>
                <a:cs typeface="Gill Sans MT"/>
              </a:rPr>
              <a:t>examples </a:t>
            </a:r>
            <a:r>
              <a:rPr sz="2600" spc="204" dirty="0">
                <a:solidFill>
                  <a:srgbClr val="336699"/>
                </a:solidFill>
                <a:latin typeface="Gill Sans MT"/>
                <a:cs typeface="Gill Sans MT"/>
              </a:rPr>
              <a:t>of </a:t>
            </a:r>
            <a:r>
              <a:rPr sz="2600" spc="285" dirty="0">
                <a:solidFill>
                  <a:srgbClr val="336699"/>
                </a:solidFill>
                <a:latin typeface="Gill Sans MT"/>
                <a:cs typeface="Gill Sans MT"/>
              </a:rPr>
              <a:t>the reduce</a:t>
            </a:r>
            <a:r>
              <a:rPr sz="2600" spc="-459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40" dirty="0">
                <a:solidFill>
                  <a:srgbClr val="336699"/>
                </a:solidFill>
                <a:latin typeface="Gill Sans MT"/>
                <a:cs typeface="Gill Sans MT"/>
              </a:rPr>
              <a:t>operation.</a:t>
            </a:r>
            <a:endParaRPr sz="2600">
              <a:latin typeface="Gill Sans MT"/>
              <a:cs typeface="Gill Sans MT"/>
            </a:endParaRPr>
          </a:p>
          <a:p>
            <a:pPr marL="12700" marR="5080">
              <a:lnSpc>
                <a:spcPct val="97900"/>
              </a:lnSpc>
              <a:spcBef>
                <a:spcPts val="1425"/>
              </a:spcBef>
            </a:pPr>
            <a:r>
              <a:rPr sz="2600" spc="335" dirty="0">
                <a:solidFill>
                  <a:srgbClr val="336699"/>
                </a:solidFill>
                <a:latin typeface="Gill Sans MT"/>
                <a:cs typeface="Gill Sans MT"/>
              </a:rPr>
              <a:t>Streams</a:t>
            </a:r>
            <a:r>
              <a:rPr sz="26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125" dirty="0">
                <a:solidFill>
                  <a:srgbClr val="336699"/>
                </a:solidFill>
                <a:latin typeface="Gill Sans MT"/>
                <a:cs typeface="Gill Sans MT"/>
              </a:rPr>
              <a:t>API</a:t>
            </a:r>
            <a:r>
              <a:rPr sz="26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45" dirty="0">
                <a:solidFill>
                  <a:srgbClr val="336699"/>
                </a:solidFill>
                <a:latin typeface="Gill Sans MT"/>
                <a:cs typeface="Gill Sans MT"/>
              </a:rPr>
              <a:t>Provides</a:t>
            </a:r>
            <a:r>
              <a:rPr sz="26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50" dirty="0">
                <a:solidFill>
                  <a:srgbClr val="336699"/>
                </a:solidFill>
                <a:latin typeface="Gill Sans MT"/>
                <a:cs typeface="Gill Sans MT"/>
              </a:rPr>
              <a:t>us</a:t>
            </a:r>
            <a:r>
              <a:rPr sz="26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45" dirty="0">
                <a:solidFill>
                  <a:srgbClr val="336699"/>
                </a:solidFill>
                <a:latin typeface="Gill Sans MT"/>
                <a:cs typeface="Gill Sans MT"/>
              </a:rPr>
              <a:t>some</a:t>
            </a:r>
            <a:r>
              <a:rPr sz="26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90" dirty="0">
                <a:solidFill>
                  <a:srgbClr val="336699"/>
                </a:solidFill>
                <a:latin typeface="Gill Sans MT"/>
                <a:cs typeface="Gill Sans MT"/>
              </a:rPr>
              <a:t>specialized</a:t>
            </a:r>
            <a:r>
              <a:rPr sz="26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15" dirty="0">
                <a:solidFill>
                  <a:srgbClr val="336699"/>
                </a:solidFill>
                <a:latin typeface="Gill Sans MT"/>
                <a:cs typeface="Gill Sans MT"/>
              </a:rPr>
              <a:t>methods  </a:t>
            </a:r>
            <a:r>
              <a:rPr sz="2600" spc="150" dirty="0">
                <a:solidFill>
                  <a:srgbClr val="336699"/>
                </a:solidFill>
                <a:latin typeface="Gill Sans MT"/>
                <a:cs typeface="Gill Sans MT"/>
              </a:rPr>
              <a:t>for </a:t>
            </a:r>
            <a:r>
              <a:rPr sz="2600" spc="285" dirty="0">
                <a:solidFill>
                  <a:srgbClr val="336699"/>
                </a:solidFill>
                <a:latin typeface="Gill Sans MT"/>
                <a:cs typeface="Gill Sans MT"/>
              </a:rPr>
              <a:t>reduce </a:t>
            </a:r>
            <a:r>
              <a:rPr sz="2600" spc="240" dirty="0">
                <a:solidFill>
                  <a:srgbClr val="336699"/>
                </a:solidFill>
                <a:latin typeface="Gill Sans MT"/>
                <a:cs typeface="Gill Sans MT"/>
              </a:rPr>
              <a:t>operation </a:t>
            </a:r>
            <a:r>
              <a:rPr sz="2600" spc="245" dirty="0">
                <a:solidFill>
                  <a:srgbClr val="336699"/>
                </a:solidFill>
                <a:latin typeface="Gill Sans MT"/>
                <a:cs typeface="Gill Sans MT"/>
              </a:rPr>
              <a:t>on </a:t>
            </a:r>
            <a:r>
              <a:rPr sz="2600" spc="265" dirty="0">
                <a:solidFill>
                  <a:srgbClr val="336699"/>
                </a:solidFill>
                <a:latin typeface="Gill Sans MT"/>
                <a:cs typeface="Gill Sans MT"/>
              </a:rPr>
              <a:t>Integers, </a:t>
            </a:r>
            <a:r>
              <a:rPr sz="2600" spc="245" dirty="0">
                <a:solidFill>
                  <a:srgbClr val="336699"/>
                </a:solidFill>
                <a:latin typeface="Gill Sans MT"/>
                <a:cs typeface="Gill Sans MT"/>
              </a:rPr>
              <a:t>Doubles </a:t>
            </a:r>
            <a:r>
              <a:rPr sz="2600" spc="385" dirty="0">
                <a:solidFill>
                  <a:srgbClr val="336699"/>
                </a:solidFill>
                <a:latin typeface="Gill Sans MT"/>
                <a:cs typeface="Gill Sans MT"/>
              </a:rPr>
              <a:t>and  </a:t>
            </a:r>
            <a:r>
              <a:rPr sz="2600" spc="254" dirty="0">
                <a:solidFill>
                  <a:srgbClr val="336699"/>
                </a:solidFill>
                <a:latin typeface="Gill Sans MT"/>
                <a:cs typeface="Gill Sans MT"/>
              </a:rPr>
              <a:t>Floats..</a:t>
            </a:r>
            <a:endParaRPr sz="26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600" spc="350" dirty="0">
                <a:solidFill>
                  <a:srgbClr val="336699"/>
                </a:solidFill>
                <a:latin typeface="Gill Sans MT"/>
                <a:cs typeface="Gill Sans MT"/>
              </a:rPr>
              <a:t>Example </a:t>
            </a:r>
            <a:r>
              <a:rPr sz="2600" spc="250" dirty="0">
                <a:solidFill>
                  <a:srgbClr val="336699"/>
                </a:solidFill>
                <a:latin typeface="Gill Sans MT"/>
                <a:cs typeface="Gill Sans MT"/>
              </a:rPr>
              <a:t>is</a:t>
            </a:r>
            <a:r>
              <a:rPr sz="2600" spc="-16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65" dirty="0">
                <a:solidFill>
                  <a:srgbClr val="336699"/>
                </a:solidFill>
                <a:latin typeface="Gill Sans MT"/>
                <a:cs typeface="Gill Sans MT"/>
              </a:rPr>
              <a:t>here...</a:t>
            </a:r>
            <a:endParaRPr sz="2600">
              <a:latin typeface="Gill Sans MT"/>
              <a:cs typeface="Gill Sans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641090"/>
            <a:ext cx="114300" cy="1143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4986020"/>
            <a:ext cx="114300" cy="1143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6330950"/>
            <a:ext cx="114300" cy="1143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703579"/>
            <a:ext cx="79603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20" dirty="0"/>
              <a:t>5. </a:t>
            </a:r>
            <a:r>
              <a:rPr spc="300" dirty="0"/>
              <a:t>Collecting </a:t>
            </a:r>
            <a:r>
              <a:rPr spc="495" dirty="0"/>
              <a:t>data</a:t>
            </a:r>
            <a:r>
              <a:rPr spc="-650" dirty="0"/>
              <a:t> </a:t>
            </a:r>
            <a:r>
              <a:rPr spc="450" dirty="0"/>
              <a:t>using </a:t>
            </a:r>
            <a:r>
              <a:rPr spc="250" dirty="0"/>
              <a:t>Collectors.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21510"/>
            <a:ext cx="115570" cy="11557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0750" y="1753870"/>
            <a:ext cx="8399780" cy="314071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ct val="96000"/>
              </a:lnSpc>
              <a:spcBef>
                <a:spcPts val="234"/>
              </a:spcBef>
            </a:pPr>
            <a:r>
              <a:rPr sz="2800" spc="235" dirty="0">
                <a:solidFill>
                  <a:srgbClr val="336699"/>
                </a:solidFill>
                <a:latin typeface="Gill Sans MT"/>
                <a:cs typeface="Gill Sans MT"/>
              </a:rPr>
              <a:t>There </a:t>
            </a:r>
            <a:r>
              <a:rPr sz="2800" spc="315" dirty="0">
                <a:solidFill>
                  <a:srgbClr val="336699"/>
                </a:solidFill>
                <a:latin typeface="Gill Sans MT"/>
                <a:cs typeface="Gill Sans MT"/>
              </a:rPr>
              <a:t>are </a:t>
            </a:r>
            <a:r>
              <a:rPr sz="2800" spc="325" dirty="0">
                <a:solidFill>
                  <a:srgbClr val="336699"/>
                </a:solidFill>
                <a:latin typeface="Gill Sans MT"/>
                <a:cs typeface="Gill Sans MT"/>
              </a:rPr>
              <a:t>several </a:t>
            </a:r>
            <a:r>
              <a:rPr sz="2800" spc="390" dirty="0">
                <a:solidFill>
                  <a:srgbClr val="336699"/>
                </a:solidFill>
                <a:latin typeface="Gill Sans MT"/>
                <a:cs typeface="Gill Sans MT"/>
              </a:rPr>
              <a:t>cases </a:t>
            </a:r>
            <a:r>
              <a:rPr sz="2800" spc="265" dirty="0">
                <a:solidFill>
                  <a:srgbClr val="336699"/>
                </a:solidFill>
                <a:latin typeface="Gill Sans MT"/>
                <a:cs typeface="Gill Sans MT"/>
              </a:rPr>
              <a:t>in </a:t>
            </a:r>
            <a:r>
              <a:rPr sz="2800" spc="295" dirty="0">
                <a:solidFill>
                  <a:srgbClr val="336699"/>
                </a:solidFill>
                <a:latin typeface="Gill Sans MT"/>
                <a:cs typeface="Gill Sans MT"/>
              </a:rPr>
              <a:t>which </a:t>
            </a:r>
            <a:r>
              <a:rPr sz="2800" spc="325" dirty="0">
                <a:solidFill>
                  <a:srgbClr val="336699"/>
                </a:solidFill>
                <a:latin typeface="Gill Sans MT"/>
                <a:cs typeface="Gill Sans MT"/>
              </a:rPr>
              <a:t>we </a:t>
            </a:r>
            <a:r>
              <a:rPr sz="2800" spc="330" dirty="0">
                <a:solidFill>
                  <a:srgbClr val="336699"/>
                </a:solidFill>
                <a:latin typeface="Gill Sans MT"/>
                <a:cs typeface="Gill Sans MT"/>
              </a:rPr>
              <a:t>want </a:t>
            </a:r>
            <a:r>
              <a:rPr sz="2800" spc="165" dirty="0">
                <a:solidFill>
                  <a:srgbClr val="336699"/>
                </a:solidFill>
                <a:latin typeface="Gill Sans MT"/>
                <a:cs typeface="Gill Sans MT"/>
              </a:rPr>
              <a:t>to  </a:t>
            </a:r>
            <a:r>
              <a:rPr sz="2800" spc="225" dirty="0">
                <a:solidFill>
                  <a:srgbClr val="336699"/>
                </a:solidFill>
                <a:latin typeface="Gill Sans MT"/>
                <a:cs typeface="Gill Sans MT"/>
              </a:rPr>
              <a:t>collect </a:t>
            </a:r>
            <a:r>
              <a:rPr sz="2800" spc="305" dirty="0">
                <a:solidFill>
                  <a:srgbClr val="336699"/>
                </a:solidFill>
                <a:latin typeface="Gill Sans MT"/>
                <a:cs typeface="Gill Sans MT"/>
              </a:rPr>
              <a:t>the </a:t>
            </a:r>
            <a:r>
              <a:rPr sz="2800" spc="265" dirty="0">
                <a:solidFill>
                  <a:srgbClr val="336699"/>
                </a:solidFill>
                <a:latin typeface="Gill Sans MT"/>
                <a:cs typeface="Gill Sans MT"/>
              </a:rPr>
              <a:t>results </a:t>
            </a:r>
            <a:r>
              <a:rPr sz="2800" spc="215" dirty="0">
                <a:solidFill>
                  <a:srgbClr val="336699"/>
                </a:solidFill>
                <a:latin typeface="Gill Sans MT"/>
                <a:cs typeface="Gill Sans MT"/>
              </a:rPr>
              <a:t>of </a:t>
            </a:r>
            <a:r>
              <a:rPr sz="2800" spc="315" dirty="0">
                <a:solidFill>
                  <a:srgbClr val="336699"/>
                </a:solidFill>
                <a:latin typeface="Gill Sans MT"/>
                <a:cs typeface="Gill Sans MT"/>
              </a:rPr>
              <a:t>executing </a:t>
            </a:r>
            <a:r>
              <a:rPr sz="2800" spc="520" dirty="0">
                <a:solidFill>
                  <a:srgbClr val="336699"/>
                </a:solidFill>
                <a:latin typeface="Gill Sans MT"/>
                <a:cs typeface="Gill Sans MT"/>
              </a:rPr>
              <a:t>a </a:t>
            </a:r>
            <a:r>
              <a:rPr sz="2800" spc="340" dirty="0">
                <a:solidFill>
                  <a:srgbClr val="336699"/>
                </a:solidFill>
                <a:latin typeface="Gill Sans MT"/>
                <a:cs typeface="Gill Sans MT"/>
              </a:rPr>
              <a:t>stream  </a:t>
            </a:r>
            <a:r>
              <a:rPr sz="2800" spc="290" dirty="0">
                <a:solidFill>
                  <a:srgbClr val="336699"/>
                </a:solidFill>
                <a:latin typeface="Gill Sans MT"/>
                <a:cs typeface="Gill Sans MT"/>
              </a:rPr>
              <a:t>pipeline</a:t>
            </a:r>
            <a:r>
              <a:rPr sz="28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215" dirty="0">
                <a:solidFill>
                  <a:srgbClr val="336699"/>
                </a:solidFill>
                <a:latin typeface="Gill Sans MT"/>
                <a:cs typeface="Gill Sans MT"/>
              </a:rPr>
              <a:t>into</a:t>
            </a:r>
            <a:r>
              <a:rPr sz="28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520" dirty="0">
                <a:solidFill>
                  <a:srgbClr val="336699"/>
                </a:solidFill>
                <a:latin typeface="Gill Sans MT"/>
                <a:cs typeface="Gill Sans MT"/>
              </a:rPr>
              <a:t>a</a:t>
            </a:r>
            <a:r>
              <a:rPr sz="2800" spc="10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229" dirty="0">
                <a:solidFill>
                  <a:srgbClr val="336699"/>
                </a:solidFill>
                <a:latin typeface="Gill Sans MT"/>
                <a:cs typeface="Gill Sans MT"/>
              </a:rPr>
              <a:t>collection</a:t>
            </a:r>
            <a:r>
              <a:rPr sz="28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55" dirty="0">
                <a:solidFill>
                  <a:srgbClr val="336699"/>
                </a:solidFill>
                <a:latin typeface="Gill Sans MT"/>
                <a:cs typeface="Gill Sans MT"/>
              </a:rPr>
              <a:t>such</a:t>
            </a:r>
            <a:r>
              <a:rPr sz="28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450" dirty="0">
                <a:solidFill>
                  <a:srgbClr val="336699"/>
                </a:solidFill>
                <a:latin typeface="Gill Sans MT"/>
                <a:cs typeface="Gill Sans MT"/>
              </a:rPr>
              <a:t>as</a:t>
            </a:r>
            <a:r>
              <a:rPr sz="28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520" dirty="0">
                <a:solidFill>
                  <a:srgbClr val="336699"/>
                </a:solidFill>
                <a:latin typeface="Gill Sans MT"/>
                <a:cs typeface="Gill Sans MT"/>
              </a:rPr>
              <a:t>a</a:t>
            </a:r>
            <a:r>
              <a:rPr sz="2800" spc="16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900" i="1" spc="495" dirty="0">
                <a:solidFill>
                  <a:srgbClr val="336699"/>
                </a:solidFill>
                <a:latin typeface="Gill Sans MT"/>
                <a:cs typeface="Gill Sans MT"/>
              </a:rPr>
              <a:t>List</a:t>
            </a:r>
            <a:r>
              <a:rPr sz="2800" spc="495" dirty="0">
                <a:solidFill>
                  <a:srgbClr val="336699"/>
                </a:solidFill>
                <a:latin typeface="Gill Sans MT"/>
                <a:cs typeface="Gill Sans MT"/>
              </a:rPr>
              <a:t>,</a:t>
            </a:r>
            <a:r>
              <a:rPr sz="28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520" dirty="0">
                <a:solidFill>
                  <a:srgbClr val="336699"/>
                </a:solidFill>
                <a:latin typeface="Gill Sans MT"/>
                <a:cs typeface="Gill Sans MT"/>
              </a:rPr>
              <a:t>a</a:t>
            </a:r>
            <a:r>
              <a:rPr sz="2800" spc="11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900" i="1" spc="530" dirty="0">
                <a:solidFill>
                  <a:srgbClr val="336699"/>
                </a:solidFill>
                <a:latin typeface="Gill Sans MT"/>
                <a:cs typeface="Gill Sans MT"/>
              </a:rPr>
              <a:t>Set</a:t>
            </a:r>
            <a:r>
              <a:rPr sz="2800" spc="530" dirty="0">
                <a:solidFill>
                  <a:srgbClr val="336699"/>
                </a:solidFill>
                <a:latin typeface="Gill Sans MT"/>
                <a:cs typeface="Gill Sans MT"/>
              </a:rPr>
              <a:t>,  </a:t>
            </a:r>
            <a:r>
              <a:rPr sz="2800" spc="520" dirty="0">
                <a:solidFill>
                  <a:srgbClr val="336699"/>
                </a:solidFill>
                <a:latin typeface="Gill Sans MT"/>
                <a:cs typeface="Gill Sans MT"/>
              </a:rPr>
              <a:t>a</a:t>
            </a:r>
            <a:r>
              <a:rPr sz="28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900" i="1" spc="425" dirty="0">
                <a:solidFill>
                  <a:srgbClr val="336699"/>
                </a:solidFill>
                <a:latin typeface="Gill Sans MT"/>
                <a:cs typeface="Gill Sans MT"/>
              </a:rPr>
              <a:t>Map</a:t>
            </a:r>
            <a:r>
              <a:rPr sz="2800" spc="425" dirty="0">
                <a:solidFill>
                  <a:srgbClr val="336699"/>
                </a:solidFill>
                <a:latin typeface="Gill Sans MT"/>
                <a:cs typeface="Gill Sans MT"/>
              </a:rPr>
              <a:t>,</a:t>
            </a:r>
            <a:r>
              <a:rPr sz="28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280" dirty="0">
                <a:solidFill>
                  <a:srgbClr val="336699"/>
                </a:solidFill>
                <a:latin typeface="Gill Sans MT"/>
                <a:cs typeface="Gill Sans MT"/>
              </a:rPr>
              <a:t>etc.</a:t>
            </a:r>
            <a:r>
              <a:rPr sz="2800" spc="10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50" dirty="0">
                <a:solidFill>
                  <a:srgbClr val="336699"/>
                </a:solidFill>
                <a:latin typeface="Gill Sans MT"/>
                <a:cs typeface="Gill Sans MT"/>
              </a:rPr>
              <a:t>Sometimes</a:t>
            </a:r>
            <a:r>
              <a:rPr sz="2800" spc="114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25" dirty="0">
                <a:solidFill>
                  <a:srgbClr val="336699"/>
                </a:solidFill>
                <a:latin typeface="Gill Sans MT"/>
                <a:cs typeface="Gill Sans MT"/>
              </a:rPr>
              <a:t>we</a:t>
            </a:r>
            <a:r>
              <a:rPr sz="28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500" dirty="0">
                <a:solidFill>
                  <a:srgbClr val="336699"/>
                </a:solidFill>
                <a:latin typeface="Gill Sans MT"/>
                <a:cs typeface="Gill Sans MT"/>
              </a:rPr>
              <a:t>may</a:t>
            </a:r>
            <a:r>
              <a:rPr sz="2800" spc="11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30" dirty="0">
                <a:solidFill>
                  <a:srgbClr val="336699"/>
                </a:solidFill>
                <a:latin typeface="Gill Sans MT"/>
                <a:cs typeface="Gill Sans MT"/>
              </a:rPr>
              <a:t>want</a:t>
            </a:r>
            <a:r>
              <a:rPr sz="2800" spc="10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160" dirty="0">
                <a:solidFill>
                  <a:srgbClr val="336699"/>
                </a:solidFill>
                <a:latin typeface="Gill Sans MT"/>
                <a:cs typeface="Gill Sans MT"/>
              </a:rPr>
              <a:t>to</a:t>
            </a:r>
            <a:r>
              <a:rPr sz="2800" spc="10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65" dirty="0">
                <a:solidFill>
                  <a:srgbClr val="336699"/>
                </a:solidFill>
                <a:latin typeface="Gill Sans MT"/>
                <a:cs typeface="Gill Sans MT"/>
              </a:rPr>
              <a:t>apply  </a:t>
            </a:r>
            <a:r>
              <a:rPr sz="2800" spc="305" dirty="0">
                <a:solidFill>
                  <a:srgbClr val="336699"/>
                </a:solidFill>
                <a:latin typeface="Gill Sans MT"/>
                <a:cs typeface="Gill Sans MT"/>
              </a:rPr>
              <a:t>complex</a:t>
            </a:r>
            <a:r>
              <a:rPr sz="28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250" dirty="0">
                <a:solidFill>
                  <a:srgbClr val="336699"/>
                </a:solidFill>
                <a:latin typeface="Gill Sans MT"/>
                <a:cs typeface="Gill Sans MT"/>
              </a:rPr>
              <a:t>logic</a:t>
            </a:r>
            <a:r>
              <a:rPr sz="28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160" dirty="0">
                <a:solidFill>
                  <a:srgbClr val="336699"/>
                </a:solidFill>
                <a:latin typeface="Gill Sans MT"/>
                <a:cs typeface="Gill Sans MT"/>
              </a:rPr>
              <a:t>to</a:t>
            </a:r>
            <a:r>
              <a:rPr sz="2800" spc="11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60" dirty="0">
                <a:solidFill>
                  <a:srgbClr val="336699"/>
                </a:solidFill>
                <a:latin typeface="Gill Sans MT"/>
                <a:cs typeface="Gill Sans MT"/>
              </a:rPr>
              <a:t>summarize</a:t>
            </a:r>
            <a:r>
              <a:rPr sz="2800" spc="10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05" dirty="0">
                <a:solidFill>
                  <a:srgbClr val="336699"/>
                </a:solidFill>
                <a:latin typeface="Gill Sans MT"/>
                <a:cs typeface="Gill Sans MT"/>
              </a:rPr>
              <a:t>the</a:t>
            </a:r>
            <a:r>
              <a:rPr sz="28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30" dirty="0">
                <a:solidFill>
                  <a:srgbClr val="336699"/>
                </a:solidFill>
                <a:latin typeface="Gill Sans MT"/>
                <a:cs typeface="Gill Sans MT"/>
              </a:rPr>
              <a:t>stream’s</a:t>
            </a:r>
            <a:r>
              <a:rPr sz="2800" spc="12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65" dirty="0">
                <a:solidFill>
                  <a:srgbClr val="336699"/>
                </a:solidFill>
                <a:latin typeface="Gill Sans MT"/>
                <a:cs typeface="Gill Sans MT"/>
              </a:rPr>
              <a:t>data.  </a:t>
            </a:r>
            <a:r>
              <a:rPr sz="2800" spc="229" dirty="0">
                <a:solidFill>
                  <a:srgbClr val="336699"/>
                </a:solidFill>
                <a:latin typeface="Gill Sans MT"/>
                <a:cs typeface="Gill Sans MT"/>
              </a:rPr>
              <a:t>This</a:t>
            </a:r>
            <a:r>
              <a:rPr sz="28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270" dirty="0">
                <a:solidFill>
                  <a:srgbClr val="336699"/>
                </a:solidFill>
                <a:latin typeface="Gill Sans MT"/>
                <a:cs typeface="Gill Sans MT"/>
              </a:rPr>
              <a:t>is</a:t>
            </a:r>
            <a:r>
              <a:rPr sz="28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295" dirty="0">
                <a:solidFill>
                  <a:srgbClr val="336699"/>
                </a:solidFill>
                <a:latin typeface="Gill Sans MT"/>
                <a:cs typeface="Gill Sans MT"/>
              </a:rPr>
              <a:t>possible</a:t>
            </a:r>
            <a:r>
              <a:rPr sz="2800" spc="10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55" dirty="0">
                <a:solidFill>
                  <a:srgbClr val="336699"/>
                </a:solidFill>
                <a:latin typeface="Gill Sans MT"/>
                <a:cs typeface="Gill Sans MT"/>
              </a:rPr>
              <a:t>using</a:t>
            </a:r>
            <a:r>
              <a:rPr sz="28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05" dirty="0">
                <a:solidFill>
                  <a:srgbClr val="336699"/>
                </a:solidFill>
                <a:latin typeface="Gill Sans MT"/>
                <a:cs typeface="Gill Sans MT"/>
              </a:rPr>
              <a:t>the</a:t>
            </a:r>
            <a:r>
              <a:rPr sz="2800" spc="16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900" i="1" spc="530" dirty="0">
                <a:solidFill>
                  <a:srgbClr val="336699"/>
                </a:solidFill>
                <a:latin typeface="Gill Sans MT"/>
                <a:cs typeface="Gill Sans MT"/>
              </a:rPr>
              <a:t>collect</a:t>
            </a:r>
            <a:r>
              <a:rPr sz="2900" i="1" spc="32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20" dirty="0">
                <a:solidFill>
                  <a:srgbClr val="336699"/>
                </a:solidFill>
                <a:latin typeface="Gill Sans MT"/>
                <a:cs typeface="Gill Sans MT"/>
              </a:rPr>
              <a:t>method.</a:t>
            </a:r>
            <a:endParaRPr sz="2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2800" spc="370" dirty="0">
                <a:solidFill>
                  <a:srgbClr val="336699"/>
                </a:solidFill>
                <a:latin typeface="Gill Sans MT"/>
                <a:cs typeface="Gill Sans MT"/>
              </a:rPr>
              <a:t>Example </a:t>
            </a:r>
            <a:r>
              <a:rPr sz="2800" spc="270" dirty="0">
                <a:solidFill>
                  <a:srgbClr val="336699"/>
                </a:solidFill>
                <a:latin typeface="Gill Sans MT"/>
                <a:cs typeface="Gill Sans MT"/>
              </a:rPr>
              <a:t>is</a:t>
            </a:r>
            <a:r>
              <a:rPr sz="2800" spc="-16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280" dirty="0">
                <a:solidFill>
                  <a:srgbClr val="336699"/>
                </a:solidFill>
                <a:latin typeface="Gill Sans MT"/>
                <a:cs typeface="Gill Sans MT"/>
              </a:rPr>
              <a:t>here...</a:t>
            </a:r>
            <a:endParaRPr sz="2800">
              <a:latin typeface="Gill Sans MT"/>
              <a:cs typeface="Gill Sans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4610100"/>
            <a:ext cx="115570" cy="11556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3040" y="1477010"/>
            <a:ext cx="1980564" cy="444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0" spc="5730" dirty="0">
                <a:solidFill>
                  <a:srgbClr val="FF6600"/>
                </a:solidFill>
                <a:latin typeface="Gill Sans MT"/>
                <a:cs typeface="Gill Sans MT"/>
              </a:rPr>
              <a:t>?</a:t>
            </a:r>
            <a:endParaRPr sz="29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6179" y="3020059"/>
            <a:ext cx="4539615" cy="206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9430">
              <a:lnSpc>
                <a:spcPts val="10440"/>
              </a:lnSpc>
              <a:spcBef>
                <a:spcPts val="100"/>
              </a:spcBef>
            </a:pPr>
            <a:r>
              <a:rPr sz="8800" spc="1025" dirty="0">
                <a:solidFill>
                  <a:srgbClr val="FF6600"/>
                </a:solidFill>
                <a:latin typeface="Gill Sans MT"/>
                <a:cs typeface="Gill Sans MT"/>
              </a:rPr>
              <a:t>Th</a:t>
            </a:r>
            <a:r>
              <a:rPr sz="8800" spc="780" dirty="0">
                <a:solidFill>
                  <a:srgbClr val="FF6600"/>
                </a:solidFill>
                <a:latin typeface="Gill Sans MT"/>
                <a:cs typeface="Gill Sans MT"/>
              </a:rPr>
              <a:t>a</a:t>
            </a:r>
            <a:r>
              <a:rPr sz="8800" spc="1040" dirty="0">
                <a:solidFill>
                  <a:srgbClr val="FF6600"/>
                </a:solidFill>
                <a:latin typeface="Gill Sans MT"/>
                <a:cs typeface="Gill Sans MT"/>
              </a:rPr>
              <a:t>n</a:t>
            </a:r>
            <a:r>
              <a:rPr sz="8800" spc="985" dirty="0">
                <a:solidFill>
                  <a:srgbClr val="FF6600"/>
                </a:solidFill>
                <a:latin typeface="Gill Sans MT"/>
                <a:cs typeface="Gill Sans MT"/>
              </a:rPr>
              <a:t>k</a:t>
            </a:r>
            <a:r>
              <a:rPr sz="8800" spc="1195" dirty="0">
                <a:solidFill>
                  <a:srgbClr val="FF6600"/>
                </a:solidFill>
                <a:latin typeface="Gill Sans MT"/>
                <a:cs typeface="Gill Sans MT"/>
              </a:rPr>
              <a:t>s</a:t>
            </a:r>
            <a:endParaRPr sz="8800">
              <a:latin typeface="Gill Sans MT"/>
              <a:cs typeface="Gill Sans MT"/>
            </a:endParaRPr>
          </a:p>
          <a:p>
            <a:pPr marL="12700">
              <a:lnSpc>
                <a:spcPts val="5640"/>
              </a:lnSpc>
            </a:pPr>
            <a:r>
              <a:rPr sz="4800" spc="285" dirty="0">
                <a:solidFill>
                  <a:srgbClr val="336699"/>
                </a:solidFill>
                <a:latin typeface="Gill Sans MT"/>
                <a:cs typeface="Gill Sans MT"/>
              </a:rPr>
              <a:t>For </a:t>
            </a:r>
            <a:r>
              <a:rPr sz="4800" spc="459" dirty="0">
                <a:solidFill>
                  <a:srgbClr val="336699"/>
                </a:solidFill>
                <a:latin typeface="Gill Sans MT"/>
                <a:cs typeface="Gill Sans MT"/>
              </a:rPr>
              <a:t>joining</a:t>
            </a:r>
            <a:r>
              <a:rPr sz="4800" spc="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4800" spc="465" dirty="0">
                <a:solidFill>
                  <a:srgbClr val="336699"/>
                </a:solidFill>
                <a:latin typeface="Gill Sans MT"/>
                <a:cs typeface="Gill Sans MT"/>
              </a:rPr>
              <a:t>in...</a:t>
            </a:r>
            <a:endParaRPr sz="4800">
              <a:latin typeface="Gill Sans MT"/>
              <a:cs typeface="Gill Sans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7272" y="713213"/>
            <a:ext cx="2342470" cy="30484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508000"/>
            <a:ext cx="71748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630" dirty="0"/>
              <a:t>1. </a:t>
            </a:r>
            <a:r>
              <a:rPr sz="5400" spc="434" dirty="0"/>
              <a:t>What </a:t>
            </a:r>
            <a:r>
              <a:rPr sz="5400" spc="525" dirty="0"/>
              <a:t>is </a:t>
            </a:r>
            <a:r>
              <a:rPr sz="5400" spc="1000" dirty="0"/>
              <a:t>a</a:t>
            </a:r>
            <a:r>
              <a:rPr sz="5400" spc="-840" dirty="0"/>
              <a:t> </a:t>
            </a:r>
            <a:r>
              <a:rPr sz="5400" spc="745" dirty="0"/>
              <a:t>Stream?</a:t>
            </a:r>
            <a:endParaRPr sz="5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300" y="1644650"/>
            <a:ext cx="115570" cy="11557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0750" y="1492250"/>
            <a:ext cx="8604885" cy="503663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3290"/>
              </a:lnSpc>
              <a:spcBef>
                <a:spcPts val="1515"/>
              </a:spcBef>
              <a:tabLst>
                <a:tab pos="4316095" algn="l"/>
                <a:tab pos="5801995" algn="l"/>
                <a:tab pos="6792595" algn="l"/>
              </a:tabLst>
            </a:pPr>
            <a:r>
              <a:rPr sz="2800" spc="45">
                <a:solidFill>
                  <a:srgbClr val="336699"/>
                </a:solidFill>
                <a:latin typeface="Gill Sans MT"/>
                <a:cs typeface="Gill Sans MT"/>
              </a:rPr>
              <a:t>A </a:t>
            </a:r>
            <a:r>
              <a:rPr sz="2800" spc="340" dirty="0">
                <a:solidFill>
                  <a:srgbClr val="336699"/>
                </a:solidFill>
                <a:latin typeface="Gill Sans MT"/>
                <a:cs typeface="Gill Sans MT"/>
              </a:rPr>
              <a:t>stream </a:t>
            </a:r>
            <a:r>
              <a:rPr sz="2800" spc="270" dirty="0">
                <a:solidFill>
                  <a:srgbClr val="336699"/>
                </a:solidFill>
                <a:latin typeface="Gill Sans MT"/>
                <a:cs typeface="Gill Sans MT"/>
              </a:rPr>
              <a:t>is </a:t>
            </a:r>
            <a:r>
              <a:rPr sz="2800" spc="520" dirty="0">
                <a:solidFill>
                  <a:srgbClr val="336699"/>
                </a:solidFill>
                <a:latin typeface="Gill Sans MT"/>
                <a:cs typeface="Gill Sans MT"/>
              </a:rPr>
              <a:t>a</a:t>
            </a:r>
            <a:r>
              <a:rPr sz="2800" spc="-48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65" dirty="0">
                <a:solidFill>
                  <a:srgbClr val="336699"/>
                </a:solidFill>
                <a:latin typeface="Gill Sans MT"/>
                <a:cs typeface="Gill Sans MT"/>
              </a:rPr>
              <a:t>sequence </a:t>
            </a:r>
            <a:r>
              <a:rPr sz="2800" spc="215" dirty="0">
                <a:solidFill>
                  <a:srgbClr val="336699"/>
                </a:solidFill>
                <a:latin typeface="Gill Sans MT"/>
                <a:cs typeface="Gill Sans MT"/>
              </a:rPr>
              <a:t>of</a:t>
            </a:r>
            <a:r>
              <a:rPr sz="2800" spc="16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900" i="1" spc="525" dirty="0">
                <a:solidFill>
                  <a:srgbClr val="336699"/>
                </a:solidFill>
                <a:latin typeface="Gill Sans MT"/>
                <a:cs typeface="Gill Sans MT"/>
              </a:rPr>
              <a:t>data	</a:t>
            </a:r>
            <a:r>
              <a:rPr sz="2900" i="1" spc="600" dirty="0">
                <a:solidFill>
                  <a:srgbClr val="336699"/>
                </a:solidFill>
                <a:latin typeface="Gill Sans MT"/>
                <a:cs typeface="Gill Sans MT"/>
              </a:rPr>
              <a:t>elements  </a:t>
            </a:r>
            <a:r>
              <a:rPr sz="2800" spc="320" dirty="0">
                <a:solidFill>
                  <a:srgbClr val="336699"/>
                </a:solidFill>
                <a:latin typeface="Gill Sans MT"/>
                <a:cs typeface="Gill Sans MT"/>
              </a:rPr>
              <a:t>s</a:t>
            </a:r>
            <a:r>
              <a:rPr sz="2800" spc="425" dirty="0">
                <a:solidFill>
                  <a:srgbClr val="336699"/>
                </a:solidFill>
                <a:latin typeface="Gill Sans MT"/>
                <a:cs typeface="Gill Sans MT"/>
              </a:rPr>
              <a:t>u</a:t>
            </a:r>
            <a:r>
              <a:rPr sz="2800" spc="365" dirty="0">
                <a:solidFill>
                  <a:srgbClr val="336699"/>
                </a:solidFill>
                <a:latin typeface="Gill Sans MT"/>
                <a:cs typeface="Gill Sans MT"/>
              </a:rPr>
              <a:t>p</a:t>
            </a:r>
            <a:r>
              <a:rPr sz="2800" spc="375" dirty="0">
                <a:solidFill>
                  <a:srgbClr val="336699"/>
                </a:solidFill>
                <a:latin typeface="Gill Sans MT"/>
                <a:cs typeface="Gill Sans MT"/>
              </a:rPr>
              <a:t>p</a:t>
            </a:r>
            <a:r>
              <a:rPr sz="2800" spc="150" dirty="0">
                <a:solidFill>
                  <a:srgbClr val="336699"/>
                </a:solidFill>
                <a:latin typeface="Gill Sans MT"/>
                <a:cs typeface="Gill Sans MT"/>
              </a:rPr>
              <a:t>o</a:t>
            </a:r>
            <a:r>
              <a:rPr sz="2800" spc="55" dirty="0">
                <a:solidFill>
                  <a:srgbClr val="336699"/>
                </a:solidFill>
                <a:latin typeface="Gill Sans MT"/>
                <a:cs typeface="Gill Sans MT"/>
              </a:rPr>
              <a:t>r</a:t>
            </a:r>
            <a:r>
              <a:rPr sz="2800" spc="190" dirty="0">
                <a:solidFill>
                  <a:srgbClr val="336699"/>
                </a:solidFill>
                <a:latin typeface="Gill Sans MT"/>
                <a:cs typeface="Gill Sans MT"/>
              </a:rPr>
              <a:t>t</a:t>
            </a:r>
            <a:r>
              <a:rPr sz="2800" spc="130" dirty="0">
                <a:solidFill>
                  <a:srgbClr val="336699"/>
                </a:solidFill>
                <a:latin typeface="Gill Sans MT"/>
                <a:cs typeface="Gill Sans MT"/>
              </a:rPr>
              <a:t>i</a:t>
            </a:r>
            <a:r>
              <a:rPr sz="2800" spc="370" dirty="0">
                <a:solidFill>
                  <a:srgbClr val="336699"/>
                </a:solidFill>
                <a:latin typeface="Gill Sans MT"/>
                <a:cs typeface="Gill Sans MT"/>
              </a:rPr>
              <a:t>n</a:t>
            </a:r>
            <a:r>
              <a:rPr sz="2800" spc="484" dirty="0">
                <a:solidFill>
                  <a:srgbClr val="336699"/>
                </a:solidFill>
                <a:latin typeface="Gill Sans MT"/>
                <a:cs typeface="Gill Sans MT"/>
              </a:rPr>
              <a:t>g</a:t>
            </a:r>
            <a:r>
              <a:rPr sz="2800" spc="12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900" i="1" spc="655" dirty="0">
                <a:solidFill>
                  <a:srgbClr val="336699"/>
                </a:solidFill>
                <a:latin typeface="Gill Sans MT"/>
                <a:cs typeface="Gill Sans MT"/>
              </a:rPr>
              <a:t>s</a:t>
            </a:r>
            <a:r>
              <a:rPr sz="2900" i="1" spc="660" dirty="0">
                <a:solidFill>
                  <a:srgbClr val="336699"/>
                </a:solidFill>
                <a:latin typeface="Gill Sans MT"/>
                <a:cs typeface="Gill Sans MT"/>
              </a:rPr>
              <a:t>e</a:t>
            </a:r>
            <a:r>
              <a:rPr sz="2900" i="1" spc="650" dirty="0">
                <a:solidFill>
                  <a:srgbClr val="336699"/>
                </a:solidFill>
                <a:latin typeface="Gill Sans MT"/>
                <a:cs typeface="Gill Sans MT"/>
              </a:rPr>
              <a:t>q</a:t>
            </a:r>
            <a:r>
              <a:rPr sz="2900" i="1" spc="630" dirty="0">
                <a:solidFill>
                  <a:srgbClr val="336699"/>
                </a:solidFill>
                <a:latin typeface="Gill Sans MT"/>
                <a:cs typeface="Gill Sans MT"/>
              </a:rPr>
              <a:t>u</a:t>
            </a:r>
            <a:r>
              <a:rPr sz="2900" i="1" spc="670" dirty="0">
                <a:solidFill>
                  <a:srgbClr val="336699"/>
                </a:solidFill>
                <a:latin typeface="Gill Sans MT"/>
                <a:cs typeface="Gill Sans MT"/>
              </a:rPr>
              <a:t>e</a:t>
            </a:r>
            <a:r>
              <a:rPr sz="2900" i="1" spc="630" dirty="0">
                <a:solidFill>
                  <a:srgbClr val="336699"/>
                </a:solidFill>
                <a:latin typeface="Gill Sans MT"/>
                <a:cs typeface="Gill Sans MT"/>
              </a:rPr>
              <a:t>n</a:t>
            </a:r>
            <a:r>
              <a:rPr sz="2900" i="1" spc="505" dirty="0">
                <a:solidFill>
                  <a:srgbClr val="336699"/>
                </a:solidFill>
                <a:latin typeface="Gill Sans MT"/>
                <a:cs typeface="Gill Sans MT"/>
              </a:rPr>
              <a:t>t</a:t>
            </a:r>
            <a:r>
              <a:rPr sz="2900" i="1" spc="459" dirty="0">
                <a:solidFill>
                  <a:srgbClr val="336699"/>
                </a:solidFill>
                <a:latin typeface="Gill Sans MT"/>
                <a:cs typeface="Gill Sans MT"/>
              </a:rPr>
              <a:t>i</a:t>
            </a:r>
            <a:r>
              <a:rPr sz="2900" i="1" spc="575" dirty="0">
                <a:solidFill>
                  <a:srgbClr val="336699"/>
                </a:solidFill>
                <a:latin typeface="Gill Sans MT"/>
                <a:cs typeface="Gill Sans MT"/>
              </a:rPr>
              <a:t>a</a:t>
            </a:r>
            <a:r>
              <a:rPr sz="2900" i="1" spc="229" dirty="0">
                <a:solidFill>
                  <a:srgbClr val="336699"/>
                </a:solidFill>
                <a:latin typeface="Gill Sans MT"/>
                <a:cs typeface="Gill Sans MT"/>
              </a:rPr>
              <a:t>l</a:t>
            </a:r>
            <a:r>
              <a:rPr sz="2900" i="1" dirty="0">
                <a:solidFill>
                  <a:srgbClr val="336699"/>
                </a:solidFill>
                <a:latin typeface="Gill Sans MT"/>
                <a:cs typeface="Gill Sans MT"/>
              </a:rPr>
              <a:t>	</a:t>
            </a:r>
            <a:r>
              <a:rPr sz="2800" spc="515" dirty="0">
                <a:solidFill>
                  <a:srgbClr val="336699"/>
                </a:solidFill>
                <a:latin typeface="Gill Sans MT"/>
                <a:cs typeface="Gill Sans MT"/>
              </a:rPr>
              <a:t>a</a:t>
            </a:r>
            <a:r>
              <a:rPr sz="2800" spc="370" dirty="0">
                <a:solidFill>
                  <a:srgbClr val="336699"/>
                </a:solidFill>
                <a:latin typeface="Gill Sans MT"/>
                <a:cs typeface="Gill Sans MT"/>
              </a:rPr>
              <a:t>n</a:t>
            </a:r>
            <a:r>
              <a:rPr sz="2800" spc="350" dirty="0">
                <a:solidFill>
                  <a:srgbClr val="336699"/>
                </a:solidFill>
                <a:latin typeface="Gill Sans MT"/>
                <a:cs typeface="Gill Sans MT"/>
              </a:rPr>
              <a:t>d</a:t>
            </a:r>
            <a:r>
              <a:rPr sz="2800" spc="114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900" i="1" spc="585" dirty="0">
                <a:solidFill>
                  <a:srgbClr val="336699"/>
                </a:solidFill>
                <a:latin typeface="Gill Sans MT"/>
                <a:cs typeface="Gill Sans MT"/>
              </a:rPr>
              <a:t>p</a:t>
            </a:r>
            <a:r>
              <a:rPr sz="2900" i="1" spc="575" dirty="0">
                <a:solidFill>
                  <a:srgbClr val="336699"/>
                </a:solidFill>
                <a:latin typeface="Gill Sans MT"/>
                <a:cs typeface="Gill Sans MT"/>
              </a:rPr>
              <a:t>a</a:t>
            </a:r>
            <a:r>
              <a:rPr sz="2900" i="1" spc="470" dirty="0">
                <a:solidFill>
                  <a:srgbClr val="336699"/>
                </a:solidFill>
                <a:latin typeface="Gill Sans MT"/>
                <a:cs typeface="Gill Sans MT"/>
              </a:rPr>
              <a:t>r</a:t>
            </a:r>
            <a:r>
              <a:rPr sz="2900" i="1" spc="585" dirty="0">
                <a:solidFill>
                  <a:srgbClr val="336699"/>
                </a:solidFill>
                <a:latin typeface="Gill Sans MT"/>
                <a:cs typeface="Gill Sans MT"/>
              </a:rPr>
              <a:t>a</a:t>
            </a:r>
            <a:r>
              <a:rPr sz="2900" i="1" spc="440" dirty="0">
                <a:solidFill>
                  <a:srgbClr val="336699"/>
                </a:solidFill>
                <a:latin typeface="Gill Sans MT"/>
                <a:cs typeface="Gill Sans MT"/>
              </a:rPr>
              <a:t>l</a:t>
            </a:r>
            <a:r>
              <a:rPr sz="2900" i="1" spc="445" dirty="0">
                <a:solidFill>
                  <a:srgbClr val="336699"/>
                </a:solidFill>
                <a:latin typeface="Gill Sans MT"/>
                <a:cs typeface="Gill Sans MT"/>
              </a:rPr>
              <a:t>l</a:t>
            </a:r>
            <a:r>
              <a:rPr sz="2900" i="1" spc="660" dirty="0">
                <a:solidFill>
                  <a:srgbClr val="336699"/>
                </a:solidFill>
                <a:latin typeface="Gill Sans MT"/>
                <a:cs typeface="Gill Sans MT"/>
              </a:rPr>
              <a:t>e</a:t>
            </a:r>
            <a:r>
              <a:rPr sz="2900" i="1" spc="229" dirty="0">
                <a:solidFill>
                  <a:srgbClr val="336699"/>
                </a:solidFill>
                <a:latin typeface="Gill Sans MT"/>
                <a:cs typeface="Gill Sans MT"/>
              </a:rPr>
              <a:t>l</a:t>
            </a:r>
            <a:r>
              <a:rPr sz="2900" i="1" dirty="0">
                <a:solidFill>
                  <a:srgbClr val="336699"/>
                </a:solidFill>
                <a:latin typeface="Gill Sans MT"/>
                <a:cs typeface="Gill Sans MT"/>
              </a:rPr>
              <a:t>	</a:t>
            </a:r>
            <a:r>
              <a:rPr sz="2800" spc="515" dirty="0">
                <a:solidFill>
                  <a:srgbClr val="336699"/>
                </a:solidFill>
                <a:latin typeface="Gill Sans MT"/>
                <a:cs typeface="Gill Sans MT"/>
              </a:rPr>
              <a:t>a</a:t>
            </a:r>
            <a:r>
              <a:rPr sz="2800" spc="340" dirty="0">
                <a:solidFill>
                  <a:srgbClr val="336699"/>
                </a:solidFill>
                <a:latin typeface="Gill Sans MT"/>
                <a:cs typeface="Gill Sans MT"/>
              </a:rPr>
              <a:t>gg</a:t>
            </a:r>
            <a:r>
              <a:rPr sz="2800" spc="325" dirty="0">
                <a:solidFill>
                  <a:srgbClr val="336699"/>
                </a:solidFill>
                <a:latin typeface="Gill Sans MT"/>
                <a:cs typeface="Gill Sans MT"/>
              </a:rPr>
              <a:t>r</a:t>
            </a:r>
            <a:r>
              <a:rPr sz="2800" spc="375" dirty="0">
                <a:solidFill>
                  <a:srgbClr val="336699"/>
                </a:solidFill>
                <a:latin typeface="Gill Sans MT"/>
                <a:cs typeface="Gill Sans MT"/>
              </a:rPr>
              <a:t>e</a:t>
            </a:r>
            <a:r>
              <a:rPr sz="2800" spc="495" dirty="0">
                <a:solidFill>
                  <a:srgbClr val="336699"/>
                </a:solidFill>
                <a:latin typeface="Gill Sans MT"/>
                <a:cs typeface="Gill Sans MT"/>
              </a:rPr>
              <a:t>g</a:t>
            </a:r>
            <a:r>
              <a:rPr sz="2800" spc="500" dirty="0">
                <a:solidFill>
                  <a:srgbClr val="336699"/>
                </a:solidFill>
                <a:latin typeface="Gill Sans MT"/>
                <a:cs typeface="Gill Sans MT"/>
              </a:rPr>
              <a:t>a</a:t>
            </a:r>
            <a:r>
              <a:rPr sz="2800" spc="225" dirty="0">
                <a:solidFill>
                  <a:srgbClr val="336699"/>
                </a:solidFill>
                <a:latin typeface="Gill Sans MT"/>
                <a:cs typeface="Gill Sans MT"/>
              </a:rPr>
              <a:t>te  </a:t>
            </a:r>
            <a:r>
              <a:rPr sz="2800" spc="270">
                <a:solidFill>
                  <a:srgbClr val="336699"/>
                </a:solidFill>
                <a:latin typeface="Gill Sans MT"/>
                <a:cs typeface="Gill Sans MT"/>
              </a:rPr>
              <a:t>operations.</a:t>
            </a:r>
            <a:endParaRPr lang="en-US" sz="2800" spc="409" dirty="0">
              <a:solidFill>
                <a:srgbClr val="336699"/>
              </a:solidFill>
              <a:latin typeface="Gill Sans MT"/>
              <a:cs typeface="Gill Sans MT"/>
            </a:endParaRPr>
          </a:p>
          <a:p>
            <a:pPr marL="12700" marR="67945">
              <a:lnSpc>
                <a:spcPts val="3290"/>
              </a:lnSpc>
              <a:spcBef>
                <a:spcPts val="1430"/>
              </a:spcBef>
            </a:pPr>
            <a:r>
              <a:rPr sz="2800" spc="409">
                <a:solidFill>
                  <a:srgbClr val="336699"/>
                </a:solidFill>
                <a:latin typeface="Gill Sans MT"/>
                <a:cs typeface="Gill Sans MT"/>
              </a:rPr>
              <a:t>Steams </a:t>
            </a:r>
            <a:r>
              <a:rPr sz="2800" spc="315" dirty="0">
                <a:solidFill>
                  <a:srgbClr val="336699"/>
                </a:solidFill>
                <a:latin typeface="Gill Sans MT"/>
                <a:cs typeface="Gill Sans MT"/>
              </a:rPr>
              <a:t>are </a:t>
            </a:r>
            <a:r>
              <a:rPr sz="2800" spc="229">
                <a:solidFill>
                  <a:srgbClr val="336699"/>
                </a:solidFill>
                <a:latin typeface="Gill Sans MT"/>
                <a:cs typeface="Gill Sans MT"/>
              </a:rPr>
              <a:t>not </a:t>
            </a:r>
            <a:r>
              <a:rPr sz="2800" spc="245">
                <a:solidFill>
                  <a:srgbClr val="336699"/>
                </a:solidFill>
                <a:latin typeface="Gill Sans MT"/>
                <a:cs typeface="Gill Sans MT"/>
              </a:rPr>
              <a:t>collections</a:t>
            </a:r>
            <a:r>
              <a:rPr sz="2800" spc="245" dirty="0">
                <a:solidFill>
                  <a:srgbClr val="336699"/>
                </a:solidFill>
                <a:latin typeface="Gill Sans MT"/>
                <a:cs typeface="Gill Sans MT"/>
              </a:rPr>
              <a:t>. </a:t>
            </a:r>
            <a:r>
              <a:rPr sz="2800" spc="360" dirty="0">
                <a:solidFill>
                  <a:srgbClr val="336699"/>
                </a:solidFill>
                <a:latin typeface="Gill Sans MT"/>
                <a:cs typeface="Gill Sans MT"/>
              </a:rPr>
              <a:t>Streams </a:t>
            </a:r>
            <a:r>
              <a:rPr sz="2800" spc="295" dirty="0">
                <a:solidFill>
                  <a:srgbClr val="336699"/>
                </a:solidFill>
                <a:latin typeface="Gill Sans MT"/>
                <a:cs typeface="Gill Sans MT"/>
              </a:rPr>
              <a:t>focus </a:t>
            </a:r>
            <a:r>
              <a:rPr sz="2800" spc="265" dirty="0">
                <a:solidFill>
                  <a:srgbClr val="336699"/>
                </a:solidFill>
                <a:latin typeface="Gill Sans MT"/>
                <a:cs typeface="Gill Sans MT"/>
              </a:rPr>
              <a:t>on  </a:t>
            </a:r>
            <a:r>
              <a:rPr sz="2800" spc="380" dirty="0">
                <a:solidFill>
                  <a:srgbClr val="336699"/>
                </a:solidFill>
                <a:latin typeface="Gill Sans MT"/>
                <a:cs typeface="Gill Sans MT"/>
              </a:rPr>
              <a:t>aggregate</a:t>
            </a:r>
            <a:r>
              <a:rPr sz="28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05" dirty="0">
                <a:solidFill>
                  <a:srgbClr val="336699"/>
                </a:solidFill>
                <a:latin typeface="Gill Sans MT"/>
                <a:cs typeface="Gill Sans MT"/>
              </a:rPr>
              <a:t>computations</a:t>
            </a:r>
            <a:r>
              <a:rPr sz="28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260" dirty="0">
                <a:solidFill>
                  <a:srgbClr val="336699"/>
                </a:solidFill>
                <a:latin typeface="Gill Sans MT"/>
                <a:cs typeface="Gill Sans MT"/>
              </a:rPr>
              <a:t>on</a:t>
            </a:r>
            <a:r>
              <a:rPr sz="28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85" dirty="0">
                <a:solidFill>
                  <a:srgbClr val="336699"/>
                </a:solidFill>
                <a:latin typeface="Gill Sans MT"/>
                <a:cs typeface="Gill Sans MT"/>
              </a:rPr>
              <a:t>data</a:t>
            </a:r>
            <a:r>
              <a:rPr sz="2800" spc="11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40" dirty="0">
                <a:solidFill>
                  <a:srgbClr val="336699"/>
                </a:solidFill>
                <a:latin typeface="Gill Sans MT"/>
                <a:cs typeface="Gill Sans MT"/>
              </a:rPr>
              <a:t>elements</a:t>
            </a:r>
            <a:r>
              <a:rPr sz="2800" spc="12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260" dirty="0">
                <a:solidFill>
                  <a:srgbClr val="336699"/>
                </a:solidFill>
                <a:latin typeface="Gill Sans MT"/>
                <a:cs typeface="Gill Sans MT"/>
              </a:rPr>
              <a:t>from  </a:t>
            </a:r>
            <a:r>
              <a:rPr sz="2800" spc="520" dirty="0">
                <a:solidFill>
                  <a:srgbClr val="336699"/>
                </a:solidFill>
                <a:latin typeface="Gill Sans MT"/>
                <a:cs typeface="Gill Sans MT"/>
              </a:rPr>
              <a:t>a </a:t>
            </a:r>
            <a:r>
              <a:rPr sz="2800" spc="385" dirty="0">
                <a:solidFill>
                  <a:srgbClr val="336699"/>
                </a:solidFill>
                <a:latin typeface="Gill Sans MT"/>
                <a:cs typeface="Gill Sans MT"/>
              </a:rPr>
              <a:t>data </a:t>
            </a:r>
            <a:r>
              <a:rPr sz="2800" spc="275" dirty="0">
                <a:solidFill>
                  <a:srgbClr val="336699"/>
                </a:solidFill>
                <a:latin typeface="Gill Sans MT"/>
                <a:cs typeface="Gill Sans MT"/>
              </a:rPr>
              <a:t>source </a:t>
            </a:r>
            <a:r>
              <a:rPr sz="2800" spc="305" dirty="0">
                <a:solidFill>
                  <a:srgbClr val="336699"/>
                </a:solidFill>
                <a:latin typeface="Gill Sans MT"/>
                <a:cs typeface="Gill Sans MT"/>
              </a:rPr>
              <a:t>that </a:t>
            </a:r>
            <a:r>
              <a:rPr sz="2800" spc="270" dirty="0">
                <a:solidFill>
                  <a:srgbClr val="336699"/>
                </a:solidFill>
                <a:latin typeface="Gill Sans MT"/>
                <a:cs typeface="Gill Sans MT"/>
              </a:rPr>
              <a:t>is </a:t>
            </a:r>
            <a:r>
              <a:rPr sz="2800" spc="295" dirty="0">
                <a:solidFill>
                  <a:srgbClr val="336699"/>
                </a:solidFill>
                <a:latin typeface="Gill Sans MT"/>
                <a:cs typeface="Gill Sans MT"/>
              </a:rPr>
              <a:t>typically, </a:t>
            </a:r>
            <a:r>
              <a:rPr sz="2800" spc="300" dirty="0">
                <a:solidFill>
                  <a:srgbClr val="336699"/>
                </a:solidFill>
                <a:latin typeface="Gill Sans MT"/>
                <a:cs typeface="Gill Sans MT"/>
              </a:rPr>
              <a:t>but </a:t>
            </a:r>
            <a:r>
              <a:rPr sz="2800" spc="229" dirty="0">
                <a:solidFill>
                  <a:srgbClr val="336699"/>
                </a:solidFill>
                <a:latin typeface="Gill Sans MT"/>
                <a:cs typeface="Gill Sans MT"/>
              </a:rPr>
              <a:t>not  </a:t>
            </a:r>
            <a:r>
              <a:rPr sz="2800" spc="310" dirty="0">
                <a:solidFill>
                  <a:srgbClr val="336699"/>
                </a:solidFill>
                <a:latin typeface="Gill Sans MT"/>
                <a:cs typeface="Gill Sans MT"/>
              </a:rPr>
              <a:t>necessarily,</a:t>
            </a:r>
            <a:r>
              <a:rPr sz="28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250">
                <a:solidFill>
                  <a:srgbClr val="336699"/>
                </a:solidFill>
                <a:latin typeface="Gill Sans MT"/>
                <a:cs typeface="Gill Sans MT"/>
              </a:rPr>
              <a:t>collections!</a:t>
            </a:r>
            <a:endParaRPr lang="en-US" sz="2800" spc="250" dirty="0">
              <a:solidFill>
                <a:srgbClr val="336699"/>
              </a:solidFill>
              <a:latin typeface="Gill Sans MT"/>
              <a:cs typeface="Gill Sans MT"/>
            </a:endParaRPr>
          </a:p>
          <a:p>
            <a:pPr marL="12700" marR="67945">
              <a:lnSpc>
                <a:spcPts val="3290"/>
              </a:lnSpc>
              <a:spcBef>
                <a:spcPts val="1430"/>
              </a:spcBef>
            </a:pPr>
            <a:r>
              <a:rPr lang="en-US" sz="2800" spc="204" dirty="0">
                <a:solidFill>
                  <a:srgbClr val="336699"/>
                </a:solidFill>
                <a:latin typeface="Gill Sans MT"/>
                <a:cs typeface="Gill Sans MT"/>
              </a:rPr>
              <a:t>An</a:t>
            </a:r>
            <a:r>
              <a:rPr lang="en-US" sz="2800" spc="12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lang="en-US" sz="2900" i="1" spc="580" dirty="0">
                <a:solidFill>
                  <a:srgbClr val="336699"/>
                </a:solidFill>
                <a:latin typeface="Gill Sans MT"/>
                <a:cs typeface="Gill Sans MT"/>
              </a:rPr>
              <a:t>aggregate	</a:t>
            </a:r>
            <a:r>
              <a:rPr lang="en-US" sz="2900" i="1" spc="545" dirty="0">
                <a:solidFill>
                  <a:srgbClr val="336699"/>
                </a:solidFill>
                <a:latin typeface="Gill Sans MT"/>
                <a:cs typeface="Gill Sans MT"/>
              </a:rPr>
              <a:t>operation	</a:t>
            </a:r>
            <a:r>
              <a:rPr lang="en-US" sz="2800" spc="330" dirty="0">
                <a:solidFill>
                  <a:srgbClr val="336699"/>
                </a:solidFill>
                <a:latin typeface="Gill Sans MT"/>
                <a:cs typeface="Gill Sans MT"/>
              </a:rPr>
              <a:t>computes </a:t>
            </a:r>
            <a:r>
              <a:rPr lang="en-US" sz="2800" spc="520" dirty="0">
                <a:solidFill>
                  <a:srgbClr val="336699"/>
                </a:solidFill>
                <a:latin typeface="Gill Sans MT"/>
                <a:cs typeface="Gill Sans MT"/>
              </a:rPr>
              <a:t>a </a:t>
            </a:r>
            <a:r>
              <a:rPr lang="en-US" sz="2800" spc="320" dirty="0">
                <a:solidFill>
                  <a:srgbClr val="336699"/>
                </a:solidFill>
                <a:latin typeface="Gill Sans MT"/>
                <a:cs typeface="Gill Sans MT"/>
              </a:rPr>
              <a:t>single  </a:t>
            </a:r>
            <a:r>
              <a:rPr lang="en-US" sz="2800" spc="365" dirty="0">
                <a:solidFill>
                  <a:srgbClr val="336699"/>
                </a:solidFill>
                <a:latin typeface="Gill Sans MT"/>
                <a:cs typeface="Gill Sans MT"/>
              </a:rPr>
              <a:t>value</a:t>
            </a:r>
            <a:r>
              <a:rPr lang="en-US" sz="28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lang="en-US" sz="2800" spc="260" dirty="0">
                <a:solidFill>
                  <a:srgbClr val="336699"/>
                </a:solidFill>
                <a:latin typeface="Gill Sans MT"/>
                <a:cs typeface="Gill Sans MT"/>
              </a:rPr>
              <a:t>from</a:t>
            </a:r>
            <a:r>
              <a:rPr lang="en-US" sz="28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lang="en-US" sz="2800" spc="520" dirty="0">
                <a:solidFill>
                  <a:srgbClr val="336699"/>
                </a:solidFill>
                <a:latin typeface="Gill Sans MT"/>
                <a:cs typeface="Gill Sans MT"/>
              </a:rPr>
              <a:t>a</a:t>
            </a:r>
            <a:r>
              <a:rPr lang="en-US" sz="28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lang="en-US" sz="2800" spc="229" dirty="0">
                <a:solidFill>
                  <a:srgbClr val="336699"/>
                </a:solidFill>
                <a:latin typeface="Gill Sans MT"/>
                <a:cs typeface="Gill Sans MT"/>
              </a:rPr>
              <a:t>collection</a:t>
            </a:r>
            <a:r>
              <a:rPr lang="en-US" sz="28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lang="en-US" sz="2800" spc="220" dirty="0">
                <a:solidFill>
                  <a:srgbClr val="336699"/>
                </a:solidFill>
                <a:latin typeface="Gill Sans MT"/>
                <a:cs typeface="Gill Sans MT"/>
              </a:rPr>
              <a:t>of</a:t>
            </a:r>
            <a:r>
              <a:rPr lang="en-US" sz="28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lang="en-US" sz="2800" spc="355" dirty="0">
                <a:solidFill>
                  <a:srgbClr val="336699"/>
                </a:solidFill>
                <a:latin typeface="Gill Sans MT"/>
                <a:cs typeface="Gill Sans MT"/>
              </a:rPr>
              <a:t>values.</a:t>
            </a:r>
            <a:r>
              <a:rPr lang="en-US" sz="28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lang="en-US" sz="2800" spc="280" dirty="0">
                <a:solidFill>
                  <a:srgbClr val="336699"/>
                </a:solidFill>
                <a:latin typeface="Gill Sans MT"/>
                <a:cs typeface="Gill Sans MT"/>
              </a:rPr>
              <a:t>Result</a:t>
            </a:r>
            <a:r>
              <a:rPr lang="en-US" sz="28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lang="en-US" sz="2800" spc="500" dirty="0">
                <a:solidFill>
                  <a:srgbClr val="336699"/>
                </a:solidFill>
                <a:latin typeface="Gill Sans MT"/>
                <a:cs typeface="Gill Sans MT"/>
              </a:rPr>
              <a:t>may</a:t>
            </a:r>
            <a:r>
              <a:rPr lang="en-US" sz="28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lang="en-US" sz="2800" spc="375" dirty="0">
                <a:solidFill>
                  <a:srgbClr val="336699"/>
                </a:solidFill>
                <a:latin typeface="Gill Sans MT"/>
                <a:cs typeface="Gill Sans MT"/>
              </a:rPr>
              <a:t>be  </a:t>
            </a:r>
            <a:r>
              <a:rPr lang="en-US" sz="2800" spc="270" dirty="0">
                <a:solidFill>
                  <a:srgbClr val="336699"/>
                </a:solidFill>
                <a:latin typeface="Gill Sans MT"/>
                <a:cs typeface="Gill Sans MT"/>
              </a:rPr>
              <a:t>primitive </a:t>
            </a:r>
            <a:r>
              <a:rPr lang="en-US" sz="2800" spc="350" dirty="0">
                <a:solidFill>
                  <a:srgbClr val="336699"/>
                </a:solidFill>
                <a:latin typeface="Gill Sans MT"/>
                <a:cs typeface="Gill Sans MT"/>
              </a:rPr>
              <a:t>value, </a:t>
            </a:r>
            <a:r>
              <a:rPr lang="en-US" sz="2800" spc="270" dirty="0">
                <a:solidFill>
                  <a:srgbClr val="336699"/>
                </a:solidFill>
                <a:latin typeface="Gill Sans MT"/>
                <a:cs typeface="Gill Sans MT"/>
              </a:rPr>
              <a:t>void </a:t>
            </a:r>
            <a:r>
              <a:rPr lang="en-US" sz="2800" spc="95" dirty="0">
                <a:solidFill>
                  <a:srgbClr val="336699"/>
                </a:solidFill>
                <a:latin typeface="Gill Sans MT"/>
                <a:cs typeface="Gill Sans MT"/>
              </a:rPr>
              <a:t>or </a:t>
            </a:r>
            <a:r>
              <a:rPr lang="en-US" sz="2800" spc="445" dirty="0">
                <a:solidFill>
                  <a:srgbClr val="336699"/>
                </a:solidFill>
                <a:latin typeface="Gill Sans MT"/>
                <a:cs typeface="Gill Sans MT"/>
              </a:rPr>
              <a:t>an </a:t>
            </a:r>
            <a:r>
              <a:rPr lang="en-US" sz="2800" spc="254" dirty="0">
                <a:solidFill>
                  <a:srgbClr val="336699"/>
                </a:solidFill>
                <a:latin typeface="Gill Sans MT"/>
                <a:cs typeface="Gill Sans MT"/>
              </a:rPr>
              <a:t>object </a:t>
            </a:r>
            <a:r>
              <a:rPr lang="en-US" sz="2800" spc="295" dirty="0">
                <a:solidFill>
                  <a:srgbClr val="336699"/>
                </a:solidFill>
                <a:latin typeface="Gill Sans MT"/>
                <a:cs typeface="Gill Sans MT"/>
              </a:rPr>
              <a:t>which </a:t>
            </a:r>
            <a:r>
              <a:rPr lang="en-US" sz="2800" spc="400" dirty="0">
                <a:solidFill>
                  <a:srgbClr val="336699"/>
                </a:solidFill>
                <a:latin typeface="Gill Sans MT"/>
                <a:cs typeface="Gill Sans MT"/>
              </a:rPr>
              <a:t>can </a:t>
            </a:r>
            <a:r>
              <a:rPr lang="en-US" sz="2800" spc="370" dirty="0">
                <a:solidFill>
                  <a:srgbClr val="336699"/>
                </a:solidFill>
                <a:latin typeface="Gill Sans MT"/>
                <a:cs typeface="Gill Sans MT"/>
              </a:rPr>
              <a:t>be  </a:t>
            </a:r>
            <a:r>
              <a:rPr lang="en-US" sz="2800" spc="520" dirty="0">
                <a:solidFill>
                  <a:srgbClr val="336699"/>
                </a:solidFill>
                <a:latin typeface="Gill Sans MT"/>
                <a:cs typeface="Gill Sans MT"/>
              </a:rPr>
              <a:t>a </a:t>
            </a:r>
            <a:r>
              <a:rPr lang="en-US" sz="2800" spc="265" dirty="0">
                <a:solidFill>
                  <a:srgbClr val="336699"/>
                </a:solidFill>
                <a:latin typeface="Gill Sans MT"/>
                <a:cs typeface="Gill Sans MT"/>
              </a:rPr>
              <a:t>Person, </a:t>
            </a:r>
            <a:r>
              <a:rPr lang="en-US" sz="2800" spc="220" dirty="0">
                <a:solidFill>
                  <a:srgbClr val="336699"/>
                </a:solidFill>
                <a:latin typeface="Gill Sans MT"/>
                <a:cs typeface="Gill Sans MT"/>
              </a:rPr>
              <a:t>List</a:t>
            </a:r>
            <a:r>
              <a:rPr lang="en-US" sz="2800" spc="-484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lang="en-US" sz="2800" spc="100" dirty="0">
                <a:solidFill>
                  <a:srgbClr val="336699"/>
                </a:solidFill>
                <a:latin typeface="Gill Sans MT"/>
                <a:cs typeface="Gill Sans MT"/>
              </a:rPr>
              <a:t>or </a:t>
            </a:r>
            <a:r>
              <a:rPr lang="en-US" sz="2800" spc="365" dirty="0">
                <a:solidFill>
                  <a:srgbClr val="336699"/>
                </a:solidFill>
                <a:latin typeface="Gill Sans MT"/>
                <a:cs typeface="Gill Sans MT"/>
              </a:rPr>
              <a:t>Map!</a:t>
            </a:r>
            <a:endParaRPr lang="en-US" sz="2800" dirty="0">
              <a:latin typeface="Gill Sans MT"/>
              <a:cs typeface="Gill Sans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300" y="3092450"/>
            <a:ext cx="115570" cy="11557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300" y="4997450"/>
            <a:ext cx="115570" cy="1155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019" y="584200"/>
            <a:ext cx="37776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425" dirty="0"/>
              <a:t>... </a:t>
            </a:r>
            <a:r>
              <a:rPr sz="4400" spc="55" dirty="0"/>
              <a:t>No</a:t>
            </a:r>
            <a:r>
              <a:rPr sz="4400" spc="-155" dirty="0"/>
              <a:t> </a:t>
            </a:r>
            <a:r>
              <a:rPr sz="4400" spc="480" dirty="0"/>
              <a:t>storage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21510"/>
            <a:ext cx="115570" cy="11557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0750" y="1753870"/>
            <a:ext cx="8562340" cy="272288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ct val="98100"/>
              </a:lnSpc>
              <a:spcBef>
                <a:spcPts val="160"/>
              </a:spcBef>
            </a:pPr>
            <a:r>
              <a:rPr sz="2800" spc="45" dirty="0">
                <a:solidFill>
                  <a:srgbClr val="336699"/>
                </a:solidFill>
                <a:latin typeface="Gill Sans MT"/>
                <a:cs typeface="Gill Sans MT"/>
              </a:rPr>
              <a:t>A</a:t>
            </a:r>
            <a:r>
              <a:rPr sz="28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229" dirty="0">
                <a:solidFill>
                  <a:srgbClr val="336699"/>
                </a:solidFill>
                <a:latin typeface="Gill Sans MT"/>
                <a:cs typeface="Gill Sans MT"/>
              </a:rPr>
              <a:t>collection</a:t>
            </a:r>
            <a:r>
              <a:rPr sz="28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270" dirty="0">
                <a:solidFill>
                  <a:srgbClr val="336699"/>
                </a:solidFill>
                <a:latin typeface="Gill Sans MT"/>
                <a:cs typeface="Gill Sans MT"/>
              </a:rPr>
              <a:t>is</a:t>
            </a:r>
            <a:r>
              <a:rPr sz="2800" spc="114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445" dirty="0">
                <a:solidFill>
                  <a:srgbClr val="336699"/>
                </a:solidFill>
                <a:latin typeface="Gill Sans MT"/>
                <a:cs typeface="Gill Sans MT"/>
              </a:rPr>
              <a:t>an</a:t>
            </a:r>
            <a:r>
              <a:rPr sz="2800" spc="11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00" dirty="0">
                <a:solidFill>
                  <a:srgbClr val="336699"/>
                </a:solidFill>
                <a:latin typeface="Gill Sans MT"/>
                <a:cs typeface="Gill Sans MT"/>
              </a:rPr>
              <a:t>in-memory</a:t>
            </a:r>
            <a:r>
              <a:rPr sz="28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90" dirty="0">
                <a:solidFill>
                  <a:srgbClr val="336699"/>
                </a:solidFill>
                <a:latin typeface="Gill Sans MT"/>
                <a:cs typeface="Gill Sans MT"/>
              </a:rPr>
              <a:t>data</a:t>
            </a:r>
            <a:r>
              <a:rPr sz="28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245" dirty="0">
                <a:solidFill>
                  <a:srgbClr val="336699"/>
                </a:solidFill>
                <a:latin typeface="Gill Sans MT"/>
                <a:cs typeface="Gill Sans MT"/>
              </a:rPr>
              <a:t>structure</a:t>
            </a:r>
            <a:r>
              <a:rPr sz="28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05" dirty="0">
                <a:solidFill>
                  <a:srgbClr val="336699"/>
                </a:solidFill>
                <a:latin typeface="Gill Sans MT"/>
                <a:cs typeface="Gill Sans MT"/>
              </a:rPr>
              <a:t>that  </a:t>
            </a:r>
            <a:r>
              <a:rPr sz="2800" spc="250" dirty="0">
                <a:solidFill>
                  <a:srgbClr val="336699"/>
                </a:solidFill>
                <a:latin typeface="Gill Sans MT"/>
                <a:cs typeface="Gill Sans MT"/>
              </a:rPr>
              <a:t>stores </a:t>
            </a:r>
            <a:r>
              <a:rPr sz="2800" spc="275" dirty="0">
                <a:solidFill>
                  <a:srgbClr val="336699"/>
                </a:solidFill>
                <a:latin typeface="Gill Sans MT"/>
                <a:cs typeface="Gill Sans MT"/>
              </a:rPr>
              <a:t>all </a:t>
            </a:r>
            <a:r>
              <a:rPr sz="2800" spc="235" dirty="0">
                <a:solidFill>
                  <a:srgbClr val="336699"/>
                </a:solidFill>
                <a:latin typeface="Gill Sans MT"/>
                <a:cs typeface="Gill Sans MT"/>
              </a:rPr>
              <a:t>its </a:t>
            </a:r>
            <a:r>
              <a:rPr sz="2800" spc="335" dirty="0">
                <a:solidFill>
                  <a:srgbClr val="336699"/>
                </a:solidFill>
                <a:latin typeface="Gill Sans MT"/>
                <a:cs typeface="Gill Sans MT"/>
              </a:rPr>
              <a:t>elements. </a:t>
            </a:r>
            <a:r>
              <a:rPr sz="2800" spc="270" dirty="0">
                <a:solidFill>
                  <a:srgbClr val="336699"/>
                </a:solidFill>
                <a:latin typeface="Gill Sans MT"/>
                <a:cs typeface="Gill Sans MT"/>
              </a:rPr>
              <a:t>Whereas </a:t>
            </a:r>
            <a:r>
              <a:rPr sz="2800" spc="340" dirty="0">
                <a:solidFill>
                  <a:srgbClr val="336699"/>
                </a:solidFill>
                <a:latin typeface="Gill Sans MT"/>
                <a:cs typeface="Gill Sans MT"/>
              </a:rPr>
              <a:t>stream </a:t>
            </a:r>
            <a:r>
              <a:rPr sz="2800" spc="420" dirty="0">
                <a:solidFill>
                  <a:srgbClr val="336699"/>
                </a:solidFill>
                <a:latin typeface="Gill Sans MT"/>
                <a:cs typeface="Gill Sans MT"/>
              </a:rPr>
              <a:t>has </a:t>
            </a:r>
            <a:r>
              <a:rPr sz="2800" spc="270" dirty="0">
                <a:solidFill>
                  <a:srgbClr val="336699"/>
                </a:solidFill>
                <a:latin typeface="Gill Sans MT"/>
                <a:cs typeface="Gill Sans MT"/>
              </a:rPr>
              <a:t>no  </a:t>
            </a:r>
            <a:r>
              <a:rPr sz="2800" spc="300" dirty="0">
                <a:solidFill>
                  <a:srgbClr val="336699"/>
                </a:solidFill>
                <a:latin typeface="Gill Sans MT"/>
                <a:cs typeface="Gill Sans MT"/>
              </a:rPr>
              <a:t>storage; </a:t>
            </a:r>
            <a:r>
              <a:rPr sz="2800" spc="160" dirty="0">
                <a:solidFill>
                  <a:srgbClr val="336699"/>
                </a:solidFill>
                <a:latin typeface="Gill Sans MT"/>
                <a:cs typeface="Gill Sans MT"/>
              </a:rPr>
              <a:t>it </a:t>
            </a:r>
            <a:r>
              <a:rPr sz="2800" spc="315" dirty="0">
                <a:solidFill>
                  <a:srgbClr val="336699"/>
                </a:solidFill>
                <a:latin typeface="Gill Sans MT"/>
                <a:cs typeface="Gill Sans MT"/>
              </a:rPr>
              <a:t>does </a:t>
            </a:r>
            <a:r>
              <a:rPr sz="2800" spc="229" dirty="0">
                <a:solidFill>
                  <a:srgbClr val="336699"/>
                </a:solidFill>
                <a:latin typeface="Gill Sans MT"/>
                <a:cs typeface="Gill Sans MT"/>
              </a:rPr>
              <a:t>not </a:t>
            </a:r>
            <a:r>
              <a:rPr sz="2800" spc="225" dirty="0">
                <a:solidFill>
                  <a:srgbClr val="336699"/>
                </a:solidFill>
                <a:latin typeface="Gill Sans MT"/>
                <a:cs typeface="Gill Sans MT"/>
              </a:rPr>
              <a:t>store</a:t>
            </a:r>
            <a:r>
              <a:rPr sz="2800" spc="-509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30" dirty="0">
                <a:solidFill>
                  <a:srgbClr val="336699"/>
                </a:solidFill>
                <a:latin typeface="Gill Sans MT"/>
                <a:cs typeface="Gill Sans MT"/>
              </a:rPr>
              <a:t>elements.</a:t>
            </a:r>
            <a:endParaRPr sz="2800">
              <a:latin typeface="Gill Sans MT"/>
              <a:cs typeface="Gill Sans MT"/>
            </a:endParaRPr>
          </a:p>
          <a:p>
            <a:pPr marL="12700" marR="59690">
              <a:lnSpc>
                <a:spcPts val="3290"/>
              </a:lnSpc>
              <a:spcBef>
                <a:spcPts val="1520"/>
              </a:spcBef>
            </a:pPr>
            <a:r>
              <a:rPr sz="2800" spc="45" dirty="0">
                <a:solidFill>
                  <a:srgbClr val="336699"/>
                </a:solidFill>
                <a:latin typeface="Gill Sans MT"/>
                <a:cs typeface="Gill Sans MT"/>
              </a:rPr>
              <a:t>A</a:t>
            </a:r>
            <a:r>
              <a:rPr sz="28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40" dirty="0">
                <a:solidFill>
                  <a:srgbClr val="336699"/>
                </a:solidFill>
                <a:latin typeface="Gill Sans MT"/>
                <a:cs typeface="Gill Sans MT"/>
              </a:rPr>
              <a:t>stream</a:t>
            </a:r>
            <a:r>
              <a:rPr sz="28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285" dirty="0">
                <a:solidFill>
                  <a:srgbClr val="336699"/>
                </a:solidFill>
                <a:latin typeface="Gill Sans MT"/>
                <a:cs typeface="Gill Sans MT"/>
              </a:rPr>
              <a:t>pulls</a:t>
            </a:r>
            <a:r>
              <a:rPr sz="28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40" dirty="0">
                <a:solidFill>
                  <a:srgbClr val="336699"/>
                </a:solidFill>
                <a:latin typeface="Gill Sans MT"/>
                <a:cs typeface="Gill Sans MT"/>
              </a:rPr>
              <a:t>elements</a:t>
            </a:r>
            <a:r>
              <a:rPr sz="2800" spc="10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260" dirty="0">
                <a:solidFill>
                  <a:srgbClr val="336699"/>
                </a:solidFill>
                <a:latin typeface="Gill Sans MT"/>
                <a:cs typeface="Gill Sans MT"/>
              </a:rPr>
              <a:t>from</a:t>
            </a:r>
            <a:r>
              <a:rPr sz="28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520" dirty="0">
                <a:solidFill>
                  <a:srgbClr val="336699"/>
                </a:solidFill>
                <a:latin typeface="Gill Sans MT"/>
                <a:cs typeface="Gill Sans MT"/>
              </a:rPr>
              <a:t>a</a:t>
            </a:r>
            <a:r>
              <a:rPr sz="28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85" dirty="0">
                <a:solidFill>
                  <a:srgbClr val="336699"/>
                </a:solidFill>
                <a:latin typeface="Gill Sans MT"/>
                <a:cs typeface="Gill Sans MT"/>
              </a:rPr>
              <a:t>data</a:t>
            </a:r>
            <a:r>
              <a:rPr sz="2800" spc="11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270" dirty="0">
                <a:solidFill>
                  <a:srgbClr val="336699"/>
                </a:solidFill>
                <a:latin typeface="Gill Sans MT"/>
                <a:cs typeface="Gill Sans MT"/>
              </a:rPr>
              <a:t>source</a:t>
            </a:r>
            <a:r>
              <a:rPr sz="28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210" dirty="0">
                <a:solidFill>
                  <a:srgbClr val="336699"/>
                </a:solidFill>
                <a:latin typeface="Gill Sans MT"/>
                <a:cs typeface="Gill Sans MT"/>
              </a:rPr>
              <a:t>on-  </a:t>
            </a:r>
            <a:r>
              <a:rPr sz="2800" spc="415" dirty="0">
                <a:solidFill>
                  <a:srgbClr val="336699"/>
                </a:solidFill>
                <a:latin typeface="Gill Sans MT"/>
                <a:cs typeface="Gill Sans MT"/>
              </a:rPr>
              <a:t>demand </a:t>
            </a:r>
            <a:r>
              <a:rPr sz="2800" spc="409" dirty="0">
                <a:solidFill>
                  <a:srgbClr val="336699"/>
                </a:solidFill>
                <a:latin typeface="Gill Sans MT"/>
                <a:cs typeface="Gill Sans MT"/>
              </a:rPr>
              <a:t>and </a:t>
            </a:r>
            <a:r>
              <a:rPr sz="2800" spc="400" dirty="0">
                <a:solidFill>
                  <a:srgbClr val="336699"/>
                </a:solidFill>
                <a:latin typeface="Gill Sans MT"/>
                <a:cs typeface="Gill Sans MT"/>
              </a:rPr>
              <a:t>passes </a:t>
            </a:r>
            <a:r>
              <a:rPr sz="2800" spc="365" dirty="0">
                <a:solidFill>
                  <a:srgbClr val="336699"/>
                </a:solidFill>
                <a:latin typeface="Gill Sans MT"/>
                <a:cs typeface="Gill Sans MT"/>
              </a:rPr>
              <a:t>them </a:t>
            </a:r>
            <a:r>
              <a:rPr sz="2800" spc="165" dirty="0">
                <a:solidFill>
                  <a:srgbClr val="336699"/>
                </a:solidFill>
                <a:latin typeface="Gill Sans MT"/>
                <a:cs typeface="Gill Sans MT"/>
              </a:rPr>
              <a:t>to </a:t>
            </a:r>
            <a:r>
              <a:rPr sz="2800" spc="520" dirty="0">
                <a:solidFill>
                  <a:srgbClr val="336699"/>
                </a:solidFill>
                <a:latin typeface="Gill Sans MT"/>
                <a:cs typeface="Gill Sans MT"/>
              </a:rPr>
              <a:t>a </a:t>
            </a:r>
            <a:r>
              <a:rPr sz="2800" spc="290" dirty="0">
                <a:solidFill>
                  <a:srgbClr val="336699"/>
                </a:solidFill>
                <a:latin typeface="Gill Sans MT"/>
                <a:cs typeface="Gill Sans MT"/>
              </a:rPr>
              <a:t>pipeline </a:t>
            </a:r>
            <a:r>
              <a:rPr sz="2800" spc="215" dirty="0">
                <a:solidFill>
                  <a:srgbClr val="336699"/>
                </a:solidFill>
                <a:latin typeface="Gill Sans MT"/>
                <a:cs typeface="Gill Sans MT"/>
              </a:rPr>
              <a:t>of  </a:t>
            </a:r>
            <a:r>
              <a:rPr sz="2800" spc="270" dirty="0">
                <a:solidFill>
                  <a:srgbClr val="336699"/>
                </a:solidFill>
                <a:latin typeface="Gill Sans MT"/>
                <a:cs typeface="Gill Sans MT"/>
              </a:rPr>
              <a:t>operations </a:t>
            </a:r>
            <a:r>
              <a:rPr sz="2800" spc="160" dirty="0">
                <a:solidFill>
                  <a:srgbClr val="336699"/>
                </a:solidFill>
                <a:latin typeface="Gill Sans MT"/>
                <a:cs typeface="Gill Sans MT"/>
              </a:rPr>
              <a:t>for</a:t>
            </a:r>
            <a:r>
              <a:rPr sz="2800" spc="-6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00" dirty="0">
                <a:solidFill>
                  <a:srgbClr val="336699"/>
                </a:solidFill>
                <a:latin typeface="Gill Sans MT"/>
                <a:cs typeface="Gill Sans MT"/>
              </a:rPr>
              <a:t>processing.</a:t>
            </a:r>
            <a:endParaRPr sz="2800">
              <a:latin typeface="Gill Sans MT"/>
              <a:cs typeface="Gill Sans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356609"/>
            <a:ext cx="115570" cy="1155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019" y="584200"/>
            <a:ext cx="5180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425" dirty="0"/>
              <a:t>... </a:t>
            </a:r>
            <a:r>
              <a:rPr sz="4400" spc="395" dirty="0"/>
              <a:t>Infinite</a:t>
            </a:r>
            <a:r>
              <a:rPr sz="4400" spc="-140" dirty="0"/>
              <a:t> </a:t>
            </a:r>
            <a:r>
              <a:rPr sz="4400" spc="570" dirty="0"/>
              <a:t>Streams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21510"/>
            <a:ext cx="115570" cy="11557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11150" marR="5080">
              <a:lnSpc>
                <a:spcPts val="3290"/>
              </a:lnSpc>
              <a:spcBef>
                <a:spcPts val="265"/>
              </a:spcBef>
            </a:pPr>
            <a:r>
              <a:rPr sz="2800" spc="45" dirty="0"/>
              <a:t>A</a:t>
            </a:r>
            <a:r>
              <a:rPr sz="2800" spc="95" dirty="0"/>
              <a:t> </a:t>
            </a:r>
            <a:r>
              <a:rPr sz="2800" spc="229" dirty="0"/>
              <a:t>collection</a:t>
            </a:r>
            <a:r>
              <a:rPr sz="2800" spc="105" dirty="0"/>
              <a:t> </a:t>
            </a:r>
            <a:r>
              <a:rPr sz="2800" spc="310" dirty="0"/>
              <a:t>cannot</a:t>
            </a:r>
            <a:r>
              <a:rPr sz="2800" spc="110" dirty="0"/>
              <a:t> </a:t>
            </a:r>
            <a:r>
              <a:rPr sz="2800" spc="275" dirty="0"/>
              <a:t>represent</a:t>
            </a:r>
            <a:r>
              <a:rPr sz="2800" spc="105" dirty="0"/>
              <a:t> </a:t>
            </a:r>
            <a:r>
              <a:rPr sz="2800" spc="520" dirty="0"/>
              <a:t>a</a:t>
            </a:r>
            <a:r>
              <a:rPr sz="2800" spc="105" dirty="0"/>
              <a:t> </a:t>
            </a:r>
            <a:r>
              <a:rPr sz="2800" spc="285" dirty="0"/>
              <a:t>group</a:t>
            </a:r>
            <a:r>
              <a:rPr sz="2800" spc="114" dirty="0"/>
              <a:t> </a:t>
            </a:r>
            <a:r>
              <a:rPr sz="2800" spc="215" dirty="0"/>
              <a:t>of</a:t>
            </a:r>
            <a:r>
              <a:rPr sz="2800" spc="114" dirty="0"/>
              <a:t> </a:t>
            </a:r>
            <a:r>
              <a:rPr sz="2800" spc="254" dirty="0"/>
              <a:t>infinite  </a:t>
            </a:r>
            <a:r>
              <a:rPr sz="2800" spc="340" dirty="0"/>
              <a:t>elements</a:t>
            </a:r>
            <a:r>
              <a:rPr sz="2800" spc="95" dirty="0"/>
              <a:t> </a:t>
            </a:r>
            <a:r>
              <a:rPr sz="2800" spc="330" dirty="0"/>
              <a:t>whereas</a:t>
            </a:r>
            <a:r>
              <a:rPr sz="2800" spc="100" dirty="0"/>
              <a:t> </a:t>
            </a:r>
            <a:r>
              <a:rPr sz="2800" spc="520" dirty="0"/>
              <a:t>a</a:t>
            </a:r>
            <a:r>
              <a:rPr sz="2800" spc="100" dirty="0"/>
              <a:t> </a:t>
            </a:r>
            <a:r>
              <a:rPr sz="2800" spc="340" dirty="0"/>
              <a:t>stream</a:t>
            </a:r>
            <a:r>
              <a:rPr sz="2800" spc="90" dirty="0"/>
              <a:t> </a:t>
            </a:r>
            <a:r>
              <a:rPr sz="2800" spc="365" dirty="0"/>
              <a:t>can.</a:t>
            </a:r>
            <a:endParaRPr sz="2800"/>
          </a:p>
          <a:p>
            <a:pPr marL="311150" marR="156845">
              <a:lnSpc>
                <a:spcPts val="3290"/>
              </a:lnSpc>
              <a:spcBef>
                <a:spcPts val="1430"/>
              </a:spcBef>
            </a:pPr>
            <a:r>
              <a:rPr sz="2800" spc="45" dirty="0"/>
              <a:t>A</a:t>
            </a:r>
            <a:r>
              <a:rPr sz="2800" spc="90" dirty="0"/>
              <a:t> </a:t>
            </a:r>
            <a:r>
              <a:rPr sz="2800" spc="340" dirty="0"/>
              <a:t>stream</a:t>
            </a:r>
            <a:r>
              <a:rPr sz="2800" spc="90" dirty="0"/>
              <a:t> </a:t>
            </a:r>
            <a:r>
              <a:rPr sz="2800" spc="285" dirty="0"/>
              <a:t>pulls</a:t>
            </a:r>
            <a:r>
              <a:rPr sz="2800" spc="95" dirty="0"/>
              <a:t> </a:t>
            </a:r>
            <a:r>
              <a:rPr sz="2800" spc="235" dirty="0"/>
              <a:t>its</a:t>
            </a:r>
            <a:r>
              <a:rPr sz="2800" spc="105" dirty="0"/>
              <a:t> </a:t>
            </a:r>
            <a:r>
              <a:rPr sz="2800" spc="340" dirty="0"/>
              <a:t>elements</a:t>
            </a:r>
            <a:r>
              <a:rPr sz="2800" spc="105" dirty="0"/>
              <a:t> </a:t>
            </a:r>
            <a:r>
              <a:rPr sz="2800" spc="265" dirty="0"/>
              <a:t>from</a:t>
            </a:r>
            <a:r>
              <a:rPr sz="2800" spc="90" dirty="0"/>
              <a:t> </a:t>
            </a:r>
            <a:r>
              <a:rPr sz="2800" spc="520" dirty="0"/>
              <a:t>a</a:t>
            </a:r>
            <a:r>
              <a:rPr sz="2800" spc="100" dirty="0"/>
              <a:t> </a:t>
            </a:r>
            <a:r>
              <a:rPr sz="2800" spc="390" dirty="0"/>
              <a:t>data</a:t>
            </a:r>
            <a:r>
              <a:rPr sz="2800" spc="95" dirty="0"/>
              <a:t> </a:t>
            </a:r>
            <a:r>
              <a:rPr sz="2800" spc="270" dirty="0"/>
              <a:t>source  </a:t>
            </a:r>
            <a:r>
              <a:rPr sz="2800" spc="305" dirty="0"/>
              <a:t>that </a:t>
            </a:r>
            <a:r>
              <a:rPr sz="2800" spc="395" dirty="0"/>
              <a:t>can </a:t>
            </a:r>
            <a:r>
              <a:rPr sz="2800" spc="375" dirty="0"/>
              <a:t>be </a:t>
            </a:r>
            <a:r>
              <a:rPr sz="2800" spc="520" dirty="0"/>
              <a:t>a </a:t>
            </a:r>
            <a:r>
              <a:rPr sz="2800" spc="229" dirty="0"/>
              <a:t>collection, </a:t>
            </a:r>
            <a:r>
              <a:rPr sz="2800" spc="520" dirty="0"/>
              <a:t>a </a:t>
            </a:r>
            <a:r>
              <a:rPr sz="2800" spc="275" dirty="0"/>
              <a:t>function </a:t>
            </a:r>
            <a:r>
              <a:rPr sz="2800" spc="305" dirty="0"/>
              <a:t>that  </a:t>
            </a:r>
            <a:r>
              <a:rPr sz="2800" spc="340" dirty="0"/>
              <a:t>generates</a:t>
            </a:r>
            <a:r>
              <a:rPr sz="2800" spc="95" dirty="0"/>
              <a:t> </a:t>
            </a:r>
            <a:r>
              <a:rPr sz="2800" spc="365" dirty="0"/>
              <a:t>data,</a:t>
            </a:r>
            <a:r>
              <a:rPr sz="2800" spc="95" dirty="0"/>
              <a:t> </a:t>
            </a:r>
            <a:r>
              <a:rPr sz="2800" spc="445" dirty="0"/>
              <a:t>an</a:t>
            </a:r>
            <a:r>
              <a:rPr sz="2800" spc="110" dirty="0"/>
              <a:t> </a:t>
            </a:r>
            <a:r>
              <a:rPr sz="2800" spc="55" dirty="0"/>
              <a:t>I/O</a:t>
            </a:r>
            <a:r>
              <a:rPr sz="2800" spc="95" dirty="0"/>
              <a:t> </a:t>
            </a:r>
            <a:r>
              <a:rPr sz="2800" spc="340" dirty="0"/>
              <a:t>channel,</a:t>
            </a:r>
            <a:r>
              <a:rPr sz="2800" spc="90" dirty="0"/>
              <a:t> </a:t>
            </a:r>
            <a:r>
              <a:rPr sz="2800" spc="275" dirty="0"/>
              <a:t>etc.</a:t>
            </a:r>
            <a:endParaRPr sz="2800"/>
          </a:p>
          <a:p>
            <a:pPr marL="311150" marR="5080">
              <a:lnSpc>
                <a:spcPct val="98000"/>
              </a:lnSpc>
              <a:spcBef>
                <a:spcPts val="1320"/>
              </a:spcBef>
            </a:pPr>
            <a:r>
              <a:rPr sz="2800" spc="365" dirty="0"/>
              <a:t>Because </a:t>
            </a:r>
            <a:r>
              <a:rPr sz="2800" spc="520" dirty="0"/>
              <a:t>a </a:t>
            </a:r>
            <a:r>
              <a:rPr sz="2800" spc="270" dirty="0"/>
              <a:t>function </a:t>
            </a:r>
            <a:r>
              <a:rPr sz="2800" spc="395" dirty="0"/>
              <a:t>can </a:t>
            </a:r>
            <a:r>
              <a:rPr sz="2800" spc="335" dirty="0"/>
              <a:t>generate </a:t>
            </a:r>
            <a:r>
              <a:rPr sz="2800" spc="445" dirty="0"/>
              <a:t>an </a:t>
            </a:r>
            <a:r>
              <a:rPr sz="2800" spc="254" dirty="0"/>
              <a:t>infinite  </a:t>
            </a:r>
            <a:r>
              <a:rPr sz="2800" spc="345" dirty="0"/>
              <a:t>number </a:t>
            </a:r>
            <a:r>
              <a:rPr sz="2800" spc="215" dirty="0"/>
              <a:t>of </a:t>
            </a:r>
            <a:r>
              <a:rPr sz="2800" spc="335" dirty="0"/>
              <a:t>elements, </a:t>
            </a:r>
            <a:r>
              <a:rPr sz="2800" spc="160" dirty="0"/>
              <a:t>it </a:t>
            </a:r>
            <a:r>
              <a:rPr sz="2800" spc="270" dirty="0"/>
              <a:t>is </a:t>
            </a:r>
            <a:r>
              <a:rPr sz="2800" spc="295" dirty="0"/>
              <a:t>possible </a:t>
            </a:r>
            <a:r>
              <a:rPr sz="2800" spc="160" dirty="0"/>
              <a:t>to </a:t>
            </a:r>
            <a:r>
              <a:rPr sz="2800" spc="420" dirty="0"/>
              <a:t>have </a:t>
            </a:r>
            <a:r>
              <a:rPr sz="2800" spc="520" dirty="0"/>
              <a:t>a  </a:t>
            </a:r>
            <a:r>
              <a:rPr sz="2800" spc="340" dirty="0"/>
              <a:t>stream</a:t>
            </a:r>
            <a:r>
              <a:rPr sz="2800" spc="90" dirty="0"/>
              <a:t> </a:t>
            </a:r>
            <a:r>
              <a:rPr sz="2800" spc="290" dirty="0"/>
              <a:t>representing</a:t>
            </a:r>
            <a:r>
              <a:rPr sz="2800" spc="110" dirty="0"/>
              <a:t> </a:t>
            </a:r>
            <a:r>
              <a:rPr sz="2800" spc="520" dirty="0"/>
              <a:t>a</a:t>
            </a:r>
            <a:r>
              <a:rPr sz="2800" spc="114" dirty="0"/>
              <a:t> </a:t>
            </a:r>
            <a:r>
              <a:rPr sz="2800" spc="365" dirty="0"/>
              <a:t>sequence</a:t>
            </a:r>
            <a:r>
              <a:rPr sz="2800" spc="100" dirty="0"/>
              <a:t> </a:t>
            </a:r>
            <a:r>
              <a:rPr sz="2800" spc="220" dirty="0"/>
              <a:t>of</a:t>
            </a:r>
            <a:r>
              <a:rPr sz="2800" spc="105" dirty="0"/>
              <a:t> </a:t>
            </a:r>
            <a:r>
              <a:rPr sz="2800" spc="254" dirty="0"/>
              <a:t>infinite</a:t>
            </a:r>
            <a:r>
              <a:rPr sz="2800" spc="100" dirty="0"/>
              <a:t> </a:t>
            </a:r>
            <a:r>
              <a:rPr sz="2800" spc="385" dirty="0"/>
              <a:t>data  </a:t>
            </a:r>
            <a:r>
              <a:rPr sz="2800" spc="340" dirty="0"/>
              <a:t>elements!</a:t>
            </a:r>
            <a:endParaRPr sz="28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938779"/>
            <a:ext cx="115570" cy="11557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4372609"/>
            <a:ext cx="115570" cy="1155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019" y="584200"/>
            <a:ext cx="78244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425" dirty="0"/>
              <a:t>... </a:t>
            </a:r>
            <a:r>
              <a:rPr sz="4400" spc="495" dirty="0"/>
              <a:t>Imperative </a:t>
            </a:r>
            <a:r>
              <a:rPr sz="4400" spc="570" dirty="0"/>
              <a:t>vs.</a:t>
            </a:r>
            <a:r>
              <a:rPr sz="4400" spc="-475" dirty="0"/>
              <a:t> </a:t>
            </a:r>
            <a:r>
              <a:rPr sz="4400" spc="455" dirty="0"/>
              <a:t>Functional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21510"/>
            <a:ext cx="115570" cy="11557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0750" y="1753870"/>
            <a:ext cx="8377555" cy="58293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404495">
              <a:lnSpc>
                <a:spcPct val="98100"/>
              </a:lnSpc>
              <a:spcBef>
                <a:spcPts val="160"/>
              </a:spcBef>
            </a:pPr>
            <a:r>
              <a:rPr sz="2800" spc="210" dirty="0">
                <a:solidFill>
                  <a:srgbClr val="336699"/>
                </a:solidFill>
                <a:latin typeface="Gill Sans MT"/>
                <a:cs typeface="Gill Sans MT"/>
              </a:rPr>
              <a:t>Collections </a:t>
            </a:r>
            <a:r>
              <a:rPr sz="2800" spc="265" dirty="0">
                <a:solidFill>
                  <a:srgbClr val="336699"/>
                </a:solidFill>
                <a:latin typeface="Gill Sans MT"/>
                <a:cs typeface="Gill Sans MT"/>
              </a:rPr>
              <a:t>support </a:t>
            </a:r>
            <a:r>
              <a:rPr sz="2800" spc="315" dirty="0">
                <a:solidFill>
                  <a:srgbClr val="336699"/>
                </a:solidFill>
                <a:latin typeface="Gill Sans MT"/>
                <a:cs typeface="Gill Sans MT"/>
              </a:rPr>
              <a:t>imperative</a:t>
            </a:r>
            <a:r>
              <a:rPr sz="2800" spc="-1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40" dirty="0">
                <a:solidFill>
                  <a:srgbClr val="336699"/>
                </a:solidFill>
                <a:latin typeface="Gill Sans MT"/>
                <a:cs typeface="Gill Sans MT"/>
              </a:rPr>
              <a:t>programming  </a:t>
            </a:r>
            <a:r>
              <a:rPr sz="2800" spc="330" dirty="0">
                <a:solidFill>
                  <a:srgbClr val="336699"/>
                </a:solidFill>
                <a:latin typeface="Gill Sans MT"/>
                <a:cs typeface="Gill Sans MT"/>
              </a:rPr>
              <a:t>whereas </a:t>
            </a:r>
            <a:r>
              <a:rPr sz="2800" spc="345" dirty="0">
                <a:solidFill>
                  <a:srgbClr val="336699"/>
                </a:solidFill>
                <a:latin typeface="Gill Sans MT"/>
                <a:cs typeface="Gill Sans MT"/>
              </a:rPr>
              <a:t>streams </a:t>
            </a:r>
            <a:r>
              <a:rPr sz="2800" spc="265" dirty="0">
                <a:solidFill>
                  <a:srgbClr val="336699"/>
                </a:solidFill>
                <a:latin typeface="Gill Sans MT"/>
                <a:cs typeface="Gill Sans MT"/>
              </a:rPr>
              <a:t>support </a:t>
            </a:r>
            <a:r>
              <a:rPr sz="2800" spc="305" dirty="0">
                <a:solidFill>
                  <a:srgbClr val="336699"/>
                </a:solidFill>
                <a:latin typeface="Gill Sans MT"/>
                <a:cs typeface="Gill Sans MT"/>
              </a:rPr>
              <a:t>declarative  </a:t>
            </a:r>
            <a:r>
              <a:rPr sz="2800" spc="330" dirty="0">
                <a:solidFill>
                  <a:srgbClr val="336699"/>
                </a:solidFill>
                <a:latin typeface="Gill Sans MT"/>
                <a:cs typeface="Gill Sans MT"/>
              </a:rPr>
              <a:t>programming.</a:t>
            </a:r>
            <a:endParaRPr sz="2800">
              <a:latin typeface="Gill Sans MT"/>
              <a:cs typeface="Gill Sans MT"/>
            </a:endParaRPr>
          </a:p>
          <a:p>
            <a:pPr marL="12700">
              <a:lnSpc>
                <a:spcPts val="3275"/>
              </a:lnSpc>
              <a:spcBef>
                <a:spcPts val="1350"/>
              </a:spcBef>
            </a:pPr>
            <a:r>
              <a:rPr sz="2800" spc="240" dirty="0">
                <a:solidFill>
                  <a:srgbClr val="336699"/>
                </a:solidFill>
                <a:latin typeface="Gill Sans MT"/>
                <a:cs typeface="Gill Sans MT"/>
              </a:rPr>
              <a:t>When</a:t>
            </a:r>
            <a:r>
              <a:rPr sz="28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30" dirty="0">
                <a:solidFill>
                  <a:srgbClr val="336699"/>
                </a:solidFill>
                <a:latin typeface="Gill Sans MT"/>
                <a:cs typeface="Gill Sans MT"/>
              </a:rPr>
              <a:t>we</a:t>
            </a:r>
            <a:r>
              <a:rPr sz="28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75" dirty="0">
                <a:solidFill>
                  <a:srgbClr val="336699"/>
                </a:solidFill>
                <a:latin typeface="Gill Sans MT"/>
                <a:cs typeface="Gill Sans MT"/>
              </a:rPr>
              <a:t>use</a:t>
            </a:r>
            <a:r>
              <a:rPr sz="28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245" dirty="0">
                <a:solidFill>
                  <a:srgbClr val="336699"/>
                </a:solidFill>
                <a:latin typeface="Gill Sans MT"/>
                <a:cs typeface="Gill Sans MT"/>
              </a:rPr>
              <a:t>collections,</a:t>
            </a:r>
            <a:r>
              <a:rPr sz="28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30" dirty="0">
                <a:solidFill>
                  <a:srgbClr val="336699"/>
                </a:solidFill>
                <a:latin typeface="Gill Sans MT"/>
                <a:cs typeface="Gill Sans MT"/>
              </a:rPr>
              <a:t>we</a:t>
            </a:r>
            <a:r>
              <a:rPr sz="28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65" dirty="0">
                <a:solidFill>
                  <a:srgbClr val="336699"/>
                </a:solidFill>
                <a:latin typeface="Gill Sans MT"/>
                <a:cs typeface="Gill Sans MT"/>
              </a:rPr>
              <a:t>need</a:t>
            </a:r>
            <a:r>
              <a:rPr sz="2800" spc="10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165" dirty="0">
                <a:solidFill>
                  <a:srgbClr val="336699"/>
                </a:solidFill>
                <a:latin typeface="Gill Sans MT"/>
                <a:cs typeface="Gill Sans MT"/>
              </a:rPr>
              <a:t>to</a:t>
            </a:r>
            <a:r>
              <a:rPr sz="28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270" dirty="0">
                <a:solidFill>
                  <a:srgbClr val="336699"/>
                </a:solidFill>
                <a:latin typeface="Gill Sans MT"/>
                <a:cs typeface="Gill Sans MT"/>
              </a:rPr>
              <a:t>know</a:t>
            </a:r>
            <a:endParaRPr sz="2800">
              <a:latin typeface="Gill Sans MT"/>
              <a:cs typeface="Gill Sans MT"/>
            </a:endParaRPr>
          </a:p>
          <a:p>
            <a:pPr marL="12700" marR="59055">
              <a:lnSpc>
                <a:spcPts val="3290"/>
              </a:lnSpc>
              <a:spcBef>
                <a:spcPts val="185"/>
              </a:spcBef>
              <a:tabLst>
                <a:tab pos="1143635" algn="l"/>
                <a:tab pos="5090795" algn="l"/>
              </a:tabLst>
            </a:pPr>
            <a:r>
              <a:rPr sz="2900" i="1" spc="555" dirty="0">
                <a:solidFill>
                  <a:srgbClr val="336699"/>
                </a:solidFill>
                <a:latin typeface="Gill Sans MT"/>
                <a:cs typeface="Gill Sans MT"/>
              </a:rPr>
              <a:t>what	</a:t>
            </a:r>
            <a:r>
              <a:rPr sz="2800" spc="330" dirty="0">
                <a:solidFill>
                  <a:srgbClr val="336699"/>
                </a:solidFill>
                <a:latin typeface="Gill Sans MT"/>
                <a:cs typeface="Gill Sans MT"/>
              </a:rPr>
              <a:t>we want </a:t>
            </a:r>
            <a:r>
              <a:rPr sz="2800" spc="415" dirty="0">
                <a:solidFill>
                  <a:srgbClr val="336699"/>
                </a:solidFill>
                <a:latin typeface="Gill Sans MT"/>
                <a:cs typeface="Gill Sans MT"/>
              </a:rPr>
              <a:t>and </a:t>
            </a:r>
            <a:r>
              <a:rPr sz="2900" i="1" spc="590" dirty="0">
                <a:solidFill>
                  <a:srgbClr val="336699"/>
                </a:solidFill>
                <a:latin typeface="Gill Sans MT"/>
                <a:cs typeface="Gill Sans MT"/>
              </a:rPr>
              <a:t>how </a:t>
            </a:r>
            <a:r>
              <a:rPr sz="2800" spc="160" dirty="0">
                <a:solidFill>
                  <a:srgbClr val="336699"/>
                </a:solidFill>
                <a:latin typeface="Gill Sans MT"/>
                <a:cs typeface="Gill Sans MT"/>
              </a:rPr>
              <a:t>to </a:t>
            </a:r>
            <a:r>
              <a:rPr sz="2800" spc="340" dirty="0">
                <a:solidFill>
                  <a:srgbClr val="336699"/>
                </a:solidFill>
                <a:latin typeface="Gill Sans MT"/>
                <a:cs typeface="Gill Sans MT"/>
              </a:rPr>
              <a:t>get </a:t>
            </a:r>
            <a:r>
              <a:rPr sz="2800" spc="210" dirty="0">
                <a:solidFill>
                  <a:srgbClr val="336699"/>
                </a:solidFill>
                <a:latin typeface="Gill Sans MT"/>
                <a:cs typeface="Gill Sans MT"/>
              </a:rPr>
              <a:t>it; </a:t>
            </a:r>
            <a:r>
              <a:rPr sz="2800" spc="270" dirty="0">
                <a:solidFill>
                  <a:srgbClr val="336699"/>
                </a:solidFill>
                <a:latin typeface="Gill Sans MT"/>
                <a:cs typeface="Gill Sans MT"/>
              </a:rPr>
              <a:t>this is </a:t>
            </a:r>
            <a:r>
              <a:rPr sz="2800" spc="305" dirty="0">
                <a:solidFill>
                  <a:srgbClr val="336699"/>
                </a:solidFill>
                <a:latin typeface="Gill Sans MT"/>
                <a:cs typeface="Gill Sans MT"/>
              </a:rPr>
              <a:t>the  feature </a:t>
            </a:r>
            <a:r>
              <a:rPr sz="2800" spc="215" dirty="0">
                <a:solidFill>
                  <a:srgbClr val="336699"/>
                </a:solidFill>
                <a:latin typeface="Gill Sans MT"/>
                <a:cs typeface="Gill Sans MT"/>
              </a:rPr>
              <a:t>of </a:t>
            </a:r>
            <a:r>
              <a:rPr sz="2800" spc="315" dirty="0">
                <a:solidFill>
                  <a:srgbClr val="336699"/>
                </a:solidFill>
                <a:latin typeface="Gill Sans MT"/>
                <a:cs typeface="Gill Sans MT"/>
              </a:rPr>
              <a:t>imperative </a:t>
            </a:r>
            <a:r>
              <a:rPr sz="2800" spc="330" dirty="0">
                <a:solidFill>
                  <a:srgbClr val="336699"/>
                </a:solidFill>
                <a:latin typeface="Gill Sans MT"/>
                <a:cs typeface="Gill Sans MT"/>
              </a:rPr>
              <a:t>programming. </a:t>
            </a:r>
            <a:r>
              <a:rPr sz="2800" spc="240" dirty="0">
                <a:solidFill>
                  <a:srgbClr val="336699"/>
                </a:solidFill>
                <a:latin typeface="Gill Sans MT"/>
                <a:cs typeface="Gill Sans MT"/>
              </a:rPr>
              <a:t>When </a:t>
            </a:r>
            <a:r>
              <a:rPr sz="2800" spc="320" dirty="0">
                <a:solidFill>
                  <a:srgbClr val="336699"/>
                </a:solidFill>
                <a:latin typeface="Gill Sans MT"/>
                <a:cs typeface="Gill Sans MT"/>
              </a:rPr>
              <a:t>we  </a:t>
            </a:r>
            <a:r>
              <a:rPr sz="2800" spc="375" dirty="0">
                <a:solidFill>
                  <a:srgbClr val="336699"/>
                </a:solidFill>
                <a:latin typeface="Gill Sans MT"/>
                <a:cs typeface="Gill Sans MT"/>
              </a:rPr>
              <a:t>use</a:t>
            </a:r>
            <a:r>
              <a:rPr sz="28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35" dirty="0">
                <a:solidFill>
                  <a:srgbClr val="336699"/>
                </a:solidFill>
                <a:latin typeface="Gill Sans MT"/>
                <a:cs typeface="Gill Sans MT"/>
              </a:rPr>
              <a:t>streams,</a:t>
            </a:r>
            <a:r>
              <a:rPr sz="28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30" dirty="0">
                <a:solidFill>
                  <a:srgbClr val="336699"/>
                </a:solidFill>
                <a:latin typeface="Gill Sans MT"/>
                <a:cs typeface="Gill Sans MT"/>
              </a:rPr>
              <a:t>we</a:t>
            </a:r>
            <a:r>
              <a:rPr sz="28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25" dirty="0">
                <a:solidFill>
                  <a:srgbClr val="336699"/>
                </a:solidFill>
                <a:latin typeface="Gill Sans MT"/>
                <a:cs typeface="Gill Sans MT"/>
              </a:rPr>
              <a:t>specify</a:t>
            </a:r>
            <a:r>
              <a:rPr sz="28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275" dirty="0">
                <a:solidFill>
                  <a:srgbClr val="336699"/>
                </a:solidFill>
                <a:latin typeface="Gill Sans MT"/>
                <a:cs typeface="Gill Sans MT"/>
              </a:rPr>
              <a:t>only</a:t>
            </a:r>
            <a:r>
              <a:rPr sz="2800" spc="14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900" i="1" spc="555" dirty="0">
                <a:solidFill>
                  <a:srgbClr val="336699"/>
                </a:solidFill>
                <a:latin typeface="Gill Sans MT"/>
                <a:cs typeface="Gill Sans MT"/>
              </a:rPr>
              <a:t>what</a:t>
            </a:r>
            <a:r>
              <a:rPr sz="2900" i="1" spc="32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30" dirty="0">
                <a:solidFill>
                  <a:srgbClr val="336699"/>
                </a:solidFill>
                <a:latin typeface="Gill Sans MT"/>
                <a:cs typeface="Gill Sans MT"/>
              </a:rPr>
              <a:t>we</a:t>
            </a:r>
            <a:r>
              <a:rPr sz="28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30" dirty="0">
                <a:solidFill>
                  <a:srgbClr val="336699"/>
                </a:solidFill>
                <a:latin typeface="Gill Sans MT"/>
                <a:cs typeface="Gill Sans MT"/>
              </a:rPr>
              <a:t>want</a:t>
            </a:r>
            <a:r>
              <a:rPr sz="2800" spc="114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265" dirty="0">
                <a:solidFill>
                  <a:srgbClr val="336699"/>
                </a:solidFill>
                <a:latin typeface="Gill Sans MT"/>
                <a:cs typeface="Gill Sans MT"/>
              </a:rPr>
              <a:t>in  </a:t>
            </a:r>
            <a:r>
              <a:rPr sz="2800" spc="300" dirty="0">
                <a:solidFill>
                  <a:srgbClr val="336699"/>
                </a:solidFill>
                <a:latin typeface="Gill Sans MT"/>
                <a:cs typeface="Gill Sans MT"/>
              </a:rPr>
              <a:t>terms </a:t>
            </a:r>
            <a:r>
              <a:rPr sz="2800" spc="215" dirty="0">
                <a:solidFill>
                  <a:srgbClr val="336699"/>
                </a:solidFill>
                <a:latin typeface="Gill Sans MT"/>
                <a:cs typeface="Gill Sans MT"/>
              </a:rPr>
              <a:t>of </a:t>
            </a:r>
            <a:r>
              <a:rPr sz="2800" spc="340" dirty="0">
                <a:solidFill>
                  <a:srgbClr val="336699"/>
                </a:solidFill>
                <a:latin typeface="Gill Sans MT"/>
                <a:cs typeface="Gill Sans MT"/>
              </a:rPr>
              <a:t>stream </a:t>
            </a:r>
            <a:r>
              <a:rPr sz="2800" spc="270" dirty="0">
                <a:solidFill>
                  <a:srgbClr val="336699"/>
                </a:solidFill>
                <a:latin typeface="Gill Sans MT"/>
                <a:cs typeface="Gill Sans MT"/>
              </a:rPr>
              <a:t>operations; </a:t>
            </a:r>
            <a:r>
              <a:rPr sz="2800" spc="305" dirty="0">
                <a:solidFill>
                  <a:srgbClr val="336699"/>
                </a:solidFill>
                <a:latin typeface="Gill Sans MT"/>
                <a:cs typeface="Gill Sans MT"/>
              </a:rPr>
              <a:t>the </a:t>
            </a:r>
            <a:r>
              <a:rPr sz="2900" i="1" spc="590" dirty="0">
                <a:solidFill>
                  <a:srgbClr val="336699"/>
                </a:solidFill>
                <a:latin typeface="Gill Sans MT"/>
                <a:cs typeface="Gill Sans MT"/>
              </a:rPr>
              <a:t>how </a:t>
            </a:r>
            <a:r>
              <a:rPr sz="2800" spc="275" dirty="0">
                <a:solidFill>
                  <a:srgbClr val="336699"/>
                </a:solidFill>
                <a:latin typeface="Gill Sans MT"/>
                <a:cs typeface="Gill Sans MT"/>
              </a:rPr>
              <a:t>part </a:t>
            </a:r>
            <a:r>
              <a:rPr sz="2800" spc="270" dirty="0">
                <a:solidFill>
                  <a:srgbClr val="336699"/>
                </a:solidFill>
                <a:latin typeface="Gill Sans MT"/>
                <a:cs typeface="Gill Sans MT"/>
              </a:rPr>
              <a:t>is  </a:t>
            </a:r>
            <a:r>
              <a:rPr sz="2800" spc="335" dirty="0">
                <a:solidFill>
                  <a:srgbClr val="336699"/>
                </a:solidFill>
                <a:latin typeface="Gill Sans MT"/>
                <a:cs typeface="Gill Sans MT"/>
              </a:rPr>
              <a:t>taken </a:t>
            </a:r>
            <a:r>
              <a:rPr sz="2800" spc="310" dirty="0">
                <a:solidFill>
                  <a:srgbClr val="336699"/>
                </a:solidFill>
                <a:latin typeface="Gill Sans MT"/>
                <a:cs typeface="Gill Sans MT"/>
              </a:rPr>
              <a:t>care </a:t>
            </a:r>
            <a:r>
              <a:rPr sz="2800" spc="395" dirty="0">
                <a:solidFill>
                  <a:srgbClr val="336699"/>
                </a:solidFill>
                <a:latin typeface="Gill Sans MT"/>
                <a:cs typeface="Gill Sans MT"/>
              </a:rPr>
              <a:t>by</a:t>
            </a:r>
            <a:r>
              <a:rPr sz="2800" spc="-254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05" dirty="0">
                <a:solidFill>
                  <a:srgbClr val="336699"/>
                </a:solidFill>
                <a:latin typeface="Gill Sans MT"/>
                <a:cs typeface="Gill Sans MT"/>
              </a:rPr>
              <a:t>the</a:t>
            </a:r>
            <a:r>
              <a:rPr sz="2800" spc="14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900" i="1" spc="585" dirty="0">
                <a:solidFill>
                  <a:srgbClr val="336699"/>
                </a:solidFill>
                <a:latin typeface="Gill Sans MT"/>
                <a:cs typeface="Gill Sans MT"/>
              </a:rPr>
              <a:t>Streams	</a:t>
            </a:r>
            <a:r>
              <a:rPr sz="2900" i="1" spc="470" dirty="0">
                <a:solidFill>
                  <a:srgbClr val="336699"/>
                </a:solidFill>
                <a:latin typeface="Gill Sans MT"/>
                <a:cs typeface="Gill Sans MT"/>
              </a:rPr>
              <a:t>API</a:t>
            </a:r>
            <a:r>
              <a:rPr sz="2800" spc="470" dirty="0">
                <a:solidFill>
                  <a:srgbClr val="336699"/>
                </a:solidFill>
                <a:latin typeface="Gill Sans MT"/>
                <a:cs typeface="Gill Sans MT"/>
              </a:rPr>
              <a:t>.</a:t>
            </a:r>
            <a:endParaRPr sz="2800">
              <a:latin typeface="Gill Sans MT"/>
              <a:cs typeface="Gill Sans MT"/>
            </a:endParaRPr>
          </a:p>
          <a:p>
            <a:pPr marL="12700" marR="5080">
              <a:lnSpc>
                <a:spcPts val="3290"/>
              </a:lnSpc>
              <a:spcBef>
                <a:spcPts val="1430"/>
              </a:spcBef>
            </a:pPr>
            <a:r>
              <a:rPr sz="2800" spc="240" dirty="0">
                <a:solidFill>
                  <a:srgbClr val="336699"/>
                </a:solidFill>
                <a:latin typeface="Gill Sans MT"/>
                <a:cs typeface="Gill Sans MT"/>
              </a:rPr>
              <a:t>When </a:t>
            </a:r>
            <a:r>
              <a:rPr sz="2800" spc="330" dirty="0">
                <a:solidFill>
                  <a:srgbClr val="336699"/>
                </a:solidFill>
                <a:latin typeface="Gill Sans MT"/>
                <a:cs typeface="Gill Sans MT"/>
              </a:rPr>
              <a:t>we </a:t>
            </a:r>
            <a:r>
              <a:rPr sz="2800" spc="375" dirty="0">
                <a:solidFill>
                  <a:srgbClr val="336699"/>
                </a:solidFill>
                <a:latin typeface="Gill Sans MT"/>
                <a:cs typeface="Gill Sans MT"/>
              </a:rPr>
              <a:t>use </a:t>
            </a:r>
            <a:r>
              <a:rPr sz="2800" spc="350" dirty="0">
                <a:solidFill>
                  <a:srgbClr val="336699"/>
                </a:solidFill>
                <a:latin typeface="Gill Sans MT"/>
                <a:cs typeface="Gill Sans MT"/>
              </a:rPr>
              <a:t>Streams, </a:t>
            </a:r>
            <a:r>
              <a:rPr sz="2800" spc="325" dirty="0">
                <a:solidFill>
                  <a:srgbClr val="336699"/>
                </a:solidFill>
                <a:latin typeface="Gill Sans MT"/>
                <a:cs typeface="Gill Sans MT"/>
              </a:rPr>
              <a:t>we specify </a:t>
            </a:r>
            <a:r>
              <a:rPr sz="2900" i="1" spc="555" dirty="0">
                <a:solidFill>
                  <a:srgbClr val="336699"/>
                </a:solidFill>
                <a:latin typeface="Gill Sans MT"/>
                <a:cs typeface="Gill Sans MT"/>
              </a:rPr>
              <a:t>what  </a:t>
            </a:r>
            <a:r>
              <a:rPr sz="2800" spc="270" dirty="0">
                <a:solidFill>
                  <a:srgbClr val="336699"/>
                </a:solidFill>
                <a:latin typeface="Gill Sans MT"/>
                <a:cs typeface="Gill Sans MT"/>
              </a:rPr>
              <a:t>operations</a:t>
            </a:r>
            <a:r>
              <a:rPr sz="28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25" dirty="0">
                <a:solidFill>
                  <a:srgbClr val="336699"/>
                </a:solidFill>
                <a:latin typeface="Gill Sans MT"/>
                <a:cs typeface="Gill Sans MT"/>
              </a:rPr>
              <a:t>we</a:t>
            </a:r>
            <a:r>
              <a:rPr sz="28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30" dirty="0">
                <a:solidFill>
                  <a:srgbClr val="336699"/>
                </a:solidFill>
                <a:latin typeface="Gill Sans MT"/>
                <a:cs typeface="Gill Sans MT"/>
              </a:rPr>
              <a:t>want</a:t>
            </a:r>
            <a:r>
              <a:rPr sz="28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165" dirty="0">
                <a:solidFill>
                  <a:srgbClr val="336699"/>
                </a:solidFill>
                <a:latin typeface="Gill Sans MT"/>
                <a:cs typeface="Gill Sans MT"/>
              </a:rPr>
              <a:t>to</a:t>
            </a:r>
            <a:r>
              <a:rPr sz="28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265" dirty="0">
                <a:solidFill>
                  <a:srgbClr val="336699"/>
                </a:solidFill>
                <a:latin typeface="Gill Sans MT"/>
                <a:cs typeface="Gill Sans MT"/>
              </a:rPr>
              <a:t>perform</a:t>
            </a:r>
            <a:r>
              <a:rPr sz="28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260" dirty="0">
                <a:solidFill>
                  <a:srgbClr val="336699"/>
                </a:solidFill>
                <a:latin typeface="Gill Sans MT"/>
                <a:cs typeface="Gill Sans MT"/>
              </a:rPr>
              <a:t>on</a:t>
            </a:r>
            <a:r>
              <a:rPr sz="28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235" dirty="0">
                <a:solidFill>
                  <a:srgbClr val="336699"/>
                </a:solidFill>
                <a:latin typeface="Gill Sans MT"/>
                <a:cs typeface="Gill Sans MT"/>
              </a:rPr>
              <a:t>its</a:t>
            </a:r>
            <a:r>
              <a:rPr sz="28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40" dirty="0">
                <a:solidFill>
                  <a:srgbClr val="336699"/>
                </a:solidFill>
                <a:latin typeface="Gill Sans MT"/>
                <a:cs typeface="Gill Sans MT"/>
              </a:rPr>
              <a:t>elements  </a:t>
            </a:r>
            <a:r>
              <a:rPr sz="2800" spc="355" dirty="0">
                <a:solidFill>
                  <a:srgbClr val="336699"/>
                </a:solidFill>
                <a:latin typeface="Gill Sans MT"/>
                <a:cs typeface="Gill Sans MT"/>
              </a:rPr>
              <a:t>using </a:t>
            </a:r>
            <a:r>
              <a:rPr sz="2800" spc="305" dirty="0">
                <a:solidFill>
                  <a:srgbClr val="336699"/>
                </a:solidFill>
                <a:latin typeface="Gill Sans MT"/>
                <a:cs typeface="Gill Sans MT"/>
              </a:rPr>
              <a:t>the </a:t>
            </a:r>
            <a:r>
              <a:rPr sz="2800" spc="229" dirty="0">
                <a:solidFill>
                  <a:srgbClr val="336699"/>
                </a:solidFill>
                <a:latin typeface="Gill Sans MT"/>
                <a:cs typeface="Gill Sans MT"/>
              </a:rPr>
              <a:t>built-in </a:t>
            </a:r>
            <a:r>
              <a:rPr sz="2800" spc="335" dirty="0">
                <a:solidFill>
                  <a:srgbClr val="336699"/>
                </a:solidFill>
                <a:latin typeface="Gill Sans MT"/>
                <a:cs typeface="Gill Sans MT"/>
              </a:rPr>
              <a:t>methods </a:t>
            </a:r>
            <a:r>
              <a:rPr sz="2800" spc="280" dirty="0">
                <a:solidFill>
                  <a:srgbClr val="336699"/>
                </a:solidFill>
                <a:latin typeface="Gill Sans MT"/>
                <a:cs typeface="Gill Sans MT"/>
              </a:rPr>
              <a:t>provided </a:t>
            </a:r>
            <a:r>
              <a:rPr sz="2800" spc="400" dirty="0">
                <a:solidFill>
                  <a:srgbClr val="336699"/>
                </a:solidFill>
                <a:latin typeface="Gill Sans MT"/>
                <a:cs typeface="Gill Sans MT"/>
              </a:rPr>
              <a:t>by </a:t>
            </a:r>
            <a:r>
              <a:rPr sz="2800" spc="305" dirty="0">
                <a:solidFill>
                  <a:srgbClr val="336699"/>
                </a:solidFill>
                <a:latin typeface="Gill Sans MT"/>
                <a:cs typeface="Gill Sans MT"/>
              </a:rPr>
              <a:t>the  </a:t>
            </a:r>
            <a:r>
              <a:rPr sz="2800" spc="360" dirty="0">
                <a:solidFill>
                  <a:srgbClr val="336699"/>
                </a:solidFill>
                <a:latin typeface="Gill Sans MT"/>
                <a:cs typeface="Gill Sans MT"/>
              </a:rPr>
              <a:t>Streams</a:t>
            </a:r>
            <a:r>
              <a:rPr sz="28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170" dirty="0">
                <a:solidFill>
                  <a:srgbClr val="336699"/>
                </a:solidFill>
                <a:latin typeface="Gill Sans MT"/>
                <a:cs typeface="Gill Sans MT"/>
              </a:rPr>
              <a:t>API,</a:t>
            </a:r>
            <a:r>
              <a:rPr sz="28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295" dirty="0">
                <a:solidFill>
                  <a:srgbClr val="336699"/>
                </a:solidFill>
                <a:latin typeface="Gill Sans MT"/>
                <a:cs typeface="Gill Sans MT"/>
              </a:rPr>
              <a:t>typically</a:t>
            </a:r>
            <a:r>
              <a:rPr sz="2800" spc="10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95" dirty="0">
                <a:solidFill>
                  <a:srgbClr val="336699"/>
                </a:solidFill>
                <a:latin typeface="Gill Sans MT"/>
                <a:cs typeface="Gill Sans MT"/>
              </a:rPr>
              <a:t>by</a:t>
            </a:r>
            <a:r>
              <a:rPr sz="2800" spc="11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80" dirty="0">
                <a:solidFill>
                  <a:srgbClr val="336699"/>
                </a:solidFill>
                <a:latin typeface="Gill Sans MT"/>
                <a:cs typeface="Gill Sans MT"/>
              </a:rPr>
              <a:t>passing</a:t>
            </a:r>
            <a:r>
              <a:rPr sz="28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520" dirty="0">
                <a:solidFill>
                  <a:srgbClr val="336699"/>
                </a:solidFill>
                <a:latin typeface="Gill Sans MT"/>
                <a:cs typeface="Gill Sans MT"/>
              </a:rPr>
              <a:t>a</a:t>
            </a:r>
            <a:r>
              <a:rPr sz="28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409" dirty="0">
                <a:solidFill>
                  <a:srgbClr val="336699"/>
                </a:solidFill>
                <a:latin typeface="Gill Sans MT"/>
                <a:cs typeface="Gill Sans MT"/>
              </a:rPr>
              <a:t>lambda</a:t>
            </a:r>
            <a:endParaRPr sz="2800">
              <a:latin typeface="Gill Sans MT"/>
              <a:cs typeface="Gill Sans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356609"/>
            <a:ext cx="115570" cy="11557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6045200"/>
            <a:ext cx="115570" cy="1155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019" y="584200"/>
            <a:ext cx="6022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425" dirty="0"/>
              <a:t>... </a:t>
            </a:r>
            <a:r>
              <a:rPr sz="4400" spc="565" dirty="0"/>
              <a:t>Stream</a:t>
            </a:r>
            <a:r>
              <a:rPr sz="4400" spc="-125" dirty="0"/>
              <a:t> </a:t>
            </a:r>
            <a:r>
              <a:rPr sz="4400" spc="385" dirty="0"/>
              <a:t>Operations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21510"/>
            <a:ext cx="115570" cy="11557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669" y="2506979"/>
            <a:ext cx="114300" cy="1143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669" y="3039110"/>
            <a:ext cx="114300" cy="1143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20750" y="1567864"/>
            <a:ext cx="8305165" cy="606488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800" spc="45" dirty="0">
                <a:solidFill>
                  <a:srgbClr val="336699"/>
                </a:solidFill>
                <a:latin typeface="Gill Sans MT"/>
                <a:cs typeface="Gill Sans MT"/>
              </a:rPr>
              <a:t>A</a:t>
            </a:r>
            <a:r>
              <a:rPr sz="28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60" dirty="0">
                <a:solidFill>
                  <a:srgbClr val="336699"/>
                </a:solidFill>
                <a:latin typeface="Gill Sans MT"/>
                <a:cs typeface="Gill Sans MT"/>
              </a:rPr>
              <a:t>Stream</a:t>
            </a:r>
            <a:r>
              <a:rPr sz="28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265" dirty="0">
                <a:solidFill>
                  <a:srgbClr val="336699"/>
                </a:solidFill>
                <a:latin typeface="Gill Sans MT"/>
                <a:cs typeface="Gill Sans MT"/>
              </a:rPr>
              <a:t>support</a:t>
            </a:r>
            <a:r>
              <a:rPr sz="28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80" dirty="0">
                <a:solidFill>
                  <a:srgbClr val="336699"/>
                </a:solidFill>
                <a:latin typeface="Gill Sans MT"/>
                <a:cs typeface="Gill Sans MT"/>
              </a:rPr>
              <a:t>2</a:t>
            </a:r>
            <a:r>
              <a:rPr sz="2800" spc="10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340" dirty="0">
                <a:solidFill>
                  <a:srgbClr val="336699"/>
                </a:solidFill>
                <a:latin typeface="Gill Sans MT"/>
                <a:cs typeface="Gill Sans MT"/>
              </a:rPr>
              <a:t>types</a:t>
            </a:r>
            <a:r>
              <a:rPr sz="28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215" dirty="0">
                <a:solidFill>
                  <a:srgbClr val="336699"/>
                </a:solidFill>
                <a:latin typeface="Gill Sans MT"/>
                <a:cs typeface="Gill Sans MT"/>
              </a:rPr>
              <a:t>of</a:t>
            </a:r>
            <a:r>
              <a:rPr sz="2800" spc="10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800" spc="270" dirty="0">
                <a:solidFill>
                  <a:srgbClr val="336699"/>
                </a:solidFill>
                <a:latin typeface="Gill Sans MT"/>
                <a:cs typeface="Gill Sans MT"/>
              </a:rPr>
              <a:t>operations.</a:t>
            </a:r>
            <a:endParaRPr sz="2800">
              <a:latin typeface="Gill Sans MT"/>
              <a:cs typeface="Gill Sans MT"/>
            </a:endParaRPr>
          </a:p>
          <a:p>
            <a:pPr marL="444500" marR="771525">
              <a:lnSpc>
                <a:spcPct val="134300"/>
              </a:lnSpc>
              <a:spcBef>
                <a:spcPts val="290"/>
              </a:spcBef>
            </a:pPr>
            <a:r>
              <a:rPr sz="2600" spc="275" dirty="0">
                <a:solidFill>
                  <a:srgbClr val="336699"/>
                </a:solidFill>
                <a:latin typeface="Gill Sans MT"/>
                <a:cs typeface="Gill Sans MT"/>
              </a:rPr>
              <a:t>Intermediate </a:t>
            </a:r>
            <a:r>
              <a:rPr sz="2600" spc="250" dirty="0">
                <a:solidFill>
                  <a:srgbClr val="336699"/>
                </a:solidFill>
                <a:latin typeface="Gill Sans MT"/>
                <a:cs typeface="Gill Sans MT"/>
              </a:rPr>
              <a:t>operations </a:t>
            </a:r>
            <a:r>
              <a:rPr sz="2600" spc="295" dirty="0">
                <a:solidFill>
                  <a:srgbClr val="336699"/>
                </a:solidFill>
                <a:latin typeface="Gill Sans MT"/>
                <a:cs typeface="Gill Sans MT"/>
              </a:rPr>
              <a:t>(Lazy</a:t>
            </a:r>
            <a:r>
              <a:rPr sz="2600" spc="-26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45" dirty="0">
                <a:solidFill>
                  <a:srgbClr val="336699"/>
                </a:solidFill>
                <a:latin typeface="Gill Sans MT"/>
                <a:cs typeface="Gill Sans MT"/>
              </a:rPr>
              <a:t>operations).  </a:t>
            </a:r>
            <a:r>
              <a:rPr sz="2600" spc="254" dirty="0">
                <a:solidFill>
                  <a:srgbClr val="336699"/>
                </a:solidFill>
                <a:latin typeface="Gill Sans MT"/>
                <a:cs typeface="Gill Sans MT"/>
              </a:rPr>
              <a:t>Terminal </a:t>
            </a:r>
            <a:r>
              <a:rPr sz="2600" spc="250" dirty="0">
                <a:solidFill>
                  <a:srgbClr val="336699"/>
                </a:solidFill>
                <a:latin typeface="Gill Sans MT"/>
                <a:cs typeface="Gill Sans MT"/>
              </a:rPr>
              <a:t>operations </a:t>
            </a:r>
            <a:r>
              <a:rPr sz="2600" spc="300" dirty="0">
                <a:solidFill>
                  <a:srgbClr val="336699"/>
                </a:solidFill>
                <a:latin typeface="Gill Sans MT"/>
                <a:cs typeface="Gill Sans MT"/>
              </a:rPr>
              <a:t>(Eager</a:t>
            </a:r>
            <a:r>
              <a:rPr sz="2600" spc="-21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45" dirty="0">
                <a:solidFill>
                  <a:srgbClr val="336699"/>
                </a:solidFill>
                <a:latin typeface="Gill Sans MT"/>
                <a:cs typeface="Gill Sans MT"/>
              </a:rPr>
              <a:t>operations).</a:t>
            </a:r>
            <a:endParaRPr sz="2600">
              <a:latin typeface="Gill Sans MT"/>
              <a:cs typeface="Gill Sans MT"/>
            </a:endParaRPr>
          </a:p>
          <a:p>
            <a:pPr marL="12700" marR="79375">
              <a:lnSpc>
                <a:spcPts val="3760"/>
              </a:lnSpc>
              <a:spcBef>
                <a:spcPts val="1250"/>
              </a:spcBef>
            </a:pPr>
            <a:r>
              <a:rPr sz="3200" spc="275" dirty="0">
                <a:solidFill>
                  <a:srgbClr val="336699"/>
                </a:solidFill>
                <a:latin typeface="Gill Sans MT"/>
                <a:cs typeface="Gill Sans MT"/>
              </a:rPr>
              <a:t>Operations</a:t>
            </a:r>
            <a:r>
              <a:rPr sz="3200" spc="12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3200" spc="360" dirty="0">
                <a:solidFill>
                  <a:srgbClr val="336699"/>
                </a:solidFill>
                <a:latin typeface="Gill Sans MT"/>
                <a:cs typeface="Gill Sans MT"/>
              </a:rPr>
              <a:t>are</a:t>
            </a:r>
            <a:r>
              <a:rPr sz="3200" spc="12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3200" spc="330" dirty="0">
                <a:solidFill>
                  <a:srgbClr val="336699"/>
                </a:solidFill>
                <a:latin typeface="Gill Sans MT"/>
                <a:cs typeface="Gill Sans MT"/>
              </a:rPr>
              <a:t>known</a:t>
            </a:r>
            <a:r>
              <a:rPr sz="3200" spc="114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3200" spc="515" dirty="0">
                <a:solidFill>
                  <a:srgbClr val="336699"/>
                </a:solidFill>
                <a:latin typeface="Gill Sans MT"/>
                <a:cs typeface="Gill Sans MT"/>
              </a:rPr>
              <a:t>as</a:t>
            </a:r>
            <a:r>
              <a:rPr sz="3200" spc="12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3200" spc="400" dirty="0">
                <a:solidFill>
                  <a:srgbClr val="336699"/>
                </a:solidFill>
                <a:latin typeface="Gill Sans MT"/>
                <a:cs typeface="Gill Sans MT"/>
              </a:rPr>
              <a:t>lazy</a:t>
            </a:r>
            <a:r>
              <a:rPr sz="3200" spc="12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3200" spc="470" dirty="0">
                <a:solidFill>
                  <a:srgbClr val="336699"/>
                </a:solidFill>
                <a:latin typeface="Gill Sans MT"/>
                <a:cs typeface="Gill Sans MT"/>
              </a:rPr>
              <a:t>and</a:t>
            </a:r>
            <a:r>
              <a:rPr sz="3200" spc="114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3200" spc="409" dirty="0">
                <a:solidFill>
                  <a:srgbClr val="336699"/>
                </a:solidFill>
                <a:latin typeface="Gill Sans MT"/>
                <a:cs typeface="Gill Sans MT"/>
              </a:rPr>
              <a:t>eager  </a:t>
            </a:r>
            <a:r>
              <a:rPr sz="3200" spc="455" dirty="0">
                <a:solidFill>
                  <a:srgbClr val="336699"/>
                </a:solidFill>
                <a:latin typeface="Gill Sans MT"/>
                <a:cs typeface="Gill Sans MT"/>
              </a:rPr>
              <a:t>based </a:t>
            </a:r>
            <a:r>
              <a:rPr sz="3200" spc="305" dirty="0">
                <a:solidFill>
                  <a:srgbClr val="336699"/>
                </a:solidFill>
                <a:latin typeface="Gill Sans MT"/>
                <a:cs typeface="Gill Sans MT"/>
              </a:rPr>
              <a:t>on </a:t>
            </a:r>
            <a:r>
              <a:rPr sz="3200" spc="345" dirty="0">
                <a:solidFill>
                  <a:srgbClr val="336699"/>
                </a:solidFill>
                <a:latin typeface="Gill Sans MT"/>
                <a:cs typeface="Gill Sans MT"/>
              </a:rPr>
              <a:t>the </a:t>
            </a:r>
            <a:r>
              <a:rPr sz="3200" spc="465" dirty="0">
                <a:solidFill>
                  <a:srgbClr val="336699"/>
                </a:solidFill>
                <a:latin typeface="Gill Sans MT"/>
                <a:cs typeface="Gill Sans MT"/>
              </a:rPr>
              <a:t>way </a:t>
            </a:r>
            <a:r>
              <a:rPr sz="3200" spc="375" dirty="0">
                <a:solidFill>
                  <a:srgbClr val="336699"/>
                </a:solidFill>
                <a:latin typeface="Gill Sans MT"/>
                <a:cs typeface="Gill Sans MT"/>
              </a:rPr>
              <a:t>they </a:t>
            </a:r>
            <a:r>
              <a:rPr sz="3200" spc="300" dirty="0">
                <a:solidFill>
                  <a:srgbClr val="336699"/>
                </a:solidFill>
                <a:latin typeface="Gill Sans MT"/>
                <a:cs typeface="Gill Sans MT"/>
              </a:rPr>
              <a:t>pull </a:t>
            </a:r>
            <a:r>
              <a:rPr sz="3200" spc="345" dirty="0">
                <a:solidFill>
                  <a:srgbClr val="336699"/>
                </a:solidFill>
                <a:latin typeface="Gill Sans MT"/>
                <a:cs typeface="Gill Sans MT"/>
              </a:rPr>
              <a:t>the </a:t>
            </a:r>
            <a:r>
              <a:rPr sz="3200" spc="434" dirty="0">
                <a:solidFill>
                  <a:srgbClr val="336699"/>
                </a:solidFill>
                <a:latin typeface="Gill Sans MT"/>
                <a:cs typeface="Gill Sans MT"/>
              </a:rPr>
              <a:t>data  </a:t>
            </a:r>
            <a:r>
              <a:rPr sz="3200" spc="390" dirty="0">
                <a:solidFill>
                  <a:srgbClr val="336699"/>
                </a:solidFill>
                <a:latin typeface="Gill Sans MT"/>
                <a:cs typeface="Gill Sans MT"/>
              </a:rPr>
              <a:t>elements </a:t>
            </a:r>
            <a:r>
              <a:rPr sz="3200" spc="300" dirty="0">
                <a:solidFill>
                  <a:srgbClr val="336699"/>
                </a:solidFill>
                <a:latin typeface="Gill Sans MT"/>
                <a:cs typeface="Gill Sans MT"/>
              </a:rPr>
              <a:t>from </a:t>
            </a:r>
            <a:r>
              <a:rPr sz="3200" spc="345" dirty="0">
                <a:solidFill>
                  <a:srgbClr val="336699"/>
                </a:solidFill>
                <a:latin typeface="Gill Sans MT"/>
                <a:cs typeface="Gill Sans MT"/>
              </a:rPr>
              <a:t>the </a:t>
            </a:r>
            <a:r>
              <a:rPr sz="3200" spc="440" dirty="0">
                <a:solidFill>
                  <a:srgbClr val="336699"/>
                </a:solidFill>
                <a:latin typeface="Gill Sans MT"/>
                <a:cs typeface="Gill Sans MT"/>
              </a:rPr>
              <a:t>data</a:t>
            </a:r>
            <a:r>
              <a:rPr sz="3200" spc="-55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3200" spc="310" dirty="0">
                <a:solidFill>
                  <a:srgbClr val="336699"/>
                </a:solidFill>
                <a:latin typeface="Gill Sans MT"/>
                <a:cs typeface="Gill Sans MT"/>
              </a:rPr>
              <a:t>source.</a:t>
            </a:r>
            <a:endParaRPr sz="3200">
              <a:latin typeface="Gill Sans MT"/>
              <a:cs typeface="Gill Sans MT"/>
            </a:endParaRPr>
          </a:p>
          <a:p>
            <a:pPr marL="12700" marR="5080">
              <a:lnSpc>
                <a:spcPts val="3760"/>
              </a:lnSpc>
              <a:spcBef>
                <a:spcPts val="1420"/>
              </a:spcBef>
            </a:pPr>
            <a:r>
              <a:rPr sz="3200" spc="50" dirty="0">
                <a:solidFill>
                  <a:srgbClr val="336699"/>
                </a:solidFill>
                <a:latin typeface="Gill Sans MT"/>
                <a:cs typeface="Gill Sans MT"/>
              </a:rPr>
              <a:t>A </a:t>
            </a:r>
            <a:r>
              <a:rPr sz="3200" spc="400" dirty="0">
                <a:solidFill>
                  <a:srgbClr val="336699"/>
                </a:solidFill>
                <a:latin typeface="Gill Sans MT"/>
                <a:cs typeface="Gill Sans MT"/>
              </a:rPr>
              <a:t>lazy </a:t>
            </a:r>
            <a:r>
              <a:rPr sz="3200" spc="295" dirty="0">
                <a:solidFill>
                  <a:srgbClr val="336699"/>
                </a:solidFill>
                <a:latin typeface="Gill Sans MT"/>
                <a:cs typeface="Gill Sans MT"/>
              </a:rPr>
              <a:t>operation </a:t>
            </a:r>
            <a:r>
              <a:rPr sz="3200" spc="310" dirty="0">
                <a:solidFill>
                  <a:srgbClr val="336699"/>
                </a:solidFill>
                <a:latin typeface="Gill Sans MT"/>
                <a:cs typeface="Gill Sans MT"/>
              </a:rPr>
              <a:t>on </a:t>
            </a:r>
            <a:r>
              <a:rPr sz="3200" spc="595" dirty="0">
                <a:solidFill>
                  <a:srgbClr val="336699"/>
                </a:solidFill>
                <a:latin typeface="Gill Sans MT"/>
                <a:cs typeface="Gill Sans MT"/>
              </a:rPr>
              <a:t>a </a:t>
            </a:r>
            <a:r>
              <a:rPr sz="3200" spc="390" dirty="0">
                <a:solidFill>
                  <a:srgbClr val="336699"/>
                </a:solidFill>
                <a:latin typeface="Gill Sans MT"/>
                <a:cs typeface="Gill Sans MT"/>
              </a:rPr>
              <a:t>stream </a:t>
            </a:r>
            <a:r>
              <a:rPr sz="3200" spc="360" dirty="0">
                <a:solidFill>
                  <a:srgbClr val="336699"/>
                </a:solidFill>
                <a:latin typeface="Gill Sans MT"/>
                <a:cs typeface="Gill Sans MT"/>
              </a:rPr>
              <a:t>does </a:t>
            </a:r>
            <a:r>
              <a:rPr sz="3200" spc="260" dirty="0">
                <a:solidFill>
                  <a:srgbClr val="336699"/>
                </a:solidFill>
                <a:latin typeface="Gill Sans MT"/>
                <a:cs typeface="Gill Sans MT"/>
              </a:rPr>
              <a:t>not  </a:t>
            </a:r>
            <a:r>
              <a:rPr sz="3200" spc="330" dirty="0">
                <a:solidFill>
                  <a:srgbClr val="336699"/>
                </a:solidFill>
                <a:latin typeface="Gill Sans MT"/>
                <a:cs typeface="Gill Sans MT"/>
              </a:rPr>
              <a:t>process</a:t>
            </a:r>
            <a:r>
              <a:rPr sz="3200" spc="12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3200" spc="345" dirty="0">
                <a:solidFill>
                  <a:srgbClr val="336699"/>
                </a:solidFill>
                <a:latin typeface="Gill Sans MT"/>
                <a:cs typeface="Gill Sans MT"/>
              </a:rPr>
              <a:t>the</a:t>
            </a:r>
            <a:r>
              <a:rPr sz="3200" spc="114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3200" spc="390" dirty="0">
                <a:solidFill>
                  <a:srgbClr val="336699"/>
                </a:solidFill>
                <a:latin typeface="Gill Sans MT"/>
                <a:cs typeface="Gill Sans MT"/>
              </a:rPr>
              <a:t>elements</a:t>
            </a:r>
            <a:r>
              <a:rPr sz="3200" spc="12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3200" spc="254" dirty="0">
                <a:solidFill>
                  <a:srgbClr val="336699"/>
                </a:solidFill>
                <a:latin typeface="Gill Sans MT"/>
                <a:cs typeface="Gill Sans MT"/>
              </a:rPr>
              <a:t>of</a:t>
            </a:r>
            <a:r>
              <a:rPr sz="3200" spc="12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3200" spc="345" dirty="0">
                <a:solidFill>
                  <a:srgbClr val="336699"/>
                </a:solidFill>
                <a:latin typeface="Gill Sans MT"/>
                <a:cs typeface="Gill Sans MT"/>
              </a:rPr>
              <a:t>the</a:t>
            </a:r>
            <a:r>
              <a:rPr sz="3200" spc="12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3200" spc="385" dirty="0">
                <a:solidFill>
                  <a:srgbClr val="336699"/>
                </a:solidFill>
                <a:latin typeface="Gill Sans MT"/>
                <a:cs typeface="Gill Sans MT"/>
              </a:rPr>
              <a:t>stream</a:t>
            </a:r>
            <a:r>
              <a:rPr sz="3200" spc="13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3200" spc="270" dirty="0">
                <a:solidFill>
                  <a:srgbClr val="336699"/>
                </a:solidFill>
                <a:latin typeface="Gill Sans MT"/>
                <a:cs typeface="Gill Sans MT"/>
              </a:rPr>
              <a:t>until  </a:t>
            </a:r>
            <a:r>
              <a:rPr sz="3200" spc="325" dirty="0">
                <a:solidFill>
                  <a:srgbClr val="336699"/>
                </a:solidFill>
                <a:latin typeface="Gill Sans MT"/>
                <a:cs typeface="Gill Sans MT"/>
              </a:rPr>
              <a:t>another</a:t>
            </a:r>
            <a:r>
              <a:rPr sz="3200" spc="12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3200" spc="409" dirty="0">
                <a:solidFill>
                  <a:srgbClr val="336699"/>
                </a:solidFill>
                <a:latin typeface="Gill Sans MT"/>
                <a:cs typeface="Gill Sans MT"/>
              </a:rPr>
              <a:t>eager</a:t>
            </a:r>
            <a:r>
              <a:rPr sz="3200" spc="12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3200" spc="295" dirty="0">
                <a:solidFill>
                  <a:srgbClr val="336699"/>
                </a:solidFill>
                <a:latin typeface="Gill Sans MT"/>
                <a:cs typeface="Gill Sans MT"/>
              </a:rPr>
              <a:t>operation</a:t>
            </a:r>
            <a:r>
              <a:rPr sz="3200" spc="12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3200" spc="305" dirty="0">
                <a:solidFill>
                  <a:srgbClr val="336699"/>
                </a:solidFill>
                <a:latin typeface="Gill Sans MT"/>
                <a:cs typeface="Gill Sans MT"/>
              </a:rPr>
              <a:t>is</a:t>
            </a:r>
            <a:r>
              <a:rPr sz="3200" spc="12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3200" spc="355" dirty="0">
                <a:solidFill>
                  <a:srgbClr val="336699"/>
                </a:solidFill>
                <a:latin typeface="Gill Sans MT"/>
                <a:cs typeface="Gill Sans MT"/>
              </a:rPr>
              <a:t>called</a:t>
            </a:r>
            <a:r>
              <a:rPr sz="3200" spc="12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3200" spc="310" dirty="0">
                <a:solidFill>
                  <a:srgbClr val="336699"/>
                </a:solidFill>
                <a:latin typeface="Gill Sans MT"/>
                <a:cs typeface="Gill Sans MT"/>
              </a:rPr>
              <a:t>on</a:t>
            </a:r>
            <a:r>
              <a:rPr sz="3200" spc="114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3200" spc="340" dirty="0">
                <a:solidFill>
                  <a:srgbClr val="336699"/>
                </a:solidFill>
                <a:latin typeface="Gill Sans MT"/>
                <a:cs typeface="Gill Sans MT"/>
              </a:rPr>
              <a:t>the  </a:t>
            </a:r>
            <a:r>
              <a:rPr sz="3200" spc="375" dirty="0">
                <a:solidFill>
                  <a:srgbClr val="336699"/>
                </a:solidFill>
                <a:latin typeface="Gill Sans MT"/>
                <a:cs typeface="Gill Sans MT"/>
              </a:rPr>
              <a:t>stream.</a:t>
            </a:r>
            <a:endParaRPr sz="3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3200" spc="425" dirty="0">
                <a:solidFill>
                  <a:srgbClr val="336699"/>
                </a:solidFill>
                <a:latin typeface="Gill Sans MT"/>
                <a:cs typeface="Gill Sans MT"/>
              </a:rPr>
              <a:t>Example </a:t>
            </a:r>
            <a:r>
              <a:rPr sz="3200" spc="305" dirty="0">
                <a:solidFill>
                  <a:srgbClr val="336699"/>
                </a:solidFill>
                <a:latin typeface="Gill Sans MT"/>
                <a:cs typeface="Gill Sans MT"/>
              </a:rPr>
              <a:t>is</a:t>
            </a:r>
            <a:r>
              <a:rPr sz="3200" spc="-18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3200" spc="320" dirty="0">
                <a:solidFill>
                  <a:srgbClr val="336699"/>
                </a:solidFill>
                <a:latin typeface="Gill Sans MT"/>
                <a:cs typeface="Gill Sans MT"/>
              </a:rPr>
              <a:t>here...</a:t>
            </a:r>
            <a:endParaRPr sz="3200">
              <a:latin typeface="Gill Sans MT"/>
              <a:cs typeface="Gill Sans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615690"/>
            <a:ext cx="114300" cy="1143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5228590"/>
            <a:ext cx="114300" cy="1143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7317740"/>
            <a:ext cx="114300" cy="114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019" y="584200"/>
            <a:ext cx="83877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425" dirty="0"/>
              <a:t>... </a:t>
            </a:r>
            <a:r>
              <a:rPr sz="4400" spc="565" dirty="0"/>
              <a:t>Stream </a:t>
            </a:r>
            <a:r>
              <a:rPr sz="4400" spc="385" dirty="0"/>
              <a:t>Operations</a:t>
            </a:r>
            <a:r>
              <a:rPr sz="4400" spc="-530" dirty="0"/>
              <a:t> </a:t>
            </a:r>
            <a:r>
              <a:rPr sz="4400" spc="385" dirty="0"/>
              <a:t>(cont...)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343217" y="2464117"/>
            <a:ext cx="1212215" cy="1102995"/>
            <a:chOff x="343217" y="2464117"/>
            <a:chExt cx="1212215" cy="1102995"/>
          </a:xfrm>
        </p:grpSpPr>
        <p:sp>
          <p:nvSpPr>
            <p:cNvPr id="4" name="object 4"/>
            <p:cNvSpPr/>
            <p:nvPr/>
          </p:nvSpPr>
          <p:spPr>
            <a:xfrm>
              <a:off x="347979" y="2468879"/>
              <a:ext cx="1202690" cy="1093470"/>
            </a:xfrm>
            <a:custGeom>
              <a:avLst/>
              <a:gdLst/>
              <a:ahLst/>
              <a:cxnLst/>
              <a:rect l="l" t="t" r="r" b="b"/>
              <a:pathLst>
                <a:path w="1202690" h="1093470">
                  <a:moveTo>
                    <a:pt x="1202689" y="0"/>
                  </a:moveTo>
                  <a:lnTo>
                    <a:pt x="0" y="0"/>
                  </a:lnTo>
                  <a:lnTo>
                    <a:pt x="0" y="1093470"/>
                  </a:lnTo>
                  <a:lnTo>
                    <a:pt x="600710" y="1093470"/>
                  </a:lnTo>
                  <a:lnTo>
                    <a:pt x="1202689" y="1093470"/>
                  </a:lnTo>
                  <a:lnTo>
                    <a:pt x="1202689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7979" y="2468879"/>
              <a:ext cx="1202690" cy="1093470"/>
            </a:xfrm>
            <a:custGeom>
              <a:avLst/>
              <a:gdLst/>
              <a:ahLst/>
              <a:cxnLst/>
              <a:rect l="l" t="t" r="r" b="b"/>
              <a:pathLst>
                <a:path w="1202690" h="1093470">
                  <a:moveTo>
                    <a:pt x="600710" y="1093470"/>
                  </a:moveTo>
                  <a:lnTo>
                    <a:pt x="0" y="1093470"/>
                  </a:lnTo>
                  <a:lnTo>
                    <a:pt x="0" y="0"/>
                  </a:lnTo>
                  <a:lnTo>
                    <a:pt x="1202689" y="0"/>
                  </a:lnTo>
                  <a:lnTo>
                    <a:pt x="1202689" y="1093470"/>
                  </a:lnTo>
                  <a:lnTo>
                    <a:pt x="600710" y="1093470"/>
                  </a:lnTo>
                  <a:close/>
                </a:path>
              </a:pathLst>
            </a:custGeom>
            <a:ln w="9344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13740" y="2608579"/>
            <a:ext cx="469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6600"/>
                </a:solidFill>
                <a:latin typeface="Arial"/>
                <a:cs typeface="Arial"/>
              </a:rPr>
              <a:t>1,</a:t>
            </a:r>
            <a:r>
              <a:rPr sz="1800" spc="-7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6600"/>
                </a:solidFill>
                <a:latin typeface="Arial"/>
                <a:cs typeface="Arial"/>
              </a:rPr>
              <a:t>2,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3740" y="2863850"/>
            <a:ext cx="469900" cy="554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85"/>
              </a:lnSpc>
              <a:spcBef>
                <a:spcPts val="100"/>
              </a:spcBef>
            </a:pPr>
            <a:r>
              <a:rPr sz="1800" spc="-5" dirty="0">
                <a:solidFill>
                  <a:srgbClr val="FF6600"/>
                </a:solidFill>
                <a:latin typeface="Arial"/>
                <a:cs typeface="Arial"/>
              </a:rPr>
              <a:t>3,</a:t>
            </a:r>
            <a:r>
              <a:rPr sz="1800" spc="-6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6600"/>
                </a:solidFill>
                <a:latin typeface="Arial"/>
                <a:cs typeface="Arial"/>
              </a:rPr>
              <a:t>4,</a:t>
            </a:r>
            <a:endParaRPr sz="1800">
              <a:latin typeface="Arial"/>
              <a:cs typeface="Arial"/>
            </a:endParaRPr>
          </a:p>
          <a:p>
            <a:pPr marL="2540" algn="ctr">
              <a:lnSpc>
                <a:spcPts val="2085"/>
              </a:lnSpc>
            </a:pPr>
            <a:r>
              <a:rPr sz="1800" dirty="0">
                <a:solidFill>
                  <a:srgbClr val="FF6600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98787" y="2464117"/>
            <a:ext cx="1212215" cy="1102995"/>
            <a:chOff x="2998787" y="2464117"/>
            <a:chExt cx="1212215" cy="1102995"/>
          </a:xfrm>
        </p:grpSpPr>
        <p:sp>
          <p:nvSpPr>
            <p:cNvPr id="9" name="object 9"/>
            <p:cNvSpPr/>
            <p:nvPr/>
          </p:nvSpPr>
          <p:spPr>
            <a:xfrm>
              <a:off x="3003550" y="2468879"/>
              <a:ext cx="1202690" cy="1093470"/>
            </a:xfrm>
            <a:custGeom>
              <a:avLst/>
              <a:gdLst/>
              <a:ahLst/>
              <a:cxnLst/>
              <a:rect l="l" t="t" r="r" b="b"/>
              <a:pathLst>
                <a:path w="1202689" h="1093470">
                  <a:moveTo>
                    <a:pt x="1202689" y="0"/>
                  </a:moveTo>
                  <a:lnTo>
                    <a:pt x="0" y="0"/>
                  </a:lnTo>
                  <a:lnTo>
                    <a:pt x="0" y="1093470"/>
                  </a:lnTo>
                  <a:lnTo>
                    <a:pt x="601979" y="1093470"/>
                  </a:lnTo>
                  <a:lnTo>
                    <a:pt x="1202689" y="1093470"/>
                  </a:lnTo>
                  <a:lnTo>
                    <a:pt x="1202689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03550" y="2468879"/>
              <a:ext cx="1202690" cy="1093470"/>
            </a:xfrm>
            <a:custGeom>
              <a:avLst/>
              <a:gdLst/>
              <a:ahLst/>
              <a:cxnLst/>
              <a:rect l="l" t="t" r="r" b="b"/>
              <a:pathLst>
                <a:path w="1202689" h="1093470">
                  <a:moveTo>
                    <a:pt x="601979" y="1093470"/>
                  </a:moveTo>
                  <a:lnTo>
                    <a:pt x="0" y="1093470"/>
                  </a:lnTo>
                  <a:lnTo>
                    <a:pt x="0" y="0"/>
                  </a:lnTo>
                  <a:lnTo>
                    <a:pt x="1202689" y="0"/>
                  </a:lnTo>
                  <a:lnTo>
                    <a:pt x="1202689" y="1093470"/>
                  </a:lnTo>
                  <a:lnTo>
                    <a:pt x="601979" y="1093470"/>
                  </a:lnTo>
                  <a:close/>
                </a:path>
              </a:pathLst>
            </a:custGeom>
            <a:ln w="9344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376929" y="2863850"/>
            <a:ext cx="455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6600"/>
                </a:solidFill>
                <a:latin typeface="Arial"/>
                <a:cs typeface="Arial"/>
              </a:rPr>
              <a:t>filter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206047" y="2464117"/>
            <a:ext cx="1213485" cy="1102995"/>
            <a:chOff x="5206047" y="2464117"/>
            <a:chExt cx="1213485" cy="1102995"/>
          </a:xfrm>
        </p:grpSpPr>
        <p:sp>
          <p:nvSpPr>
            <p:cNvPr id="13" name="object 13"/>
            <p:cNvSpPr/>
            <p:nvPr/>
          </p:nvSpPr>
          <p:spPr>
            <a:xfrm>
              <a:off x="5210809" y="2468879"/>
              <a:ext cx="1203960" cy="1093470"/>
            </a:xfrm>
            <a:custGeom>
              <a:avLst/>
              <a:gdLst/>
              <a:ahLst/>
              <a:cxnLst/>
              <a:rect l="l" t="t" r="r" b="b"/>
              <a:pathLst>
                <a:path w="1203960" h="1093470">
                  <a:moveTo>
                    <a:pt x="1203960" y="0"/>
                  </a:moveTo>
                  <a:lnTo>
                    <a:pt x="0" y="0"/>
                  </a:lnTo>
                  <a:lnTo>
                    <a:pt x="0" y="1093470"/>
                  </a:lnTo>
                  <a:lnTo>
                    <a:pt x="601979" y="1093470"/>
                  </a:lnTo>
                  <a:lnTo>
                    <a:pt x="1203960" y="1093470"/>
                  </a:lnTo>
                  <a:lnTo>
                    <a:pt x="120396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10809" y="2468879"/>
              <a:ext cx="1203960" cy="1093470"/>
            </a:xfrm>
            <a:custGeom>
              <a:avLst/>
              <a:gdLst/>
              <a:ahLst/>
              <a:cxnLst/>
              <a:rect l="l" t="t" r="r" b="b"/>
              <a:pathLst>
                <a:path w="1203960" h="1093470">
                  <a:moveTo>
                    <a:pt x="601979" y="1093470"/>
                  </a:moveTo>
                  <a:lnTo>
                    <a:pt x="0" y="1093470"/>
                  </a:lnTo>
                  <a:lnTo>
                    <a:pt x="0" y="0"/>
                  </a:lnTo>
                  <a:lnTo>
                    <a:pt x="1203960" y="0"/>
                  </a:lnTo>
                  <a:lnTo>
                    <a:pt x="1203960" y="1093470"/>
                  </a:lnTo>
                  <a:lnTo>
                    <a:pt x="601979" y="1093470"/>
                  </a:lnTo>
                  <a:close/>
                </a:path>
              </a:pathLst>
            </a:custGeom>
            <a:ln w="9344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579109" y="2863850"/>
            <a:ext cx="4705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6600"/>
                </a:solidFill>
                <a:latin typeface="Arial"/>
                <a:cs typeface="Arial"/>
              </a:rPr>
              <a:t>map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424737" y="2464117"/>
            <a:ext cx="1212215" cy="1102995"/>
            <a:chOff x="7424737" y="2464117"/>
            <a:chExt cx="1212215" cy="1102995"/>
          </a:xfrm>
        </p:grpSpPr>
        <p:sp>
          <p:nvSpPr>
            <p:cNvPr id="17" name="object 17"/>
            <p:cNvSpPr/>
            <p:nvPr/>
          </p:nvSpPr>
          <p:spPr>
            <a:xfrm>
              <a:off x="7429500" y="2468879"/>
              <a:ext cx="1202690" cy="1093470"/>
            </a:xfrm>
            <a:custGeom>
              <a:avLst/>
              <a:gdLst/>
              <a:ahLst/>
              <a:cxnLst/>
              <a:rect l="l" t="t" r="r" b="b"/>
              <a:pathLst>
                <a:path w="1202690" h="1093470">
                  <a:moveTo>
                    <a:pt x="1202690" y="0"/>
                  </a:moveTo>
                  <a:lnTo>
                    <a:pt x="0" y="0"/>
                  </a:lnTo>
                  <a:lnTo>
                    <a:pt x="0" y="1093470"/>
                  </a:lnTo>
                  <a:lnTo>
                    <a:pt x="601979" y="1093470"/>
                  </a:lnTo>
                  <a:lnTo>
                    <a:pt x="1202690" y="1093470"/>
                  </a:lnTo>
                  <a:lnTo>
                    <a:pt x="120269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29500" y="2468879"/>
              <a:ext cx="1202690" cy="1093470"/>
            </a:xfrm>
            <a:custGeom>
              <a:avLst/>
              <a:gdLst/>
              <a:ahLst/>
              <a:cxnLst/>
              <a:rect l="l" t="t" r="r" b="b"/>
              <a:pathLst>
                <a:path w="1202690" h="1093470">
                  <a:moveTo>
                    <a:pt x="601979" y="1093470"/>
                  </a:moveTo>
                  <a:lnTo>
                    <a:pt x="0" y="1093470"/>
                  </a:lnTo>
                  <a:lnTo>
                    <a:pt x="0" y="0"/>
                  </a:lnTo>
                  <a:lnTo>
                    <a:pt x="1202690" y="0"/>
                  </a:lnTo>
                  <a:lnTo>
                    <a:pt x="1202690" y="1093470"/>
                  </a:lnTo>
                  <a:lnTo>
                    <a:pt x="601979" y="1093470"/>
                  </a:lnTo>
                  <a:close/>
                </a:path>
              </a:pathLst>
            </a:custGeom>
            <a:ln w="9344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670800" y="2863850"/>
            <a:ext cx="721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6600"/>
                </a:solidFill>
                <a:latin typeface="Arial"/>
                <a:cs typeface="Arial"/>
              </a:rPr>
              <a:t>reduce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71600" y="2834639"/>
            <a:ext cx="1842770" cy="454659"/>
          </a:xfrm>
          <a:custGeom>
            <a:avLst/>
            <a:gdLst/>
            <a:ahLst/>
            <a:cxnLst/>
            <a:rect l="l" t="t" r="r" b="b"/>
            <a:pathLst>
              <a:path w="1842770" h="454660">
                <a:moveTo>
                  <a:pt x="922019" y="454660"/>
                </a:moveTo>
                <a:lnTo>
                  <a:pt x="0" y="454660"/>
                </a:lnTo>
                <a:lnTo>
                  <a:pt x="0" y="0"/>
                </a:lnTo>
                <a:lnTo>
                  <a:pt x="1842770" y="0"/>
                </a:lnTo>
                <a:lnTo>
                  <a:pt x="1842770" y="454660"/>
                </a:lnTo>
                <a:lnTo>
                  <a:pt x="922019" y="454660"/>
                </a:lnTo>
                <a:close/>
              </a:path>
            </a:pathLst>
          </a:custGeom>
          <a:ln w="9344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50669" y="2834639"/>
            <a:ext cx="1452880" cy="454659"/>
          </a:xfrm>
          <a:prstGeom prst="rect">
            <a:avLst/>
          </a:prstGeom>
          <a:ln w="9344">
            <a:solidFill>
              <a:srgbClr val="3364A3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700"/>
              </a:spcBef>
            </a:pPr>
            <a:r>
              <a:rPr sz="1800" spc="-5" dirty="0">
                <a:solidFill>
                  <a:srgbClr val="FF6600"/>
                </a:solidFill>
                <a:latin typeface="Arial"/>
                <a:cs typeface="Arial"/>
              </a:rPr>
              <a:t>1, </a:t>
            </a:r>
            <a:r>
              <a:rPr sz="1800" spc="-10" dirty="0">
                <a:solidFill>
                  <a:srgbClr val="FF6600"/>
                </a:solidFill>
                <a:latin typeface="Arial"/>
                <a:cs typeface="Arial"/>
              </a:rPr>
              <a:t>2, </a:t>
            </a:r>
            <a:r>
              <a:rPr sz="1800" spc="-5" dirty="0">
                <a:solidFill>
                  <a:srgbClr val="FF6600"/>
                </a:solidFill>
                <a:latin typeface="Arial"/>
                <a:cs typeface="Arial"/>
              </a:rPr>
              <a:t>3, 4,</a:t>
            </a:r>
            <a:r>
              <a:rPr sz="1800" spc="-2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6600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63670" y="2834639"/>
            <a:ext cx="1426210" cy="454659"/>
          </a:xfrm>
          <a:custGeom>
            <a:avLst/>
            <a:gdLst/>
            <a:ahLst/>
            <a:cxnLst/>
            <a:rect l="l" t="t" r="r" b="b"/>
            <a:pathLst>
              <a:path w="1426210" h="454660">
                <a:moveTo>
                  <a:pt x="712469" y="454660"/>
                </a:moveTo>
                <a:lnTo>
                  <a:pt x="0" y="454660"/>
                </a:lnTo>
                <a:lnTo>
                  <a:pt x="0" y="0"/>
                </a:lnTo>
                <a:lnTo>
                  <a:pt x="1426209" y="0"/>
                </a:lnTo>
                <a:lnTo>
                  <a:pt x="1426209" y="454660"/>
                </a:lnTo>
                <a:lnTo>
                  <a:pt x="712469" y="454660"/>
                </a:lnTo>
                <a:close/>
              </a:path>
            </a:pathLst>
          </a:custGeom>
          <a:ln w="9344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06240" y="2834639"/>
            <a:ext cx="1004569" cy="454659"/>
          </a:xfrm>
          <a:prstGeom prst="rect">
            <a:avLst/>
          </a:prstGeom>
          <a:ln w="9344">
            <a:solidFill>
              <a:srgbClr val="3364A3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700"/>
              </a:spcBef>
            </a:pPr>
            <a:r>
              <a:rPr sz="1800" spc="-5" dirty="0">
                <a:solidFill>
                  <a:srgbClr val="FF6600"/>
                </a:solidFill>
                <a:latin typeface="Arial"/>
                <a:cs typeface="Arial"/>
              </a:rPr>
              <a:t>1, </a:t>
            </a:r>
            <a:r>
              <a:rPr sz="1800" spc="-10" dirty="0">
                <a:solidFill>
                  <a:srgbClr val="FF6600"/>
                </a:solidFill>
                <a:latin typeface="Arial"/>
                <a:cs typeface="Arial"/>
              </a:rPr>
              <a:t>3,</a:t>
            </a:r>
            <a:r>
              <a:rPr sz="1800" spc="-2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6600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30620" y="2834639"/>
            <a:ext cx="1334770" cy="454659"/>
          </a:xfrm>
          <a:custGeom>
            <a:avLst/>
            <a:gdLst/>
            <a:ahLst/>
            <a:cxnLst/>
            <a:rect l="l" t="t" r="r" b="b"/>
            <a:pathLst>
              <a:path w="1334770" h="454660">
                <a:moveTo>
                  <a:pt x="668020" y="454660"/>
                </a:moveTo>
                <a:lnTo>
                  <a:pt x="0" y="454660"/>
                </a:lnTo>
                <a:lnTo>
                  <a:pt x="0" y="0"/>
                </a:lnTo>
                <a:lnTo>
                  <a:pt x="1334770" y="0"/>
                </a:lnTo>
                <a:lnTo>
                  <a:pt x="1334770" y="454660"/>
                </a:lnTo>
                <a:lnTo>
                  <a:pt x="668020" y="454660"/>
                </a:lnTo>
                <a:close/>
              </a:path>
            </a:pathLst>
          </a:custGeom>
          <a:ln w="9344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414770" y="2834639"/>
            <a:ext cx="1014730" cy="454659"/>
          </a:xfrm>
          <a:prstGeom prst="rect">
            <a:avLst/>
          </a:prstGeom>
          <a:ln w="9344">
            <a:solidFill>
              <a:srgbClr val="3364A3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700"/>
              </a:spcBef>
            </a:pPr>
            <a:r>
              <a:rPr sz="1800" spc="-10" dirty="0">
                <a:solidFill>
                  <a:srgbClr val="FF6600"/>
                </a:solidFill>
                <a:latin typeface="Arial"/>
                <a:cs typeface="Arial"/>
              </a:rPr>
              <a:t>1, 9,</a:t>
            </a:r>
            <a:r>
              <a:rPr sz="1800" spc="-2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6600"/>
                </a:solidFill>
                <a:latin typeface="Arial"/>
                <a:cs typeface="Arial"/>
              </a:rPr>
              <a:t>25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498840" y="2834639"/>
            <a:ext cx="802640" cy="454659"/>
          </a:xfrm>
          <a:custGeom>
            <a:avLst/>
            <a:gdLst/>
            <a:ahLst/>
            <a:cxnLst/>
            <a:rect l="l" t="t" r="r" b="b"/>
            <a:pathLst>
              <a:path w="802640" h="454660">
                <a:moveTo>
                  <a:pt x="401319" y="454660"/>
                </a:moveTo>
                <a:lnTo>
                  <a:pt x="0" y="454660"/>
                </a:lnTo>
                <a:lnTo>
                  <a:pt x="0" y="0"/>
                </a:lnTo>
                <a:lnTo>
                  <a:pt x="802639" y="0"/>
                </a:lnTo>
                <a:lnTo>
                  <a:pt x="802639" y="454660"/>
                </a:lnTo>
                <a:lnTo>
                  <a:pt x="401319" y="454660"/>
                </a:lnTo>
                <a:close/>
              </a:path>
            </a:pathLst>
          </a:custGeom>
          <a:ln w="9344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632190" y="2834639"/>
            <a:ext cx="669290" cy="454659"/>
          </a:xfrm>
          <a:prstGeom prst="rect">
            <a:avLst/>
          </a:prstGeom>
          <a:ln w="9344">
            <a:solidFill>
              <a:srgbClr val="3364A3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700"/>
              </a:spcBef>
            </a:pPr>
            <a:r>
              <a:rPr sz="1800" spc="-5" dirty="0">
                <a:solidFill>
                  <a:srgbClr val="FF6600"/>
                </a:solidFill>
                <a:latin typeface="Arial"/>
                <a:cs typeface="Arial"/>
              </a:rPr>
              <a:t>35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8830" y="4720590"/>
            <a:ext cx="85255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5" dirty="0">
                <a:solidFill>
                  <a:srgbClr val="FF6600"/>
                </a:solidFill>
                <a:latin typeface="Gill Sans MT"/>
                <a:cs typeface="Gill Sans MT"/>
              </a:rPr>
              <a:t>numbers.stream().filter(x</a:t>
            </a:r>
            <a:r>
              <a:rPr sz="1600" spc="60" dirty="0">
                <a:solidFill>
                  <a:srgbClr val="FF6600"/>
                </a:solidFill>
                <a:latin typeface="Gill Sans MT"/>
                <a:cs typeface="Gill Sans MT"/>
              </a:rPr>
              <a:t> </a:t>
            </a:r>
            <a:r>
              <a:rPr sz="1600" spc="225" dirty="0">
                <a:solidFill>
                  <a:srgbClr val="FF6600"/>
                </a:solidFill>
                <a:latin typeface="Gill Sans MT"/>
                <a:cs typeface="Gill Sans MT"/>
              </a:rPr>
              <a:t>-&gt;</a:t>
            </a:r>
            <a:r>
              <a:rPr sz="1600" spc="70" dirty="0">
                <a:solidFill>
                  <a:srgbClr val="FF6600"/>
                </a:solidFill>
                <a:latin typeface="Gill Sans MT"/>
                <a:cs typeface="Gill Sans MT"/>
              </a:rPr>
              <a:t> </a:t>
            </a:r>
            <a:r>
              <a:rPr sz="1600" spc="145" dirty="0">
                <a:solidFill>
                  <a:srgbClr val="FF6600"/>
                </a:solidFill>
                <a:latin typeface="Gill Sans MT"/>
                <a:cs typeface="Gill Sans MT"/>
              </a:rPr>
              <a:t>x</a:t>
            </a:r>
            <a:r>
              <a:rPr sz="1600" spc="60" dirty="0">
                <a:solidFill>
                  <a:srgbClr val="FF6600"/>
                </a:solidFill>
                <a:latin typeface="Gill Sans MT"/>
                <a:cs typeface="Gill Sans MT"/>
              </a:rPr>
              <a:t> </a:t>
            </a:r>
            <a:r>
              <a:rPr sz="1600" spc="434" dirty="0">
                <a:solidFill>
                  <a:srgbClr val="FF6600"/>
                </a:solidFill>
                <a:latin typeface="Gill Sans MT"/>
                <a:cs typeface="Gill Sans MT"/>
              </a:rPr>
              <a:t>%</a:t>
            </a:r>
            <a:r>
              <a:rPr sz="1600" spc="70" dirty="0">
                <a:solidFill>
                  <a:srgbClr val="FF6600"/>
                </a:solidFill>
                <a:latin typeface="Gill Sans MT"/>
                <a:cs typeface="Gill Sans MT"/>
              </a:rPr>
              <a:t> </a:t>
            </a:r>
            <a:r>
              <a:rPr sz="1600" spc="215" dirty="0">
                <a:solidFill>
                  <a:srgbClr val="FF6600"/>
                </a:solidFill>
                <a:latin typeface="Gill Sans MT"/>
                <a:cs typeface="Gill Sans MT"/>
              </a:rPr>
              <a:t>2</a:t>
            </a:r>
            <a:r>
              <a:rPr sz="1600" spc="60" dirty="0">
                <a:solidFill>
                  <a:srgbClr val="FF6600"/>
                </a:solidFill>
                <a:latin typeface="Gill Sans MT"/>
                <a:cs typeface="Gill Sans MT"/>
              </a:rPr>
              <a:t> </a:t>
            </a:r>
            <a:r>
              <a:rPr sz="1600" spc="395" dirty="0">
                <a:solidFill>
                  <a:srgbClr val="FF6600"/>
                </a:solidFill>
                <a:latin typeface="Gill Sans MT"/>
                <a:cs typeface="Gill Sans MT"/>
              </a:rPr>
              <a:t>==</a:t>
            </a:r>
            <a:r>
              <a:rPr sz="1600" spc="60" dirty="0">
                <a:solidFill>
                  <a:srgbClr val="FF6600"/>
                </a:solidFill>
                <a:latin typeface="Gill Sans MT"/>
                <a:cs typeface="Gill Sans MT"/>
              </a:rPr>
              <a:t> </a:t>
            </a:r>
            <a:r>
              <a:rPr sz="1600" spc="190" dirty="0">
                <a:solidFill>
                  <a:srgbClr val="FF6600"/>
                </a:solidFill>
                <a:latin typeface="Gill Sans MT"/>
                <a:cs typeface="Gill Sans MT"/>
              </a:rPr>
              <a:t>1).map(x</a:t>
            </a:r>
            <a:r>
              <a:rPr sz="1600" spc="60" dirty="0">
                <a:solidFill>
                  <a:srgbClr val="FF6600"/>
                </a:solidFill>
                <a:latin typeface="Gill Sans MT"/>
                <a:cs typeface="Gill Sans MT"/>
              </a:rPr>
              <a:t> </a:t>
            </a:r>
            <a:r>
              <a:rPr sz="1600" spc="225" dirty="0">
                <a:solidFill>
                  <a:srgbClr val="FF6600"/>
                </a:solidFill>
                <a:latin typeface="Gill Sans MT"/>
                <a:cs typeface="Gill Sans MT"/>
              </a:rPr>
              <a:t>-&gt;</a:t>
            </a:r>
            <a:r>
              <a:rPr sz="1600" spc="70" dirty="0">
                <a:solidFill>
                  <a:srgbClr val="FF6600"/>
                </a:solidFill>
                <a:latin typeface="Gill Sans MT"/>
                <a:cs typeface="Gill Sans MT"/>
              </a:rPr>
              <a:t> </a:t>
            </a:r>
            <a:r>
              <a:rPr sz="1600" spc="145" dirty="0">
                <a:solidFill>
                  <a:srgbClr val="FF6600"/>
                </a:solidFill>
                <a:latin typeface="Gill Sans MT"/>
                <a:cs typeface="Gill Sans MT"/>
              </a:rPr>
              <a:t>x</a:t>
            </a:r>
            <a:r>
              <a:rPr sz="1600" spc="60" dirty="0">
                <a:solidFill>
                  <a:srgbClr val="FF6600"/>
                </a:solidFill>
                <a:latin typeface="Gill Sans MT"/>
                <a:cs typeface="Gill Sans MT"/>
              </a:rPr>
              <a:t> </a:t>
            </a:r>
            <a:r>
              <a:rPr sz="1600" spc="130" dirty="0">
                <a:solidFill>
                  <a:srgbClr val="FF6600"/>
                </a:solidFill>
                <a:latin typeface="Gill Sans MT"/>
                <a:cs typeface="Gill Sans MT"/>
              </a:rPr>
              <a:t>*</a:t>
            </a:r>
            <a:r>
              <a:rPr sz="1600" spc="60" dirty="0">
                <a:solidFill>
                  <a:srgbClr val="FF6600"/>
                </a:solidFill>
                <a:latin typeface="Gill Sans MT"/>
                <a:cs typeface="Gill Sans MT"/>
              </a:rPr>
              <a:t> </a:t>
            </a:r>
            <a:r>
              <a:rPr sz="1600" spc="155" dirty="0">
                <a:solidFill>
                  <a:srgbClr val="FF6600"/>
                </a:solidFill>
                <a:latin typeface="Gill Sans MT"/>
                <a:cs typeface="Gill Sans MT"/>
              </a:rPr>
              <a:t>x).reduce(0,</a:t>
            </a:r>
            <a:r>
              <a:rPr sz="1600" spc="55" dirty="0">
                <a:solidFill>
                  <a:srgbClr val="FF6600"/>
                </a:solidFill>
                <a:latin typeface="Gill Sans MT"/>
                <a:cs typeface="Gill Sans MT"/>
              </a:rPr>
              <a:t> </a:t>
            </a:r>
            <a:r>
              <a:rPr sz="1600" spc="135" dirty="0">
                <a:solidFill>
                  <a:srgbClr val="FF6600"/>
                </a:solidFill>
                <a:latin typeface="Gill Sans MT"/>
                <a:cs typeface="Gill Sans MT"/>
              </a:rPr>
              <a:t>(x,</a:t>
            </a:r>
            <a:r>
              <a:rPr sz="1600" spc="60" dirty="0">
                <a:solidFill>
                  <a:srgbClr val="FF6600"/>
                </a:solidFill>
                <a:latin typeface="Gill Sans MT"/>
                <a:cs typeface="Gill Sans MT"/>
              </a:rPr>
              <a:t> </a:t>
            </a:r>
            <a:r>
              <a:rPr sz="1600" spc="170" dirty="0">
                <a:solidFill>
                  <a:srgbClr val="FF6600"/>
                </a:solidFill>
                <a:latin typeface="Gill Sans MT"/>
                <a:cs typeface="Gill Sans MT"/>
              </a:rPr>
              <a:t>y)</a:t>
            </a:r>
            <a:r>
              <a:rPr sz="1600" spc="60" dirty="0">
                <a:solidFill>
                  <a:srgbClr val="FF6600"/>
                </a:solidFill>
                <a:latin typeface="Gill Sans MT"/>
                <a:cs typeface="Gill Sans MT"/>
              </a:rPr>
              <a:t> </a:t>
            </a:r>
            <a:r>
              <a:rPr sz="1600" spc="225" dirty="0">
                <a:solidFill>
                  <a:srgbClr val="FF6600"/>
                </a:solidFill>
                <a:latin typeface="Gill Sans MT"/>
                <a:cs typeface="Gill Sans MT"/>
              </a:rPr>
              <a:t>-&gt;</a:t>
            </a:r>
            <a:r>
              <a:rPr sz="1600" spc="60" dirty="0">
                <a:solidFill>
                  <a:srgbClr val="FF6600"/>
                </a:solidFill>
                <a:latin typeface="Gill Sans MT"/>
                <a:cs typeface="Gill Sans MT"/>
              </a:rPr>
              <a:t> </a:t>
            </a:r>
            <a:r>
              <a:rPr sz="1600" spc="145" dirty="0">
                <a:solidFill>
                  <a:srgbClr val="FF6600"/>
                </a:solidFill>
                <a:latin typeface="Gill Sans MT"/>
                <a:cs typeface="Gill Sans MT"/>
              </a:rPr>
              <a:t>x</a:t>
            </a:r>
            <a:r>
              <a:rPr sz="1600" spc="70" dirty="0">
                <a:solidFill>
                  <a:srgbClr val="FF6600"/>
                </a:solidFill>
                <a:latin typeface="Gill Sans MT"/>
                <a:cs typeface="Gill Sans MT"/>
              </a:rPr>
              <a:t> </a:t>
            </a:r>
            <a:r>
              <a:rPr sz="1600" spc="405" dirty="0">
                <a:solidFill>
                  <a:srgbClr val="FF6600"/>
                </a:solidFill>
                <a:latin typeface="Gill Sans MT"/>
                <a:cs typeface="Gill Sans MT"/>
              </a:rPr>
              <a:t>+</a:t>
            </a:r>
            <a:r>
              <a:rPr sz="1600" spc="50" dirty="0">
                <a:solidFill>
                  <a:srgbClr val="FF6600"/>
                </a:solidFill>
                <a:latin typeface="Gill Sans MT"/>
                <a:cs typeface="Gill Sans MT"/>
              </a:rPr>
              <a:t> </a:t>
            </a:r>
            <a:r>
              <a:rPr sz="1600" spc="170" dirty="0">
                <a:solidFill>
                  <a:srgbClr val="FF6600"/>
                </a:solidFill>
                <a:latin typeface="Gill Sans MT"/>
                <a:cs typeface="Gill Sans MT"/>
              </a:rPr>
              <a:t>y);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019" y="584200"/>
            <a:ext cx="78397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425" dirty="0"/>
              <a:t>... </a:t>
            </a:r>
            <a:r>
              <a:rPr sz="4400" spc="570" dirty="0"/>
              <a:t>Streams </a:t>
            </a:r>
            <a:r>
              <a:rPr sz="4400" spc="490" dirty="0"/>
              <a:t>are</a:t>
            </a:r>
            <a:r>
              <a:rPr sz="4400" spc="-710" dirty="0"/>
              <a:t> </a:t>
            </a:r>
            <a:r>
              <a:rPr sz="4400" spc="370" dirty="0"/>
              <a:t>not </a:t>
            </a:r>
            <a:r>
              <a:rPr sz="4400" spc="509" dirty="0"/>
              <a:t>reusable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07539"/>
            <a:ext cx="114300" cy="1143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0750" y="1753870"/>
            <a:ext cx="8420100" cy="368046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80010">
              <a:lnSpc>
                <a:spcPts val="3060"/>
              </a:lnSpc>
              <a:spcBef>
                <a:spcPts val="250"/>
              </a:spcBef>
            </a:pPr>
            <a:r>
              <a:rPr sz="2600" spc="215" dirty="0">
                <a:solidFill>
                  <a:srgbClr val="336699"/>
                </a:solidFill>
                <a:latin typeface="Gill Sans MT"/>
                <a:cs typeface="Gill Sans MT"/>
              </a:rPr>
              <a:t>Unlike</a:t>
            </a:r>
            <a:r>
              <a:rPr sz="2600" spc="10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29" dirty="0">
                <a:solidFill>
                  <a:srgbClr val="336699"/>
                </a:solidFill>
                <a:latin typeface="Gill Sans MT"/>
                <a:cs typeface="Gill Sans MT"/>
              </a:rPr>
              <a:t>collections,</a:t>
            </a:r>
            <a:r>
              <a:rPr sz="2600" spc="10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35" dirty="0">
                <a:solidFill>
                  <a:srgbClr val="336699"/>
                </a:solidFill>
                <a:latin typeface="Gill Sans MT"/>
                <a:cs typeface="Gill Sans MT"/>
              </a:rPr>
              <a:t>Streams</a:t>
            </a:r>
            <a:r>
              <a:rPr sz="26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90" dirty="0">
                <a:solidFill>
                  <a:srgbClr val="336699"/>
                </a:solidFill>
                <a:latin typeface="Gill Sans MT"/>
                <a:cs typeface="Gill Sans MT"/>
              </a:rPr>
              <a:t>are</a:t>
            </a:r>
            <a:r>
              <a:rPr sz="26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15" dirty="0">
                <a:solidFill>
                  <a:srgbClr val="336699"/>
                </a:solidFill>
                <a:latin typeface="Gill Sans MT"/>
                <a:cs typeface="Gill Sans MT"/>
              </a:rPr>
              <a:t>not</a:t>
            </a:r>
            <a:r>
              <a:rPr sz="2600" spc="10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95" dirty="0">
                <a:solidFill>
                  <a:srgbClr val="336699"/>
                </a:solidFill>
                <a:latin typeface="Gill Sans MT"/>
                <a:cs typeface="Gill Sans MT"/>
              </a:rPr>
              <a:t>reusable.</a:t>
            </a:r>
            <a:r>
              <a:rPr sz="26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75" dirty="0">
                <a:solidFill>
                  <a:srgbClr val="336699"/>
                </a:solidFill>
                <a:latin typeface="Gill Sans MT"/>
                <a:cs typeface="Gill Sans MT"/>
              </a:rPr>
              <a:t>They  </a:t>
            </a:r>
            <a:r>
              <a:rPr sz="2600" spc="290" dirty="0">
                <a:solidFill>
                  <a:srgbClr val="336699"/>
                </a:solidFill>
                <a:latin typeface="Gill Sans MT"/>
                <a:cs typeface="Gill Sans MT"/>
              </a:rPr>
              <a:t>are </a:t>
            </a:r>
            <a:r>
              <a:rPr sz="2600" spc="240" dirty="0">
                <a:solidFill>
                  <a:srgbClr val="336699"/>
                </a:solidFill>
                <a:latin typeface="Gill Sans MT"/>
                <a:cs typeface="Gill Sans MT"/>
              </a:rPr>
              <a:t>one-shot</a:t>
            </a:r>
            <a:r>
              <a:rPr sz="2600" spc="-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50" dirty="0">
                <a:solidFill>
                  <a:srgbClr val="336699"/>
                </a:solidFill>
                <a:latin typeface="Gill Sans MT"/>
                <a:cs typeface="Gill Sans MT"/>
              </a:rPr>
              <a:t>objects.</a:t>
            </a:r>
            <a:endParaRPr sz="2600">
              <a:latin typeface="Gill Sans MT"/>
              <a:cs typeface="Gill Sans MT"/>
            </a:endParaRPr>
          </a:p>
          <a:p>
            <a:pPr marL="12700" marR="5080">
              <a:lnSpc>
                <a:spcPts val="3050"/>
              </a:lnSpc>
              <a:spcBef>
                <a:spcPts val="1430"/>
              </a:spcBef>
            </a:pPr>
            <a:r>
              <a:rPr sz="2600" spc="40" dirty="0">
                <a:solidFill>
                  <a:srgbClr val="336699"/>
                </a:solidFill>
                <a:latin typeface="Gill Sans MT"/>
                <a:cs typeface="Gill Sans MT"/>
              </a:rPr>
              <a:t>A</a:t>
            </a:r>
            <a:r>
              <a:rPr sz="26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35" dirty="0">
                <a:solidFill>
                  <a:srgbClr val="336699"/>
                </a:solidFill>
                <a:latin typeface="Gill Sans MT"/>
                <a:cs typeface="Gill Sans MT"/>
              </a:rPr>
              <a:t>Stream</a:t>
            </a:r>
            <a:r>
              <a:rPr sz="26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95" dirty="0">
                <a:solidFill>
                  <a:srgbClr val="336699"/>
                </a:solidFill>
                <a:latin typeface="Gill Sans MT"/>
                <a:cs typeface="Gill Sans MT"/>
              </a:rPr>
              <a:t>cannot</a:t>
            </a:r>
            <a:r>
              <a:rPr sz="26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345" dirty="0">
                <a:solidFill>
                  <a:srgbClr val="336699"/>
                </a:solidFill>
                <a:latin typeface="Gill Sans MT"/>
                <a:cs typeface="Gill Sans MT"/>
              </a:rPr>
              <a:t>be</a:t>
            </a:r>
            <a:r>
              <a:rPr sz="2600" spc="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90" dirty="0">
                <a:solidFill>
                  <a:srgbClr val="336699"/>
                </a:solidFill>
                <a:latin typeface="Gill Sans MT"/>
                <a:cs typeface="Gill Sans MT"/>
              </a:rPr>
              <a:t>reused</a:t>
            </a:r>
            <a:r>
              <a:rPr sz="2600" spc="11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54" dirty="0">
                <a:solidFill>
                  <a:srgbClr val="336699"/>
                </a:solidFill>
                <a:latin typeface="Gill Sans MT"/>
                <a:cs typeface="Gill Sans MT"/>
              </a:rPr>
              <a:t>after</a:t>
            </a:r>
            <a:r>
              <a:rPr sz="2600" spc="10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90" dirty="0">
                <a:solidFill>
                  <a:srgbClr val="336699"/>
                </a:solidFill>
                <a:latin typeface="Gill Sans MT"/>
                <a:cs typeface="Gill Sans MT"/>
              </a:rPr>
              <a:t>calling</a:t>
            </a:r>
            <a:r>
              <a:rPr sz="2600" spc="9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480" dirty="0">
                <a:solidFill>
                  <a:srgbClr val="336699"/>
                </a:solidFill>
                <a:latin typeface="Gill Sans MT"/>
                <a:cs typeface="Gill Sans MT"/>
              </a:rPr>
              <a:t>a</a:t>
            </a:r>
            <a:r>
              <a:rPr sz="2600" spc="100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75" dirty="0">
                <a:solidFill>
                  <a:srgbClr val="336699"/>
                </a:solidFill>
                <a:latin typeface="Gill Sans MT"/>
                <a:cs typeface="Gill Sans MT"/>
              </a:rPr>
              <a:t>terminal  </a:t>
            </a:r>
            <a:r>
              <a:rPr sz="2600" spc="240" dirty="0">
                <a:solidFill>
                  <a:srgbClr val="336699"/>
                </a:solidFill>
                <a:latin typeface="Gill Sans MT"/>
                <a:cs typeface="Gill Sans MT"/>
              </a:rPr>
              <a:t>operation </a:t>
            </a:r>
            <a:r>
              <a:rPr sz="2600" spc="245" dirty="0">
                <a:solidFill>
                  <a:srgbClr val="336699"/>
                </a:solidFill>
                <a:latin typeface="Gill Sans MT"/>
                <a:cs typeface="Gill Sans MT"/>
              </a:rPr>
              <a:t>on</a:t>
            </a:r>
            <a:r>
              <a:rPr sz="2600" spc="-2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180" dirty="0">
                <a:solidFill>
                  <a:srgbClr val="336699"/>
                </a:solidFill>
                <a:latin typeface="Gill Sans MT"/>
                <a:cs typeface="Gill Sans MT"/>
              </a:rPr>
              <a:t>it.</a:t>
            </a:r>
            <a:endParaRPr sz="2600">
              <a:latin typeface="Gill Sans MT"/>
              <a:cs typeface="Gill Sans MT"/>
            </a:endParaRPr>
          </a:p>
          <a:p>
            <a:pPr marL="12700">
              <a:lnSpc>
                <a:spcPts val="3040"/>
              </a:lnSpc>
              <a:spcBef>
                <a:spcPts val="1270"/>
              </a:spcBef>
            </a:pPr>
            <a:r>
              <a:rPr sz="2600" spc="40" dirty="0">
                <a:solidFill>
                  <a:srgbClr val="336699"/>
                </a:solidFill>
                <a:latin typeface="Gill Sans MT"/>
                <a:cs typeface="Gill Sans MT"/>
              </a:rPr>
              <a:t>A </a:t>
            </a:r>
            <a:r>
              <a:rPr sz="2600" spc="335" dirty="0">
                <a:solidFill>
                  <a:srgbClr val="336699"/>
                </a:solidFill>
                <a:latin typeface="Gill Sans MT"/>
                <a:cs typeface="Gill Sans MT"/>
              </a:rPr>
              <a:t>Stream </a:t>
            </a:r>
            <a:r>
              <a:rPr sz="2600" spc="295" dirty="0">
                <a:solidFill>
                  <a:srgbClr val="336699"/>
                </a:solidFill>
                <a:latin typeface="Gill Sans MT"/>
                <a:cs typeface="Gill Sans MT"/>
              </a:rPr>
              <a:t>implementation </a:t>
            </a:r>
            <a:r>
              <a:rPr sz="2600" spc="470" dirty="0">
                <a:solidFill>
                  <a:srgbClr val="336699"/>
                </a:solidFill>
                <a:latin typeface="Gill Sans MT"/>
                <a:cs typeface="Gill Sans MT"/>
              </a:rPr>
              <a:t>may</a:t>
            </a:r>
            <a:r>
              <a:rPr sz="2600" spc="-37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190" dirty="0">
                <a:solidFill>
                  <a:srgbClr val="336699"/>
                </a:solidFill>
                <a:latin typeface="Gill Sans MT"/>
                <a:cs typeface="Gill Sans MT"/>
              </a:rPr>
              <a:t>throw </a:t>
            </a:r>
            <a:r>
              <a:rPr sz="2600" spc="415" dirty="0">
                <a:solidFill>
                  <a:srgbClr val="336699"/>
                </a:solidFill>
                <a:latin typeface="Gill Sans MT"/>
                <a:cs typeface="Gill Sans MT"/>
              </a:rPr>
              <a:t>an</a:t>
            </a:r>
            <a:endParaRPr sz="2600">
              <a:latin typeface="Gill Sans MT"/>
              <a:cs typeface="Gill Sans MT"/>
            </a:endParaRPr>
          </a:p>
          <a:p>
            <a:pPr marL="12700" marR="944880">
              <a:lnSpc>
                <a:spcPts val="3050"/>
              </a:lnSpc>
              <a:spcBef>
                <a:spcPts val="180"/>
              </a:spcBef>
            </a:pPr>
            <a:r>
              <a:rPr sz="2700" i="1" spc="515" dirty="0">
                <a:solidFill>
                  <a:srgbClr val="336699"/>
                </a:solidFill>
                <a:latin typeface="Gill Sans MT"/>
                <a:cs typeface="Gill Sans MT"/>
              </a:rPr>
              <a:t>IllegalStateException </a:t>
            </a:r>
            <a:r>
              <a:rPr sz="2600" spc="204" dirty="0">
                <a:solidFill>
                  <a:srgbClr val="336699"/>
                </a:solidFill>
                <a:latin typeface="Gill Sans MT"/>
                <a:cs typeface="Gill Sans MT"/>
              </a:rPr>
              <a:t>if </a:t>
            </a:r>
            <a:r>
              <a:rPr sz="2600" spc="150" dirty="0">
                <a:solidFill>
                  <a:srgbClr val="336699"/>
                </a:solidFill>
                <a:latin typeface="Gill Sans MT"/>
                <a:cs typeface="Gill Sans MT"/>
              </a:rPr>
              <a:t>it </a:t>
            </a:r>
            <a:r>
              <a:rPr sz="2600" spc="275" dirty="0">
                <a:solidFill>
                  <a:srgbClr val="336699"/>
                </a:solidFill>
                <a:latin typeface="Gill Sans MT"/>
                <a:cs typeface="Gill Sans MT"/>
              </a:rPr>
              <a:t>detects </a:t>
            </a:r>
            <a:r>
              <a:rPr sz="2600" spc="280" dirty="0">
                <a:solidFill>
                  <a:srgbClr val="336699"/>
                </a:solidFill>
                <a:latin typeface="Gill Sans MT"/>
                <a:cs typeface="Gill Sans MT"/>
              </a:rPr>
              <a:t>that</a:t>
            </a:r>
            <a:r>
              <a:rPr sz="2600" spc="-39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80" dirty="0">
                <a:solidFill>
                  <a:srgbClr val="336699"/>
                </a:solidFill>
                <a:latin typeface="Gill Sans MT"/>
                <a:cs typeface="Gill Sans MT"/>
              </a:rPr>
              <a:t>the  </a:t>
            </a:r>
            <a:r>
              <a:rPr sz="2600" spc="315" dirty="0">
                <a:solidFill>
                  <a:srgbClr val="336699"/>
                </a:solidFill>
                <a:latin typeface="Gill Sans MT"/>
                <a:cs typeface="Gill Sans MT"/>
              </a:rPr>
              <a:t>stream </a:t>
            </a:r>
            <a:r>
              <a:rPr sz="2600" spc="250" dirty="0">
                <a:solidFill>
                  <a:srgbClr val="336699"/>
                </a:solidFill>
                <a:latin typeface="Gill Sans MT"/>
                <a:cs typeface="Gill Sans MT"/>
              </a:rPr>
              <a:t>is </a:t>
            </a:r>
            <a:r>
              <a:rPr sz="2600" spc="330" dirty="0">
                <a:solidFill>
                  <a:srgbClr val="336699"/>
                </a:solidFill>
                <a:latin typeface="Gill Sans MT"/>
                <a:cs typeface="Gill Sans MT"/>
              </a:rPr>
              <a:t>being</a:t>
            </a:r>
            <a:r>
              <a:rPr sz="2600" spc="-26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85" dirty="0">
                <a:solidFill>
                  <a:srgbClr val="336699"/>
                </a:solidFill>
                <a:latin typeface="Gill Sans MT"/>
                <a:cs typeface="Gill Sans MT"/>
              </a:rPr>
              <a:t>reused.</a:t>
            </a:r>
            <a:endParaRPr sz="26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600" spc="350" dirty="0">
                <a:solidFill>
                  <a:srgbClr val="336699"/>
                </a:solidFill>
                <a:latin typeface="Gill Sans MT"/>
                <a:cs typeface="Gill Sans MT"/>
              </a:rPr>
              <a:t>Example </a:t>
            </a:r>
            <a:r>
              <a:rPr sz="2600" spc="250" dirty="0">
                <a:solidFill>
                  <a:srgbClr val="336699"/>
                </a:solidFill>
                <a:latin typeface="Gill Sans MT"/>
                <a:cs typeface="Gill Sans MT"/>
              </a:rPr>
              <a:t>is</a:t>
            </a:r>
            <a:r>
              <a:rPr sz="2600" spc="-165" dirty="0">
                <a:solidFill>
                  <a:srgbClr val="336699"/>
                </a:solidFill>
                <a:latin typeface="Gill Sans MT"/>
                <a:cs typeface="Gill Sans MT"/>
              </a:rPr>
              <a:t> </a:t>
            </a:r>
            <a:r>
              <a:rPr sz="2600" spc="265" dirty="0">
                <a:solidFill>
                  <a:srgbClr val="336699"/>
                </a:solidFill>
                <a:latin typeface="Gill Sans MT"/>
                <a:cs typeface="Gill Sans MT"/>
              </a:rPr>
              <a:t>here...</a:t>
            </a:r>
            <a:endParaRPr sz="2600">
              <a:latin typeface="Gill Sans MT"/>
              <a:cs typeface="Gill Sans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863850"/>
            <a:ext cx="114300" cy="1143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821429"/>
            <a:ext cx="114300" cy="1143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5166359"/>
            <a:ext cx="114300" cy="114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1300</Words>
  <Application>Microsoft Office PowerPoint</Application>
  <PresentationFormat>Custom</PresentationFormat>
  <Paragraphs>109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Gill Sans MT</vt:lpstr>
      <vt:lpstr>Calibri</vt:lpstr>
      <vt:lpstr>Office Theme</vt:lpstr>
      <vt:lpstr>PowerPoint Presentation</vt:lpstr>
      <vt:lpstr>() -&gt; Agenda</vt:lpstr>
      <vt:lpstr>1. What is a Stream?</vt:lpstr>
      <vt:lpstr>... No storage</vt:lpstr>
      <vt:lpstr>... Infinite Streams</vt:lpstr>
      <vt:lpstr>... Imperative vs. Functional</vt:lpstr>
      <vt:lpstr>... Stream Operations</vt:lpstr>
      <vt:lpstr>... Stream Operations (cont...)</vt:lpstr>
      <vt:lpstr>... Streams are not reusable</vt:lpstr>
      <vt:lpstr>2. Creating Streams</vt:lpstr>
      <vt:lpstr>... Streams from values</vt:lpstr>
      <vt:lpstr>... Empty Streams</vt:lpstr>
      <vt:lpstr>... Streams from Functions</vt:lpstr>
      <vt:lpstr>... Streams from Arrays</vt:lpstr>
      <vt:lpstr>... Streams from Collections</vt:lpstr>
      <vt:lpstr>... Streams from Files</vt:lpstr>
      <vt:lpstr>3. Optional Values</vt:lpstr>
      <vt:lpstr>4. Operations on Streams</vt:lpstr>
      <vt:lpstr>4. Operations on Streams (cont...)</vt:lpstr>
      <vt:lpstr>... Debugging Stream Pipeline</vt:lpstr>
      <vt:lpstr>... Iteration using Streams</vt:lpstr>
      <vt:lpstr>... Mapping the Stream elements</vt:lpstr>
      <vt:lpstr>... Filtering the Stream elements</vt:lpstr>
      <vt:lpstr>... Reducing the Stream elements</vt:lpstr>
      <vt:lpstr>5. Collecting data using Collectors.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</dc:title>
  <cp:lastModifiedBy>KiranKumar Kurra</cp:lastModifiedBy>
  <cp:revision>5</cp:revision>
  <dcterms:created xsi:type="dcterms:W3CDTF">2020-05-21T00:52:32Z</dcterms:created>
  <dcterms:modified xsi:type="dcterms:W3CDTF">2021-03-19T09:39:03Z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2015-01-09T00:00:00Z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2020-05-21T00:00:00Z</vt:filetime>
  </property>
</Properties>
</file>