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notesMasterIdLst>
    <p:notesMasterId r:id="rId18"/>
  </p:notesMasterIdLst>
  <p:sldIdLst>
    <p:sldId id="417" r:id="rId5"/>
    <p:sldId id="418" r:id="rId6"/>
    <p:sldId id="421" r:id="rId7"/>
    <p:sldId id="419" r:id="rId8"/>
    <p:sldId id="420" r:id="rId9"/>
    <p:sldId id="413" r:id="rId10"/>
    <p:sldId id="422" r:id="rId11"/>
    <p:sldId id="423" r:id="rId12"/>
    <p:sldId id="424" r:id="rId13"/>
    <p:sldId id="425" r:id="rId14"/>
    <p:sldId id="426" r:id="rId15"/>
    <p:sldId id="414" r:id="rId16"/>
    <p:sldId id="349" r:id="rId17"/>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60" clrIdx="1"/>
  <p:cmAuthor id="2" name="SangeeArjun" initials="Sangeeth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EA3800"/>
    <a:srgbClr val="FFAFAF"/>
    <a:srgbClr val="FFCCCC"/>
    <a:srgbClr val="CC3300"/>
    <a:srgbClr val="FFB7B7"/>
    <a:srgbClr val="FFA589"/>
    <a:srgbClr val="DAD2E4"/>
    <a:srgbClr val="EED0CE"/>
    <a:srgbClr val="E9C3C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87971" autoAdjust="0"/>
  </p:normalViewPr>
  <p:slideViewPr>
    <p:cSldViewPr>
      <p:cViewPr varScale="1">
        <p:scale>
          <a:sx n="77" d="100"/>
          <a:sy n="77" d="100"/>
        </p:scale>
        <p:origin x="-1618"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xmlns="" val="611740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2</a:t>
            </a:fld>
            <a:endParaRPr lang="en-US" altLang="en-US" dirty="0"/>
          </a:p>
        </p:txBody>
      </p:sp>
    </p:spTree>
    <p:extLst>
      <p:ext uri="{BB962C8B-B14F-4D97-AF65-F5344CB8AC3E}">
        <p14:creationId xmlns:p14="http://schemas.microsoft.com/office/powerpoint/2010/main" xmlns="" val="421928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a:t>
            </a:fld>
            <a:endParaRPr lang="en-US" altLang="en-US" dirty="0"/>
          </a:p>
        </p:txBody>
      </p:sp>
    </p:spTree>
    <p:extLst>
      <p:ext uri="{BB962C8B-B14F-4D97-AF65-F5344CB8AC3E}">
        <p14:creationId xmlns:p14="http://schemas.microsoft.com/office/powerpoint/2010/main" xmlns="" val="212767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extends keyword</a:t>
            </a:r>
            <a:r>
              <a:rPr lang="en-US" sz="1200" b="0" i="0" kern="1200" dirty="0">
                <a:solidFill>
                  <a:schemeClr val="tx1"/>
                </a:solidFill>
                <a:effectLst/>
                <a:latin typeface="Arial" charset="0"/>
                <a:ea typeface="+mn-ea"/>
                <a:cs typeface="+mn-cs"/>
              </a:rPr>
              <a:t> indicates that you are making a new class that derives from an existing class. The meaning of "extends" is to increase the functionality.</a:t>
            </a:r>
          </a:p>
          <a:p>
            <a:r>
              <a:rPr lang="en-US" sz="1200" b="0" i="0" kern="1200" dirty="0">
                <a:solidFill>
                  <a:schemeClr val="tx1"/>
                </a:solidFill>
                <a:effectLst/>
                <a:latin typeface="Arial" charset="0"/>
                <a:ea typeface="+mn-ea"/>
                <a:cs typeface="+mn-cs"/>
              </a:rPr>
              <a:t>In the terminology of Java, a class which is inherited is called a parent or superclass, and the new class is called child or subclass.</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4</a:t>
            </a:fld>
            <a:endParaRPr lang="en-US" altLang="en-US" dirty="0"/>
          </a:p>
        </p:txBody>
      </p:sp>
    </p:spTree>
    <p:extLst>
      <p:ext uri="{BB962C8B-B14F-4D97-AF65-F5344CB8AC3E}">
        <p14:creationId xmlns:p14="http://schemas.microsoft.com/office/powerpoint/2010/main" xmlns="" val="163572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example we are creating a new</a:t>
            </a:r>
            <a:r>
              <a:rPr lang="en-US" baseline="0" dirty="0"/>
              <a:t> inherited sub class Programmer which extends the super class Employee.</a:t>
            </a:r>
          </a:p>
          <a:p>
            <a:pPr marL="171450" indent="-171450">
              <a:buFont typeface="Arial" panose="020B0604020202020204" pitchFamily="34" charset="0"/>
              <a:buChar char="•"/>
            </a:pPr>
            <a:r>
              <a:rPr lang="en-US" baseline="0" dirty="0"/>
              <a:t>When we execute this code it will print the salary from be super class as well as the bonus from the sub class.</a:t>
            </a:r>
          </a:p>
          <a:p>
            <a:pPr marL="171450" indent="-171450">
              <a:buFont typeface="Arial" panose="020B0604020202020204" pitchFamily="34" charset="0"/>
              <a:buChar char="•"/>
            </a:pPr>
            <a:r>
              <a:rPr lang="en-US" baseline="0" dirty="0"/>
              <a:t>This shows how we can inherit the property of the super class in the child class Programmer.</a:t>
            </a:r>
          </a:p>
          <a:p>
            <a:pPr marL="171450" lvl="0" indent="-171450">
              <a:spcBef>
                <a:spcPts val="1200"/>
              </a:spcBef>
              <a:buFont typeface="Arial" panose="020B0604020202020204" pitchFamily="34" charset="0"/>
              <a:buChar char="•"/>
            </a:pPr>
            <a:r>
              <a:rPr lang="en-US" b="0" dirty="0">
                <a:ea typeface="Arial Unicode MS" pitchFamily="34" charset="-128"/>
              </a:rPr>
              <a:t>A subclass inherits all of the “</a:t>
            </a:r>
            <a:r>
              <a:rPr lang="en-US" dirty="0">
                <a:ea typeface="Arial Unicode MS" pitchFamily="34" charset="-128"/>
              </a:rPr>
              <a:t>public</a:t>
            </a:r>
            <a:r>
              <a:rPr lang="en-US" b="0" dirty="0">
                <a:ea typeface="Arial Unicode MS" pitchFamily="34" charset="-128"/>
              </a:rPr>
              <a:t>” and “</a:t>
            </a:r>
            <a:r>
              <a:rPr lang="en-US" dirty="0">
                <a:ea typeface="Arial Unicode MS" pitchFamily="34" charset="-128"/>
              </a:rPr>
              <a:t>protected</a:t>
            </a:r>
            <a:r>
              <a:rPr lang="en-US" b="0" dirty="0">
                <a:ea typeface="Arial Unicode MS" pitchFamily="34" charset="-128"/>
              </a:rPr>
              <a:t>” members of its parent, no matter what package the subclass is in.</a:t>
            </a:r>
          </a:p>
          <a:p>
            <a:pPr marL="171450" lvl="0" indent="-171450">
              <a:spcBef>
                <a:spcPts val="1200"/>
              </a:spcBef>
              <a:buFont typeface="Arial" panose="020B0604020202020204" pitchFamily="34" charset="0"/>
              <a:buChar char="•"/>
            </a:pPr>
            <a:r>
              <a:rPr lang="en-US" b="0" dirty="0"/>
              <a:t> If the subclass is in the </a:t>
            </a:r>
            <a:r>
              <a:rPr lang="en-US" dirty="0"/>
              <a:t>same</a:t>
            </a:r>
            <a:r>
              <a:rPr lang="en-US" b="0" dirty="0"/>
              <a:t> </a:t>
            </a:r>
            <a:r>
              <a:rPr lang="en-US" dirty="0"/>
              <a:t>package</a:t>
            </a:r>
            <a:r>
              <a:rPr lang="en-US" b="0" dirty="0"/>
              <a:t>, then it also inherits the “</a:t>
            </a:r>
            <a:r>
              <a:rPr lang="en-US" dirty="0"/>
              <a:t>default</a:t>
            </a:r>
            <a:r>
              <a:rPr lang="en-US" b="0" dirty="0"/>
              <a:t>” access (members that do not have any access modifier) members of the parent</a:t>
            </a:r>
          </a:p>
          <a:p>
            <a:pPr marL="0" lvl="0" indent="0">
              <a:spcBef>
                <a:spcPts val="1200"/>
              </a:spcBef>
              <a:buFont typeface="Arial" panose="020B0604020202020204" pitchFamily="34" charset="0"/>
              <a:buNone/>
            </a:pPr>
            <a:endParaRPr lang="en-US" b="0" dirty="0"/>
          </a:p>
          <a:p>
            <a:pPr marL="0" lvl="0" indent="0">
              <a:spcBef>
                <a:spcPts val="1200"/>
              </a:spcBef>
              <a:buFont typeface="Arial" panose="020B0604020202020204" pitchFamily="34" charset="0"/>
              <a:buNone/>
            </a:pPr>
            <a:r>
              <a:rPr lang="en-US" b="1" dirty="0"/>
              <a:t>Inheriting fields in a subclass:</a:t>
            </a:r>
          </a:p>
          <a:p>
            <a:pPr marL="0" lvl="0" indent="0">
              <a:spcBef>
                <a:spcPts val="1200"/>
              </a:spcBef>
              <a:buFont typeface="Arial" panose="020B0604020202020204" pitchFamily="34" charset="0"/>
              <a:buNone/>
            </a:pPr>
            <a:endParaRPr lang="en-US" b="0" dirty="0"/>
          </a:p>
          <a:p>
            <a:pPr marL="171450" lvl="0" indent="-171450">
              <a:spcBef>
                <a:spcPts val="1200"/>
              </a:spcBef>
              <a:buFont typeface="Arial" panose="020B0604020202020204" pitchFamily="34" charset="0"/>
              <a:buChar char="•"/>
            </a:pPr>
            <a:r>
              <a:rPr lang="en-US" b="0" dirty="0"/>
              <a:t>The inherited fields can be accessed directly, just like any other fields again based on  the access modifiers.</a:t>
            </a:r>
          </a:p>
          <a:p>
            <a:pPr marL="171450" lvl="0" indent="-171450">
              <a:spcBef>
                <a:spcPts val="1200"/>
              </a:spcBef>
              <a:buFont typeface="Arial" panose="020B0604020202020204" pitchFamily="34" charset="0"/>
              <a:buChar char="•"/>
            </a:pPr>
            <a:r>
              <a:rPr lang="en-US" b="0" dirty="0"/>
              <a:t>You can declare new fields in the subclass that are not in the super class.</a:t>
            </a:r>
          </a:p>
          <a:p>
            <a:pPr marL="171450" lvl="0" indent="-171450">
              <a:spcBef>
                <a:spcPts val="1200"/>
              </a:spcBef>
              <a:buFont typeface="Arial" panose="020B0604020202020204" pitchFamily="34" charset="0"/>
              <a:buChar char="•"/>
            </a:pPr>
            <a:r>
              <a:rPr lang="en-US" b="0" dirty="0"/>
              <a:t>You can declare a field in the subclass with the same name as the one in the super class, thus hiding the parent fields (not recommended).</a:t>
            </a:r>
          </a:p>
          <a:p>
            <a:pPr marL="171450" lvl="0" indent="-171450">
              <a:spcBef>
                <a:spcPts val="1200"/>
              </a:spcBef>
              <a:buFont typeface="Arial" panose="020B0604020202020204" pitchFamily="34" charset="0"/>
              <a:buChar char="•"/>
            </a:pPr>
            <a:r>
              <a:rPr lang="en-US" b="0" dirty="0"/>
              <a:t>A subclass does not inherit the private members of its parent class. However, if the super class has public or protected methods for accessing the private fields, these can also be accessed by the subclass.</a:t>
            </a:r>
          </a:p>
          <a:p>
            <a:pPr marL="0" lvl="0" indent="0">
              <a:spcBef>
                <a:spcPts val="1200"/>
              </a:spcBef>
              <a:buFont typeface="Arial" panose="020B0604020202020204" pitchFamily="34" charset="0"/>
              <a:buNone/>
            </a:pPr>
            <a:endParaRPr lang="en-US" b="0" dirty="0"/>
          </a:p>
          <a:p>
            <a:pPr marL="0" lvl="0" indent="0">
              <a:spcBef>
                <a:spcPts val="1200"/>
              </a:spcBef>
              <a:buFont typeface="Arial" panose="020B0604020202020204" pitchFamily="34" charset="0"/>
              <a:buNone/>
            </a:pPr>
            <a:r>
              <a:rPr lang="en-US" b="1" dirty="0"/>
              <a:t>Inheriting methods in a subclass</a:t>
            </a:r>
          </a:p>
          <a:p>
            <a:pPr marL="0" lvl="0" indent="0">
              <a:spcBef>
                <a:spcPts val="1200"/>
              </a:spcBef>
              <a:buFont typeface="Arial" panose="020B0604020202020204" pitchFamily="34" charset="0"/>
              <a:buNone/>
            </a:pPr>
            <a:endParaRPr lang="en-US" b="0" dirty="0"/>
          </a:p>
          <a:p>
            <a:pPr marL="171450" lvl="0" indent="-171450">
              <a:spcBef>
                <a:spcPts val="1200"/>
              </a:spcBef>
              <a:buFont typeface="Arial" panose="020B0604020202020204" pitchFamily="34" charset="0"/>
              <a:buChar char="•"/>
            </a:pPr>
            <a:r>
              <a:rPr lang="en-US" b="0" dirty="0"/>
              <a:t>The inherited fields can be accessed directly, just like any other fields again based on  the access modifiers.</a:t>
            </a:r>
          </a:p>
          <a:p>
            <a:pPr marL="171450" lvl="0" indent="-171450">
              <a:spcBef>
                <a:spcPts val="1200"/>
              </a:spcBef>
              <a:buFont typeface="Arial" panose="020B0604020202020204" pitchFamily="34" charset="0"/>
              <a:buChar char="•"/>
            </a:pPr>
            <a:r>
              <a:rPr lang="en-US" b="0" dirty="0"/>
              <a:t>You can declare new fields in the subclass that are not in the super class.</a:t>
            </a:r>
          </a:p>
          <a:p>
            <a:pPr marL="171450" lvl="0" indent="-171450">
              <a:spcBef>
                <a:spcPts val="1200"/>
              </a:spcBef>
              <a:buFont typeface="Arial" panose="020B0604020202020204" pitchFamily="34" charset="0"/>
              <a:buChar char="•"/>
            </a:pPr>
            <a:r>
              <a:rPr lang="en-US" b="0" dirty="0"/>
              <a:t>You can declare a field in the subclass with the same name as the one in the super class, thus hiding the parent fields (not recommended). </a:t>
            </a:r>
          </a:p>
          <a:p>
            <a:pPr marL="171450" lvl="0" indent="-171450">
              <a:spcBef>
                <a:spcPts val="1200"/>
              </a:spcBef>
              <a:buFont typeface="Arial" panose="020B0604020202020204" pitchFamily="34" charset="0"/>
              <a:buChar char="•"/>
            </a:pPr>
            <a:r>
              <a:rPr lang="en-US" b="0" dirty="0"/>
              <a:t>A subclass does not inherit the private members of its parent class. However, if the super class has public or protected methods for accessing the private fields, these can also be accessed by the subclass.</a:t>
            </a:r>
          </a:p>
          <a:p>
            <a:pPr marL="0" lvl="0" indent="0">
              <a:spcBef>
                <a:spcPts val="1200"/>
              </a:spcBef>
              <a:buFont typeface="Arial" panose="020B0604020202020204" pitchFamily="34" charset="0"/>
              <a:buNone/>
            </a:pPr>
            <a:endParaRPr lang="en-US" b="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5</a:t>
            </a:fld>
            <a:endParaRPr lang="en-US" altLang="en-US" dirty="0"/>
          </a:p>
        </p:txBody>
      </p:sp>
    </p:spTree>
    <p:extLst>
      <p:ext uri="{BB962C8B-B14F-4D97-AF65-F5344CB8AC3E}">
        <p14:creationId xmlns:p14="http://schemas.microsoft.com/office/powerpoint/2010/main" xmlns="" val="84092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8</a:t>
            </a:fld>
            <a:endParaRPr lang="en-US" altLang="en-US" dirty="0"/>
          </a:p>
        </p:txBody>
      </p:sp>
    </p:spTree>
    <p:extLst>
      <p:ext uri="{BB962C8B-B14F-4D97-AF65-F5344CB8AC3E}">
        <p14:creationId xmlns:p14="http://schemas.microsoft.com/office/powerpoint/2010/main" xmlns="" val="36484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9</a:t>
            </a:fld>
            <a:endParaRPr lang="en-US" altLang="en-US" dirty="0"/>
          </a:p>
        </p:txBody>
      </p:sp>
    </p:spTree>
    <p:extLst>
      <p:ext uri="{BB962C8B-B14F-4D97-AF65-F5344CB8AC3E}">
        <p14:creationId xmlns:p14="http://schemas.microsoft.com/office/powerpoint/2010/main" xmlns="" val="232156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10</a:t>
            </a:fld>
            <a:endParaRPr lang="en-US" altLang="en-US" dirty="0"/>
          </a:p>
        </p:txBody>
      </p:sp>
    </p:spTree>
    <p:extLst>
      <p:ext uri="{BB962C8B-B14F-4D97-AF65-F5344CB8AC3E}">
        <p14:creationId xmlns:p14="http://schemas.microsoft.com/office/powerpoint/2010/main" xmlns="" val="213192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11</a:t>
            </a:fld>
            <a:endParaRPr lang="en-US" altLang="en-US" dirty="0"/>
          </a:p>
        </p:txBody>
      </p:sp>
    </p:spTree>
    <p:extLst>
      <p:ext uri="{BB962C8B-B14F-4D97-AF65-F5344CB8AC3E}">
        <p14:creationId xmlns:p14="http://schemas.microsoft.com/office/powerpoint/2010/main" xmlns="" val="4238790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xmlns="" val="125925440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82963744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6385154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02992424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246728157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424362245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24349835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xmlns=""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xmlns="" val="22581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6539462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511948989"/>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xmlns="" val="32705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xmlns=""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33175206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0" y="0"/>
            <a:ext cx="6858000" cy="533400"/>
          </a:xfrm>
          <a:prstGeom prst="rect">
            <a:avLst/>
          </a:prstGeom>
        </p:spPr>
        <p:txBody>
          <a:bodyPr/>
          <a:lstStyle>
            <a:lvl1pPr>
              <a:defRPr sz="1800">
                <a:solidFill>
                  <a:schemeClr val="bg1"/>
                </a:solidFill>
              </a:defRPr>
            </a:lvl1pPr>
          </a:lstStyle>
          <a:p>
            <a:r>
              <a:rPr lang="en-US"/>
              <a:t>Click to edit Master title style</a:t>
            </a:r>
            <a:endParaRPr lang="en-US" dirty="0"/>
          </a:p>
        </p:txBody>
      </p:sp>
      <p:sp>
        <p:nvSpPr>
          <p:cNvPr id="5" name="Slide Number Placeholder 5"/>
          <p:cNvSpPr>
            <a:spLocks noGrp="1"/>
          </p:cNvSpPr>
          <p:nvPr>
            <p:ph type="sldNum" sz="quarter" idx="11"/>
          </p:nvPr>
        </p:nvSpPr>
        <p:spPr>
          <a:xfrm>
            <a:off x="8636000" y="6477000"/>
            <a:ext cx="736600" cy="228600"/>
          </a:xfrm>
          <a:prstGeom prst="rect">
            <a:avLst/>
          </a:prstGeom>
        </p:spPr>
        <p:txBody>
          <a:bodyPr/>
          <a:lstStyle>
            <a:lvl1pPr>
              <a:defRPr>
                <a:solidFill>
                  <a:schemeClr val="bg1"/>
                </a:solidFill>
              </a:defRPr>
            </a:lvl1pPr>
          </a:lstStyle>
          <a:p>
            <a:pPr>
              <a:defRPr/>
            </a:pPr>
            <a:fld id="{50EC62AF-8A58-47DB-8277-FFD1CE2A98DE}" type="slidenum">
              <a:rPr lang="en-US" smtClean="0"/>
              <a:pPr>
                <a:defRPr/>
              </a:pPr>
              <a:t>‹#›</a:t>
            </a:fld>
            <a:endParaRPr lang="en-US" dirty="0"/>
          </a:p>
        </p:txBody>
      </p:sp>
    </p:spTree>
    <p:extLst>
      <p:ext uri="{BB962C8B-B14F-4D97-AF65-F5344CB8AC3E}">
        <p14:creationId xmlns:p14="http://schemas.microsoft.com/office/powerpoint/2010/main" xmlns="" val="1747349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63517A-90C9-44F7-A477-BBD63AED79D2}" type="slidenum">
              <a:rPr lang="en-US" smtClean="0"/>
              <a:pPr/>
              <a:t>‹#›</a:t>
            </a:fld>
            <a:endParaRPr lang="en-US" dirty="0"/>
          </a:p>
        </p:txBody>
      </p:sp>
    </p:spTree>
    <p:extLst>
      <p:ext uri="{BB962C8B-B14F-4D97-AF65-F5344CB8AC3E}">
        <p14:creationId xmlns:p14="http://schemas.microsoft.com/office/powerpoint/2010/main" xmlns="" val="39085846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533400"/>
          </a:xfrm>
          <a:prstGeom prst="rect">
            <a:avLst/>
          </a:prstGeom>
        </p:spPr>
        <p:txBody>
          <a:bodyPr vert="horz" lIns="91440" tIns="45720" rIns="91440" bIns="45720" rtlCol="0" anchor="ctr">
            <a:noAutofit/>
          </a:bodyPr>
          <a:lstStyle>
            <a:lvl1pPr>
              <a:defRPr lang="en-US" sz="1800">
                <a:solidFill>
                  <a:schemeClr val="bg1"/>
                </a:solidFill>
              </a:defRPr>
            </a:lvl1pPr>
          </a:lstStyle>
          <a:p>
            <a:pPr lvl="0"/>
            <a:r>
              <a:rPr lang="en-US" dirty="0"/>
              <a:t>Click to edit Master title style</a:t>
            </a:r>
          </a:p>
        </p:txBody>
      </p:sp>
      <p:sp>
        <p:nvSpPr>
          <p:cNvPr id="3" name="Content Placeholder 2"/>
          <p:cNvSpPr>
            <a:spLocks noGrp="1"/>
          </p:cNvSpPr>
          <p:nvPr>
            <p:ph idx="1"/>
          </p:nvPr>
        </p:nvSpPr>
        <p:spPr>
          <a:xfrm>
            <a:off x="457200" y="1219200"/>
            <a:ext cx="6705600" cy="4906963"/>
          </a:xfrm>
          <a:prstGeom prst="rect">
            <a:avLst/>
          </a:prstGeo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52400" y="6400800"/>
            <a:ext cx="1371600" cy="365125"/>
          </a:xfrm>
          <a:prstGeom prst="rect">
            <a:avLst/>
          </a:prstGeom>
        </p:spPr>
        <p:txBody>
          <a:bodyPr/>
          <a:lstStyle/>
          <a:p>
            <a:r>
              <a:rPr lang="en-US"/>
              <a:t>© Cognizant 2018</a:t>
            </a:r>
            <a:endParaRPr lang="en-US" dirty="0"/>
          </a:p>
        </p:txBody>
      </p:sp>
      <p:sp>
        <p:nvSpPr>
          <p:cNvPr id="6" name="Slide Number Placeholder 5"/>
          <p:cNvSpPr>
            <a:spLocks noGrp="1"/>
          </p:cNvSpPr>
          <p:nvPr>
            <p:ph type="sldNum" sz="quarter" idx="12"/>
          </p:nvPr>
        </p:nvSpPr>
        <p:spPr>
          <a:xfrm>
            <a:off x="8382000" y="6629400"/>
            <a:ext cx="736596" cy="228597"/>
          </a:xfrm>
          <a:prstGeom prst="rect">
            <a:avLst/>
          </a:prstGeom>
        </p:spPr>
        <p:txBody>
          <a:bodyPr/>
          <a:lstStyle/>
          <a:p>
            <a:fld id="{0663517A-90C9-44F7-A477-BBD63AED79D2}" type="slidenum">
              <a:rPr lang="en-US" smtClean="0"/>
              <a:pPr/>
              <a:t>‹#›</a:t>
            </a:fld>
            <a:endParaRPr lang="en-US" dirty="0"/>
          </a:p>
        </p:txBody>
      </p:sp>
    </p:spTree>
    <p:extLst>
      <p:ext uri="{BB962C8B-B14F-4D97-AF65-F5344CB8AC3E}">
        <p14:creationId xmlns:p14="http://schemas.microsoft.com/office/powerpoint/2010/main" xmlns="" val="341023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3615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0663517A-90C9-44F7-A477-BBD63AED79D2}"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custDataLst>
      <p:tags r:id="rId1"/>
    </p:custDataLst>
    <p:extLst>
      <p:ext uri="{BB962C8B-B14F-4D97-AF65-F5344CB8AC3E}">
        <p14:creationId xmlns:p14="http://schemas.microsoft.com/office/powerpoint/2010/main" xmlns="" val="2210420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68662241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89532748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62783142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xmlns="" val="425206939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02800394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203095970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xmlns="">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xmlns="" val="390931929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Lst>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Inheritance in Java</a:t>
            </a:r>
          </a:p>
        </p:txBody>
      </p:sp>
    </p:spTree>
    <p:extLst>
      <p:ext uri="{BB962C8B-B14F-4D97-AF65-F5344CB8AC3E}">
        <p14:creationId xmlns:p14="http://schemas.microsoft.com/office/powerpoint/2010/main" xmlns="" val="280797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a:t>Solution</a:t>
            </a:r>
          </a:p>
        </p:txBody>
      </p:sp>
      <p:sp>
        <p:nvSpPr>
          <p:cNvPr id="3" name="Slide Number Placeholder 2"/>
          <p:cNvSpPr>
            <a:spLocks noGrp="1"/>
          </p:cNvSpPr>
          <p:nvPr>
            <p:ph type="sldNum" sz="quarter" idx="11"/>
          </p:nvPr>
        </p:nvSpPr>
        <p:spPr/>
        <p:txBody>
          <a:bodyPr/>
          <a:lstStyle/>
          <a:p>
            <a:fld id="{47ED8886-DB3B-44F4-9A80-E6A224679F20}" type="slidenum">
              <a:rPr lang="en-US" smtClean="0"/>
              <a:pPr/>
              <a:t>10</a:t>
            </a:fld>
            <a:endParaRPr lang="en-US" dirty="0"/>
          </a:p>
        </p:txBody>
      </p:sp>
      <p:sp>
        <p:nvSpPr>
          <p:cNvPr id="2" name="Rectangle 1"/>
          <p:cNvSpPr/>
          <p:nvPr/>
        </p:nvSpPr>
        <p:spPr>
          <a:xfrm>
            <a:off x="228600" y="1066800"/>
            <a:ext cx="8686800" cy="3785652"/>
          </a:xfrm>
          <a:prstGeom prst="rect">
            <a:avLst/>
          </a:prstGeom>
        </p:spPr>
        <p:txBody>
          <a:bodyPr wrap="square">
            <a:spAutoFit/>
          </a:bodyPr>
          <a:lstStyle/>
          <a:p>
            <a:pPr lvl="1"/>
            <a:r>
              <a:rPr lang="en-US" sz="2000" b="0" dirty="0">
                <a:solidFill>
                  <a:schemeClr val="accent3"/>
                </a:solidFill>
              </a:rPr>
              <a:t>public class </a:t>
            </a:r>
            <a:r>
              <a:rPr lang="en-US" sz="2000" b="0" dirty="0" err="1">
                <a:solidFill>
                  <a:schemeClr val="accent6"/>
                </a:solidFill>
              </a:rPr>
              <a:t>InheritanceDemo</a:t>
            </a:r>
            <a:r>
              <a:rPr lang="en-US" sz="2000" b="0" dirty="0">
                <a:solidFill>
                  <a:schemeClr val="accent3"/>
                </a:solidFill>
              </a:rPr>
              <a:t> {</a:t>
            </a:r>
          </a:p>
          <a:p>
            <a:pPr lvl="1"/>
            <a:endParaRPr lang="en-US" sz="2000" b="0" dirty="0">
              <a:solidFill>
                <a:schemeClr val="accent3"/>
              </a:solidFill>
            </a:endParaRPr>
          </a:p>
          <a:p>
            <a:pPr lvl="1"/>
            <a:r>
              <a:rPr lang="en-US" sz="2000" b="0" dirty="0">
                <a:solidFill>
                  <a:schemeClr val="accent3"/>
                </a:solidFill>
              </a:rPr>
              <a:t>public static void main(String </a:t>
            </a:r>
            <a:r>
              <a:rPr lang="en-US" sz="2000" b="0" dirty="0" err="1">
                <a:solidFill>
                  <a:schemeClr val="accent3"/>
                </a:solidFill>
              </a:rPr>
              <a:t>args</a:t>
            </a:r>
            <a:r>
              <a:rPr lang="en-US" sz="2000" b="0" dirty="0">
                <a:solidFill>
                  <a:schemeClr val="accent3"/>
                </a:solidFill>
              </a:rPr>
              <a:t>[]) {</a:t>
            </a:r>
          </a:p>
          <a:p>
            <a:pPr lvl="1"/>
            <a:r>
              <a:rPr lang="en-US" sz="2000" b="0" dirty="0">
                <a:solidFill>
                  <a:schemeClr val="accent6"/>
                </a:solidFill>
              </a:rPr>
              <a:t>  Reptile</a:t>
            </a:r>
            <a:r>
              <a:rPr lang="en-US" sz="2000" b="0" dirty="0">
                <a:solidFill>
                  <a:schemeClr val="accent3"/>
                </a:solidFill>
              </a:rPr>
              <a:t> </a:t>
            </a:r>
            <a:r>
              <a:rPr lang="en-US" sz="2000" b="0" dirty="0">
                <a:solidFill>
                  <a:schemeClr val="accent6"/>
                </a:solidFill>
              </a:rPr>
              <a:t>r</a:t>
            </a:r>
            <a:r>
              <a:rPr lang="en-US" sz="2000" b="0" dirty="0">
                <a:solidFill>
                  <a:schemeClr val="accent3"/>
                </a:solidFill>
              </a:rPr>
              <a:t> = </a:t>
            </a:r>
            <a:r>
              <a:rPr lang="en-US" sz="2000" b="0" dirty="0">
                <a:solidFill>
                  <a:srgbClr val="FFFF00"/>
                </a:solidFill>
              </a:rPr>
              <a:t>new</a:t>
            </a:r>
            <a:r>
              <a:rPr lang="en-US" sz="2000" b="0" dirty="0">
                <a:solidFill>
                  <a:schemeClr val="accent3"/>
                </a:solidFill>
              </a:rPr>
              <a:t> </a:t>
            </a:r>
            <a:r>
              <a:rPr lang="en-US" sz="2000" b="0" dirty="0">
                <a:solidFill>
                  <a:schemeClr val="accent6"/>
                </a:solidFill>
              </a:rPr>
              <a:t>Reptile</a:t>
            </a:r>
            <a:r>
              <a:rPr lang="en-US" sz="2000" b="0" dirty="0">
                <a:solidFill>
                  <a:schemeClr val="accent3"/>
                </a:solidFill>
              </a:rPr>
              <a:t>();</a:t>
            </a:r>
          </a:p>
          <a:p>
            <a:pPr lvl="1"/>
            <a:r>
              <a:rPr lang="en-US" sz="2000" b="0" dirty="0">
                <a:solidFill>
                  <a:schemeClr val="accent3"/>
                </a:solidFill>
              </a:rPr>
              <a:t>  </a:t>
            </a:r>
            <a:r>
              <a:rPr lang="en-US" sz="2000" b="0" dirty="0">
                <a:solidFill>
                  <a:schemeClr val="accent6"/>
                </a:solidFill>
              </a:rPr>
              <a:t>Mammal</a:t>
            </a:r>
            <a:r>
              <a:rPr lang="en-US" sz="2000" b="0" dirty="0">
                <a:solidFill>
                  <a:schemeClr val="accent3"/>
                </a:solidFill>
              </a:rPr>
              <a:t> </a:t>
            </a:r>
            <a:r>
              <a:rPr lang="en-US" sz="2000" b="0" dirty="0">
                <a:solidFill>
                  <a:schemeClr val="accent6"/>
                </a:solidFill>
              </a:rPr>
              <a:t>m</a:t>
            </a:r>
            <a:r>
              <a:rPr lang="en-US" sz="2000" b="0" dirty="0">
                <a:solidFill>
                  <a:schemeClr val="accent3"/>
                </a:solidFill>
              </a:rPr>
              <a:t> = </a:t>
            </a:r>
            <a:r>
              <a:rPr lang="en-US" sz="2000" b="0" dirty="0">
                <a:solidFill>
                  <a:srgbClr val="FFFF00"/>
                </a:solidFill>
              </a:rPr>
              <a:t>new</a:t>
            </a:r>
            <a:r>
              <a:rPr lang="en-US" sz="2000" b="0" dirty="0">
                <a:solidFill>
                  <a:schemeClr val="accent3"/>
                </a:solidFill>
              </a:rPr>
              <a:t> </a:t>
            </a:r>
            <a:r>
              <a:rPr lang="en-US" sz="2000" b="0" dirty="0">
                <a:solidFill>
                  <a:schemeClr val="accent6"/>
                </a:solidFill>
              </a:rPr>
              <a:t>Mammal</a:t>
            </a:r>
            <a:r>
              <a:rPr lang="en-US" sz="2000" b="0" dirty="0">
                <a:solidFill>
                  <a:schemeClr val="accent3"/>
                </a:solidFill>
              </a:rPr>
              <a:t>();</a:t>
            </a:r>
          </a:p>
          <a:p>
            <a:pPr lvl="1"/>
            <a:r>
              <a:rPr lang="en-US" sz="2000" b="0" dirty="0">
                <a:solidFill>
                  <a:schemeClr val="accent3"/>
                </a:solidFill>
              </a:rPr>
              <a:t>  </a:t>
            </a:r>
            <a:r>
              <a:rPr lang="en-US" sz="2000" b="0" dirty="0" err="1">
                <a:solidFill>
                  <a:schemeClr val="accent6"/>
                </a:solidFill>
              </a:rPr>
              <a:t>r</a:t>
            </a:r>
            <a:r>
              <a:rPr lang="en-US" sz="2000" b="0" dirty="0" err="1">
                <a:solidFill>
                  <a:schemeClr val="accent3"/>
                </a:solidFill>
              </a:rPr>
              <a:t>.</a:t>
            </a:r>
            <a:r>
              <a:rPr lang="en-US" sz="2000" b="0" dirty="0" err="1">
                <a:solidFill>
                  <a:schemeClr val="accent6"/>
                </a:solidFill>
              </a:rPr>
              <a:t>AnimalDetails</a:t>
            </a:r>
            <a:r>
              <a:rPr lang="en-US" sz="2000" b="0" dirty="0">
                <a:solidFill>
                  <a:schemeClr val="accent3"/>
                </a:solidFill>
              </a:rPr>
              <a:t>(); </a:t>
            </a:r>
            <a:r>
              <a:rPr lang="en-US" sz="2000" b="0" dirty="0">
                <a:solidFill>
                  <a:schemeClr val="accent2"/>
                </a:solidFill>
              </a:rPr>
              <a:t>//</a:t>
            </a:r>
            <a:r>
              <a:rPr lang="en-US" sz="1500" b="0" dirty="0">
                <a:solidFill>
                  <a:schemeClr val="accent2"/>
                </a:solidFill>
              </a:rPr>
              <a:t>From Reptile object we can inherit the parent</a:t>
            </a:r>
            <a:r>
              <a:rPr lang="en-US" sz="1500" b="0" dirty="0">
                <a:solidFill>
                  <a:schemeClr val="accent3"/>
                </a:solidFill>
              </a:rPr>
              <a:t> </a:t>
            </a:r>
            <a:r>
              <a:rPr lang="en-US" sz="1500" b="0" dirty="0">
                <a:solidFill>
                  <a:schemeClr val="accent2"/>
                </a:solidFill>
              </a:rPr>
              <a:t>animal details</a:t>
            </a:r>
          </a:p>
          <a:p>
            <a:pPr lvl="1"/>
            <a:r>
              <a:rPr lang="en-US" sz="2000" b="0" dirty="0">
                <a:solidFill>
                  <a:schemeClr val="accent3"/>
                </a:solidFill>
              </a:rPr>
              <a:t>  </a:t>
            </a:r>
            <a:r>
              <a:rPr lang="en-US" sz="2000" b="0" dirty="0" err="1">
                <a:solidFill>
                  <a:schemeClr val="accent6"/>
                </a:solidFill>
              </a:rPr>
              <a:t>r</a:t>
            </a:r>
            <a:r>
              <a:rPr lang="en-US" sz="2000" b="0" dirty="0" err="1">
                <a:solidFill>
                  <a:schemeClr val="accent3"/>
                </a:solidFill>
              </a:rPr>
              <a:t>.</a:t>
            </a:r>
            <a:r>
              <a:rPr lang="en-US" sz="2000" b="0" dirty="0" err="1">
                <a:solidFill>
                  <a:schemeClr val="accent6"/>
                </a:solidFill>
              </a:rPr>
              <a:t>ReptileDetails</a:t>
            </a:r>
            <a:r>
              <a:rPr lang="en-US" sz="2000" b="0" dirty="0">
                <a:solidFill>
                  <a:schemeClr val="accent3"/>
                </a:solidFill>
              </a:rPr>
              <a:t>();</a:t>
            </a:r>
          </a:p>
          <a:p>
            <a:pPr lvl="1"/>
            <a:r>
              <a:rPr lang="en-US" sz="2000" b="0" dirty="0">
                <a:solidFill>
                  <a:schemeClr val="accent3"/>
                </a:solidFill>
              </a:rPr>
              <a:t>  </a:t>
            </a:r>
            <a:r>
              <a:rPr lang="en-US" sz="2000" b="0" dirty="0" err="1">
                <a:solidFill>
                  <a:schemeClr val="accent6"/>
                </a:solidFill>
              </a:rPr>
              <a:t>m</a:t>
            </a:r>
            <a:r>
              <a:rPr lang="en-US" sz="2000" b="0" dirty="0" err="1">
                <a:solidFill>
                  <a:schemeClr val="accent3"/>
                </a:solidFill>
              </a:rPr>
              <a:t>.</a:t>
            </a:r>
            <a:r>
              <a:rPr lang="en-US" sz="2000" b="0" dirty="0" err="1">
                <a:solidFill>
                  <a:schemeClr val="accent6"/>
                </a:solidFill>
              </a:rPr>
              <a:t>AnimalDetails</a:t>
            </a:r>
            <a:r>
              <a:rPr lang="en-US" sz="2000" b="0" dirty="0">
                <a:solidFill>
                  <a:schemeClr val="accent3"/>
                </a:solidFill>
              </a:rPr>
              <a:t>();</a:t>
            </a:r>
            <a:r>
              <a:rPr lang="en-US" sz="2000" b="0" dirty="0">
                <a:solidFill>
                  <a:schemeClr val="accent2"/>
                </a:solidFill>
              </a:rPr>
              <a:t>//</a:t>
            </a:r>
            <a:r>
              <a:rPr lang="en-US" sz="1500" b="0" dirty="0">
                <a:solidFill>
                  <a:schemeClr val="accent2"/>
                </a:solidFill>
              </a:rPr>
              <a:t>From Mammal object we can inherit the parent animal details</a:t>
            </a:r>
          </a:p>
          <a:p>
            <a:pPr lvl="1"/>
            <a:r>
              <a:rPr lang="en-US" sz="2000" b="0" dirty="0">
                <a:solidFill>
                  <a:schemeClr val="accent3"/>
                </a:solidFill>
              </a:rPr>
              <a:t>  </a:t>
            </a:r>
            <a:r>
              <a:rPr lang="en-US" sz="2000" b="0" dirty="0" err="1">
                <a:solidFill>
                  <a:schemeClr val="accent6"/>
                </a:solidFill>
              </a:rPr>
              <a:t>m</a:t>
            </a:r>
            <a:r>
              <a:rPr lang="en-US" sz="2000" b="0" dirty="0" err="1">
                <a:solidFill>
                  <a:schemeClr val="accent3"/>
                </a:solidFill>
              </a:rPr>
              <a:t>.</a:t>
            </a:r>
            <a:r>
              <a:rPr lang="en-US" sz="2000" b="0" dirty="0" err="1">
                <a:solidFill>
                  <a:schemeClr val="accent6"/>
                </a:solidFill>
              </a:rPr>
              <a:t>MammalDetails</a:t>
            </a:r>
            <a:r>
              <a:rPr lang="en-US" sz="2000" b="0" dirty="0">
                <a:solidFill>
                  <a:schemeClr val="accent3"/>
                </a:solidFill>
              </a:rPr>
              <a:t>();</a:t>
            </a:r>
          </a:p>
          <a:p>
            <a:pPr lvl="1"/>
            <a:r>
              <a:rPr lang="en-US" sz="2000" b="0" dirty="0">
                <a:solidFill>
                  <a:schemeClr val="accent3"/>
                </a:solidFill>
              </a:rPr>
              <a:t>  </a:t>
            </a:r>
          </a:p>
          <a:p>
            <a:pPr lvl="1"/>
            <a:r>
              <a:rPr lang="en-US" sz="2000" b="0" dirty="0">
                <a:solidFill>
                  <a:schemeClr val="accent3"/>
                </a:solidFill>
              </a:rPr>
              <a:t> }</a:t>
            </a:r>
          </a:p>
          <a:p>
            <a:pPr lvl="1"/>
            <a:r>
              <a:rPr lang="en-US" sz="2000" b="0" dirty="0">
                <a:solidFill>
                  <a:schemeClr val="accent3"/>
                </a:solidFill>
              </a:rPr>
              <a:t>}</a:t>
            </a:r>
          </a:p>
        </p:txBody>
      </p:sp>
    </p:spTree>
    <p:extLst>
      <p:ext uri="{BB962C8B-B14F-4D97-AF65-F5344CB8AC3E}">
        <p14:creationId xmlns:p14="http://schemas.microsoft.com/office/powerpoint/2010/main" xmlns="" val="76075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a:t>Output</a:t>
            </a:r>
          </a:p>
        </p:txBody>
      </p:sp>
      <p:sp>
        <p:nvSpPr>
          <p:cNvPr id="3" name="Slide Number Placeholder 2"/>
          <p:cNvSpPr>
            <a:spLocks noGrp="1"/>
          </p:cNvSpPr>
          <p:nvPr>
            <p:ph type="sldNum" sz="quarter" idx="11"/>
          </p:nvPr>
        </p:nvSpPr>
        <p:spPr/>
        <p:txBody>
          <a:bodyPr/>
          <a:lstStyle/>
          <a:p>
            <a:fld id="{47ED8886-DB3B-44F4-9A80-E6A224679F20}" type="slidenum">
              <a:rPr lang="en-US" smtClean="0"/>
              <a:pPr/>
              <a:t>11</a:t>
            </a:fld>
            <a:endParaRPr lang="en-US" dirty="0"/>
          </a:p>
        </p:txBody>
      </p:sp>
      <p:sp>
        <p:nvSpPr>
          <p:cNvPr id="2" name="Rectangle 1"/>
          <p:cNvSpPr/>
          <p:nvPr/>
        </p:nvSpPr>
        <p:spPr>
          <a:xfrm>
            <a:off x="228600" y="1263998"/>
            <a:ext cx="6324600" cy="1323439"/>
          </a:xfrm>
          <a:prstGeom prst="rect">
            <a:avLst/>
          </a:prstGeom>
        </p:spPr>
        <p:txBody>
          <a:bodyPr wrap="square">
            <a:spAutoFit/>
          </a:bodyPr>
          <a:lstStyle/>
          <a:p>
            <a:pPr lvl="1"/>
            <a:r>
              <a:rPr lang="en-US" sz="2000" b="0" dirty="0">
                <a:solidFill>
                  <a:schemeClr val="accent2"/>
                </a:solidFill>
              </a:rPr>
              <a:t>I am animal</a:t>
            </a:r>
          </a:p>
          <a:p>
            <a:pPr lvl="1"/>
            <a:r>
              <a:rPr lang="en-US" sz="2000" b="0" dirty="0">
                <a:solidFill>
                  <a:schemeClr val="accent2"/>
                </a:solidFill>
              </a:rPr>
              <a:t>I am Reptile</a:t>
            </a:r>
          </a:p>
          <a:p>
            <a:pPr lvl="1"/>
            <a:r>
              <a:rPr lang="en-US" sz="2000" b="0" dirty="0">
                <a:solidFill>
                  <a:schemeClr val="accent2"/>
                </a:solidFill>
              </a:rPr>
              <a:t>I am animal</a:t>
            </a:r>
          </a:p>
          <a:p>
            <a:pPr lvl="1"/>
            <a:r>
              <a:rPr lang="en-US" sz="2000" b="0" dirty="0">
                <a:solidFill>
                  <a:schemeClr val="accent2"/>
                </a:solidFill>
              </a:rPr>
              <a:t>I am mammal</a:t>
            </a:r>
          </a:p>
        </p:txBody>
      </p:sp>
    </p:spTree>
    <p:extLst>
      <p:ext uri="{BB962C8B-B14F-4D97-AF65-F5344CB8AC3E}">
        <p14:creationId xmlns:p14="http://schemas.microsoft.com/office/powerpoint/2010/main" xmlns="" val="29443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lstStyle/>
          <a:p>
            <a:pPr marL="0" indent="0">
              <a:buNone/>
            </a:pPr>
            <a:r>
              <a:rPr lang="en-US" dirty="0"/>
              <a:t>In this course we have learnt about the following: </a:t>
            </a:r>
          </a:p>
          <a:p>
            <a:pPr marL="0" indent="0">
              <a:buNone/>
            </a:pPr>
            <a:endParaRPr lang="en-US" dirty="0"/>
          </a:p>
          <a:p>
            <a:r>
              <a:rPr lang="en-US" dirty="0"/>
              <a:t>Working mechanism of inheritance</a:t>
            </a:r>
          </a:p>
          <a:p>
            <a:endParaRPr lang="en-US" dirty="0"/>
          </a:p>
          <a:p>
            <a:r>
              <a:rPr lang="en-US" dirty="0"/>
              <a:t>To create sub class by extending super class.</a:t>
            </a:r>
          </a:p>
          <a:p>
            <a:pPr marL="0" indent="0">
              <a:buNone/>
            </a:pPr>
            <a:endParaRPr lang="en-US" dirty="0"/>
          </a:p>
        </p:txBody>
      </p:sp>
      <p:sp>
        <p:nvSpPr>
          <p:cNvPr id="4" name="Title 3"/>
          <p:cNvSpPr>
            <a:spLocks noGrp="1"/>
          </p:cNvSpPr>
          <p:nvPr>
            <p:ph type="title"/>
          </p:nvPr>
        </p:nvSpPr>
        <p:spPr/>
        <p:txBody>
          <a:bodyPr/>
          <a:lstStyle/>
          <a:p>
            <a:r>
              <a:rPr lang="en-US" dirty="0"/>
              <a:t>Recap</a:t>
            </a:r>
          </a:p>
        </p:txBody>
      </p:sp>
      <p:sp>
        <p:nvSpPr>
          <p:cNvPr id="3" name="Slide Number Placeholder 2"/>
          <p:cNvSpPr>
            <a:spLocks noGrp="1"/>
          </p:cNvSpPr>
          <p:nvPr>
            <p:ph type="sldNum" sz="quarter" idx="11"/>
          </p:nvPr>
        </p:nvSpPr>
        <p:spPr/>
        <p:txBody>
          <a:bodyPr/>
          <a:lstStyle/>
          <a:p>
            <a:pPr>
              <a:defRPr/>
            </a:pPr>
            <a:fld id="{50EC62AF-8A58-47DB-8277-FFD1CE2A98DE}" type="slidenum">
              <a:rPr lang="en-US" smtClean="0"/>
              <a:pPr>
                <a:defRPr/>
              </a:pPr>
              <a:t>12</a:t>
            </a:fld>
            <a:endParaRPr lang="en-US" dirty="0"/>
          </a:p>
        </p:txBody>
      </p:sp>
    </p:spTree>
    <p:extLst>
      <p:ext uri="{BB962C8B-B14F-4D97-AF65-F5344CB8AC3E}">
        <p14:creationId xmlns:p14="http://schemas.microsoft.com/office/powerpoint/2010/main" xmlns="" val="266549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a:solidFill>
                  <a:schemeClr val="bg1"/>
                </a:solidFill>
                <a:ea typeface="+mj-ea"/>
                <a:cs typeface="+mj-cs"/>
              </a:rPr>
              <a:t>You have successfully completed - </a:t>
            </a:r>
          </a:p>
          <a:p>
            <a:pPr lvl="1" fontAlgn="auto">
              <a:spcBef>
                <a:spcPts val="0"/>
              </a:spcBef>
              <a:spcAft>
                <a:spcPts val="0"/>
              </a:spcAft>
              <a:defRPr/>
            </a:pPr>
            <a:r>
              <a:rPr lang="en-US" sz="2200" dirty="0">
                <a:solidFill>
                  <a:schemeClr val="bg1"/>
                </a:solidFill>
                <a:ea typeface="+mj-ea"/>
                <a:cs typeface="+mj-cs"/>
              </a:rPr>
              <a:t>Inheritance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a:p>
          <a:p>
            <a:pPr indent="-365760">
              <a:spcBef>
                <a:spcPts val="0"/>
              </a:spcBef>
            </a:pPr>
            <a:endParaRPr lang="en-US" sz="2400" dirty="0">
              <a:solidFill>
                <a:schemeClr val="bg1"/>
              </a:solidFill>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p:txBody>
      </p:sp>
      <p:sp>
        <p:nvSpPr>
          <p:cNvPr id="30724" name="Rectangle 2"/>
          <p:cNvSpPr>
            <a:spLocks noGrp="1" noChangeArrowheads="1"/>
          </p:cNvSpPr>
          <p:nvPr>
            <p:ph type="title"/>
          </p:nvPr>
        </p:nvSpPr>
        <p:spPr/>
        <p:txBody>
          <a:bodyPr/>
          <a:lstStyle/>
          <a:p>
            <a:r>
              <a:rPr lang="en-US" altLang="en-US" dirty="0"/>
              <a:t>Inheritance</a:t>
            </a:r>
          </a:p>
        </p:txBody>
      </p:sp>
      <p:sp>
        <p:nvSpPr>
          <p:cNvPr id="3" name="Slide Number Placeholder 2"/>
          <p:cNvSpPr>
            <a:spLocks noGrp="1"/>
          </p:cNvSpPr>
          <p:nvPr>
            <p:ph type="sldNum" sz="quarter" idx="11"/>
          </p:nvPr>
        </p:nvSpPr>
        <p:spPr/>
        <p:txBody>
          <a:bodyPr/>
          <a:lstStyle/>
          <a:p>
            <a:fld id="{47ED8886-DB3B-44F4-9A80-E6A224679F20}" type="slidenum">
              <a:rPr lang="en-US" smtClean="0"/>
              <a:pPr/>
              <a:t>2</a:t>
            </a:fld>
            <a:endParaRPr lang="en-US" dirty="0"/>
          </a:p>
        </p:txBody>
      </p:sp>
      <p:sp>
        <p:nvSpPr>
          <p:cNvPr id="4" name="Rectangle 3"/>
          <p:cNvSpPr/>
          <p:nvPr/>
        </p:nvSpPr>
        <p:spPr>
          <a:xfrm>
            <a:off x="228600" y="1219200"/>
            <a:ext cx="8458200"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1"/>
                </a:solidFill>
              </a:rPr>
              <a:t>Inheritance in Java</a:t>
            </a:r>
            <a:r>
              <a:rPr lang="en-US" sz="2000" b="0" dirty="0">
                <a:solidFill>
                  <a:schemeClr val="bg1"/>
                </a:solidFill>
              </a:rPr>
              <a:t> is a mechanism in which one object acquires all the properties and behaviors of a parent object.</a:t>
            </a:r>
          </a:p>
        </p:txBody>
      </p:sp>
      <p:sp>
        <p:nvSpPr>
          <p:cNvPr id="2" name="Rectangle 1"/>
          <p:cNvSpPr/>
          <p:nvPr/>
        </p:nvSpPr>
        <p:spPr>
          <a:xfrm>
            <a:off x="228600" y="2020669"/>
            <a:ext cx="63246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One of the important concept of OOP</a:t>
            </a:r>
          </a:p>
          <a:p>
            <a:pPr marL="342900" indent="-342900">
              <a:buFont typeface="Arial" panose="020B0604020202020204" pitchFamily="34" charset="0"/>
              <a:buChar char="•"/>
            </a:pPr>
            <a:endParaRPr lang="en-US" sz="2000" b="0" dirty="0">
              <a:solidFill>
                <a:schemeClr val="bg1"/>
              </a:solidFill>
            </a:endParaRPr>
          </a:p>
        </p:txBody>
      </p:sp>
      <p:sp>
        <p:nvSpPr>
          <p:cNvPr id="5" name="Rectangle 4"/>
          <p:cNvSpPr/>
          <p:nvPr/>
        </p:nvSpPr>
        <p:spPr>
          <a:xfrm>
            <a:off x="228600" y="2829808"/>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It benefits in reusability of JAVA class by extending it.</a:t>
            </a:r>
          </a:p>
          <a:p>
            <a:pPr marL="342900" indent="-342900">
              <a:buFont typeface="Arial" panose="020B0604020202020204" pitchFamily="34" charset="0"/>
              <a:buChar char="•"/>
            </a:pPr>
            <a:endParaRPr lang="en-US" sz="2000" b="0" dirty="0">
              <a:solidFill>
                <a:schemeClr val="bg1"/>
              </a:solidFill>
            </a:endParaRPr>
          </a:p>
        </p:txBody>
      </p:sp>
      <p:sp>
        <p:nvSpPr>
          <p:cNvPr id="6" name="Rectangle 5"/>
          <p:cNvSpPr/>
          <p:nvPr/>
        </p:nvSpPr>
        <p:spPr>
          <a:xfrm>
            <a:off x="228600" y="3657600"/>
            <a:ext cx="68580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IS-A relationship is also known parent child relationship</a:t>
            </a:r>
          </a:p>
        </p:txBody>
      </p:sp>
      <p:sp>
        <p:nvSpPr>
          <p:cNvPr id="10" name="Rectangle 9"/>
          <p:cNvSpPr/>
          <p:nvPr/>
        </p:nvSpPr>
        <p:spPr>
          <a:xfrm>
            <a:off x="228600" y="4324290"/>
            <a:ext cx="68580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Java do not support multiple inheritance.</a:t>
            </a:r>
          </a:p>
        </p:txBody>
      </p:sp>
    </p:spTree>
    <p:extLst>
      <p:ext uri="{BB962C8B-B14F-4D97-AF65-F5344CB8AC3E}">
        <p14:creationId xmlns:p14="http://schemas.microsoft.com/office/powerpoint/2010/main" xmlns="" val="36271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a:p>
          <a:p>
            <a:pPr indent="-365760">
              <a:spcBef>
                <a:spcPts val="0"/>
              </a:spcBef>
            </a:pPr>
            <a:endParaRPr lang="en-US" sz="2400" dirty="0">
              <a:solidFill>
                <a:schemeClr val="bg1"/>
              </a:solidFill>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p:txBody>
      </p:sp>
      <p:sp>
        <p:nvSpPr>
          <p:cNvPr id="30724" name="Rectangle 2"/>
          <p:cNvSpPr>
            <a:spLocks noGrp="1" noChangeArrowheads="1"/>
          </p:cNvSpPr>
          <p:nvPr>
            <p:ph type="title"/>
          </p:nvPr>
        </p:nvSpPr>
        <p:spPr/>
        <p:txBody>
          <a:bodyPr/>
          <a:lstStyle/>
          <a:p>
            <a:r>
              <a:rPr lang="en-US" altLang="en-US" dirty="0"/>
              <a:t>IS-A relationship</a:t>
            </a:r>
          </a:p>
        </p:txBody>
      </p:sp>
      <p:sp>
        <p:nvSpPr>
          <p:cNvPr id="3" name="Slide Number Placeholder 2"/>
          <p:cNvSpPr>
            <a:spLocks noGrp="1"/>
          </p:cNvSpPr>
          <p:nvPr>
            <p:ph type="sldNum" sz="quarter" idx="11"/>
          </p:nvPr>
        </p:nvSpPr>
        <p:spPr/>
        <p:txBody>
          <a:bodyPr/>
          <a:lstStyle/>
          <a:p>
            <a:fld id="{47ED8886-DB3B-44F4-9A80-E6A224679F20}" type="slidenum">
              <a:rPr lang="en-US" smtClean="0"/>
              <a:pPr/>
              <a:t>3</a:t>
            </a:fld>
            <a:endParaRPr lang="en-US" dirty="0"/>
          </a:p>
        </p:txBody>
      </p:sp>
      <p:sp>
        <p:nvSpPr>
          <p:cNvPr id="4" name="Rectangle 3"/>
          <p:cNvSpPr/>
          <p:nvPr/>
        </p:nvSpPr>
        <p:spPr>
          <a:xfrm>
            <a:off x="228600" y="121920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One object is type of another is denoted as IS-A relationship.</a:t>
            </a:r>
          </a:p>
        </p:txBody>
      </p:sp>
      <p:sp>
        <p:nvSpPr>
          <p:cNvPr id="2" name="Rectangle 1"/>
          <p:cNvSpPr/>
          <p:nvPr/>
        </p:nvSpPr>
        <p:spPr>
          <a:xfrm>
            <a:off x="228600" y="2020669"/>
            <a:ext cx="63246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Example</a:t>
            </a:r>
          </a:p>
        </p:txBody>
      </p:sp>
      <p:sp>
        <p:nvSpPr>
          <p:cNvPr id="5" name="Rectangle 4"/>
          <p:cNvSpPr/>
          <p:nvPr/>
        </p:nvSpPr>
        <p:spPr>
          <a:xfrm>
            <a:off x="685800" y="2829808"/>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Dell is a laptop. This is IS-A relationship</a:t>
            </a:r>
          </a:p>
          <a:p>
            <a:pPr marL="342900" indent="-342900">
              <a:buFont typeface="Arial" panose="020B0604020202020204" pitchFamily="34" charset="0"/>
              <a:buChar char="•"/>
            </a:pPr>
            <a:endParaRPr lang="en-US" sz="2000" b="0" dirty="0">
              <a:solidFill>
                <a:schemeClr val="bg1"/>
              </a:solidFill>
            </a:endParaRPr>
          </a:p>
        </p:txBody>
      </p:sp>
      <p:sp>
        <p:nvSpPr>
          <p:cNvPr id="6" name="Rectangle 5"/>
          <p:cNvSpPr/>
          <p:nvPr/>
        </p:nvSpPr>
        <p:spPr>
          <a:xfrm>
            <a:off x="685800" y="3657600"/>
            <a:ext cx="68580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Last statement is true because Dell inherits the features of a laptop.</a:t>
            </a:r>
          </a:p>
        </p:txBody>
      </p:sp>
    </p:spTree>
    <p:extLst>
      <p:ext uri="{BB962C8B-B14F-4D97-AF65-F5344CB8AC3E}">
        <p14:creationId xmlns:p14="http://schemas.microsoft.com/office/powerpoint/2010/main" xmlns="" val="371162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a:p>
          <a:p>
            <a:pPr indent="-365760">
              <a:spcBef>
                <a:spcPts val="0"/>
              </a:spcBef>
            </a:pPr>
            <a:endParaRPr lang="en-US" sz="2400" dirty="0">
              <a:solidFill>
                <a:schemeClr val="bg1"/>
              </a:solidFill>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a:ea typeface="Arial Unicode MS" pitchFamily="34" charset="-128"/>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a:solidFill>
                <a:schemeClr val="bg1"/>
              </a:solidFill>
            </a:endParaRPr>
          </a:p>
        </p:txBody>
      </p:sp>
      <p:sp>
        <p:nvSpPr>
          <p:cNvPr id="30724" name="Rectangle 2"/>
          <p:cNvSpPr>
            <a:spLocks noGrp="1" noChangeArrowheads="1"/>
          </p:cNvSpPr>
          <p:nvPr>
            <p:ph type="title"/>
          </p:nvPr>
        </p:nvSpPr>
        <p:spPr/>
        <p:txBody>
          <a:bodyPr/>
          <a:lstStyle/>
          <a:p>
            <a:r>
              <a:rPr lang="en-US" altLang="en-US" dirty="0"/>
              <a:t>Inheritance</a:t>
            </a:r>
          </a:p>
        </p:txBody>
      </p:sp>
      <p:sp>
        <p:nvSpPr>
          <p:cNvPr id="3" name="Slide Number Placeholder 2"/>
          <p:cNvSpPr>
            <a:spLocks noGrp="1"/>
          </p:cNvSpPr>
          <p:nvPr>
            <p:ph type="sldNum" sz="quarter" idx="11"/>
          </p:nvPr>
        </p:nvSpPr>
        <p:spPr/>
        <p:txBody>
          <a:bodyPr/>
          <a:lstStyle/>
          <a:p>
            <a:fld id="{47ED8886-DB3B-44F4-9A80-E6A224679F20}" type="slidenum">
              <a:rPr lang="en-US" smtClean="0"/>
              <a:pPr/>
              <a:t>4</a:t>
            </a:fld>
            <a:endParaRPr lang="en-US" dirty="0"/>
          </a:p>
        </p:txBody>
      </p:sp>
      <p:sp>
        <p:nvSpPr>
          <p:cNvPr id="4" name="Rectangle 3"/>
          <p:cNvSpPr/>
          <p:nvPr/>
        </p:nvSpPr>
        <p:spPr>
          <a:xfrm>
            <a:off x="228600" y="121920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Syntax</a:t>
            </a:r>
          </a:p>
        </p:txBody>
      </p:sp>
      <p:sp>
        <p:nvSpPr>
          <p:cNvPr id="2" name="Rectangle 1"/>
          <p:cNvSpPr/>
          <p:nvPr/>
        </p:nvSpPr>
        <p:spPr>
          <a:xfrm>
            <a:off x="228600" y="1905000"/>
            <a:ext cx="6324600" cy="1015663"/>
          </a:xfrm>
          <a:prstGeom prst="rect">
            <a:avLst/>
          </a:prstGeom>
        </p:spPr>
        <p:txBody>
          <a:bodyPr wrap="square">
            <a:spAutoFit/>
          </a:bodyPr>
          <a:lstStyle/>
          <a:p>
            <a:pPr lvl="1"/>
            <a:r>
              <a:rPr lang="en-US" sz="2000" b="0" dirty="0">
                <a:solidFill>
                  <a:schemeClr val="accent1"/>
                </a:solidFill>
              </a:rPr>
              <a:t>class </a:t>
            </a:r>
            <a:r>
              <a:rPr lang="en-US" sz="2000" b="0" dirty="0">
                <a:solidFill>
                  <a:schemeClr val="accent6"/>
                </a:solidFill>
              </a:rPr>
              <a:t>Subclass-name</a:t>
            </a:r>
            <a:r>
              <a:rPr lang="en-US" sz="2000" b="0" dirty="0">
                <a:solidFill>
                  <a:schemeClr val="accent1"/>
                </a:solidFill>
              </a:rPr>
              <a:t> extends </a:t>
            </a:r>
            <a:r>
              <a:rPr lang="en-US" sz="2000" b="0" dirty="0">
                <a:solidFill>
                  <a:schemeClr val="accent6"/>
                </a:solidFill>
              </a:rPr>
              <a:t>Superclass-name</a:t>
            </a:r>
            <a:r>
              <a:rPr lang="en-US" sz="2000" b="0" dirty="0">
                <a:solidFill>
                  <a:schemeClr val="accent1"/>
                </a:solidFill>
              </a:rPr>
              <a:t>{  </a:t>
            </a:r>
          </a:p>
          <a:p>
            <a:pPr lvl="1"/>
            <a:r>
              <a:rPr lang="en-US" sz="2000" b="0" dirty="0">
                <a:solidFill>
                  <a:schemeClr val="accent2"/>
                </a:solidFill>
              </a:rPr>
              <a:t>   //methods and fields</a:t>
            </a:r>
            <a:r>
              <a:rPr lang="en-US" sz="2000" b="0" dirty="0">
                <a:solidFill>
                  <a:schemeClr val="accent1"/>
                </a:solidFill>
              </a:rPr>
              <a:t>  </a:t>
            </a:r>
          </a:p>
          <a:p>
            <a:pPr lvl="1"/>
            <a:r>
              <a:rPr lang="en-US" sz="2000" b="0" dirty="0">
                <a:solidFill>
                  <a:schemeClr val="accent1"/>
                </a:solidFill>
              </a:rPr>
              <a:t>} </a:t>
            </a:r>
          </a:p>
        </p:txBody>
      </p:sp>
      <p:sp>
        <p:nvSpPr>
          <p:cNvPr id="9" name="Rectangle 8"/>
          <p:cNvSpPr/>
          <p:nvPr/>
        </p:nvSpPr>
        <p:spPr>
          <a:xfrm>
            <a:off x="228600" y="3409890"/>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To inherit the properties of a super class we need to use </a:t>
            </a:r>
            <a:r>
              <a:rPr lang="en-US" sz="2000" b="0" dirty="0">
                <a:solidFill>
                  <a:schemeClr val="accent3"/>
                </a:solidFill>
              </a:rPr>
              <a:t>extends </a:t>
            </a:r>
            <a:r>
              <a:rPr lang="en-US" sz="2000" b="0" dirty="0">
                <a:solidFill>
                  <a:schemeClr val="bg1"/>
                </a:solidFill>
              </a:rPr>
              <a:t>keyword.</a:t>
            </a:r>
          </a:p>
        </p:txBody>
      </p:sp>
      <p:sp>
        <p:nvSpPr>
          <p:cNvPr id="10" name="Rectangle 9"/>
          <p:cNvSpPr/>
          <p:nvPr/>
        </p:nvSpPr>
        <p:spPr>
          <a:xfrm>
            <a:off x="228600" y="4168914"/>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accent6"/>
                </a:solidFill>
              </a:rPr>
              <a:t>Superclass-name</a:t>
            </a:r>
            <a:r>
              <a:rPr lang="en-US" sz="2000" b="0" dirty="0">
                <a:solidFill>
                  <a:schemeClr val="bg1"/>
                </a:solidFill>
              </a:rPr>
              <a:t> is the parent class.</a:t>
            </a:r>
          </a:p>
          <a:p>
            <a:pPr marL="342900" indent="-342900">
              <a:buFont typeface="Arial" panose="020B0604020202020204" pitchFamily="34" charset="0"/>
              <a:buChar char="•"/>
            </a:pPr>
            <a:endParaRPr lang="en-US" sz="2000" b="0" dirty="0">
              <a:solidFill>
                <a:schemeClr val="bg1"/>
              </a:solidFill>
            </a:endParaRPr>
          </a:p>
        </p:txBody>
      </p:sp>
      <p:sp>
        <p:nvSpPr>
          <p:cNvPr id="11" name="Rectangle 10"/>
          <p:cNvSpPr/>
          <p:nvPr/>
        </p:nvSpPr>
        <p:spPr>
          <a:xfrm>
            <a:off x="228600" y="4775537"/>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accent6"/>
                </a:solidFill>
              </a:rPr>
              <a:t>Subclass-name</a:t>
            </a:r>
            <a:r>
              <a:rPr lang="en-US" sz="2000" b="0" dirty="0">
                <a:solidFill>
                  <a:schemeClr val="bg1"/>
                </a:solidFill>
              </a:rPr>
              <a:t> is the child class</a:t>
            </a:r>
          </a:p>
        </p:txBody>
      </p:sp>
    </p:spTree>
    <p:extLst>
      <p:ext uri="{BB962C8B-B14F-4D97-AF65-F5344CB8AC3E}">
        <p14:creationId xmlns:p14="http://schemas.microsoft.com/office/powerpoint/2010/main" xmlns="" val="43880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a:t>Inheritance example</a:t>
            </a:r>
          </a:p>
        </p:txBody>
      </p:sp>
      <p:sp>
        <p:nvSpPr>
          <p:cNvPr id="3" name="Slide Number Placeholder 2"/>
          <p:cNvSpPr>
            <a:spLocks noGrp="1"/>
          </p:cNvSpPr>
          <p:nvPr>
            <p:ph type="sldNum" sz="quarter" idx="11"/>
          </p:nvPr>
        </p:nvSpPr>
        <p:spPr/>
        <p:txBody>
          <a:bodyPr/>
          <a:lstStyle/>
          <a:p>
            <a:fld id="{47ED8886-DB3B-44F4-9A80-E6A224679F20}" type="slidenum">
              <a:rPr lang="en-US" smtClean="0"/>
              <a:pPr/>
              <a:t>5</a:t>
            </a:fld>
            <a:endParaRPr lang="en-US" dirty="0"/>
          </a:p>
        </p:txBody>
      </p:sp>
      <p:sp>
        <p:nvSpPr>
          <p:cNvPr id="2" name="Rectangle 1"/>
          <p:cNvSpPr/>
          <p:nvPr/>
        </p:nvSpPr>
        <p:spPr>
          <a:xfrm>
            <a:off x="228600" y="1524000"/>
            <a:ext cx="6324600" cy="1015663"/>
          </a:xfrm>
          <a:prstGeom prst="rect">
            <a:avLst/>
          </a:prstGeom>
        </p:spPr>
        <p:txBody>
          <a:bodyPr wrap="square">
            <a:spAutoFit/>
          </a:bodyPr>
          <a:lstStyle/>
          <a:p>
            <a:pPr lvl="1"/>
            <a:r>
              <a:rPr lang="en-US" sz="2000" b="0" dirty="0">
                <a:solidFill>
                  <a:schemeClr val="accent1"/>
                </a:solidFill>
              </a:rPr>
              <a:t>class </a:t>
            </a:r>
            <a:r>
              <a:rPr lang="en-US" sz="2000" b="0" dirty="0">
                <a:solidFill>
                  <a:schemeClr val="accent6"/>
                </a:solidFill>
              </a:rPr>
              <a:t>Employee</a:t>
            </a:r>
            <a:r>
              <a:rPr lang="en-US" sz="2000" b="0" dirty="0">
                <a:solidFill>
                  <a:schemeClr val="accent1"/>
                </a:solidFill>
              </a:rPr>
              <a:t>{  </a:t>
            </a:r>
          </a:p>
          <a:p>
            <a:pPr lvl="1"/>
            <a:r>
              <a:rPr lang="en-US" sz="2000" b="0" dirty="0">
                <a:solidFill>
                  <a:schemeClr val="accent2"/>
                </a:solidFill>
              </a:rPr>
              <a:t>   </a:t>
            </a:r>
            <a:r>
              <a:rPr lang="en-US" sz="2000" b="0" dirty="0" err="1">
                <a:solidFill>
                  <a:schemeClr val="accent3"/>
                </a:solidFill>
              </a:rPr>
              <a:t>int</a:t>
            </a:r>
            <a:r>
              <a:rPr lang="en-US" sz="2000" b="0" dirty="0">
                <a:solidFill>
                  <a:schemeClr val="accent2"/>
                </a:solidFill>
              </a:rPr>
              <a:t> </a:t>
            </a:r>
            <a:r>
              <a:rPr lang="en-US" sz="2000" b="0" dirty="0">
                <a:solidFill>
                  <a:schemeClr val="accent6"/>
                </a:solidFill>
              </a:rPr>
              <a:t>salary</a:t>
            </a:r>
            <a:r>
              <a:rPr lang="en-US" sz="2000" b="0" dirty="0">
                <a:solidFill>
                  <a:schemeClr val="accent2"/>
                </a:solidFill>
              </a:rPr>
              <a:t> </a:t>
            </a:r>
            <a:r>
              <a:rPr lang="en-US" sz="2000" b="0" dirty="0">
                <a:solidFill>
                  <a:schemeClr val="accent3"/>
                </a:solidFill>
              </a:rPr>
              <a:t>=</a:t>
            </a:r>
            <a:r>
              <a:rPr lang="en-US" sz="2000" b="0" dirty="0">
                <a:solidFill>
                  <a:schemeClr val="accent2"/>
                </a:solidFill>
              </a:rPr>
              <a:t> </a:t>
            </a:r>
            <a:r>
              <a:rPr lang="en-US" sz="2000" b="0" dirty="0">
                <a:solidFill>
                  <a:schemeClr val="accent6"/>
                </a:solidFill>
              </a:rPr>
              <a:t>1000</a:t>
            </a:r>
            <a:r>
              <a:rPr lang="en-US" sz="2000" b="0" dirty="0">
                <a:solidFill>
                  <a:schemeClr val="accent3"/>
                </a:solidFill>
              </a:rPr>
              <a:t>;</a:t>
            </a:r>
            <a:r>
              <a:rPr lang="en-US" sz="2000" b="0" dirty="0">
                <a:solidFill>
                  <a:schemeClr val="accent1"/>
                </a:solidFill>
              </a:rPr>
              <a:t>  </a:t>
            </a:r>
          </a:p>
          <a:p>
            <a:pPr lvl="1"/>
            <a:r>
              <a:rPr lang="en-US" sz="2000" b="0" dirty="0">
                <a:solidFill>
                  <a:schemeClr val="accent1"/>
                </a:solidFill>
              </a:rPr>
              <a:t>} </a:t>
            </a:r>
          </a:p>
        </p:txBody>
      </p:sp>
      <p:sp>
        <p:nvSpPr>
          <p:cNvPr id="6" name="Rectangle 5"/>
          <p:cNvSpPr/>
          <p:nvPr/>
        </p:nvSpPr>
        <p:spPr>
          <a:xfrm>
            <a:off x="228600" y="945802"/>
            <a:ext cx="3446777" cy="400110"/>
          </a:xfrm>
          <a:prstGeom prst="rect">
            <a:avLst/>
          </a:prstGeom>
        </p:spPr>
        <p:txBody>
          <a:bodyPr wrap="none">
            <a:spAutoFit/>
          </a:bodyPr>
          <a:lstStyle/>
          <a:p>
            <a:r>
              <a:rPr lang="en-US" sz="2000" b="0" dirty="0">
                <a:solidFill>
                  <a:schemeClr val="bg1"/>
                </a:solidFill>
              </a:rPr>
              <a:t>Employee is the super class.</a:t>
            </a:r>
          </a:p>
        </p:txBody>
      </p:sp>
      <p:sp>
        <p:nvSpPr>
          <p:cNvPr id="11" name="Rectangle 10"/>
          <p:cNvSpPr/>
          <p:nvPr/>
        </p:nvSpPr>
        <p:spPr>
          <a:xfrm>
            <a:off x="228600" y="3099137"/>
            <a:ext cx="8077200" cy="2554545"/>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Programmer</a:t>
            </a:r>
            <a:r>
              <a:rPr lang="en-US" sz="2000" b="0" dirty="0">
                <a:solidFill>
                  <a:schemeClr val="accent3"/>
                </a:solidFill>
              </a:rPr>
              <a:t> extends </a:t>
            </a:r>
            <a:r>
              <a:rPr lang="en-US" sz="2000" b="0" dirty="0">
                <a:solidFill>
                  <a:schemeClr val="accent6"/>
                </a:solidFill>
              </a:rPr>
              <a:t>Employee</a:t>
            </a:r>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bonus</a:t>
            </a:r>
            <a:r>
              <a:rPr lang="en-US" sz="2000" b="0" dirty="0">
                <a:solidFill>
                  <a:schemeClr val="accent3"/>
                </a:solidFill>
              </a:rPr>
              <a:t>=</a:t>
            </a:r>
            <a:r>
              <a:rPr lang="en-US" sz="2000" b="0" dirty="0">
                <a:solidFill>
                  <a:schemeClr val="accent6"/>
                </a:solidFill>
              </a:rPr>
              <a:t>500</a:t>
            </a:r>
            <a:r>
              <a:rPr lang="en-US" sz="2000" b="0" dirty="0">
                <a:solidFill>
                  <a:schemeClr val="accent3"/>
                </a:solidFill>
              </a:rPr>
              <a:t>;  </a:t>
            </a:r>
          </a:p>
          <a:p>
            <a:pPr lvl="1"/>
            <a:r>
              <a:rPr lang="en-US" sz="2000" b="0" dirty="0">
                <a:solidFill>
                  <a:schemeClr val="accent3"/>
                </a:solidFill>
              </a:rPr>
              <a:t>         public static void main(String </a:t>
            </a:r>
            <a:r>
              <a:rPr lang="en-US" sz="2000" b="0" dirty="0" err="1">
                <a:solidFill>
                  <a:schemeClr val="accent3"/>
                </a:solidFill>
              </a:rPr>
              <a:t>args</a:t>
            </a:r>
            <a:r>
              <a:rPr lang="en-US" sz="2000" b="0" dirty="0">
                <a:solidFill>
                  <a:schemeClr val="accent3"/>
                </a:solidFill>
              </a:rPr>
              <a:t>[]){  </a:t>
            </a:r>
          </a:p>
          <a:p>
            <a:pPr lvl="2"/>
            <a:r>
              <a:rPr lang="en-US" sz="2000" b="0" dirty="0">
                <a:solidFill>
                  <a:schemeClr val="accent3"/>
                </a:solidFill>
              </a:rPr>
              <a:t>     </a:t>
            </a:r>
            <a:r>
              <a:rPr lang="en-US" sz="2000" b="0" dirty="0">
                <a:solidFill>
                  <a:schemeClr val="accent6"/>
                </a:solidFill>
              </a:rPr>
              <a:t>Programmer</a:t>
            </a:r>
            <a:r>
              <a:rPr lang="en-US" sz="2000" b="0" dirty="0">
                <a:solidFill>
                  <a:schemeClr val="accent3"/>
                </a:solidFill>
              </a:rPr>
              <a:t> </a:t>
            </a:r>
            <a:r>
              <a:rPr lang="en-US" sz="2000" b="0" dirty="0">
                <a:solidFill>
                  <a:schemeClr val="accent6"/>
                </a:solidFill>
              </a:rPr>
              <a:t>p</a:t>
            </a:r>
            <a:r>
              <a:rPr lang="en-US" sz="2000" b="0" dirty="0">
                <a:solidFill>
                  <a:schemeClr val="accent3"/>
                </a:solidFill>
              </a:rPr>
              <a:t>=new </a:t>
            </a:r>
            <a:r>
              <a:rPr lang="en-US" sz="2000" b="0" dirty="0">
                <a:solidFill>
                  <a:schemeClr val="accent6"/>
                </a:solidFill>
              </a:rPr>
              <a:t>Programmer</a:t>
            </a:r>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6"/>
                </a:solidFill>
              </a:rPr>
              <a:t>Programmer salary is:</a:t>
            </a:r>
            <a:r>
              <a:rPr lang="en-US" sz="2000" b="0" dirty="0">
                <a:solidFill>
                  <a:schemeClr val="accent3"/>
                </a:solidFill>
              </a:rPr>
              <a:t>"+</a:t>
            </a:r>
            <a:r>
              <a:rPr lang="en-US" sz="2000" b="0" dirty="0" err="1">
                <a:solidFill>
                  <a:schemeClr val="accent6"/>
                </a:solidFill>
              </a:rPr>
              <a:t>p.salary</a:t>
            </a:r>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6"/>
                </a:solidFill>
              </a:rPr>
              <a:t>Bonus of Programmer is:</a:t>
            </a:r>
            <a:r>
              <a:rPr lang="en-US" sz="2000" b="0" dirty="0">
                <a:solidFill>
                  <a:schemeClr val="accent3"/>
                </a:solidFill>
              </a:rPr>
              <a:t>"+</a:t>
            </a:r>
            <a:r>
              <a:rPr lang="en-US" sz="2000" b="0" dirty="0" err="1">
                <a:solidFill>
                  <a:schemeClr val="accent6"/>
                </a:solidFill>
              </a:rPr>
              <a:t>p.bonus</a:t>
            </a:r>
            <a:r>
              <a:rPr lang="en-US" sz="2000" b="0" dirty="0">
                <a:solidFill>
                  <a:schemeClr val="accent3"/>
                </a:solidFill>
              </a:rPr>
              <a:t>);  </a:t>
            </a:r>
          </a:p>
          <a:p>
            <a:pPr lvl="1"/>
            <a:r>
              <a:rPr lang="en-US" sz="2000" b="0" dirty="0">
                <a:solidFill>
                  <a:schemeClr val="accent3"/>
                </a:solidFill>
              </a:rPr>
              <a:t>	   }  </a:t>
            </a:r>
          </a:p>
          <a:p>
            <a:pPr lvl="1"/>
            <a:r>
              <a:rPr lang="en-US" sz="2000" b="0" dirty="0">
                <a:solidFill>
                  <a:schemeClr val="accent3"/>
                </a:solidFill>
              </a:rPr>
              <a:t> } </a:t>
            </a:r>
          </a:p>
        </p:txBody>
      </p:sp>
      <p:sp>
        <p:nvSpPr>
          <p:cNvPr id="12" name="Rectangle 11"/>
          <p:cNvSpPr/>
          <p:nvPr/>
        </p:nvSpPr>
        <p:spPr>
          <a:xfrm>
            <a:off x="228600" y="2520939"/>
            <a:ext cx="7746031" cy="400110"/>
          </a:xfrm>
          <a:prstGeom prst="rect">
            <a:avLst/>
          </a:prstGeom>
        </p:spPr>
        <p:txBody>
          <a:bodyPr wrap="none">
            <a:spAutoFit/>
          </a:bodyPr>
          <a:lstStyle/>
          <a:p>
            <a:r>
              <a:rPr lang="en-US" sz="2000" b="0" dirty="0">
                <a:solidFill>
                  <a:schemeClr val="bg1"/>
                </a:solidFill>
              </a:rPr>
              <a:t>Programmer is the sub class and it extends super class Employee.</a:t>
            </a:r>
          </a:p>
        </p:txBody>
      </p:sp>
    </p:spTree>
    <p:extLst>
      <p:ext uri="{BB962C8B-B14F-4D97-AF65-F5344CB8AC3E}">
        <p14:creationId xmlns:p14="http://schemas.microsoft.com/office/powerpoint/2010/main" xmlns="" val="80551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3" name="Content Placeholder 2"/>
          <p:cNvSpPr>
            <a:spLocks noGrp="1"/>
          </p:cNvSpPr>
          <p:nvPr>
            <p:ph idx="1"/>
          </p:nvPr>
        </p:nvSpPr>
        <p:spPr>
          <a:xfrm>
            <a:off x="533400" y="1117149"/>
            <a:ext cx="7924800" cy="4906963"/>
          </a:xfrm>
        </p:spPr>
        <p:txBody>
          <a:bodyPr/>
          <a:lstStyle/>
          <a:p>
            <a:pPr>
              <a:buFont typeface="Arial" panose="020B0604020202020204" pitchFamily="34" charset="0"/>
              <a:buChar char="•"/>
            </a:pPr>
            <a:endParaRPr lang="en-US" dirty="0">
              <a:latin typeface="Arial" pitchFamily="34" charset="0"/>
              <a:cs typeface="Arial" pitchFamily="34" charset="0"/>
            </a:endParaRPr>
          </a:p>
          <a:p>
            <a:pPr>
              <a:buFont typeface="Arial" panose="020B0604020202020204" pitchFamily="34" charset="0"/>
              <a:buChar char="•"/>
            </a:pPr>
            <a:r>
              <a:rPr lang="en-US" sz="1800" dirty="0"/>
              <a:t>Fill up the blanks. Mechanism in which one object acquires all the properties and behaviors of a parent object is called _____________</a:t>
            </a:r>
          </a:p>
          <a:p>
            <a:pPr>
              <a:buFont typeface="Arial" panose="020B0604020202020204" pitchFamily="34" charset="0"/>
              <a:buChar char="•"/>
            </a:pPr>
            <a:endParaRPr lang="en-US" sz="1800" dirty="0">
              <a:solidFill>
                <a:schemeClr val="tx1"/>
              </a:solidFill>
            </a:endParaRPr>
          </a:p>
          <a:p>
            <a:pPr>
              <a:buFont typeface="Arial" panose="020B0604020202020204" pitchFamily="34" charset="0"/>
              <a:buChar char="•"/>
            </a:pPr>
            <a:r>
              <a:rPr lang="en-US" sz="1800" dirty="0"/>
              <a:t>State true or false. AS-IS is also called parent and child.</a:t>
            </a:r>
          </a:p>
          <a:p>
            <a:pPr>
              <a:buFont typeface="Arial" panose="020B0604020202020204" pitchFamily="34" charset="0"/>
              <a:buChar char="•"/>
            </a:pPr>
            <a:endParaRPr lang="en-US" sz="1800" dirty="0">
              <a:solidFill>
                <a:schemeClr val="tx1"/>
              </a:solidFill>
            </a:endParaRPr>
          </a:p>
          <a:p>
            <a:pPr>
              <a:buFont typeface="Arial" panose="020B0604020202020204" pitchFamily="34" charset="0"/>
              <a:buChar char="•"/>
            </a:pPr>
            <a:r>
              <a:rPr lang="en-US" sz="1800" dirty="0"/>
              <a:t>State true or false. We can inherit the super class properties in an extended sub class.</a:t>
            </a:r>
          </a:p>
          <a:p>
            <a:pPr>
              <a:buFont typeface="Arial" panose="020B0604020202020204" pitchFamily="34" charset="0"/>
              <a:buChar char="•"/>
            </a:pPr>
            <a:endParaRPr lang="en-US" sz="1800" dirty="0">
              <a:solidFill>
                <a:schemeClr val="tx1"/>
              </a:solidFill>
            </a:endParaRPr>
          </a:p>
          <a:p>
            <a:pPr>
              <a:buFont typeface="Arial" panose="020B0604020202020204" pitchFamily="34" charset="0"/>
              <a:buChar char="•"/>
            </a:pPr>
            <a:r>
              <a:rPr lang="en-US" sz="1800" dirty="0"/>
              <a:t>State true or false. Java supports multiple inheritance.</a:t>
            </a:r>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6</a:t>
            </a:fld>
            <a:endParaRPr lang="en-US" dirty="0"/>
          </a:p>
        </p:txBody>
      </p:sp>
    </p:spTree>
    <p:extLst>
      <p:ext uri="{BB962C8B-B14F-4D97-AF65-F5344CB8AC3E}">
        <p14:creationId xmlns:p14="http://schemas.microsoft.com/office/powerpoint/2010/main" xmlns="" val="35259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understanding</a:t>
            </a:r>
          </a:p>
        </p:txBody>
      </p:sp>
      <p:sp>
        <p:nvSpPr>
          <p:cNvPr id="3" name="Content Placeholder 2"/>
          <p:cNvSpPr>
            <a:spLocks noGrp="1"/>
          </p:cNvSpPr>
          <p:nvPr>
            <p:ph idx="1"/>
          </p:nvPr>
        </p:nvSpPr>
        <p:spPr>
          <a:xfrm>
            <a:off x="533400" y="1117149"/>
            <a:ext cx="7924800" cy="4906963"/>
          </a:xfrm>
        </p:spPr>
        <p:txBody>
          <a:bodyPr/>
          <a:lstStyle/>
          <a:p>
            <a:pPr>
              <a:buFont typeface="Arial" panose="020B0604020202020204" pitchFamily="34" charset="0"/>
              <a:buChar char="•"/>
            </a:pPr>
            <a:r>
              <a:rPr lang="en-US" sz="1800" dirty="0"/>
              <a:t>Write a java program to test your understanding on inheritance.</a:t>
            </a:r>
          </a:p>
          <a:p>
            <a:pPr>
              <a:buFont typeface="Arial" panose="020B0604020202020204" pitchFamily="34" charset="0"/>
              <a:buChar char="•"/>
            </a:pPr>
            <a:endParaRPr lang="en-US" sz="1800" dirty="0"/>
          </a:p>
          <a:p>
            <a:pPr lvl="1">
              <a:buFont typeface="Arial" panose="020B0604020202020204" pitchFamily="34" charset="0"/>
              <a:buChar char="•"/>
            </a:pPr>
            <a:r>
              <a:rPr lang="en-US" sz="1800" dirty="0"/>
              <a:t>Create a class called Animal.</a:t>
            </a:r>
          </a:p>
          <a:p>
            <a:pPr lvl="1">
              <a:buFont typeface="Arial" panose="020B0604020202020204" pitchFamily="34" charset="0"/>
              <a:buChar char="•"/>
            </a:pPr>
            <a:endParaRPr lang="en-US" sz="1800" dirty="0"/>
          </a:p>
          <a:p>
            <a:pPr lvl="2">
              <a:buFont typeface="Arial" panose="020B0604020202020204" pitchFamily="34" charset="0"/>
              <a:buChar char="•"/>
            </a:pPr>
            <a:r>
              <a:rPr lang="en-US" sz="1800" dirty="0"/>
              <a:t>Create a method </a:t>
            </a:r>
            <a:r>
              <a:rPr lang="en-US" sz="1800" dirty="0" err="1"/>
              <a:t>AnimalDetails</a:t>
            </a:r>
            <a:r>
              <a:rPr lang="en-US" sz="1800" dirty="0"/>
              <a:t> and print “I am animal”</a:t>
            </a:r>
          </a:p>
          <a:p>
            <a:pPr lvl="2">
              <a:buFont typeface="Arial" panose="020B0604020202020204" pitchFamily="34" charset="0"/>
              <a:buChar char="•"/>
            </a:pPr>
            <a:endParaRPr lang="en-US" sz="1800" dirty="0"/>
          </a:p>
          <a:p>
            <a:pPr lvl="1">
              <a:buFont typeface="Arial" panose="020B0604020202020204" pitchFamily="34" charset="0"/>
              <a:buChar char="•"/>
            </a:pPr>
            <a:r>
              <a:rPr lang="en-US" sz="1800" dirty="0"/>
              <a:t>Create two more classes as Mammal and Reptile that extends Animal.</a:t>
            </a:r>
          </a:p>
          <a:p>
            <a:pPr lvl="1">
              <a:buFont typeface="Arial" panose="020B0604020202020204" pitchFamily="34" charset="0"/>
              <a:buChar char="•"/>
            </a:pPr>
            <a:endParaRPr lang="en-US" sz="1800" dirty="0"/>
          </a:p>
          <a:p>
            <a:pPr lvl="2">
              <a:buFont typeface="Arial" panose="020B0604020202020204" pitchFamily="34" charset="0"/>
              <a:buChar char="•"/>
            </a:pPr>
            <a:r>
              <a:rPr lang="en-US" sz="1800" dirty="0"/>
              <a:t>Create one method in each class Mammal and Reptile </a:t>
            </a:r>
            <a:r>
              <a:rPr lang="en-US" sz="1800" dirty="0" err="1"/>
              <a:t>MammalDetails</a:t>
            </a:r>
            <a:r>
              <a:rPr lang="en-US" sz="1800" dirty="0"/>
              <a:t> and </a:t>
            </a:r>
            <a:r>
              <a:rPr lang="en-US" sz="1800" dirty="0" err="1"/>
              <a:t>ReptileDetails</a:t>
            </a:r>
            <a:r>
              <a:rPr lang="en-US" sz="1800" dirty="0"/>
              <a:t>. </a:t>
            </a:r>
          </a:p>
          <a:p>
            <a:pPr lvl="2">
              <a:buFont typeface="Arial" panose="020B0604020202020204" pitchFamily="34" charset="0"/>
              <a:buChar char="•"/>
            </a:pPr>
            <a:endParaRPr lang="en-US" sz="1800" dirty="0"/>
          </a:p>
          <a:p>
            <a:pPr lvl="2">
              <a:buFont typeface="Arial" panose="020B0604020202020204" pitchFamily="34" charset="0"/>
              <a:buChar char="•"/>
            </a:pPr>
            <a:r>
              <a:rPr lang="en-US" sz="1800" dirty="0"/>
              <a:t>In these two method print “I am a mammal” and “I am a reptile”.</a:t>
            </a:r>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7</a:t>
            </a:fld>
            <a:endParaRPr lang="en-US" dirty="0"/>
          </a:p>
        </p:txBody>
      </p:sp>
    </p:spTree>
    <p:extLst>
      <p:ext uri="{BB962C8B-B14F-4D97-AF65-F5344CB8AC3E}">
        <p14:creationId xmlns:p14="http://schemas.microsoft.com/office/powerpoint/2010/main" xmlns="" val="68449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a:t>Solution</a:t>
            </a:r>
          </a:p>
        </p:txBody>
      </p:sp>
      <p:sp>
        <p:nvSpPr>
          <p:cNvPr id="3" name="Slide Number Placeholder 2"/>
          <p:cNvSpPr>
            <a:spLocks noGrp="1"/>
          </p:cNvSpPr>
          <p:nvPr>
            <p:ph type="sldNum" sz="quarter" idx="11"/>
          </p:nvPr>
        </p:nvSpPr>
        <p:spPr/>
        <p:txBody>
          <a:bodyPr/>
          <a:lstStyle/>
          <a:p>
            <a:fld id="{47ED8886-DB3B-44F4-9A80-E6A224679F20}" type="slidenum">
              <a:rPr lang="en-US" smtClean="0"/>
              <a:pPr/>
              <a:t>8</a:t>
            </a:fld>
            <a:endParaRPr lang="en-US" dirty="0"/>
          </a:p>
        </p:txBody>
      </p:sp>
      <p:sp>
        <p:nvSpPr>
          <p:cNvPr id="2" name="Rectangle 1"/>
          <p:cNvSpPr/>
          <p:nvPr/>
        </p:nvSpPr>
        <p:spPr>
          <a:xfrm>
            <a:off x="228600" y="1263998"/>
            <a:ext cx="6324600" cy="1631216"/>
          </a:xfrm>
          <a:prstGeom prst="rect">
            <a:avLst/>
          </a:prstGeom>
        </p:spPr>
        <p:txBody>
          <a:bodyPr wrap="square">
            <a:spAutoFit/>
          </a:bodyPr>
          <a:lstStyle/>
          <a:p>
            <a:pPr lvl="1"/>
            <a:r>
              <a:rPr lang="en-US" sz="2000" b="0" dirty="0">
                <a:solidFill>
                  <a:schemeClr val="accent3"/>
                </a:solidFill>
              </a:rPr>
              <a:t>class</a:t>
            </a:r>
            <a:r>
              <a:rPr lang="en-US" sz="2000" b="0" dirty="0">
                <a:solidFill>
                  <a:schemeClr val="accent1"/>
                </a:solidFill>
              </a:rPr>
              <a:t> </a:t>
            </a:r>
            <a:r>
              <a:rPr lang="en-US" sz="2000" b="0" dirty="0">
                <a:solidFill>
                  <a:schemeClr val="accent6"/>
                </a:solidFill>
              </a:rPr>
              <a:t>Animal</a:t>
            </a:r>
            <a:r>
              <a:rPr lang="en-US" sz="2000" b="0" dirty="0">
                <a:solidFill>
                  <a:schemeClr val="accent1"/>
                </a:solidFill>
              </a:rPr>
              <a:t>{  </a:t>
            </a:r>
          </a:p>
          <a:p>
            <a:pPr lvl="1"/>
            <a:r>
              <a:rPr lang="en-US" sz="2000" b="0" dirty="0">
                <a:solidFill>
                  <a:schemeClr val="accent1"/>
                </a:solidFill>
              </a:rPr>
              <a:t>   </a:t>
            </a:r>
            <a:r>
              <a:rPr lang="en-US" sz="2000" b="0" dirty="0">
                <a:solidFill>
                  <a:schemeClr val="accent3"/>
                </a:solidFill>
              </a:rPr>
              <a:t>void</a:t>
            </a:r>
            <a:r>
              <a:rPr lang="en-US" sz="2000" b="0" dirty="0">
                <a:solidFill>
                  <a:schemeClr val="accent1"/>
                </a:solidFill>
              </a:rPr>
              <a:t> </a:t>
            </a:r>
            <a:r>
              <a:rPr lang="en-US" sz="2000" b="0" dirty="0" err="1">
                <a:solidFill>
                  <a:schemeClr val="accent6"/>
                </a:solidFill>
              </a:rPr>
              <a:t>AnimalDetails</a:t>
            </a:r>
            <a:r>
              <a:rPr lang="en-US" sz="2000" b="0" dirty="0">
                <a:solidFill>
                  <a:schemeClr val="accent3"/>
                </a:solidFill>
              </a:rPr>
              <a:t>(){</a:t>
            </a:r>
          </a:p>
          <a:p>
            <a:pPr lvl="1"/>
            <a:r>
              <a:rPr lang="en-US" sz="2000" b="0" dirty="0">
                <a:solidFill>
                  <a:schemeClr val="accent1"/>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40000"/>
                    <a:lumOff val="60000"/>
                  </a:schemeClr>
                </a:solidFill>
              </a:rPr>
              <a:t>I am animal</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a:t>
            </a:r>
          </a:p>
        </p:txBody>
      </p:sp>
      <p:sp>
        <p:nvSpPr>
          <p:cNvPr id="6" name="Rectangle 5"/>
          <p:cNvSpPr/>
          <p:nvPr/>
        </p:nvSpPr>
        <p:spPr>
          <a:xfrm>
            <a:off x="228600" y="685800"/>
            <a:ext cx="3090911" cy="400110"/>
          </a:xfrm>
          <a:prstGeom prst="rect">
            <a:avLst/>
          </a:prstGeom>
        </p:spPr>
        <p:txBody>
          <a:bodyPr wrap="none">
            <a:spAutoFit/>
          </a:bodyPr>
          <a:lstStyle/>
          <a:p>
            <a:r>
              <a:rPr lang="en-US" sz="2000" b="0" dirty="0">
                <a:solidFill>
                  <a:schemeClr val="bg1"/>
                </a:solidFill>
              </a:rPr>
              <a:t>Animal is the super class.</a:t>
            </a:r>
          </a:p>
        </p:txBody>
      </p:sp>
      <p:sp>
        <p:nvSpPr>
          <p:cNvPr id="11" name="Rectangle 10"/>
          <p:cNvSpPr/>
          <p:nvPr/>
        </p:nvSpPr>
        <p:spPr>
          <a:xfrm>
            <a:off x="228600" y="3770055"/>
            <a:ext cx="8077200" cy="2246769"/>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Mammal</a:t>
            </a:r>
            <a:r>
              <a:rPr lang="en-US" sz="2000" b="0" dirty="0">
                <a:solidFill>
                  <a:schemeClr val="accent3"/>
                </a:solidFill>
              </a:rPr>
              <a:t> extends </a:t>
            </a:r>
            <a:r>
              <a:rPr lang="en-US" sz="2000" b="0" dirty="0">
                <a:solidFill>
                  <a:schemeClr val="accent6"/>
                </a:solidFill>
              </a:rPr>
              <a:t>Animal</a:t>
            </a:r>
            <a:r>
              <a:rPr lang="en-US" sz="2000" b="0" dirty="0">
                <a:solidFill>
                  <a:schemeClr val="accent3"/>
                </a:solidFill>
              </a:rPr>
              <a:t>{</a:t>
            </a:r>
          </a:p>
          <a:p>
            <a:pPr lvl="1"/>
            <a:endParaRPr lang="en-US" sz="2000" b="0" dirty="0">
              <a:solidFill>
                <a:schemeClr val="accent3"/>
              </a:solidFill>
            </a:endParaRPr>
          </a:p>
          <a:p>
            <a:pPr lvl="1"/>
            <a:r>
              <a:rPr lang="en-US" sz="2000" b="0" dirty="0">
                <a:solidFill>
                  <a:schemeClr val="accent3"/>
                </a:solidFill>
              </a:rPr>
              <a:t>    void </a:t>
            </a:r>
            <a:r>
              <a:rPr lang="en-US" sz="2000" b="0" dirty="0" err="1">
                <a:solidFill>
                  <a:schemeClr val="accent6"/>
                </a:solidFill>
              </a:rPr>
              <a:t>MammalDetails</a:t>
            </a:r>
            <a:r>
              <a:rPr lang="en-US" sz="2000" b="0" dirty="0">
                <a:solidFill>
                  <a:schemeClr val="accent3"/>
                </a:solidFill>
              </a:rPr>
              <a:t>()</a:t>
            </a:r>
          </a:p>
          <a:p>
            <a:pPr lvl="1"/>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40000"/>
                    <a:lumOff val="60000"/>
                  </a:schemeClr>
                </a:solidFill>
              </a:rPr>
              <a:t>I am mammal</a:t>
            </a:r>
            <a:r>
              <a:rPr lang="en-US" sz="2000" b="0" dirty="0">
                <a:solidFill>
                  <a:schemeClr val="accent3"/>
                </a:solidFill>
              </a:rPr>
              <a:t>");</a:t>
            </a:r>
          </a:p>
          <a:p>
            <a:pPr lvl="1"/>
            <a:r>
              <a:rPr lang="en-US" sz="2000" b="0" dirty="0">
                <a:solidFill>
                  <a:schemeClr val="accent3"/>
                </a:solidFill>
              </a:rPr>
              <a:t>    }</a:t>
            </a:r>
          </a:p>
          <a:p>
            <a:pPr lvl="1"/>
            <a:r>
              <a:rPr lang="en-US" sz="2000" b="0" dirty="0">
                <a:solidFill>
                  <a:schemeClr val="accent3"/>
                </a:solidFill>
              </a:rPr>
              <a:t>}</a:t>
            </a:r>
          </a:p>
        </p:txBody>
      </p:sp>
      <p:sp>
        <p:nvSpPr>
          <p:cNvPr id="12" name="Rectangle 11"/>
          <p:cNvSpPr/>
          <p:nvPr/>
        </p:nvSpPr>
        <p:spPr>
          <a:xfrm>
            <a:off x="228600" y="3191857"/>
            <a:ext cx="6935168" cy="400110"/>
          </a:xfrm>
          <a:prstGeom prst="rect">
            <a:avLst/>
          </a:prstGeom>
        </p:spPr>
        <p:txBody>
          <a:bodyPr wrap="none">
            <a:spAutoFit/>
          </a:bodyPr>
          <a:lstStyle/>
          <a:p>
            <a:r>
              <a:rPr lang="en-US" sz="2000" b="0" dirty="0">
                <a:solidFill>
                  <a:schemeClr val="bg1"/>
                </a:solidFill>
              </a:rPr>
              <a:t>Mammal is the sub class and it extends super class Animal.</a:t>
            </a:r>
          </a:p>
        </p:txBody>
      </p:sp>
    </p:spTree>
    <p:extLst>
      <p:ext uri="{BB962C8B-B14F-4D97-AF65-F5344CB8AC3E}">
        <p14:creationId xmlns:p14="http://schemas.microsoft.com/office/powerpoint/2010/main" xmlns="" val="11627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a:t>Solution</a:t>
            </a:r>
          </a:p>
        </p:txBody>
      </p:sp>
      <p:sp>
        <p:nvSpPr>
          <p:cNvPr id="3" name="Slide Number Placeholder 2"/>
          <p:cNvSpPr>
            <a:spLocks noGrp="1"/>
          </p:cNvSpPr>
          <p:nvPr>
            <p:ph type="sldNum" sz="quarter" idx="11"/>
          </p:nvPr>
        </p:nvSpPr>
        <p:spPr/>
        <p:txBody>
          <a:bodyPr/>
          <a:lstStyle/>
          <a:p>
            <a:fld id="{47ED8886-DB3B-44F4-9A80-E6A224679F20}" type="slidenum">
              <a:rPr lang="en-US" smtClean="0"/>
              <a:pPr/>
              <a:t>9</a:t>
            </a:fld>
            <a:endParaRPr lang="en-US" dirty="0"/>
          </a:p>
        </p:txBody>
      </p:sp>
      <p:sp>
        <p:nvSpPr>
          <p:cNvPr id="2" name="Rectangle 1"/>
          <p:cNvSpPr/>
          <p:nvPr/>
        </p:nvSpPr>
        <p:spPr>
          <a:xfrm>
            <a:off x="228600" y="1263998"/>
            <a:ext cx="6324600" cy="2246769"/>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Reptile</a:t>
            </a:r>
            <a:r>
              <a:rPr lang="en-US" sz="2000" b="0" dirty="0">
                <a:solidFill>
                  <a:schemeClr val="accent3"/>
                </a:solidFill>
              </a:rPr>
              <a:t> extends </a:t>
            </a:r>
            <a:r>
              <a:rPr lang="en-US" sz="2000" b="0" dirty="0">
                <a:solidFill>
                  <a:schemeClr val="accent6"/>
                </a:solidFill>
              </a:rPr>
              <a:t>Animal</a:t>
            </a:r>
            <a:r>
              <a:rPr lang="en-US" sz="2000" b="0" dirty="0">
                <a:solidFill>
                  <a:schemeClr val="accent3"/>
                </a:solidFill>
              </a:rPr>
              <a:t>{</a:t>
            </a:r>
          </a:p>
          <a:p>
            <a:pPr lvl="1"/>
            <a:endParaRPr lang="en-US" sz="2000" b="0" dirty="0">
              <a:solidFill>
                <a:schemeClr val="accent3"/>
              </a:solidFill>
            </a:endParaRPr>
          </a:p>
          <a:p>
            <a:pPr lvl="1"/>
            <a:r>
              <a:rPr lang="en-US" sz="2000" b="0" dirty="0">
                <a:solidFill>
                  <a:schemeClr val="accent3"/>
                </a:solidFill>
              </a:rPr>
              <a:t>    void </a:t>
            </a:r>
            <a:r>
              <a:rPr lang="en-US" sz="2000" b="0" dirty="0" err="1">
                <a:solidFill>
                  <a:schemeClr val="accent6"/>
                </a:solidFill>
              </a:rPr>
              <a:t>ReptileDetails</a:t>
            </a:r>
            <a:r>
              <a:rPr lang="en-US" sz="2000" b="0" dirty="0">
                <a:solidFill>
                  <a:schemeClr val="accent3"/>
                </a:solidFill>
              </a:rPr>
              <a:t>()</a:t>
            </a:r>
          </a:p>
          <a:p>
            <a:pPr lvl="1"/>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40000"/>
                    <a:lumOff val="60000"/>
                  </a:schemeClr>
                </a:solidFill>
              </a:rPr>
              <a:t>I am Reptile</a:t>
            </a:r>
            <a:r>
              <a:rPr lang="en-US" sz="2000" b="0" dirty="0">
                <a:solidFill>
                  <a:schemeClr val="accent3"/>
                </a:solidFill>
              </a:rPr>
              <a:t>");</a:t>
            </a:r>
          </a:p>
          <a:p>
            <a:pPr lvl="1"/>
            <a:r>
              <a:rPr lang="en-US" sz="2000" b="0" dirty="0">
                <a:solidFill>
                  <a:schemeClr val="accent3"/>
                </a:solidFill>
              </a:rPr>
              <a:t>    }</a:t>
            </a:r>
          </a:p>
          <a:p>
            <a:pPr lvl="1"/>
            <a:r>
              <a:rPr lang="en-US" sz="2000" b="0" dirty="0">
                <a:solidFill>
                  <a:schemeClr val="accent3"/>
                </a:solidFill>
              </a:rPr>
              <a:t>}</a:t>
            </a:r>
          </a:p>
        </p:txBody>
      </p:sp>
      <p:sp>
        <p:nvSpPr>
          <p:cNvPr id="6" name="Rectangle 5"/>
          <p:cNvSpPr/>
          <p:nvPr/>
        </p:nvSpPr>
        <p:spPr>
          <a:xfrm>
            <a:off x="228600" y="685800"/>
            <a:ext cx="6680290" cy="400110"/>
          </a:xfrm>
          <a:prstGeom prst="rect">
            <a:avLst/>
          </a:prstGeom>
        </p:spPr>
        <p:txBody>
          <a:bodyPr wrap="none">
            <a:spAutoFit/>
          </a:bodyPr>
          <a:lstStyle/>
          <a:p>
            <a:r>
              <a:rPr lang="en-US" sz="2000" b="0" dirty="0">
                <a:solidFill>
                  <a:schemeClr val="bg1"/>
                </a:solidFill>
              </a:rPr>
              <a:t>Reptile is the sub class and it extents super class Animal.</a:t>
            </a:r>
          </a:p>
        </p:txBody>
      </p:sp>
    </p:spTree>
    <p:extLst>
      <p:ext uri="{BB962C8B-B14F-4D97-AF65-F5344CB8AC3E}">
        <p14:creationId xmlns:p14="http://schemas.microsoft.com/office/powerpoint/2010/main" xmlns="" val="132954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CE3420-51B5-45D0-AA94-470C87CA3DB9}">
  <ds:schemaRefs>
    <ds:schemaRef ds:uri="http://schemas.microsoft.com/office/2006/metadata/properties"/>
    <ds:schemaRef ds:uri="951c5514-b77c-4532-82d5-a05f2f7d58e2"/>
  </ds:schemaRefs>
</ds:datastoreItem>
</file>

<file path=customXml/itemProps2.xml><?xml version="1.0" encoding="utf-8"?>
<ds:datastoreItem xmlns:ds="http://schemas.openxmlformats.org/officeDocument/2006/customXml" ds:itemID="{F5030DFB-0E21-40E1-AD01-6C7E316EF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46148</TotalTime>
  <Words>866</Words>
  <Application>Microsoft Office PowerPoint</Application>
  <PresentationFormat>On-screen Show (4:3)</PresentationFormat>
  <Paragraphs>169</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Academy LCD Compliant Template</vt:lpstr>
      <vt:lpstr>Slide 1</vt:lpstr>
      <vt:lpstr>Inheritance</vt:lpstr>
      <vt:lpstr>IS-A relationship</vt:lpstr>
      <vt:lpstr>Inheritance</vt:lpstr>
      <vt:lpstr>Inheritance example</vt:lpstr>
      <vt:lpstr>Test your understanding</vt:lpstr>
      <vt:lpstr>Test your understanding</vt:lpstr>
      <vt:lpstr>Solution</vt:lpstr>
      <vt:lpstr>Solution</vt:lpstr>
      <vt:lpstr>Solution</vt:lpstr>
      <vt:lpstr>Output</vt:lpstr>
      <vt:lpstr>Recap</vt:lpstr>
      <vt:lpstr>Slide 13</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Blessed</cp:lastModifiedBy>
  <cp:revision>2274</cp:revision>
  <dcterms:created xsi:type="dcterms:W3CDTF">2006-08-07T10:58:16Z</dcterms:created>
  <dcterms:modified xsi:type="dcterms:W3CDTF">2024-02-16T03:54:24Z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0x0101007A9C735C9F3CD54A948D0AD38DF112BF</vt:lpwstr>
  </property>
  <property fmtid="{D5CDD505-2E9C-101B-9397-08002B2CF9AE}" pid="4" name="Order">
    <vt:r8>202800</vt:r8>
  </property>
  <property fmtid="{D5CDD505-2E9C-101B-9397-08002B2CF9AE}" pid="5" name="ComplianceAssetId">
    <vt:lpwstr/>
  </property>
  <property fmtid="{D5CDD505-2E9C-101B-9397-08002B2CF9AE}" pid="6" name="_SourceUrl">
    <vt:lpwstr/>
  </property>
  <property fmtid="{D5CDD505-2E9C-101B-9397-08002B2CF9AE}" pid="7" name="_SharedFileIndex">
    <vt:lpwstr/>
  </property>
  <property fmtid="{D5CDD505-2E9C-101B-9397-08002B2CF9AE}" pid="8" name="xd_Signature">
    <vt:bool>false</vt:bool>
  </property>
  <property fmtid="{D5CDD505-2E9C-101B-9397-08002B2CF9AE}" pid="9" name="xd_ProgID">
    <vt:lpwstr/>
  </property>
  <property fmtid="{D5CDD505-2E9C-101B-9397-08002B2CF9AE}" pid="10" name="TemplateUrl">
    <vt:lpwstr/>
  </property>
</Properties>
</file>