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5"/>
  </p:sldMasterIdLst>
  <p:notesMasterIdLst>
    <p:notesMasterId r:id="rId56"/>
  </p:notesMasterIdLst>
  <p:handoutMasterIdLst>
    <p:handoutMasterId r:id="rId57"/>
  </p:handoutMasterIdLst>
  <p:sldIdLst>
    <p:sldId id="407" r:id="rId6"/>
    <p:sldId id="358" r:id="rId7"/>
    <p:sldId id="389" r:id="rId8"/>
    <p:sldId id="390" r:id="rId9"/>
    <p:sldId id="359" r:id="rId10"/>
    <p:sldId id="388" r:id="rId11"/>
    <p:sldId id="360" r:id="rId12"/>
    <p:sldId id="361" r:id="rId13"/>
    <p:sldId id="362" r:id="rId14"/>
    <p:sldId id="363" r:id="rId15"/>
    <p:sldId id="364" r:id="rId16"/>
    <p:sldId id="396" r:id="rId17"/>
    <p:sldId id="365" r:id="rId18"/>
    <p:sldId id="391" r:id="rId19"/>
    <p:sldId id="366" r:id="rId20"/>
    <p:sldId id="392" r:id="rId21"/>
    <p:sldId id="367" r:id="rId22"/>
    <p:sldId id="368" r:id="rId23"/>
    <p:sldId id="369" r:id="rId24"/>
    <p:sldId id="370" r:id="rId25"/>
    <p:sldId id="371" r:id="rId26"/>
    <p:sldId id="395" r:id="rId27"/>
    <p:sldId id="372" r:id="rId28"/>
    <p:sldId id="393" r:id="rId29"/>
    <p:sldId id="373" r:id="rId30"/>
    <p:sldId id="374" r:id="rId31"/>
    <p:sldId id="375" r:id="rId32"/>
    <p:sldId id="398" r:id="rId33"/>
    <p:sldId id="399" r:id="rId34"/>
    <p:sldId id="400" r:id="rId35"/>
    <p:sldId id="401" r:id="rId36"/>
    <p:sldId id="402" r:id="rId37"/>
    <p:sldId id="394" r:id="rId38"/>
    <p:sldId id="376" r:id="rId39"/>
    <p:sldId id="377" r:id="rId40"/>
    <p:sldId id="378" r:id="rId41"/>
    <p:sldId id="403" r:id="rId42"/>
    <p:sldId id="397" r:id="rId43"/>
    <p:sldId id="404" r:id="rId44"/>
    <p:sldId id="405" r:id="rId45"/>
    <p:sldId id="406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87094"/>
    <a:srgbClr val="095295"/>
    <a:srgbClr val="D8750D"/>
    <a:srgbClr val="90B5D2"/>
    <a:srgbClr val="209D03"/>
    <a:srgbClr val="3BCB01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343" autoAdjust="0"/>
  </p:normalViewPr>
  <p:slideViewPr>
    <p:cSldViewPr>
      <p:cViewPr varScale="1">
        <p:scale>
          <a:sx n="88" d="100"/>
          <a:sy n="88" d="100"/>
        </p:scale>
        <p:origin x="-129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62"/>
    </p:cViewPr>
  </p:sorterViewPr>
  <p:notesViewPr>
    <p:cSldViewPr>
      <p:cViewPr varScale="1">
        <p:scale>
          <a:sx n="51" d="100"/>
          <a:sy n="51" d="100"/>
        </p:scale>
        <p:origin x="2814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836A9-7772-4D82-9AA4-62D06EADEFB0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A2C7B-D6C1-41E4-82D5-C2AC71460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8102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738B8006-4D62-490F-84E7-DDD42A760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854990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256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044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902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070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4119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711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0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to use which one :</a:t>
            </a:r>
            <a:endParaRPr lang="en-US" sz="10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a string is going to remain constant throughout the program, then use String class object because a String object is immutable.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a string can change (example: lots of logic and operations in the construction of the string) and will only be accessed from a single thread, using a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good enough.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a string can change, and will be accessed from multiple threads, use a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because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synchronous so you have thread-safety.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5496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public class Test 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String </a:t>
            </a:r>
            <a:r>
              <a:rPr lang="en-US" dirty="0" err="1"/>
              <a:t>str</a:t>
            </a:r>
            <a:r>
              <a:rPr lang="en-US" dirty="0"/>
              <a:t> = "Cognizant";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// conversion from String object to </a:t>
            </a:r>
            <a:r>
              <a:rPr lang="en-US" dirty="0" err="1"/>
              <a:t>StringBuffer</a:t>
            </a:r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sbr</a:t>
            </a:r>
            <a:r>
              <a:rPr lang="en-US" dirty="0"/>
              <a:t> = new </a:t>
            </a:r>
            <a:r>
              <a:rPr lang="en-US" dirty="0" err="1"/>
              <a:t>StringBuffer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 </a:t>
            </a:r>
          </a:p>
          <a:p>
            <a:r>
              <a:rPr lang="en-US" dirty="0"/>
              <a:t>        </a:t>
            </a:r>
            <a:r>
              <a:rPr lang="en-US" dirty="0" err="1"/>
              <a:t>sbr.reverse</a:t>
            </a:r>
            <a:r>
              <a:rPr lang="en-US" dirty="0"/>
              <a:t>();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sbr</a:t>
            </a:r>
            <a:r>
              <a:rPr lang="en-US" dirty="0"/>
              <a:t>);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// conversion from String object to </a:t>
            </a:r>
            <a:r>
              <a:rPr lang="en-US" dirty="0" err="1"/>
              <a:t>StringBuilder</a:t>
            </a:r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sbl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 </a:t>
            </a:r>
          </a:p>
          <a:p>
            <a:r>
              <a:rPr lang="en-US" dirty="0"/>
              <a:t>        </a:t>
            </a:r>
            <a:r>
              <a:rPr lang="en-US" dirty="0" err="1"/>
              <a:t>sbl.append</a:t>
            </a:r>
            <a:r>
              <a:rPr lang="en-US" dirty="0"/>
              <a:t>("Technology Solution");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sbl</a:t>
            </a:r>
            <a:r>
              <a:rPr lang="en-US" dirty="0"/>
              <a:t>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50216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 example: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 class Test 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{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public static void main(String[]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{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("Cognizant");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sbdr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("Technology");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// conversion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to String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String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sbr.toString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to String : ");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// conversion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to String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String str1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sbdr.toString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to String : ");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(str1);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// changing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// but String object(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doesn't change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sbr.append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("Technology");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}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Note that while we use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toString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method, a new String object(in Heap area) is allocated and initialized to character sequence currently represented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object, that means the subsequent changes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do not affect the contents of the String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94875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Test 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sbr</a:t>
            </a:r>
            <a:r>
              <a:rPr lang="en-US" dirty="0"/>
              <a:t> = new </a:t>
            </a:r>
            <a:r>
              <a:rPr lang="en-US" dirty="0" err="1"/>
              <a:t>StringBuffer</a:t>
            </a:r>
            <a:r>
              <a:rPr lang="en-US" dirty="0"/>
              <a:t>("Cognizant");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// conversion from </a:t>
            </a:r>
            <a:r>
              <a:rPr lang="en-US" dirty="0" err="1"/>
              <a:t>StringBuffer</a:t>
            </a:r>
            <a:r>
              <a:rPr lang="en-US" dirty="0"/>
              <a:t> object to </a:t>
            </a:r>
            <a:r>
              <a:rPr lang="en-US" dirty="0" err="1"/>
              <a:t>StringBuilder</a:t>
            </a:r>
            <a:r>
              <a:rPr lang="en-US" dirty="0"/>
              <a:t> </a:t>
            </a:r>
          </a:p>
          <a:p>
            <a:r>
              <a:rPr lang="en-US" dirty="0"/>
              <a:t>        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sbr.toString</a:t>
            </a:r>
            <a:r>
              <a:rPr lang="en-US" dirty="0"/>
              <a:t>(); </a:t>
            </a:r>
          </a:p>
          <a:p>
            <a:r>
              <a:rPr lang="en-US" dirty="0"/>
              <a:t>        </a:t>
            </a: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sbl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sbl</a:t>
            </a:r>
            <a:r>
              <a:rPr lang="en-US" dirty="0"/>
              <a:t>);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183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Tokens from the String: 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	Token 1- India Token 2- USA Token 3- UK Token 4- Russia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88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41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1653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is a Hash code?</a:t>
            </a:r>
          </a:p>
          <a:p>
            <a:pPr>
              <a:spcBef>
                <a:spcPts val="12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Hash code is an unique id number allocated to an object by JVM. This number is maintain throughout the lifecycle of the Object.</a:t>
            </a:r>
          </a:p>
          <a:p>
            <a:pPr>
              <a:spcBef>
                <a:spcPts val="1200"/>
              </a:spcBef>
              <a:buNone/>
            </a:pP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hashCode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spcBef>
                <a:spcPts val="1200"/>
              </a:spcBef>
              <a:buNone/>
            </a:pP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method by default returns the hash code integer value of the object on which this method is invoked.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develop your own logic of generating hash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1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equals():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393700" indent="-157163">
              <a:spcBef>
                <a:spcPts val="1200"/>
              </a:spcBef>
            </a:pPr>
            <a:r>
              <a:rPr lang="en-US" sz="1200" b="1" i="1" dirty="0">
                <a:solidFill>
                  <a:schemeClr val="bg1"/>
                </a:solidFill>
                <a:cs typeface="Arial" pitchFamily="34" charset="0"/>
              </a:rPr>
              <a:t>equals() 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refers to equivalence relation </a:t>
            </a: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i.e.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you say that two objects are equivalent they satisfy the “equals()” condition.</a:t>
            </a:r>
          </a:p>
          <a:p>
            <a:pPr marL="393700" indent="-157163">
              <a:spcBef>
                <a:spcPts val="12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393700" indent="-157163">
              <a:spcBef>
                <a:spcPts val="120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Example: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Assume we have a object Employee with the following instance variables, </a:t>
            </a:r>
            <a:r>
              <a:rPr lang="en-US" sz="1200" dirty="0" err="1">
                <a:solidFill>
                  <a:schemeClr val="bg1"/>
                </a:solidFill>
                <a:cs typeface="Arial" pitchFamily="34" charset="0"/>
              </a:rPr>
              <a:t>EmployeeId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Arial" pitchFamily="34" charset="0"/>
              </a:rPr>
              <a:t>EmployeeName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393700" indent="-157163">
              <a:spcBef>
                <a:spcPts val="1200"/>
              </a:spcBef>
              <a:buNone/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The developer can override the equals method and compare the employee Id for checking equivalence.</a:t>
            </a:r>
          </a:p>
          <a:p>
            <a:pPr marL="393700" indent="-157163">
              <a:spcBef>
                <a:spcPts val="12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4570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727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4651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148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709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90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Immutable</a:t>
            </a:r>
            <a:r>
              <a:rPr lang="en-US" sz="100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means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once it is created a String object cannot be changed.</a:t>
            </a:r>
            <a:endParaRPr lang="en-US" sz="10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Lets develop a program to explore the few API’s of String class, namely,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print a specific character of a string, compare, print length of string, replace a string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330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Mutable means string value can be modified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725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250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using concatenation operator "+" on string objects.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append() function which is more efficient than "+" concatenation.</a:t>
            </a:r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56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768025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10383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063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36002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159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7094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8093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9657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47806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1782"/>
            <a:ext cx="685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705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/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61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1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382000" cy="47307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5557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1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498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1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5978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81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429"/>
          <a:stretch/>
        </p:blipFill>
        <p:spPr>
          <a:xfrm>
            <a:off x="-2406316" y="1905000"/>
            <a:ext cx="11550316" cy="441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80262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3725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43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1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393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8538" y="6409757"/>
            <a:ext cx="525462" cy="438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E153C77-44FB-470D-8352-CF13CD0DE707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9"/>
    </p:custDataLst>
    <p:extLst>
      <p:ext uri="{BB962C8B-B14F-4D97-AF65-F5344CB8AC3E}">
        <p14:creationId xmlns:p14="http://schemas.microsoft.com/office/powerpoint/2010/main" xmlns="" val="41189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7" r:id="rId16"/>
    <p:sldLayoutId id="214748384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Java String Handling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 Class Api’s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5901820"/>
              </p:ext>
            </p:extLst>
          </p:nvPr>
        </p:nvGraphicFramePr>
        <p:xfrm>
          <a:off x="304800" y="1143000"/>
          <a:ext cx="859536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401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951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concat(String str)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Concatenates the specified string to the end of this string.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053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replace(char oldChar, char newChar)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new string resulting from replacing all occurrences of oldChar in this string with newChar.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951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substring(int beginIndex, int endIndex)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new string that is a substring of this string.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8502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trim()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copy of the string, with leading and trailing whitespace omitted.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295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points on String Class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>
          <a:xfrm>
            <a:off x="381000" y="1295400"/>
            <a:ext cx="8382000" cy="48767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Strings are immutable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 a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tring reference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assigned 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a new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tring, the old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tring will be lost. </a:t>
            </a:r>
          </a:p>
          <a:p>
            <a:pPr>
              <a:buNone/>
            </a:pP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tabLst>
                <a:tab pos="236538" algn="l"/>
              </a:tabLst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  <a:tabLst>
                <a:tab pos="236538" algn="l"/>
              </a:tabLst>
            </a:pPr>
            <a:r>
              <a:rPr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93738" indent="-173038">
              <a:buNone/>
            </a:pPr>
            <a:r>
              <a:rPr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String str1="Hello";</a:t>
            </a:r>
          </a:p>
          <a:p>
            <a:pPr marL="693738" indent="-173038">
              <a:buNone/>
            </a:pPr>
            <a:r>
              <a:rPr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str1="</a:t>
            </a:r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";</a:t>
            </a:r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Now,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str1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contains "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".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171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on String Class 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All string operations (concatenate, trim, replace, substring) construct and return new strings.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String class is final.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3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 a hand - String API’s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35" y="838201"/>
            <a:ext cx="6357664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172200" y="2057400"/>
            <a:ext cx="2743200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Prints the character at second index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6019800" y="2133600"/>
            <a:ext cx="152400" cy="477370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44640" y="2668217"/>
            <a:ext cx="2270760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compares t oStrings.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6492240" y="2666729"/>
            <a:ext cx="137160" cy="394090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14800" y="3459350"/>
            <a:ext cx="2053713" cy="199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72200" y="3429000"/>
            <a:ext cx="2743200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equates two string and  returns true/false.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48000" y="4008250"/>
            <a:ext cx="3120513" cy="162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8513" y="4038600"/>
            <a:ext cx="2746887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Prints the String length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14800" y="4564966"/>
            <a:ext cx="2053713" cy="205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68512" y="4648110"/>
            <a:ext cx="2746887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“Jonethen”.</a:t>
            </a:r>
          </a:p>
        </p:txBody>
      </p:sp>
      <p:cxnSp>
        <p:nvCxnSpPr>
          <p:cNvPr id="43" name="Straight Arrow Connector 42"/>
          <p:cNvCxnSpPr>
            <a:endCxn id="44" idx="1"/>
          </p:cNvCxnSpPr>
          <p:nvPr/>
        </p:nvCxnSpPr>
        <p:spPr>
          <a:xfrm>
            <a:off x="4114800" y="5105400"/>
            <a:ext cx="2053712" cy="185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68512" y="5029200"/>
            <a:ext cx="2746888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the returns the index of the character ‘a’ in the String.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68512" y="5626356"/>
            <a:ext cx="2746887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substring between index 2 &amp; 8.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267200" y="5451332"/>
            <a:ext cx="1901312" cy="416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67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  <p:bldP spid="35" grpId="0" animBg="1"/>
      <p:bldP spid="38" grpId="0" animBg="1"/>
      <p:bldP spid="40" grpId="0" animBg="1"/>
      <p:bldP spid="42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StringBuffer</a:t>
            </a:r>
            <a:r>
              <a:rPr lang="en-US" dirty="0">
                <a:solidFill>
                  <a:schemeClr val="bg1"/>
                </a:solidFill>
              </a:rPr>
              <a:t> Class and its API’s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/>
          <a:p>
            <a:fld id="{BD587219-9C83-45A3-9941-0BE602B968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258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StringBuffer?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nlike Strings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objects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are mutable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API, the content and the length of the string can be changed without creating a new object.</a:t>
            </a:r>
            <a:endParaRPr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API's of StringBuffer are synchronized.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857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StringBuffer</a:t>
            </a:r>
            <a:r>
              <a:rPr lang="en-US" dirty="0"/>
              <a:t> Class?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Preferred when modification of strings are needed.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Efficient in memory utilization.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Examples</a:t>
            </a:r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803275" indent="-234950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Appending String</a:t>
            </a:r>
          </a:p>
          <a:p>
            <a:pPr marL="803275" indent="-234950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Inserting characters in string.</a:t>
            </a:r>
          </a:p>
          <a:p>
            <a:pPr marL="803275" indent="-234950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Deleting characters from a string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8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StringBuffer Class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is a final class.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objects can be created empty,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accent6"/>
                </a:solidFill>
              </a:rPr>
              <a:t>StringBuffer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strBuf</a:t>
            </a:r>
            <a:r>
              <a:rPr lang="en-US" sz="2000" dirty="0">
                <a:solidFill>
                  <a:schemeClr val="accent6"/>
                </a:solidFill>
              </a:rPr>
              <a:t> = new </a:t>
            </a:r>
            <a:r>
              <a:rPr lang="en-US" sz="2000" dirty="0" err="1">
                <a:solidFill>
                  <a:schemeClr val="accent6"/>
                </a:solidFill>
              </a:rPr>
              <a:t>StringBuffer</a:t>
            </a:r>
            <a:r>
              <a:rPr lang="en-US" sz="2000" dirty="0">
                <a:solidFill>
                  <a:schemeClr val="accent6"/>
                </a:solidFill>
              </a:rPr>
              <a:t>();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can be created from a String.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accent6"/>
                </a:solidFill>
              </a:rPr>
              <a:t>StringBuffer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strBuf</a:t>
            </a:r>
            <a:r>
              <a:rPr lang="en-US" sz="2000" dirty="0">
                <a:solidFill>
                  <a:schemeClr val="accent6"/>
                </a:solidFill>
              </a:rPr>
              <a:t> = new </a:t>
            </a:r>
            <a:r>
              <a:rPr lang="en-US" sz="2000" dirty="0" err="1">
                <a:solidFill>
                  <a:schemeClr val="accent6"/>
                </a:solidFill>
              </a:rPr>
              <a:t>StringBuffer</a:t>
            </a:r>
            <a:r>
              <a:rPr lang="en-US" sz="2000" dirty="0">
                <a:solidFill>
                  <a:schemeClr val="accent6"/>
                </a:solidFill>
              </a:rPr>
              <a:t>(“Bob”);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can be created with a capacity.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accent6"/>
                </a:solidFill>
              </a:rPr>
              <a:t>StringBuffer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strBuf</a:t>
            </a:r>
            <a:r>
              <a:rPr lang="en-US" sz="2000" dirty="0">
                <a:solidFill>
                  <a:schemeClr val="accent6"/>
                </a:solidFill>
              </a:rPr>
              <a:t> = new </a:t>
            </a:r>
            <a:r>
              <a:rPr lang="en-US" sz="2000" dirty="0" err="1">
                <a:solidFill>
                  <a:schemeClr val="accent6"/>
                </a:solidFill>
              </a:rPr>
              <a:t>StringBuffer</a:t>
            </a:r>
            <a:r>
              <a:rPr lang="en-US" sz="2000" dirty="0">
                <a:solidFill>
                  <a:schemeClr val="accent6"/>
                </a:solidFill>
              </a:rPr>
              <a:t>(100);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StringBuffer Class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65261"/>
            <a:ext cx="8534400" cy="479537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 err="1">
                <a:solidFill>
                  <a:schemeClr val="bg1"/>
                </a:solidFill>
                <a:cs typeface="Arial" pitchFamily="34" charset="0"/>
              </a:rPr>
              <a:t>String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B</a:t>
            </a:r>
            <a:r>
              <a:rPr sz="2000" dirty="0" err="1">
                <a:solidFill>
                  <a:schemeClr val="bg1"/>
                </a:solidFill>
                <a:cs typeface="Arial" pitchFamily="34" charset="0"/>
              </a:rPr>
              <a:t>uffers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 are used to concatenate String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.</a:t>
            </a:r>
            <a:br>
              <a:rPr lang="en-US" sz="2000" dirty="0">
                <a:solidFill>
                  <a:schemeClr val="bg1"/>
                </a:solidFill>
                <a:cs typeface="Arial" pitchFamily="34" charset="0"/>
              </a:rPr>
            </a:br>
            <a:endParaRPr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Example</a:t>
            </a:r>
            <a:r>
              <a:rPr sz="2000" b="1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sz="2000" dirty="0">
                <a:solidFill>
                  <a:schemeClr val="accent6"/>
                </a:solidFill>
                <a:cs typeface="Arial" pitchFamily="34" charset="0"/>
              </a:rPr>
              <a:t>String str="Stanford";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s</a:t>
            </a:r>
            <a:r>
              <a:rPr sz="2000" dirty="0">
                <a:solidFill>
                  <a:schemeClr val="accent6"/>
                </a:solidFill>
                <a:cs typeface="Arial" pitchFamily="34" charset="0"/>
              </a:rPr>
              <a:t>tr = str+ "University";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Can be developed as 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sz="2000" dirty="0" err="1">
                <a:solidFill>
                  <a:schemeClr val="accent6"/>
                </a:solidFill>
                <a:cs typeface="Arial" pitchFamily="34" charset="0"/>
              </a:rPr>
              <a:t>str</a:t>
            </a:r>
            <a:r>
              <a:rPr sz="2000" dirty="0">
                <a:solidFill>
                  <a:schemeClr val="accent6"/>
                </a:solidFill>
                <a:cs typeface="Arial" pitchFamily="34" charset="0"/>
              </a:rPr>
              <a:t> = new StringBuffer().</a:t>
            </a: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append</a:t>
            </a:r>
            <a:r>
              <a:rPr sz="2000" dirty="0">
                <a:solidFill>
                  <a:schemeClr val="accent6"/>
                </a:solidFill>
                <a:cs typeface="Arial" pitchFamily="34" charset="0"/>
              </a:rPr>
              <a:t>("Standford").</a:t>
            </a: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append</a:t>
            </a:r>
            <a:r>
              <a:rPr sz="2000" dirty="0">
                <a:solidFill>
                  <a:schemeClr val="accent6"/>
                </a:solidFill>
                <a:cs typeface="Arial" pitchFamily="34" charset="0"/>
              </a:rPr>
              <a:t>("University").</a:t>
            </a: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toString();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336288"/>
            <a:ext cx="3124200" cy="5847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 1:</a:t>
            </a:r>
            <a:r>
              <a:rPr lang="en-US" sz="1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Compiler creates a new string buffer initially empty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1828800" y="4343401"/>
            <a:ext cx="304800" cy="1523999"/>
          </a:xfrm>
          <a:prstGeom prst="rightBrace">
            <a:avLst>
              <a:gd name="adj1" fmla="val 118651"/>
              <a:gd name="adj2" fmla="val 49032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377625"/>
            <a:ext cx="4114800" cy="5847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 2:</a:t>
            </a:r>
            <a:r>
              <a:rPr lang="en-US" sz="1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Appends the string representation of each operand to the string buffer in turn.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4991102" y="2019300"/>
            <a:ext cx="381001" cy="4571999"/>
          </a:xfrm>
          <a:prstGeom prst="rightBrace">
            <a:avLst>
              <a:gd name="adj1" fmla="val 8333"/>
              <a:gd name="adj2" fmla="val 49677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7" idx="0"/>
          </p:cNvCxnSpPr>
          <p:nvPr/>
        </p:nvCxnSpPr>
        <p:spPr>
          <a:xfrm flipV="1">
            <a:off x="6705600" y="4648200"/>
            <a:ext cx="1143000" cy="616803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5265003"/>
            <a:ext cx="3657600" cy="83099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 3:</a:t>
            </a:r>
            <a:r>
              <a:rPr lang="en-US" sz="1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Converts the contents of the string buffer to a string as ‘str’ is a string object.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42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StringBuffer API’s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5985702"/>
              </p:ext>
            </p:extLst>
          </p:nvPr>
        </p:nvGraphicFramePr>
        <p:xfrm>
          <a:off x="457199" y="1143000"/>
          <a:ext cx="8382001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7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66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167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setCharAt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 index, char ch)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The character at the specified index of this string buffer is set to the character ch.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526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 offset, String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Inserts the string  argument into this string buffer.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76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 start, int end)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Removes the characters in a substring of this StringBuffer.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replace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 start, int end, String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Replaces the characters in a substring of this StringBuffer with characters in the specified String.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84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97075" y="3831790"/>
            <a:ext cx="3512456" cy="245291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After completing this chapter, in the next 120 minutes you will be able to :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on different types of string classes and their related API’s.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Objectives</a:t>
            </a:r>
          </a:p>
        </p:txBody>
      </p:sp>
      <p:pic>
        <p:nvPicPr>
          <p:cNvPr id="1027" name="Picture 3" descr="D:\Images\Images\Objective\shutterstock_561298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5805" y="3886200"/>
            <a:ext cx="3389509" cy="23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496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StringBuffer API’s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1852307"/>
              </p:ext>
            </p:extLst>
          </p:nvPr>
        </p:nvGraphicFramePr>
        <p:xfrm>
          <a:off x="457200" y="1219201"/>
          <a:ext cx="841248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84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16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816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79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reverse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The character sequence contained in this string buffer is replaced by the reverse of the sequence.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38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append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(String str) 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Appends the string to this string buffer.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38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 void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setLength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 newLength)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Sets the length of this String buffer.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0670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substring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 start, int end) 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new String that contains a subsequence of characters currently contained in this StringBuffer.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081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Lend a Hand – StringBuffer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Lets develop a program to explore the few API’s of String Buffer class.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Append two Strings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  &amp;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 . Output: 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Insert a string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_Java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 in the String after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”. Output:  “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Hello_Java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Replace 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with space. Output: 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93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 a Hand – </a:t>
            </a:r>
            <a:r>
              <a:rPr lang="en-US" dirty="0" err="1"/>
              <a:t>StringBuffer</a:t>
            </a:r>
            <a:r>
              <a:rPr lang="en-US" dirty="0"/>
              <a:t>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>
                <a:cs typeface="Arial" pitchFamily="34" charset="0"/>
              </a:rPr>
              <a:t>4. Print the character at the 6’th position . Output:  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J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cs typeface="Arial" pitchFamily="34" charset="0"/>
              </a:rPr>
              <a:t>5. Delete the character in the third position. Output: “</a:t>
            </a:r>
            <a:r>
              <a:rPr lang="en-US" sz="2000" dirty="0" err="1">
                <a:solidFill>
                  <a:srgbClr val="0070C0"/>
                </a:solidFill>
                <a:cs typeface="Arial" pitchFamily="34" charset="0"/>
              </a:rPr>
              <a:t>Helo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World</a:t>
            </a:r>
            <a:r>
              <a:rPr lang="en-US" sz="2000" dirty="0">
                <a:cs typeface="Arial" pitchFamily="34" charset="0"/>
              </a:rPr>
              <a:t>”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cs typeface="Arial" pitchFamily="34" charset="0"/>
              </a:rPr>
              <a:t>6. Print the capacity of the buffer.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cs typeface="Arial" pitchFamily="34" charset="0"/>
              </a:rPr>
              <a:t>7. Reverse the string and print the string.  Output: “</a:t>
            </a:r>
            <a:r>
              <a:rPr lang="en-US" sz="2000" dirty="0" err="1">
                <a:solidFill>
                  <a:srgbClr val="0070C0"/>
                </a:solidFill>
                <a:cs typeface="Arial" pitchFamily="34" charset="0"/>
              </a:rPr>
              <a:t>dlroW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cs typeface="Arial" pitchFamily="34" charset="0"/>
              </a:rPr>
              <a:t>avaJ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cs typeface="Arial" pitchFamily="34" charset="0"/>
              </a:rPr>
              <a:t>oleH</a:t>
            </a:r>
            <a:r>
              <a:rPr lang="en-US" sz="2000" dirty="0">
                <a:cs typeface="Arial" pitchFamily="34" charset="0"/>
              </a:rPr>
              <a:t>”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674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Lend a hand Solution -StringBuffer API’s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37520"/>
            <a:ext cx="6387854" cy="531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>
            <a:endCxn id="21" idx="1"/>
          </p:cNvCxnSpPr>
          <p:nvPr/>
        </p:nvCxnSpPr>
        <p:spPr>
          <a:xfrm flipV="1">
            <a:off x="3352800" y="2047222"/>
            <a:ext cx="3221346" cy="10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4146" y="1801000"/>
            <a:ext cx="2188854" cy="49244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“HelloWorld”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4146" y="1394720"/>
            <a:ext cx="2188854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5.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419600" y="1600200"/>
            <a:ext cx="2057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05200" y="2573205"/>
            <a:ext cx="2971800" cy="10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74146" y="2362200"/>
            <a:ext cx="2188854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“Hello_Java World”.</a:t>
            </a:r>
          </a:p>
        </p:txBody>
      </p:sp>
      <p:cxnSp>
        <p:nvCxnSpPr>
          <p:cNvPr id="38" name="Straight Arrow Connector 37"/>
          <p:cNvCxnSpPr>
            <a:endCxn id="39" idx="1"/>
          </p:cNvCxnSpPr>
          <p:nvPr/>
        </p:nvCxnSpPr>
        <p:spPr>
          <a:xfrm>
            <a:off x="3505200" y="2867798"/>
            <a:ext cx="3068946" cy="3554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74146" y="2961622"/>
            <a:ext cx="2220808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  Java World”.</a:t>
            </a:r>
          </a:p>
        </p:txBody>
      </p:sp>
      <p:cxnSp>
        <p:nvCxnSpPr>
          <p:cNvPr id="40" name="Straight Arrow Connector 39"/>
          <p:cNvCxnSpPr>
            <a:endCxn id="41" idx="1"/>
          </p:cNvCxnSpPr>
          <p:nvPr/>
        </p:nvCxnSpPr>
        <p:spPr>
          <a:xfrm flipV="1">
            <a:off x="4762500" y="3732555"/>
            <a:ext cx="1811646" cy="116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74146" y="3578666"/>
            <a:ext cx="2188854" cy="30777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‘J ‘ .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505200" y="4152652"/>
            <a:ext cx="3035053" cy="1996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74146" y="3972165"/>
            <a:ext cx="2188854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“Helo Java World”.</a:t>
            </a:r>
          </a:p>
        </p:txBody>
      </p:sp>
      <p:cxnSp>
        <p:nvCxnSpPr>
          <p:cNvPr id="49" name="Straight Arrow Connector 48"/>
          <p:cNvCxnSpPr>
            <a:endCxn id="50" idx="1"/>
          </p:cNvCxnSpPr>
          <p:nvPr/>
        </p:nvCxnSpPr>
        <p:spPr>
          <a:xfrm flipV="1">
            <a:off x="4728140" y="4728933"/>
            <a:ext cx="1846006" cy="105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74146" y="4575044"/>
            <a:ext cx="2188854" cy="30777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‘21 </a:t>
            </a:r>
            <a:r>
              <a:rPr lang="en-US" sz="1400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‘.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7200" y="4958078"/>
            <a:ext cx="2188854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“dlroW avaJ oleH“ .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743200" y="5105400"/>
            <a:ext cx="3782046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42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7" grpId="0" animBg="1"/>
      <p:bldP spid="39" grpId="0" animBg="1"/>
      <p:bldP spid="41" grpId="0" animBg="1"/>
      <p:bldP spid="45" grpId="0" animBg="1"/>
      <p:bldP spid="50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StringBuilder</a:t>
            </a:r>
            <a:r>
              <a:rPr lang="en-US" dirty="0">
                <a:solidFill>
                  <a:schemeClr val="bg1"/>
                </a:solidFill>
              </a:rPr>
              <a:t> Class and its API’s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BD587219-9C83-45A3-9941-0BE602B968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20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StringBuilder?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All the methods available on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StringBuffer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are also available on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StringBuilder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StringBuilder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 is considered as a replacement for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StringBuffer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as it offers faster performance.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StringBuilder is not synchronized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. Hence, 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it is not thread-safe.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Lend a Hand – StringBuilder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Lets develop a program to explore the few API’s of String Builder class.</a:t>
            </a:r>
          </a:p>
          <a:p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Append two Strings “Hello”  &amp; “World” . Output:  “HelloWorld”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a string “_Java” in the String after “Hello”. Output:  “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Hello_Java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World”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Replace  _  with space. Output:  “Hello Java World”.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5704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Lend a hand-StringBuilder Methods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48" y="937520"/>
            <a:ext cx="6484661" cy="523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Arrow Connector 21"/>
          <p:cNvCxnSpPr>
            <a:endCxn id="23" idx="1"/>
          </p:cNvCxnSpPr>
          <p:nvPr/>
        </p:nvCxnSpPr>
        <p:spPr>
          <a:xfrm>
            <a:off x="3810000" y="2743200"/>
            <a:ext cx="3208060" cy="33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18060" y="2514600"/>
            <a:ext cx="1592540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“HelloWorld”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2133600"/>
            <a:ext cx="1600200" cy="30777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5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81600" y="2286000"/>
            <a:ext cx="1828800" cy="171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962400" y="3519364"/>
            <a:ext cx="3048000" cy="192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8060" y="3172827"/>
            <a:ext cx="1592540" cy="73866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“Hello_Java World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cxnSp>
        <p:nvCxnSpPr>
          <p:cNvPr id="29" name="Straight Arrow Connector 28"/>
          <p:cNvCxnSpPr>
            <a:endCxn id="30" idx="1"/>
          </p:cNvCxnSpPr>
          <p:nvPr/>
        </p:nvCxnSpPr>
        <p:spPr>
          <a:xfrm flipV="1">
            <a:off x="3848100" y="4415830"/>
            <a:ext cx="3162300" cy="156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10400" y="4046498"/>
            <a:ext cx="1600200" cy="73866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  Java World”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63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1077218"/>
          </a:xfrm>
        </p:spPr>
        <p:txBody>
          <a:bodyPr/>
          <a:lstStyle/>
          <a:p>
            <a:r>
              <a:rPr lang="en-US" b="0" dirty="0"/>
              <a:t>String vs </a:t>
            </a:r>
            <a:r>
              <a:rPr lang="en-US" b="0" dirty="0" err="1"/>
              <a:t>StringBuilder</a:t>
            </a:r>
            <a:r>
              <a:rPr lang="en-US" b="0" dirty="0"/>
              <a:t> vs </a:t>
            </a:r>
            <a:r>
              <a:rPr lang="en-US" b="0" dirty="0" err="1"/>
              <a:t>StringBuffer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BD587219-9C83-45A3-9941-0BE602B968C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32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String Vs </a:t>
            </a:r>
            <a:r>
              <a:rPr lang="en-US" b="0" dirty="0" err="1"/>
              <a:t>StringBuilder</a:t>
            </a:r>
            <a:r>
              <a:rPr lang="en-US" b="0" dirty="0"/>
              <a:t> Vs </a:t>
            </a:r>
            <a:r>
              <a:rPr lang="en-US" b="0" dirty="0" err="1"/>
              <a:t>StringBuffer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1741723"/>
              </p:ext>
            </p:extLst>
          </p:nvPr>
        </p:nvGraphicFramePr>
        <p:xfrm>
          <a:off x="381000" y="1397000"/>
          <a:ext cx="8356599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149702836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429447299"/>
                    </a:ext>
                  </a:extLst>
                </a:gridCol>
                <a:gridCol w="3022599">
                  <a:extLst>
                    <a:ext uri="{9D8B030D-6E8A-4147-A177-3AD203B41FA5}">
                      <a16:colId xmlns:a16="http://schemas.microsoft.com/office/drawing/2014/main" xmlns="" val="175817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String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StringBuilder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StringBuffer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602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Strings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are immutable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Strings are mutable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Strings are mutable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725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Can be accessed in single threaded environment.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Not thread-safe but faster than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StringBuffer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Can be accessed in multi-threaded environment.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Hence Synchronous and thread-safe.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046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719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String Class and its 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Class and its 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StringBuilder</a:t>
            </a:r>
            <a:r>
              <a:rPr lang="en-US" sz="2000" dirty="0">
                <a:solidFill>
                  <a:schemeClr val="bg1"/>
                </a:solidFill>
              </a:rPr>
              <a:t> Class and its 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String Vs </a:t>
            </a: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Vs </a:t>
            </a:r>
            <a:r>
              <a:rPr lang="en-US" sz="2000" dirty="0" err="1">
                <a:solidFill>
                  <a:schemeClr val="bg1"/>
                </a:solidFill>
              </a:rPr>
              <a:t>StringBuilder</a:t>
            </a:r>
            <a:endParaRPr lang="en-US" sz="2000" dirty="0">
              <a:solidFill>
                <a:schemeClr val="bg1"/>
              </a:solidFill>
            </a:endParaRP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StringTokenizer</a:t>
            </a:r>
            <a:r>
              <a:rPr lang="en-US" sz="2000" dirty="0">
                <a:solidFill>
                  <a:schemeClr val="bg1"/>
                </a:solidFill>
              </a:rPr>
              <a:t> Class and its 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StringJoiner</a:t>
            </a:r>
            <a:r>
              <a:rPr lang="en-US" sz="2000" dirty="0">
                <a:solidFill>
                  <a:schemeClr val="bg1"/>
                </a:solidFill>
              </a:rPr>
              <a:t> Class and its 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82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String to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8382000" cy="5257800"/>
          </a:xfrm>
        </p:spPr>
        <p:txBody>
          <a:bodyPr>
            <a:noAutofit/>
          </a:bodyPr>
          <a:lstStyle/>
          <a:p>
            <a:r>
              <a:rPr lang="en-US" sz="2000" dirty="0"/>
              <a:t>As String class is immutable, so for editing a string, we can perform by converting it to </a:t>
            </a:r>
            <a:r>
              <a:rPr lang="en-US" sz="2000" dirty="0" err="1"/>
              <a:t>StringBuffer</a:t>
            </a:r>
            <a:r>
              <a:rPr lang="en-US" sz="2000" dirty="0"/>
              <a:t> or </a:t>
            </a:r>
            <a:r>
              <a:rPr lang="en-US" sz="2000" dirty="0" err="1"/>
              <a:t>StringBuilder</a:t>
            </a:r>
            <a:r>
              <a:rPr lang="en-US" sz="2000" dirty="0"/>
              <a:t> class objects.</a:t>
            </a:r>
          </a:p>
          <a:p>
            <a:endParaRPr lang="en-US" sz="2000" dirty="0"/>
          </a:p>
          <a:p>
            <a:r>
              <a:rPr lang="en-US" sz="2000" dirty="0"/>
              <a:t>Example:	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str = “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ABCompany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sz="2000" dirty="0">
                <a:solidFill>
                  <a:schemeClr val="bg1"/>
                </a:solidFill>
              </a:rPr>
              <a:t>// conversion from String object to </a:t>
            </a: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sbr.reverse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// conversion from String object to </a:t>
            </a:r>
            <a:r>
              <a:rPr lang="en-US" sz="2000" dirty="0" err="1">
                <a:solidFill>
                  <a:schemeClr val="bg1"/>
                </a:solidFill>
              </a:rPr>
              <a:t>StringBuilder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StringBuilder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StringBuilder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sbl.append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("Technology Solution");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647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r>
              <a:rPr lang="en-US" dirty="0"/>
              <a:t> to String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1000" y="965261"/>
            <a:ext cx="8382000" cy="47953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Using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 </a:t>
            </a:r>
            <a:r>
              <a:rPr lang="en-US" sz="2000" dirty="0"/>
              <a:t>method which is available in both </a:t>
            </a:r>
            <a:r>
              <a:rPr lang="en-US" sz="2000" dirty="0" err="1"/>
              <a:t>StringBuffer</a:t>
            </a:r>
            <a:r>
              <a:rPr lang="en-US" sz="2000" dirty="0"/>
              <a:t> and </a:t>
            </a:r>
            <a:r>
              <a:rPr lang="en-US" sz="2000" dirty="0" err="1"/>
              <a:t>StringBuilder</a:t>
            </a:r>
            <a:r>
              <a:rPr lang="en-US" sz="2000" dirty="0"/>
              <a:t> classes.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Example:</a:t>
            </a:r>
          </a:p>
          <a:p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("Cognizant");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// conversion from </a:t>
            </a: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object to String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String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sbr.toString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(); 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 </a:t>
            </a:r>
            <a:r>
              <a:rPr lang="en-US" sz="2000" dirty="0">
                <a:solidFill>
                  <a:schemeClr val="bg1"/>
                </a:solidFill>
              </a:rPr>
              <a:t>// conversion from </a:t>
            </a:r>
            <a:r>
              <a:rPr lang="en-US" sz="2000" dirty="0" err="1">
                <a:solidFill>
                  <a:schemeClr val="bg1"/>
                </a:solidFill>
              </a:rPr>
              <a:t>StringBuilder</a:t>
            </a:r>
            <a:r>
              <a:rPr lang="en-US" sz="2000" dirty="0">
                <a:solidFill>
                  <a:schemeClr val="bg1"/>
                </a:solidFill>
              </a:rPr>
              <a:t> object to String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String str1 =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sbdr.toString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();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177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</a:t>
            </a:r>
            <a:r>
              <a:rPr lang="en-US" dirty="0" err="1"/>
              <a:t>StringBuffer</a:t>
            </a:r>
            <a:r>
              <a:rPr lang="en-US" dirty="0"/>
              <a:t> to </a:t>
            </a:r>
            <a:r>
              <a:rPr lang="en-US" dirty="0" err="1"/>
              <a:t>StringBuilder</a:t>
            </a:r>
            <a:r>
              <a:rPr lang="en-US" dirty="0"/>
              <a:t> or vice-versa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65261"/>
            <a:ext cx="8382000" cy="47953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There is no direct 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String class object can be used as a mediator of conversion.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Example:</a:t>
            </a:r>
          </a:p>
          <a:p>
            <a:endParaRPr lang="en-US" sz="2000" dirty="0"/>
          </a:p>
          <a:p>
            <a:pPr defTabSz="520700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("Cognizant");          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bg1"/>
                </a:solidFill>
              </a:rPr>
              <a:t>// conversion from </a:t>
            </a: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object to </a:t>
            </a:r>
            <a:r>
              <a:rPr lang="en-US" sz="2000" dirty="0" err="1">
                <a:solidFill>
                  <a:schemeClr val="bg1"/>
                </a:solidFill>
              </a:rPr>
              <a:t>StringBuilder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String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sbr.toString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();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StringBuilder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sbl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StringBuilder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);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783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StringTokenizer</a:t>
            </a:r>
            <a:r>
              <a:rPr lang="en-US" dirty="0">
                <a:solidFill>
                  <a:schemeClr val="bg1"/>
                </a:solidFill>
              </a:rPr>
              <a:t> Class and its API’s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BD587219-9C83-45A3-9941-0BE602B968C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220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StringTokenizer Class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65261"/>
            <a:ext cx="8382000" cy="479537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U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sed to break a string into tokens base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d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 on delimiters.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t is available in </a:t>
            </a:r>
            <a:r>
              <a:rPr sz="2000" dirty="0" err="1">
                <a:solidFill>
                  <a:schemeClr val="bg1"/>
                </a:solidFill>
                <a:cs typeface="Arial" pitchFamily="34" charset="0"/>
              </a:rPr>
              <a:t>java.util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 package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StringTokenizer implements the Enumeration interface.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Example:  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India, USA, UK, Russia 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	– This string can be split based on the delimiter “,”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11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StringTokenizer API’s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default delimiters are whitespace characters. space, tab, newline, and carriage return.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3273486"/>
              </p:ext>
            </p:extLst>
          </p:nvPr>
        </p:nvGraphicFramePr>
        <p:xfrm>
          <a:off x="533400" y="1422461"/>
          <a:ext cx="8229600" cy="177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912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940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hasMoreTokens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Tests if there are more tokens available from this tokenizer's string.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940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nextToken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next token in this string tokenizer's string.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02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Lend a hand - </a:t>
            </a:r>
            <a:r>
              <a:rPr lang="en-US" sz="1800" dirty="0" err="1"/>
              <a:t>StringTokenizer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Lets develop a program to explore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StringTokenizer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385"/>
            <a:ext cx="8686800" cy="261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28600" y="4846365"/>
            <a:ext cx="8686800" cy="1200329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Run the program and check the output.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Now Execute the same program without using delimiter and see the output.</a:t>
            </a:r>
          </a:p>
          <a:p>
            <a:endParaRPr lang="en-US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StringTokenizer st = new StringTokenizer(str);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798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StringJoiner</a:t>
            </a:r>
            <a:r>
              <a:rPr lang="en-US" dirty="0"/>
              <a:t> Class and it’s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BD587219-9C83-45A3-9941-0BE602B968C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7946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StringJoiner</a:t>
            </a:r>
            <a:r>
              <a:rPr lang="en-US" dirty="0"/>
              <a:t> Class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51105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Available in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Java.util</a:t>
            </a:r>
            <a:r>
              <a:rPr lang="en-US" sz="2000" dirty="0"/>
              <a:t> 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to construct a sequence of characters separated by a delimiter.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Example:</a:t>
            </a:r>
          </a:p>
          <a:p>
            <a:pPr marL="520700" lvl="1" indent="0">
              <a:buNone/>
            </a:pP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StringJoiner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joinNames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= 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StringJoiner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(","); </a:t>
            </a:r>
          </a:p>
          <a:p>
            <a:pPr marL="5207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// passing comma(,) as delimiter   </a:t>
            </a:r>
          </a:p>
          <a:p>
            <a:pPr marL="520700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        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      // Adding values to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StringJoiner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joinNames.add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(“Alice");  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joinNames.add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(“Bob"); 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783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StringJoiner</a:t>
            </a:r>
            <a:r>
              <a:rPr lang="en-US" b="0" dirty="0"/>
              <a:t> Constructors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8543750"/>
              </p:ext>
            </p:extLst>
          </p:nvPr>
        </p:nvGraphicFramePr>
        <p:xfrm>
          <a:off x="533400" y="1397000"/>
          <a:ext cx="82042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735767904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xmlns="" val="1587872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Constructor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019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Public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StringJoiner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CharSequence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delimiter)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Constructs a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StringJoiner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no characters in it, with no prefix or suffix, and a copy of the supplied delimiter. </a:t>
                      </a:r>
                    </a:p>
                    <a:p>
                      <a:pPr algn="l" fontAlgn="t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 throws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NullPointerException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if delimiter is null.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0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Public 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StringJoiner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CharSequence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delimiter,CharSequence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prefix,CharSequence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suffix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Constructs a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StringJoiner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no characters in it using copies of the supplied prefix, delimiter and suffix. It throws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NullPointerException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if prefix, delimiter, or suffix is null.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9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pPr marL="55563"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String Class and its API’s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/>
          <a:p>
            <a:fld id="{BD587219-9C83-45A3-9941-0BE602B968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1588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StringJoiner</a:t>
            </a:r>
            <a:r>
              <a:rPr lang="en-US" b="0" dirty="0"/>
              <a:t>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3125406"/>
              </p:ext>
            </p:extLst>
          </p:nvPr>
        </p:nvGraphicFramePr>
        <p:xfrm>
          <a:off x="457200" y="1137832"/>
          <a:ext cx="8305800" cy="480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100370835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4106334285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3039058620"/>
                    </a:ext>
                  </a:extLst>
                </a:gridCol>
              </a:tblGrid>
              <a:tr h="6752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Result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2960119"/>
                  </a:ext>
                </a:extLst>
              </a:tr>
              <a:tr h="1032623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newElement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/>
                      </a:pP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a copy of the given </a:t>
                      </a:r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as the next element of the </a:t>
                      </a:r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4618953"/>
                  </a:ext>
                </a:extLst>
              </a:tr>
              <a:tr h="726662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length()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length of the String</a:t>
                      </a:r>
                      <a:r>
                        <a:rPr lang="en-US" sz="1600" b="0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this </a:t>
                      </a:r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2165873"/>
                  </a:ext>
                </a:extLst>
              </a:tr>
              <a:tr h="1032623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merge(</a:t>
                      </a:r>
                      <a:r>
                        <a:rPr lang="en-US" sz="1600" b="0" i="0" u="non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other)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the contents of the</a:t>
                      </a:r>
                      <a:r>
                        <a:rPr lang="en-US" sz="1600" b="0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iven </a:t>
                      </a:r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without prefix &amp; suffix as the next element if it is non-empty.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8278394"/>
                  </a:ext>
                </a:extLst>
              </a:tr>
              <a:tr h="1338588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setEmptyValue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emptyValue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sequence of characters to be used when determining the string representation of this </a:t>
                      </a:r>
                      <a:r>
                        <a:rPr lang="en-US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no elements have been added yet, that is, when it is empty.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118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64906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 a Hand – </a:t>
            </a:r>
            <a:r>
              <a:rPr lang="en-US" dirty="0" err="1"/>
              <a:t>StringJoiner</a:t>
            </a:r>
            <a:r>
              <a:rPr lang="en-US" dirty="0"/>
              <a:t> Class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Lets develop a program to explore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StringJoiner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class</a:t>
            </a:r>
          </a:p>
          <a:p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Create a Employee object with instance variable age and name. 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Add employee name: Alice, Bob, Cameron, Dev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Output should display in 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[Alice, Bob, Cameron, Dev]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7562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hashCode</a:t>
            </a:r>
            <a:r>
              <a:rPr lang="en-US" dirty="0"/>
              <a:t>() method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65260"/>
            <a:ext cx="8382000" cy="490213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part of </a:t>
            </a:r>
            <a:r>
              <a:rPr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java.lang.Object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be overridden and implemented with the object specific logic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336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equals() method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480576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Is used for comparing two objects for equality.</a:t>
            </a:r>
            <a:endParaRPr sz="20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Override the </a:t>
            </a:r>
            <a:r>
              <a:rPr lang="en-US" sz="2000" b="1" i="1" dirty="0">
                <a:solidFill>
                  <a:schemeClr val="bg1"/>
                </a:solidFill>
                <a:cs typeface="Arial" pitchFamily="34" charset="0"/>
              </a:rPr>
              <a:t>equals()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with a logic which needs to be used for comparing for equivalence.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7064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Lend a Hand – Equals and Hash Code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Lets develop a program to explore how equals and hash code works.</a:t>
            </a:r>
          </a:p>
          <a:p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Create a Employee object with instance variable age and name. Override the hash code and equals method as mentioned below,</a:t>
            </a:r>
          </a:p>
          <a:p>
            <a:pPr marL="7366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Equals – The method overridden to compare the age of the employees if same they should return a true else return false.</a:t>
            </a:r>
          </a:p>
          <a:p>
            <a:pPr marL="7366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hashCode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– Should return the age as hash code.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2000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 a hand 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37520"/>
            <a:ext cx="3581400" cy="518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048000" y="3200400"/>
            <a:ext cx="2438400" cy="33855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Overriding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hashCode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().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590800" y="3048000"/>
            <a:ext cx="457200" cy="609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4648200"/>
            <a:ext cx="2057400" cy="33855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Overriding equals()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3886200" y="4114800"/>
            <a:ext cx="304800" cy="145594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937520"/>
            <a:ext cx="5505450" cy="168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477000" y="2895600"/>
            <a:ext cx="1905000" cy="33855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true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239000" y="2133600"/>
            <a:ext cx="609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929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on equals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Reflexive: x.equals(x) is true.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Symmetric</a:t>
            </a:r>
            <a:r>
              <a:rPr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if x.equals(y) is true, then y.equals(x) must be true. 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1379538" algn="l"/>
              </a:tabLst>
            </a:pPr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Transitive</a:t>
            </a:r>
            <a:r>
              <a:rPr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if x.equals(y) is true, and y.equals(z) is true, then z.equals(x) is </a:t>
            </a:r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true.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Consistent</a:t>
            </a:r>
            <a:r>
              <a:rPr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Multiple calls to x.equals(y) will return the same result.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If x.equals(y) is true, then x.hashCode() == y.hashCode() is true. </a:t>
            </a:r>
            <a:endParaRPr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38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on hash code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Consistent: Multiple calls to x.hashCode() return the same integer. </a:t>
            </a:r>
          </a:p>
          <a:p>
            <a:pPr marL="623888" lvl="2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 x.equals(y) is true, x.hashCode() == y.hashCode() is true. </a:t>
            </a:r>
          </a:p>
          <a:p>
            <a:pPr marL="623888" lvl="2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However</a:t>
            </a:r>
            <a:r>
              <a:rPr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a.hashCode() == b.hashCode() does not have to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mean a.equals(b).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Transient variables are not appropriate for equals() and hashCode().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25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What is 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String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What is 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the use of </a:t>
            </a:r>
            <a:r>
              <a:rPr sz="2000" dirty="0" err="1">
                <a:solidFill>
                  <a:schemeClr val="bg1"/>
                </a:solidFill>
                <a:cs typeface="Arial" pitchFamily="34" charset="0"/>
              </a:rPr>
              <a:t>StringBuffer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c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lass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What is the use of </a:t>
            </a:r>
            <a:r>
              <a:rPr sz="2000" dirty="0" err="1">
                <a:solidFill>
                  <a:schemeClr val="bg1"/>
                </a:solidFill>
                <a:cs typeface="Arial" pitchFamily="34" charset="0"/>
              </a:rPr>
              <a:t>StringBuilder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c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lass?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When to use String,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StringBuffer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&amp;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StringBuilder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What is the use of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StringTokenizer</a:t>
            </a:r>
            <a:r>
              <a:rPr lang="en-US" sz="2000">
                <a:solidFill>
                  <a:schemeClr val="bg1"/>
                </a:solidFill>
                <a:cs typeface="Arial" pitchFamily="34" charset="0"/>
              </a:rPr>
              <a:t> class?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cs typeface="Arial" pitchFamily="34" charset="0"/>
              </a:rPr>
              <a:t>What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is the use of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StringJoiner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class?</a:t>
            </a:r>
            <a:endParaRPr sz="20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What is the significance of hashcode() and equals() mehods?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0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In this chapter we have learnt to: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on different types of string classes and their related API’s.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4114" y="4019654"/>
            <a:ext cx="3280229" cy="220697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D:\Images\Images\Objective\shutterstock_711058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8951" y="4079952"/>
            <a:ext cx="3136287" cy="209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68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 Class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518677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Strings</a:t>
            </a:r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are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the</a:t>
            </a:r>
            <a:r>
              <a:rPr sz="2000" dirty="0">
                <a:solidFill>
                  <a:schemeClr val="bg1"/>
                </a:solidFill>
                <a:cs typeface="Arial" pitchFamily="34" charset="0"/>
              </a:rPr>
              <a:t> sequence of characters.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Java provides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rPr>
              <a:t>String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class to create and process strings.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Strings are objects.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1818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609600"/>
            <a:ext cx="54864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200" b="0" i="0" dirty="0">
                <a:solidFill>
                  <a:schemeClr val="bg1"/>
                </a:solidFill>
                <a:latin typeface="+mj-lt"/>
              </a:rPr>
              <a:t>You have successfully completed </a:t>
            </a:r>
            <a:r>
              <a:rPr lang="en-US" sz="2200" b="0" i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  </a:t>
            </a:r>
            <a:r>
              <a:rPr lang="en-US" sz="2200" i="0" dirty="0">
                <a:solidFill>
                  <a:schemeClr val="bg1"/>
                </a:solidFill>
                <a:latin typeface="+mj-lt"/>
              </a:rPr>
              <a:t>String session in Java</a:t>
            </a:r>
            <a:r>
              <a:rPr lang="en-US" sz="2200" i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3716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How to create a String?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Option 1:  </a:t>
            </a:r>
          </a:p>
          <a:p>
            <a:pPr marL="914400" lvl="1" indent="-515938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String greeting = "Hello world!";  </a:t>
            </a:r>
          </a:p>
          <a:p>
            <a:pPr marL="914400" lvl="1" indent="-515938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// Create a string literal and assign it to a String reference.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							</a:t>
            </a:r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(OR)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Option 2:  </a:t>
            </a:r>
          </a:p>
          <a:p>
            <a:pPr lvl="1" indent="169863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String greeting = new String("Hello world!“); </a:t>
            </a:r>
          </a:p>
          <a:p>
            <a:pPr lvl="1" indent="169863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// Using the String constructor.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46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What does String class contain?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 is available in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java.lang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package.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 class contains the API’s used for creating and processing strings.</a:t>
            </a:r>
          </a:p>
          <a:p>
            <a:pPr>
              <a:spcBef>
                <a:spcPts val="1200"/>
              </a:spcBef>
              <a:buNone/>
            </a:pP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20700" indent="-174625">
              <a:spcBef>
                <a:spcPts val="1200"/>
              </a:spcBef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Comparing Strings</a:t>
            </a:r>
          </a:p>
          <a:p>
            <a:pPr marL="520700" indent="-174625">
              <a:spcBef>
                <a:spcPts val="1200"/>
              </a:spcBef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Searching strings.</a:t>
            </a:r>
          </a:p>
          <a:p>
            <a:pPr marL="520700" indent="-174625">
              <a:spcBef>
                <a:spcPts val="1200"/>
              </a:spcBef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Extracting substrings.</a:t>
            </a:r>
          </a:p>
          <a:p>
            <a:pPr marL="520700" indent="-174625">
              <a:spcBef>
                <a:spcPts val="1200"/>
              </a:spcBef>
            </a:pPr>
            <a:r>
              <a:rPr sz="2000" dirty="0">
                <a:solidFill>
                  <a:schemeClr val="bg1"/>
                </a:solidFill>
                <a:cs typeface="Arial" pitchFamily="34" charset="0"/>
              </a:rPr>
              <a:t>Also constructors for creating Strings in different ways.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51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 a hand - String Constructors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967" y="965261"/>
            <a:ext cx="5761616" cy="535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585439" y="2026091"/>
            <a:ext cx="2152161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Creating string objects from a character array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400800" y="2057400"/>
            <a:ext cx="184639" cy="53313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167" y="2657009"/>
            <a:ext cx="1411301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byte array.</a:t>
            </a:r>
          </a:p>
        </p:txBody>
      </p:sp>
      <p:sp>
        <p:nvSpPr>
          <p:cNvPr id="22" name="Right Brace 21"/>
          <p:cNvSpPr/>
          <p:nvPr/>
        </p:nvSpPr>
        <p:spPr>
          <a:xfrm rot="10800000">
            <a:off x="1534468" y="2747141"/>
            <a:ext cx="222837" cy="45065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1301" y="3644931"/>
            <a:ext cx="2376928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other string objects. 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4800600" y="3581400"/>
            <a:ext cx="150702" cy="4181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75499" y="3156570"/>
            <a:ext cx="2162101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other char objects. </a:t>
            </a:r>
          </a:p>
        </p:txBody>
      </p:sp>
      <p:sp>
        <p:nvSpPr>
          <p:cNvPr id="6" name="Left Arrow 5"/>
          <p:cNvSpPr/>
          <p:nvPr/>
        </p:nvSpPr>
        <p:spPr>
          <a:xfrm>
            <a:off x="5791200" y="3197797"/>
            <a:ext cx="784298" cy="266550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11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Some commonly used API’s inside String Class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032731"/>
              </p:ext>
            </p:extLst>
          </p:nvPr>
        </p:nvGraphicFramePr>
        <p:xfrm>
          <a:off x="381000" y="1143000"/>
          <a:ext cx="8382001" cy="509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8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91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828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43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charAt(int index)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character at the specified index.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43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compareTo(String anotherString)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Compares two strings lexicographically.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14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equalsIgnoreCase(String anotherString)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Compares this String to another String, ignoring case considerations.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00338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indexOf(int ch)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index within this string of the first occurrence of the specified character.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43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length()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length of this string.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3766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TP LCD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xmlns="" name="GTP LCD" id="{F24ADE63-0196-47D9-A118-82734471040A}" vid="{36524BA4-6E15-4FD3-90A6-3328615CB8F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663BD2-8617-4601-89BA-D731BE00EFB5}">
  <ds:schemaRefs>
    <ds:schemaRef ds:uri="http://schemas.microsoft.com/office/2006/metadata/properties"/>
    <ds:schemaRef ds:uri="http://schemas.microsoft.com/office/infopath/2007/PartnerControls"/>
    <ds:schemaRef ds:uri="951c5514-b77c-4532-82d5-a05f2f7d58e2"/>
  </ds:schemaRefs>
</ds:datastoreItem>
</file>

<file path=customXml/itemProps2.xml><?xml version="1.0" encoding="utf-8"?>
<ds:datastoreItem xmlns:ds="http://schemas.openxmlformats.org/officeDocument/2006/customXml" ds:itemID="{FE9EE0E6-1080-4B03-863E-274D0987E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2552E5-F65E-4491-A227-0FB645BB455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C4BDC0C-C368-46DA-A12B-354752656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03_Template_ILT_Learner_V2</Template>
  <TotalTime>6988</TotalTime>
  <Words>2411</Words>
  <Application>Microsoft Office PowerPoint</Application>
  <PresentationFormat>On-screen Show (4:3)</PresentationFormat>
  <Paragraphs>512</Paragraphs>
  <Slides>50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GTP LCD</vt:lpstr>
      <vt:lpstr>Slide 1</vt:lpstr>
      <vt:lpstr>Enabling Objectives</vt:lpstr>
      <vt:lpstr>Key Topics</vt:lpstr>
      <vt:lpstr>Slide 4</vt:lpstr>
      <vt:lpstr>String Class </vt:lpstr>
      <vt:lpstr>How to create a String?</vt:lpstr>
      <vt:lpstr>What does String class contain?</vt:lpstr>
      <vt:lpstr>Lend a hand - String Constructors</vt:lpstr>
      <vt:lpstr>Some commonly used API’s inside String Class</vt:lpstr>
      <vt:lpstr>String Class Api’s</vt:lpstr>
      <vt:lpstr>Key points on String Class </vt:lpstr>
      <vt:lpstr>Key points on String Class (Contd.)</vt:lpstr>
      <vt:lpstr>Lend a hand - String API’s</vt:lpstr>
      <vt:lpstr>Slide 14</vt:lpstr>
      <vt:lpstr>What is StringBuffer?</vt:lpstr>
      <vt:lpstr>Why StringBuffer Class?</vt:lpstr>
      <vt:lpstr>StringBuffer Class </vt:lpstr>
      <vt:lpstr>StringBuffer Class </vt:lpstr>
      <vt:lpstr>StringBuffer API’s</vt:lpstr>
      <vt:lpstr>StringBuffer API’s</vt:lpstr>
      <vt:lpstr>Lend a Hand – StringBuffer API</vt:lpstr>
      <vt:lpstr>Lend a Hand – StringBuffer API</vt:lpstr>
      <vt:lpstr>Lend a hand Solution -StringBuffer API’s</vt:lpstr>
      <vt:lpstr>Slide 24</vt:lpstr>
      <vt:lpstr>What is StringBuilder?</vt:lpstr>
      <vt:lpstr>Lend a Hand – StringBuilder API</vt:lpstr>
      <vt:lpstr>Lend a hand-StringBuilder Methods</vt:lpstr>
      <vt:lpstr>Slide 28</vt:lpstr>
      <vt:lpstr>String Vs StringBuilder Vs StringBuffer</vt:lpstr>
      <vt:lpstr>Conversion from String to StringBuffer and StringBuilder</vt:lpstr>
      <vt:lpstr>Conversion from StringBuffer and StringBuilder to String</vt:lpstr>
      <vt:lpstr>Conversion from StringBuffer to StringBuilder or vice-versa </vt:lpstr>
      <vt:lpstr>Slide 33</vt:lpstr>
      <vt:lpstr>StringTokenizer Class </vt:lpstr>
      <vt:lpstr>StringTokenizer API’s</vt:lpstr>
      <vt:lpstr>Lend a hand - StringTokenizer</vt:lpstr>
      <vt:lpstr>Slide 37</vt:lpstr>
      <vt:lpstr>StringJoiner Class</vt:lpstr>
      <vt:lpstr>StringJoiner Constructors </vt:lpstr>
      <vt:lpstr>StringJoiner Methods</vt:lpstr>
      <vt:lpstr>Lend a Hand – StringJoiner Class</vt:lpstr>
      <vt:lpstr>hashCode() method </vt:lpstr>
      <vt:lpstr>equals() method </vt:lpstr>
      <vt:lpstr>Lend a Hand – Equals and Hash Code</vt:lpstr>
      <vt:lpstr>Lend a hand Solution</vt:lpstr>
      <vt:lpstr>Key points on equals method</vt:lpstr>
      <vt:lpstr>Key points on hash code method</vt:lpstr>
      <vt:lpstr>Test your understanding</vt:lpstr>
      <vt:lpstr>Recap</vt:lpstr>
      <vt:lpstr>Slide 50</vt:lpstr>
    </vt:vector>
  </TitlesOfParts>
  <Manager/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>147637</dc:creator>
  <cp:keywords/>
  <dc:description/>
  <cp:lastModifiedBy>Blessed</cp:lastModifiedBy>
  <cp:revision>622</cp:revision>
  <dcterms:created xsi:type="dcterms:W3CDTF">2006-08-07T10:58:16Z</dcterms:created>
  <dcterms:modified xsi:type="dcterms:W3CDTF">2024-02-16T03:56:26Z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0x0101007A9C735C9F3CD54A948D0AD38DF112BF</vt:lpwstr>
  </property>
  <property fmtid="{D5CDD505-2E9C-101B-9397-08002B2CF9AE}" pid="4" name="Order">
    <vt:r8>200400</vt:r8>
  </property>
  <property fmtid="{D5CDD505-2E9C-101B-9397-08002B2CF9AE}" pid="5" name="ComplianceAsset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emplateUrl">
    <vt:lpwstr/>
  </property>
</Properties>
</file>