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commentAuthors.xml" ContentType="application/vnd.openxmlformats-officedocument.presentationml.commentAuthors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diagrams/drawing1.xml" ContentType="application/vnd.ms-office.drawingml.diagramDrawing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tags/tag3.xml" ContentType="application/vnd.openxmlformats-officedocument.presentationml.tags+xml"/>
  <Override PartName="/ppt/diagrams/quickStyle1.xml" ContentType="application/vnd.openxmlformats-officedocument.drawingml.diagramStyle+xml"/>
  <Override PartName="/ppt/notesSlides/notesSlide3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5"/>
  </p:sldMasterIdLst>
  <p:notesMasterIdLst>
    <p:notesMasterId r:id="rId60"/>
  </p:notesMasterIdLst>
  <p:handoutMasterIdLst>
    <p:handoutMasterId r:id="rId61"/>
  </p:handoutMasterIdLst>
  <p:sldIdLst>
    <p:sldId id="417" r:id="rId6"/>
    <p:sldId id="330" r:id="rId7"/>
    <p:sldId id="335" r:id="rId8"/>
    <p:sldId id="336" r:id="rId9"/>
    <p:sldId id="269" r:id="rId10"/>
    <p:sldId id="352" r:id="rId11"/>
    <p:sldId id="414" r:id="rId12"/>
    <p:sldId id="374" r:id="rId13"/>
    <p:sldId id="415" r:id="rId14"/>
    <p:sldId id="375" r:id="rId15"/>
    <p:sldId id="355" r:id="rId16"/>
    <p:sldId id="356" r:id="rId17"/>
    <p:sldId id="357" r:id="rId18"/>
    <p:sldId id="376" r:id="rId19"/>
    <p:sldId id="377" r:id="rId20"/>
    <p:sldId id="378" r:id="rId21"/>
    <p:sldId id="379" r:id="rId22"/>
    <p:sldId id="380" r:id="rId23"/>
    <p:sldId id="381" r:id="rId24"/>
    <p:sldId id="382" r:id="rId25"/>
    <p:sldId id="383" r:id="rId26"/>
    <p:sldId id="384" r:id="rId27"/>
    <p:sldId id="385" r:id="rId28"/>
    <p:sldId id="386" r:id="rId29"/>
    <p:sldId id="388" r:id="rId30"/>
    <p:sldId id="390" r:id="rId31"/>
    <p:sldId id="416" r:id="rId32"/>
    <p:sldId id="391" r:id="rId33"/>
    <p:sldId id="392" r:id="rId34"/>
    <p:sldId id="393" r:id="rId35"/>
    <p:sldId id="394" r:id="rId36"/>
    <p:sldId id="395" r:id="rId37"/>
    <p:sldId id="396" r:id="rId38"/>
    <p:sldId id="397" r:id="rId39"/>
    <p:sldId id="398" r:id="rId40"/>
    <p:sldId id="400" r:id="rId41"/>
    <p:sldId id="399" r:id="rId42"/>
    <p:sldId id="401" r:id="rId43"/>
    <p:sldId id="402" r:id="rId44"/>
    <p:sldId id="403" r:id="rId45"/>
    <p:sldId id="404" r:id="rId46"/>
    <p:sldId id="405" r:id="rId47"/>
    <p:sldId id="389" r:id="rId48"/>
    <p:sldId id="406" r:id="rId49"/>
    <p:sldId id="407" r:id="rId50"/>
    <p:sldId id="408" r:id="rId51"/>
    <p:sldId id="409" r:id="rId52"/>
    <p:sldId id="410" r:id="rId53"/>
    <p:sldId id="411" r:id="rId54"/>
    <p:sldId id="412" r:id="rId55"/>
    <p:sldId id="413" r:id="rId56"/>
    <p:sldId id="334" r:id="rId57"/>
    <p:sldId id="340" r:id="rId58"/>
    <p:sldId id="304" r:id="rId5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noharan, Baththidevi (Cognizant)" initials="MB(" lastIdx="3" clrIdx="0">
    <p:extLst>
      <p:ext uri="{19B8F6BF-5375-455C-9EA6-DF929625EA0E}">
        <p15:presenceInfo xmlns="" xmlns:p15="http://schemas.microsoft.com/office/powerpoint/2012/main" userId="S-1-5-21-1178368992-402679808-390482200-188149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095295"/>
    <a:srgbClr val="287094"/>
    <a:srgbClr val="000000"/>
    <a:srgbClr val="D8750D"/>
    <a:srgbClr val="90B5D2"/>
    <a:srgbClr val="209D03"/>
    <a:srgbClr val="3BCB01"/>
    <a:srgbClr val="2D9F0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 autoAdjust="0"/>
    <p:restoredTop sz="94343" autoAdjust="0"/>
  </p:normalViewPr>
  <p:slideViewPr>
    <p:cSldViewPr>
      <p:cViewPr varScale="1">
        <p:scale>
          <a:sx n="86" d="100"/>
          <a:sy n="86" d="100"/>
        </p:scale>
        <p:origin x="-1354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presProps" Target="pres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notesMaster" Target="notesMasters/notesMaster1.xml"/><Relationship Id="rId65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viewProps" Target="view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2170AD-D039-429F-A651-7F2365D713B0}" type="doc">
      <dgm:prSet loTypeId="urn:microsoft.com/office/officeart/2005/8/layout/orgChart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33DCC7-97FB-48B0-9EE0-1C6A9CE2EA82}">
      <dgm:prSet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>
        <a:solidFill>
          <a:schemeClr val="tx2"/>
        </a:solidFill>
        <a:ln>
          <a:solidFill>
            <a:srgbClr val="92D050"/>
          </a:solidFill>
        </a:ln>
      </dgm:spPr>
      <dgm:t>
        <a:bodyPr/>
        <a:lstStyle/>
        <a:p>
          <a:pPr rtl="0"/>
          <a:r>
            <a:rPr lang="en-IN" b="0" dirty="0" smtClean="0"/>
            <a:t>Types of Operators</a:t>
          </a:r>
          <a:endParaRPr lang="en-US" dirty="0"/>
        </a:p>
      </dgm:t>
    </dgm:pt>
    <dgm:pt modelId="{B7961491-67E4-48B5-A3E6-141FD92DD038}" type="parTrans" cxnId="{7C273736-F2B1-4348-A8D2-B59EB7FD0577}">
      <dgm:prSet/>
      <dgm:spPr/>
      <dgm:t>
        <a:bodyPr/>
        <a:lstStyle/>
        <a:p>
          <a:endParaRPr lang="en-US"/>
        </a:p>
      </dgm:t>
    </dgm:pt>
    <dgm:pt modelId="{9C32DEC6-F0AA-4FAF-8064-77250B3821F8}" type="sibTrans" cxnId="{7C273736-F2B1-4348-A8D2-B59EB7FD0577}">
      <dgm:prSet/>
      <dgm:spPr/>
      <dgm:t>
        <a:bodyPr/>
        <a:lstStyle/>
        <a:p>
          <a:endParaRPr lang="en-US"/>
        </a:p>
      </dgm:t>
    </dgm:pt>
    <dgm:pt modelId="{DE4BD977-7B06-4C18-8F8C-0F9A02E33D16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solidFill>
          <a:schemeClr val="tx2"/>
        </a:solidFill>
        <a:ln>
          <a:solidFill>
            <a:srgbClr val="92D050"/>
          </a:solidFill>
        </a:ln>
      </dgm:spPr>
      <dgm:t>
        <a:bodyPr/>
        <a:lstStyle/>
        <a:p>
          <a:pPr rtl="0"/>
          <a:r>
            <a:rPr lang="en-US" b="0" dirty="0" smtClean="0">
              <a:solidFill>
                <a:schemeClr val="bg1"/>
              </a:solidFill>
            </a:rPr>
            <a:t>Arithmetic</a:t>
          </a:r>
          <a:endParaRPr lang="en-US" dirty="0">
            <a:solidFill>
              <a:schemeClr val="bg1"/>
            </a:solidFill>
          </a:endParaRPr>
        </a:p>
      </dgm:t>
    </dgm:pt>
    <dgm:pt modelId="{F04405B7-5D8B-431A-8F2F-231596AC57F2}" type="parTrans" cxnId="{1008D21D-04C5-4303-A243-5454420B06B0}">
      <dgm:prSet/>
      <dgm:spPr/>
      <dgm:t>
        <a:bodyPr/>
        <a:lstStyle/>
        <a:p>
          <a:endParaRPr lang="en-US"/>
        </a:p>
      </dgm:t>
    </dgm:pt>
    <dgm:pt modelId="{78EFBD2E-0827-4EF4-9EAC-23363951677E}" type="sibTrans" cxnId="{1008D21D-04C5-4303-A243-5454420B06B0}">
      <dgm:prSet/>
      <dgm:spPr/>
      <dgm:t>
        <a:bodyPr/>
        <a:lstStyle/>
        <a:p>
          <a:endParaRPr lang="en-US"/>
        </a:p>
      </dgm:t>
    </dgm:pt>
    <dgm:pt modelId="{F3E0AA7B-ADA6-4167-A3DA-0EEDB9FB00DE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solidFill>
          <a:schemeClr val="tx2"/>
        </a:solidFill>
        <a:ln>
          <a:solidFill>
            <a:srgbClr val="92D050"/>
          </a:solidFill>
        </a:ln>
      </dgm:spPr>
      <dgm:t>
        <a:bodyPr/>
        <a:lstStyle/>
        <a:p>
          <a:pPr rtl="0"/>
          <a:r>
            <a:rPr lang="en-US" b="0" dirty="0" smtClean="0">
              <a:solidFill>
                <a:schemeClr val="bg1"/>
              </a:solidFill>
            </a:rPr>
            <a:t>Relational</a:t>
          </a:r>
          <a:endParaRPr lang="en-US" dirty="0">
            <a:solidFill>
              <a:schemeClr val="bg1"/>
            </a:solidFill>
          </a:endParaRPr>
        </a:p>
      </dgm:t>
    </dgm:pt>
    <dgm:pt modelId="{1E459AD6-5C82-41D8-8360-FD3F0D6965A5}" type="parTrans" cxnId="{28DF779E-42AC-4E95-8F23-CAB9E2D6BDA6}">
      <dgm:prSet/>
      <dgm:spPr/>
      <dgm:t>
        <a:bodyPr/>
        <a:lstStyle/>
        <a:p>
          <a:endParaRPr lang="en-US"/>
        </a:p>
      </dgm:t>
    </dgm:pt>
    <dgm:pt modelId="{8BF31E0F-1EA9-4BC1-89DF-A796FD3AA1C8}" type="sibTrans" cxnId="{28DF779E-42AC-4E95-8F23-CAB9E2D6BDA6}">
      <dgm:prSet/>
      <dgm:spPr/>
      <dgm:t>
        <a:bodyPr/>
        <a:lstStyle/>
        <a:p>
          <a:endParaRPr lang="en-US"/>
        </a:p>
      </dgm:t>
    </dgm:pt>
    <dgm:pt modelId="{F1BC6455-0558-4006-A485-03002BA87A62}">
      <dgm:prSet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solidFill>
          <a:schemeClr val="tx2"/>
        </a:solidFill>
        <a:ln>
          <a:solidFill>
            <a:srgbClr val="92D050"/>
          </a:solidFill>
        </a:ln>
      </dgm:spPr>
      <dgm:t>
        <a:bodyPr/>
        <a:lstStyle/>
        <a:p>
          <a:pPr rtl="0"/>
          <a:r>
            <a:rPr lang="en-US" b="0" dirty="0" smtClean="0">
              <a:solidFill>
                <a:schemeClr val="bg1"/>
              </a:solidFill>
            </a:rPr>
            <a:t>Logical</a:t>
          </a:r>
          <a:endParaRPr lang="en-US" dirty="0">
            <a:solidFill>
              <a:schemeClr val="bg1"/>
            </a:solidFill>
          </a:endParaRPr>
        </a:p>
      </dgm:t>
    </dgm:pt>
    <dgm:pt modelId="{6C3B8C19-20F8-4777-BFA9-2E761FAC18CE}" type="parTrans" cxnId="{BD582BA5-630D-46A0-B732-D52F20C51427}">
      <dgm:prSet/>
      <dgm:spPr/>
      <dgm:t>
        <a:bodyPr/>
        <a:lstStyle/>
        <a:p>
          <a:endParaRPr lang="en-US"/>
        </a:p>
      </dgm:t>
    </dgm:pt>
    <dgm:pt modelId="{5981C687-20FC-40A6-8519-12C9B4094B7D}" type="sibTrans" cxnId="{BD582BA5-630D-46A0-B732-D52F20C51427}">
      <dgm:prSet/>
      <dgm:spPr/>
      <dgm:t>
        <a:bodyPr/>
        <a:lstStyle/>
        <a:p>
          <a:endParaRPr lang="en-US"/>
        </a:p>
      </dgm:t>
    </dgm:pt>
    <dgm:pt modelId="{5D9B5FE7-F582-4B26-ADD7-D69607038EC7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solidFill>
          <a:schemeClr val="tx2"/>
        </a:solidFill>
        <a:ln>
          <a:solidFill>
            <a:srgbClr val="92D050"/>
          </a:solidFill>
        </a:ln>
      </dgm:spPr>
      <dgm:t>
        <a:bodyPr/>
        <a:lstStyle/>
        <a:p>
          <a:pPr rtl="0"/>
          <a:r>
            <a:rPr lang="en-US" b="0" dirty="0" smtClean="0">
              <a:solidFill>
                <a:schemeClr val="bg1"/>
              </a:solidFill>
            </a:rPr>
            <a:t>Bitwise</a:t>
          </a:r>
          <a:endParaRPr lang="en-US" dirty="0">
            <a:solidFill>
              <a:schemeClr val="bg1"/>
            </a:solidFill>
          </a:endParaRPr>
        </a:p>
      </dgm:t>
    </dgm:pt>
    <dgm:pt modelId="{0A0E51F7-9B97-4A3E-AD5A-C67F3945067E}" type="parTrans" cxnId="{F5D8336E-CA3D-4C62-B1EF-3745D6FC83F4}">
      <dgm:prSet/>
      <dgm:spPr/>
      <dgm:t>
        <a:bodyPr/>
        <a:lstStyle/>
        <a:p>
          <a:endParaRPr lang="en-US"/>
        </a:p>
      </dgm:t>
    </dgm:pt>
    <dgm:pt modelId="{BD2AAF3A-4051-42C7-A558-A1D5731397A0}" type="sibTrans" cxnId="{F5D8336E-CA3D-4C62-B1EF-3745D6FC83F4}">
      <dgm:prSet/>
      <dgm:spPr/>
      <dgm:t>
        <a:bodyPr/>
        <a:lstStyle/>
        <a:p>
          <a:endParaRPr lang="en-US"/>
        </a:p>
      </dgm:t>
    </dgm:pt>
    <dgm:pt modelId="{F211240E-20A5-43AF-89EB-8CF80CEADD28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>
        <a:solidFill>
          <a:schemeClr val="tx2"/>
        </a:solidFill>
        <a:ln>
          <a:solidFill>
            <a:schemeClr val="accent2"/>
          </a:solidFill>
        </a:ln>
      </dgm:spPr>
      <dgm:t>
        <a:bodyPr/>
        <a:lstStyle/>
        <a:p>
          <a:pPr rtl="0"/>
          <a:r>
            <a:rPr lang="en-US" b="0" dirty="0" smtClean="0">
              <a:solidFill>
                <a:schemeClr val="bg1"/>
              </a:solidFill>
            </a:rPr>
            <a:t>Shift</a:t>
          </a:r>
          <a:endParaRPr lang="en-US" dirty="0">
            <a:solidFill>
              <a:schemeClr val="bg1"/>
            </a:solidFill>
          </a:endParaRPr>
        </a:p>
      </dgm:t>
    </dgm:pt>
    <dgm:pt modelId="{FA7A8485-E214-4310-B7D0-6FEF650AD380}" type="parTrans" cxnId="{E8AA84B9-3AF3-46F1-9F78-7ED2D076AEC3}">
      <dgm:prSet/>
      <dgm:spPr/>
      <dgm:t>
        <a:bodyPr/>
        <a:lstStyle/>
        <a:p>
          <a:endParaRPr lang="en-US"/>
        </a:p>
      </dgm:t>
    </dgm:pt>
    <dgm:pt modelId="{F2D5B622-7345-45D5-A3F7-4E9D65740CC6}" type="sibTrans" cxnId="{E8AA84B9-3AF3-46F1-9F78-7ED2D076AEC3}">
      <dgm:prSet/>
      <dgm:spPr/>
      <dgm:t>
        <a:bodyPr/>
        <a:lstStyle/>
        <a:p>
          <a:endParaRPr lang="en-US"/>
        </a:p>
      </dgm:t>
    </dgm:pt>
    <dgm:pt modelId="{F00CA0FC-AEEA-4EC2-83D5-443C11F6CA90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>
        <a:solidFill>
          <a:schemeClr val="tx2"/>
        </a:solidFill>
        <a:ln>
          <a:solidFill>
            <a:schemeClr val="accent2"/>
          </a:solidFill>
        </a:ln>
      </dgm:spPr>
      <dgm:t>
        <a:bodyPr/>
        <a:lstStyle/>
        <a:p>
          <a:pPr rtl="0"/>
          <a:r>
            <a:rPr lang="en-US" b="0" dirty="0" smtClean="0">
              <a:solidFill>
                <a:schemeClr val="bg1"/>
              </a:solidFill>
            </a:rPr>
            <a:t>Ternary</a:t>
          </a:r>
          <a:endParaRPr lang="en-US" dirty="0">
            <a:solidFill>
              <a:schemeClr val="bg1"/>
            </a:solidFill>
          </a:endParaRPr>
        </a:p>
      </dgm:t>
    </dgm:pt>
    <dgm:pt modelId="{C5BA700B-DA1E-4788-8C91-FAA31C8AE6CA}" type="parTrans" cxnId="{D5DEC4F0-4EE4-461F-891B-CDDDCBB6180D}">
      <dgm:prSet/>
      <dgm:spPr/>
      <dgm:t>
        <a:bodyPr/>
        <a:lstStyle/>
        <a:p>
          <a:endParaRPr lang="en-US"/>
        </a:p>
      </dgm:t>
    </dgm:pt>
    <dgm:pt modelId="{F817AA58-1966-41CF-BF17-E63AABDAA013}" type="sibTrans" cxnId="{D5DEC4F0-4EE4-461F-891B-CDDDCBB6180D}">
      <dgm:prSet/>
      <dgm:spPr/>
      <dgm:t>
        <a:bodyPr/>
        <a:lstStyle/>
        <a:p>
          <a:endParaRPr lang="en-US"/>
        </a:p>
      </dgm:t>
    </dgm:pt>
    <dgm:pt modelId="{05F72D5D-8C9C-4C1E-8D76-DF7D5DB5048D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solidFill>
          <a:schemeClr val="tx2"/>
        </a:solidFill>
        <a:ln>
          <a:solidFill>
            <a:schemeClr val="accent2"/>
          </a:solidFill>
        </a:ln>
      </dgm:spPr>
      <dgm:t>
        <a:bodyPr/>
        <a:lstStyle/>
        <a:p>
          <a:pPr rtl="0"/>
          <a:r>
            <a:rPr lang="en-US" b="0" dirty="0" smtClean="0">
              <a:solidFill>
                <a:schemeClr val="bg1"/>
              </a:solidFill>
            </a:rPr>
            <a:t>Assignment</a:t>
          </a:r>
          <a:endParaRPr lang="en-US" dirty="0">
            <a:solidFill>
              <a:schemeClr val="bg1"/>
            </a:solidFill>
          </a:endParaRPr>
        </a:p>
      </dgm:t>
    </dgm:pt>
    <dgm:pt modelId="{40ABBE46-E487-41D4-B784-825228080417}" type="parTrans" cxnId="{85D79EA7-1284-4229-B6C7-A389AFDC8BB9}">
      <dgm:prSet/>
      <dgm:spPr/>
      <dgm:t>
        <a:bodyPr/>
        <a:lstStyle/>
        <a:p>
          <a:endParaRPr lang="en-US"/>
        </a:p>
      </dgm:t>
    </dgm:pt>
    <dgm:pt modelId="{8BBABF54-A54D-4260-A3FB-0DFC2E520E83}" type="sibTrans" cxnId="{85D79EA7-1284-4229-B6C7-A389AFDC8BB9}">
      <dgm:prSet/>
      <dgm:spPr/>
      <dgm:t>
        <a:bodyPr/>
        <a:lstStyle/>
        <a:p>
          <a:endParaRPr lang="en-US"/>
        </a:p>
      </dgm:t>
    </dgm:pt>
    <dgm:pt modelId="{1837BBD7-FA9C-497C-8BFF-7B5C2D614C33}" type="pres">
      <dgm:prSet presAssocID="{5C2170AD-D039-429F-A651-7F2365D713B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4161C29-3270-4789-A1B1-001936ECC0DD}" type="pres">
      <dgm:prSet presAssocID="{6133DCC7-97FB-48B0-9EE0-1C6A9CE2EA82}" presName="hierRoot1" presStyleCnt="0">
        <dgm:presLayoutVars>
          <dgm:hierBranch val="init"/>
        </dgm:presLayoutVars>
      </dgm:prSet>
      <dgm:spPr/>
    </dgm:pt>
    <dgm:pt modelId="{746C6D07-50C1-4373-A850-5E0E3DB78AAC}" type="pres">
      <dgm:prSet presAssocID="{6133DCC7-97FB-48B0-9EE0-1C6A9CE2EA82}" presName="rootComposite1" presStyleCnt="0"/>
      <dgm:spPr/>
    </dgm:pt>
    <dgm:pt modelId="{B5A6C159-DB50-4886-B3EF-7A356012DADB}" type="pres">
      <dgm:prSet presAssocID="{6133DCC7-97FB-48B0-9EE0-1C6A9CE2EA82}" presName="rootText1" presStyleLbl="node0" presStyleIdx="0" presStyleCnt="1" custLinFactNeighborY="-761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B810E6D-5EB7-4CE9-88F2-A9B036CD1BCB}" type="pres">
      <dgm:prSet presAssocID="{6133DCC7-97FB-48B0-9EE0-1C6A9CE2EA82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45E0D97-EA96-41AA-8C19-3799A8BBF43E}" type="pres">
      <dgm:prSet presAssocID="{6133DCC7-97FB-48B0-9EE0-1C6A9CE2EA82}" presName="hierChild2" presStyleCnt="0"/>
      <dgm:spPr/>
    </dgm:pt>
    <dgm:pt modelId="{B7568A18-6564-4336-8C39-D7C57E7E0CAA}" type="pres">
      <dgm:prSet presAssocID="{F04405B7-5D8B-431A-8F2F-231596AC57F2}" presName="Name37" presStyleLbl="parChTrans1D2" presStyleIdx="0" presStyleCnt="7"/>
      <dgm:spPr/>
      <dgm:t>
        <a:bodyPr/>
        <a:lstStyle/>
        <a:p>
          <a:endParaRPr lang="en-US"/>
        </a:p>
      </dgm:t>
    </dgm:pt>
    <dgm:pt modelId="{C081240D-1F77-42B1-9DD3-0D045B2358BB}" type="pres">
      <dgm:prSet presAssocID="{DE4BD977-7B06-4C18-8F8C-0F9A02E33D16}" presName="hierRoot2" presStyleCnt="0">
        <dgm:presLayoutVars>
          <dgm:hierBranch val="init"/>
        </dgm:presLayoutVars>
      </dgm:prSet>
      <dgm:spPr/>
    </dgm:pt>
    <dgm:pt modelId="{37A33A19-AF9A-41DB-AB5D-FC51C810B6CA}" type="pres">
      <dgm:prSet presAssocID="{DE4BD977-7B06-4C18-8F8C-0F9A02E33D16}" presName="rootComposite" presStyleCnt="0"/>
      <dgm:spPr/>
    </dgm:pt>
    <dgm:pt modelId="{4A6BB040-E955-489A-8B41-FDBA99603F27}" type="pres">
      <dgm:prSet presAssocID="{DE4BD977-7B06-4C18-8F8C-0F9A02E33D16}" presName="rootText" presStyleLbl="node2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4A8558-CF19-45EB-8CD8-170D72786B92}" type="pres">
      <dgm:prSet presAssocID="{DE4BD977-7B06-4C18-8F8C-0F9A02E33D16}" presName="rootConnector" presStyleLbl="node2" presStyleIdx="0" presStyleCnt="7"/>
      <dgm:spPr/>
      <dgm:t>
        <a:bodyPr/>
        <a:lstStyle/>
        <a:p>
          <a:endParaRPr lang="en-US"/>
        </a:p>
      </dgm:t>
    </dgm:pt>
    <dgm:pt modelId="{480A8CC7-C7B7-4FE6-B342-09FCFDB6F3D9}" type="pres">
      <dgm:prSet presAssocID="{DE4BD977-7B06-4C18-8F8C-0F9A02E33D16}" presName="hierChild4" presStyleCnt="0"/>
      <dgm:spPr/>
    </dgm:pt>
    <dgm:pt modelId="{131376A1-1EA7-4871-97DC-2283F65E51FB}" type="pres">
      <dgm:prSet presAssocID="{DE4BD977-7B06-4C18-8F8C-0F9A02E33D16}" presName="hierChild5" presStyleCnt="0"/>
      <dgm:spPr/>
    </dgm:pt>
    <dgm:pt modelId="{CA205521-5928-4317-B206-FC52E191970D}" type="pres">
      <dgm:prSet presAssocID="{1E459AD6-5C82-41D8-8360-FD3F0D6965A5}" presName="Name37" presStyleLbl="parChTrans1D2" presStyleIdx="1" presStyleCnt="7"/>
      <dgm:spPr/>
      <dgm:t>
        <a:bodyPr/>
        <a:lstStyle/>
        <a:p>
          <a:endParaRPr lang="en-US"/>
        </a:p>
      </dgm:t>
    </dgm:pt>
    <dgm:pt modelId="{DA3F52B0-DDC4-49B2-86EF-9EEE8F1C1F1F}" type="pres">
      <dgm:prSet presAssocID="{F3E0AA7B-ADA6-4167-A3DA-0EEDB9FB00DE}" presName="hierRoot2" presStyleCnt="0">
        <dgm:presLayoutVars>
          <dgm:hierBranch val="init"/>
        </dgm:presLayoutVars>
      </dgm:prSet>
      <dgm:spPr/>
    </dgm:pt>
    <dgm:pt modelId="{AF3945FE-0953-48BA-B831-7DD6736D485C}" type="pres">
      <dgm:prSet presAssocID="{F3E0AA7B-ADA6-4167-A3DA-0EEDB9FB00DE}" presName="rootComposite" presStyleCnt="0"/>
      <dgm:spPr/>
    </dgm:pt>
    <dgm:pt modelId="{69375403-B565-4EB0-90C7-38CA2D7A4DC8}" type="pres">
      <dgm:prSet presAssocID="{F3E0AA7B-ADA6-4167-A3DA-0EEDB9FB00DE}" presName="rootText" presStyleLbl="node2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70E2ABE-4FF8-4025-A2FF-BF63B666C1EC}" type="pres">
      <dgm:prSet presAssocID="{F3E0AA7B-ADA6-4167-A3DA-0EEDB9FB00DE}" presName="rootConnector" presStyleLbl="node2" presStyleIdx="1" presStyleCnt="7"/>
      <dgm:spPr/>
      <dgm:t>
        <a:bodyPr/>
        <a:lstStyle/>
        <a:p>
          <a:endParaRPr lang="en-US"/>
        </a:p>
      </dgm:t>
    </dgm:pt>
    <dgm:pt modelId="{4FA4D1DB-152C-4FEB-8E81-E1186877F246}" type="pres">
      <dgm:prSet presAssocID="{F3E0AA7B-ADA6-4167-A3DA-0EEDB9FB00DE}" presName="hierChild4" presStyleCnt="0"/>
      <dgm:spPr/>
    </dgm:pt>
    <dgm:pt modelId="{72DE1F4A-55C4-4D93-A740-99751C402E80}" type="pres">
      <dgm:prSet presAssocID="{F3E0AA7B-ADA6-4167-A3DA-0EEDB9FB00DE}" presName="hierChild5" presStyleCnt="0"/>
      <dgm:spPr/>
    </dgm:pt>
    <dgm:pt modelId="{C1C658B7-9D0F-4151-9217-D4D7B39FC1F0}" type="pres">
      <dgm:prSet presAssocID="{6C3B8C19-20F8-4777-BFA9-2E761FAC18CE}" presName="Name37" presStyleLbl="parChTrans1D2" presStyleIdx="2" presStyleCnt="7"/>
      <dgm:spPr/>
      <dgm:t>
        <a:bodyPr/>
        <a:lstStyle/>
        <a:p>
          <a:endParaRPr lang="en-US"/>
        </a:p>
      </dgm:t>
    </dgm:pt>
    <dgm:pt modelId="{0E84A3F2-B34B-49CE-ACE8-79A8863CE5AA}" type="pres">
      <dgm:prSet presAssocID="{F1BC6455-0558-4006-A485-03002BA87A62}" presName="hierRoot2" presStyleCnt="0">
        <dgm:presLayoutVars>
          <dgm:hierBranch val="init"/>
        </dgm:presLayoutVars>
      </dgm:prSet>
      <dgm:spPr/>
    </dgm:pt>
    <dgm:pt modelId="{BCCD8D88-1641-471D-9149-69097A49B32C}" type="pres">
      <dgm:prSet presAssocID="{F1BC6455-0558-4006-A485-03002BA87A62}" presName="rootComposite" presStyleCnt="0"/>
      <dgm:spPr/>
    </dgm:pt>
    <dgm:pt modelId="{9F6E702A-CA1B-44EC-BA04-75DA0AE5A515}" type="pres">
      <dgm:prSet presAssocID="{F1BC6455-0558-4006-A485-03002BA87A62}" presName="rootText" presStyleLbl="node2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79DE9E-2FBD-4356-989C-4B5913A2624E}" type="pres">
      <dgm:prSet presAssocID="{F1BC6455-0558-4006-A485-03002BA87A62}" presName="rootConnector" presStyleLbl="node2" presStyleIdx="2" presStyleCnt="7"/>
      <dgm:spPr/>
      <dgm:t>
        <a:bodyPr/>
        <a:lstStyle/>
        <a:p>
          <a:endParaRPr lang="en-US"/>
        </a:p>
      </dgm:t>
    </dgm:pt>
    <dgm:pt modelId="{1C6EB637-EF7C-4BEA-ACB5-FDEFA2F65D60}" type="pres">
      <dgm:prSet presAssocID="{F1BC6455-0558-4006-A485-03002BA87A62}" presName="hierChild4" presStyleCnt="0"/>
      <dgm:spPr/>
    </dgm:pt>
    <dgm:pt modelId="{A94A621C-7EE6-4BC4-8445-9B04C5FA21D0}" type="pres">
      <dgm:prSet presAssocID="{F1BC6455-0558-4006-A485-03002BA87A62}" presName="hierChild5" presStyleCnt="0"/>
      <dgm:spPr/>
    </dgm:pt>
    <dgm:pt modelId="{EE02BC0C-A1DC-40D6-8C40-19A2A4655868}" type="pres">
      <dgm:prSet presAssocID="{0A0E51F7-9B97-4A3E-AD5A-C67F3945067E}" presName="Name37" presStyleLbl="parChTrans1D2" presStyleIdx="3" presStyleCnt="7"/>
      <dgm:spPr/>
      <dgm:t>
        <a:bodyPr/>
        <a:lstStyle/>
        <a:p>
          <a:endParaRPr lang="en-US"/>
        </a:p>
      </dgm:t>
    </dgm:pt>
    <dgm:pt modelId="{0F8B3CBB-CDE6-496D-9D3F-242F8545F14E}" type="pres">
      <dgm:prSet presAssocID="{5D9B5FE7-F582-4B26-ADD7-D69607038EC7}" presName="hierRoot2" presStyleCnt="0">
        <dgm:presLayoutVars>
          <dgm:hierBranch val="init"/>
        </dgm:presLayoutVars>
      </dgm:prSet>
      <dgm:spPr/>
    </dgm:pt>
    <dgm:pt modelId="{011E88D4-2BE2-4806-A8C8-F69DF2E78D5B}" type="pres">
      <dgm:prSet presAssocID="{5D9B5FE7-F582-4B26-ADD7-D69607038EC7}" presName="rootComposite" presStyleCnt="0"/>
      <dgm:spPr/>
    </dgm:pt>
    <dgm:pt modelId="{3E033CDA-01EB-48EB-BCC4-FAF7AE3163DB}" type="pres">
      <dgm:prSet presAssocID="{5D9B5FE7-F582-4B26-ADD7-D69607038EC7}" presName="rootText" presStyleLbl="node2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A80E074-6ABA-4B9E-A7CA-7A3050742488}" type="pres">
      <dgm:prSet presAssocID="{5D9B5FE7-F582-4B26-ADD7-D69607038EC7}" presName="rootConnector" presStyleLbl="node2" presStyleIdx="3" presStyleCnt="7"/>
      <dgm:spPr/>
      <dgm:t>
        <a:bodyPr/>
        <a:lstStyle/>
        <a:p>
          <a:endParaRPr lang="en-US"/>
        </a:p>
      </dgm:t>
    </dgm:pt>
    <dgm:pt modelId="{80F8C826-D898-46DB-91F1-12BB1C4C3AB0}" type="pres">
      <dgm:prSet presAssocID="{5D9B5FE7-F582-4B26-ADD7-D69607038EC7}" presName="hierChild4" presStyleCnt="0"/>
      <dgm:spPr/>
    </dgm:pt>
    <dgm:pt modelId="{2733E3B4-1BF2-427C-99D1-7307D8BFFB08}" type="pres">
      <dgm:prSet presAssocID="{5D9B5FE7-F582-4B26-ADD7-D69607038EC7}" presName="hierChild5" presStyleCnt="0"/>
      <dgm:spPr/>
    </dgm:pt>
    <dgm:pt modelId="{2D440093-E137-4205-A63C-67E9EA58FE7A}" type="pres">
      <dgm:prSet presAssocID="{FA7A8485-E214-4310-B7D0-6FEF650AD380}" presName="Name37" presStyleLbl="parChTrans1D2" presStyleIdx="4" presStyleCnt="7"/>
      <dgm:spPr/>
      <dgm:t>
        <a:bodyPr/>
        <a:lstStyle/>
        <a:p>
          <a:endParaRPr lang="en-US"/>
        </a:p>
      </dgm:t>
    </dgm:pt>
    <dgm:pt modelId="{CBE94FBE-BF4D-4235-97CF-0C72A9FBA5C3}" type="pres">
      <dgm:prSet presAssocID="{F211240E-20A5-43AF-89EB-8CF80CEADD28}" presName="hierRoot2" presStyleCnt="0">
        <dgm:presLayoutVars>
          <dgm:hierBranch val="init"/>
        </dgm:presLayoutVars>
      </dgm:prSet>
      <dgm:spPr/>
    </dgm:pt>
    <dgm:pt modelId="{620FBC7B-F61F-4F46-897E-69C5D90D3D05}" type="pres">
      <dgm:prSet presAssocID="{F211240E-20A5-43AF-89EB-8CF80CEADD28}" presName="rootComposite" presStyleCnt="0"/>
      <dgm:spPr/>
    </dgm:pt>
    <dgm:pt modelId="{CECA4720-A9F4-4ADC-BFBE-E4B6DC8C3ED4}" type="pres">
      <dgm:prSet presAssocID="{F211240E-20A5-43AF-89EB-8CF80CEADD28}" presName="rootText" presStyleLbl="node2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7B0A19-BDAC-40EB-B775-37AB1C479340}" type="pres">
      <dgm:prSet presAssocID="{F211240E-20A5-43AF-89EB-8CF80CEADD28}" presName="rootConnector" presStyleLbl="node2" presStyleIdx="4" presStyleCnt="7"/>
      <dgm:spPr/>
      <dgm:t>
        <a:bodyPr/>
        <a:lstStyle/>
        <a:p>
          <a:endParaRPr lang="en-US"/>
        </a:p>
      </dgm:t>
    </dgm:pt>
    <dgm:pt modelId="{37489238-CB31-47AE-BE0F-6B8F261421C0}" type="pres">
      <dgm:prSet presAssocID="{F211240E-20A5-43AF-89EB-8CF80CEADD28}" presName="hierChild4" presStyleCnt="0"/>
      <dgm:spPr/>
    </dgm:pt>
    <dgm:pt modelId="{6A34FAF0-8EBC-41BC-948A-21F0EFEAA43E}" type="pres">
      <dgm:prSet presAssocID="{F211240E-20A5-43AF-89EB-8CF80CEADD28}" presName="hierChild5" presStyleCnt="0"/>
      <dgm:spPr/>
    </dgm:pt>
    <dgm:pt modelId="{43F3924B-7618-41CE-99CB-18E5CBDD7DAF}" type="pres">
      <dgm:prSet presAssocID="{C5BA700B-DA1E-4788-8C91-FAA31C8AE6CA}" presName="Name37" presStyleLbl="parChTrans1D2" presStyleIdx="5" presStyleCnt="7"/>
      <dgm:spPr/>
      <dgm:t>
        <a:bodyPr/>
        <a:lstStyle/>
        <a:p>
          <a:endParaRPr lang="en-US"/>
        </a:p>
      </dgm:t>
    </dgm:pt>
    <dgm:pt modelId="{B0A9FD68-F2E2-4D7D-A1C3-1F9F7066F71F}" type="pres">
      <dgm:prSet presAssocID="{F00CA0FC-AEEA-4EC2-83D5-443C11F6CA90}" presName="hierRoot2" presStyleCnt="0">
        <dgm:presLayoutVars>
          <dgm:hierBranch val="init"/>
        </dgm:presLayoutVars>
      </dgm:prSet>
      <dgm:spPr/>
    </dgm:pt>
    <dgm:pt modelId="{8ECE762C-4CB8-4D1B-A5C3-CA0B89CF9B90}" type="pres">
      <dgm:prSet presAssocID="{F00CA0FC-AEEA-4EC2-83D5-443C11F6CA90}" presName="rootComposite" presStyleCnt="0"/>
      <dgm:spPr/>
    </dgm:pt>
    <dgm:pt modelId="{9A28224D-EC9B-49ED-A58F-566CF1BDF9CD}" type="pres">
      <dgm:prSet presAssocID="{F00CA0FC-AEEA-4EC2-83D5-443C11F6CA90}" presName="rootText" presStyleLbl="node2" presStyleIdx="5" presStyleCnt="7" custScale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8ACC1D-EF6A-4DED-8384-2DCF31944FAE}" type="pres">
      <dgm:prSet presAssocID="{F00CA0FC-AEEA-4EC2-83D5-443C11F6CA90}" presName="rootConnector" presStyleLbl="node2" presStyleIdx="5" presStyleCnt="7"/>
      <dgm:spPr/>
      <dgm:t>
        <a:bodyPr/>
        <a:lstStyle/>
        <a:p>
          <a:endParaRPr lang="en-US"/>
        </a:p>
      </dgm:t>
    </dgm:pt>
    <dgm:pt modelId="{424B73F2-EC95-4045-95AC-CCB3409038D4}" type="pres">
      <dgm:prSet presAssocID="{F00CA0FC-AEEA-4EC2-83D5-443C11F6CA90}" presName="hierChild4" presStyleCnt="0"/>
      <dgm:spPr/>
    </dgm:pt>
    <dgm:pt modelId="{8B21A227-226C-414C-8A54-CEDC336D161D}" type="pres">
      <dgm:prSet presAssocID="{F00CA0FC-AEEA-4EC2-83D5-443C11F6CA90}" presName="hierChild5" presStyleCnt="0"/>
      <dgm:spPr/>
    </dgm:pt>
    <dgm:pt modelId="{CEFC101B-360A-4C87-8456-573D30B89CDD}" type="pres">
      <dgm:prSet presAssocID="{40ABBE46-E487-41D4-B784-825228080417}" presName="Name37" presStyleLbl="parChTrans1D2" presStyleIdx="6" presStyleCnt="7"/>
      <dgm:spPr/>
      <dgm:t>
        <a:bodyPr/>
        <a:lstStyle/>
        <a:p>
          <a:endParaRPr lang="en-US"/>
        </a:p>
      </dgm:t>
    </dgm:pt>
    <dgm:pt modelId="{B374FBBC-54E2-4506-9FAB-FA2035BC0DD7}" type="pres">
      <dgm:prSet presAssocID="{05F72D5D-8C9C-4C1E-8D76-DF7D5DB5048D}" presName="hierRoot2" presStyleCnt="0">
        <dgm:presLayoutVars>
          <dgm:hierBranch val="init"/>
        </dgm:presLayoutVars>
      </dgm:prSet>
      <dgm:spPr/>
    </dgm:pt>
    <dgm:pt modelId="{1B643290-5306-4536-987D-16DEB548653A}" type="pres">
      <dgm:prSet presAssocID="{05F72D5D-8C9C-4C1E-8D76-DF7D5DB5048D}" presName="rootComposite" presStyleCnt="0"/>
      <dgm:spPr/>
    </dgm:pt>
    <dgm:pt modelId="{9F4C653A-5A19-4B19-9E5C-6DEA99BA9880}" type="pres">
      <dgm:prSet presAssocID="{05F72D5D-8C9C-4C1E-8D76-DF7D5DB5048D}" presName="rootText" presStyleLbl="node2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8A7D233-4D14-4274-BC16-136208013635}" type="pres">
      <dgm:prSet presAssocID="{05F72D5D-8C9C-4C1E-8D76-DF7D5DB5048D}" presName="rootConnector" presStyleLbl="node2" presStyleIdx="6" presStyleCnt="7"/>
      <dgm:spPr/>
      <dgm:t>
        <a:bodyPr/>
        <a:lstStyle/>
        <a:p>
          <a:endParaRPr lang="en-US"/>
        </a:p>
      </dgm:t>
    </dgm:pt>
    <dgm:pt modelId="{F3B384FC-C8B1-4052-99E7-18DC1CEF951E}" type="pres">
      <dgm:prSet presAssocID="{05F72D5D-8C9C-4C1E-8D76-DF7D5DB5048D}" presName="hierChild4" presStyleCnt="0"/>
      <dgm:spPr/>
    </dgm:pt>
    <dgm:pt modelId="{07EAD1DD-DF38-44D2-9EB4-30E9A4133CDC}" type="pres">
      <dgm:prSet presAssocID="{05F72D5D-8C9C-4C1E-8D76-DF7D5DB5048D}" presName="hierChild5" presStyleCnt="0"/>
      <dgm:spPr/>
    </dgm:pt>
    <dgm:pt modelId="{66B5E139-DE5E-46AC-9133-188FBFD3094D}" type="pres">
      <dgm:prSet presAssocID="{6133DCC7-97FB-48B0-9EE0-1C6A9CE2EA82}" presName="hierChild3" presStyleCnt="0"/>
      <dgm:spPr/>
    </dgm:pt>
  </dgm:ptLst>
  <dgm:cxnLst>
    <dgm:cxn modelId="{F2589370-5E48-48EF-832C-670172135781}" type="presOf" srcId="{F3E0AA7B-ADA6-4167-A3DA-0EEDB9FB00DE}" destId="{69375403-B565-4EB0-90C7-38CA2D7A4DC8}" srcOrd="0" destOrd="0" presId="urn:microsoft.com/office/officeart/2005/8/layout/orgChart1"/>
    <dgm:cxn modelId="{85D79EA7-1284-4229-B6C7-A389AFDC8BB9}" srcId="{6133DCC7-97FB-48B0-9EE0-1C6A9CE2EA82}" destId="{05F72D5D-8C9C-4C1E-8D76-DF7D5DB5048D}" srcOrd="6" destOrd="0" parTransId="{40ABBE46-E487-41D4-B784-825228080417}" sibTransId="{8BBABF54-A54D-4260-A3FB-0DFC2E520E83}"/>
    <dgm:cxn modelId="{CBC4FC8D-AC38-47DA-BC07-2D6BADA39D11}" type="presOf" srcId="{05F72D5D-8C9C-4C1E-8D76-DF7D5DB5048D}" destId="{38A7D233-4D14-4274-BC16-136208013635}" srcOrd="1" destOrd="0" presId="urn:microsoft.com/office/officeart/2005/8/layout/orgChart1"/>
    <dgm:cxn modelId="{BD582BA5-630D-46A0-B732-D52F20C51427}" srcId="{6133DCC7-97FB-48B0-9EE0-1C6A9CE2EA82}" destId="{F1BC6455-0558-4006-A485-03002BA87A62}" srcOrd="2" destOrd="0" parTransId="{6C3B8C19-20F8-4777-BFA9-2E761FAC18CE}" sibTransId="{5981C687-20FC-40A6-8519-12C9B4094B7D}"/>
    <dgm:cxn modelId="{AD78AF19-3257-4E31-BCE3-5F32A2458858}" type="presOf" srcId="{DE4BD977-7B06-4C18-8F8C-0F9A02E33D16}" destId="{B34A8558-CF19-45EB-8CD8-170D72786B92}" srcOrd="1" destOrd="0" presId="urn:microsoft.com/office/officeart/2005/8/layout/orgChart1"/>
    <dgm:cxn modelId="{C3CA25D7-C952-4DFD-AE7A-F4B04E4A7C9D}" type="presOf" srcId="{05F72D5D-8C9C-4C1E-8D76-DF7D5DB5048D}" destId="{9F4C653A-5A19-4B19-9E5C-6DEA99BA9880}" srcOrd="0" destOrd="0" presId="urn:microsoft.com/office/officeart/2005/8/layout/orgChart1"/>
    <dgm:cxn modelId="{7C273736-F2B1-4348-A8D2-B59EB7FD0577}" srcId="{5C2170AD-D039-429F-A651-7F2365D713B0}" destId="{6133DCC7-97FB-48B0-9EE0-1C6A9CE2EA82}" srcOrd="0" destOrd="0" parTransId="{B7961491-67E4-48B5-A3E6-141FD92DD038}" sibTransId="{9C32DEC6-F0AA-4FAF-8064-77250B3821F8}"/>
    <dgm:cxn modelId="{7C58653B-3CDE-46C2-96E2-3D953126FD0B}" type="presOf" srcId="{0A0E51F7-9B97-4A3E-AD5A-C67F3945067E}" destId="{EE02BC0C-A1DC-40D6-8C40-19A2A4655868}" srcOrd="0" destOrd="0" presId="urn:microsoft.com/office/officeart/2005/8/layout/orgChart1"/>
    <dgm:cxn modelId="{DB9857C9-8A26-49DA-9FC0-5FB9BCFC0220}" type="presOf" srcId="{DE4BD977-7B06-4C18-8F8C-0F9A02E33D16}" destId="{4A6BB040-E955-489A-8B41-FDBA99603F27}" srcOrd="0" destOrd="0" presId="urn:microsoft.com/office/officeart/2005/8/layout/orgChart1"/>
    <dgm:cxn modelId="{CF483B8A-269C-4ECF-9998-438AF3038C94}" type="presOf" srcId="{6133DCC7-97FB-48B0-9EE0-1C6A9CE2EA82}" destId="{AB810E6D-5EB7-4CE9-88F2-A9B036CD1BCB}" srcOrd="1" destOrd="0" presId="urn:microsoft.com/office/officeart/2005/8/layout/orgChart1"/>
    <dgm:cxn modelId="{F5D8336E-CA3D-4C62-B1EF-3745D6FC83F4}" srcId="{6133DCC7-97FB-48B0-9EE0-1C6A9CE2EA82}" destId="{5D9B5FE7-F582-4B26-ADD7-D69607038EC7}" srcOrd="3" destOrd="0" parTransId="{0A0E51F7-9B97-4A3E-AD5A-C67F3945067E}" sibTransId="{BD2AAF3A-4051-42C7-A558-A1D5731397A0}"/>
    <dgm:cxn modelId="{F1C4288D-3A62-49C9-92BE-C9EC2B044EB1}" type="presOf" srcId="{1E459AD6-5C82-41D8-8360-FD3F0D6965A5}" destId="{CA205521-5928-4317-B206-FC52E191970D}" srcOrd="0" destOrd="0" presId="urn:microsoft.com/office/officeart/2005/8/layout/orgChart1"/>
    <dgm:cxn modelId="{FEEFC7BC-6479-4255-BA52-1CF5E03EF5BF}" type="presOf" srcId="{F00CA0FC-AEEA-4EC2-83D5-443C11F6CA90}" destId="{B08ACC1D-EF6A-4DED-8384-2DCF31944FAE}" srcOrd="1" destOrd="0" presId="urn:microsoft.com/office/officeart/2005/8/layout/orgChart1"/>
    <dgm:cxn modelId="{CBF039EB-B630-4FF0-B100-07E0CBBEE08C}" type="presOf" srcId="{F04405B7-5D8B-431A-8F2F-231596AC57F2}" destId="{B7568A18-6564-4336-8C39-D7C57E7E0CAA}" srcOrd="0" destOrd="0" presId="urn:microsoft.com/office/officeart/2005/8/layout/orgChart1"/>
    <dgm:cxn modelId="{79560ACD-E085-47BA-AB5D-7FC7BB91A991}" type="presOf" srcId="{F3E0AA7B-ADA6-4167-A3DA-0EEDB9FB00DE}" destId="{670E2ABE-4FF8-4025-A2FF-BF63B666C1EC}" srcOrd="1" destOrd="0" presId="urn:microsoft.com/office/officeart/2005/8/layout/orgChart1"/>
    <dgm:cxn modelId="{28DF779E-42AC-4E95-8F23-CAB9E2D6BDA6}" srcId="{6133DCC7-97FB-48B0-9EE0-1C6A9CE2EA82}" destId="{F3E0AA7B-ADA6-4167-A3DA-0EEDB9FB00DE}" srcOrd="1" destOrd="0" parTransId="{1E459AD6-5C82-41D8-8360-FD3F0D6965A5}" sibTransId="{8BF31E0F-1EA9-4BC1-89DF-A796FD3AA1C8}"/>
    <dgm:cxn modelId="{551F70A3-7689-4E93-A5ED-3B23DDC1ECCA}" type="presOf" srcId="{5D9B5FE7-F582-4B26-ADD7-D69607038EC7}" destId="{7A80E074-6ABA-4B9E-A7CA-7A3050742488}" srcOrd="1" destOrd="0" presId="urn:microsoft.com/office/officeart/2005/8/layout/orgChart1"/>
    <dgm:cxn modelId="{103D9E36-A24B-4CD6-80AA-AC246F0A0ADB}" type="presOf" srcId="{5D9B5FE7-F582-4B26-ADD7-D69607038EC7}" destId="{3E033CDA-01EB-48EB-BCC4-FAF7AE3163DB}" srcOrd="0" destOrd="0" presId="urn:microsoft.com/office/officeart/2005/8/layout/orgChart1"/>
    <dgm:cxn modelId="{1008D21D-04C5-4303-A243-5454420B06B0}" srcId="{6133DCC7-97FB-48B0-9EE0-1C6A9CE2EA82}" destId="{DE4BD977-7B06-4C18-8F8C-0F9A02E33D16}" srcOrd="0" destOrd="0" parTransId="{F04405B7-5D8B-431A-8F2F-231596AC57F2}" sibTransId="{78EFBD2E-0827-4EF4-9EAC-23363951677E}"/>
    <dgm:cxn modelId="{3F1AA969-C8AC-4112-9C31-0F3CD22B4FF1}" type="presOf" srcId="{6133DCC7-97FB-48B0-9EE0-1C6A9CE2EA82}" destId="{B5A6C159-DB50-4886-B3EF-7A356012DADB}" srcOrd="0" destOrd="0" presId="urn:microsoft.com/office/officeart/2005/8/layout/orgChart1"/>
    <dgm:cxn modelId="{531907C1-1E82-4206-95A6-3AD5D259BCB7}" type="presOf" srcId="{F1BC6455-0558-4006-A485-03002BA87A62}" destId="{9F6E702A-CA1B-44EC-BA04-75DA0AE5A515}" srcOrd="0" destOrd="0" presId="urn:microsoft.com/office/officeart/2005/8/layout/orgChart1"/>
    <dgm:cxn modelId="{91732B2C-EBB7-49AC-A637-108968830617}" type="presOf" srcId="{6C3B8C19-20F8-4777-BFA9-2E761FAC18CE}" destId="{C1C658B7-9D0F-4151-9217-D4D7B39FC1F0}" srcOrd="0" destOrd="0" presId="urn:microsoft.com/office/officeart/2005/8/layout/orgChart1"/>
    <dgm:cxn modelId="{514C47D7-8918-4822-8299-6454C4156A52}" type="presOf" srcId="{FA7A8485-E214-4310-B7D0-6FEF650AD380}" destId="{2D440093-E137-4205-A63C-67E9EA58FE7A}" srcOrd="0" destOrd="0" presId="urn:microsoft.com/office/officeart/2005/8/layout/orgChart1"/>
    <dgm:cxn modelId="{88697EDA-949A-4C8F-BCDF-46066E98EF02}" type="presOf" srcId="{40ABBE46-E487-41D4-B784-825228080417}" destId="{CEFC101B-360A-4C87-8456-573D30B89CDD}" srcOrd="0" destOrd="0" presId="urn:microsoft.com/office/officeart/2005/8/layout/orgChart1"/>
    <dgm:cxn modelId="{E8AA84B9-3AF3-46F1-9F78-7ED2D076AEC3}" srcId="{6133DCC7-97FB-48B0-9EE0-1C6A9CE2EA82}" destId="{F211240E-20A5-43AF-89EB-8CF80CEADD28}" srcOrd="4" destOrd="0" parTransId="{FA7A8485-E214-4310-B7D0-6FEF650AD380}" sibTransId="{F2D5B622-7345-45D5-A3F7-4E9D65740CC6}"/>
    <dgm:cxn modelId="{3456B5C7-F94C-4C5E-8308-B5F3DB20EB73}" type="presOf" srcId="{5C2170AD-D039-429F-A651-7F2365D713B0}" destId="{1837BBD7-FA9C-497C-8BFF-7B5C2D614C33}" srcOrd="0" destOrd="0" presId="urn:microsoft.com/office/officeart/2005/8/layout/orgChart1"/>
    <dgm:cxn modelId="{7123A87A-0372-4B10-93AA-AA181A0D6820}" type="presOf" srcId="{F00CA0FC-AEEA-4EC2-83D5-443C11F6CA90}" destId="{9A28224D-EC9B-49ED-A58F-566CF1BDF9CD}" srcOrd="0" destOrd="0" presId="urn:microsoft.com/office/officeart/2005/8/layout/orgChart1"/>
    <dgm:cxn modelId="{F0E909C7-35C2-486D-AA0C-623BC00DBDA5}" type="presOf" srcId="{F211240E-20A5-43AF-89EB-8CF80CEADD28}" destId="{CECA4720-A9F4-4ADC-BFBE-E4B6DC8C3ED4}" srcOrd="0" destOrd="0" presId="urn:microsoft.com/office/officeart/2005/8/layout/orgChart1"/>
    <dgm:cxn modelId="{D5DEC4F0-4EE4-461F-891B-CDDDCBB6180D}" srcId="{6133DCC7-97FB-48B0-9EE0-1C6A9CE2EA82}" destId="{F00CA0FC-AEEA-4EC2-83D5-443C11F6CA90}" srcOrd="5" destOrd="0" parTransId="{C5BA700B-DA1E-4788-8C91-FAA31C8AE6CA}" sibTransId="{F817AA58-1966-41CF-BF17-E63AABDAA013}"/>
    <dgm:cxn modelId="{1973AB86-ECC9-4147-81C1-0DB53037526C}" type="presOf" srcId="{C5BA700B-DA1E-4788-8C91-FAA31C8AE6CA}" destId="{43F3924B-7618-41CE-99CB-18E5CBDD7DAF}" srcOrd="0" destOrd="0" presId="urn:microsoft.com/office/officeart/2005/8/layout/orgChart1"/>
    <dgm:cxn modelId="{A47BA3D7-EE22-4871-9A45-F7563EF9C03C}" type="presOf" srcId="{F211240E-20A5-43AF-89EB-8CF80CEADD28}" destId="{BD7B0A19-BDAC-40EB-B775-37AB1C479340}" srcOrd="1" destOrd="0" presId="urn:microsoft.com/office/officeart/2005/8/layout/orgChart1"/>
    <dgm:cxn modelId="{EAFEDA16-2BE8-4A3E-B840-51B0CC18AA4F}" type="presOf" srcId="{F1BC6455-0558-4006-A485-03002BA87A62}" destId="{4D79DE9E-2FBD-4356-989C-4B5913A2624E}" srcOrd="1" destOrd="0" presId="urn:microsoft.com/office/officeart/2005/8/layout/orgChart1"/>
    <dgm:cxn modelId="{DC482BFF-AA47-438F-892C-5DBC25D1299A}" type="presParOf" srcId="{1837BBD7-FA9C-497C-8BFF-7B5C2D614C33}" destId="{E4161C29-3270-4789-A1B1-001936ECC0DD}" srcOrd="0" destOrd="0" presId="urn:microsoft.com/office/officeart/2005/8/layout/orgChart1"/>
    <dgm:cxn modelId="{381ED36C-4DAA-40C3-B6E6-49BB268DAA64}" type="presParOf" srcId="{E4161C29-3270-4789-A1B1-001936ECC0DD}" destId="{746C6D07-50C1-4373-A850-5E0E3DB78AAC}" srcOrd="0" destOrd="0" presId="urn:microsoft.com/office/officeart/2005/8/layout/orgChart1"/>
    <dgm:cxn modelId="{0528786A-1072-4E51-9631-8F8913766948}" type="presParOf" srcId="{746C6D07-50C1-4373-A850-5E0E3DB78AAC}" destId="{B5A6C159-DB50-4886-B3EF-7A356012DADB}" srcOrd="0" destOrd="0" presId="urn:microsoft.com/office/officeart/2005/8/layout/orgChart1"/>
    <dgm:cxn modelId="{D61CBB8E-2135-452F-84BE-5789B32AA1F6}" type="presParOf" srcId="{746C6D07-50C1-4373-A850-5E0E3DB78AAC}" destId="{AB810E6D-5EB7-4CE9-88F2-A9B036CD1BCB}" srcOrd="1" destOrd="0" presId="urn:microsoft.com/office/officeart/2005/8/layout/orgChart1"/>
    <dgm:cxn modelId="{AA3C75FC-5FAC-47D7-9031-C57FED62E567}" type="presParOf" srcId="{E4161C29-3270-4789-A1B1-001936ECC0DD}" destId="{145E0D97-EA96-41AA-8C19-3799A8BBF43E}" srcOrd="1" destOrd="0" presId="urn:microsoft.com/office/officeart/2005/8/layout/orgChart1"/>
    <dgm:cxn modelId="{5B4A3035-8879-4CB6-B6E2-F313C2FD3724}" type="presParOf" srcId="{145E0D97-EA96-41AA-8C19-3799A8BBF43E}" destId="{B7568A18-6564-4336-8C39-D7C57E7E0CAA}" srcOrd="0" destOrd="0" presId="urn:microsoft.com/office/officeart/2005/8/layout/orgChart1"/>
    <dgm:cxn modelId="{771124A6-6E78-459A-8DF3-638B8C3BEAA0}" type="presParOf" srcId="{145E0D97-EA96-41AA-8C19-3799A8BBF43E}" destId="{C081240D-1F77-42B1-9DD3-0D045B2358BB}" srcOrd="1" destOrd="0" presId="urn:microsoft.com/office/officeart/2005/8/layout/orgChart1"/>
    <dgm:cxn modelId="{342AB0EC-B3D3-4F16-9997-8898ABFB2935}" type="presParOf" srcId="{C081240D-1F77-42B1-9DD3-0D045B2358BB}" destId="{37A33A19-AF9A-41DB-AB5D-FC51C810B6CA}" srcOrd="0" destOrd="0" presId="urn:microsoft.com/office/officeart/2005/8/layout/orgChart1"/>
    <dgm:cxn modelId="{F84F8860-8DD6-44B6-9AED-DBB10CF21AB9}" type="presParOf" srcId="{37A33A19-AF9A-41DB-AB5D-FC51C810B6CA}" destId="{4A6BB040-E955-489A-8B41-FDBA99603F27}" srcOrd="0" destOrd="0" presId="urn:microsoft.com/office/officeart/2005/8/layout/orgChart1"/>
    <dgm:cxn modelId="{72356FA0-7691-4155-BCB6-9E0F99940504}" type="presParOf" srcId="{37A33A19-AF9A-41DB-AB5D-FC51C810B6CA}" destId="{B34A8558-CF19-45EB-8CD8-170D72786B92}" srcOrd="1" destOrd="0" presId="urn:microsoft.com/office/officeart/2005/8/layout/orgChart1"/>
    <dgm:cxn modelId="{AC90BA30-934D-4B82-B791-76AC90318321}" type="presParOf" srcId="{C081240D-1F77-42B1-9DD3-0D045B2358BB}" destId="{480A8CC7-C7B7-4FE6-B342-09FCFDB6F3D9}" srcOrd="1" destOrd="0" presId="urn:microsoft.com/office/officeart/2005/8/layout/orgChart1"/>
    <dgm:cxn modelId="{4FD63411-CF8E-49F9-A27A-0D4AD8B4382E}" type="presParOf" srcId="{C081240D-1F77-42B1-9DD3-0D045B2358BB}" destId="{131376A1-1EA7-4871-97DC-2283F65E51FB}" srcOrd="2" destOrd="0" presId="urn:microsoft.com/office/officeart/2005/8/layout/orgChart1"/>
    <dgm:cxn modelId="{B642F448-E5AE-429C-922C-BAA8581C2189}" type="presParOf" srcId="{145E0D97-EA96-41AA-8C19-3799A8BBF43E}" destId="{CA205521-5928-4317-B206-FC52E191970D}" srcOrd="2" destOrd="0" presId="urn:microsoft.com/office/officeart/2005/8/layout/orgChart1"/>
    <dgm:cxn modelId="{B3A323BC-431E-4972-B015-DAF2A545CEA8}" type="presParOf" srcId="{145E0D97-EA96-41AA-8C19-3799A8BBF43E}" destId="{DA3F52B0-DDC4-49B2-86EF-9EEE8F1C1F1F}" srcOrd="3" destOrd="0" presId="urn:microsoft.com/office/officeart/2005/8/layout/orgChart1"/>
    <dgm:cxn modelId="{399149BB-F296-458C-8539-EDD64750A911}" type="presParOf" srcId="{DA3F52B0-DDC4-49B2-86EF-9EEE8F1C1F1F}" destId="{AF3945FE-0953-48BA-B831-7DD6736D485C}" srcOrd="0" destOrd="0" presId="urn:microsoft.com/office/officeart/2005/8/layout/orgChart1"/>
    <dgm:cxn modelId="{464C3D06-5011-472C-8886-01FBAA2B8A0B}" type="presParOf" srcId="{AF3945FE-0953-48BA-B831-7DD6736D485C}" destId="{69375403-B565-4EB0-90C7-38CA2D7A4DC8}" srcOrd="0" destOrd="0" presId="urn:microsoft.com/office/officeart/2005/8/layout/orgChart1"/>
    <dgm:cxn modelId="{509B675E-9B78-4B49-9438-8590BDF66B07}" type="presParOf" srcId="{AF3945FE-0953-48BA-B831-7DD6736D485C}" destId="{670E2ABE-4FF8-4025-A2FF-BF63B666C1EC}" srcOrd="1" destOrd="0" presId="urn:microsoft.com/office/officeart/2005/8/layout/orgChart1"/>
    <dgm:cxn modelId="{D074A501-7DA5-4ACB-87F3-C68511357E86}" type="presParOf" srcId="{DA3F52B0-DDC4-49B2-86EF-9EEE8F1C1F1F}" destId="{4FA4D1DB-152C-4FEB-8E81-E1186877F246}" srcOrd="1" destOrd="0" presId="urn:microsoft.com/office/officeart/2005/8/layout/orgChart1"/>
    <dgm:cxn modelId="{9D597DD1-11B7-4823-A2D5-E9ED83EEBF88}" type="presParOf" srcId="{DA3F52B0-DDC4-49B2-86EF-9EEE8F1C1F1F}" destId="{72DE1F4A-55C4-4D93-A740-99751C402E80}" srcOrd="2" destOrd="0" presId="urn:microsoft.com/office/officeart/2005/8/layout/orgChart1"/>
    <dgm:cxn modelId="{E61DCE06-AFF7-4D2A-8F4E-C0AF64EDE51F}" type="presParOf" srcId="{145E0D97-EA96-41AA-8C19-3799A8BBF43E}" destId="{C1C658B7-9D0F-4151-9217-D4D7B39FC1F0}" srcOrd="4" destOrd="0" presId="urn:microsoft.com/office/officeart/2005/8/layout/orgChart1"/>
    <dgm:cxn modelId="{971618A8-5E15-46FE-BC63-6EBC5303981E}" type="presParOf" srcId="{145E0D97-EA96-41AA-8C19-3799A8BBF43E}" destId="{0E84A3F2-B34B-49CE-ACE8-79A8863CE5AA}" srcOrd="5" destOrd="0" presId="urn:microsoft.com/office/officeart/2005/8/layout/orgChart1"/>
    <dgm:cxn modelId="{7342841A-ACE9-4FA5-8744-62541D8A0508}" type="presParOf" srcId="{0E84A3F2-B34B-49CE-ACE8-79A8863CE5AA}" destId="{BCCD8D88-1641-471D-9149-69097A49B32C}" srcOrd="0" destOrd="0" presId="urn:microsoft.com/office/officeart/2005/8/layout/orgChart1"/>
    <dgm:cxn modelId="{7EF33EBF-05CA-43CF-A28B-FE5E5FDA3DD3}" type="presParOf" srcId="{BCCD8D88-1641-471D-9149-69097A49B32C}" destId="{9F6E702A-CA1B-44EC-BA04-75DA0AE5A515}" srcOrd="0" destOrd="0" presId="urn:microsoft.com/office/officeart/2005/8/layout/orgChart1"/>
    <dgm:cxn modelId="{86258656-F42C-41C9-BC2A-760A73C37737}" type="presParOf" srcId="{BCCD8D88-1641-471D-9149-69097A49B32C}" destId="{4D79DE9E-2FBD-4356-989C-4B5913A2624E}" srcOrd="1" destOrd="0" presId="urn:microsoft.com/office/officeart/2005/8/layout/orgChart1"/>
    <dgm:cxn modelId="{5048ED84-B6BB-4A85-8649-05E22B440F1A}" type="presParOf" srcId="{0E84A3F2-B34B-49CE-ACE8-79A8863CE5AA}" destId="{1C6EB637-EF7C-4BEA-ACB5-FDEFA2F65D60}" srcOrd="1" destOrd="0" presId="urn:microsoft.com/office/officeart/2005/8/layout/orgChart1"/>
    <dgm:cxn modelId="{DDC632A5-1D4E-4284-96AF-3D5C1260D977}" type="presParOf" srcId="{0E84A3F2-B34B-49CE-ACE8-79A8863CE5AA}" destId="{A94A621C-7EE6-4BC4-8445-9B04C5FA21D0}" srcOrd="2" destOrd="0" presId="urn:microsoft.com/office/officeart/2005/8/layout/orgChart1"/>
    <dgm:cxn modelId="{97C0E8D5-98EE-4A34-AABE-79DD59349070}" type="presParOf" srcId="{145E0D97-EA96-41AA-8C19-3799A8BBF43E}" destId="{EE02BC0C-A1DC-40D6-8C40-19A2A4655868}" srcOrd="6" destOrd="0" presId="urn:microsoft.com/office/officeart/2005/8/layout/orgChart1"/>
    <dgm:cxn modelId="{67FC32C8-6758-4988-BBD6-9409F55CB828}" type="presParOf" srcId="{145E0D97-EA96-41AA-8C19-3799A8BBF43E}" destId="{0F8B3CBB-CDE6-496D-9D3F-242F8545F14E}" srcOrd="7" destOrd="0" presId="urn:microsoft.com/office/officeart/2005/8/layout/orgChart1"/>
    <dgm:cxn modelId="{BB8C9C23-4C0A-4596-86A2-3FDF77B6F9E0}" type="presParOf" srcId="{0F8B3CBB-CDE6-496D-9D3F-242F8545F14E}" destId="{011E88D4-2BE2-4806-A8C8-F69DF2E78D5B}" srcOrd="0" destOrd="0" presId="urn:microsoft.com/office/officeart/2005/8/layout/orgChart1"/>
    <dgm:cxn modelId="{0B38F804-DC0A-4F15-8803-4BFE01766DFF}" type="presParOf" srcId="{011E88D4-2BE2-4806-A8C8-F69DF2E78D5B}" destId="{3E033CDA-01EB-48EB-BCC4-FAF7AE3163DB}" srcOrd="0" destOrd="0" presId="urn:microsoft.com/office/officeart/2005/8/layout/orgChart1"/>
    <dgm:cxn modelId="{9B06B3CC-628F-47C2-B75D-D038B6F1E49D}" type="presParOf" srcId="{011E88D4-2BE2-4806-A8C8-F69DF2E78D5B}" destId="{7A80E074-6ABA-4B9E-A7CA-7A3050742488}" srcOrd="1" destOrd="0" presId="urn:microsoft.com/office/officeart/2005/8/layout/orgChart1"/>
    <dgm:cxn modelId="{924BB74D-02D3-4EB7-AA32-56F2908D90EE}" type="presParOf" srcId="{0F8B3CBB-CDE6-496D-9D3F-242F8545F14E}" destId="{80F8C826-D898-46DB-91F1-12BB1C4C3AB0}" srcOrd="1" destOrd="0" presId="urn:microsoft.com/office/officeart/2005/8/layout/orgChart1"/>
    <dgm:cxn modelId="{CA4898C9-15EA-42AE-ACB8-4F1B4F3E6990}" type="presParOf" srcId="{0F8B3CBB-CDE6-496D-9D3F-242F8545F14E}" destId="{2733E3B4-1BF2-427C-99D1-7307D8BFFB08}" srcOrd="2" destOrd="0" presId="urn:microsoft.com/office/officeart/2005/8/layout/orgChart1"/>
    <dgm:cxn modelId="{AAB45503-EB9F-4FFF-B463-E16A93701C1A}" type="presParOf" srcId="{145E0D97-EA96-41AA-8C19-3799A8BBF43E}" destId="{2D440093-E137-4205-A63C-67E9EA58FE7A}" srcOrd="8" destOrd="0" presId="urn:microsoft.com/office/officeart/2005/8/layout/orgChart1"/>
    <dgm:cxn modelId="{373C8052-50C4-4820-929B-2CB2933D6E96}" type="presParOf" srcId="{145E0D97-EA96-41AA-8C19-3799A8BBF43E}" destId="{CBE94FBE-BF4D-4235-97CF-0C72A9FBA5C3}" srcOrd="9" destOrd="0" presId="urn:microsoft.com/office/officeart/2005/8/layout/orgChart1"/>
    <dgm:cxn modelId="{BE69D72F-CEC1-4CAE-AA13-822A1DFBA44A}" type="presParOf" srcId="{CBE94FBE-BF4D-4235-97CF-0C72A9FBA5C3}" destId="{620FBC7B-F61F-4F46-897E-69C5D90D3D05}" srcOrd="0" destOrd="0" presId="urn:microsoft.com/office/officeart/2005/8/layout/orgChart1"/>
    <dgm:cxn modelId="{0074BCBD-D9A6-4419-B5BA-2410719930DC}" type="presParOf" srcId="{620FBC7B-F61F-4F46-897E-69C5D90D3D05}" destId="{CECA4720-A9F4-4ADC-BFBE-E4B6DC8C3ED4}" srcOrd="0" destOrd="0" presId="urn:microsoft.com/office/officeart/2005/8/layout/orgChart1"/>
    <dgm:cxn modelId="{62293704-FC29-4640-ACDF-5BA01A694080}" type="presParOf" srcId="{620FBC7B-F61F-4F46-897E-69C5D90D3D05}" destId="{BD7B0A19-BDAC-40EB-B775-37AB1C479340}" srcOrd="1" destOrd="0" presId="urn:microsoft.com/office/officeart/2005/8/layout/orgChart1"/>
    <dgm:cxn modelId="{F0AE66CE-41B3-472E-9A1C-B0B1F6516CB7}" type="presParOf" srcId="{CBE94FBE-BF4D-4235-97CF-0C72A9FBA5C3}" destId="{37489238-CB31-47AE-BE0F-6B8F261421C0}" srcOrd="1" destOrd="0" presId="urn:microsoft.com/office/officeart/2005/8/layout/orgChart1"/>
    <dgm:cxn modelId="{9C1A8AC8-2A5E-4C6B-B5E1-AB2CCF1700C1}" type="presParOf" srcId="{CBE94FBE-BF4D-4235-97CF-0C72A9FBA5C3}" destId="{6A34FAF0-8EBC-41BC-948A-21F0EFEAA43E}" srcOrd="2" destOrd="0" presId="urn:microsoft.com/office/officeart/2005/8/layout/orgChart1"/>
    <dgm:cxn modelId="{3C5DE424-5045-4943-93F9-126110D50C84}" type="presParOf" srcId="{145E0D97-EA96-41AA-8C19-3799A8BBF43E}" destId="{43F3924B-7618-41CE-99CB-18E5CBDD7DAF}" srcOrd="10" destOrd="0" presId="urn:microsoft.com/office/officeart/2005/8/layout/orgChart1"/>
    <dgm:cxn modelId="{8081F505-C038-4198-8374-BB28EBE76007}" type="presParOf" srcId="{145E0D97-EA96-41AA-8C19-3799A8BBF43E}" destId="{B0A9FD68-F2E2-4D7D-A1C3-1F9F7066F71F}" srcOrd="11" destOrd="0" presId="urn:microsoft.com/office/officeart/2005/8/layout/orgChart1"/>
    <dgm:cxn modelId="{03D25A15-E85F-46D2-B386-2DB9238ED9DE}" type="presParOf" srcId="{B0A9FD68-F2E2-4D7D-A1C3-1F9F7066F71F}" destId="{8ECE762C-4CB8-4D1B-A5C3-CA0B89CF9B90}" srcOrd="0" destOrd="0" presId="urn:microsoft.com/office/officeart/2005/8/layout/orgChart1"/>
    <dgm:cxn modelId="{06E5C93D-C99D-4F7E-9E13-F0E9076B9078}" type="presParOf" srcId="{8ECE762C-4CB8-4D1B-A5C3-CA0B89CF9B90}" destId="{9A28224D-EC9B-49ED-A58F-566CF1BDF9CD}" srcOrd="0" destOrd="0" presId="urn:microsoft.com/office/officeart/2005/8/layout/orgChart1"/>
    <dgm:cxn modelId="{742A8A83-10C0-412F-B6B4-9D9D5DBEED92}" type="presParOf" srcId="{8ECE762C-4CB8-4D1B-A5C3-CA0B89CF9B90}" destId="{B08ACC1D-EF6A-4DED-8384-2DCF31944FAE}" srcOrd="1" destOrd="0" presId="urn:microsoft.com/office/officeart/2005/8/layout/orgChart1"/>
    <dgm:cxn modelId="{A5495424-87F1-41B7-98BB-E42B87B25DCF}" type="presParOf" srcId="{B0A9FD68-F2E2-4D7D-A1C3-1F9F7066F71F}" destId="{424B73F2-EC95-4045-95AC-CCB3409038D4}" srcOrd="1" destOrd="0" presId="urn:microsoft.com/office/officeart/2005/8/layout/orgChart1"/>
    <dgm:cxn modelId="{84E5D307-C002-49EA-BF3F-6663336CD224}" type="presParOf" srcId="{B0A9FD68-F2E2-4D7D-A1C3-1F9F7066F71F}" destId="{8B21A227-226C-414C-8A54-CEDC336D161D}" srcOrd="2" destOrd="0" presId="urn:microsoft.com/office/officeart/2005/8/layout/orgChart1"/>
    <dgm:cxn modelId="{808E0B55-3650-4DB5-A6DF-8077DDA7E56E}" type="presParOf" srcId="{145E0D97-EA96-41AA-8C19-3799A8BBF43E}" destId="{CEFC101B-360A-4C87-8456-573D30B89CDD}" srcOrd="12" destOrd="0" presId="urn:microsoft.com/office/officeart/2005/8/layout/orgChart1"/>
    <dgm:cxn modelId="{5F621F4E-4931-4573-B974-21C736F227C3}" type="presParOf" srcId="{145E0D97-EA96-41AA-8C19-3799A8BBF43E}" destId="{B374FBBC-54E2-4506-9FAB-FA2035BC0DD7}" srcOrd="13" destOrd="0" presId="urn:microsoft.com/office/officeart/2005/8/layout/orgChart1"/>
    <dgm:cxn modelId="{276D3796-290C-46FB-BC8B-53E1A733BB67}" type="presParOf" srcId="{B374FBBC-54E2-4506-9FAB-FA2035BC0DD7}" destId="{1B643290-5306-4536-987D-16DEB548653A}" srcOrd="0" destOrd="0" presId="urn:microsoft.com/office/officeart/2005/8/layout/orgChart1"/>
    <dgm:cxn modelId="{FE47310E-0EC3-4078-A64F-B6E434256928}" type="presParOf" srcId="{1B643290-5306-4536-987D-16DEB548653A}" destId="{9F4C653A-5A19-4B19-9E5C-6DEA99BA9880}" srcOrd="0" destOrd="0" presId="urn:microsoft.com/office/officeart/2005/8/layout/orgChart1"/>
    <dgm:cxn modelId="{BC00C341-7506-4929-9A1B-5BD18944E59C}" type="presParOf" srcId="{1B643290-5306-4536-987D-16DEB548653A}" destId="{38A7D233-4D14-4274-BC16-136208013635}" srcOrd="1" destOrd="0" presId="urn:microsoft.com/office/officeart/2005/8/layout/orgChart1"/>
    <dgm:cxn modelId="{194D6C48-DE07-4004-ABA0-624873B3AEE9}" type="presParOf" srcId="{B374FBBC-54E2-4506-9FAB-FA2035BC0DD7}" destId="{F3B384FC-C8B1-4052-99E7-18DC1CEF951E}" srcOrd="1" destOrd="0" presId="urn:microsoft.com/office/officeart/2005/8/layout/orgChart1"/>
    <dgm:cxn modelId="{BF4A7557-2CB6-4846-9938-592F7ABA2EB5}" type="presParOf" srcId="{B374FBBC-54E2-4506-9FAB-FA2035BC0DD7}" destId="{07EAD1DD-DF38-44D2-9EB4-30E9A4133CDC}" srcOrd="2" destOrd="0" presId="urn:microsoft.com/office/officeart/2005/8/layout/orgChart1"/>
    <dgm:cxn modelId="{A43C8722-7416-4FA9-9174-5A6DA9B9FC02}" type="presParOf" srcId="{E4161C29-3270-4789-A1B1-001936ECC0DD}" destId="{66B5E139-DE5E-46AC-9133-188FBFD3094D}" srcOrd="2" destOrd="0" presId="urn:microsoft.com/office/officeart/2005/8/layout/orgChart1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FC101B-360A-4C87-8456-573D30B89CDD}">
      <dsp:nvSpPr>
        <dsp:cNvPr id="0" name=""/>
        <dsp:cNvSpPr/>
      </dsp:nvSpPr>
      <dsp:spPr>
        <a:xfrm>
          <a:off x="4152900" y="1035912"/>
          <a:ext cx="3648222" cy="5936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8087"/>
              </a:lnTo>
              <a:lnTo>
                <a:pt x="3648222" y="488087"/>
              </a:lnTo>
              <a:lnTo>
                <a:pt x="3648222" y="5936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F3924B-7618-41CE-99CB-18E5CBDD7DAF}">
      <dsp:nvSpPr>
        <dsp:cNvPr id="0" name=""/>
        <dsp:cNvSpPr/>
      </dsp:nvSpPr>
      <dsp:spPr>
        <a:xfrm>
          <a:off x="4152900" y="1035912"/>
          <a:ext cx="2432148" cy="5936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8087"/>
              </a:lnTo>
              <a:lnTo>
                <a:pt x="2432148" y="488087"/>
              </a:lnTo>
              <a:lnTo>
                <a:pt x="2432148" y="5936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440093-E137-4205-A63C-67E9EA58FE7A}">
      <dsp:nvSpPr>
        <dsp:cNvPr id="0" name=""/>
        <dsp:cNvSpPr/>
      </dsp:nvSpPr>
      <dsp:spPr>
        <a:xfrm>
          <a:off x="4152900" y="1035912"/>
          <a:ext cx="1216074" cy="5936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8087"/>
              </a:lnTo>
              <a:lnTo>
                <a:pt x="1216074" y="488087"/>
              </a:lnTo>
              <a:lnTo>
                <a:pt x="1216074" y="5936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02BC0C-A1DC-40D6-8C40-19A2A4655868}">
      <dsp:nvSpPr>
        <dsp:cNvPr id="0" name=""/>
        <dsp:cNvSpPr/>
      </dsp:nvSpPr>
      <dsp:spPr>
        <a:xfrm>
          <a:off x="4107180" y="1035912"/>
          <a:ext cx="91440" cy="5936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936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C658B7-9D0F-4151-9217-D4D7B39FC1F0}">
      <dsp:nvSpPr>
        <dsp:cNvPr id="0" name=""/>
        <dsp:cNvSpPr/>
      </dsp:nvSpPr>
      <dsp:spPr>
        <a:xfrm>
          <a:off x="2936825" y="1035912"/>
          <a:ext cx="1216074" cy="593615"/>
        </a:xfrm>
        <a:custGeom>
          <a:avLst/>
          <a:gdLst/>
          <a:ahLst/>
          <a:cxnLst/>
          <a:rect l="0" t="0" r="0" b="0"/>
          <a:pathLst>
            <a:path>
              <a:moveTo>
                <a:pt x="1216074" y="0"/>
              </a:moveTo>
              <a:lnTo>
                <a:pt x="1216074" y="488087"/>
              </a:lnTo>
              <a:lnTo>
                <a:pt x="0" y="488087"/>
              </a:lnTo>
              <a:lnTo>
                <a:pt x="0" y="5936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205521-5928-4317-B206-FC52E191970D}">
      <dsp:nvSpPr>
        <dsp:cNvPr id="0" name=""/>
        <dsp:cNvSpPr/>
      </dsp:nvSpPr>
      <dsp:spPr>
        <a:xfrm>
          <a:off x="1720751" y="1035912"/>
          <a:ext cx="2432148" cy="593615"/>
        </a:xfrm>
        <a:custGeom>
          <a:avLst/>
          <a:gdLst/>
          <a:ahLst/>
          <a:cxnLst/>
          <a:rect l="0" t="0" r="0" b="0"/>
          <a:pathLst>
            <a:path>
              <a:moveTo>
                <a:pt x="2432148" y="0"/>
              </a:moveTo>
              <a:lnTo>
                <a:pt x="2432148" y="488087"/>
              </a:lnTo>
              <a:lnTo>
                <a:pt x="0" y="488087"/>
              </a:lnTo>
              <a:lnTo>
                <a:pt x="0" y="5936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568A18-6564-4336-8C39-D7C57E7E0CAA}">
      <dsp:nvSpPr>
        <dsp:cNvPr id="0" name=""/>
        <dsp:cNvSpPr/>
      </dsp:nvSpPr>
      <dsp:spPr>
        <a:xfrm>
          <a:off x="504677" y="1035912"/>
          <a:ext cx="3648222" cy="593615"/>
        </a:xfrm>
        <a:custGeom>
          <a:avLst/>
          <a:gdLst/>
          <a:ahLst/>
          <a:cxnLst/>
          <a:rect l="0" t="0" r="0" b="0"/>
          <a:pathLst>
            <a:path>
              <a:moveTo>
                <a:pt x="3648222" y="0"/>
              </a:moveTo>
              <a:lnTo>
                <a:pt x="3648222" y="488087"/>
              </a:lnTo>
              <a:lnTo>
                <a:pt x="0" y="488087"/>
              </a:lnTo>
              <a:lnTo>
                <a:pt x="0" y="5936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A6C159-DB50-4886-B3EF-7A356012DADB}">
      <dsp:nvSpPr>
        <dsp:cNvPr id="0" name=""/>
        <dsp:cNvSpPr/>
      </dsp:nvSpPr>
      <dsp:spPr>
        <a:xfrm>
          <a:off x="3650389" y="533401"/>
          <a:ext cx="1005020" cy="502510"/>
        </a:xfrm>
        <a:prstGeom prst="rect">
          <a:avLst/>
        </a:prstGeom>
        <a:solidFill>
          <a:schemeClr val="tx2"/>
        </a:solidFill>
        <a:ln w="9525" cap="flat" cmpd="sng" algn="ctr">
          <a:solidFill>
            <a:srgbClr val="92D050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0" kern="1200" dirty="0" smtClean="0"/>
            <a:t>Types of Operators</a:t>
          </a:r>
          <a:endParaRPr lang="en-US" sz="1400" kern="1200" dirty="0"/>
        </a:p>
      </dsp:txBody>
      <dsp:txXfrm>
        <a:off x="3650389" y="533401"/>
        <a:ext cx="1005020" cy="502510"/>
      </dsp:txXfrm>
    </dsp:sp>
    <dsp:sp modelId="{4A6BB040-E955-489A-8B41-FDBA99603F27}">
      <dsp:nvSpPr>
        <dsp:cNvPr id="0" name=""/>
        <dsp:cNvSpPr/>
      </dsp:nvSpPr>
      <dsp:spPr>
        <a:xfrm>
          <a:off x="2167" y="1629527"/>
          <a:ext cx="1005020" cy="502510"/>
        </a:xfrm>
        <a:prstGeom prst="rect">
          <a:avLst/>
        </a:prstGeom>
        <a:solidFill>
          <a:schemeClr val="tx2"/>
        </a:solidFill>
        <a:ln w="9525" cap="flat" cmpd="sng" algn="ctr">
          <a:solidFill>
            <a:srgbClr val="92D050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>
              <a:solidFill>
                <a:schemeClr val="bg1"/>
              </a:solidFill>
            </a:rPr>
            <a:t>Arithmetic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2167" y="1629527"/>
        <a:ext cx="1005020" cy="502510"/>
      </dsp:txXfrm>
    </dsp:sp>
    <dsp:sp modelId="{69375403-B565-4EB0-90C7-38CA2D7A4DC8}">
      <dsp:nvSpPr>
        <dsp:cNvPr id="0" name=""/>
        <dsp:cNvSpPr/>
      </dsp:nvSpPr>
      <dsp:spPr>
        <a:xfrm>
          <a:off x="1218241" y="1629527"/>
          <a:ext cx="1005020" cy="502510"/>
        </a:xfrm>
        <a:prstGeom prst="rect">
          <a:avLst/>
        </a:prstGeom>
        <a:solidFill>
          <a:schemeClr val="tx2"/>
        </a:solidFill>
        <a:ln w="9525" cap="flat" cmpd="sng" algn="ctr">
          <a:solidFill>
            <a:srgbClr val="92D050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>
              <a:solidFill>
                <a:schemeClr val="bg1"/>
              </a:solidFill>
            </a:rPr>
            <a:t>Relational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1218241" y="1629527"/>
        <a:ext cx="1005020" cy="502510"/>
      </dsp:txXfrm>
    </dsp:sp>
    <dsp:sp modelId="{9F6E702A-CA1B-44EC-BA04-75DA0AE5A515}">
      <dsp:nvSpPr>
        <dsp:cNvPr id="0" name=""/>
        <dsp:cNvSpPr/>
      </dsp:nvSpPr>
      <dsp:spPr>
        <a:xfrm>
          <a:off x="2434315" y="1629527"/>
          <a:ext cx="1005020" cy="502510"/>
        </a:xfrm>
        <a:prstGeom prst="rect">
          <a:avLst/>
        </a:prstGeom>
        <a:solidFill>
          <a:schemeClr val="tx2"/>
        </a:solidFill>
        <a:ln w="9525" cap="flat" cmpd="sng" algn="ctr">
          <a:solidFill>
            <a:srgbClr val="92D050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>
              <a:solidFill>
                <a:schemeClr val="bg1"/>
              </a:solidFill>
            </a:rPr>
            <a:t>Logical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2434315" y="1629527"/>
        <a:ext cx="1005020" cy="502510"/>
      </dsp:txXfrm>
    </dsp:sp>
    <dsp:sp modelId="{3E033CDA-01EB-48EB-BCC4-FAF7AE3163DB}">
      <dsp:nvSpPr>
        <dsp:cNvPr id="0" name=""/>
        <dsp:cNvSpPr/>
      </dsp:nvSpPr>
      <dsp:spPr>
        <a:xfrm>
          <a:off x="3650389" y="1629527"/>
          <a:ext cx="1005020" cy="502510"/>
        </a:xfrm>
        <a:prstGeom prst="rect">
          <a:avLst/>
        </a:prstGeom>
        <a:solidFill>
          <a:schemeClr val="tx2"/>
        </a:solidFill>
        <a:ln w="9525" cap="flat" cmpd="sng" algn="ctr">
          <a:solidFill>
            <a:srgbClr val="92D050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>
              <a:solidFill>
                <a:schemeClr val="bg1"/>
              </a:solidFill>
            </a:rPr>
            <a:t>Bitwise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3650389" y="1629527"/>
        <a:ext cx="1005020" cy="502510"/>
      </dsp:txXfrm>
    </dsp:sp>
    <dsp:sp modelId="{CECA4720-A9F4-4ADC-BFBE-E4B6DC8C3ED4}">
      <dsp:nvSpPr>
        <dsp:cNvPr id="0" name=""/>
        <dsp:cNvSpPr/>
      </dsp:nvSpPr>
      <dsp:spPr>
        <a:xfrm>
          <a:off x="4866464" y="1629527"/>
          <a:ext cx="1005020" cy="502510"/>
        </a:xfrm>
        <a:prstGeom prst="rect">
          <a:avLst/>
        </a:prstGeom>
        <a:solidFill>
          <a:schemeClr val="tx2"/>
        </a:solidFill>
        <a:ln w="9525" cap="flat" cmpd="sng" algn="ctr">
          <a:solidFill>
            <a:schemeClr val="accent2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>
              <a:solidFill>
                <a:schemeClr val="bg1"/>
              </a:solidFill>
            </a:rPr>
            <a:t>Shift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4866464" y="1629527"/>
        <a:ext cx="1005020" cy="502510"/>
      </dsp:txXfrm>
    </dsp:sp>
    <dsp:sp modelId="{9A28224D-EC9B-49ED-A58F-566CF1BDF9CD}">
      <dsp:nvSpPr>
        <dsp:cNvPr id="0" name=""/>
        <dsp:cNvSpPr/>
      </dsp:nvSpPr>
      <dsp:spPr>
        <a:xfrm>
          <a:off x="6082538" y="1629527"/>
          <a:ext cx="1005020" cy="502510"/>
        </a:xfrm>
        <a:prstGeom prst="rect">
          <a:avLst/>
        </a:prstGeom>
        <a:solidFill>
          <a:schemeClr val="tx2"/>
        </a:solidFill>
        <a:ln w="9525" cap="flat" cmpd="sng" algn="ctr">
          <a:solidFill>
            <a:schemeClr val="accent2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>
              <a:solidFill>
                <a:schemeClr val="bg1"/>
              </a:solidFill>
            </a:rPr>
            <a:t>Ternary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6082538" y="1629527"/>
        <a:ext cx="1005020" cy="502510"/>
      </dsp:txXfrm>
    </dsp:sp>
    <dsp:sp modelId="{9F4C653A-5A19-4B19-9E5C-6DEA99BA9880}">
      <dsp:nvSpPr>
        <dsp:cNvPr id="0" name=""/>
        <dsp:cNvSpPr/>
      </dsp:nvSpPr>
      <dsp:spPr>
        <a:xfrm>
          <a:off x="7298612" y="1629527"/>
          <a:ext cx="1005020" cy="502510"/>
        </a:xfrm>
        <a:prstGeom prst="rect">
          <a:avLst/>
        </a:prstGeom>
        <a:solidFill>
          <a:schemeClr val="tx2"/>
        </a:solidFill>
        <a:ln w="9525" cap="flat" cmpd="sng" algn="ctr">
          <a:solidFill>
            <a:schemeClr val="accent2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>
              <a:solidFill>
                <a:schemeClr val="bg1"/>
              </a:solidFill>
            </a:rPr>
            <a:t>Assignment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7298612" y="1629527"/>
        <a:ext cx="1005020" cy="5025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CCB05-67C8-4024-9F27-801A674C70A9}" type="datetimeFigureOut">
              <a:rPr lang="en-US" smtClean="0"/>
              <a:pPr/>
              <a:t>2/16/2024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EF9C1-85F3-42A5-BCF0-7CCA7DDD4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333020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b="0" smtClean="0"/>
            </a:lvl1pPr>
          </a:lstStyle>
          <a:p>
            <a:pPr>
              <a:defRPr/>
            </a:pPr>
            <a:fld id="{E9DCC5A7-E6B4-43F7-90B3-FE4128ADA79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16140688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DCC5A7-E6B4-43F7-90B3-FE4128ADA799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946095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DCC5A7-E6B4-43F7-90B3-FE4128ADA799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1215689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DCC5A7-E6B4-43F7-90B3-FE4128ADA799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3778570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DCC5A7-E6B4-43F7-90B3-FE4128ADA799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18862428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DCC5A7-E6B4-43F7-90B3-FE4128ADA799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7229375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DCC5A7-E6B4-43F7-90B3-FE4128ADA799}" type="slidenum">
              <a:rPr lang="en-US" altLang="en-US" smtClean="0"/>
              <a:pPr>
                <a:defRPr/>
              </a:pPr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29875179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DCC5A7-E6B4-43F7-90B3-FE4128ADA799}" type="slidenum">
              <a:rPr lang="en-US" altLang="en-US" smtClean="0"/>
              <a:pPr>
                <a:defRPr/>
              </a:pPr>
              <a:t>19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177181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DCC5A7-E6B4-43F7-90B3-FE4128ADA799}" type="slidenum">
              <a:rPr lang="en-US" altLang="en-US" smtClean="0"/>
              <a:pPr>
                <a:defRPr/>
              </a:pPr>
              <a:t>20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10999264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DCC5A7-E6B4-43F7-90B3-FE4128ADA799}" type="slidenum">
              <a:rPr lang="en-US" altLang="en-US" smtClean="0"/>
              <a:pPr>
                <a:defRPr/>
              </a:pPr>
              <a:t>21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853764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DCC5A7-E6B4-43F7-90B3-FE4128ADA799}" type="slidenum">
              <a:rPr lang="en-US" altLang="en-US" smtClean="0"/>
              <a:pPr>
                <a:defRPr/>
              </a:pPr>
              <a:t>22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26049054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DCC5A7-E6B4-43F7-90B3-FE4128ADA799}" type="slidenum">
              <a:rPr lang="en-US" altLang="en-US" smtClean="0"/>
              <a:pPr>
                <a:defRPr/>
              </a:pPr>
              <a:t>23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731890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DCC5A7-E6B4-43F7-90B3-FE4128ADA799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938437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DCC5A7-E6B4-43F7-90B3-FE4128ADA799}" type="slidenum">
              <a:rPr lang="en-US" altLang="en-US" smtClean="0"/>
              <a:pPr>
                <a:defRPr/>
              </a:pPr>
              <a:t>24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29094281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DCC5A7-E6B4-43F7-90B3-FE4128ADA799}" type="slidenum">
              <a:rPr lang="en-US" altLang="en-US" smtClean="0"/>
              <a:pPr>
                <a:defRPr/>
              </a:pPr>
              <a:t>25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31191335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0" dirty="0" smtClean="0">
                <a:solidFill>
                  <a:schemeClr val="tx2"/>
                </a:solidFill>
                <a:cs typeface="Arial" pitchFamily="34" charset="0"/>
              </a:rPr>
              <a:t>A “truncation” occurs when a floating-point value is assigned to an integer type.</a:t>
            </a:r>
          </a:p>
          <a:p>
            <a:r>
              <a:rPr lang="en-US" sz="1200" i="0" dirty="0" smtClean="0">
                <a:solidFill>
                  <a:schemeClr val="tx2"/>
                </a:solidFill>
                <a:cs typeface="Arial" pitchFamily="34" charset="0"/>
              </a:rPr>
              <a:t>Reason</a:t>
            </a:r>
            <a:r>
              <a:rPr lang="en-US" sz="1200" i="0" baseline="0" dirty="0" smtClean="0">
                <a:solidFill>
                  <a:schemeClr val="tx2"/>
                </a:solidFill>
                <a:cs typeface="Arial" pitchFamily="34" charset="0"/>
              </a:rPr>
              <a:t> for truncation:</a:t>
            </a:r>
            <a:r>
              <a:rPr lang="en-US" sz="1200" i="0" dirty="0" smtClean="0">
                <a:solidFill>
                  <a:schemeClr val="tx2"/>
                </a:solidFill>
                <a:cs typeface="Arial" pitchFamily="34" charset="0"/>
              </a:rPr>
              <a:t> range of floating-point is bigger.</a:t>
            </a:r>
          </a:p>
          <a:p>
            <a:endParaRPr lang="en-US" sz="1200" i="0" dirty="0" smtClean="0">
              <a:solidFill>
                <a:schemeClr val="tx2"/>
              </a:solidFill>
              <a:cs typeface="Arial" pitchFamily="34" charset="0"/>
            </a:endParaRPr>
          </a:p>
          <a:p>
            <a:r>
              <a:rPr lang="en-US" sz="1200" i="0" dirty="0" smtClean="0">
                <a:solidFill>
                  <a:schemeClr val="tx2"/>
                </a:solidFill>
                <a:cs typeface="Arial" pitchFamily="34" charset="0"/>
              </a:rPr>
              <a:t>Example: If the value 1.23 is assigned to an integer, the resulting value will be 1. The 0.23 will have been truncated.</a:t>
            </a:r>
          </a:p>
          <a:p>
            <a:endParaRPr lang="en-US" i="0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DCC5A7-E6B4-43F7-90B3-FE4128ADA799}" type="slidenum">
              <a:rPr lang="en-US" altLang="en-US" smtClean="0"/>
              <a:pPr>
                <a:defRPr/>
              </a:pPr>
              <a:t>26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13855258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DCC5A7-E6B4-43F7-90B3-FE4128ADA799}" type="slidenum">
              <a:rPr lang="en-US" altLang="en-US" smtClean="0"/>
              <a:pPr>
                <a:defRPr/>
              </a:pPr>
              <a:t>28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31886562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DCC5A7-E6B4-43F7-90B3-FE4128ADA799}" type="slidenum">
              <a:rPr lang="en-US" altLang="en-US" smtClean="0"/>
              <a:pPr>
                <a:defRPr/>
              </a:pPr>
              <a:t>29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36360996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DCC5A7-E6B4-43F7-90B3-FE4128ADA799}" type="slidenum">
              <a:rPr lang="en-US" altLang="en-US" smtClean="0"/>
              <a:pPr>
                <a:defRPr/>
              </a:pPr>
              <a:t>30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5580584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DCC5A7-E6B4-43F7-90B3-FE4128ADA799}" type="slidenum">
              <a:rPr lang="en-US" altLang="en-US" smtClean="0"/>
              <a:pPr>
                <a:defRPr/>
              </a:pPr>
              <a:t>31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45771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DCC5A7-E6B4-43F7-90B3-FE4128ADA799}" type="slidenum">
              <a:rPr lang="en-US" altLang="en-US" smtClean="0"/>
              <a:pPr>
                <a:defRPr/>
              </a:pPr>
              <a:t>32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16614944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DCC5A7-E6B4-43F7-90B3-FE4128ADA799}" type="slidenum">
              <a:rPr lang="en-US" altLang="en-US" smtClean="0"/>
              <a:pPr>
                <a:defRPr/>
              </a:pPr>
              <a:t>33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3851120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DCC5A7-E6B4-43F7-90B3-FE4128ADA799}" type="slidenum">
              <a:rPr lang="en-US" altLang="en-US" smtClean="0"/>
              <a:pPr>
                <a:defRPr/>
              </a:pPr>
              <a:t>34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2981167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DCC5A7-E6B4-43F7-90B3-FE4128ADA799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7147807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DCC5A7-E6B4-43F7-90B3-FE4128ADA799}" type="slidenum">
              <a:rPr lang="en-US" altLang="en-US" smtClean="0"/>
              <a:pPr>
                <a:defRPr/>
              </a:pPr>
              <a:t>35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38559817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DCC5A7-E6B4-43F7-90B3-FE4128ADA799}" type="slidenum">
              <a:rPr lang="en-US" altLang="en-US" smtClean="0"/>
              <a:pPr>
                <a:defRPr/>
              </a:pPr>
              <a:t>36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40555901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DCC5A7-E6B4-43F7-90B3-FE4128ADA799}" type="slidenum">
              <a:rPr lang="en-US" altLang="en-US" smtClean="0"/>
              <a:pPr>
                <a:defRPr/>
              </a:pPr>
              <a:t>37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14962198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DCC5A7-E6B4-43F7-90B3-FE4128ADA799}" type="slidenum">
              <a:rPr lang="en-US" altLang="en-US" smtClean="0"/>
              <a:pPr>
                <a:defRPr/>
              </a:pPr>
              <a:t>38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3479647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DCC5A7-E6B4-43F7-90B3-FE4128ADA799}" type="slidenum">
              <a:rPr lang="en-US" altLang="en-US" smtClean="0"/>
              <a:pPr>
                <a:defRPr/>
              </a:pPr>
              <a:t>39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113945490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DCC5A7-E6B4-43F7-90B3-FE4128ADA799}" type="slidenum">
              <a:rPr lang="en-US" altLang="en-US" smtClean="0"/>
              <a:pPr>
                <a:defRPr/>
              </a:pPr>
              <a:t>40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3142094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DCC5A7-E6B4-43F7-90B3-FE4128ADA799}" type="slidenum">
              <a:rPr lang="en-US" altLang="en-US" smtClean="0"/>
              <a:pPr>
                <a:defRPr/>
              </a:pPr>
              <a:t>41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40654858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DCC5A7-E6B4-43F7-90B3-FE4128ADA799}" type="slidenum">
              <a:rPr lang="en-US" altLang="en-US" smtClean="0"/>
              <a:pPr>
                <a:defRPr/>
              </a:pPr>
              <a:t>42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32524736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DCC5A7-E6B4-43F7-90B3-FE4128ADA799}" type="slidenum">
              <a:rPr lang="en-US" altLang="en-US" smtClean="0"/>
              <a:pPr>
                <a:defRPr/>
              </a:pPr>
              <a:t>43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212232763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DCC5A7-E6B4-43F7-90B3-FE4128ADA799}" type="slidenum">
              <a:rPr lang="en-US" altLang="en-US" smtClean="0"/>
              <a:pPr>
                <a:defRPr/>
              </a:pPr>
              <a:t>44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1933423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DCC5A7-E6B4-43F7-90B3-FE4128ADA799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211613533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DCC5A7-E6B4-43F7-90B3-FE4128ADA799}" type="slidenum">
              <a:rPr lang="en-US" altLang="en-US" smtClean="0"/>
              <a:pPr>
                <a:defRPr/>
              </a:pPr>
              <a:t>45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376784604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DCC5A7-E6B4-43F7-90B3-FE4128ADA799}" type="slidenum">
              <a:rPr lang="en-US" altLang="en-US" smtClean="0"/>
              <a:pPr>
                <a:defRPr/>
              </a:pPr>
              <a:t>46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227512381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DCC5A7-E6B4-43F7-90B3-FE4128ADA799}" type="slidenum">
              <a:rPr lang="en-US" altLang="en-US" smtClean="0"/>
              <a:pPr>
                <a:defRPr/>
              </a:pPr>
              <a:t>47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226157607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DCC5A7-E6B4-43F7-90B3-FE4128ADA799}" type="slidenum">
              <a:rPr lang="en-US" altLang="en-US" smtClean="0"/>
              <a:pPr>
                <a:defRPr/>
              </a:pPr>
              <a:t>48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134014230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DCC5A7-E6B4-43F7-90B3-FE4128ADA799}" type="slidenum">
              <a:rPr lang="en-US" altLang="en-US" smtClean="0"/>
              <a:pPr>
                <a:defRPr/>
              </a:pPr>
              <a:t>49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320331432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DCC5A7-E6B4-43F7-90B3-FE4128ADA799}" type="slidenum">
              <a:rPr lang="en-US" altLang="en-US" smtClean="0"/>
              <a:pPr>
                <a:defRPr/>
              </a:pPr>
              <a:t>50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262303286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DCC5A7-E6B4-43F7-90B3-FE4128ADA799}" type="slidenum">
              <a:rPr lang="en-US" altLang="en-US" smtClean="0"/>
              <a:pPr>
                <a:defRPr/>
              </a:pPr>
              <a:t>51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136755991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DCC5A7-E6B4-43F7-90B3-FE4128ADA799}" type="slidenum">
              <a:rPr lang="en-US" altLang="en-US" smtClean="0"/>
              <a:pPr>
                <a:defRPr/>
              </a:pPr>
              <a:t>52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5341197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DCC5A7-E6B4-43F7-90B3-FE4128ADA799}" type="slidenum">
              <a:rPr lang="en-US" altLang="en-US" smtClean="0"/>
              <a:pPr>
                <a:defRPr/>
              </a:pPr>
              <a:t>53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2429277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DCC5A7-E6B4-43F7-90B3-FE4128ADA799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3840509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DCC5A7-E6B4-43F7-90B3-FE4128ADA799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3297647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indent="0">
              <a:spcBef>
                <a:spcPts val="1200"/>
              </a:spcBef>
              <a:buNone/>
              <a:tabLst>
                <a:tab pos="287338" algn="l"/>
              </a:tabLst>
            </a:pPr>
            <a:r>
              <a:rPr lang="en-IN" sz="2000" dirty="0" smtClean="0"/>
              <a:t>Example: </a:t>
            </a:r>
          </a:p>
          <a:p>
            <a:pPr marL="638175" lvl="1" indent="0">
              <a:spcBef>
                <a:spcPts val="1200"/>
              </a:spcBef>
              <a:buNone/>
              <a:tabLst>
                <a:tab pos="287338" algn="l"/>
              </a:tabLst>
            </a:pPr>
            <a:r>
              <a:rPr lang="en-IN" sz="2000" dirty="0" err="1" smtClean="0"/>
              <a:t>int</a:t>
            </a:r>
            <a:r>
              <a:rPr lang="en-IN" sz="2000" dirty="0" smtClean="0"/>
              <a:t>  salary; </a:t>
            </a:r>
            <a:r>
              <a:rPr lang="en-IN" sz="2000" dirty="0" smtClean="0">
                <a:solidFill>
                  <a:srgbClr val="00B050"/>
                </a:solidFill>
              </a:rPr>
              <a:t>// Declared a variable salary with data type int.</a:t>
            </a:r>
          </a:p>
          <a:p>
            <a:pPr marL="638175" lvl="1" indent="0">
              <a:spcBef>
                <a:spcPts val="1200"/>
              </a:spcBef>
              <a:buNone/>
              <a:tabLst>
                <a:tab pos="287338" algn="l"/>
              </a:tabLst>
            </a:pPr>
            <a:r>
              <a:rPr lang="en-IN" sz="2000" dirty="0" smtClean="0"/>
              <a:t>(or)</a:t>
            </a:r>
          </a:p>
          <a:p>
            <a:pPr marL="638175" lvl="1" indent="0">
              <a:spcBef>
                <a:spcPts val="1200"/>
              </a:spcBef>
              <a:buNone/>
              <a:tabLst>
                <a:tab pos="287338" algn="l"/>
              </a:tabLst>
            </a:pPr>
            <a:r>
              <a:rPr lang="en-IN" sz="2000" dirty="0" err="1" smtClean="0"/>
              <a:t>int</a:t>
            </a:r>
            <a:r>
              <a:rPr lang="en-IN" sz="2000" dirty="0" smtClean="0"/>
              <a:t> salary =10000; </a:t>
            </a:r>
            <a:r>
              <a:rPr lang="en-IN" sz="2000" dirty="0" smtClean="0">
                <a:solidFill>
                  <a:srgbClr val="00B050"/>
                </a:solidFill>
              </a:rPr>
              <a:t>// Salary declared as </a:t>
            </a:r>
            <a:r>
              <a:rPr lang="en-IN" sz="2000" dirty="0" err="1" smtClean="0">
                <a:solidFill>
                  <a:srgbClr val="00B050"/>
                </a:solidFill>
              </a:rPr>
              <a:t>int</a:t>
            </a:r>
            <a:r>
              <a:rPr lang="en-IN" sz="2000" dirty="0" smtClean="0">
                <a:solidFill>
                  <a:srgbClr val="00B050"/>
                </a:solidFill>
              </a:rPr>
              <a:t> with initial value 10000</a:t>
            </a:r>
            <a:endParaRPr lang="en-IN" sz="2000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DCC5A7-E6B4-43F7-90B3-FE4128ADA799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27862047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DCC5A7-E6B4-43F7-90B3-FE4128ADA799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11273330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52488" indent="-395288">
              <a:spcBef>
                <a:spcPts val="1200"/>
              </a:spcBef>
            </a:pPr>
            <a:r>
              <a:rPr lang="en-US" sz="2000" dirty="0" smtClean="0">
                <a:solidFill>
                  <a:schemeClr val="bg1"/>
                </a:solidFill>
              </a:rPr>
              <a:t>Example:  		</a:t>
            </a:r>
          </a:p>
          <a:p>
            <a:pPr marL="852488" indent="-395288">
              <a:spcBef>
                <a:spcPts val="1200"/>
              </a:spcBef>
            </a:pPr>
            <a:r>
              <a:rPr lang="en-US" sz="2000" dirty="0" smtClean="0">
                <a:solidFill>
                  <a:schemeClr val="bg1"/>
                </a:solidFill>
              </a:rPr>
              <a:t>	</a:t>
            </a:r>
            <a:r>
              <a:rPr lang="en-US" sz="2000" dirty="0" err="1" smtClean="0">
                <a:solidFill>
                  <a:schemeClr val="bg1"/>
                </a:solidFill>
              </a:rPr>
              <a:t>int</a:t>
            </a:r>
            <a:r>
              <a:rPr lang="en-US" sz="2000" dirty="0" smtClean="0">
                <a:solidFill>
                  <a:schemeClr val="bg1"/>
                </a:solidFill>
              </a:rPr>
              <a:t>  tax = 5;</a:t>
            </a:r>
          </a:p>
          <a:p>
            <a:pPr lvl="1" indent="0">
              <a:lnSpc>
                <a:spcPct val="90000"/>
              </a:lnSpc>
              <a:spcBef>
                <a:spcPts val="1200"/>
              </a:spcBef>
              <a:buNone/>
            </a:pPr>
            <a:r>
              <a:rPr lang="en-IN" sz="2000" dirty="0" smtClean="0"/>
              <a:t>The  above statement declares a  variable  named tax of data type </a:t>
            </a:r>
            <a:r>
              <a:rPr lang="en-IN" sz="2000" dirty="0" err="1" smtClean="0"/>
              <a:t>int</a:t>
            </a:r>
            <a:r>
              <a:rPr lang="en-IN" sz="2000" dirty="0" smtClean="0"/>
              <a:t> and assigns an initial value of 5 that can later be changed</a:t>
            </a:r>
            <a:r>
              <a:rPr lang="en-US" sz="2000" dirty="0" smtClean="0"/>
              <a:t>.</a:t>
            </a:r>
          </a:p>
          <a:p>
            <a:pPr marL="852488" indent="-395288">
              <a:spcBef>
                <a:spcPts val="1200"/>
              </a:spcBef>
            </a:pPr>
            <a:endParaRPr lang="en-US" sz="2000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DCC5A7-E6B4-43F7-90B3-FE4128ADA799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0400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-Read Me Firs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62343" y="2209803"/>
            <a:ext cx="82846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Read Me First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4" y="3657600"/>
            <a:ext cx="7880905" cy="1295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See notes on the left of slide 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879933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4_Recap or Review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1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Recap or Review – use any color slide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400800"/>
            <a:ext cx="533400" cy="4572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027603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5_Light Blue Backgroun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1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Slide Title – Light Blue Background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24600"/>
            <a:ext cx="533400" cy="5334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739625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1_Check on Learn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1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Check on learning -  any color slide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400800"/>
            <a:ext cx="533400" cy="4572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907150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2_Restate Objectiv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1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Restate terminal objective - any color slide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400800"/>
            <a:ext cx="533400" cy="4572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655725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3_Ask Questions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1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Ask learner-centered questions - any color slide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400800"/>
            <a:ext cx="533400" cy="4572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723405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4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0" y="2518348"/>
            <a:ext cx="9144000" cy="4343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3" y="800325"/>
            <a:ext cx="3616147" cy="6072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Thankyou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7192"/>
          <a:stretch/>
        </p:blipFill>
        <p:spPr>
          <a:xfrm>
            <a:off x="3214651" y="4018908"/>
            <a:ext cx="5918467" cy="2839093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649" y="1598705"/>
            <a:ext cx="3633788" cy="19240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>
                <a:solidFill>
                  <a:srgbClr val="141414"/>
                </a:solidFill>
              </a:defRPr>
            </a:lvl2pPr>
            <a:lvl3pPr marL="914400" indent="0">
              <a:buNone/>
              <a:defRPr>
                <a:solidFill>
                  <a:srgbClr val="141414"/>
                </a:solidFill>
              </a:defRPr>
            </a:lvl3pPr>
            <a:lvl4pPr marL="1371600" indent="0">
              <a:buNone/>
              <a:defRPr>
                <a:solidFill>
                  <a:srgbClr val="141414"/>
                </a:solidFill>
              </a:defRPr>
            </a:lvl4pPr>
            <a:lvl5pPr marL="1828800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 smtClean="0"/>
              <a:t>Name</a:t>
            </a:r>
          </a:p>
          <a:p>
            <a:pPr lvl="0"/>
            <a:r>
              <a:rPr lang="en-US" dirty="0" smtClean="0"/>
              <a:t>ID</a:t>
            </a:r>
            <a:br>
              <a:rPr lang="en-US" dirty="0" smtClean="0"/>
            </a:br>
            <a:r>
              <a:rPr lang="en-US" dirty="0" smtClean="0"/>
              <a:t>Email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05720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1-Cours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32657" y="2514600"/>
            <a:ext cx="9144000" cy="4343400"/>
          </a:xfrm>
          <a:prstGeom prst="rect">
            <a:avLst/>
          </a:prstGeom>
        </p:spPr>
      </p:pic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62343" y="2209803"/>
            <a:ext cx="82846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rgbClr val="0099CC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Course Title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4" y="3657600"/>
            <a:ext cx="7880905" cy="44608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Sub Topic Title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7192"/>
          <a:stretch/>
        </p:blipFill>
        <p:spPr>
          <a:xfrm>
            <a:off x="3214651" y="4038600"/>
            <a:ext cx="5918467" cy="2839093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>
            <a:off x="609604" y="3505200"/>
            <a:ext cx="7880905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79401"/>
            <a:ext cx="2432050" cy="910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3743825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2-Generate Inter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400800"/>
            <a:ext cx="533400" cy="45719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06043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3_Terminal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1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Terminal Objective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0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400800"/>
            <a:ext cx="533400" cy="4572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035987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4_Establish Need and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1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Need and/or Benefits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0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400800"/>
            <a:ext cx="533400" cy="4572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559304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5_Key 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1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Key Topics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0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400800"/>
            <a:ext cx="533400" cy="4572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090101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1-Modul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>
            <a:off x="0" y="3124200"/>
            <a:ext cx="9133114" cy="0"/>
          </a:xfrm>
          <a:prstGeom prst="line">
            <a:avLst/>
          </a:prstGeom>
          <a:ln w="13017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819403"/>
            <a:ext cx="9133114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Module Title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-2406316" y="1371600"/>
            <a:ext cx="11550316" cy="5486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1793405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2_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7935" y="358002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1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Slide Title – Black Background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400800"/>
            <a:ext cx="533400" cy="457200"/>
          </a:xfrm>
          <a:prstGeom prst="rect">
            <a:avLst/>
          </a:prstGeom>
        </p:spPr>
        <p:txBody>
          <a:bodyPr/>
          <a:lstStyle>
            <a:lvl1pPr>
              <a:defRPr sz="1400" b="0">
                <a:solidFill>
                  <a:schemeClr val="bg2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458349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3_Dark Blue Activity slide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1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Activity Slide -  dark blue – use only for activities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400800"/>
            <a:ext cx="533400" cy="4572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819421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E2D3F"/>
            </a:gs>
            <a:gs pos="100000">
              <a:srgbClr val="0A0D16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61"/>
          <p:cNvSpPr>
            <a:spLocks noChangeShapeType="1"/>
          </p:cNvSpPr>
          <p:nvPr userDrawn="1"/>
        </p:nvSpPr>
        <p:spPr bwMode="auto">
          <a:xfrm flipH="1">
            <a:off x="0" y="6381750"/>
            <a:ext cx="9144000" cy="0"/>
          </a:xfrm>
          <a:prstGeom prst="line">
            <a:avLst/>
          </a:prstGeom>
          <a:noFill/>
          <a:ln w="9525">
            <a:solidFill>
              <a:srgbClr val="287094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" name="Line 73"/>
          <p:cNvSpPr>
            <a:spLocks noChangeShapeType="1"/>
          </p:cNvSpPr>
          <p:nvPr userDrawn="1"/>
        </p:nvSpPr>
        <p:spPr bwMode="auto">
          <a:xfrm>
            <a:off x="8618538" y="6391275"/>
            <a:ext cx="0" cy="457200"/>
          </a:xfrm>
          <a:prstGeom prst="line">
            <a:avLst/>
          </a:prstGeom>
          <a:noFill/>
          <a:ln w="25400">
            <a:solidFill>
              <a:srgbClr val="209D0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621097" y="6391274"/>
            <a:ext cx="522903" cy="466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76D96617-1F15-4114-BDC5-2E74EDC00EE0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7"/>
    </p:custDataLst>
    <p:extLst>
      <p:ext uri="{BB962C8B-B14F-4D97-AF65-F5344CB8AC3E}">
        <p14:creationId xmlns="" xmlns:p14="http://schemas.microsoft.com/office/powerpoint/2010/main" val="737459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7" r:id="rId12"/>
    <p:sldLayoutId id="2147483798" r:id="rId13"/>
    <p:sldLayoutId id="2147483799" r:id="rId14"/>
    <p:sldLayoutId id="2147483800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0099C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calculateTax.docx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calculateTax.docx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BitwiseCalc.docx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Java - Language Fundamentals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Variables in Java</a:t>
            </a:r>
            <a:endParaRPr lang="en-US" altLang="en-US" sz="1800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87338" algn="l"/>
              </a:tabLst>
            </a:pPr>
            <a:r>
              <a:rPr lang="en-IN" sz="2000" dirty="0" smtClean="0">
                <a:solidFill>
                  <a:schemeClr val="bg1"/>
                </a:solidFill>
              </a:rPr>
              <a:t>Used </a:t>
            </a:r>
            <a:r>
              <a:rPr lang="en-IN" sz="2000" dirty="0">
                <a:solidFill>
                  <a:schemeClr val="bg1"/>
                </a:solidFill>
              </a:rPr>
              <a:t>to </a:t>
            </a:r>
            <a:r>
              <a:rPr lang="en-IN" sz="2000" dirty="0" smtClean="0">
                <a:solidFill>
                  <a:schemeClr val="bg1"/>
                </a:solidFill>
              </a:rPr>
              <a:t>hold </a:t>
            </a:r>
            <a:r>
              <a:rPr lang="en-IN" sz="2000" dirty="0">
                <a:solidFill>
                  <a:schemeClr val="bg1"/>
                </a:solidFill>
              </a:rPr>
              <a:t>the state of objects.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1739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Variable declaration</a:t>
            </a:r>
            <a:endParaRPr lang="en-US" altLang="en-US" sz="1800" dirty="0"/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114300" lvl="1" indent="0">
              <a:spcBef>
                <a:spcPts val="1200"/>
              </a:spcBef>
              <a:buNone/>
              <a:tabLst>
                <a:tab pos="287338" algn="l"/>
              </a:tabLst>
            </a:pPr>
            <a:r>
              <a:rPr lang="en-IN" sz="2000" dirty="0"/>
              <a:t>Variables declaration:</a:t>
            </a:r>
          </a:p>
          <a:p>
            <a:pPr marL="114300" lvl="1" indent="0">
              <a:spcBef>
                <a:spcPts val="1200"/>
              </a:spcBef>
              <a:buNone/>
              <a:tabLst>
                <a:tab pos="287338" algn="l"/>
              </a:tabLst>
            </a:pPr>
            <a:r>
              <a:rPr lang="en-IN" sz="2000" dirty="0" smtClean="0">
                <a:solidFill>
                  <a:srgbClr val="00B050"/>
                </a:solidFill>
              </a:rPr>
              <a:t>				&lt;</a:t>
            </a:r>
            <a:r>
              <a:rPr lang="en-IN" sz="2000" dirty="0">
                <a:solidFill>
                  <a:srgbClr val="00B050"/>
                </a:solidFill>
              </a:rPr>
              <a:t>data type&gt;</a:t>
            </a:r>
            <a:r>
              <a:rPr lang="en-IN" sz="2000" dirty="0">
                <a:solidFill>
                  <a:srgbClr val="FF0000"/>
                </a:solidFill>
              </a:rPr>
              <a:t> </a:t>
            </a:r>
            <a:r>
              <a:rPr lang="en-IN" sz="2000" dirty="0">
                <a:solidFill>
                  <a:schemeClr val="bg1"/>
                </a:solidFill>
              </a:rPr>
              <a:t>&lt;name&gt;</a:t>
            </a:r>
            <a:r>
              <a:rPr lang="en-IN" sz="2000" dirty="0">
                <a:solidFill>
                  <a:schemeClr val="tx2"/>
                </a:solidFill>
              </a:rPr>
              <a:t> </a:t>
            </a:r>
            <a:r>
              <a:rPr lang="en-IN" sz="2000" dirty="0">
                <a:solidFill>
                  <a:schemeClr val="accent6"/>
                </a:solidFill>
              </a:rPr>
              <a:t>[=initial value];</a:t>
            </a:r>
          </a:p>
          <a:p>
            <a:pPr marL="114300" lvl="1" indent="0">
              <a:spcBef>
                <a:spcPts val="1200"/>
              </a:spcBef>
              <a:buNone/>
              <a:tabLst>
                <a:tab pos="287338" algn="l"/>
              </a:tabLst>
            </a:pPr>
            <a:r>
              <a:rPr lang="en-IN" sz="2000" dirty="0"/>
              <a:t>Where,</a:t>
            </a:r>
          </a:p>
          <a:p>
            <a:pPr marL="750888" lvl="2" indent="-179388">
              <a:spcBef>
                <a:spcPts val="1200"/>
              </a:spcBef>
              <a:buFont typeface="Arial" pitchFamily="34" charset="0"/>
              <a:buChar char="•"/>
              <a:tabLst>
                <a:tab pos="287338" algn="l"/>
              </a:tabLst>
            </a:pPr>
            <a:r>
              <a:rPr lang="en-IN" dirty="0">
                <a:solidFill>
                  <a:srgbClr val="00B050"/>
                </a:solidFill>
              </a:rPr>
              <a:t>Data Type </a:t>
            </a:r>
            <a:r>
              <a:rPr lang="en-IN" dirty="0"/>
              <a:t>– Indicates the type of </a:t>
            </a:r>
            <a:r>
              <a:rPr lang="en-IN" dirty="0" smtClean="0"/>
              <a:t>values </a:t>
            </a:r>
            <a:r>
              <a:rPr lang="en-IN" dirty="0"/>
              <a:t>that </a:t>
            </a:r>
            <a:r>
              <a:rPr lang="en-IN" dirty="0" smtClean="0"/>
              <a:t>the variable hold</a:t>
            </a:r>
            <a:r>
              <a:rPr lang="en-IN" dirty="0"/>
              <a:t>.</a:t>
            </a:r>
          </a:p>
          <a:p>
            <a:pPr marL="750888" lvl="2" indent="-179388">
              <a:spcBef>
                <a:spcPts val="1200"/>
              </a:spcBef>
              <a:buFont typeface="Arial" pitchFamily="34" charset="0"/>
              <a:buChar char="•"/>
              <a:tabLst>
                <a:tab pos="287338" algn="l"/>
              </a:tabLst>
            </a:pPr>
            <a:r>
              <a:rPr lang="en-IN" dirty="0">
                <a:solidFill>
                  <a:srgbClr val="00B050"/>
                </a:solidFill>
              </a:rPr>
              <a:t>Name</a:t>
            </a:r>
            <a:r>
              <a:rPr lang="en-IN" dirty="0"/>
              <a:t> – Name by which the variable is identified.</a:t>
            </a:r>
          </a:p>
          <a:p>
            <a:pPr marL="750888" lvl="2" indent="-179388">
              <a:spcBef>
                <a:spcPts val="1200"/>
              </a:spcBef>
              <a:buFont typeface="Arial" pitchFamily="34" charset="0"/>
              <a:buChar char="•"/>
              <a:tabLst>
                <a:tab pos="287338" algn="l"/>
              </a:tabLst>
            </a:pPr>
            <a:r>
              <a:rPr lang="en-IN" dirty="0">
                <a:solidFill>
                  <a:schemeClr val="bg1"/>
                </a:solidFill>
              </a:rPr>
              <a:t>Values enclosed in &lt;&gt; are mandatory </a:t>
            </a:r>
            <a:r>
              <a:rPr lang="en-IN" dirty="0" smtClean="0">
                <a:solidFill>
                  <a:schemeClr val="bg1"/>
                </a:solidFill>
              </a:rPr>
              <a:t>attributes.</a:t>
            </a:r>
            <a:endParaRPr lang="en-IN" dirty="0">
              <a:solidFill>
                <a:schemeClr val="bg1"/>
              </a:solidFill>
            </a:endParaRPr>
          </a:p>
          <a:p>
            <a:pPr marL="750888" lvl="2" indent="-179388">
              <a:spcBef>
                <a:spcPts val="1200"/>
              </a:spcBef>
              <a:buFont typeface="Arial" pitchFamily="34" charset="0"/>
              <a:buChar char="•"/>
              <a:tabLst>
                <a:tab pos="287338" algn="l"/>
              </a:tabLst>
            </a:pPr>
            <a:r>
              <a:rPr lang="en-IN" dirty="0">
                <a:solidFill>
                  <a:schemeClr val="bg1"/>
                </a:solidFill>
              </a:rPr>
              <a:t>Values enclosed in [ ] are optional </a:t>
            </a:r>
            <a:r>
              <a:rPr lang="en-IN" dirty="0" smtClean="0">
                <a:solidFill>
                  <a:schemeClr val="bg1"/>
                </a:solidFill>
              </a:rPr>
              <a:t>attributes.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9038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Types of variables in Java</a:t>
            </a:r>
            <a:endParaRPr lang="en-US" altLang="en-US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2271588" y="1752847"/>
            <a:ext cx="4573467" cy="2452736"/>
            <a:chOff x="2360733" y="2671254"/>
            <a:chExt cx="4573467" cy="2452736"/>
          </a:xfrm>
        </p:grpSpPr>
        <p:sp>
          <p:nvSpPr>
            <p:cNvPr id="19" name="Rectangle 18"/>
            <p:cNvSpPr/>
            <p:nvPr/>
          </p:nvSpPr>
          <p:spPr>
            <a:xfrm>
              <a:off x="2360733" y="4285790"/>
              <a:ext cx="1905000" cy="83820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Primitive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459527" y="2671254"/>
              <a:ext cx="2197589" cy="818471"/>
            </a:xfrm>
            <a:prstGeom prst="rect">
              <a:avLst/>
            </a:prstGeom>
            <a:solidFill>
              <a:schemeClr val="tx2"/>
            </a:solidFill>
            <a:ln>
              <a:solidFill>
                <a:srgbClr val="92D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Types of variables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029200" y="4285790"/>
              <a:ext cx="1905000" cy="83820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Reference</a:t>
              </a: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542767" y="3446141"/>
              <a:ext cx="0" cy="516259"/>
            </a:xfrm>
            <a:prstGeom prst="line">
              <a:avLst/>
            </a:prstGeom>
            <a:ln w="50800">
              <a:solidFill>
                <a:srgbClr val="92D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313233" y="3962400"/>
              <a:ext cx="2490178" cy="0"/>
            </a:xfrm>
            <a:prstGeom prst="line">
              <a:avLst/>
            </a:prstGeom>
            <a:ln w="50800">
              <a:solidFill>
                <a:srgbClr val="92D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313233" y="3962400"/>
              <a:ext cx="0" cy="323390"/>
            </a:xfrm>
            <a:prstGeom prst="line">
              <a:avLst/>
            </a:prstGeom>
            <a:ln w="50800">
              <a:solidFill>
                <a:srgbClr val="92D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5785826" y="3962400"/>
              <a:ext cx="0" cy="323390"/>
            </a:xfrm>
            <a:prstGeom prst="line">
              <a:avLst/>
            </a:prstGeom>
            <a:ln w="50800">
              <a:solidFill>
                <a:srgbClr val="92D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/>
          <p:cNvSpPr/>
          <p:nvPr/>
        </p:nvSpPr>
        <p:spPr>
          <a:xfrm>
            <a:off x="2140502" y="4604108"/>
            <a:ext cx="2018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cs typeface="Arial" pitchFamily="34" charset="0"/>
              </a:rPr>
              <a:t>Example:  </a:t>
            </a:r>
            <a:r>
              <a:rPr lang="en-US" b="0" dirty="0" err="1" smtClean="0">
                <a:solidFill>
                  <a:schemeClr val="bg1"/>
                </a:solidFill>
                <a:cs typeface="Arial" pitchFamily="34" charset="0"/>
              </a:rPr>
              <a:t>int</a:t>
            </a:r>
            <a:r>
              <a:rPr lang="en-US" b="0" dirty="0" smtClean="0">
                <a:solidFill>
                  <a:schemeClr val="bg1"/>
                </a:solidFill>
                <a:cs typeface="Arial" pitchFamily="34" charset="0"/>
              </a:rPr>
              <a:t> tax</a:t>
            </a:r>
            <a:endParaRPr lang="en-IN" b="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568332" y="4622592"/>
            <a:ext cx="3031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cs typeface="Arial" pitchFamily="34" charset="0"/>
              </a:rPr>
              <a:t>Example: Employee  </a:t>
            </a:r>
            <a:r>
              <a:rPr lang="en-US" dirty="0" err="1" smtClean="0">
                <a:solidFill>
                  <a:schemeClr val="bg1"/>
                </a:solidFill>
                <a:cs typeface="Arial" pitchFamily="34" charset="0"/>
              </a:rPr>
              <a:t>emp</a:t>
            </a:r>
            <a:endParaRPr lang="en-IN" b="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7835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Variable Initialization</a:t>
            </a:r>
            <a:endParaRPr lang="en-US" altLang="en-US" sz="1800" dirty="0"/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81000" y="965261"/>
            <a:ext cx="8382000" cy="4795370"/>
          </a:xfrm>
        </p:spPr>
        <p:txBody>
          <a:bodyPr>
            <a:normAutofit/>
          </a:bodyPr>
          <a:lstStyle/>
          <a:p>
            <a:pPr indent="457200">
              <a:spcBef>
                <a:spcPts val="1200"/>
              </a:spcBef>
            </a:pPr>
            <a:endParaRPr lang="en-IN" sz="2000" dirty="0" smtClean="0"/>
          </a:p>
          <a:p>
            <a:pPr>
              <a:lnSpc>
                <a:spcPct val="90000"/>
              </a:lnSpc>
            </a:pPr>
            <a:r>
              <a:rPr lang="en-IN" sz="2000" dirty="0">
                <a:solidFill>
                  <a:schemeClr val="bg1"/>
                </a:solidFill>
              </a:rPr>
              <a:t>The process of assigning an initial value to a variable is called initialization.</a:t>
            </a:r>
            <a:endParaRPr lang="en-US" sz="2000" dirty="0">
              <a:solidFill>
                <a:schemeClr val="bg1"/>
              </a:solidFill>
            </a:endParaRPr>
          </a:p>
          <a:p>
            <a:pPr lvl="1" indent="457200">
              <a:spcBef>
                <a:spcPts val="1200"/>
              </a:spcBef>
            </a:pPr>
            <a:endParaRPr lang="en-US" sz="2000" dirty="0" smtClean="0"/>
          </a:p>
          <a:p>
            <a:pPr lvl="1" indent="0">
              <a:spcBef>
                <a:spcPts val="1200"/>
              </a:spcBef>
              <a:buNone/>
            </a:pPr>
            <a:r>
              <a:rPr lang="en-US" sz="2000" dirty="0" smtClean="0"/>
              <a:t>Syntax</a:t>
            </a:r>
            <a:r>
              <a:rPr lang="en-US" sz="2000" dirty="0"/>
              <a:t>:</a:t>
            </a:r>
            <a:endParaRPr lang="en-US" sz="2000" dirty="0">
              <a:solidFill>
                <a:schemeClr val="bg1"/>
              </a:solidFill>
            </a:endParaRPr>
          </a:p>
          <a:p>
            <a:pPr marL="852488">
              <a:spcBef>
                <a:spcPts val="1200"/>
              </a:spcBef>
            </a:pPr>
            <a:r>
              <a:rPr lang="en-US" sz="2000" dirty="0">
                <a:solidFill>
                  <a:schemeClr val="bg1"/>
                </a:solidFill>
              </a:rPr>
              <a:t>       </a:t>
            </a:r>
            <a:r>
              <a:rPr lang="en-US" sz="2000" dirty="0">
                <a:solidFill>
                  <a:schemeClr val="accent2"/>
                </a:solidFill>
              </a:rPr>
              <a:t>&lt;data Type&gt; </a:t>
            </a:r>
            <a:r>
              <a:rPr lang="en-US" sz="2000" dirty="0">
                <a:solidFill>
                  <a:schemeClr val="bg1"/>
                </a:solidFill>
              </a:rPr>
              <a:t>&lt;variableName&gt; </a:t>
            </a:r>
            <a:r>
              <a:rPr lang="en-US" sz="2000" dirty="0">
                <a:solidFill>
                  <a:schemeClr val="accent6"/>
                </a:solidFill>
              </a:rPr>
              <a:t>= &lt;initialValue&gt; </a:t>
            </a:r>
            <a:r>
              <a:rPr lang="en-US" sz="2000" dirty="0">
                <a:solidFill>
                  <a:schemeClr val="bg1"/>
                </a:solidFill>
              </a:rPr>
              <a:t>;  </a:t>
            </a:r>
          </a:p>
          <a:p>
            <a:pPr indent="457200">
              <a:spcBef>
                <a:spcPts val="1200"/>
              </a:spcBef>
            </a:pP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4185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Variable declaration scope</a:t>
            </a:r>
            <a:endParaRPr lang="en-US" altLang="en-US" sz="18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2256033" y="958678"/>
            <a:ext cx="4573467" cy="2410474"/>
            <a:chOff x="2360733" y="2713516"/>
            <a:chExt cx="4573467" cy="2410474"/>
          </a:xfrm>
        </p:grpSpPr>
        <p:sp>
          <p:nvSpPr>
            <p:cNvPr id="19" name="Rectangle 18"/>
            <p:cNvSpPr/>
            <p:nvPr/>
          </p:nvSpPr>
          <p:spPr>
            <a:xfrm>
              <a:off x="2360733" y="4285790"/>
              <a:ext cx="1905000" cy="838200"/>
            </a:xfrm>
            <a:prstGeom prst="rect">
              <a:avLst/>
            </a:prstGeom>
            <a:solidFill>
              <a:schemeClr val="tx2"/>
            </a:solidFill>
            <a:ln>
              <a:solidFill>
                <a:srgbClr val="92D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dirty="0">
                  <a:latin typeface="Arial" pitchFamily="34" charset="0"/>
                  <a:cs typeface="Arial" pitchFamily="34" charset="0"/>
                </a:rPr>
                <a:t>Local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130381" y="2713516"/>
              <a:ext cx="2824771" cy="818471"/>
            </a:xfrm>
            <a:prstGeom prst="rect">
              <a:avLst/>
            </a:prstGeom>
            <a:solidFill>
              <a:schemeClr val="tx2"/>
            </a:solidFill>
            <a:ln>
              <a:solidFill>
                <a:srgbClr val="92D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Variables declaration scope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029200" y="4285790"/>
              <a:ext cx="1905000" cy="838200"/>
            </a:xfrm>
            <a:prstGeom prst="rect">
              <a:avLst/>
            </a:prstGeom>
            <a:solidFill>
              <a:schemeClr val="tx2"/>
            </a:solidFill>
            <a:ln>
              <a:solidFill>
                <a:srgbClr val="92D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dirty="0">
                  <a:latin typeface="Arial" pitchFamily="34" charset="0"/>
                  <a:cs typeface="Arial" pitchFamily="34" charset="0"/>
                </a:rPr>
                <a:t>Instance</a:t>
              </a:r>
            </a:p>
          </p:txBody>
        </p:sp>
        <p:cxnSp>
          <p:nvCxnSpPr>
            <p:cNvPr id="22" name="Straight Connector 21"/>
            <p:cNvCxnSpPr>
              <a:stCxn id="20" idx="2"/>
            </p:cNvCxnSpPr>
            <p:nvPr/>
          </p:nvCxnSpPr>
          <p:spPr>
            <a:xfrm>
              <a:off x="4542767" y="3531987"/>
              <a:ext cx="1" cy="430413"/>
            </a:xfrm>
            <a:prstGeom prst="line">
              <a:avLst/>
            </a:prstGeom>
            <a:ln w="50800">
              <a:solidFill>
                <a:srgbClr val="92D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313233" y="3962400"/>
              <a:ext cx="2490178" cy="0"/>
            </a:xfrm>
            <a:prstGeom prst="line">
              <a:avLst/>
            </a:prstGeom>
            <a:ln w="50800">
              <a:solidFill>
                <a:srgbClr val="92D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313233" y="3962400"/>
              <a:ext cx="0" cy="323390"/>
            </a:xfrm>
            <a:prstGeom prst="line">
              <a:avLst/>
            </a:prstGeom>
            <a:ln w="50800">
              <a:solidFill>
                <a:srgbClr val="92D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5785826" y="3962400"/>
              <a:ext cx="0" cy="323390"/>
            </a:xfrm>
            <a:prstGeom prst="line">
              <a:avLst/>
            </a:prstGeom>
            <a:ln w="50800">
              <a:solidFill>
                <a:srgbClr val="92D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/>
          <p:cNvSpPr/>
          <p:nvPr/>
        </p:nvSpPr>
        <p:spPr>
          <a:xfrm>
            <a:off x="342073" y="3580335"/>
            <a:ext cx="4111549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IN" b="0" dirty="0" smtClean="0">
                <a:solidFill>
                  <a:schemeClr val="bg1"/>
                </a:solidFill>
                <a:cs typeface="Arial" pitchFamily="34" charset="0"/>
              </a:rPr>
              <a:t>Accessible only </a:t>
            </a:r>
            <a:r>
              <a:rPr lang="en-IN" b="0" dirty="0">
                <a:solidFill>
                  <a:schemeClr val="bg1"/>
                </a:solidFill>
                <a:cs typeface="Arial" pitchFamily="34" charset="0"/>
              </a:rPr>
              <a:t>inside the method in which they are declared.</a:t>
            </a:r>
          </a:p>
          <a:p>
            <a:pPr marL="28575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IN" b="0" dirty="0" smtClean="0">
                <a:solidFill>
                  <a:schemeClr val="bg1"/>
                </a:solidFill>
                <a:cs typeface="Arial" pitchFamily="34" charset="0"/>
              </a:rPr>
              <a:t>Lose </a:t>
            </a:r>
            <a:r>
              <a:rPr lang="en-IN" b="0" dirty="0">
                <a:solidFill>
                  <a:schemeClr val="bg1"/>
                </a:solidFill>
                <a:cs typeface="Arial" pitchFamily="34" charset="0"/>
              </a:rPr>
              <a:t>their values stored when the method execution completes.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684516" y="3560757"/>
            <a:ext cx="4111549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36550" indent="-336550">
              <a:spcBef>
                <a:spcPts val="60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IN" b="0" dirty="0" smtClean="0">
                <a:solidFill>
                  <a:schemeClr val="bg1"/>
                </a:solidFill>
                <a:cs typeface="Arial" pitchFamily="34" charset="0"/>
              </a:rPr>
              <a:t>Variables  are declared </a:t>
            </a:r>
            <a:r>
              <a:rPr lang="en-IN" b="0" dirty="0">
                <a:solidFill>
                  <a:schemeClr val="bg1"/>
                </a:solidFill>
                <a:cs typeface="Arial" pitchFamily="34" charset="0"/>
              </a:rPr>
              <a:t>inside a class and not inside any method.</a:t>
            </a:r>
          </a:p>
          <a:p>
            <a:pPr marL="336550" indent="-336550">
              <a:spcBef>
                <a:spcPts val="60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IN" b="0" dirty="0" smtClean="0">
                <a:solidFill>
                  <a:schemeClr val="bg1"/>
                </a:solidFill>
                <a:cs typeface="Arial" pitchFamily="34" charset="0"/>
              </a:rPr>
              <a:t>Can </a:t>
            </a:r>
            <a:r>
              <a:rPr lang="en-IN" b="0" dirty="0">
                <a:solidFill>
                  <a:schemeClr val="bg1"/>
                </a:solidFill>
                <a:cs typeface="Arial" pitchFamily="34" charset="0"/>
              </a:rPr>
              <a:t>be accessed by all the methods of that class.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09600" y="5350401"/>
            <a:ext cx="7850533" cy="646331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will learn more about variable  scope and accessibility in the Access modifier session.</a:t>
            </a:r>
            <a:endParaRPr lang="en-IN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4783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declaration </a:t>
            </a:r>
            <a:r>
              <a:rPr lang="en-US" dirty="0" smtClean="0"/>
              <a:t>Example</a:t>
            </a:r>
            <a:endParaRPr lang="en-US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class Employee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empID</a:t>
            </a:r>
            <a:r>
              <a:rPr lang="en-US" dirty="0" smtClean="0"/>
              <a:t> = 345;</a:t>
            </a:r>
          </a:p>
          <a:p>
            <a:r>
              <a:rPr lang="en-US" dirty="0"/>
              <a:t>	</a:t>
            </a:r>
            <a:r>
              <a:rPr lang="en-US" dirty="0" smtClean="0"/>
              <a:t>void </a:t>
            </a:r>
            <a:r>
              <a:rPr lang="en-US" dirty="0" err="1" smtClean="0"/>
              <a:t>calculateTax</a:t>
            </a:r>
            <a:r>
              <a:rPr lang="en-US" dirty="0" smtClean="0"/>
              <a:t>()</a:t>
            </a:r>
          </a:p>
          <a:p>
            <a:r>
              <a:rPr lang="en-US" dirty="0" smtClean="0"/>
              <a:t>	{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tax = 12;</a:t>
            </a:r>
          </a:p>
          <a:p>
            <a:r>
              <a:rPr lang="en-US" dirty="0"/>
              <a:t>	</a:t>
            </a:r>
            <a:r>
              <a:rPr lang="en-US" dirty="0" smtClean="0"/>
              <a:t>	// Logic to  </a:t>
            </a:r>
            <a:r>
              <a:rPr lang="en-US" dirty="0" err="1" smtClean="0"/>
              <a:t>calculateTax</a:t>
            </a:r>
            <a:r>
              <a:rPr lang="en-US" dirty="0" smtClean="0"/>
              <a:t>() goes here</a:t>
            </a:r>
          </a:p>
          <a:p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8" name="Right Brace 17"/>
          <p:cNvSpPr/>
          <p:nvPr/>
        </p:nvSpPr>
        <p:spPr>
          <a:xfrm>
            <a:off x="3124200" y="1927005"/>
            <a:ext cx="228600" cy="304800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362864" y="1771628"/>
            <a:ext cx="32004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solidFill>
                  <a:srgbClr val="FFFF00"/>
                </a:solidFill>
              </a:rPr>
              <a:t>Instance Variable – Declared inside the body of the class.</a:t>
            </a:r>
            <a:endParaRPr lang="en-IN" sz="1700" dirty="0">
              <a:solidFill>
                <a:srgbClr val="FFFF00"/>
              </a:solidFill>
            </a:endParaRPr>
          </a:p>
        </p:txBody>
      </p:sp>
      <p:sp>
        <p:nvSpPr>
          <p:cNvPr id="21" name="Right Brace 20"/>
          <p:cNvSpPr/>
          <p:nvPr/>
        </p:nvSpPr>
        <p:spPr>
          <a:xfrm>
            <a:off x="4676801" y="2938706"/>
            <a:ext cx="228600" cy="304800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916642" y="2818838"/>
            <a:ext cx="3974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solidFill>
                  <a:srgbClr val="FFFF00"/>
                </a:solidFill>
              </a:rPr>
              <a:t>Local Variable – Declared inside the body of the method.</a:t>
            </a:r>
            <a:endParaRPr lang="en-IN" b="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8301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1" grpId="0" animBg="1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</a:t>
            </a:r>
            <a:r>
              <a:rPr lang="en-US" dirty="0" smtClean="0"/>
              <a:t>Naming Rule</a:t>
            </a:r>
            <a:endParaRPr lang="en-US" altLang="en-US" dirty="0"/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IN" sz="2400" dirty="0" smtClean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The first character of a variable must be </a:t>
            </a:r>
            <a:r>
              <a:rPr lang="en-IN" sz="2000" dirty="0" smtClean="0">
                <a:solidFill>
                  <a:schemeClr val="bg1"/>
                </a:solidFill>
              </a:rPr>
              <a:t>start with a </a:t>
            </a:r>
            <a:r>
              <a:rPr lang="en-IN" sz="2000" dirty="0">
                <a:solidFill>
                  <a:schemeClr val="bg1"/>
                </a:solidFill>
              </a:rPr>
              <a:t>letter, a dollar sign ($), or an underscore (_).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2000" dirty="0" smtClean="0"/>
              <a:t>Java </a:t>
            </a:r>
            <a:r>
              <a:rPr lang="en-IN" sz="2000" dirty="0"/>
              <a:t>language keywords (or reserved words)  </a:t>
            </a:r>
            <a:r>
              <a:rPr lang="en-IN" sz="2000" dirty="0" smtClean="0"/>
              <a:t>can’t be </a:t>
            </a:r>
            <a:r>
              <a:rPr lang="en-IN" sz="2000" dirty="0"/>
              <a:t>used as </a:t>
            </a:r>
            <a:r>
              <a:rPr lang="en-IN" sz="2000" dirty="0" smtClean="0"/>
              <a:t>a variable name.</a:t>
            </a:r>
          </a:p>
          <a:p>
            <a:pPr marL="342900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IN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bg1"/>
                </a:solidFill>
              </a:rPr>
              <a:t>	Example</a:t>
            </a:r>
            <a:r>
              <a:rPr lang="en-US" dirty="0">
                <a:solidFill>
                  <a:schemeClr val="bg1"/>
                </a:solidFill>
              </a:rPr>
              <a:t>:   age, $count, _count.</a:t>
            </a:r>
          </a:p>
          <a:p>
            <a:pPr marL="342900" indent="-3429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59307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</a:t>
            </a:r>
            <a:r>
              <a:rPr lang="en-US" dirty="0" smtClean="0"/>
              <a:t>Naming Rule</a:t>
            </a:r>
            <a:endParaRPr lang="en-US" altLang="en-US" dirty="0"/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IN" sz="2400" dirty="0" smtClean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a typeface="Arial Unicode MS" pitchFamily="34" charset="-128"/>
              </a:rPr>
              <a:t>If the variable name has only one word, then spell that word in all lowercase letters. </a:t>
            </a:r>
            <a:endParaRPr lang="en-US" sz="2000" dirty="0" smtClean="0">
              <a:ea typeface="Arial Unicode MS" pitchFamily="34" charset="-128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ea typeface="Arial Unicode MS" pitchFamily="34" charset="-128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ea typeface="Arial Unicode MS" pitchFamily="34" charset="-128"/>
              </a:rPr>
              <a:t>If </a:t>
            </a:r>
            <a:r>
              <a:rPr lang="en-US" sz="2000" dirty="0">
                <a:ea typeface="Arial Unicode MS" pitchFamily="34" charset="-128"/>
              </a:rPr>
              <a:t>it consists of more than one word, then capitalize the first letter of each subsequent word. </a:t>
            </a:r>
            <a:r>
              <a:rPr lang="en-US" sz="2000" dirty="0" smtClean="0">
                <a:ea typeface="Arial Unicode MS" pitchFamily="34" charset="-128"/>
              </a:rPr>
              <a:t>This is known as camel notation.</a:t>
            </a:r>
            <a:endParaRPr lang="en-US" sz="2000" dirty="0">
              <a:ea typeface="Arial Unicode MS" pitchFamily="34" charset="-128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IN" sz="19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 smtClean="0"/>
              <a:t>		Example</a:t>
            </a:r>
            <a:r>
              <a:rPr lang="en-US" sz="2000" dirty="0"/>
              <a:t>: </a:t>
            </a:r>
            <a:r>
              <a:rPr lang="en-US" sz="2000" dirty="0" err="1">
                <a:solidFill>
                  <a:schemeClr val="bg1"/>
                </a:solidFill>
              </a:rPr>
              <a:t>employee</a:t>
            </a:r>
            <a:r>
              <a:rPr lang="en-US" sz="2000" b="1" dirty="0" err="1">
                <a:solidFill>
                  <a:schemeClr val="bg1"/>
                </a:solidFill>
              </a:rPr>
              <a:t>N</a:t>
            </a:r>
            <a:r>
              <a:rPr lang="en-US" sz="2000" dirty="0" err="1">
                <a:solidFill>
                  <a:schemeClr val="bg1"/>
                </a:solidFill>
              </a:rPr>
              <a:t>ame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employee</a:t>
            </a:r>
            <a:r>
              <a:rPr lang="en-US" sz="2000" b="1" dirty="0" err="1">
                <a:solidFill>
                  <a:schemeClr val="bg1"/>
                </a:solidFill>
              </a:rPr>
              <a:t>A</a:t>
            </a:r>
            <a:r>
              <a:rPr lang="en-US" sz="2000" dirty="0" err="1">
                <a:solidFill>
                  <a:schemeClr val="bg1"/>
                </a:solidFill>
              </a:rPr>
              <a:t>ge</a:t>
            </a: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900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convention is to have a meaningful name for a  variable.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1028700" lvl="1" indent="-3429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/>
                </a:solidFill>
              </a:rPr>
              <a:t>Don’t:   empSal, </a:t>
            </a:r>
            <a:r>
              <a:rPr lang="en-US" sz="2000" dirty="0" err="1">
                <a:solidFill>
                  <a:schemeClr val="accent6"/>
                </a:solidFill>
              </a:rPr>
              <a:t>empAdd</a:t>
            </a:r>
            <a:r>
              <a:rPr lang="en-US" sz="2000" dirty="0">
                <a:solidFill>
                  <a:schemeClr val="accent6"/>
                </a:solidFill>
              </a:rPr>
              <a:t>.</a:t>
            </a:r>
          </a:p>
          <a:p>
            <a:pPr marL="1028700" lvl="1" indent="-3429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/>
                </a:solidFill>
              </a:rPr>
              <a:t>Do: </a:t>
            </a:r>
            <a:r>
              <a:rPr lang="en-US" sz="2000" dirty="0" err="1">
                <a:solidFill>
                  <a:schemeClr val="accent2"/>
                </a:solidFill>
              </a:rPr>
              <a:t>empSalary</a:t>
            </a:r>
            <a:r>
              <a:rPr lang="en-US" sz="2000" dirty="0">
                <a:solidFill>
                  <a:schemeClr val="accent2"/>
                </a:solidFill>
              </a:rPr>
              <a:t>, </a:t>
            </a:r>
            <a:r>
              <a:rPr lang="en-US" sz="2000" dirty="0" err="1">
                <a:solidFill>
                  <a:schemeClr val="accent2"/>
                </a:solidFill>
              </a:rPr>
              <a:t>empAddress</a:t>
            </a:r>
            <a:r>
              <a:rPr lang="en-US" sz="2000" dirty="0"/>
              <a:t>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63424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7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7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Literals</a:t>
            </a:r>
            <a:endParaRPr lang="en-US" altLang="en-US" dirty="0"/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IN" sz="2400" dirty="0" smtClean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A literal is a value assigned to a variable in a class.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Literals </a:t>
            </a:r>
            <a:r>
              <a:rPr lang="en-US" sz="2000" dirty="0"/>
              <a:t>appears on the right hand side of the variable declaration</a:t>
            </a:r>
            <a:endParaRPr lang="en-US" sz="2000" dirty="0" smtClean="0">
              <a:ea typeface="Arial Unicode MS" pitchFamily="34" charset="-128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Literals </a:t>
            </a:r>
            <a:r>
              <a:rPr lang="en-US" sz="2000" dirty="0"/>
              <a:t>value can be assigned for any of the primitive data type.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ea typeface="Arial Unicode MS" pitchFamily="34" charset="-128"/>
            </a:endParaRP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endParaRPr lang="en-IN" sz="1900" dirty="0">
              <a:solidFill>
                <a:schemeClr val="bg1"/>
              </a:solidFill>
            </a:endParaRPr>
          </a:p>
          <a:p>
            <a:pPr marL="1587" lvl="1" indent="0">
              <a:spcBef>
                <a:spcPts val="1200"/>
              </a:spcBef>
              <a:buNone/>
            </a:pPr>
            <a:r>
              <a:rPr lang="en-US" sz="2000" dirty="0"/>
              <a:t>Example:</a:t>
            </a:r>
          </a:p>
          <a:p>
            <a:pPr marL="120650" lvl="2" indent="0">
              <a:spcBef>
                <a:spcPts val="1200"/>
              </a:spcBef>
              <a:buNone/>
            </a:pPr>
            <a:r>
              <a:rPr lang="en-US" dirty="0" smtClean="0">
                <a:solidFill>
                  <a:schemeClr val="accent2"/>
                </a:solidFill>
              </a:rPr>
              <a:t>int </a:t>
            </a:r>
            <a:r>
              <a:rPr lang="en-US" dirty="0">
                <a:solidFill>
                  <a:schemeClr val="accent2"/>
                </a:solidFill>
              </a:rPr>
              <a:t>tax  = </a:t>
            </a:r>
            <a:r>
              <a:rPr lang="en-US" dirty="0">
                <a:solidFill>
                  <a:schemeClr val="bg1"/>
                </a:solidFill>
              </a:rPr>
              <a:t>5 </a:t>
            </a:r>
            <a:r>
              <a:rPr lang="en-US" dirty="0">
                <a:solidFill>
                  <a:schemeClr val="accent2"/>
                </a:solidFill>
              </a:rPr>
              <a:t>;</a:t>
            </a:r>
          </a:p>
          <a:p>
            <a:pPr marL="120650" lvl="2" indent="0">
              <a:spcBef>
                <a:spcPts val="1200"/>
              </a:spcBef>
              <a:buNone/>
            </a:pPr>
            <a:r>
              <a:rPr lang="en-US" dirty="0">
                <a:solidFill>
                  <a:schemeClr val="accent2"/>
                </a:solidFill>
              </a:rPr>
              <a:t>(or)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accent2"/>
                </a:solidFill>
              </a:rPr>
              <a:t>    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r>
              <a:rPr lang="en-US" sz="2000" dirty="0">
                <a:solidFill>
                  <a:schemeClr val="accent2"/>
                </a:solidFill>
              </a:rPr>
              <a:t>float salary =</a:t>
            </a:r>
            <a:r>
              <a:rPr lang="en-US" sz="2000" dirty="0">
                <a:solidFill>
                  <a:schemeClr val="bg1"/>
                </a:solidFill>
              </a:rPr>
              <a:t>1000.0</a:t>
            </a:r>
            <a:r>
              <a:rPr lang="en-US" sz="2000" dirty="0">
                <a:solidFill>
                  <a:schemeClr val="accent2"/>
                </a:solidFill>
              </a:rPr>
              <a:t>;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5" name="Line Callout 2 4"/>
          <p:cNvSpPr/>
          <p:nvPr/>
        </p:nvSpPr>
        <p:spPr>
          <a:xfrm>
            <a:off x="5334000" y="3962400"/>
            <a:ext cx="3124200" cy="838200"/>
          </a:xfrm>
          <a:prstGeom prst="borderCallout2">
            <a:avLst>
              <a:gd name="adj1" fmla="val 43925"/>
              <a:gd name="adj2" fmla="val -99544"/>
              <a:gd name="adj3" fmla="val 42126"/>
              <a:gd name="adj4" fmla="val -4762"/>
              <a:gd name="adj5" fmla="val 132880"/>
              <a:gd name="adj6" fmla="val -46138"/>
            </a:avLst>
          </a:prstGeom>
          <a:solidFill>
            <a:schemeClr val="tx2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Where “5” and “1000.0” are int and float literals respectively</a:t>
            </a:r>
            <a:r>
              <a:rPr lang="en-US" sz="16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600" b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1535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Literals Type</a:t>
            </a:r>
            <a:endParaRPr lang="en-US" altLang="en-US" dirty="0"/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IN" sz="2400" dirty="0" smtClean="0"/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83230660"/>
              </p:ext>
            </p:extLst>
          </p:nvPr>
        </p:nvGraphicFramePr>
        <p:xfrm>
          <a:off x="190500" y="1143000"/>
          <a:ext cx="8763000" cy="4267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575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73675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1048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49356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Literal Type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Formats and Example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0594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Integer Literals</a:t>
                      </a:r>
                      <a:endParaRPr lang="en-US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Integral literals may be represented by decimal, octal, or hexadecimal numbers. The octal number is prefixed with 0, and hexadecimal with 0x or 0X.</a:t>
                      </a:r>
                      <a:endParaRPr lang="en-US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Decimal :12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Hexadecimal:0xC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Octal:014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2765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Floating Literals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 floating-point literal is represented by a floating-point number, and is used for both float and double data types.</a:t>
                      </a:r>
                      <a:endParaRPr lang="en-US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Float:1234.5f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Double:12.65,3.56E2,23d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48424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Boolean Literals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 variable of boolean type can have only one of two possible values, true or false. Therefore, these two values are the only available boolean literals</a:t>
                      </a:r>
                      <a:endParaRPr lang="en-US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true, false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990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Enabling Objectives</a:t>
            </a:r>
            <a:endParaRPr lang="en-US" sz="1800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After completing this chapter, in next 60 minutes, you will be able to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Explain the data types, variable, casting and operators in Java.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2836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Literals Type</a:t>
            </a:r>
            <a:endParaRPr lang="en-US" altLang="en-US" dirty="0"/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IN" sz="2400" dirty="0" smtClean="0"/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96278746"/>
              </p:ext>
            </p:extLst>
          </p:nvPr>
        </p:nvGraphicFramePr>
        <p:xfrm>
          <a:off x="381000" y="1369259"/>
          <a:ext cx="845820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362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571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+mn-lt"/>
                        </a:rPr>
                        <a:t>Literal Type</a:t>
                      </a:r>
                      <a:endParaRPr lang="en-US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+mn-lt"/>
                        </a:rPr>
                        <a:t>Description</a:t>
                      </a:r>
                      <a:endParaRPr lang="en-US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+mn-lt"/>
                        </a:rPr>
                        <a:t>Formats and Example</a:t>
                      </a:r>
                      <a:endParaRPr lang="en-US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Char Literals</a:t>
                      </a:r>
                      <a:endParaRPr 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A char literal may be represented by a single character enclosed in single quotes</a:t>
                      </a:r>
                      <a:r>
                        <a:rPr lang="en-US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+mn-lt"/>
                        </a:rPr>
                        <a:t>‘a’,</a:t>
                      </a:r>
                      <a:r>
                        <a:rPr lang="en-US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'\u4567'</a:t>
                      </a:r>
                      <a:endParaRPr 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String Literals</a:t>
                      </a:r>
                      <a:endParaRPr 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String literals represent multiple characters and are enclosed by double quotes.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+mn-lt"/>
                        </a:rPr>
                        <a:t>“Hello World”</a:t>
                      </a:r>
                      <a:endParaRPr lang="en-US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484243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Escape Sequences</a:t>
                      </a:r>
                      <a:endParaRPr 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Java supports the escape sequences for denoting special characters.</a:t>
                      </a:r>
                      <a:endParaRPr 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\n   :a new line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\r    :a return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\t    :a tab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\b   :a backspace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\f    :a form feed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\‘    :a single quote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\“    :a double quote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\\    :a backslash</a:t>
                      </a:r>
                      <a:endParaRPr 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0769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Practice exercise</a:t>
            </a:r>
            <a:endParaRPr lang="en-US" altLang="en-US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marL="577850" indent="-457200" algn="just">
              <a:spcBef>
                <a:spcPts val="1200"/>
              </a:spcBef>
              <a:buFont typeface="+mj-lt"/>
              <a:buAutoNum type="arabicPeriod"/>
            </a:pPr>
            <a:r>
              <a:rPr lang="en-US" sz="2000" dirty="0">
                <a:ea typeface="Arial Unicode MS" pitchFamily="34" charset="-128"/>
              </a:rPr>
              <a:t>Create a java class  “Employee” with the following </a:t>
            </a:r>
            <a:r>
              <a:rPr lang="en-US" sz="2000" dirty="0" smtClean="0">
                <a:ea typeface="Arial Unicode MS" pitchFamily="34" charset="-128"/>
              </a:rPr>
              <a:t>variables created</a:t>
            </a:r>
            <a:r>
              <a:rPr lang="en-US" sz="2000" dirty="0">
                <a:ea typeface="Arial Unicode MS" pitchFamily="34" charset="-128"/>
              </a:rPr>
              <a:t>, </a:t>
            </a:r>
          </a:p>
          <a:p>
            <a:pPr marL="630238" indent="-346075" algn="just">
              <a:spcBef>
                <a:spcPts val="1200"/>
              </a:spcBef>
            </a:pPr>
            <a:endParaRPr lang="en-US" sz="2900" dirty="0" smtClean="0">
              <a:ea typeface="Arial Unicode MS" pitchFamily="34" charset="-128"/>
            </a:endParaRPr>
          </a:p>
          <a:p>
            <a:pPr marL="630238" indent="-346075" algn="just">
              <a:spcBef>
                <a:spcPts val="1200"/>
              </a:spcBef>
            </a:pPr>
            <a:endParaRPr lang="en-US" sz="2600" dirty="0">
              <a:ea typeface="Arial Unicode MS" pitchFamily="34" charset="-128"/>
            </a:endParaRPr>
          </a:p>
          <a:p>
            <a:pPr marL="173038" algn="just">
              <a:spcBef>
                <a:spcPts val="1200"/>
              </a:spcBef>
            </a:pPr>
            <a:endParaRPr lang="en-US" sz="2900" dirty="0" smtClean="0"/>
          </a:p>
          <a:p>
            <a:pPr marL="173038" algn="just">
              <a:spcBef>
                <a:spcPts val="1200"/>
              </a:spcBef>
            </a:pPr>
            <a:r>
              <a:rPr lang="en-US" sz="2000" dirty="0" smtClean="0">
                <a:ea typeface="Arial Unicode MS" pitchFamily="34" charset="-128"/>
              </a:rPr>
              <a:t> </a:t>
            </a:r>
          </a:p>
          <a:p>
            <a:pPr marL="577850" indent="-465138" algn="just">
              <a:spcBef>
                <a:spcPts val="1200"/>
              </a:spcBef>
              <a:tabLst>
                <a:tab pos="577850" algn="l"/>
              </a:tabLst>
            </a:pPr>
            <a:r>
              <a:rPr lang="en-US" sz="2000" dirty="0" smtClean="0">
                <a:ea typeface="Arial Unicode MS" pitchFamily="34" charset="-128"/>
              </a:rPr>
              <a:t>2. 	Create </a:t>
            </a:r>
            <a:r>
              <a:rPr lang="en-US" sz="2000" dirty="0">
                <a:ea typeface="Arial Unicode MS" pitchFamily="34" charset="-128"/>
              </a:rPr>
              <a:t>a method named </a:t>
            </a:r>
            <a:r>
              <a:rPr lang="en-US" sz="2000" dirty="0" err="1" smtClean="0">
                <a:ea typeface="Arial Unicode MS" pitchFamily="34" charset="-128"/>
              </a:rPr>
              <a:t>calulateTax</a:t>
            </a:r>
            <a:r>
              <a:rPr lang="en-US" sz="2000" dirty="0" smtClean="0">
                <a:ea typeface="Arial Unicode MS" pitchFamily="34" charset="-128"/>
              </a:rPr>
              <a:t>() </a:t>
            </a:r>
            <a:r>
              <a:rPr lang="en-US" sz="2000" dirty="0">
                <a:ea typeface="Arial Unicode MS" pitchFamily="34" charset="-128"/>
              </a:rPr>
              <a:t>which will  have a  local   float variable  named </a:t>
            </a:r>
            <a:r>
              <a:rPr lang="en-US" sz="2000" dirty="0" smtClean="0">
                <a:ea typeface="Arial Unicode MS" pitchFamily="34" charset="-128"/>
              </a:rPr>
              <a:t>“</a:t>
            </a:r>
            <a:r>
              <a:rPr lang="en-US" dirty="0" err="1" smtClean="0">
                <a:ea typeface="Arial Unicode MS" pitchFamily="34" charset="-128"/>
              </a:rPr>
              <a:t>tax</a:t>
            </a:r>
            <a:r>
              <a:rPr lang="en-US" sz="2000" dirty="0" err="1" smtClean="0">
                <a:ea typeface="Arial Unicode MS" pitchFamily="34" charset="-128"/>
              </a:rPr>
              <a:t>Rate</a:t>
            </a:r>
            <a:r>
              <a:rPr lang="en-US" sz="2000" dirty="0">
                <a:ea typeface="Arial Unicode MS" pitchFamily="34" charset="-128"/>
              </a:rPr>
              <a:t>” with value as 10.5  and the following message should be printed.  </a:t>
            </a:r>
            <a:endParaRPr lang="en-US" sz="2000" dirty="0" smtClean="0">
              <a:ea typeface="Arial Unicode MS" pitchFamily="34" charset="-128"/>
            </a:endParaRPr>
          </a:p>
          <a:p>
            <a:pPr marL="173038" algn="just">
              <a:spcBef>
                <a:spcPts val="1200"/>
              </a:spcBef>
            </a:pPr>
            <a:endParaRPr lang="en-US" sz="2400" dirty="0">
              <a:ea typeface="Arial Unicode MS" pitchFamily="34" charset="-128"/>
            </a:endParaRPr>
          </a:p>
          <a:p>
            <a:pPr marL="173038" algn="just">
              <a:spcBef>
                <a:spcPts val="1200"/>
              </a:spcBef>
            </a:pPr>
            <a:r>
              <a:rPr lang="en-US" sz="2000" dirty="0">
                <a:solidFill>
                  <a:srgbClr val="00B050"/>
                </a:solidFill>
              </a:rPr>
              <a:t>“The  </a:t>
            </a:r>
            <a:r>
              <a:rPr lang="en-US" sz="2000" dirty="0" smtClean="0">
                <a:solidFill>
                  <a:srgbClr val="00B050"/>
                </a:solidFill>
              </a:rPr>
              <a:t>Tax  Rate </a:t>
            </a:r>
            <a:r>
              <a:rPr lang="en-US" sz="2000" dirty="0">
                <a:solidFill>
                  <a:srgbClr val="00B050"/>
                </a:solidFill>
              </a:rPr>
              <a:t>Of The Employee is </a:t>
            </a:r>
            <a:r>
              <a:rPr lang="en-US" sz="2000" dirty="0" smtClean="0">
                <a:solidFill>
                  <a:srgbClr val="00B050"/>
                </a:solidFill>
              </a:rPr>
              <a:t>&lt;</a:t>
            </a:r>
            <a:r>
              <a:rPr lang="en-US" dirty="0" err="1" smtClean="0">
                <a:solidFill>
                  <a:srgbClr val="00B050"/>
                </a:solidFill>
              </a:rPr>
              <a:t>tax</a:t>
            </a:r>
            <a:r>
              <a:rPr lang="en-US" sz="2000" dirty="0" err="1" smtClean="0">
                <a:solidFill>
                  <a:srgbClr val="00B050"/>
                </a:solidFill>
              </a:rPr>
              <a:t>Rate</a:t>
            </a:r>
            <a:r>
              <a:rPr lang="en-US" sz="2000" dirty="0">
                <a:solidFill>
                  <a:srgbClr val="00B050"/>
                </a:solidFill>
              </a:rPr>
              <a:t>&gt;”</a:t>
            </a:r>
          </a:p>
          <a:p>
            <a:pPr marL="173038" algn="just">
              <a:spcBef>
                <a:spcPts val="1200"/>
              </a:spcBef>
            </a:pPr>
            <a:endParaRPr lang="en-US" sz="2400" dirty="0">
              <a:ea typeface="Arial Unicode MS" pitchFamily="34" charset="-128"/>
            </a:endParaRPr>
          </a:p>
          <a:p>
            <a:pPr marL="173038" algn="just">
              <a:spcBef>
                <a:spcPts val="1200"/>
              </a:spcBef>
            </a:pPr>
            <a:endParaRPr lang="en-US" sz="29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54390556"/>
              </p:ext>
            </p:extLst>
          </p:nvPr>
        </p:nvGraphicFramePr>
        <p:xfrm>
          <a:off x="1447801" y="1905000"/>
          <a:ext cx="4648199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5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Variable Name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Data Type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Default value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empId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long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345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empSalary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Double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10,000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empTax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Float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9.5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empDaysOfWork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24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4555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800" dirty="0" smtClean="0"/>
              <a:t>Practice exercise</a:t>
            </a:r>
            <a:endParaRPr lang="en-US" altLang="en-US" sz="1800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tabLst>
                <a:tab pos="282575" algn="l"/>
                <a:tab pos="457200" algn="l"/>
              </a:tabLst>
            </a:pPr>
            <a:r>
              <a:rPr lang="en-US" sz="2000" dirty="0" smtClean="0"/>
              <a:t>3. </a:t>
            </a:r>
            <a:r>
              <a:rPr lang="en-US" sz="2000" dirty="0">
                <a:ea typeface="Arial Unicode MS" pitchFamily="34" charset="-128"/>
              </a:rPr>
              <a:t>Create a java class “MainProgram” add a main method which will 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ea typeface="Arial Unicode MS" pitchFamily="34" charset="-128"/>
              </a:rPr>
              <a:t>Create a object instance of the Employee. 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ea typeface="Arial Unicode MS" pitchFamily="34" charset="-128"/>
              </a:rPr>
              <a:t>Access the instance variables and display the default values of variable as follows </a:t>
            </a:r>
            <a:r>
              <a:rPr lang="en-US" sz="2000" dirty="0" smtClean="0">
                <a:ea typeface="Arial Unicode MS" pitchFamily="34" charset="-128"/>
              </a:rPr>
              <a:t>.</a:t>
            </a:r>
          </a:p>
          <a:p>
            <a:pPr marL="1030287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rgbClr val="00B050"/>
              </a:solidFill>
            </a:endParaRPr>
          </a:p>
          <a:p>
            <a:pPr marL="231776" lvl="2" indent="0" algn="just">
              <a:spcBef>
                <a:spcPts val="1200"/>
              </a:spcBef>
              <a:buNone/>
            </a:pPr>
            <a:r>
              <a:rPr lang="en-US" dirty="0" smtClean="0">
                <a:solidFill>
                  <a:srgbClr val="00B050"/>
                </a:solidFill>
              </a:rPr>
              <a:t>“</a:t>
            </a:r>
            <a:r>
              <a:rPr lang="en-US" dirty="0">
                <a:solidFill>
                  <a:srgbClr val="00B050"/>
                </a:solidFill>
              </a:rPr>
              <a:t>The  Id  of the Employee is &lt;empId&gt; ”</a:t>
            </a:r>
          </a:p>
          <a:p>
            <a:pPr marL="231776" lvl="2" indent="0" algn="just">
              <a:spcBef>
                <a:spcPts val="120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“The Salary of The Employee is  &lt;empSal&gt; ”</a:t>
            </a:r>
          </a:p>
          <a:p>
            <a:pPr marL="231776" lvl="2" indent="0" algn="just">
              <a:spcBef>
                <a:spcPts val="120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“The  Percentage of Tax  The Employee needs to Pay is &lt;empTax&gt;”</a:t>
            </a:r>
          </a:p>
          <a:p>
            <a:pPr marL="231776" lvl="2" indent="0" algn="just">
              <a:spcBef>
                <a:spcPts val="120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“The  Total  Number  of Working Days  is &lt;daysOfWork&gt;”</a:t>
            </a:r>
          </a:p>
          <a:p>
            <a:pPr marL="914400" lvl="1" indent="-457200">
              <a:spcBef>
                <a:spcPts val="600"/>
              </a:spcBef>
              <a:buFont typeface="Wingdings" pitchFamily="2" charset="2"/>
              <a:buChar char="§"/>
            </a:pPr>
            <a:endParaRPr lang="en-US" sz="2000" dirty="0" smtClean="0">
              <a:ea typeface="Arial Unicode MS" pitchFamily="34" charset="-128"/>
            </a:endParaRP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ea typeface="Arial Unicode MS" pitchFamily="34" charset="-128"/>
              </a:rPr>
              <a:t>Invoke the  </a:t>
            </a:r>
            <a:r>
              <a:rPr lang="en-US" sz="2000" dirty="0" err="1" smtClean="0">
                <a:ea typeface="Arial Unicode MS" pitchFamily="34" charset="-128"/>
              </a:rPr>
              <a:t>calculateTax</a:t>
            </a:r>
            <a:r>
              <a:rPr lang="en-US" sz="2000" dirty="0" smtClean="0">
                <a:ea typeface="Arial Unicode MS" pitchFamily="34" charset="-128"/>
              </a:rPr>
              <a:t>() method.</a:t>
            </a:r>
            <a:endParaRPr lang="en-US" sz="2000" dirty="0">
              <a:ea typeface="Arial Unicode MS" pitchFamily="34" charset="-128"/>
            </a:endParaRPr>
          </a:p>
          <a:p>
            <a:pPr marL="630238" indent="-4572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9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2476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Practice exercise</a:t>
            </a:r>
            <a:endParaRPr lang="en-US" altLang="en-US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81000" y="838200"/>
            <a:ext cx="8382000" cy="4922431"/>
          </a:xfrm>
        </p:spPr>
        <p:txBody>
          <a:bodyPr>
            <a:normAutofit/>
          </a:bodyPr>
          <a:lstStyle/>
          <a:p>
            <a:pPr marL="173038" algn="just">
              <a:spcBef>
                <a:spcPts val="1200"/>
              </a:spcBef>
            </a:pPr>
            <a:r>
              <a:rPr lang="en-US" dirty="0"/>
              <a:t>Please refer to </a:t>
            </a:r>
            <a:r>
              <a:rPr lang="en-US" dirty="0" smtClean="0"/>
              <a:t>“</a:t>
            </a:r>
            <a:r>
              <a:rPr lang="en-US" dirty="0" smtClean="0">
                <a:hlinkClick r:id="rId3" action="ppaction://hlinkfile"/>
              </a:rPr>
              <a:t>calculateTax.docx</a:t>
            </a:r>
            <a:r>
              <a:rPr lang="en-US" dirty="0" smtClean="0"/>
              <a:t>” for solution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1720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Casting Primitives</a:t>
            </a:r>
            <a:endParaRPr lang="en-US" altLang="en-US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284163" algn="just">
              <a:spcBef>
                <a:spcPts val="1200"/>
              </a:spcBef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value of one primitive type is assigned to a variable of another primitive type. This is called primitive type casting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741363" indent="-457200" algn="just">
              <a:spcBef>
                <a:spcPts val="1200"/>
              </a:spcBef>
              <a:buFont typeface="+mj-lt"/>
              <a:buAutoNum type="arabicPeriod"/>
            </a:pPr>
            <a:endParaRPr lang="en-US" sz="2000" dirty="0" smtClean="0">
              <a:ea typeface="Arial Unicode MS" pitchFamily="34" charset="-128"/>
            </a:endParaRPr>
          </a:p>
          <a:p>
            <a:pPr marL="284163" algn="just">
              <a:spcBef>
                <a:spcPts val="1200"/>
              </a:spcBef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Example:  A variable int is casted into float.  </a:t>
            </a:r>
          </a:p>
          <a:p>
            <a:pPr marL="741363" indent="-457200" algn="just">
              <a:spcBef>
                <a:spcPts val="1200"/>
              </a:spcBef>
              <a:buFont typeface="+mj-lt"/>
              <a:buAutoNum type="arabicPeriod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627063" indent="-3429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Casting </a:t>
            </a:r>
            <a:r>
              <a:rPr lang="en-US" sz="2000" dirty="0"/>
              <a:t>is done with any of the primitive data </a:t>
            </a:r>
            <a:r>
              <a:rPr lang="en-US" sz="2000" dirty="0" smtClean="0"/>
              <a:t>types</a:t>
            </a:r>
          </a:p>
          <a:p>
            <a:pPr marL="627063" indent="-3429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Boolean </a:t>
            </a:r>
            <a:r>
              <a:rPr lang="en-US" sz="2000" dirty="0"/>
              <a:t>type variable cannot be casted</a:t>
            </a:r>
          </a:p>
          <a:p>
            <a:pPr marL="630238" indent="-346075" algn="just">
              <a:spcBef>
                <a:spcPts val="1200"/>
              </a:spcBef>
            </a:pPr>
            <a:endParaRPr lang="en-US" sz="2200" dirty="0"/>
          </a:p>
          <a:p>
            <a:pPr marL="173038" algn="just">
              <a:spcBef>
                <a:spcPts val="1200"/>
              </a:spcBef>
            </a:pPr>
            <a:endParaRPr lang="en-US" sz="2400" dirty="0">
              <a:ea typeface="Arial Unicode MS" pitchFamily="34" charset="-128"/>
            </a:endParaRPr>
          </a:p>
          <a:p>
            <a:pPr marL="173038" algn="just">
              <a:spcBef>
                <a:spcPts val="1200"/>
              </a:spcBef>
            </a:pPr>
            <a:endParaRPr lang="en-US" sz="29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5782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primitive casting</a:t>
            </a:r>
            <a:endParaRPr lang="en-US" altLang="en-US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630238" indent="-346075" algn="just">
              <a:spcBef>
                <a:spcPts val="1200"/>
              </a:spcBef>
            </a:pPr>
            <a:r>
              <a:rPr lang="en-US" sz="2200" dirty="0" smtClean="0"/>
              <a:t> </a:t>
            </a:r>
            <a:endParaRPr lang="en-US" sz="2400" dirty="0">
              <a:ea typeface="Arial Unicode MS" pitchFamily="34" charset="-128"/>
            </a:endParaRPr>
          </a:p>
          <a:p>
            <a:pPr marL="173038" algn="just">
              <a:spcBef>
                <a:spcPts val="1200"/>
              </a:spcBef>
            </a:pPr>
            <a:endParaRPr lang="en-US" sz="2900" dirty="0" smtClean="0"/>
          </a:p>
          <a:p>
            <a:pPr marL="173038" algn="just">
              <a:spcBef>
                <a:spcPts val="1200"/>
              </a:spcBef>
            </a:pPr>
            <a:endParaRPr lang="en-US" sz="2900" dirty="0"/>
          </a:p>
          <a:p>
            <a:pPr marL="687388" indent="-514350" algn="just">
              <a:spcBef>
                <a:spcPts val="1200"/>
              </a:spcBef>
              <a:buAutoNum type="arabicPeriod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687388" indent="-514350" algn="just">
              <a:spcBef>
                <a:spcPts val="1200"/>
              </a:spcBef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Figure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depicts the allowed conversions for primitive data types (arrows indicate paths of allowed conversion). 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2346325" indent="-1655763" algn="just">
              <a:spcBef>
                <a:spcPts val="1200"/>
              </a:spcBef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Example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can be type casted to long. Long can be type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	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1776413" indent="-1655763" algn="just">
              <a:spcBef>
                <a:spcPts val="1200"/>
              </a:spcBef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casted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to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float etc.</a:t>
            </a:r>
            <a:endParaRPr lang="en-US" sz="2900" dirty="0" smtClean="0"/>
          </a:p>
          <a:p>
            <a:pPr marL="173038" algn="just">
              <a:spcBef>
                <a:spcPts val="1200"/>
              </a:spcBef>
            </a:pPr>
            <a:endParaRPr lang="en-US" sz="2900" dirty="0"/>
          </a:p>
        </p:txBody>
      </p:sp>
      <p:pic>
        <p:nvPicPr>
          <p:cNvPr id="9" name="Picture 8" descr="Implici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2064" y="1219200"/>
            <a:ext cx="6877658" cy="1443154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8042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Explicit Casting</a:t>
            </a:r>
            <a:endParaRPr lang="en-US" altLang="en-US" sz="1800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81000" y="965261"/>
            <a:ext cx="8382000" cy="4795370"/>
          </a:xfrm>
        </p:spPr>
        <p:txBody>
          <a:bodyPr>
            <a:normAutofit/>
          </a:bodyPr>
          <a:lstStyle/>
          <a:p>
            <a:pPr marL="630238" indent="-346075" algn="just">
              <a:spcBef>
                <a:spcPts val="1200"/>
              </a:spcBef>
            </a:pPr>
            <a:r>
              <a:rPr lang="en-US" sz="2200" dirty="0" smtClean="0"/>
              <a:t> </a:t>
            </a:r>
            <a:endParaRPr lang="en-US" sz="2400" dirty="0">
              <a:ea typeface="Arial Unicode MS" pitchFamily="34" charset="-128"/>
            </a:endParaRPr>
          </a:p>
          <a:p>
            <a:r>
              <a:rPr lang="en-US" dirty="0" smtClean="0">
                <a:ea typeface="Arial Unicode MS" pitchFamily="34" charset="-128"/>
              </a:rPr>
              <a:t>It is done if </a:t>
            </a:r>
            <a:r>
              <a:rPr lang="en-US" dirty="0">
                <a:ea typeface="Arial Unicode MS" pitchFamily="34" charset="-128"/>
              </a:rPr>
              <a:t>the following condition is met</a:t>
            </a:r>
            <a:r>
              <a:rPr lang="en-US" dirty="0" smtClean="0">
                <a:ea typeface="Arial Unicode MS" pitchFamily="34" charset="-128"/>
              </a:rPr>
              <a:t>.</a:t>
            </a:r>
          </a:p>
          <a:p>
            <a:endParaRPr lang="en-US" dirty="0">
              <a:ea typeface="Arial Unicode MS" pitchFamily="34" charset="-128"/>
            </a:endParaRPr>
          </a:p>
          <a:p>
            <a:pPr marL="620713" lvl="1" indent="-327025">
              <a:buFont typeface="Arial" panose="020B0604020202020204" pitchFamily="34" charset="0"/>
              <a:buChar char="•"/>
            </a:pPr>
            <a:r>
              <a:rPr lang="en-US" dirty="0">
                <a:ea typeface="Arial Unicode MS" pitchFamily="34" charset="-128"/>
              </a:rPr>
              <a:t>The destination type is </a:t>
            </a:r>
            <a:r>
              <a:rPr lang="en-US" dirty="0" smtClean="0">
                <a:ea typeface="Arial Unicode MS" pitchFamily="34" charset="-128"/>
              </a:rPr>
              <a:t>having smaller range </a:t>
            </a:r>
            <a:r>
              <a:rPr lang="en-US" dirty="0">
                <a:ea typeface="Arial Unicode MS" pitchFamily="34" charset="-128"/>
              </a:rPr>
              <a:t>than the source type.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r>
              <a:rPr lang="en-US" dirty="0"/>
              <a:t> Example:</a:t>
            </a:r>
          </a:p>
          <a:p>
            <a:r>
              <a:rPr lang="en-US" dirty="0"/>
              <a:t>                 double pf=12.67;</a:t>
            </a:r>
          </a:p>
          <a:p>
            <a:r>
              <a:rPr lang="en-US" dirty="0"/>
              <a:t>                 float </a:t>
            </a:r>
            <a:r>
              <a:rPr lang="en-US" dirty="0" err="1"/>
              <a:t>myPf</a:t>
            </a:r>
            <a:r>
              <a:rPr lang="en-US" dirty="0"/>
              <a:t>=pf;	</a:t>
            </a:r>
            <a:r>
              <a:rPr lang="en-US" dirty="0">
                <a:solidFill>
                  <a:srgbClr val="EA3800"/>
                </a:solidFill>
              </a:rPr>
              <a:t>// compile-time error.</a:t>
            </a:r>
          </a:p>
          <a:p>
            <a:r>
              <a:rPr lang="en-US" dirty="0"/>
              <a:t>                 float </a:t>
            </a:r>
            <a:r>
              <a:rPr lang="en-US" dirty="0" err="1"/>
              <a:t>myPf</a:t>
            </a:r>
            <a:r>
              <a:rPr lang="en-US" dirty="0"/>
              <a:t>=(float)  pf;	</a:t>
            </a:r>
            <a:r>
              <a:rPr lang="en-US" dirty="0">
                <a:solidFill>
                  <a:srgbClr val="00B050"/>
                </a:solidFill>
              </a:rPr>
              <a:t>// Explicit Casting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  <a:endParaRPr lang="en-US" sz="29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4667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Operators in Java</a:t>
            </a:r>
          </a:p>
        </p:txBody>
      </p:sp>
    </p:spTree>
    <p:extLst>
      <p:ext uri="{BB962C8B-B14F-4D97-AF65-F5344CB8AC3E}">
        <p14:creationId xmlns="" xmlns:p14="http://schemas.microsoft.com/office/powerpoint/2010/main" val="122668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in Java</a:t>
            </a:r>
            <a:endParaRPr lang="en-US" altLang="en-US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pPr marL="630238" indent="-346075" algn="just">
              <a:spcBef>
                <a:spcPts val="1200"/>
              </a:spcBef>
            </a:pPr>
            <a:r>
              <a:rPr lang="en-US" sz="2400" dirty="0" smtClean="0"/>
              <a:t> </a:t>
            </a:r>
            <a:endParaRPr lang="en-US" sz="2400" dirty="0">
              <a:ea typeface="Arial Unicode MS" pitchFamily="34" charset="-128"/>
            </a:endParaRPr>
          </a:p>
          <a:p>
            <a:pPr>
              <a:spcBef>
                <a:spcPts val="1200"/>
              </a:spcBef>
            </a:pPr>
            <a:r>
              <a:rPr lang="en-IN" sz="2400" dirty="0" smtClean="0"/>
              <a:t>Operators </a:t>
            </a:r>
            <a:r>
              <a:rPr lang="en-IN" sz="2400" dirty="0"/>
              <a:t>are special symbols that perform specific operation on one, two or more operands and return a result.</a:t>
            </a:r>
          </a:p>
          <a:p>
            <a:pPr marL="1587" lvl="1" indent="0">
              <a:buNone/>
            </a:pPr>
            <a:endParaRPr lang="en-US" dirty="0">
              <a:ea typeface="Arial Unicode MS" pitchFamily="34" charset="-128"/>
            </a:endParaRPr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r>
              <a:rPr lang="en-US" sz="2400" dirty="0"/>
              <a:t> Example:</a:t>
            </a:r>
          </a:p>
          <a:p>
            <a:r>
              <a:rPr lang="en-US" sz="2400" dirty="0"/>
              <a:t>                 </a:t>
            </a:r>
            <a:r>
              <a:rPr lang="en-US" sz="2400" dirty="0" smtClean="0"/>
              <a:t>a+b =c;</a:t>
            </a:r>
            <a:endParaRPr lang="en-US" sz="2400" dirty="0">
              <a:solidFill>
                <a:srgbClr val="00B050"/>
              </a:solidFill>
            </a:endParaRP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1587" lvl="1" indent="0" algn="just">
              <a:spcBef>
                <a:spcPts val="1200"/>
              </a:spcBef>
              <a:buNone/>
            </a:pPr>
            <a:r>
              <a:rPr lang="en-IN" dirty="0"/>
              <a:t>Here,</a:t>
            </a:r>
          </a:p>
          <a:p>
            <a:pPr lvl="2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IN" sz="2400" dirty="0"/>
              <a:t> a and b are variables</a:t>
            </a:r>
          </a:p>
          <a:p>
            <a:pPr lvl="2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IN" sz="2400" dirty="0"/>
              <a:t> the data in a and b are operands</a:t>
            </a:r>
          </a:p>
          <a:p>
            <a:pPr lvl="2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IN" sz="2400" dirty="0"/>
              <a:t> ‘+’ is the operator</a:t>
            </a:r>
          </a:p>
          <a:p>
            <a:pPr lvl="2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IN" sz="2400" dirty="0"/>
              <a:t> c contains the result</a:t>
            </a:r>
          </a:p>
          <a:p>
            <a:endParaRPr lang="en-US" sz="2400" dirty="0"/>
          </a:p>
          <a:p>
            <a:endParaRPr lang="en-US" sz="2400" dirty="0"/>
          </a:p>
          <a:p>
            <a:pPr marL="173038" algn="just">
              <a:spcBef>
                <a:spcPts val="1200"/>
              </a:spcBef>
            </a:pPr>
            <a:endParaRPr lang="en-US" sz="2900" dirty="0" smtClean="0"/>
          </a:p>
          <a:p>
            <a:pPr marL="173038" algn="just">
              <a:spcBef>
                <a:spcPts val="1200"/>
              </a:spcBef>
            </a:pPr>
            <a:endParaRPr lang="en-US" sz="2900" dirty="0"/>
          </a:p>
          <a:p>
            <a:pPr marL="687388" indent="-514350" algn="just">
              <a:spcBef>
                <a:spcPts val="1200"/>
              </a:spcBef>
              <a:buAutoNum type="arabicPeriod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687388" indent="-514350" algn="just">
              <a:spcBef>
                <a:spcPts val="1200"/>
              </a:spcBef>
              <a:buAutoNum type="arabicPeriod"/>
            </a:pPr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marL="173038" algn="just">
              <a:spcBef>
                <a:spcPts val="1200"/>
              </a:spcBef>
            </a:pPr>
            <a:endParaRPr lang="en-US" sz="2900" dirty="0" smtClean="0"/>
          </a:p>
          <a:p>
            <a:pPr marL="173038" algn="just">
              <a:spcBef>
                <a:spcPts val="1200"/>
              </a:spcBef>
            </a:pPr>
            <a:endParaRPr lang="en-US" sz="29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8430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Classification</a:t>
            </a:r>
            <a:endParaRPr lang="en-US" altLang="en-US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630238" indent="-346075" algn="just">
              <a:spcBef>
                <a:spcPts val="1200"/>
              </a:spcBef>
            </a:pPr>
            <a:endParaRPr lang="en-US" sz="2400" dirty="0"/>
          </a:p>
          <a:p>
            <a:pPr marL="173038" algn="just">
              <a:spcBef>
                <a:spcPts val="1200"/>
              </a:spcBef>
            </a:pPr>
            <a:endParaRPr lang="en-US" sz="2900" dirty="0" smtClean="0"/>
          </a:p>
          <a:p>
            <a:pPr marL="173038" algn="just">
              <a:spcBef>
                <a:spcPts val="1200"/>
              </a:spcBef>
            </a:pPr>
            <a:endParaRPr lang="en-US" sz="2900" dirty="0"/>
          </a:p>
          <a:p>
            <a:pPr marL="687388" indent="-514350" algn="just">
              <a:spcBef>
                <a:spcPts val="1200"/>
              </a:spcBef>
              <a:buAutoNum type="arabicPeriod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687388" indent="-514350" algn="just">
              <a:spcBef>
                <a:spcPts val="1200"/>
              </a:spcBef>
              <a:buAutoNum type="arabicPeriod"/>
            </a:pPr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marL="173038" algn="just">
              <a:spcBef>
                <a:spcPts val="1200"/>
              </a:spcBef>
            </a:pPr>
            <a:endParaRPr lang="en-US" sz="2900" dirty="0" smtClean="0"/>
          </a:p>
          <a:p>
            <a:pPr marL="173038" algn="just">
              <a:spcBef>
                <a:spcPts val="1200"/>
              </a:spcBef>
            </a:pPr>
            <a:endParaRPr lang="en-US" sz="29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06115569"/>
              </p:ext>
            </p:extLst>
          </p:nvPr>
        </p:nvGraphicFramePr>
        <p:xfrm>
          <a:off x="1073793" y="1418079"/>
          <a:ext cx="6934200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1400">
                  <a:extLst>
                    <a:ext uri="{9D8B030D-6E8A-4147-A177-3AD203B41FA5}">
                      <a16:colId xmlns="" xmlns:a16="http://schemas.microsoft.com/office/drawing/2014/main" val="1987753609"/>
                    </a:ext>
                  </a:extLst>
                </a:gridCol>
                <a:gridCol w="2311400">
                  <a:extLst>
                    <a:ext uri="{9D8B030D-6E8A-4147-A177-3AD203B41FA5}">
                      <a16:colId xmlns="" xmlns:a16="http://schemas.microsoft.com/office/drawing/2014/main" val="16025963"/>
                    </a:ext>
                  </a:extLst>
                </a:gridCol>
                <a:gridCol w="2311400">
                  <a:extLst>
                    <a:ext uri="{9D8B030D-6E8A-4147-A177-3AD203B41FA5}">
                      <a16:colId xmlns="" xmlns:a16="http://schemas.microsoft.com/office/drawing/2014/main" val="2841457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Unary operators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Binary operators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Ternary operators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27019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 smtClean="0">
                          <a:solidFill>
                            <a:schemeClr val="bg1"/>
                          </a:solidFill>
                        </a:rPr>
                        <a:t>Require only </a:t>
                      </a:r>
                      <a:r>
                        <a:rPr lang="en-IN" i="1" dirty="0" smtClean="0">
                          <a:solidFill>
                            <a:schemeClr val="bg1"/>
                          </a:solidFill>
                        </a:rPr>
                        <a:t>one</a:t>
                      </a:r>
                      <a:r>
                        <a:rPr lang="en-IN" b="0" dirty="0" smtClean="0">
                          <a:solidFill>
                            <a:schemeClr val="bg1"/>
                          </a:solidFill>
                        </a:rPr>
                        <a:t> operand.</a:t>
                      </a:r>
                    </a:p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 smtClean="0">
                          <a:solidFill>
                            <a:schemeClr val="bg1"/>
                          </a:solidFill>
                        </a:rPr>
                        <a:t>Require </a:t>
                      </a:r>
                      <a:r>
                        <a:rPr lang="en-IN" i="1" dirty="0" smtClean="0">
                          <a:solidFill>
                            <a:schemeClr val="bg1"/>
                          </a:solidFill>
                        </a:rPr>
                        <a:t>two</a:t>
                      </a:r>
                      <a:r>
                        <a:rPr lang="en-IN" b="0" dirty="0" smtClean="0">
                          <a:solidFill>
                            <a:schemeClr val="bg1"/>
                          </a:solidFill>
                        </a:rPr>
                        <a:t> operands.</a:t>
                      </a:r>
                    </a:p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 smtClean="0">
                          <a:solidFill>
                            <a:schemeClr val="bg1"/>
                          </a:solidFill>
                        </a:rPr>
                        <a:t>Operate on three operands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08889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++</a:t>
                      </a:r>
                      <a:r>
                        <a:rPr lang="en-IN" b="0" dirty="0" smtClean="0">
                          <a:solidFill>
                            <a:schemeClr val="bg1"/>
                          </a:solidFill>
                        </a:rPr>
                        <a:t>   increments the value of its operand by 1</a:t>
                      </a:r>
                    </a:p>
                    <a:p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- -</a:t>
                      </a:r>
                      <a:r>
                        <a:rPr lang="en-IN" b="0" dirty="0" smtClean="0">
                          <a:solidFill>
                            <a:schemeClr val="bg1"/>
                          </a:solidFill>
                        </a:rPr>
                        <a:t>   decrement the value of its  operand by 1.</a:t>
                      </a:r>
                    </a:p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+</a:t>
                      </a:r>
                      <a:r>
                        <a:rPr lang="en-IN" b="0" dirty="0" smtClean="0">
                          <a:solidFill>
                            <a:schemeClr val="bg1"/>
                          </a:solidFill>
                        </a:rPr>
                        <a:t> adds the values of its two operands.</a:t>
                      </a:r>
                    </a:p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he  ? Operator evaluate Boolean expressions</a:t>
                      </a:r>
                    </a:p>
                    <a:p>
                      <a:endParaRPr lang="en-US" b="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variable x = (expression) ? value if true : value if false</a:t>
                      </a:r>
                    </a:p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0226107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301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Key Topics</a:t>
            </a:r>
            <a:endParaRPr lang="en-US" sz="1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 vert="horz">
            <a:normAutofit/>
          </a:bodyPr>
          <a:lstStyle/>
          <a:p>
            <a:pPr marL="577850" lvl="1" indent="-354013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Java key words.</a:t>
            </a:r>
            <a:endParaRPr lang="en-US" sz="2000" dirty="0">
              <a:solidFill>
                <a:schemeClr val="bg1"/>
              </a:solidFill>
            </a:endParaRPr>
          </a:p>
          <a:p>
            <a:pPr marL="577850" lvl="1" indent="-354013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577850" lvl="1" indent="-354013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Data types available in Java.</a:t>
            </a:r>
          </a:p>
          <a:p>
            <a:pPr marL="577850" lvl="1" indent="-354013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577850" lvl="1" indent="-354013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Java variables &amp; Literals. </a:t>
            </a:r>
            <a:endParaRPr lang="en-US" sz="2000" dirty="0">
              <a:solidFill>
                <a:schemeClr val="bg1"/>
              </a:solidFill>
            </a:endParaRPr>
          </a:p>
          <a:p>
            <a:pPr marL="577850" lvl="1" indent="-354013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577850" lvl="1" indent="-354013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Operators in Java.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83383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Ternary Operator</a:t>
            </a:r>
            <a:endParaRPr lang="en-US" altLang="en-US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630238" indent="-346075" algn="just">
              <a:spcBef>
                <a:spcPts val="1200"/>
              </a:spcBef>
            </a:pPr>
            <a:r>
              <a:rPr lang="en-US" sz="2200" dirty="0" smtClean="0"/>
              <a:t> </a:t>
            </a:r>
            <a:endParaRPr lang="en-US" sz="2400" dirty="0">
              <a:ea typeface="Arial Unicode MS" pitchFamily="34" charset="-128"/>
            </a:endParaRPr>
          </a:p>
          <a:p>
            <a:pPr>
              <a:spcBef>
                <a:spcPts val="1200"/>
              </a:spcBef>
            </a:pPr>
            <a:endParaRPr lang="en-US" sz="2400" dirty="0"/>
          </a:p>
          <a:p>
            <a:endParaRPr lang="en-US" sz="2400" dirty="0"/>
          </a:p>
          <a:p>
            <a:pPr marL="173038" algn="just">
              <a:spcBef>
                <a:spcPts val="1200"/>
              </a:spcBef>
            </a:pPr>
            <a:endParaRPr lang="en-US" sz="2900" dirty="0" smtClean="0"/>
          </a:p>
          <a:p>
            <a:pPr marL="173038" algn="just">
              <a:spcBef>
                <a:spcPts val="1200"/>
              </a:spcBef>
            </a:pPr>
            <a:endParaRPr lang="en-US" sz="2900" dirty="0"/>
          </a:p>
          <a:p>
            <a:pPr marL="687388" indent="-514350" algn="just">
              <a:spcBef>
                <a:spcPts val="1200"/>
              </a:spcBef>
              <a:buAutoNum type="arabicPeriod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687388" indent="-514350" algn="just">
              <a:spcBef>
                <a:spcPts val="1200"/>
              </a:spcBef>
              <a:buAutoNum type="arabicPeriod"/>
            </a:pPr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marL="173038" algn="just">
              <a:spcBef>
                <a:spcPts val="1200"/>
              </a:spcBef>
            </a:pPr>
            <a:endParaRPr lang="en-US" sz="2900" dirty="0" smtClean="0"/>
          </a:p>
          <a:p>
            <a:pPr marL="173038" algn="just">
              <a:spcBef>
                <a:spcPts val="1200"/>
              </a:spcBef>
            </a:pPr>
            <a:endParaRPr lang="en-US" sz="2900" dirty="0"/>
          </a:p>
        </p:txBody>
      </p:sp>
      <p:sp>
        <p:nvSpPr>
          <p:cNvPr id="6" name="TextBox 5"/>
          <p:cNvSpPr txBox="1"/>
          <p:nvPr/>
        </p:nvSpPr>
        <p:spPr>
          <a:xfrm>
            <a:off x="537462" y="5029458"/>
            <a:ext cx="8229600" cy="106182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63550" lvl="2" indent="-342900" algn="just" defTabSz="457200" eaLnBrk="1" hangingPunct="1"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bg1"/>
                </a:solidFill>
              </a:rPr>
              <a:t>In the above example since the num1 is greater than 5 the value 20 will be assigned to num2.</a:t>
            </a:r>
          </a:p>
          <a:p>
            <a:pPr marL="463550" lvl="2" indent="-342900" algn="just" defTabSz="457200" eaLnBrk="1" hangingPunct="1"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bg1"/>
                </a:solidFill>
              </a:rPr>
              <a:t>If num1 is   &lt; 5   the value 30 will be assigned to num2.</a:t>
            </a:r>
          </a:p>
        </p:txBody>
      </p:sp>
      <p:sp>
        <p:nvSpPr>
          <p:cNvPr id="4" name="Rectangle 3"/>
          <p:cNvSpPr/>
          <p:nvPr/>
        </p:nvSpPr>
        <p:spPr>
          <a:xfrm>
            <a:off x="537461" y="1137831"/>
            <a:ext cx="808363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68325" indent="-106363"/>
            <a:r>
              <a:rPr lang="en-US" dirty="0">
                <a:solidFill>
                  <a:schemeClr val="bg1"/>
                </a:solidFill>
              </a:rPr>
              <a:t>class Test</a:t>
            </a:r>
          </a:p>
          <a:p>
            <a:pPr marL="568325" indent="-106363"/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pPr marL="1082675" indent="-115888"/>
            <a:r>
              <a:rPr lang="en-US" dirty="0">
                <a:solidFill>
                  <a:schemeClr val="bg1"/>
                </a:solidFill>
              </a:rPr>
              <a:t>public static void main(String </a:t>
            </a:r>
            <a:r>
              <a:rPr lang="en-US" dirty="0" err="1">
                <a:solidFill>
                  <a:schemeClr val="bg1"/>
                </a:solidFill>
              </a:rPr>
              <a:t>args</a:t>
            </a:r>
            <a:r>
              <a:rPr lang="en-US" dirty="0">
                <a:solidFill>
                  <a:schemeClr val="bg1"/>
                </a:solidFill>
              </a:rPr>
              <a:t>[])</a:t>
            </a:r>
          </a:p>
          <a:p>
            <a:pPr marL="1082675" indent="-115888"/>
            <a:r>
              <a:rPr lang="en-US" dirty="0">
                <a:solidFill>
                  <a:schemeClr val="bg1"/>
                </a:solidFill>
              </a:rPr>
              <a:t>{ </a:t>
            </a:r>
          </a:p>
          <a:p>
            <a:pPr marL="1376363">
              <a:tabLst>
                <a:tab pos="461963" algn="l"/>
                <a:tab pos="1198563" algn="l"/>
              </a:tabLst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num1=10;</a:t>
            </a:r>
          </a:p>
          <a:p>
            <a:pPr marL="1428750">
              <a:tabLst>
                <a:tab pos="461963" algn="l"/>
              </a:tabLst>
            </a:pP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num2;</a:t>
            </a:r>
          </a:p>
          <a:p>
            <a:pPr marL="346075" indent="1082675">
              <a:tabLst>
                <a:tab pos="461963" algn="l"/>
              </a:tabLst>
            </a:pPr>
            <a:r>
              <a:rPr lang="en-US" dirty="0">
                <a:solidFill>
                  <a:schemeClr val="bg1"/>
                </a:solidFill>
              </a:rPr>
              <a:t>num2 = (num1&gt;5) ? 20: 30;</a:t>
            </a:r>
          </a:p>
          <a:p>
            <a:pPr marL="1428750">
              <a:tabLst>
                <a:tab pos="461963" algn="l"/>
              </a:tabLst>
            </a:pPr>
            <a:r>
              <a:rPr lang="en-US" dirty="0" err="1">
                <a:solidFill>
                  <a:schemeClr val="bg1"/>
                </a:solidFill>
              </a:rPr>
              <a:t>System.out.println</a:t>
            </a:r>
            <a:r>
              <a:rPr lang="en-US" dirty="0">
                <a:solidFill>
                  <a:schemeClr val="bg1"/>
                </a:solidFill>
              </a:rPr>
              <a:t>( "Value of num2 is : " + </a:t>
            </a:r>
            <a:r>
              <a:rPr lang="en-US" dirty="0" err="1">
                <a:solidFill>
                  <a:schemeClr val="bg1"/>
                </a:solidFill>
              </a:rPr>
              <a:t>num</a:t>
            </a:r>
            <a:r>
              <a:rPr lang="en-US" dirty="0" smtClean="0">
                <a:solidFill>
                  <a:schemeClr val="bg1"/>
                </a:solidFill>
              </a:rPr>
              <a:t>);</a:t>
            </a:r>
          </a:p>
          <a:p>
            <a:pPr marL="966788">
              <a:tabLst>
                <a:tab pos="461963" algn="l"/>
              </a:tabLst>
            </a:pPr>
            <a:r>
              <a:rPr lang="en-US" dirty="0" smtClean="0">
                <a:solidFill>
                  <a:schemeClr val="bg1"/>
                </a:solidFill>
              </a:rPr>
              <a:t> }</a:t>
            </a:r>
            <a:endParaRPr lang="en-US" dirty="0">
              <a:solidFill>
                <a:schemeClr val="bg1"/>
              </a:solidFill>
            </a:endParaRPr>
          </a:p>
          <a:p>
            <a:pPr marL="1428750">
              <a:tabLst>
                <a:tab pos="461963" algn="l"/>
              </a:tabLst>
            </a:pPr>
            <a:endParaRPr lang="en-US" dirty="0">
              <a:solidFill>
                <a:schemeClr val="bg1"/>
              </a:solidFill>
            </a:endParaRPr>
          </a:p>
          <a:p>
            <a:pPr marL="346075" indent="119063">
              <a:tabLst>
                <a:tab pos="461963" algn="l"/>
              </a:tabLst>
            </a:pPr>
            <a:r>
              <a:rPr lang="en-US" dirty="0">
                <a:solidFill>
                  <a:schemeClr val="bg1"/>
                </a:solidFill>
              </a:rPr>
              <a:t>  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09259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Operators</a:t>
            </a:r>
            <a:endParaRPr lang="en-US" altLang="en-US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630238" indent="-346075" algn="just">
              <a:spcBef>
                <a:spcPts val="1200"/>
              </a:spcBef>
            </a:pPr>
            <a:r>
              <a:rPr lang="en-US" sz="2200" dirty="0" smtClean="0"/>
              <a:t> </a:t>
            </a:r>
            <a:endParaRPr lang="en-US" sz="2400" dirty="0">
              <a:ea typeface="Arial Unicode MS" pitchFamily="34" charset="-128"/>
            </a:endParaRPr>
          </a:p>
          <a:p>
            <a:pPr>
              <a:spcBef>
                <a:spcPts val="1200"/>
              </a:spcBef>
            </a:pPr>
            <a:endParaRPr lang="en-US" sz="2400" dirty="0"/>
          </a:p>
          <a:p>
            <a:endParaRPr lang="en-US" sz="2400" dirty="0"/>
          </a:p>
          <a:p>
            <a:pPr marL="173038" algn="just">
              <a:spcBef>
                <a:spcPts val="1200"/>
              </a:spcBef>
            </a:pPr>
            <a:endParaRPr lang="en-US" sz="2900" dirty="0" smtClean="0"/>
          </a:p>
          <a:p>
            <a:pPr marL="173038" algn="just">
              <a:spcBef>
                <a:spcPts val="1200"/>
              </a:spcBef>
            </a:pPr>
            <a:endParaRPr lang="en-US" sz="2900" dirty="0"/>
          </a:p>
          <a:p>
            <a:pPr marL="687388" indent="-514350" algn="just">
              <a:spcBef>
                <a:spcPts val="1200"/>
              </a:spcBef>
              <a:buAutoNum type="arabicPeriod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687388" indent="-514350" algn="just">
              <a:spcBef>
                <a:spcPts val="1200"/>
              </a:spcBef>
              <a:buAutoNum type="arabicPeriod"/>
            </a:pPr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marL="173038" algn="just">
              <a:spcBef>
                <a:spcPts val="1200"/>
              </a:spcBef>
            </a:pPr>
            <a:endParaRPr lang="en-US" sz="2900" dirty="0" smtClean="0"/>
          </a:p>
          <a:p>
            <a:pPr marL="173038" algn="just">
              <a:spcBef>
                <a:spcPts val="1200"/>
              </a:spcBef>
            </a:pPr>
            <a:endParaRPr lang="en-US" sz="29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02293" y="998389"/>
            <a:ext cx="8382000" cy="472957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28600" indent="-2270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87338" indent="-166688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393700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512763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0238" indent="-346075" algn="just" fontAlgn="auto">
              <a:spcBef>
                <a:spcPts val="1200"/>
              </a:spcBef>
              <a:spcAft>
                <a:spcPts val="0"/>
              </a:spcAft>
            </a:pPr>
            <a:r>
              <a:rPr lang="en-US" sz="2200" b="0" dirty="0" smtClean="0"/>
              <a:t> </a:t>
            </a:r>
            <a:endParaRPr lang="en-US" sz="2400" b="0" dirty="0" smtClean="0">
              <a:ea typeface="Arial Unicode MS" pitchFamily="34" charset="-128"/>
            </a:endParaRPr>
          </a:p>
          <a:p>
            <a:pPr fontAlgn="auto">
              <a:spcBef>
                <a:spcPts val="1200"/>
              </a:spcBef>
              <a:spcAft>
                <a:spcPts val="0"/>
              </a:spcAft>
            </a:pPr>
            <a:endParaRPr lang="en-IN" sz="2400" b="0" dirty="0" smtClean="0"/>
          </a:p>
          <a:p>
            <a:pPr marL="1587" lvl="1" indent="0" fontAlgn="auto">
              <a:spcAft>
                <a:spcPts val="0"/>
              </a:spcAft>
              <a:buFont typeface="Arial"/>
              <a:buNone/>
            </a:pPr>
            <a:endParaRPr lang="en-US" sz="2000" b="0" dirty="0" smtClean="0">
              <a:ea typeface="Arial Unicode MS" pitchFamily="34" charset="-128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</a:pPr>
            <a:endParaRPr lang="en-US" sz="2000" b="0" dirty="0" smtClean="0"/>
          </a:p>
          <a:p>
            <a:pPr fontAlgn="auto">
              <a:spcAft>
                <a:spcPts val="0"/>
              </a:spcAft>
            </a:pPr>
            <a:r>
              <a:rPr lang="en-US" sz="2600" b="0" dirty="0" smtClean="0"/>
              <a:t> </a:t>
            </a:r>
            <a:endParaRPr lang="en-US" sz="2400" b="0" dirty="0" smtClean="0"/>
          </a:p>
          <a:p>
            <a:pPr marL="173038" algn="just" fontAlgn="auto">
              <a:spcBef>
                <a:spcPts val="1200"/>
              </a:spcBef>
              <a:spcAft>
                <a:spcPts val="0"/>
              </a:spcAft>
            </a:pPr>
            <a:endParaRPr lang="en-US" sz="2900" b="0" dirty="0" smtClean="0"/>
          </a:p>
          <a:p>
            <a:pPr marL="173038" algn="just" fontAlgn="auto">
              <a:spcBef>
                <a:spcPts val="1200"/>
              </a:spcBef>
              <a:spcAft>
                <a:spcPts val="0"/>
              </a:spcAft>
            </a:pPr>
            <a:endParaRPr lang="en-US" sz="2900" b="0" dirty="0" smtClean="0"/>
          </a:p>
          <a:p>
            <a:pPr marL="687388" indent="-514350" algn="just" fontAlgn="auto">
              <a:spcBef>
                <a:spcPts val="1200"/>
              </a:spcBef>
              <a:spcAft>
                <a:spcPts val="0"/>
              </a:spcAft>
              <a:buFont typeface="Arial"/>
              <a:buAutoNum type="arabicPeriod"/>
            </a:pPr>
            <a:endParaRPr lang="en-US" sz="2000" b="0" dirty="0" smtClean="0">
              <a:latin typeface="Arial" pitchFamily="34" charset="0"/>
              <a:cs typeface="Arial" pitchFamily="34" charset="0"/>
            </a:endParaRPr>
          </a:p>
          <a:p>
            <a:pPr marL="687388" indent="-514350" algn="just" fontAlgn="auto">
              <a:spcBef>
                <a:spcPts val="1200"/>
              </a:spcBef>
              <a:spcAft>
                <a:spcPts val="0"/>
              </a:spcAft>
              <a:buFont typeface="Arial"/>
              <a:buAutoNum type="arabicPeriod"/>
            </a:pPr>
            <a:endParaRPr lang="en-US" sz="3200" b="0" dirty="0" smtClean="0">
              <a:latin typeface="Arial" pitchFamily="34" charset="0"/>
              <a:cs typeface="Arial" pitchFamily="34" charset="0"/>
            </a:endParaRPr>
          </a:p>
          <a:p>
            <a:pPr marL="173038" algn="just" fontAlgn="auto">
              <a:spcBef>
                <a:spcPts val="1200"/>
              </a:spcBef>
              <a:spcAft>
                <a:spcPts val="0"/>
              </a:spcAft>
            </a:pPr>
            <a:endParaRPr lang="en-US" sz="2900" b="0" dirty="0" smtClean="0"/>
          </a:p>
          <a:p>
            <a:pPr marL="173038" algn="just" fontAlgn="auto">
              <a:spcBef>
                <a:spcPts val="1200"/>
              </a:spcBef>
              <a:spcAft>
                <a:spcPts val="0"/>
              </a:spcAft>
            </a:pPr>
            <a:endParaRPr lang="en-US" sz="2900" b="0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="" xmlns:p14="http://schemas.microsoft.com/office/powerpoint/2010/main" val="2627334268"/>
              </p:ext>
            </p:extLst>
          </p:nvPr>
        </p:nvGraphicFramePr>
        <p:xfrm>
          <a:off x="415271" y="1459110"/>
          <a:ext cx="8305800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987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</a:t>
            </a:r>
            <a:r>
              <a:rPr lang="en-US" dirty="0" smtClean="0"/>
              <a:t>Operator</a:t>
            </a:r>
            <a:endParaRPr lang="en-US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630238" indent="-346075" algn="just">
              <a:spcBef>
                <a:spcPts val="1200"/>
              </a:spcBef>
            </a:pPr>
            <a:r>
              <a:rPr lang="en-US" sz="2200" dirty="0" smtClean="0"/>
              <a:t> </a:t>
            </a:r>
            <a:endParaRPr lang="en-US" sz="2400" dirty="0">
              <a:ea typeface="Arial Unicode MS" pitchFamily="34" charset="-128"/>
            </a:endParaRPr>
          </a:p>
          <a:p>
            <a:pPr>
              <a:spcBef>
                <a:spcPts val="1200"/>
              </a:spcBef>
            </a:pPr>
            <a:endParaRPr lang="en-US" sz="2400" dirty="0"/>
          </a:p>
          <a:p>
            <a:endParaRPr lang="en-US" sz="2400" dirty="0"/>
          </a:p>
          <a:p>
            <a:pPr marL="173038" algn="just">
              <a:spcBef>
                <a:spcPts val="1200"/>
              </a:spcBef>
            </a:pPr>
            <a:endParaRPr lang="en-US" sz="2900" dirty="0" smtClean="0"/>
          </a:p>
          <a:p>
            <a:pPr marL="173038" algn="just">
              <a:spcBef>
                <a:spcPts val="1200"/>
              </a:spcBef>
            </a:pPr>
            <a:endParaRPr lang="en-US" sz="2900" dirty="0"/>
          </a:p>
          <a:p>
            <a:pPr marL="687388" indent="-514350" algn="just">
              <a:spcBef>
                <a:spcPts val="1200"/>
              </a:spcBef>
              <a:buAutoNum type="arabicPeriod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687388" indent="-514350" algn="just">
              <a:spcBef>
                <a:spcPts val="1200"/>
              </a:spcBef>
              <a:buAutoNum type="arabicPeriod"/>
            </a:pPr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marL="173038" algn="just">
              <a:spcBef>
                <a:spcPts val="1200"/>
              </a:spcBef>
            </a:pPr>
            <a:endParaRPr lang="en-US" sz="2900" dirty="0" smtClean="0"/>
          </a:p>
          <a:p>
            <a:pPr marL="173038" algn="just">
              <a:spcBef>
                <a:spcPts val="1200"/>
              </a:spcBef>
            </a:pPr>
            <a:endParaRPr lang="en-US" sz="29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02293" y="762000"/>
            <a:ext cx="8382000" cy="496595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28600" indent="-2270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87338" indent="-166688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393700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512763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0238" indent="-346075" algn="just" fontAlgn="auto">
              <a:spcBef>
                <a:spcPts val="1200"/>
              </a:spcBef>
              <a:spcAft>
                <a:spcPts val="0"/>
              </a:spcAft>
            </a:pPr>
            <a:r>
              <a:rPr lang="en-US" sz="2200" b="0" dirty="0" smtClean="0"/>
              <a:t> </a:t>
            </a:r>
            <a:endParaRPr lang="en-US" sz="2400" b="0" dirty="0" smtClean="0">
              <a:ea typeface="Arial Unicode MS" pitchFamily="34" charset="-128"/>
            </a:endParaRPr>
          </a:p>
          <a:p>
            <a:r>
              <a:rPr lang="en-US" sz="2000" b="0" dirty="0" smtClean="0"/>
              <a:t>Part of binary operators use </a:t>
            </a:r>
            <a:r>
              <a:rPr lang="en-US" sz="2000" b="0" dirty="0"/>
              <a:t>for mathematical calculations. The following table lists the arithmetic operators,</a:t>
            </a:r>
          </a:p>
          <a:p>
            <a:pPr fontAlgn="auto">
              <a:spcBef>
                <a:spcPts val="1200"/>
              </a:spcBef>
              <a:spcAft>
                <a:spcPts val="0"/>
              </a:spcAft>
            </a:pPr>
            <a:endParaRPr lang="en-IN" sz="2400" b="0" dirty="0" smtClean="0"/>
          </a:p>
          <a:p>
            <a:pPr marL="1587" lvl="1" indent="0" fontAlgn="auto">
              <a:spcAft>
                <a:spcPts val="0"/>
              </a:spcAft>
              <a:buFont typeface="Arial"/>
              <a:buNone/>
            </a:pPr>
            <a:endParaRPr lang="en-US" sz="2000" b="0" dirty="0" smtClean="0">
              <a:ea typeface="Arial Unicode MS" pitchFamily="34" charset="-128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</a:pPr>
            <a:endParaRPr lang="en-US" sz="2000" b="0" dirty="0" smtClean="0"/>
          </a:p>
          <a:p>
            <a:pPr fontAlgn="auto">
              <a:spcAft>
                <a:spcPts val="0"/>
              </a:spcAft>
            </a:pPr>
            <a:r>
              <a:rPr lang="en-US" sz="2600" b="0" dirty="0" smtClean="0"/>
              <a:t> </a:t>
            </a:r>
            <a:endParaRPr lang="en-US" sz="2400" b="0" dirty="0" smtClean="0"/>
          </a:p>
          <a:p>
            <a:pPr marL="173038" algn="just" fontAlgn="auto">
              <a:spcBef>
                <a:spcPts val="1200"/>
              </a:spcBef>
              <a:spcAft>
                <a:spcPts val="0"/>
              </a:spcAft>
            </a:pPr>
            <a:endParaRPr lang="en-US" sz="2900" b="0" dirty="0" smtClean="0"/>
          </a:p>
          <a:p>
            <a:pPr marL="173038" algn="just" fontAlgn="auto">
              <a:spcBef>
                <a:spcPts val="1200"/>
              </a:spcBef>
              <a:spcAft>
                <a:spcPts val="0"/>
              </a:spcAft>
            </a:pPr>
            <a:endParaRPr lang="en-US" sz="2900" b="0" dirty="0" smtClean="0"/>
          </a:p>
          <a:p>
            <a:pPr marL="687388" indent="-514350" algn="just" fontAlgn="auto">
              <a:spcBef>
                <a:spcPts val="1200"/>
              </a:spcBef>
              <a:spcAft>
                <a:spcPts val="0"/>
              </a:spcAft>
              <a:buFont typeface="Arial"/>
              <a:buAutoNum type="arabicPeriod"/>
            </a:pPr>
            <a:endParaRPr lang="en-US" sz="2000" b="0" dirty="0" smtClean="0">
              <a:latin typeface="Arial" pitchFamily="34" charset="0"/>
              <a:cs typeface="Arial" pitchFamily="34" charset="0"/>
            </a:endParaRPr>
          </a:p>
          <a:p>
            <a:pPr marL="687388" indent="-514350" algn="just" fontAlgn="auto">
              <a:spcBef>
                <a:spcPts val="1200"/>
              </a:spcBef>
              <a:spcAft>
                <a:spcPts val="0"/>
              </a:spcAft>
              <a:buFont typeface="Arial"/>
              <a:buAutoNum type="arabicPeriod"/>
            </a:pPr>
            <a:endParaRPr lang="en-US" sz="3200" b="0" dirty="0" smtClean="0">
              <a:latin typeface="Arial" pitchFamily="34" charset="0"/>
              <a:cs typeface="Arial" pitchFamily="34" charset="0"/>
            </a:endParaRPr>
          </a:p>
          <a:p>
            <a:pPr marL="173038" algn="just" fontAlgn="auto">
              <a:spcBef>
                <a:spcPts val="1200"/>
              </a:spcBef>
              <a:spcAft>
                <a:spcPts val="0"/>
              </a:spcAft>
            </a:pPr>
            <a:endParaRPr lang="en-US" sz="2900" b="0" dirty="0" smtClean="0"/>
          </a:p>
          <a:p>
            <a:pPr marL="173038" algn="just" fontAlgn="auto">
              <a:spcBef>
                <a:spcPts val="1200"/>
              </a:spcBef>
              <a:spcAft>
                <a:spcPts val="0"/>
              </a:spcAft>
            </a:pPr>
            <a:endParaRPr lang="en-US" sz="2900" b="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21873321"/>
              </p:ext>
            </p:extLst>
          </p:nvPr>
        </p:nvGraphicFramePr>
        <p:xfrm>
          <a:off x="1066800" y="2438401"/>
          <a:ext cx="6934200" cy="2632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7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308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087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002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5308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Operator</a:t>
                      </a:r>
                      <a:endParaRPr lang="en-US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Value of a</a:t>
                      </a:r>
                      <a:endParaRPr lang="en-US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Value of b</a:t>
                      </a:r>
                      <a:endParaRPr lang="en-US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Usage</a:t>
                      </a:r>
                      <a:endParaRPr lang="en-US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Value of c</a:t>
                      </a:r>
                      <a:endParaRPr lang="en-US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639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+</a:t>
                      </a:r>
                      <a:endParaRPr lang="en-US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n-US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 = a+b</a:t>
                      </a:r>
                      <a:endParaRPr lang="en-US" sz="16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  <a:endParaRPr lang="en-US" sz="16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639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en-US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n-US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 = a-b</a:t>
                      </a:r>
                      <a:endParaRPr lang="en-US" sz="16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6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639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*</a:t>
                      </a:r>
                      <a:endParaRPr lang="en-US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n-US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 = a* b</a:t>
                      </a:r>
                      <a:endParaRPr lang="en-US" sz="16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  <a:endParaRPr lang="en-US" sz="16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639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/</a:t>
                      </a:r>
                      <a:endParaRPr lang="en-US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n-US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 = a/b</a:t>
                      </a:r>
                      <a:endParaRPr lang="en-US" sz="16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6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3822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%</a:t>
                      </a:r>
                      <a:endParaRPr lang="en-US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n-US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 = a%b</a:t>
                      </a:r>
                      <a:endParaRPr lang="en-US" sz="16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6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9549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Unary </a:t>
            </a:r>
            <a:r>
              <a:rPr lang="en-US" dirty="0" smtClean="0"/>
              <a:t>Operator</a:t>
            </a:r>
            <a:endParaRPr lang="en-US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630238" indent="-346075" algn="just">
              <a:spcBef>
                <a:spcPts val="1200"/>
              </a:spcBef>
            </a:pPr>
            <a:r>
              <a:rPr lang="en-US" sz="2200" dirty="0" smtClean="0"/>
              <a:t> </a:t>
            </a:r>
            <a:endParaRPr lang="en-US" sz="2400" dirty="0">
              <a:ea typeface="Arial Unicode MS" pitchFamily="34" charset="-128"/>
            </a:endParaRPr>
          </a:p>
          <a:p>
            <a:pPr>
              <a:spcBef>
                <a:spcPts val="1200"/>
              </a:spcBef>
            </a:pPr>
            <a:endParaRPr lang="en-US" sz="2400" dirty="0"/>
          </a:p>
          <a:p>
            <a:endParaRPr lang="en-US" sz="2400" dirty="0"/>
          </a:p>
          <a:p>
            <a:pPr marL="173038" algn="just">
              <a:spcBef>
                <a:spcPts val="1200"/>
              </a:spcBef>
            </a:pPr>
            <a:endParaRPr lang="en-US" sz="2900" dirty="0" smtClean="0"/>
          </a:p>
          <a:p>
            <a:pPr marL="173038" algn="just">
              <a:spcBef>
                <a:spcPts val="1200"/>
              </a:spcBef>
            </a:pPr>
            <a:endParaRPr lang="en-US" sz="2900" dirty="0"/>
          </a:p>
          <a:p>
            <a:pPr marL="687388" indent="-514350" algn="just">
              <a:spcBef>
                <a:spcPts val="1200"/>
              </a:spcBef>
              <a:buAutoNum type="arabicPeriod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687388" indent="-514350" algn="just">
              <a:spcBef>
                <a:spcPts val="1200"/>
              </a:spcBef>
              <a:buAutoNum type="arabicPeriod"/>
            </a:pPr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marL="173038" algn="just">
              <a:spcBef>
                <a:spcPts val="1200"/>
              </a:spcBef>
            </a:pPr>
            <a:endParaRPr lang="en-US" sz="2900" dirty="0" smtClean="0"/>
          </a:p>
          <a:p>
            <a:pPr marL="173038" algn="just">
              <a:spcBef>
                <a:spcPts val="1200"/>
              </a:spcBef>
            </a:pPr>
            <a:endParaRPr lang="en-US" sz="29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02293" y="998389"/>
            <a:ext cx="8382000" cy="472957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28600" indent="-2270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87338" indent="-166688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393700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512763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0238" indent="-346075" algn="just" fontAlgn="auto">
              <a:spcBef>
                <a:spcPts val="1200"/>
              </a:spcBef>
              <a:spcAft>
                <a:spcPts val="0"/>
              </a:spcAft>
            </a:pPr>
            <a:r>
              <a:rPr lang="en-US" sz="2200" b="0" dirty="0" smtClean="0"/>
              <a:t> </a:t>
            </a:r>
            <a:endParaRPr lang="en-US" sz="2400" b="0" dirty="0" smtClean="0">
              <a:ea typeface="Arial Unicode MS" pitchFamily="34" charset="-128"/>
            </a:endParaRPr>
          </a:p>
          <a:p>
            <a:pPr fontAlgn="auto">
              <a:spcBef>
                <a:spcPts val="1200"/>
              </a:spcBef>
              <a:spcAft>
                <a:spcPts val="0"/>
              </a:spcAft>
            </a:pPr>
            <a:r>
              <a:rPr lang="en-US" sz="2000" b="0" dirty="0"/>
              <a:t>P</a:t>
            </a:r>
            <a:r>
              <a:rPr lang="en-US" sz="2000" b="0" dirty="0" smtClean="0"/>
              <a:t>erform </a:t>
            </a:r>
            <a:r>
              <a:rPr lang="en-US" sz="2000" b="0" dirty="0"/>
              <a:t>various operations such as incrementing/decrementing a value by one, negating an expression, or inverting the value of a </a:t>
            </a:r>
            <a:r>
              <a:rPr lang="en-US" sz="2000" b="0" dirty="0" smtClean="0"/>
              <a:t>Boolean.</a:t>
            </a:r>
            <a:endParaRPr lang="en-US" sz="2000" b="0" dirty="0"/>
          </a:p>
          <a:p>
            <a:pPr fontAlgn="auto">
              <a:spcBef>
                <a:spcPts val="1200"/>
              </a:spcBef>
              <a:spcAft>
                <a:spcPts val="0"/>
              </a:spcAft>
            </a:pPr>
            <a:endParaRPr lang="en-IN" sz="2400" b="0" dirty="0" smtClean="0"/>
          </a:p>
          <a:p>
            <a:pPr marL="1587" lvl="1" indent="0" fontAlgn="auto">
              <a:spcAft>
                <a:spcPts val="0"/>
              </a:spcAft>
              <a:buFont typeface="Arial"/>
              <a:buNone/>
            </a:pPr>
            <a:endParaRPr lang="en-US" sz="2000" b="0" dirty="0" smtClean="0">
              <a:ea typeface="Arial Unicode MS" pitchFamily="34" charset="-128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</a:pPr>
            <a:endParaRPr lang="en-US" sz="2000" b="0" dirty="0" smtClean="0"/>
          </a:p>
          <a:p>
            <a:pPr fontAlgn="auto">
              <a:spcAft>
                <a:spcPts val="0"/>
              </a:spcAft>
            </a:pPr>
            <a:r>
              <a:rPr lang="en-US" sz="2600" b="0" dirty="0" smtClean="0"/>
              <a:t> </a:t>
            </a:r>
            <a:endParaRPr lang="en-US" sz="2400" b="0" dirty="0" smtClean="0"/>
          </a:p>
          <a:p>
            <a:pPr marL="173038" algn="just" fontAlgn="auto">
              <a:spcBef>
                <a:spcPts val="1200"/>
              </a:spcBef>
              <a:spcAft>
                <a:spcPts val="0"/>
              </a:spcAft>
            </a:pPr>
            <a:endParaRPr lang="en-US" sz="2900" b="0" dirty="0" smtClean="0"/>
          </a:p>
          <a:p>
            <a:pPr marL="173038" algn="just" fontAlgn="auto">
              <a:spcBef>
                <a:spcPts val="1200"/>
              </a:spcBef>
              <a:spcAft>
                <a:spcPts val="0"/>
              </a:spcAft>
            </a:pPr>
            <a:endParaRPr lang="en-US" sz="2900" b="0" dirty="0" smtClean="0"/>
          </a:p>
          <a:p>
            <a:pPr marL="687388" indent="-514350" algn="just" fontAlgn="auto">
              <a:spcBef>
                <a:spcPts val="1200"/>
              </a:spcBef>
              <a:spcAft>
                <a:spcPts val="0"/>
              </a:spcAft>
              <a:buFont typeface="Arial"/>
              <a:buAutoNum type="arabicPeriod"/>
            </a:pPr>
            <a:endParaRPr lang="en-US" sz="2000" b="0" dirty="0" smtClean="0">
              <a:latin typeface="Arial" pitchFamily="34" charset="0"/>
              <a:cs typeface="Arial" pitchFamily="34" charset="0"/>
            </a:endParaRPr>
          </a:p>
          <a:p>
            <a:pPr marL="687388" indent="-514350" algn="just" fontAlgn="auto">
              <a:spcBef>
                <a:spcPts val="1200"/>
              </a:spcBef>
              <a:spcAft>
                <a:spcPts val="0"/>
              </a:spcAft>
              <a:buFont typeface="Arial"/>
              <a:buAutoNum type="arabicPeriod"/>
            </a:pPr>
            <a:endParaRPr lang="en-US" sz="3200" b="0" dirty="0" smtClean="0">
              <a:latin typeface="Arial" pitchFamily="34" charset="0"/>
              <a:cs typeface="Arial" pitchFamily="34" charset="0"/>
            </a:endParaRPr>
          </a:p>
          <a:p>
            <a:pPr marL="173038" algn="just" fontAlgn="auto">
              <a:spcBef>
                <a:spcPts val="1200"/>
              </a:spcBef>
              <a:spcAft>
                <a:spcPts val="0"/>
              </a:spcAft>
            </a:pPr>
            <a:endParaRPr lang="en-US" sz="2900" b="0" dirty="0" smtClean="0"/>
          </a:p>
          <a:p>
            <a:pPr marL="173038" algn="just" fontAlgn="auto">
              <a:spcBef>
                <a:spcPts val="1200"/>
              </a:spcBef>
              <a:spcAft>
                <a:spcPts val="0"/>
              </a:spcAft>
            </a:pPr>
            <a:endParaRPr lang="en-US" sz="2900" b="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1784565"/>
              </p:ext>
            </p:extLst>
          </p:nvPr>
        </p:nvGraphicFramePr>
        <p:xfrm>
          <a:off x="959493" y="2810007"/>
          <a:ext cx="7467600" cy="2765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5745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8614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6853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Operator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Use 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7387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int a =-b;</a:t>
                      </a:r>
                      <a:endParaRPr lang="en-US" sz="1600" kern="1200" baseline="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Negates  the operand  b  and  stores the value in  a</a:t>
                      </a:r>
                      <a:endParaRPr lang="en-US" sz="1600" kern="1200" baseline="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12264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++</a:t>
                      </a:r>
                      <a:endParaRPr lang="en-US" sz="16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int b=a ++</a:t>
                      </a:r>
                      <a:endParaRPr lang="en-US" sz="1600" kern="1200" baseline="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Increments  the value of   a by 1</a:t>
                      </a:r>
                      <a:endParaRPr lang="en-US" sz="16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1088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--</a:t>
                      </a:r>
                      <a:endParaRPr lang="en-US" sz="16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Int b=a --</a:t>
                      </a:r>
                      <a:endParaRPr lang="en-US" sz="1600" kern="1200" baseline="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Decrements the value of  a by 1</a:t>
                      </a:r>
                      <a:endParaRPr lang="en-US" sz="16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5932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Unary </a:t>
            </a:r>
            <a:r>
              <a:rPr lang="en-US" dirty="0" smtClean="0"/>
              <a:t>Operator</a:t>
            </a:r>
            <a:endParaRPr lang="en-US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630238" indent="-346075" algn="just">
              <a:spcBef>
                <a:spcPts val="1200"/>
              </a:spcBef>
            </a:pPr>
            <a:r>
              <a:rPr lang="en-US" sz="2200" dirty="0" smtClean="0"/>
              <a:t> </a:t>
            </a:r>
            <a:endParaRPr lang="en-US" sz="2400" dirty="0">
              <a:ea typeface="Arial Unicode MS" pitchFamily="34" charset="-128"/>
            </a:endParaRPr>
          </a:p>
          <a:p>
            <a:pPr>
              <a:spcBef>
                <a:spcPts val="1200"/>
              </a:spcBef>
            </a:pPr>
            <a:endParaRPr lang="en-US" sz="2400" dirty="0"/>
          </a:p>
          <a:p>
            <a:endParaRPr lang="en-US" sz="2400" dirty="0"/>
          </a:p>
          <a:p>
            <a:pPr marL="173038" algn="just">
              <a:spcBef>
                <a:spcPts val="1200"/>
              </a:spcBef>
            </a:pPr>
            <a:endParaRPr lang="en-US" sz="2900" dirty="0" smtClean="0"/>
          </a:p>
          <a:p>
            <a:pPr marL="173038" algn="just">
              <a:spcBef>
                <a:spcPts val="1200"/>
              </a:spcBef>
            </a:pPr>
            <a:endParaRPr lang="en-US" sz="2900" dirty="0"/>
          </a:p>
          <a:p>
            <a:pPr marL="687388" indent="-514350" algn="just">
              <a:spcBef>
                <a:spcPts val="1200"/>
              </a:spcBef>
              <a:buAutoNum type="arabicPeriod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687388" indent="-514350" algn="just">
              <a:spcBef>
                <a:spcPts val="1200"/>
              </a:spcBef>
              <a:buAutoNum type="arabicPeriod"/>
            </a:pPr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marL="173038" algn="just">
              <a:spcBef>
                <a:spcPts val="1200"/>
              </a:spcBef>
            </a:pPr>
            <a:endParaRPr lang="en-US" sz="2900" dirty="0" smtClean="0"/>
          </a:p>
          <a:p>
            <a:pPr marL="173038" algn="just">
              <a:spcBef>
                <a:spcPts val="1200"/>
              </a:spcBef>
            </a:pPr>
            <a:endParaRPr lang="en-US" sz="29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02293" y="998389"/>
            <a:ext cx="8382000" cy="472957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28600" indent="-2270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87338" indent="-166688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393700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512763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0238" indent="-346075" algn="just" fontAlgn="auto">
              <a:spcBef>
                <a:spcPts val="1200"/>
              </a:spcBef>
              <a:spcAft>
                <a:spcPts val="0"/>
              </a:spcAft>
            </a:pPr>
            <a:r>
              <a:rPr lang="en-US" sz="2200" b="0" dirty="0" smtClean="0"/>
              <a:t> </a:t>
            </a:r>
            <a:endParaRPr lang="en-US" sz="2400" b="0" dirty="0" smtClean="0">
              <a:ea typeface="Arial Unicode MS" pitchFamily="34" charset="-128"/>
            </a:endParaRPr>
          </a:p>
          <a:p>
            <a:pPr fontAlgn="auto">
              <a:spcBef>
                <a:spcPts val="1200"/>
              </a:spcBef>
              <a:spcAft>
                <a:spcPts val="0"/>
              </a:spcAft>
            </a:pPr>
            <a:r>
              <a:rPr lang="en-US" sz="2000" b="0" dirty="0"/>
              <a:t>Example of Increment &amp; Decrement Operators</a:t>
            </a:r>
            <a:r>
              <a:rPr lang="en-US" sz="2000" dirty="0" smtClean="0"/>
              <a:t>:</a:t>
            </a:r>
            <a:endParaRPr lang="en-US" sz="3200" b="0" dirty="0" smtClean="0">
              <a:latin typeface="Arial" pitchFamily="34" charset="0"/>
              <a:cs typeface="Arial" pitchFamily="34" charset="0"/>
            </a:endParaRPr>
          </a:p>
          <a:p>
            <a:pPr marL="173038" algn="just" fontAlgn="auto">
              <a:spcBef>
                <a:spcPts val="1200"/>
              </a:spcBef>
              <a:spcAft>
                <a:spcPts val="0"/>
              </a:spcAft>
            </a:pPr>
            <a:endParaRPr lang="en-US" sz="2900" b="0" dirty="0" smtClean="0"/>
          </a:p>
          <a:p>
            <a:pPr marL="173038" algn="just" fontAlgn="auto">
              <a:spcBef>
                <a:spcPts val="1200"/>
              </a:spcBef>
              <a:spcAft>
                <a:spcPts val="0"/>
              </a:spcAft>
            </a:pPr>
            <a:endParaRPr lang="en-US" sz="2900" b="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022395926"/>
              </p:ext>
            </p:extLst>
          </p:nvPr>
        </p:nvGraphicFramePr>
        <p:xfrm>
          <a:off x="562939" y="2377392"/>
          <a:ext cx="7955907" cy="1971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399">
                  <a:extLst>
                    <a:ext uri="{9D8B030D-6E8A-4147-A177-3AD203B41FA5}">
                      <a16:colId xmlns="" xmlns:a16="http://schemas.microsoft.com/office/drawing/2014/main" val="3617849332"/>
                    </a:ext>
                  </a:extLst>
                </a:gridCol>
                <a:gridCol w="1936108">
                  <a:extLst>
                    <a:ext uri="{9D8B030D-6E8A-4147-A177-3AD203B41FA5}">
                      <a16:colId xmlns="" xmlns:a16="http://schemas.microsoft.com/office/drawing/2014/main" val="1332063818"/>
                    </a:ext>
                  </a:extLst>
                </a:gridCol>
                <a:gridCol w="1981200">
                  <a:extLst>
                    <a:ext uri="{9D8B030D-6E8A-4147-A177-3AD203B41FA5}">
                      <a16:colId xmlns="" xmlns:a16="http://schemas.microsoft.com/office/drawing/2014/main" val="3068130046"/>
                    </a:ext>
                  </a:extLst>
                </a:gridCol>
                <a:gridCol w="1981200">
                  <a:extLst>
                    <a:ext uri="{9D8B030D-6E8A-4147-A177-3AD203B41FA5}">
                      <a16:colId xmlns="" xmlns:a16="http://schemas.microsoft.com/office/drawing/2014/main" val="4076537344"/>
                    </a:ext>
                  </a:extLst>
                </a:gridCol>
              </a:tblGrid>
              <a:tr h="48820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Initial Value of  x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Code Statement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Final Value of  y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Final value of  x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26045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y=++x;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86609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y=x++;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58023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y=--x;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79056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y=x--;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92939798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1449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</a:t>
            </a:r>
            <a:r>
              <a:rPr lang="en-US" dirty="0" smtClean="0"/>
              <a:t>Operator</a:t>
            </a:r>
            <a:endParaRPr lang="en-US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630238" indent="-346075" algn="just">
              <a:spcBef>
                <a:spcPts val="1200"/>
              </a:spcBef>
            </a:pPr>
            <a:r>
              <a:rPr lang="en-US" sz="2200" dirty="0" smtClean="0"/>
              <a:t> </a:t>
            </a:r>
            <a:endParaRPr lang="en-US" sz="2400" dirty="0">
              <a:ea typeface="Arial Unicode MS" pitchFamily="34" charset="-128"/>
            </a:endParaRPr>
          </a:p>
          <a:p>
            <a:pPr>
              <a:spcBef>
                <a:spcPts val="1200"/>
              </a:spcBef>
            </a:pPr>
            <a:endParaRPr lang="en-US" sz="2400" dirty="0"/>
          </a:p>
          <a:p>
            <a:endParaRPr lang="en-US" sz="2400" dirty="0"/>
          </a:p>
          <a:p>
            <a:pPr marL="173038" algn="just">
              <a:spcBef>
                <a:spcPts val="1200"/>
              </a:spcBef>
            </a:pPr>
            <a:endParaRPr lang="en-US" sz="2900" dirty="0" smtClean="0"/>
          </a:p>
          <a:p>
            <a:pPr marL="173038" algn="just">
              <a:spcBef>
                <a:spcPts val="1200"/>
              </a:spcBef>
            </a:pPr>
            <a:endParaRPr lang="en-US" sz="2900" dirty="0"/>
          </a:p>
          <a:p>
            <a:pPr marL="687388" indent="-514350" algn="just">
              <a:spcBef>
                <a:spcPts val="1200"/>
              </a:spcBef>
              <a:buAutoNum type="arabicPeriod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687388" indent="-514350" algn="just">
              <a:spcBef>
                <a:spcPts val="1200"/>
              </a:spcBef>
              <a:buAutoNum type="arabicPeriod"/>
            </a:pPr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marL="173038" algn="just">
              <a:spcBef>
                <a:spcPts val="1200"/>
              </a:spcBef>
            </a:pPr>
            <a:endParaRPr lang="en-US" sz="2900" dirty="0" smtClean="0"/>
          </a:p>
          <a:p>
            <a:pPr marL="173038" algn="just">
              <a:spcBef>
                <a:spcPts val="1200"/>
              </a:spcBef>
            </a:pPr>
            <a:endParaRPr lang="en-US" sz="29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02293" y="998389"/>
            <a:ext cx="8382000" cy="472957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28600" indent="-2270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87338" indent="-166688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393700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512763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0238" indent="-346075" algn="just" fontAlgn="auto">
              <a:spcBef>
                <a:spcPts val="1200"/>
              </a:spcBef>
              <a:spcAft>
                <a:spcPts val="0"/>
              </a:spcAft>
            </a:pPr>
            <a:r>
              <a:rPr lang="en-US" sz="2200" b="0" dirty="0" smtClean="0"/>
              <a:t> </a:t>
            </a:r>
            <a:endParaRPr lang="en-US" sz="2400" b="0" dirty="0" smtClean="0">
              <a:ea typeface="Arial Unicode MS" pitchFamily="34" charset="-128"/>
            </a:endParaRPr>
          </a:p>
          <a:p>
            <a:r>
              <a:rPr lang="en-US" sz="2000" b="0" dirty="0" smtClean="0"/>
              <a:t>A Relational </a:t>
            </a:r>
            <a:r>
              <a:rPr lang="en-US" sz="2000" b="0" dirty="0"/>
              <a:t>operator, also called a comparison operator, compares the values of two operands and returns a </a:t>
            </a:r>
            <a:r>
              <a:rPr lang="en-US" sz="2000" b="0" dirty="0" smtClean="0"/>
              <a:t>Boolean </a:t>
            </a:r>
            <a:r>
              <a:rPr lang="en-US" sz="2000" b="0" dirty="0"/>
              <a:t>value, </a:t>
            </a:r>
            <a:r>
              <a:rPr lang="en-US" sz="2000" dirty="0"/>
              <a:t>true </a:t>
            </a:r>
            <a:r>
              <a:rPr lang="en-US" sz="2000" b="0" dirty="0"/>
              <a:t>or </a:t>
            </a:r>
            <a:r>
              <a:rPr lang="en-US" sz="2000" dirty="0"/>
              <a:t>false</a:t>
            </a:r>
            <a:r>
              <a:rPr lang="en-US" sz="2000" b="0" dirty="0"/>
              <a:t>.</a:t>
            </a:r>
          </a:p>
          <a:p>
            <a:pPr fontAlgn="auto">
              <a:spcBef>
                <a:spcPts val="1200"/>
              </a:spcBef>
              <a:spcAft>
                <a:spcPts val="0"/>
              </a:spcAft>
            </a:pPr>
            <a:endParaRPr lang="en-US" sz="2000" b="0" dirty="0" smtClean="0"/>
          </a:p>
          <a:p>
            <a:pPr fontAlgn="auto">
              <a:spcBef>
                <a:spcPts val="1200"/>
              </a:spcBef>
              <a:spcAft>
                <a:spcPts val="0"/>
              </a:spcAft>
            </a:pPr>
            <a:endParaRPr lang="en-IN" sz="2400" b="0" dirty="0" smtClean="0"/>
          </a:p>
          <a:p>
            <a:pPr marL="1587" lvl="1" indent="0" fontAlgn="auto">
              <a:spcAft>
                <a:spcPts val="0"/>
              </a:spcAft>
              <a:buFont typeface="Arial"/>
              <a:buNone/>
            </a:pPr>
            <a:endParaRPr lang="en-US" sz="2000" b="0" dirty="0" smtClean="0">
              <a:ea typeface="Arial Unicode MS" pitchFamily="34" charset="-128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</a:pPr>
            <a:endParaRPr lang="en-US" sz="2000" b="0" dirty="0" smtClean="0"/>
          </a:p>
          <a:p>
            <a:pPr fontAlgn="auto">
              <a:spcAft>
                <a:spcPts val="0"/>
              </a:spcAft>
            </a:pPr>
            <a:r>
              <a:rPr lang="en-US" sz="2600" b="0" dirty="0" smtClean="0"/>
              <a:t> </a:t>
            </a:r>
            <a:endParaRPr lang="en-US" sz="2400" b="0" dirty="0" smtClean="0"/>
          </a:p>
          <a:p>
            <a:pPr marL="173038" algn="just" fontAlgn="auto">
              <a:spcBef>
                <a:spcPts val="1200"/>
              </a:spcBef>
              <a:spcAft>
                <a:spcPts val="0"/>
              </a:spcAft>
            </a:pPr>
            <a:endParaRPr lang="en-US" sz="2900" b="0" dirty="0" smtClean="0"/>
          </a:p>
          <a:p>
            <a:pPr marL="173038" algn="just" fontAlgn="auto">
              <a:spcBef>
                <a:spcPts val="1200"/>
              </a:spcBef>
              <a:spcAft>
                <a:spcPts val="0"/>
              </a:spcAft>
            </a:pPr>
            <a:endParaRPr lang="en-US" sz="2900" b="0" dirty="0" smtClean="0"/>
          </a:p>
          <a:p>
            <a:pPr marL="687388" indent="-514350" algn="just" fontAlgn="auto">
              <a:spcBef>
                <a:spcPts val="1200"/>
              </a:spcBef>
              <a:spcAft>
                <a:spcPts val="0"/>
              </a:spcAft>
              <a:buFont typeface="Arial"/>
              <a:buAutoNum type="arabicPeriod"/>
            </a:pPr>
            <a:endParaRPr lang="en-US" sz="2000" b="0" dirty="0" smtClean="0">
              <a:latin typeface="Arial" pitchFamily="34" charset="0"/>
              <a:cs typeface="Arial" pitchFamily="34" charset="0"/>
            </a:endParaRPr>
          </a:p>
          <a:p>
            <a:pPr marL="687388" indent="-514350" algn="just" fontAlgn="auto">
              <a:spcBef>
                <a:spcPts val="1200"/>
              </a:spcBef>
              <a:spcAft>
                <a:spcPts val="0"/>
              </a:spcAft>
              <a:buFont typeface="Arial"/>
              <a:buAutoNum type="arabicPeriod"/>
            </a:pPr>
            <a:endParaRPr lang="en-US" sz="3200" b="0" dirty="0" smtClean="0">
              <a:latin typeface="Arial" pitchFamily="34" charset="0"/>
              <a:cs typeface="Arial" pitchFamily="34" charset="0"/>
            </a:endParaRPr>
          </a:p>
          <a:p>
            <a:pPr marL="173038" algn="just" fontAlgn="auto">
              <a:spcBef>
                <a:spcPts val="1200"/>
              </a:spcBef>
              <a:spcAft>
                <a:spcPts val="0"/>
              </a:spcAft>
            </a:pPr>
            <a:endParaRPr lang="en-US" sz="2900" b="0" dirty="0" smtClean="0"/>
          </a:p>
          <a:p>
            <a:pPr marL="173038" algn="just" fontAlgn="auto">
              <a:spcBef>
                <a:spcPts val="1200"/>
              </a:spcBef>
              <a:spcAft>
                <a:spcPts val="0"/>
              </a:spcAft>
            </a:pPr>
            <a:endParaRPr lang="en-US" sz="2900" b="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71275651"/>
              </p:ext>
            </p:extLst>
          </p:nvPr>
        </p:nvGraphicFramePr>
        <p:xfrm>
          <a:off x="692793" y="2370765"/>
          <a:ext cx="7696200" cy="3590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1700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88379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2467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Operator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Use 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&gt;</a:t>
                      </a:r>
                      <a:endParaRPr lang="en-US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op1&gt;op2</a:t>
                      </a:r>
                      <a:endParaRPr lang="en-US" sz="16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kern="12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True if op1 is greater than op2, otherwise false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&gt;=</a:t>
                      </a:r>
                      <a:endParaRPr lang="en-US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op1&gt;=op2</a:t>
                      </a:r>
                      <a:endParaRPr lang="en-US" sz="16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True if op1 is greater than or equal to op2, else false</a:t>
                      </a:r>
                      <a:endParaRPr lang="en-US" sz="16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6818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&lt;</a:t>
                      </a:r>
                      <a:endParaRPr lang="en-US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op1 &lt; op2</a:t>
                      </a:r>
                      <a:endParaRPr lang="en-US" sz="16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True if op1 is less than op2, otherwise false</a:t>
                      </a:r>
                      <a:endParaRPr lang="en-US" sz="16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&lt;=</a:t>
                      </a:r>
                      <a:endParaRPr lang="en-US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op1 &lt;=op2</a:t>
                      </a:r>
                      <a:endParaRPr lang="en-US" sz="16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True if op1 is less than or equal to op2, otherwise false</a:t>
                      </a:r>
                      <a:endParaRPr lang="en-US" sz="16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==</a:t>
                      </a:r>
                      <a:endParaRPr lang="en-US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op1 == op2</a:t>
                      </a:r>
                      <a:endParaRPr lang="en-US" sz="16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True if op1 and op2 are equal, otherwise false</a:t>
                      </a:r>
                      <a:endParaRPr lang="en-US" sz="16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6818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!=</a:t>
                      </a:r>
                      <a:endParaRPr lang="en-US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op != op2</a:t>
                      </a:r>
                      <a:endParaRPr lang="en-US" sz="16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True if op1 and op2 are not equal, otherwise false</a:t>
                      </a:r>
                      <a:endParaRPr lang="en-US" sz="16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0741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Practice exercise</a:t>
            </a:r>
            <a:endParaRPr lang="en-US" altLang="en-US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marL="173038" algn="just">
              <a:spcBef>
                <a:spcPts val="1200"/>
              </a:spcBef>
            </a:pPr>
            <a:endParaRPr lang="en-US" sz="2000" dirty="0" smtClean="0"/>
          </a:p>
          <a:p>
            <a:pPr marL="282575" indent="-282575" algn="just">
              <a:spcBef>
                <a:spcPts val="1200"/>
              </a:spcBef>
              <a:buFont typeface="+mj-lt"/>
              <a:buAutoNum type="arabicPeriod"/>
              <a:tabLst>
                <a:tab pos="282575" algn="l"/>
              </a:tabLst>
            </a:pPr>
            <a:r>
              <a:rPr lang="en-US" sz="2000" dirty="0"/>
              <a:t>Create a java class  “Calculator” with two instance variable </a:t>
            </a:r>
            <a:r>
              <a:rPr lang="en-US" sz="2000" dirty="0" err="1"/>
              <a:t>int</a:t>
            </a:r>
            <a:r>
              <a:rPr lang="en-US" sz="2000" dirty="0"/>
              <a:t> num1 and  num2.</a:t>
            </a:r>
          </a:p>
          <a:p>
            <a:pPr marL="282575" indent="-282575" algn="just">
              <a:spcBef>
                <a:spcPts val="1200"/>
              </a:spcBef>
              <a:buFont typeface="+mj-lt"/>
              <a:buAutoNum type="arabicPeriod"/>
              <a:tabLst>
                <a:tab pos="347663" algn="l"/>
              </a:tabLst>
            </a:pPr>
            <a:r>
              <a:rPr lang="en-US" sz="2000" dirty="0"/>
              <a:t>Create three methods “</a:t>
            </a:r>
            <a:r>
              <a:rPr lang="en-US" sz="2000" dirty="0" err="1"/>
              <a:t>addition“,“subtraction</a:t>
            </a:r>
            <a:r>
              <a:rPr lang="en-US" sz="2000" dirty="0"/>
              <a:t>” and ”</a:t>
            </a:r>
            <a:r>
              <a:rPr lang="en-US" sz="2000" dirty="0" err="1"/>
              <a:t>printSmaller</a:t>
            </a:r>
            <a:r>
              <a:rPr lang="en-US" sz="2000" dirty="0"/>
              <a:t>”  which will  add ,subtract  and print the smallest of two numbers respectively. The methods should display the results as follows,</a:t>
            </a:r>
          </a:p>
          <a:p>
            <a:pPr marL="688975" lvl="1" indent="-457200" algn="just">
              <a:spcBef>
                <a:spcPts val="1200"/>
              </a:spcBef>
            </a:pPr>
            <a:endParaRPr lang="en-US" sz="1600" dirty="0" smtClean="0"/>
          </a:p>
          <a:p>
            <a:pPr marL="688975" lvl="1" indent="-4572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 err="1" smtClean="0"/>
              <a:t>Addition</a:t>
            </a:r>
            <a:r>
              <a:rPr lang="en-US" sz="2000" dirty="0" err="1"/>
              <a:t>:</a:t>
            </a:r>
            <a:r>
              <a:rPr lang="en-US" sz="2000" dirty="0" err="1">
                <a:solidFill>
                  <a:srgbClr val="00B050"/>
                </a:solidFill>
              </a:rPr>
              <a:t>“The</a:t>
            </a:r>
            <a:r>
              <a:rPr lang="en-US" sz="2000" dirty="0">
                <a:solidFill>
                  <a:srgbClr val="00B050"/>
                </a:solidFill>
              </a:rPr>
              <a:t> Sum of  the Two numbers  &lt;num1&gt; and &lt;num2&gt; is  &lt;result&gt;”</a:t>
            </a:r>
          </a:p>
          <a:p>
            <a:pPr marL="688975" lvl="1" indent="-4572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 err="1"/>
              <a:t>Subtraction:</a:t>
            </a:r>
            <a:r>
              <a:rPr lang="en-US" sz="2000" dirty="0" err="1">
                <a:solidFill>
                  <a:srgbClr val="00B050"/>
                </a:solidFill>
              </a:rPr>
              <a:t>“The</a:t>
            </a:r>
            <a:r>
              <a:rPr lang="en-US" sz="2000" dirty="0">
                <a:solidFill>
                  <a:srgbClr val="00B050"/>
                </a:solidFill>
              </a:rPr>
              <a:t> Subtracted  Result of  the two numbers &lt;num1&gt;  and &lt;num2&gt; is  &lt;result&gt;”</a:t>
            </a:r>
          </a:p>
          <a:p>
            <a:pPr marL="688975" lvl="1" indent="-4572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Print </a:t>
            </a:r>
            <a:r>
              <a:rPr lang="en-US" sz="2000" dirty="0" err="1"/>
              <a:t>Smaller:</a:t>
            </a:r>
            <a:r>
              <a:rPr lang="en-US" sz="2000" dirty="0" err="1">
                <a:solidFill>
                  <a:srgbClr val="00B050"/>
                </a:solidFill>
              </a:rPr>
              <a:t>“The</a:t>
            </a:r>
            <a:r>
              <a:rPr lang="en-US" sz="2000" dirty="0">
                <a:solidFill>
                  <a:srgbClr val="00B050"/>
                </a:solidFill>
              </a:rPr>
              <a:t> Smallest  of  the Two numbers  &lt;num1&gt; and &lt;num2&gt; is  &lt;result</a:t>
            </a:r>
            <a:r>
              <a:rPr lang="en-US" sz="2000" dirty="0" smtClean="0">
                <a:solidFill>
                  <a:srgbClr val="00B050"/>
                </a:solidFill>
              </a:rPr>
              <a:t>&gt;”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8685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Practice exercise</a:t>
            </a:r>
            <a:endParaRPr lang="en-US" altLang="en-US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1200"/>
              </a:spcBef>
            </a:pPr>
            <a:r>
              <a:rPr lang="en-US" sz="2000" dirty="0" smtClean="0"/>
              <a:t>3. Create </a:t>
            </a:r>
            <a:r>
              <a:rPr lang="en-US" sz="2000" dirty="0"/>
              <a:t>a java class “</a:t>
            </a:r>
            <a:r>
              <a:rPr lang="en-US" sz="2000" dirty="0" err="1"/>
              <a:t>MainProgram</a:t>
            </a:r>
            <a:r>
              <a:rPr lang="en-US" sz="2000" dirty="0"/>
              <a:t>” add a main method which will </a:t>
            </a:r>
          </a:p>
          <a:p>
            <a:pPr marL="914400" lvl="1" indent="-4572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Create a object instance of the Calculator . </a:t>
            </a:r>
          </a:p>
          <a:p>
            <a:pPr marL="914400" lvl="1" indent="-4572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Set the value of num1 and </a:t>
            </a:r>
            <a:r>
              <a:rPr lang="en-US" sz="2000" dirty="0" err="1"/>
              <a:t>num</a:t>
            </a:r>
            <a:r>
              <a:rPr lang="en-US" sz="2000" dirty="0"/>
              <a:t> 2 as  12 and 8.</a:t>
            </a:r>
          </a:p>
          <a:p>
            <a:pPr marL="914400" lvl="1" indent="-4572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Invoke the methods “</a:t>
            </a:r>
            <a:r>
              <a:rPr lang="en-US" sz="2000" i="1" dirty="0" err="1"/>
              <a:t>addition</a:t>
            </a:r>
            <a:r>
              <a:rPr lang="en-US" sz="2000" dirty="0" err="1"/>
              <a:t>”,“</a:t>
            </a:r>
            <a:r>
              <a:rPr lang="en-US" sz="2000" i="1" dirty="0" err="1"/>
              <a:t>subtraction</a:t>
            </a:r>
            <a:r>
              <a:rPr lang="en-US" sz="2000" dirty="0"/>
              <a:t>” and “</a:t>
            </a:r>
            <a:r>
              <a:rPr lang="en-US" sz="2000" i="1" dirty="0" err="1"/>
              <a:t>printSmaller</a:t>
            </a:r>
            <a:r>
              <a:rPr lang="en-US" sz="2000" dirty="0"/>
              <a:t> </a:t>
            </a:r>
            <a:r>
              <a:rPr lang="en-US" sz="2000" dirty="0" smtClean="0"/>
              <a:t>“.</a:t>
            </a:r>
          </a:p>
          <a:p>
            <a:pPr marL="457200" lvl="1" indent="0" algn="just">
              <a:spcBef>
                <a:spcPts val="1200"/>
              </a:spcBef>
              <a:buNone/>
            </a:pPr>
            <a:endParaRPr lang="en-US" sz="2000" dirty="0"/>
          </a:p>
          <a:p>
            <a:pPr algn="just">
              <a:spcBef>
                <a:spcPts val="1200"/>
              </a:spcBef>
            </a:pPr>
            <a:r>
              <a:rPr lang="en-US" sz="2000" dirty="0" smtClean="0"/>
              <a:t>4. The </a:t>
            </a:r>
            <a:r>
              <a:rPr lang="en-US" sz="2000" dirty="0"/>
              <a:t>message needs to be displayed in the console.</a:t>
            </a:r>
          </a:p>
          <a:p>
            <a:pPr marL="173038" algn="just">
              <a:spcBef>
                <a:spcPts val="1200"/>
              </a:spcBef>
            </a:pPr>
            <a:endParaRPr lang="en-US" sz="29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1071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Practice exercise </a:t>
            </a:r>
            <a:endParaRPr lang="en-US" altLang="en-US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81000" y="838200"/>
            <a:ext cx="8382000" cy="4922431"/>
          </a:xfrm>
        </p:spPr>
        <p:txBody>
          <a:bodyPr>
            <a:normAutofit/>
          </a:bodyPr>
          <a:lstStyle/>
          <a:p>
            <a:pPr algn="just">
              <a:spcBef>
                <a:spcPts val="1200"/>
              </a:spcBef>
            </a:pPr>
            <a:r>
              <a:rPr lang="en-US" dirty="0"/>
              <a:t>Please refer to “</a:t>
            </a:r>
            <a:r>
              <a:rPr lang="en-US" dirty="0" smtClean="0">
                <a:hlinkClick r:id="rId3" action="ppaction://hlinkfile"/>
              </a:rPr>
              <a:t>calculator.docx</a:t>
            </a:r>
            <a:r>
              <a:rPr lang="en-US" dirty="0"/>
              <a:t>” for </a:t>
            </a:r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4522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</a:t>
            </a:r>
            <a:endParaRPr lang="en-US" altLang="en-US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173038" algn="just">
              <a:spcBef>
                <a:spcPts val="1200"/>
              </a:spcBef>
            </a:pPr>
            <a:endParaRPr lang="en-US" sz="2000" dirty="0" smtClean="0"/>
          </a:p>
          <a:p>
            <a:pPr algn="just">
              <a:spcBef>
                <a:spcPts val="1200"/>
              </a:spcBef>
              <a:tabLst>
                <a:tab pos="282575" algn="l"/>
              </a:tabLst>
            </a:pPr>
            <a:r>
              <a:rPr lang="en-US" sz="2000" dirty="0" smtClean="0"/>
              <a:t>Logical operators are used to evaluate one or more conditions and return a true or false value based on conditions result.</a:t>
            </a:r>
            <a:endParaRPr lang="en-US" sz="2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717988121"/>
              </p:ext>
            </p:extLst>
          </p:nvPr>
        </p:nvGraphicFramePr>
        <p:xfrm>
          <a:off x="545125" y="2514600"/>
          <a:ext cx="8046092" cy="2557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1589">
                  <a:extLst>
                    <a:ext uri="{9D8B030D-6E8A-4147-A177-3AD203B41FA5}">
                      <a16:colId xmlns="" xmlns:a16="http://schemas.microsoft.com/office/drawing/2014/main" val="159912586"/>
                    </a:ext>
                  </a:extLst>
                </a:gridCol>
                <a:gridCol w="1896268">
                  <a:extLst>
                    <a:ext uri="{9D8B030D-6E8A-4147-A177-3AD203B41FA5}">
                      <a16:colId xmlns="" xmlns:a16="http://schemas.microsoft.com/office/drawing/2014/main" val="1933683331"/>
                    </a:ext>
                  </a:extLst>
                </a:gridCol>
                <a:gridCol w="1648929">
                  <a:extLst>
                    <a:ext uri="{9D8B030D-6E8A-4147-A177-3AD203B41FA5}">
                      <a16:colId xmlns="" xmlns:a16="http://schemas.microsoft.com/office/drawing/2014/main" val="1610577507"/>
                    </a:ext>
                  </a:extLst>
                </a:gridCol>
                <a:gridCol w="3099306">
                  <a:extLst>
                    <a:ext uri="{9D8B030D-6E8A-4147-A177-3AD203B41FA5}">
                      <a16:colId xmlns="" xmlns:a16="http://schemas.microsoft.com/office/drawing/2014/main" val="1730917723"/>
                    </a:ext>
                  </a:extLst>
                </a:gridCol>
              </a:tblGrid>
              <a:tr h="246884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Operator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Operator Type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Use 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20786163"/>
                  </a:ext>
                </a:extLst>
              </a:tr>
              <a:tr h="79138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&amp;&amp;</a:t>
                      </a:r>
                      <a:endParaRPr lang="en-US" sz="16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Binary</a:t>
                      </a:r>
                      <a:endParaRPr lang="en-US" sz="16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op1 &amp;&amp;op2</a:t>
                      </a:r>
                      <a:endParaRPr lang="en-US" sz="16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kern="12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True if both the operands are true, otherwise false.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120595555"/>
                  </a:ext>
                </a:extLst>
              </a:tr>
              <a:tr h="79138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||</a:t>
                      </a:r>
                      <a:endParaRPr lang="en-US" sz="16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Binary</a:t>
                      </a:r>
                      <a:endParaRPr lang="en-US" sz="16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op1 ||op2</a:t>
                      </a:r>
                      <a:endParaRPr lang="en-US" sz="16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True if any one of the operand is true , otherwise false.</a:t>
                      </a:r>
                      <a:endParaRPr lang="en-US" sz="16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28576838"/>
                  </a:ext>
                </a:extLst>
              </a:tr>
              <a:tr h="608755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!</a:t>
                      </a:r>
                      <a:endParaRPr lang="en-US" sz="16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Unary</a:t>
                      </a:r>
                      <a:endParaRPr lang="en-US" sz="16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! op1</a:t>
                      </a:r>
                      <a:endParaRPr lang="en-US" sz="16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True if operand is false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and vice versa</a:t>
                      </a:r>
                      <a:endParaRPr lang="en-US" sz="16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9016228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0202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0" y="2819403"/>
            <a:ext cx="9133114" cy="584775"/>
          </a:xfrm>
        </p:spPr>
        <p:txBody>
          <a:bodyPr/>
          <a:lstStyle/>
          <a:p>
            <a:pPr lvl="1" algn="ctr">
              <a:buClr>
                <a:schemeClr val="bg1"/>
              </a:buClr>
            </a:pPr>
            <a:r>
              <a:rPr lang="en-US" sz="3200" b="1" dirty="0">
                <a:solidFill>
                  <a:schemeClr val="bg1"/>
                </a:solidFill>
              </a:rPr>
              <a:t>Java key </a:t>
            </a:r>
            <a:r>
              <a:rPr lang="en-US" sz="3200" b="1" dirty="0" smtClean="0">
                <a:solidFill>
                  <a:schemeClr val="bg1"/>
                </a:solidFill>
              </a:rPr>
              <a:t>words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3049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 Operator</a:t>
            </a:r>
            <a:endParaRPr lang="en-US" altLang="en-US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1200"/>
              </a:spcBef>
              <a:tabLst>
                <a:tab pos="282575" algn="l"/>
              </a:tabLst>
            </a:pPr>
            <a:r>
              <a:rPr lang="en-US" sz="2000" dirty="0" smtClean="0"/>
              <a:t>Bitwise </a:t>
            </a:r>
            <a:r>
              <a:rPr lang="en-US" sz="2000" dirty="0"/>
              <a:t>operators that are used to manipulate bits of an integer (byte, short, char, </a:t>
            </a:r>
            <a:r>
              <a:rPr lang="en-US" sz="2000" dirty="0" err="1"/>
              <a:t>int</a:t>
            </a:r>
            <a:r>
              <a:rPr lang="en-US" sz="2000" dirty="0"/>
              <a:t>, long) value. </a:t>
            </a:r>
          </a:p>
          <a:p>
            <a:pPr algn="just">
              <a:spcBef>
                <a:spcPts val="1200"/>
              </a:spcBef>
              <a:tabLst>
                <a:tab pos="282575" algn="l"/>
              </a:tabLst>
            </a:pP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72930755"/>
              </p:ext>
            </p:extLst>
          </p:nvPr>
        </p:nvGraphicFramePr>
        <p:xfrm>
          <a:off x="685800" y="2219960"/>
          <a:ext cx="8229600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="" xmlns:a16="http://schemas.microsoft.com/office/drawing/2014/main" val="1102941698"/>
                    </a:ext>
                  </a:extLst>
                </a:gridCol>
                <a:gridCol w="990600">
                  <a:extLst>
                    <a:ext uri="{9D8B030D-6E8A-4147-A177-3AD203B41FA5}">
                      <a16:colId xmlns="" xmlns:a16="http://schemas.microsoft.com/office/drawing/2014/main" val="443404040"/>
                    </a:ext>
                  </a:extLst>
                </a:gridCol>
                <a:gridCol w="1116874">
                  <a:extLst>
                    <a:ext uri="{9D8B030D-6E8A-4147-A177-3AD203B41FA5}">
                      <a16:colId xmlns="" xmlns:a16="http://schemas.microsoft.com/office/drawing/2014/main" val="973179590"/>
                    </a:ext>
                  </a:extLst>
                </a:gridCol>
                <a:gridCol w="5055326">
                  <a:extLst>
                    <a:ext uri="{9D8B030D-6E8A-4147-A177-3AD203B41FA5}">
                      <a16:colId xmlns="" xmlns:a16="http://schemas.microsoft.com/office/drawing/2014/main" val="1080592611"/>
                    </a:ext>
                  </a:extLst>
                </a:gridCol>
              </a:tblGrid>
              <a:tr h="25507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Operator</a:t>
                      </a:r>
                      <a:endParaRPr lang="en-US" sz="16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Type</a:t>
                      </a:r>
                      <a:endParaRPr lang="en-US" sz="16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Use </a:t>
                      </a:r>
                      <a:endParaRPr lang="en-US" sz="16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  <a:endParaRPr lang="en-US" sz="16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7191719"/>
                  </a:ext>
                </a:extLst>
              </a:tr>
              <a:tr h="73379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&amp;</a:t>
                      </a:r>
                      <a:endParaRPr lang="en-US" sz="16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Binary</a:t>
                      </a:r>
                      <a:endParaRPr lang="en-US" sz="16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op1 &amp; op2</a:t>
                      </a:r>
                      <a:endParaRPr lang="en-US" sz="16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kern="12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The AND operator </a:t>
                      </a:r>
                      <a:r>
                        <a:rPr lang="en-US" sz="1600" b="1" kern="12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&amp;</a:t>
                      </a:r>
                      <a:r>
                        <a:rPr lang="en-US" sz="1600" b="0" kern="12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returns a value 1 bit if both operands are 1,a zero is produced in all  other cases. It is equivalent to multiplying both the bits.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7925579"/>
                  </a:ext>
                </a:extLst>
              </a:tr>
              <a:tr h="901514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|</a:t>
                      </a:r>
                      <a:endParaRPr lang="en-US" sz="16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Binary</a:t>
                      </a:r>
                      <a:endParaRPr lang="en-US" sz="16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op1|op2</a:t>
                      </a:r>
                      <a:endParaRPr lang="en-US" sz="16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kern="12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The OR operator </a:t>
                      </a:r>
                      <a:r>
                        <a:rPr lang="en-US" sz="1600" b="1" kern="12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|</a:t>
                      </a:r>
                      <a:r>
                        <a:rPr lang="en-US" sz="1600" b="0" kern="12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returns  a value 1 if one of the bits in the operands is a 1.  Returns zero if both the operands has a value zero. It is equivalent to adding both the bits.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10632315"/>
                  </a:ext>
                </a:extLst>
              </a:tr>
              <a:tr h="56606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~</a:t>
                      </a:r>
                      <a:endParaRPr lang="en-US" sz="16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Unary</a:t>
                      </a:r>
                      <a:endParaRPr lang="en-US" sz="16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~ op1</a:t>
                      </a:r>
                      <a:endParaRPr lang="en-US" sz="16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kern="12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The unary NOT operator, ~, inverts all of the bits of its operand., converts the 1 to zero and vice versa.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69692943"/>
                  </a:ext>
                </a:extLst>
              </a:tr>
              <a:tr h="73379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^</a:t>
                      </a:r>
                      <a:endParaRPr lang="en-US" sz="16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Binary</a:t>
                      </a:r>
                      <a:endParaRPr lang="en-US" sz="16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op1 ^ op2</a:t>
                      </a:r>
                      <a:endParaRPr lang="en-US" sz="16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The XOR operator, ^,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It represents the inequality function, i.e., the output is HIGH (1) if the inputs are not alike otherwise the output is LOW (0).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55741588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6634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 Operator</a:t>
            </a:r>
            <a:endParaRPr lang="en-US" altLang="en-US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1200"/>
              </a:spcBef>
              <a:tabLst>
                <a:tab pos="282575" algn="l"/>
              </a:tabLst>
            </a:pPr>
            <a:r>
              <a:rPr lang="en-US" sz="2000" dirty="0" smtClean="0"/>
              <a:t>Example </a:t>
            </a:r>
            <a:r>
              <a:rPr lang="en-US" sz="2000" dirty="0"/>
              <a:t>of  Bitwise Operators</a:t>
            </a:r>
            <a:r>
              <a:rPr lang="en-US" sz="2000" dirty="0" smtClean="0"/>
              <a:t>. </a:t>
            </a:r>
            <a:endParaRPr lang="en-US" sz="2000" dirty="0"/>
          </a:p>
          <a:p>
            <a:pPr algn="just">
              <a:spcBef>
                <a:spcPts val="1200"/>
              </a:spcBef>
              <a:tabLst>
                <a:tab pos="282575" algn="l"/>
              </a:tabLst>
            </a:pPr>
            <a:endParaRPr lang="en-US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22398171"/>
              </p:ext>
            </p:extLst>
          </p:nvPr>
        </p:nvGraphicFramePr>
        <p:xfrm>
          <a:off x="457200" y="2438399"/>
          <a:ext cx="8305800" cy="2438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1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3573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764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0764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63948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Initial Value of  x</a:t>
                      </a:r>
                      <a:endParaRPr lang="en-US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Initial Value of  y</a:t>
                      </a:r>
                      <a:endParaRPr lang="en-US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Code Statement</a:t>
                      </a:r>
                      <a:endParaRPr lang="en-US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Final Value of  z</a:t>
                      </a:r>
                      <a:endParaRPr lang="en-US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8844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15(0000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  1111)</a:t>
                      </a:r>
                      <a:endParaRPr lang="en-US" sz="16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5(0000  0101)</a:t>
                      </a:r>
                      <a:endParaRPr lang="en-US" sz="16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Z=x &amp; y;</a:t>
                      </a:r>
                      <a:endParaRPr lang="en-US" sz="16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5 (0000 0101)</a:t>
                      </a:r>
                      <a:endParaRPr lang="en-US" sz="16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8844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15(0000  1111)</a:t>
                      </a:r>
                      <a:endParaRPr lang="en-US" sz="16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5(0000 0101)</a:t>
                      </a:r>
                      <a:endParaRPr lang="en-US" sz="16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y=x | y;</a:t>
                      </a:r>
                      <a:endParaRPr lang="en-US" sz="16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15(0000 1111)</a:t>
                      </a:r>
                      <a:endParaRPr lang="en-US" sz="16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8844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7(0000 1111)</a:t>
                      </a:r>
                      <a:endParaRPr lang="en-US" sz="16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en-US" sz="16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z=~x;</a:t>
                      </a:r>
                      <a:endParaRPr lang="en-US" sz="16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240(1111 0000)</a:t>
                      </a:r>
                      <a:endParaRPr lang="en-US" sz="16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72382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15(0000 1111)</a:t>
                      </a:r>
                      <a:endParaRPr lang="en-US" sz="16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5(0000 0101)</a:t>
                      </a:r>
                      <a:endParaRPr lang="en-US" sz="16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z=x ^ y;</a:t>
                      </a:r>
                      <a:endParaRPr lang="en-US" sz="16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10(0000 1010)</a:t>
                      </a:r>
                      <a:endParaRPr lang="en-US" sz="16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4690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 Operator</a:t>
            </a:r>
            <a:endParaRPr lang="en-US" altLang="en-US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1200"/>
              </a:spcBef>
              <a:tabLst>
                <a:tab pos="282575" algn="l"/>
              </a:tabLst>
            </a:pPr>
            <a:r>
              <a:rPr lang="en-US" sz="2000" dirty="0" smtClean="0"/>
              <a:t>Example </a:t>
            </a:r>
            <a:r>
              <a:rPr lang="en-US" sz="2000" dirty="0"/>
              <a:t>of  Bitwise Operators</a:t>
            </a:r>
            <a:r>
              <a:rPr lang="en-US" sz="2000" dirty="0" smtClean="0"/>
              <a:t>. </a:t>
            </a:r>
            <a:endParaRPr lang="en-US" sz="2000" dirty="0"/>
          </a:p>
          <a:p>
            <a:pPr algn="just">
              <a:spcBef>
                <a:spcPts val="1200"/>
              </a:spcBef>
              <a:tabLst>
                <a:tab pos="282575" algn="l"/>
              </a:tabLst>
            </a:pPr>
            <a:endParaRPr lang="en-US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80581823"/>
              </p:ext>
            </p:extLst>
          </p:nvPr>
        </p:nvGraphicFramePr>
        <p:xfrm>
          <a:off x="457200" y="2362200"/>
          <a:ext cx="8305800" cy="2514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1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3573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764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0764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65947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Initial Value of  x</a:t>
                      </a:r>
                      <a:endParaRPr lang="en-US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Initial Value of  y</a:t>
                      </a:r>
                      <a:endParaRPr lang="en-US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Code Statement</a:t>
                      </a:r>
                      <a:endParaRPr lang="en-US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Final Value of  z</a:t>
                      </a:r>
                      <a:endParaRPr lang="en-US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162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15(0000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  1111)</a:t>
                      </a:r>
                      <a:endParaRPr lang="en-US" sz="16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5(0000  0101)</a:t>
                      </a:r>
                      <a:endParaRPr lang="en-US" sz="16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Z=x &amp; y;</a:t>
                      </a:r>
                      <a:endParaRPr lang="en-US" sz="16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5 (0000 0101)</a:t>
                      </a:r>
                      <a:endParaRPr lang="en-US" sz="16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162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15(0000  1111)</a:t>
                      </a:r>
                      <a:endParaRPr lang="en-US" sz="16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5(0000 0101)</a:t>
                      </a:r>
                      <a:endParaRPr lang="en-US" sz="16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y=x | y;</a:t>
                      </a:r>
                      <a:endParaRPr lang="en-US" sz="16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15(0000 1111)</a:t>
                      </a:r>
                      <a:endParaRPr lang="en-US" sz="16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2162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7(0000 1111)</a:t>
                      </a:r>
                      <a:endParaRPr lang="en-US" sz="16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en-US" sz="16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z=~x;</a:t>
                      </a:r>
                      <a:endParaRPr lang="en-US" sz="16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240(1111 0000)</a:t>
                      </a:r>
                      <a:endParaRPr lang="en-US" sz="16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9026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15(0000 1111)</a:t>
                      </a:r>
                      <a:endParaRPr lang="en-US" sz="16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5(0000 0101)</a:t>
                      </a:r>
                      <a:endParaRPr lang="en-US" sz="16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z=x ^ y;</a:t>
                      </a:r>
                      <a:endParaRPr lang="en-US" sz="16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10(0000 1010)</a:t>
                      </a:r>
                      <a:endParaRPr lang="en-US" sz="16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8816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Practice exercise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000" dirty="0"/>
              <a:t>Create a java class  “Calculator”  add  two integer  instance variables “num1” and  ”num2”.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000" dirty="0"/>
              <a:t>Create four methods which will  perform  bitwise and ,or , XOR and NOT   for the two numbers  and print in following  the format </a:t>
            </a:r>
          </a:p>
          <a:p>
            <a:pPr marL="688975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B050"/>
                </a:solidFill>
              </a:rPr>
              <a:t>“The Bitwise AND of  the Two numbers  &lt;num1&gt; and &lt;num2&gt; is  &lt;result&gt;”</a:t>
            </a:r>
          </a:p>
          <a:p>
            <a:pPr marL="688975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B050"/>
                </a:solidFill>
              </a:rPr>
              <a:t>“The Bitwise OR Result of  the two numbers &lt;num1&gt;  and &lt;num2&gt; is  &lt;result&gt;”</a:t>
            </a:r>
          </a:p>
          <a:p>
            <a:pPr marL="688975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B050"/>
                </a:solidFill>
              </a:rPr>
              <a:t>“The Bitwise  XOR of  the Two numbers  &lt;num1&gt; and &lt;num2&gt; is  &lt;result&gt;”</a:t>
            </a:r>
          </a:p>
          <a:p>
            <a:pPr marL="688975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B050"/>
                </a:solidFill>
              </a:rPr>
              <a:t>“The Bitwise NOT Result of  the  number &lt;num1&gt;  is  &lt;result</a:t>
            </a:r>
            <a:r>
              <a:rPr lang="en-US" sz="2000" dirty="0" smtClean="0">
                <a:solidFill>
                  <a:srgbClr val="00B050"/>
                </a:solidFill>
              </a:rPr>
              <a:t>&gt;”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5714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Practice exercise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000" dirty="0" smtClean="0"/>
              <a:t>3. Create </a:t>
            </a:r>
            <a:r>
              <a:rPr lang="en-US" sz="2000" dirty="0"/>
              <a:t>a java class “</a:t>
            </a:r>
            <a:r>
              <a:rPr lang="en-US" sz="2000" dirty="0" err="1"/>
              <a:t>MainProgram</a:t>
            </a:r>
            <a:r>
              <a:rPr lang="en-US" sz="2000" dirty="0"/>
              <a:t>” add a main method which will 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Create a object instance of the Calculator . 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Set the value of num1 and num2 as  15  and 5 .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Invoke the  four </a:t>
            </a:r>
            <a:r>
              <a:rPr lang="en-US" sz="2000" dirty="0" smtClean="0"/>
              <a:t>methods.</a:t>
            </a:r>
          </a:p>
          <a:p>
            <a:pPr marL="914400" lvl="1" indent="-457200">
              <a:spcBef>
                <a:spcPts val="1200"/>
              </a:spcBef>
              <a:buFont typeface="Wingdings" pitchFamily="2" charset="2"/>
              <a:buChar char="§"/>
            </a:pPr>
            <a:endParaRPr lang="en-US" sz="2000" dirty="0"/>
          </a:p>
          <a:p>
            <a:pPr marL="228600">
              <a:spcBef>
                <a:spcPts val="1200"/>
              </a:spcBef>
            </a:pPr>
            <a:r>
              <a:rPr lang="en-US" sz="2400" dirty="0" smtClean="0"/>
              <a:t>4. </a:t>
            </a:r>
            <a:r>
              <a:rPr lang="en-US" sz="2000" dirty="0" smtClean="0"/>
              <a:t>The </a:t>
            </a:r>
            <a:r>
              <a:rPr lang="en-US" sz="2000" dirty="0"/>
              <a:t>message needs to be displayed in the console</a:t>
            </a:r>
            <a:r>
              <a:rPr lang="en-US" dirty="0"/>
              <a:t>.</a:t>
            </a:r>
          </a:p>
          <a:p>
            <a:pPr marL="630238" indent="-346075" algn="just">
              <a:spcBef>
                <a:spcPts val="1200"/>
              </a:spcBef>
            </a:pPr>
            <a:endParaRPr lang="en-US" sz="29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2114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Practice </a:t>
            </a:r>
            <a:r>
              <a:rPr lang="en-US" altLang="en-US" dirty="0" smtClean="0"/>
              <a:t>exercise Solution </a:t>
            </a:r>
            <a:endParaRPr lang="en-US" alt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Please refer to </a:t>
            </a:r>
            <a:r>
              <a:rPr lang="en-US" dirty="0" smtClean="0">
                <a:hlinkClick r:id="rId3" action="ppaction://hlinkfile"/>
              </a:rPr>
              <a:t>bitwisecalc.docx</a:t>
            </a:r>
            <a:r>
              <a:rPr lang="en-US" dirty="0" smtClean="0"/>
              <a:t> for solution.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9091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 Operator</a:t>
            </a:r>
            <a:endParaRPr lang="en-US" altLang="en-US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1200"/>
              </a:spcBef>
              <a:tabLst>
                <a:tab pos="282575" algn="l"/>
              </a:tabLst>
            </a:pPr>
            <a:r>
              <a:rPr lang="en-US" sz="2000" dirty="0" smtClean="0"/>
              <a:t>Operates </a:t>
            </a:r>
            <a:r>
              <a:rPr lang="en-US" sz="2000" dirty="0"/>
              <a:t>on one or more bit patterns or binary numerals at the level of their individual bits</a:t>
            </a:r>
            <a:r>
              <a:rPr lang="en-US" sz="2000" dirty="0" smtClean="0"/>
              <a:t>. </a:t>
            </a:r>
            <a:endParaRPr lang="en-US" sz="2000" dirty="0"/>
          </a:p>
          <a:p>
            <a:pPr algn="just">
              <a:spcBef>
                <a:spcPts val="1200"/>
              </a:spcBef>
              <a:tabLst>
                <a:tab pos="282575" algn="l"/>
              </a:tabLst>
            </a:pPr>
            <a:endParaRPr lang="en-US" sz="2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17680680"/>
              </p:ext>
            </p:extLst>
          </p:nvPr>
        </p:nvGraphicFramePr>
        <p:xfrm>
          <a:off x="834370" y="2286000"/>
          <a:ext cx="7467601" cy="308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6813">
                  <a:extLst>
                    <a:ext uri="{9D8B030D-6E8A-4147-A177-3AD203B41FA5}">
                      <a16:colId xmlns="" xmlns:a16="http://schemas.microsoft.com/office/drawing/2014/main" val="2174852545"/>
                    </a:ext>
                  </a:extLst>
                </a:gridCol>
                <a:gridCol w="1925241">
                  <a:extLst>
                    <a:ext uri="{9D8B030D-6E8A-4147-A177-3AD203B41FA5}">
                      <a16:colId xmlns="" xmlns:a16="http://schemas.microsoft.com/office/drawing/2014/main" val="1501121503"/>
                    </a:ext>
                  </a:extLst>
                </a:gridCol>
                <a:gridCol w="4375547">
                  <a:extLst>
                    <a:ext uri="{9D8B030D-6E8A-4147-A177-3AD203B41FA5}">
                      <a16:colId xmlns="" xmlns:a16="http://schemas.microsoft.com/office/drawing/2014/main" val="29245020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Operator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Use 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95202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&lt;&lt;</a:t>
                      </a:r>
                      <a:endParaRPr lang="en-US" sz="16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op1 &lt;&lt;op2</a:t>
                      </a:r>
                      <a:endParaRPr lang="en-US" sz="16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kern="12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The left shift operator, &lt;&lt;, shifts all of the bits in a value to the left a specified number of times.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8477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&gt;&gt;</a:t>
                      </a:r>
                      <a:endParaRPr lang="en-US" sz="16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op1&gt;&gt;op2</a:t>
                      </a:r>
                      <a:endParaRPr lang="en-US" sz="16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The right shift operator, &gt;&gt;, shifts all of the bits in a value to the right a specified number of times.</a:t>
                      </a:r>
                      <a:endParaRPr lang="en-US" sz="1600" b="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91706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&gt;&gt;&gt;</a:t>
                      </a:r>
                      <a:endParaRPr lang="en-US" sz="16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op1 &gt;&gt;&gt; op2</a:t>
                      </a:r>
                      <a:endParaRPr lang="en-US" sz="16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Shift right zero fill operator. The left operands value is moved right by the number of bits specified by the right operand and shifted values are filled up with zeros. </a:t>
                      </a:r>
                      <a:endParaRPr lang="en-US" sz="16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7860220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2125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</a:t>
            </a:r>
            <a:r>
              <a:rPr lang="en-US" dirty="0" smtClean="0"/>
              <a:t>Operator</a:t>
            </a:r>
            <a:endParaRPr lang="en-US" altLang="en-US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1200"/>
              </a:spcBef>
              <a:tabLst>
                <a:tab pos="282575" algn="l"/>
              </a:tabLst>
            </a:pPr>
            <a:r>
              <a:rPr lang="en-US" sz="2000" dirty="0" smtClean="0"/>
              <a:t>An </a:t>
            </a:r>
            <a:r>
              <a:rPr lang="en-US" sz="2000" dirty="0"/>
              <a:t>assignment operator is used to set (or reset) the value of a </a:t>
            </a:r>
            <a:r>
              <a:rPr lang="en-US" sz="2000" dirty="0" smtClean="0"/>
              <a:t>variable.</a:t>
            </a:r>
            <a:endParaRPr lang="en-US" sz="2000" dirty="0"/>
          </a:p>
          <a:p>
            <a:pPr algn="just">
              <a:spcBef>
                <a:spcPts val="1200"/>
              </a:spcBef>
              <a:tabLst>
                <a:tab pos="282575" algn="l"/>
              </a:tabLst>
            </a:pPr>
            <a:endParaRPr lang="en-US" sz="2000" dirty="0"/>
          </a:p>
          <a:p>
            <a:pPr algn="just">
              <a:spcBef>
                <a:spcPts val="1200"/>
              </a:spcBef>
              <a:tabLst>
                <a:tab pos="282575" algn="l"/>
              </a:tabLst>
            </a:pPr>
            <a:endParaRPr lang="en-US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98868271"/>
              </p:ext>
            </p:extLst>
          </p:nvPr>
        </p:nvGraphicFramePr>
        <p:xfrm>
          <a:off x="685804" y="2209800"/>
          <a:ext cx="7924796" cy="2827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61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711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050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3368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Operator</a:t>
                      </a:r>
                      <a:endParaRPr lang="en-US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Use </a:t>
                      </a:r>
                      <a:endParaRPr lang="en-US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  <a:endParaRPr lang="en-US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26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+=</a:t>
                      </a:r>
                      <a:endParaRPr lang="en-US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op1 +=op2</a:t>
                      </a:r>
                      <a:endParaRPr lang="en-US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Equivalent  to op1=op1+op2</a:t>
                      </a:r>
                      <a:endParaRPr lang="en-US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242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-=</a:t>
                      </a:r>
                      <a:endParaRPr lang="en-US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op1-=op2</a:t>
                      </a:r>
                      <a:endParaRPr lang="en-US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Equivalent  to op1=op1-op2</a:t>
                      </a:r>
                      <a:endParaRPr lang="en-US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9339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*=</a:t>
                      </a:r>
                      <a:endParaRPr lang="en-US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op1*=op2</a:t>
                      </a:r>
                      <a:endParaRPr lang="en-US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Equivalent  to op1=op1 * op2</a:t>
                      </a:r>
                      <a:endParaRPr lang="en-US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3435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/=</a:t>
                      </a:r>
                      <a:endParaRPr lang="en-US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op1 /=op2</a:t>
                      </a:r>
                      <a:endParaRPr lang="en-US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Equivalent  to op1=op1/op2</a:t>
                      </a:r>
                      <a:endParaRPr lang="en-US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1762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%=</a:t>
                      </a:r>
                      <a:endParaRPr lang="en-US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op1%=op2</a:t>
                      </a:r>
                      <a:endParaRPr lang="en-US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Equivalent  to op1=op1%op2</a:t>
                      </a:r>
                      <a:endParaRPr lang="en-US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5487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</a:t>
            </a:r>
            <a:r>
              <a:rPr lang="en-US" dirty="0" smtClean="0"/>
              <a:t>Operator</a:t>
            </a:r>
            <a:endParaRPr lang="en-US" altLang="en-US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1200"/>
              </a:spcBef>
              <a:tabLst>
                <a:tab pos="282575" algn="l"/>
              </a:tabLst>
            </a:pPr>
            <a:endParaRPr lang="en-US" sz="2000" dirty="0"/>
          </a:p>
          <a:p>
            <a:pPr algn="just">
              <a:spcBef>
                <a:spcPts val="1200"/>
              </a:spcBef>
              <a:tabLst>
                <a:tab pos="282575" algn="l"/>
              </a:tabLst>
            </a:pPr>
            <a:endParaRPr lang="en-US" sz="2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616211507"/>
              </p:ext>
            </p:extLst>
          </p:nvPr>
        </p:nvGraphicFramePr>
        <p:xfrm>
          <a:off x="681971" y="1752600"/>
          <a:ext cx="77724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="" xmlns:a16="http://schemas.microsoft.com/office/drawing/2014/main" val="3284670211"/>
                    </a:ext>
                  </a:extLst>
                </a:gridCol>
                <a:gridCol w="1752600">
                  <a:extLst>
                    <a:ext uri="{9D8B030D-6E8A-4147-A177-3AD203B41FA5}">
                      <a16:colId xmlns="" xmlns:a16="http://schemas.microsoft.com/office/drawing/2014/main" val="2905707873"/>
                    </a:ext>
                  </a:extLst>
                </a:gridCol>
                <a:gridCol w="3429000">
                  <a:extLst>
                    <a:ext uri="{9D8B030D-6E8A-4147-A177-3AD203B41FA5}">
                      <a16:colId xmlns="" xmlns:a16="http://schemas.microsoft.com/office/drawing/2014/main" val="1013867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+mn-lt"/>
                        </a:rPr>
                        <a:t>Operator</a:t>
                      </a:r>
                      <a:endParaRPr lang="en-US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+mn-lt"/>
                        </a:rPr>
                        <a:t>Use </a:t>
                      </a:r>
                      <a:endParaRPr lang="en-US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+mn-lt"/>
                        </a:rPr>
                        <a:t>Description</a:t>
                      </a:r>
                      <a:endParaRPr lang="en-US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21144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&amp;=</a:t>
                      </a:r>
                      <a:endParaRPr 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op1 &amp;=op2</a:t>
                      </a:r>
                      <a:endParaRPr 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Equivalent  to op1=op1&amp; op2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48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| =</a:t>
                      </a:r>
                      <a:endParaRPr 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Op1|=op2</a:t>
                      </a:r>
                      <a:endParaRPr 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Equivalent  to op1=op1| op2</a:t>
                      </a:r>
                      <a:endParaRPr 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11946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^=</a:t>
                      </a:r>
                      <a:endParaRPr 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op1 ^=op2</a:t>
                      </a:r>
                      <a:endParaRPr 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Equivalent  to op1=op1 ^ op2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98776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/=</a:t>
                      </a:r>
                      <a:endParaRPr 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op1 /=op2</a:t>
                      </a:r>
                      <a:endParaRPr 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Equivalent  to op1=op1/op2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1542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%=</a:t>
                      </a:r>
                      <a:endParaRPr 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op1%=op2</a:t>
                      </a:r>
                      <a:endParaRPr 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Equivalent  to op1=op1%op2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90111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&lt;&lt;=</a:t>
                      </a:r>
                      <a:endParaRPr 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op1 &lt;&lt;=op2</a:t>
                      </a:r>
                      <a:endParaRPr 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Equivalent  to op1=op1&lt;&lt; op2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82804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&gt;&gt;=</a:t>
                      </a:r>
                      <a:endParaRPr 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op1&gt;&gt;=op2</a:t>
                      </a:r>
                      <a:endParaRPr 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Equivalent  to op1=op1&gt;&gt; op2</a:t>
                      </a:r>
                      <a:endParaRPr 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00291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&gt;&gt;&gt;=</a:t>
                      </a:r>
                      <a:endParaRPr 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op1 &gt;&gt;&gt;=op2</a:t>
                      </a:r>
                      <a:endParaRPr 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Equivalent  to op1=op1 &gt;&gt;&gt; op2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8664409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6318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</a:t>
            </a:r>
            <a:endParaRPr lang="en-US" altLang="en-US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1200"/>
              </a:spcBef>
              <a:tabLst>
                <a:tab pos="282575" algn="l"/>
              </a:tabLst>
            </a:pPr>
            <a:r>
              <a:rPr lang="en-US" sz="2000" dirty="0" smtClean="0"/>
              <a:t>If </a:t>
            </a:r>
            <a:r>
              <a:rPr lang="en-US" sz="2000" dirty="0"/>
              <a:t>in a expression there are more than one operators the order in which they are evaluated would be based on the operator precedence.</a:t>
            </a:r>
          </a:p>
          <a:p>
            <a:pPr algn="just">
              <a:spcBef>
                <a:spcPts val="1200"/>
              </a:spcBef>
              <a:tabLst>
                <a:tab pos="282575" algn="l"/>
              </a:tabLst>
            </a:pP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88395251"/>
              </p:ext>
            </p:extLst>
          </p:nvPr>
        </p:nvGraphicFramePr>
        <p:xfrm>
          <a:off x="1492893" y="251460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3307">
                  <a:extLst>
                    <a:ext uri="{9D8B030D-6E8A-4147-A177-3AD203B41FA5}">
                      <a16:colId xmlns="" xmlns:a16="http://schemas.microsoft.com/office/drawing/2014/main" val="815322323"/>
                    </a:ext>
                  </a:extLst>
                </a:gridCol>
                <a:gridCol w="3702693">
                  <a:extLst>
                    <a:ext uri="{9D8B030D-6E8A-4147-A177-3AD203B41FA5}">
                      <a16:colId xmlns="" xmlns:a16="http://schemas.microsoft.com/office/drawing/2014/main" val="3549916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Precedence</a:t>
                      </a:r>
                      <a:endParaRPr lang="en-US" sz="16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Operator </a:t>
                      </a:r>
                      <a:endParaRPr lang="en-US" sz="16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17367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6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( ),[ ]</a:t>
                      </a:r>
                      <a:endParaRPr lang="en-US" sz="16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3279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16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++,--</a:t>
                      </a:r>
                      <a:endParaRPr lang="en-US" sz="16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47107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16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*,/,%,+,-</a:t>
                      </a:r>
                      <a:endParaRPr lang="en-US" sz="16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41007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sz="16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&lt;.&lt;=,&gt;,&gt;=</a:t>
                      </a:r>
                      <a:endParaRPr lang="en-US" sz="16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58466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sz="16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==,!=</a:t>
                      </a:r>
                      <a:endParaRPr lang="en-US" sz="16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29044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n-US" sz="16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&amp;&amp;,||</a:t>
                      </a:r>
                      <a:endParaRPr lang="en-US" sz="16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7914433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4663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Java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Keywords</a:t>
            </a:r>
            <a:endParaRPr lang="en-US" altLang="en-US" sz="1800" dirty="0"/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bg1"/>
                </a:solidFill>
              </a:rPr>
              <a:t>	</a:t>
            </a:r>
            <a:r>
              <a:rPr lang="en-US" altLang="en-US" sz="2000" dirty="0" smtClean="0">
                <a:solidFill>
                  <a:schemeClr val="bg1"/>
                </a:solidFill>
              </a:rPr>
              <a:t>A</a:t>
            </a:r>
            <a:r>
              <a:rPr lang="en-US" sz="2000" dirty="0" smtClean="0">
                <a:ea typeface="Arial Unicode MS" pitchFamily="34" charset="-128"/>
              </a:rPr>
              <a:t>re </a:t>
            </a:r>
            <a:r>
              <a:rPr lang="en-US" sz="2000" dirty="0">
                <a:ea typeface="Arial Unicode MS" pitchFamily="34" charset="-128"/>
              </a:rPr>
              <a:t>reserved identifiers that are predefined in java language</a:t>
            </a:r>
            <a:r>
              <a:rPr lang="en-US" altLang="en-US" sz="2000" dirty="0" smtClean="0">
                <a:solidFill>
                  <a:schemeClr val="bg1"/>
                </a:solidFill>
              </a:rPr>
              <a:t>.</a:t>
            </a:r>
          </a:p>
          <a:p>
            <a:pPr marL="465138" lvl="1" indent="-4635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ea typeface="Arial Unicode MS" pitchFamily="34" charset="-128"/>
              </a:rPr>
              <a:t>Keywords </a:t>
            </a:r>
            <a:r>
              <a:rPr lang="en-US" sz="2000" dirty="0">
                <a:ea typeface="Arial Unicode MS" pitchFamily="34" charset="-128"/>
              </a:rPr>
              <a:t>cannot be used as </a:t>
            </a:r>
            <a:r>
              <a:rPr lang="en-US" sz="2000" dirty="0" smtClean="0">
                <a:ea typeface="Arial Unicode MS" pitchFamily="34" charset="-128"/>
              </a:rPr>
              <a:t>a name </a:t>
            </a:r>
            <a:r>
              <a:rPr lang="en-US" sz="2000" dirty="0">
                <a:ea typeface="Arial Unicode MS" pitchFamily="34" charset="-128"/>
              </a:rPr>
              <a:t>for </a:t>
            </a:r>
            <a:r>
              <a:rPr lang="en-US" sz="2000" dirty="0" smtClean="0">
                <a:ea typeface="Arial Unicode MS" pitchFamily="34" charset="-128"/>
              </a:rPr>
              <a:t>variable, method </a:t>
            </a:r>
            <a:r>
              <a:rPr lang="en-US" sz="2000" dirty="0">
                <a:ea typeface="Arial Unicode MS" pitchFamily="34" charset="-128"/>
              </a:rPr>
              <a:t>and </a:t>
            </a:r>
            <a:r>
              <a:rPr lang="en-US" sz="2000" dirty="0" smtClean="0">
                <a:ea typeface="Arial Unicode MS" pitchFamily="34" charset="-128"/>
              </a:rPr>
              <a:t>class.</a:t>
            </a:r>
            <a:endParaRPr lang="en-US" sz="2000" dirty="0">
              <a:ea typeface="Arial Unicode MS" pitchFamily="34" charset="-128"/>
            </a:endParaRPr>
          </a:p>
          <a:p>
            <a:pPr lvl="1">
              <a:lnSpc>
                <a:spcPct val="150000"/>
              </a:lnSpc>
              <a:buFont typeface="Wingdings 2" panose="05020102010507070707" pitchFamily="18" charset="2"/>
              <a:buNone/>
            </a:pPr>
            <a:endParaRPr lang="en-US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3250067"/>
              </p:ext>
            </p:extLst>
          </p:nvPr>
        </p:nvGraphicFramePr>
        <p:xfrm>
          <a:off x="1371600" y="3810000"/>
          <a:ext cx="6096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="" xmlns:a16="http://schemas.microsoft.com/office/drawing/2014/main" val="272149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                 Keywords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77079045"/>
                  </a:ext>
                </a:extLst>
              </a:tr>
              <a:tr h="63743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Can have letters, </a:t>
                      </a:r>
                      <a:r>
                        <a:rPr lang="en-IN" b="0" dirty="0" smtClean="0">
                          <a:solidFill>
                            <a:schemeClr val="bg1"/>
                          </a:solidFill>
                          <a:ea typeface="Arial Unicode MS" pitchFamily="34" charset="-128"/>
                        </a:rPr>
                        <a:t>do not use special characters (such as $, _, etc.) or digits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90399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Should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be in lower case letters.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5580211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</a:t>
            </a:r>
            <a:endParaRPr lang="en-US" altLang="en-US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1200"/>
              </a:spcBef>
              <a:tabLst>
                <a:tab pos="282575" algn="l"/>
              </a:tabLst>
            </a:pPr>
            <a:endParaRPr lang="en-US" sz="2000" dirty="0"/>
          </a:p>
          <a:p>
            <a:pPr algn="just">
              <a:spcBef>
                <a:spcPts val="1200"/>
              </a:spcBef>
              <a:tabLst>
                <a:tab pos="282575" algn="l"/>
              </a:tabLst>
            </a:pPr>
            <a:r>
              <a:rPr lang="en-US" sz="2000" dirty="0" smtClean="0"/>
              <a:t>Example 1:</a:t>
            </a:r>
          </a:p>
          <a:p>
            <a:pPr algn="just">
              <a:spcBef>
                <a:spcPts val="1200"/>
              </a:spcBef>
              <a:tabLst>
                <a:tab pos="282575" algn="l"/>
              </a:tabLst>
            </a:pPr>
            <a:r>
              <a:rPr lang="en-US" sz="2000" dirty="0"/>
              <a:t>result = (</a:t>
            </a:r>
            <a:r>
              <a:rPr lang="en-US" sz="2000" i="1" dirty="0"/>
              <a:t>num1*num2) + num3 / num4;</a:t>
            </a:r>
            <a:endParaRPr lang="en-US" sz="2000" dirty="0"/>
          </a:p>
          <a:p>
            <a:pPr algn="just">
              <a:spcBef>
                <a:spcPts val="1200"/>
              </a:spcBef>
              <a:tabLst>
                <a:tab pos="282575" algn="l"/>
              </a:tabLst>
            </a:pP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101071" y="2743200"/>
            <a:ext cx="6934200" cy="20574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dirty="0">
                <a:solidFill>
                  <a:schemeClr val="bg1"/>
                </a:solidFill>
              </a:rPr>
              <a:t>Here is the order on how the above expression is processed</a:t>
            </a:r>
          </a:p>
          <a:p>
            <a:pPr marL="800100" lvl="1" indent="-342900">
              <a:buFont typeface="+mj-lt"/>
              <a:buAutoNum type="arabicPeriod"/>
            </a:pPr>
            <a:endParaRPr lang="en-US" b="0" dirty="0" smtClean="0">
              <a:solidFill>
                <a:schemeClr val="bg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b="0" dirty="0" smtClean="0">
                <a:solidFill>
                  <a:schemeClr val="bg1"/>
                </a:solidFill>
              </a:rPr>
              <a:t>num1 </a:t>
            </a:r>
            <a:r>
              <a:rPr lang="en-US" b="0" dirty="0">
                <a:solidFill>
                  <a:schemeClr val="bg1"/>
                </a:solidFill>
              </a:rPr>
              <a:t>* num2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0" dirty="0">
                <a:solidFill>
                  <a:schemeClr val="bg1"/>
                </a:solidFill>
              </a:rPr>
              <a:t>num3 / num4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0" dirty="0">
                <a:solidFill>
                  <a:schemeClr val="bg1"/>
                </a:solidFill>
              </a:rPr>
              <a:t>Final Result = result of step 1 + result of Step 2</a:t>
            </a:r>
          </a:p>
          <a:p>
            <a:endParaRPr lang="en-US" b="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7150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</a:t>
            </a:r>
            <a:endParaRPr lang="en-US" altLang="en-US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1200"/>
              </a:spcBef>
              <a:tabLst>
                <a:tab pos="282575" algn="l"/>
              </a:tabLst>
            </a:pPr>
            <a:endParaRPr lang="en-US" sz="2000" dirty="0"/>
          </a:p>
          <a:p>
            <a:pPr algn="just">
              <a:spcBef>
                <a:spcPts val="1200"/>
              </a:spcBef>
              <a:tabLst>
                <a:tab pos="282575" algn="l"/>
              </a:tabLst>
            </a:pPr>
            <a:r>
              <a:rPr lang="en-US" sz="2000" dirty="0" smtClean="0"/>
              <a:t>Example 2:</a:t>
            </a:r>
          </a:p>
          <a:p>
            <a:pPr algn="just">
              <a:spcBef>
                <a:spcPts val="1200"/>
              </a:spcBef>
              <a:tabLst>
                <a:tab pos="282575" algn="l"/>
              </a:tabLst>
            </a:pPr>
            <a:r>
              <a:rPr lang="pt-BR" sz="2000" dirty="0"/>
              <a:t>result = </a:t>
            </a:r>
            <a:r>
              <a:rPr lang="pt-BR" sz="2000" i="1" dirty="0"/>
              <a:t>num1 &gt; num2  &amp;&amp;  num3 &lt;= num4  ||  num5 != num6;</a:t>
            </a:r>
            <a:endParaRPr lang="en-US" sz="2000" dirty="0"/>
          </a:p>
          <a:p>
            <a:pPr algn="just">
              <a:spcBef>
                <a:spcPts val="1200"/>
              </a:spcBef>
              <a:tabLst>
                <a:tab pos="282575" algn="l"/>
              </a:tabLst>
            </a:pPr>
            <a:endParaRPr lang="en-US" sz="2000" dirty="0"/>
          </a:p>
          <a:p>
            <a:pPr algn="just">
              <a:spcBef>
                <a:spcPts val="1200"/>
              </a:spcBef>
              <a:tabLst>
                <a:tab pos="282575" algn="l"/>
              </a:tabLst>
            </a:pP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101071" y="2743200"/>
            <a:ext cx="6934200" cy="23622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dirty="0">
                <a:solidFill>
                  <a:schemeClr val="bg1"/>
                </a:solidFill>
              </a:rPr>
              <a:t>Here is order on how the above expression is processed</a:t>
            </a:r>
          </a:p>
          <a:p>
            <a:pPr marL="800100" lvl="1" indent="-342900">
              <a:buFont typeface="+mj-lt"/>
              <a:buAutoNum type="arabicPeriod"/>
            </a:pPr>
            <a:endParaRPr lang="en-US" b="0" dirty="0" smtClean="0">
              <a:solidFill>
                <a:schemeClr val="bg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b="0" dirty="0" smtClean="0">
                <a:solidFill>
                  <a:schemeClr val="bg1"/>
                </a:solidFill>
              </a:rPr>
              <a:t>num1 </a:t>
            </a:r>
            <a:r>
              <a:rPr lang="en-US" b="0" dirty="0">
                <a:solidFill>
                  <a:schemeClr val="bg1"/>
                </a:solidFill>
              </a:rPr>
              <a:t>&gt; num2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0" dirty="0">
                <a:solidFill>
                  <a:schemeClr val="bg1"/>
                </a:solidFill>
              </a:rPr>
              <a:t>num3 &lt;= num4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0" dirty="0">
                <a:solidFill>
                  <a:schemeClr val="bg1"/>
                </a:solidFill>
              </a:rPr>
              <a:t>num5 != num6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0" dirty="0">
                <a:solidFill>
                  <a:schemeClr val="bg1"/>
                </a:solidFill>
              </a:rPr>
              <a:t>Result of Step 1 &amp;&amp; Result of Step 2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0" dirty="0">
                <a:solidFill>
                  <a:schemeClr val="bg1"/>
                </a:solidFill>
              </a:rPr>
              <a:t>Final Result = result of Step 4 || result of Step 3</a:t>
            </a:r>
          </a:p>
          <a:p>
            <a:endParaRPr lang="en-US" b="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8878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Test Your Understanding</a:t>
            </a:r>
            <a:endParaRPr lang="en-US" altLang="en-US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solidFill>
                  <a:schemeClr val="bg1"/>
                </a:solidFill>
              </a:rPr>
              <a:t>List down Java key words.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solidFill>
                  <a:schemeClr val="bg1"/>
                </a:solidFill>
              </a:rPr>
              <a:t> Explain </a:t>
            </a:r>
            <a:r>
              <a:rPr lang="en-US" sz="2000" dirty="0">
                <a:solidFill>
                  <a:schemeClr val="bg1"/>
                </a:solidFill>
              </a:rPr>
              <a:t>Implicit </a:t>
            </a:r>
            <a:r>
              <a:rPr lang="en-US" sz="2000" dirty="0" smtClean="0">
                <a:solidFill>
                  <a:schemeClr val="bg1"/>
                </a:solidFill>
              </a:rPr>
              <a:t>Casting</a:t>
            </a:r>
            <a:r>
              <a:rPr lang="en-US" altLang="en-US" sz="20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solidFill>
                  <a:schemeClr val="bg1"/>
                </a:solidFill>
              </a:rPr>
              <a:t>List down the operators available in Java.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solidFill>
                  <a:schemeClr val="bg1"/>
                </a:solidFill>
              </a:rPr>
              <a:t>Explain the Logical operators.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solidFill>
                  <a:schemeClr val="bg1"/>
                </a:solidFill>
              </a:rPr>
              <a:t>List down the steps to execute a Java program.</a:t>
            </a:r>
            <a:endParaRPr lang="en-US" altLang="en-US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en-US" sz="1800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None/>
            </a:pPr>
            <a:endParaRPr altLang="en-US" sz="1800" dirty="0"/>
          </a:p>
          <a:p>
            <a:pPr>
              <a:spcAft>
                <a:spcPts val="600"/>
              </a:spcAft>
              <a:buFont typeface="Wingdings" panose="05000000000000000000" pitchFamily="2" charset="2"/>
              <a:buNone/>
            </a:pPr>
            <a:endParaRPr alt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3235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 this chapter we have learnt to: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Explain </a:t>
            </a:r>
            <a:r>
              <a:rPr lang="en-US" dirty="0">
                <a:solidFill>
                  <a:schemeClr val="bg1"/>
                </a:solidFill>
              </a:rPr>
              <a:t>the data types, variable, casting and operators in Java.</a:t>
            </a:r>
          </a:p>
          <a:p>
            <a:endParaRPr lang="en-US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6142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3" y="800325"/>
            <a:ext cx="5105397" cy="60725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altLang="en-US" sz="2400" dirty="0">
                <a:solidFill>
                  <a:schemeClr val="bg1"/>
                </a:solidFill>
                <a:ea typeface="+mj-ea"/>
                <a:cs typeface="+mj-cs"/>
              </a:rPr>
              <a:t>You have successfully completed </a:t>
            </a:r>
            <a:r>
              <a:rPr altLang="en-US" sz="2400" dirty="0" smtClean="0">
                <a:solidFill>
                  <a:schemeClr val="bg1"/>
                </a:solidFill>
                <a:ea typeface="+mj-ea"/>
                <a:cs typeface="+mj-cs"/>
              </a:rPr>
              <a:t>-</a:t>
            </a:r>
            <a:r>
              <a:rPr altLang="en-US" sz="2400" dirty="0">
                <a:solidFill>
                  <a:schemeClr val="bg1"/>
                </a:solidFill>
                <a:ea typeface="+mj-ea"/>
                <a:cs typeface="+mj-cs"/>
              </a:rPr>
              <a:t/>
            </a:r>
            <a:br>
              <a:rPr alt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altLang="en-US" sz="2400" b="1" dirty="0" smtClean="0">
                <a:solidFill>
                  <a:schemeClr val="bg1"/>
                </a:solidFill>
              </a:rPr>
              <a:t/>
            </a:r>
            <a:br>
              <a:rPr lang="en-US" altLang="en-US" sz="2400" b="1" dirty="0" smtClean="0">
                <a:solidFill>
                  <a:schemeClr val="bg1"/>
                </a:solidFill>
              </a:rPr>
            </a:br>
            <a:r>
              <a:rPr lang="en-US" altLang="en-US" sz="2400" b="1" dirty="0" smtClean="0">
                <a:solidFill>
                  <a:schemeClr val="bg1"/>
                </a:solidFill>
              </a:rPr>
              <a:t>Language Fundamentals</a:t>
            </a:r>
            <a:endParaRPr alt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List of Java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Keywords</a:t>
            </a:r>
            <a:endParaRPr lang="en-US" altLang="en-US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37751923"/>
              </p:ext>
            </p:extLst>
          </p:nvPr>
        </p:nvGraphicFramePr>
        <p:xfrm>
          <a:off x="533400" y="1295400"/>
          <a:ext cx="8204200" cy="4313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0840">
                  <a:extLst>
                    <a:ext uri="{9D8B030D-6E8A-4147-A177-3AD203B41FA5}">
                      <a16:colId xmlns="" xmlns:a16="http://schemas.microsoft.com/office/drawing/2014/main" val="1305856665"/>
                    </a:ext>
                  </a:extLst>
                </a:gridCol>
                <a:gridCol w="1640840">
                  <a:extLst>
                    <a:ext uri="{9D8B030D-6E8A-4147-A177-3AD203B41FA5}">
                      <a16:colId xmlns="" xmlns:a16="http://schemas.microsoft.com/office/drawing/2014/main" val="1406141124"/>
                    </a:ext>
                  </a:extLst>
                </a:gridCol>
                <a:gridCol w="1640840">
                  <a:extLst>
                    <a:ext uri="{9D8B030D-6E8A-4147-A177-3AD203B41FA5}">
                      <a16:colId xmlns="" xmlns:a16="http://schemas.microsoft.com/office/drawing/2014/main" val="1622919756"/>
                    </a:ext>
                  </a:extLst>
                </a:gridCol>
                <a:gridCol w="1640840">
                  <a:extLst>
                    <a:ext uri="{9D8B030D-6E8A-4147-A177-3AD203B41FA5}">
                      <a16:colId xmlns="" xmlns:a16="http://schemas.microsoft.com/office/drawing/2014/main" val="2058598739"/>
                    </a:ext>
                  </a:extLst>
                </a:gridCol>
                <a:gridCol w="1640840">
                  <a:extLst>
                    <a:ext uri="{9D8B030D-6E8A-4147-A177-3AD203B41FA5}">
                      <a16:colId xmlns="" xmlns:a16="http://schemas.microsoft.com/office/drawing/2014/main" val="2807773279"/>
                    </a:ext>
                  </a:extLst>
                </a:gridCol>
              </a:tblGrid>
              <a:tr h="41109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abstract</a:t>
                      </a:r>
                      <a:endParaRPr lang="en-US" sz="1800" b="0" kern="120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default</a:t>
                      </a:r>
                      <a:endParaRPr lang="en-US" sz="1800" b="0" kern="120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implements</a:t>
                      </a:r>
                      <a:endParaRPr lang="en-US" sz="1800" b="0" kern="120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protected</a:t>
                      </a:r>
                      <a:endParaRPr lang="en-US" sz="1800" b="0" kern="120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throw</a:t>
                      </a:r>
                      <a:endParaRPr lang="en-US" sz="1800" b="0" kern="120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46678825"/>
                  </a:ext>
                </a:extLst>
              </a:tr>
              <a:tr h="4271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assert</a:t>
                      </a:r>
                      <a:endParaRPr lang="en-US" sz="18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do</a:t>
                      </a:r>
                      <a:endParaRPr lang="en-US" sz="18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import</a:t>
                      </a:r>
                      <a:endParaRPr lang="en-US" sz="18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public</a:t>
                      </a:r>
                      <a:endParaRPr lang="en-US" sz="18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throws</a:t>
                      </a:r>
                      <a:endParaRPr lang="en-US" sz="18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90136941"/>
                  </a:ext>
                </a:extLst>
              </a:tr>
              <a:tr h="41109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boolean </a:t>
                      </a:r>
                      <a:endParaRPr lang="en-US" sz="18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double</a:t>
                      </a:r>
                      <a:endParaRPr lang="en-US" sz="18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instanceof</a:t>
                      </a:r>
                      <a:endParaRPr lang="en-US" sz="18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return</a:t>
                      </a:r>
                      <a:endParaRPr lang="en-US" sz="18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transient</a:t>
                      </a:r>
                      <a:endParaRPr lang="en-US" sz="18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37956343"/>
                  </a:ext>
                </a:extLst>
              </a:tr>
              <a:tr h="41109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break</a:t>
                      </a:r>
                      <a:endParaRPr lang="en-US" sz="18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else</a:t>
                      </a:r>
                      <a:endParaRPr lang="en-US" sz="18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endParaRPr lang="en-US" sz="18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short</a:t>
                      </a:r>
                      <a:endParaRPr lang="en-US" sz="18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try</a:t>
                      </a:r>
                      <a:endParaRPr lang="en-US" sz="18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81749849"/>
                  </a:ext>
                </a:extLst>
              </a:tr>
              <a:tr h="41109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byte</a:t>
                      </a:r>
                      <a:endParaRPr lang="en-US" sz="18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extends</a:t>
                      </a:r>
                      <a:endParaRPr lang="en-US" sz="18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interface</a:t>
                      </a:r>
                      <a:endParaRPr lang="en-US" sz="18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static</a:t>
                      </a:r>
                      <a:endParaRPr lang="en-US" sz="18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void</a:t>
                      </a:r>
                      <a:endParaRPr lang="en-US" sz="18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80965232"/>
                  </a:ext>
                </a:extLst>
              </a:tr>
              <a:tr h="41109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case</a:t>
                      </a:r>
                      <a:endParaRPr lang="en-US" sz="18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final</a:t>
                      </a:r>
                      <a:endParaRPr lang="en-US" sz="18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long</a:t>
                      </a:r>
                      <a:endParaRPr lang="en-US" sz="18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strictfp</a:t>
                      </a:r>
                      <a:endParaRPr lang="en-US" sz="18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volatile</a:t>
                      </a:r>
                      <a:endParaRPr lang="en-US" sz="18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51903112"/>
                  </a:ext>
                </a:extLst>
              </a:tr>
              <a:tr h="41109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catch</a:t>
                      </a:r>
                      <a:endParaRPr lang="en-US" sz="18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finally</a:t>
                      </a:r>
                      <a:endParaRPr lang="en-US" sz="18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native</a:t>
                      </a:r>
                      <a:endParaRPr lang="en-US" sz="18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super</a:t>
                      </a:r>
                      <a:endParaRPr lang="en-US" sz="18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while</a:t>
                      </a:r>
                      <a:endParaRPr lang="en-US" sz="18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21811878"/>
                  </a:ext>
                </a:extLst>
              </a:tr>
              <a:tr h="41109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char</a:t>
                      </a:r>
                      <a:endParaRPr lang="en-US" sz="18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float</a:t>
                      </a:r>
                      <a:endParaRPr lang="en-US" sz="18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new </a:t>
                      </a:r>
                      <a:endParaRPr lang="en-US" sz="18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switch</a:t>
                      </a:r>
                      <a:endParaRPr lang="en-US" sz="18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null</a:t>
                      </a:r>
                      <a:endParaRPr lang="en-US" sz="18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46596144"/>
                  </a:ext>
                </a:extLst>
              </a:tr>
              <a:tr h="59746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class</a:t>
                      </a:r>
                      <a:endParaRPr lang="en-US" sz="18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for</a:t>
                      </a:r>
                      <a:endParaRPr lang="en-US" sz="18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package</a:t>
                      </a:r>
                      <a:endParaRPr lang="en-US" sz="18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synchronized</a:t>
                      </a:r>
                      <a:endParaRPr lang="en-US" sz="18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lang="en-US" sz="18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62351508"/>
                  </a:ext>
                </a:extLst>
              </a:tr>
              <a:tr h="41109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continue</a:t>
                      </a:r>
                      <a:endParaRPr lang="en-US" sz="18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if</a:t>
                      </a:r>
                      <a:endParaRPr lang="en-US" sz="18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private</a:t>
                      </a:r>
                      <a:endParaRPr lang="en-US" sz="18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this</a:t>
                      </a:r>
                      <a:endParaRPr lang="en-US" sz="18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lang="en-US" sz="18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79938151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5957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0" y="2819403"/>
            <a:ext cx="9133114" cy="58477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 types available in </a:t>
            </a:r>
            <a:r>
              <a:rPr lang="en-US" dirty="0" smtClean="0">
                <a:solidFill>
                  <a:schemeClr val="bg1"/>
                </a:solidFill>
              </a:rPr>
              <a:t>Java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6015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Primitive Data Types</a:t>
            </a:r>
            <a:endParaRPr lang="en-US" altLang="en-US" sz="1800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81000" y="762000"/>
            <a:ext cx="8382000" cy="499863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Java </a:t>
            </a:r>
            <a:r>
              <a:rPr lang="en-IN" sz="2000" dirty="0">
                <a:ea typeface="Arial Unicode MS" pitchFamily="34" charset="-128"/>
              </a:rPr>
              <a:t>supports basic built-in data types, which are also called </a:t>
            </a:r>
            <a:r>
              <a:rPr lang="en-IN" sz="2000" dirty="0" smtClean="0">
                <a:ea typeface="Arial Unicode MS" pitchFamily="34" charset="-128"/>
              </a:rPr>
              <a:t>primitive data </a:t>
            </a:r>
            <a:r>
              <a:rPr lang="en-IN" sz="2000" dirty="0">
                <a:ea typeface="Arial Unicode MS" pitchFamily="34" charset="-128"/>
              </a:rPr>
              <a:t>types.</a:t>
            </a:r>
            <a:endParaRPr lang="en-US" sz="2000" dirty="0">
              <a:ea typeface="Arial Unicode MS" pitchFamily="34" charset="-128"/>
            </a:endParaRPr>
          </a:p>
          <a:p>
            <a:pPr lvl="1">
              <a:lnSpc>
                <a:spcPct val="150000"/>
              </a:lnSpc>
              <a:buFont typeface="Wingdings 2" panose="05020102010507070707" pitchFamily="18" charset="2"/>
              <a:buNone/>
            </a:pPr>
            <a:endParaRPr lang="en-US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088510810"/>
              </p:ext>
            </p:extLst>
          </p:nvPr>
        </p:nvGraphicFramePr>
        <p:xfrm>
          <a:off x="1066800" y="2245362"/>
          <a:ext cx="7391400" cy="4003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850">
                  <a:extLst>
                    <a:ext uri="{9D8B030D-6E8A-4147-A177-3AD203B41FA5}">
                      <a16:colId xmlns="" xmlns:a16="http://schemas.microsoft.com/office/drawing/2014/main" val="4053125863"/>
                    </a:ext>
                  </a:extLst>
                </a:gridCol>
                <a:gridCol w="1847850">
                  <a:extLst>
                    <a:ext uri="{9D8B030D-6E8A-4147-A177-3AD203B41FA5}">
                      <a16:colId xmlns="" xmlns:a16="http://schemas.microsoft.com/office/drawing/2014/main" val="568282136"/>
                    </a:ext>
                  </a:extLst>
                </a:gridCol>
                <a:gridCol w="2381673">
                  <a:extLst>
                    <a:ext uri="{9D8B030D-6E8A-4147-A177-3AD203B41FA5}">
                      <a16:colId xmlns="" xmlns:a16="http://schemas.microsoft.com/office/drawing/2014/main" val="3052625867"/>
                    </a:ext>
                  </a:extLst>
                </a:gridCol>
                <a:gridCol w="1314027">
                  <a:extLst>
                    <a:ext uri="{9D8B030D-6E8A-4147-A177-3AD203B41FA5}">
                      <a16:colId xmlns="" xmlns:a16="http://schemas.microsoft.com/office/drawing/2014/main" val="2257951558"/>
                    </a:ext>
                  </a:extLst>
                </a:gridCol>
              </a:tblGrid>
              <a:tr h="438573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Data Type</a:t>
                      </a:r>
                      <a:endParaRPr lang="en-US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Size  In Bits</a:t>
                      </a:r>
                      <a:endParaRPr lang="en-US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Range </a:t>
                      </a:r>
                      <a:endParaRPr lang="en-US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Default Value</a:t>
                      </a:r>
                      <a:endParaRPr lang="en-US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29999347"/>
                  </a:ext>
                </a:extLst>
              </a:tr>
              <a:tr h="43857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boolean</a:t>
                      </a:r>
                      <a:endParaRPr lang="en-US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true or false</a:t>
                      </a:r>
                      <a:endParaRPr lang="en-US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lang="en-US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17804355"/>
                  </a:ext>
                </a:extLst>
              </a:tr>
              <a:tr h="35397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byte</a:t>
                      </a:r>
                      <a:endParaRPr lang="en-US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–2</a:t>
                      </a:r>
                      <a:r>
                        <a:rPr lang="en-US" sz="1800" kern="1200" baseline="30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7 </a:t>
                      </a:r>
                      <a:r>
                        <a:rPr lang="en-US" sz="1800" kern="12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to 2</a:t>
                      </a:r>
                      <a:r>
                        <a:rPr lang="en-US" sz="1800" kern="1200" baseline="30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r>
                        <a:rPr lang="en-US" sz="1800" kern="12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– 1</a:t>
                      </a:r>
                      <a:endParaRPr lang="en-US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31463644"/>
                  </a:ext>
                </a:extLst>
              </a:tr>
              <a:tr h="43857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short</a:t>
                      </a:r>
                      <a:endParaRPr lang="en-US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16</a:t>
                      </a:r>
                      <a:endParaRPr lang="en-US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–2</a:t>
                      </a:r>
                      <a:r>
                        <a:rPr lang="en-US" sz="1800" kern="1200" baseline="30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  <a:r>
                        <a:rPr lang="en-US" sz="1800" kern="12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to 2</a:t>
                      </a:r>
                      <a:r>
                        <a:rPr lang="en-US" sz="1800" kern="1200" baseline="30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15 </a:t>
                      </a:r>
                      <a:r>
                        <a:rPr lang="en-US" sz="1800" kern="12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– 1</a:t>
                      </a:r>
                      <a:endParaRPr lang="en-US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00517342"/>
                  </a:ext>
                </a:extLst>
              </a:tr>
              <a:tr h="43857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endParaRPr lang="en-US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32</a:t>
                      </a:r>
                      <a:endParaRPr lang="en-US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–2</a:t>
                      </a:r>
                      <a:r>
                        <a:rPr lang="en-US" sz="1800" kern="1200" baseline="30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31</a:t>
                      </a:r>
                      <a:r>
                        <a:rPr lang="en-US" sz="1800" kern="12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to 2</a:t>
                      </a:r>
                      <a:r>
                        <a:rPr lang="en-US" sz="1800" kern="1200" baseline="30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31</a:t>
                      </a:r>
                      <a:r>
                        <a:rPr lang="en-US" sz="1800" kern="12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– 1</a:t>
                      </a:r>
                      <a:endParaRPr lang="en-US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5791489"/>
                  </a:ext>
                </a:extLst>
              </a:tr>
              <a:tr h="43857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long</a:t>
                      </a:r>
                      <a:endParaRPr lang="en-US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64</a:t>
                      </a:r>
                      <a:endParaRPr lang="en-US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–2</a:t>
                      </a:r>
                      <a:r>
                        <a:rPr lang="en-US" sz="1800" strike="noStrike" kern="1200" baseline="30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63</a:t>
                      </a:r>
                      <a:r>
                        <a:rPr lang="en-US" sz="1800" kern="12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to 2</a:t>
                      </a:r>
                      <a:r>
                        <a:rPr lang="en-US" sz="1800" kern="1200" baseline="30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63</a:t>
                      </a:r>
                      <a:r>
                        <a:rPr lang="en-US" sz="1800" kern="12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– 1</a:t>
                      </a:r>
                      <a:endParaRPr lang="en-US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0L</a:t>
                      </a:r>
                      <a:endParaRPr lang="en-US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133525647"/>
                  </a:ext>
                </a:extLst>
              </a:tr>
              <a:tr h="43857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float</a:t>
                      </a:r>
                      <a:endParaRPr lang="en-US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32</a:t>
                      </a:r>
                      <a:endParaRPr lang="en-US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–2</a:t>
                      </a:r>
                      <a:r>
                        <a:rPr lang="en-US" sz="1800" kern="1200" baseline="30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31</a:t>
                      </a:r>
                      <a:r>
                        <a:rPr lang="en-US" sz="1800" kern="12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to 2</a:t>
                      </a:r>
                      <a:r>
                        <a:rPr lang="en-US" sz="1800" kern="1200" baseline="30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31</a:t>
                      </a:r>
                      <a:r>
                        <a:rPr lang="en-US" sz="1800" kern="12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– 1</a:t>
                      </a:r>
                      <a:endParaRPr lang="en-US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0.0f</a:t>
                      </a:r>
                      <a:endParaRPr lang="en-US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48354855"/>
                  </a:ext>
                </a:extLst>
              </a:tr>
              <a:tr h="43857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double</a:t>
                      </a:r>
                      <a:endParaRPr lang="en-US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64</a:t>
                      </a:r>
                      <a:endParaRPr lang="en-US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–2</a:t>
                      </a:r>
                      <a:r>
                        <a:rPr lang="en-US" sz="1800" kern="1200" baseline="30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63 </a:t>
                      </a:r>
                      <a:r>
                        <a:rPr lang="en-US" sz="1800" kern="12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to 2</a:t>
                      </a:r>
                      <a:r>
                        <a:rPr lang="en-US" sz="1800" kern="1200" baseline="30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63 </a:t>
                      </a:r>
                      <a:r>
                        <a:rPr lang="en-US" sz="1800" kern="12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– 1</a:t>
                      </a:r>
                      <a:endParaRPr lang="en-US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0.0d</a:t>
                      </a:r>
                      <a:endParaRPr lang="en-US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99305665"/>
                  </a:ext>
                </a:extLst>
              </a:tr>
              <a:tr h="25061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char</a:t>
                      </a:r>
                      <a:endParaRPr lang="en-US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16</a:t>
                      </a:r>
                      <a:endParaRPr lang="en-US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0 to 2</a:t>
                      </a:r>
                      <a:r>
                        <a:rPr lang="en-US" sz="1800" kern="1200" baseline="30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15 </a:t>
                      </a:r>
                      <a:r>
                        <a:rPr lang="en-US" sz="1800" kern="12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– 1</a:t>
                      </a:r>
                      <a:endParaRPr lang="en-US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‘\u0000’</a:t>
                      </a:r>
                      <a:endParaRPr lang="en-US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33466719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2826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Java variables &amp; Literals</a:t>
            </a:r>
          </a:p>
        </p:txBody>
      </p:sp>
    </p:spTree>
    <p:extLst>
      <p:ext uri="{BB962C8B-B14F-4D97-AF65-F5344CB8AC3E}">
        <p14:creationId xmlns="" xmlns:p14="http://schemas.microsoft.com/office/powerpoint/2010/main" val="91408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Academy LCD Compliant Template">
  <a:themeElements>
    <a:clrScheme name="Cognizant">
      <a:dk1>
        <a:srgbClr val="50B3CF"/>
      </a:dk1>
      <a:lt1>
        <a:sysClr val="window" lastClr="FFFFFF"/>
      </a:lt1>
      <a:dk2>
        <a:srgbClr val="141414"/>
      </a:dk2>
      <a:lt2>
        <a:srgbClr val="FFFFFF"/>
      </a:lt2>
      <a:accent1>
        <a:srgbClr val="50B3CF"/>
      </a:accent1>
      <a:accent2>
        <a:srgbClr val="6DB33F"/>
      </a:accent2>
      <a:accent3>
        <a:srgbClr val="72CDF4"/>
      </a:accent3>
      <a:accent4>
        <a:srgbClr val="00728F"/>
      </a:accent4>
      <a:accent5>
        <a:srgbClr val="387C2C"/>
      </a:accent5>
      <a:accent6>
        <a:srgbClr val="DF7A1C"/>
      </a:accent6>
      <a:hlink>
        <a:srgbClr val="D36522"/>
      </a:hlink>
      <a:folHlink>
        <a:srgbClr val="66C2E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gnizant">
        <a:dk1>
          <a:srgbClr val="50B3CF"/>
        </a:dk1>
        <a:lt1>
          <a:sysClr val="window" lastClr="FFFFFF"/>
        </a:lt1>
        <a:dk2>
          <a:srgbClr val="141414"/>
        </a:dk2>
        <a:lt2>
          <a:srgbClr val="FFFFFF"/>
        </a:lt2>
        <a:accent1>
          <a:srgbClr val="50B3CF"/>
        </a:accent1>
        <a:accent2>
          <a:srgbClr val="6DB33F"/>
        </a:accent2>
        <a:accent3>
          <a:srgbClr val="72CDF4"/>
        </a:accent3>
        <a:accent4>
          <a:srgbClr val="00728F"/>
        </a:accent4>
        <a:accent5>
          <a:srgbClr val="387C2C"/>
        </a:accent5>
        <a:accent6>
          <a:srgbClr val="DF7A1C"/>
        </a:accent6>
        <a:hlink>
          <a:srgbClr val="D36522"/>
        </a:hlink>
        <a:folHlink>
          <a:srgbClr val="66C2EF"/>
        </a:folHlink>
      </a:clrScheme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9C735C9F3CD54A948D0AD38DF112BF" ma:contentTypeVersion="4" ma:contentTypeDescription="Create a new document." ma:contentTypeScope="" ma:versionID="580a171cd10c354d127ddd4ccb42a406">
  <xsd:schema xmlns:xsd="http://www.w3.org/2001/XMLSchema" xmlns:xs="http://www.w3.org/2001/XMLSchema" xmlns:p="http://schemas.microsoft.com/office/2006/metadata/properties" xmlns:ns2="eac52b12-2228-488c-9d59-8a93d308b64e" xmlns:ns3="951c5514-b77c-4532-82d5-a05f2f7d58e2" targetNamespace="http://schemas.microsoft.com/office/2006/metadata/properties" ma:root="true" ma:fieldsID="97de6e2cc3eb0ac4db5100074650e727" ns2:_="" ns3:_="">
    <xsd:import namespace="eac52b12-2228-488c-9d59-8a93d308b64e"/>
    <xsd:import namespace="951c5514-b77c-4532-82d5-a05f2f7d58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c52b12-2228-488c-9d59-8a93d308b6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1c5514-b77c-4532-82d5-a05f2f7d58e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LongProperties xmlns="http://schemas.microsoft.com/office/2006/metadata/longProperties"/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951c5514-b77c-4532-82d5-a05f2f7d58e2">
      <UserInfo>
        <DisplayName/>
        <AccountId xsi:nil="true"/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49EEA92D-E5CC-4C29-BCD1-F22884EC86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62EA56B-7C99-4651-BF43-04B610B3BD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ac52b12-2228-488c-9d59-8a93d308b64e"/>
    <ds:schemaRef ds:uri="951c5514-b77c-4532-82d5-a05f2f7d58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7987515-83F9-4DCD-B34D-E5941B4F5709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9C84B07D-06BE-44C9-9968-498A0A3848E1}">
  <ds:schemaRefs>
    <ds:schemaRef ds:uri="http://schemas.microsoft.com/office/2006/metadata/properties"/>
    <ds:schemaRef ds:uri="http://schemas.microsoft.com/office/infopath/2007/PartnerControls"/>
    <ds:schemaRef ds:uri="951c5514-b77c-4532-82d5-a05f2f7d58e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9286</TotalTime>
  <Words>2980</Words>
  <Application>Microsoft Office PowerPoint</Application>
  <PresentationFormat>On-screen Show (4:3)</PresentationFormat>
  <Paragraphs>851</Paragraphs>
  <Slides>54</Slides>
  <Notes>48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Academy LCD Compliant Template</vt:lpstr>
      <vt:lpstr>Slide 1</vt:lpstr>
      <vt:lpstr>Enabling Objectives</vt:lpstr>
      <vt:lpstr>Key Topics</vt:lpstr>
      <vt:lpstr>Slide 4</vt:lpstr>
      <vt:lpstr>Java Keywords</vt:lpstr>
      <vt:lpstr>List of Java Keywords</vt:lpstr>
      <vt:lpstr>Slide 7</vt:lpstr>
      <vt:lpstr>Primitive Data Types</vt:lpstr>
      <vt:lpstr>Slide 9</vt:lpstr>
      <vt:lpstr>Variables in Java</vt:lpstr>
      <vt:lpstr>Variable declaration</vt:lpstr>
      <vt:lpstr>Types of variables in Java</vt:lpstr>
      <vt:lpstr>Variable Initialization</vt:lpstr>
      <vt:lpstr>Variable declaration scope</vt:lpstr>
      <vt:lpstr>Variable declaration Example</vt:lpstr>
      <vt:lpstr>Variable Naming Rule</vt:lpstr>
      <vt:lpstr>Variable Naming Rule</vt:lpstr>
      <vt:lpstr>Java Literals</vt:lpstr>
      <vt:lpstr>Literals Type</vt:lpstr>
      <vt:lpstr>Literals Type</vt:lpstr>
      <vt:lpstr>Practice exercise</vt:lpstr>
      <vt:lpstr>Practice exercise</vt:lpstr>
      <vt:lpstr>Practice exercise</vt:lpstr>
      <vt:lpstr>Casting Primitives</vt:lpstr>
      <vt:lpstr>Types of primitive casting</vt:lpstr>
      <vt:lpstr>Explicit Casting</vt:lpstr>
      <vt:lpstr>Slide 27</vt:lpstr>
      <vt:lpstr>Operators in Java</vt:lpstr>
      <vt:lpstr>Operators Classification</vt:lpstr>
      <vt:lpstr>Ternary Operator</vt:lpstr>
      <vt:lpstr>Types of Operators</vt:lpstr>
      <vt:lpstr>Arithmetic Operator</vt:lpstr>
      <vt:lpstr>Unary Operator</vt:lpstr>
      <vt:lpstr>Unary Operator</vt:lpstr>
      <vt:lpstr>Relational Operator</vt:lpstr>
      <vt:lpstr>Practice exercise</vt:lpstr>
      <vt:lpstr>Practice exercise</vt:lpstr>
      <vt:lpstr>Practice exercise </vt:lpstr>
      <vt:lpstr>Logical Operator</vt:lpstr>
      <vt:lpstr>Bitwise  Operator</vt:lpstr>
      <vt:lpstr>Bitwise  Operator</vt:lpstr>
      <vt:lpstr>Bitwise  Operator</vt:lpstr>
      <vt:lpstr>Practice exercise</vt:lpstr>
      <vt:lpstr>Practice exercise</vt:lpstr>
      <vt:lpstr>Practice exercise Solution </vt:lpstr>
      <vt:lpstr>Shift Operator</vt:lpstr>
      <vt:lpstr>Assignment Operator</vt:lpstr>
      <vt:lpstr>Assignment Operator</vt:lpstr>
      <vt:lpstr>Operator Precedence</vt:lpstr>
      <vt:lpstr>Operator Precedence</vt:lpstr>
      <vt:lpstr>Operator Precedence</vt:lpstr>
      <vt:lpstr>Test Your Understanding</vt:lpstr>
      <vt:lpstr>RECAP</vt:lpstr>
      <vt:lpstr>You have successfully completed -  Language Fundamentals</vt:lpstr>
    </vt:vector>
  </TitlesOfParts>
  <Manager/>
  <Company>Cognizant Technology Solutions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add title</dc:title>
  <dc:subject/>
  <dc:creator>176361</dc:creator>
  <cp:keywords/>
  <dc:description/>
  <cp:lastModifiedBy>Blessed</cp:lastModifiedBy>
  <cp:revision>681</cp:revision>
  <dcterms:created xsi:type="dcterms:W3CDTF">2006-08-07T10:58:16Z</dcterms:created>
  <dcterms:modified xsi:type="dcterms:W3CDTF">2024-02-16T03:58:12Z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Cognizant Academy</vt:lpwstr>
  </property>
  <property fmtid="{D5CDD505-2E9C-101B-9397-08002B2CF9AE}" pid="3" name="ContentTypeId">
    <vt:lpwstr>0x0101007A9C735C9F3CD54A948D0AD38DF112BF</vt:lpwstr>
  </property>
  <property fmtid="{D5CDD505-2E9C-101B-9397-08002B2CF9AE}" pid="4" name="Order">
    <vt:r8>202900</vt:r8>
  </property>
  <property fmtid="{D5CDD505-2E9C-101B-9397-08002B2CF9AE}" pid="5" name="ComplianceAsset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xd_Signature">
    <vt:bool>false</vt:bool>
  </property>
  <property fmtid="{D5CDD505-2E9C-101B-9397-08002B2CF9AE}" pid="9" name="xd_ProgID">
    <vt:lpwstr/>
  </property>
  <property fmtid="{D5CDD505-2E9C-101B-9397-08002B2CF9AE}" pid="10" name="TemplateUrl">
    <vt:lpwstr/>
  </property>
</Properties>
</file>