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4" r:id="rId8"/>
    <p:sldId id="262" r:id="rId9"/>
    <p:sldId id="285" r:id="rId10"/>
    <p:sldId id="263" r:id="rId11"/>
    <p:sldId id="264" r:id="rId12"/>
    <p:sldId id="286" r:id="rId13"/>
    <p:sldId id="265" r:id="rId14"/>
    <p:sldId id="266" r:id="rId15"/>
    <p:sldId id="287" r:id="rId16"/>
    <p:sldId id="267" r:id="rId17"/>
    <p:sldId id="268" r:id="rId18"/>
    <p:sldId id="269" r:id="rId19"/>
    <p:sldId id="288" r:id="rId20"/>
    <p:sldId id="270" r:id="rId21"/>
    <p:sldId id="271" r:id="rId22"/>
    <p:sldId id="289" r:id="rId23"/>
    <p:sldId id="272" r:id="rId24"/>
    <p:sldId id="290" r:id="rId25"/>
    <p:sldId id="273" r:id="rId26"/>
    <p:sldId id="291" r:id="rId27"/>
    <p:sldId id="274" r:id="rId28"/>
    <p:sldId id="275" r:id="rId29"/>
    <p:sldId id="276" r:id="rId30"/>
    <p:sldId id="292" r:id="rId31"/>
    <p:sldId id="277" r:id="rId32"/>
    <p:sldId id="278" r:id="rId33"/>
    <p:sldId id="279" r:id="rId34"/>
    <p:sldId id="280" r:id="rId35"/>
    <p:sldId id="281" r:id="rId36"/>
    <p:sldId id="282" r:id="rId37"/>
    <p:sldId id="283" r:id="rId38"/>
  </p:sldIdLst>
  <p:sldSz cx="10080625" cy="9145588"/>
  <p:notesSz cx="6858000" cy="9144000"/>
  <p:embeddedFontLst>
    <p:embeddedFont>
      <p:font typeface="Calibri" pitchFamily="34" charset="0"/>
      <p:regular r:id="rId39"/>
      <p:bold r:id="rId40"/>
      <p:italic r:id="rId41"/>
      <p:boldItalic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843" y="-72"/>
      </p:cViewPr>
      <p:guideLst>
        <p:guide orient="horz" pos="28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047" y="2835134"/>
            <a:ext cx="8568532" cy="2770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094" y="5121531"/>
            <a:ext cx="7056438" cy="2770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05-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05-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032" y="2103487"/>
            <a:ext cx="4385072" cy="2770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1522" y="2103487"/>
            <a:ext cx="4385072" cy="2770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05-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05-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05-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638883" y="631045"/>
            <a:ext cx="0" cy="8002390"/>
          </a:xfrm>
          <a:custGeom>
            <a:avLst/>
            <a:gdLst/>
            <a:ahLst/>
            <a:cxnLst/>
            <a:rect l="l" t="t" r="r" b="b"/>
            <a:pathLst>
              <a:path h="8001000">
                <a:moveTo>
                  <a:pt x="0" y="0"/>
                </a:moveTo>
                <a:lnTo>
                  <a:pt x="0" y="8001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4034" y="365825"/>
            <a:ext cx="9072563" cy="2770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4034" y="2103487"/>
            <a:ext cx="9072563" cy="2770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7413" y="8505399"/>
            <a:ext cx="3225800" cy="2770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031" y="8505399"/>
            <a:ext cx="2318544" cy="2770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83898" y="8721734"/>
            <a:ext cx="1034196" cy="153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05-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" y="0"/>
            <a:ext cx="10080000" cy="914558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05-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1</a:t>
            </a:fld>
            <a:endParaRPr spc="-5" dirty="0"/>
          </a:p>
        </p:txBody>
      </p:sp>
      <p:sp>
        <p:nvSpPr>
          <p:cNvPr id="9" name="Rectangle 8"/>
          <p:cNvSpPr/>
          <p:nvPr/>
        </p:nvSpPr>
        <p:spPr>
          <a:xfrm>
            <a:off x="0" y="7925594"/>
            <a:ext cx="2601912" cy="1219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2" y="0"/>
            <a:ext cx="10052078" cy="914558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05-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10</a:t>
            </a:fld>
            <a:endParaRPr spc="-5" dirty="0"/>
          </a:p>
        </p:txBody>
      </p:sp>
      <p:sp>
        <p:nvSpPr>
          <p:cNvPr id="9" name="Rectangle 8"/>
          <p:cNvSpPr/>
          <p:nvPr/>
        </p:nvSpPr>
        <p:spPr>
          <a:xfrm>
            <a:off x="8850312" y="0"/>
            <a:ext cx="1230313" cy="99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47" y="0"/>
            <a:ext cx="10052078" cy="914558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05-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11</a:t>
            </a:fld>
            <a:endParaRPr spc="-5" dirty="0"/>
          </a:p>
        </p:txBody>
      </p:sp>
      <p:sp>
        <p:nvSpPr>
          <p:cNvPr id="10" name="Rectangle 9"/>
          <p:cNvSpPr/>
          <p:nvPr/>
        </p:nvSpPr>
        <p:spPr>
          <a:xfrm>
            <a:off x="8850312" y="0"/>
            <a:ext cx="1230313" cy="99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20950" y="610394"/>
            <a:ext cx="7319962" cy="7504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79070">
              <a:lnSpc>
                <a:spcPct val="100000"/>
              </a:lnSpc>
              <a:spcBef>
                <a:spcPts val="95"/>
              </a:spcBef>
            </a:pPr>
            <a:r>
              <a:rPr lang="en-US" sz="2400" dirty="0" smtClean="0">
                <a:latin typeface="Arial"/>
                <a:cs typeface="Arial"/>
              </a:rPr>
              <a:t>The </a:t>
            </a:r>
            <a:r>
              <a:rPr lang="en-US" sz="2400" spc="-5" dirty="0" smtClean="0">
                <a:latin typeface="Arial"/>
                <a:cs typeface="Arial"/>
              </a:rPr>
              <a:t>direction of a relationship can be either bidirectional or unidirectional. A  bidirectional relationship has both an </a:t>
            </a:r>
            <a:r>
              <a:rPr lang="en-US" sz="2400" b="1" dirty="0" smtClean="0">
                <a:latin typeface="Arial"/>
                <a:cs typeface="Arial"/>
              </a:rPr>
              <a:t>owning </a:t>
            </a:r>
            <a:r>
              <a:rPr lang="en-US" sz="2400" b="1" spc="-5" dirty="0" smtClean="0">
                <a:latin typeface="Arial"/>
                <a:cs typeface="Arial"/>
              </a:rPr>
              <a:t>side </a:t>
            </a:r>
            <a:r>
              <a:rPr lang="en-US" sz="2400" spc="-5" dirty="0" smtClean="0">
                <a:latin typeface="Arial"/>
                <a:cs typeface="Arial"/>
              </a:rPr>
              <a:t>and an </a:t>
            </a:r>
            <a:r>
              <a:rPr lang="en-US" sz="2400" b="1" spc="-5" dirty="0" smtClean="0">
                <a:latin typeface="Arial"/>
                <a:cs typeface="Arial"/>
              </a:rPr>
              <a:t>inverse side</a:t>
            </a:r>
            <a:r>
              <a:rPr lang="en-US" sz="2400" spc="-5" dirty="0" smtClean="0">
                <a:latin typeface="Arial"/>
                <a:cs typeface="Arial"/>
              </a:rPr>
              <a:t>. A  unidirectional relationship has only an </a:t>
            </a:r>
            <a:r>
              <a:rPr lang="en-US" sz="2400" spc="-10" dirty="0" smtClean="0">
                <a:latin typeface="Arial"/>
                <a:cs typeface="Arial"/>
              </a:rPr>
              <a:t>owning </a:t>
            </a:r>
            <a:r>
              <a:rPr lang="en-US" sz="2400" spc="-5" dirty="0" smtClean="0">
                <a:latin typeface="Arial"/>
                <a:cs typeface="Arial"/>
              </a:rPr>
              <a:t>side. </a:t>
            </a:r>
            <a:r>
              <a:rPr lang="en-US" sz="2400" dirty="0" smtClean="0">
                <a:latin typeface="Arial"/>
                <a:cs typeface="Arial"/>
              </a:rPr>
              <a:t>The </a:t>
            </a:r>
            <a:r>
              <a:rPr lang="en-US" sz="2400" spc="-10" dirty="0" smtClean="0">
                <a:latin typeface="Arial"/>
                <a:cs typeface="Arial"/>
              </a:rPr>
              <a:t>owning </a:t>
            </a:r>
            <a:r>
              <a:rPr lang="en-US" sz="2400" spc="-5" dirty="0" smtClean="0">
                <a:latin typeface="Arial"/>
                <a:cs typeface="Arial"/>
              </a:rPr>
              <a:t>side of a  relationship determines how the Persistence runtime </a:t>
            </a:r>
            <a:r>
              <a:rPr lang="en-US" sz="2400" dirty="0" smtClean="0">
                <a:latin typeface="Arial"/>
                <a:cs typeface="Arial"/>
              </a:rPr>
              <a:t>makes </a:t>
            </a:r>
            <a:r>
              <a:rPr lang="en-US" sz="2400" spc="-5" dirty="0" smtClean="0">
                <a:latin typeface="Arial"/>
                <a:cs typeface="Arial"/>
              </a:rPr>
              <a:t>updates to the  </a:t>
            </a:r>
            <a:r>
              <a:rPr lang="en-US" sz="2400" spc="-10" dirty="0" smtClean="0">
                <a:latin typeface="Arial"/>
                <a:cs typeface="Arial"/>
              </a:rPr>
              <a:t>relationship in </a:t>
            </a:r>
            <a:r>
              <a:rPr lang="en-US" sz="2400" spc="-5" dirty="0" smtClean="0">
                <a:latin typeface="Arial"/>
                <a:cs typeface="Arial"/>
              </a:rPr>
              <a:t>the</a:t>
            </a:r>
            <a:r>
              <a:rPr lang="en-US" sz="2400" spc="10" dirty="0" smtClean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database.</a:t>
            </a:r>
            <a:endParaRPr lang="en-US" sz="24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400" dirty="0" smtClean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lang="en-US" sz="2400" spc="-5" dirty="0" smtClean="0">
                <a:latin typeface="Arial"/>
                <a:cs typeface="Arial"/>
              </a:rPr>
              <a:t>In a bidirectional relationship, each entity has a relationship field or property  that refers to the other </a:t>
            </a:r>
            <a:r>
              <a:rPr lang="en-US" sz="2400" spc="-10" dirty="0" smtClean="0">
                <a:latin typeface="Arial"/>
                <a:cs typeface="Arial"/>
              </a:rPr>
              <a:t>entity. </a:t>
            </a:r>
            <a:r>
              <a:rPr lang="en-US" sz="2400" spc="-5" dirty="0" smtClean="0">
                <a:latin typeface="Arial"/>
                <a:cs typeface="Arial"/>
              </a:rPr>
              <a:t>Through the relationship field or </a:t>
            </a:r>
            <a:r>
              <a:rPr lang="en-US" sz="2400" spc="-10" dirty="0" smtClean="0">
                <a:latin typeface="Arial"/>
                <a:cs typeface="Arial"/>
              </a:rPr>
              <a:t>property, </a:t>
            </a:r>
            <a:r>
              <a:rPr lang="en-US" sz="2400" spc="-5" dirty="0" smtClean="0">
                <a:latin typeface="Arial"/>
                <a:cs typeface="Arial"/>
              </a:rPr>
              <a:t>an  entity class’s code can access its </a:t>
            </a:r>
            <a:r>
              <a:rPr lang="en-US" sz="2400" spc="-10" dirty="0" smtClean="0">
                <a:latin typeface="Arial"/>
                <a:cs typeface="Arial"/>
              </a:rPr>
              <a:t>related </a:t>
            </a:r>
            <a:r>
              <a:rPr lang="en-US" sz="2400" spc="-5" dirty="0" smtClean="0">
                <a:latin typeface="Arial"/>
                <a:cs typeface="Arial"/>
              </a:rPr>
              <a:t>object. If an entity </a:t>
            </a:r>
            <a:r>
              <a:rPr lang="en-US" sz="2400" spc="-10" dirty="0" smtClean="0">
                <a:latin typeface="Arial"/>
                <a:cs typeface="Arial"/>
              </a:rPr>
              <a:t>has </a:t>
            </a:r>
            <a:r>
              <a:rPr lang="en-US" sz="2400" spc="-5" dirty="0" smtClean="0">
                <a:latin typeface="Arial"/>
                <a:cs typeface="Arial"/>
              </a:rPr>
              <a:t>a </a:t>
            </a:r>
            <a:r>
              <a:rPr lang="en-US" sz="2400" spc="-10" dirty="0" smtClean="0">
                <a:latin typeface="Arial"/>
                <a:cs typeface="Arial"/>
              </a:rPr>
              <a:t>related field,  </a:t>
            </a:r>
            <a:r>
              <a:rPr lang="en-US" sz="2400" spc="-5" dirty="0" smtClean="0">
                <a:latin typeface="Arial"/>
                <a:cs typeface="Arial"/>
              </a:rPr>
              <a:t>the entity </a:t>
            </a:r>
            <a:r>
              <a:rPr lang="en-US" sz="2400" spc="-10" dirty="0" smtClean="0">
                <a:latin typeface="Arial"/>
                <a:cs typeface="Arial"/>
              </a:rPr>
              <a:t>is </a:t>
            </a:r>
            <a:r>
              <a:rPr lang="en-US" sz="2400" spc="-5" dirty="0" smtClean="0">
                <a:latin typeface="Arial"/>
                <a:cs typeface="Arial"/>
              </a:rPr>
              <a:t>said to “know” </a:t>
            </a:r>
            <a:r>
              <a:rPr lang="en-US" sz="2400" spc="-10" dirty="0" smtClean="0">
                <a:latin typeface="Arial"/>
                <a:cs typeface="Arial"/>
              </a:rPr>
              <a:t>about </a:t>
            </a:r>
            <a:r>
              <a:rPr lang="en-US" sz="2400" spc="-5" dirty="0" smtClean="0">
                <a:latin typeface="Arial"/>
                <a:cs typeface="Arial"/>
              </a:rPr>
              <a:t>its </a:t>
            </a:r>
            <a:r>
              <a:rPr lang="en-US" sz="2400" spc="-10" dirty="0" smtClean="0">
                <a:latin typeface="Arial"/>
                <a:cs typeface="Arial"/>
              </a:rPr>
              <a:t>related </a:t>
            </a:r>
            <a:r>
              <a:rPr lang="en-US" sz="2400" spc="-5" dirty="0" smtClean="0">
                <a:latin typeface="Arial"/>
                <a:cs typeface="Arial"/>
              </a:rPr>
              <a:t>object. Such relationship field </a:t>
            </a:r>
            <a:r>
              <a:rPr lang="en-US" sz="2400" dirty="0" smtClean="0">
                <a:latin typeface="Arial"/>
                <a:cs typeface="Arial"/>
              </a:rPr>
              <a:t>must  </a:t>
            </a:r>
            <a:r>
              <a:rPr lang="en-US" sz="2400" spc="-5" dirty="0" smtClean="0">
                <a:latin typeface="Arial"/>
                <a:cs typeface="Arial"/>
              </a:rPr>
              <a:t>be </a:t>
            </a:r>
            <a:r>
              <a:rPr lang="en-US" sz="2400" dirty="0" smtClean="0">
                <a:latin typeface="Arial"/>
                <a:cs typeface="Arial"/>
              </a:rPr>
              <a:t>marked </a:t>
            </a:r>
            <a:r>
              <a:rPr lang="en-US" sz="2400" spc="-10" dirty="0" smtClean="0">
                <a:latin typeface="Arial"/>
                <a:cs typeface="Arial"/>
              </a:rPr>
              <a:t>with </a:t>
            </a:r>
            <a:r>
              <a:rPr lang="en-US" sz="2400" b="1" spc="-5" dirty="0" err="1" smtClean="0">
                <a:latin typeface="Arial"/>
                <a:cs typeface="Arial"/>
              </a:rPr>
              <a:t>mappedBy</a:t>
            </a:r>
            <a:r>
              <a:rPr lang="en-US" sz="2400" b="1" spc="-35" dirty="0" smtClean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attribute.</a:t>
            </a:r>
            <a:endParaRPr lang="en-US" sz="24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400" dirty="0" smtClean="0">
              <a:latin typeface="Arial"/>
              <a:cs typeface="Arial"/>
            </a:endParaRPr>
          </a:p>
          <a:p>
            <a:pPr marL="12700" marR="16510">
              <a:lnSpc>
                <a:spcPct val="100000"/>
              </a:lnSpc>
            </a:pPr>
            <a:r>
              <a:rPr lang="en-US" sz="2400" b="1" dirty="0" smtClean="0">
                <a:latin typeface="Arial"/>
                <a:cs typeface="Arial"/>
              </a:rPr>
              <a:t>The </a:t>
            </a:r>
            <a:r>
              <a:rPr lang="en-US" sz="2400" b="1" spc="-5" dirty="0" smtClean="0">
                <a:latin typeface="Arial"/>
                <a:cs typeface="Arial"/>
              </a:rPr>
              <a:t>inverse side of a bidirectional relationship must refer to its </a:t>
            </a:r>
            <a:r>
              <a:rPr lang="en-US" sz="2400" b="1" dirty="0" smtClean="0">
                <a:latin typeface="Arial"/>
                <a:cs typeface="Arial"/>
              </a:rPr>
              <a:t>owning  </a:t>
            </a:r>
            <a:r>
              <a:rPr lang="en-US" sz="2400" b="1" spc="-5" dirty="0" smtClean="0">
                <a:latin typeface="Arial"/>
                <a:cs typeface="Arial"/>
              </a:rPr>
              <a:t>side by using the </a:t>
            </a:r>
            <a:r>
              <a:rPr lang="en-US" sz="2400" b="1" spc="-5" dirty="0" err="1" smtClean="0">
                <a:latin typeface="Arial"/>
                <a:cs typeface="Arial"/>
              </a:rPr>
              <a:t>mappedBy</a:t>
            </a:r>
            <a:r>
              <a:rPr lang="en-US" sz="2400" b="1" spc="-5" dirty="0" smtClean="0">
                <a:latin typeface="Arial"/>
                <a:cs typeface="Arial"/>
              </a:rPr>
              <a:t> element of the @</a:t>
            </a:r>
            <a:r>
              <a:rPr lang="en-US" sz="2400" b="1" spc="-5" dirty="0" err="1" smtClean="0">
                <a:latin typeface="Arial"/>
                <a:cs typeface="Arial"/>
              </a:rPr>
              <a:t>OneToOne</a:t>
            </a:r>
            <a:r>
              <a:rPr lang="en-US" sz="2400" b="1" spc="-5" dirty="0" smtClean="0">
                <a:latin typeface="Arial"/>
                <a:cs typeface="Arial"/>
              </a:rPr>
              <a:t>, @</a:t>
            </a:r>
            <a:r>
              <a:rPr lang="en-US" sz="2400" b="1" spc="-5" dirty="0" err="1" smtClean="0">
                <a:latin typeface="Arial"/>
                <a:cs typeface="Arial"/>
              </a:rPr>
              <a:t>OneToMany</a:t>
            </a:r>
            <a:r>
              <a:rPr lang="en-US" sz="2400" b="1" spc="-5" dirty="0" smtClean="0">
                <a:latin typeface="Arial"/>
                <a:cs typeface="Arial"/>
              </a:rPr>
              <a:t>,  or </a:t>
            </a:r>
            <a:r>
              <a:rPr lang="en-US" sz="2400" b="1" dirty="0" smtClean="0">
                <a:latin typeface="Arial"/>
                <a:cs typeface="Arial"/>
              </a:rPr>
              <a:t>@</a:t>
            </a:r>
            <a:r>
              <a:rPr lang="en-US" sz="2400" b="1" dirty="0" err="1" smtClean="0">
                <a:latin typeface="Arial"/>
                <a:cs typeface="Arial"/>
              </a:rPr>
              <a:t>ManyToMany</a:t>
            </a:r>
            <a:r>
              <a:rPr lang="en-US" sz="2400" b="1" spc="-45" dirty="0" smtClean="0">
                <a:latin typeface="Arial"/>
                <a:cs typeface="Arial"/>
              </a:rPr>
              <a:t> </a:t>
            </a:r>
            <a:r>
              <a:rPr lang="en-US" sz="2400" b="1" spc="-5" dirty="0" smtClean="0">
                <a:latin typeface="Arial"/>
                <a:cs typeface="Arial"/>
              </a:rPr>
              <a:t>annotation.</a:t>
            </a:r>
            <a:endParaRPr lang="en-US"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28" y="11478"/>
            <a:ext cx="10052078" cy="913411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05-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13</a:t>
            </a:fld>
            <a:endParaRPr spc="-5" dirty="0"/>
          </a:p>
        </p:txBody>
      </p:sp>
      <p:sp>
        <p:nvSpPr>
          <p:cNvPr id="9" name="Rectangle 8"/>
          <p:cNvSpPr/>
          <p:nvPr/>
        </p:nvSpPr>
        <p:spPr>
          <a:xfrm>
            <a:off x="8850312" y="0"/>
            <a:ext cx="1230313" cy="99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28" y="16199"/>
            <a:ext cx="10052078" cy="911184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05-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14</a:t>
            </a:fld>
            <a:endParaRPr spc="-5" dirty="0"/>
          </a:p>
        </p:txBody>
      </p:sp>
      <p:sp>
        <p:nvSpPr>
          <p:cNvPr id="10" name="Rectangle 9"/>
          <p:cNvSpPr/>
          <p:nvPr/>
        </p:nvSpPr>
        <p:spPr>
          <a:xfrm>
            <a:off x="8850312" y="0"/>
            <a:ext cx="1230313" cy="99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4312" y="762795"/>
            <a:ext cx="7326313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21590">
              <a:lnSpc>
                <a:spcPct val="100000"/>
              </a:lnSpc>
              <a:spcBef>
                <a:spcPts val="95"/>
              </a:spcBef>
            </a:pPr>
            <a:r>
              <a:rPr lang="en-US" sz="2400" spc="-5" dirty="0" smtClean="0">
                <a:latin typeface="Arial"/>
                <a:cs typeface="Arial"/>
              </a:rPr>
              <a:t>Slide example </a:t>
            </a:r>
            <a:r>
              <a:rPr lang="en-US" sz="2400" spc="-10" dirty="0" smtClean="0">
                <a:latin typeface="Arial"/>
                <a:cs typeface="Arial"/>
              </a:rPr>
              <a:t>shows </a:t>
            </a:r>
            <a:r>
              <a:rPr lang="en-US" sz="2400" spc="-5" dirty="0" smtClean="0">
                <a:latin typeface="Arial"/>
                <a:cs typeface="Arial"/>
              </a:rPr>
              <a:t>association </a:t>
            </a:r>
            <a:r>
              <a:rPr lang="en-US" sz="2400" spc="-10" dirty="0" smtClean="0">
                <a:latin typeface="Arial"/>
                <a:cs typeface="Arial"/>
              </a:rPr>
              <a:t>between </a:t>
            </a:r>
            <a:r>
              <a:rPr lang="en-US" sz="2400" spc="-5" dirty="0" smtClean="0">
                <a:latin typeface="Arial"/>
                <a:cs typeface="Arial"/>
              </a:rPr>
              <a:t>Department and its </a:t>
            </a:r>
            <a:r>
              <a:rPr lang="en-US" sz="2400" spc="-10" dirty="0" smtClean="0">
                <a:latin typeface="Arial"/>
                <a:cs typeface="Arial"/>
              </a:rPr>
              <a:t>Employees. </a:t>
            </a:r>
            <a:r>
              <a:rPr lang="en-US" sz="2400" spc="-5" dirty="0" smtClean="0">
                <a:latin typeface="Arial"/>
                <a:cs typeface="Arial"/>
              </a:rPr>
              <a:t>As  one department can </a:t>
            </a:r>
            <a:r>
              <a:rPr lang="en-US" sz="2400" spc="-10" dirty="0" smtClean="0">
                <a:latin typeface="Arial"/>
                <a:cs typeface="Arial"/>
              </a:rPr>
              <a:t>have </a:t>
            </a:r>
            <a:r>
              <a:rPr lang="en-US" sz="2400" dirty="0" smtClean="0">
                <a:latin typeface="Arial"/>
                <a:cs typeface="Arial"/>
              </a:rPr>
              <a:t>many </a:t>
            </a:r>
            <a:r>
              <a:rPr lang="en-US" sz="2400" spc="-10" dirty="0" smtClean="0">
                <a:latin typeface="Arial"/>
                <a:cs typeface="Arial"/>
              </a:rPr>
              <a:t>employees, </a:t>
            </a:r>
            <a:r>
              <a:rPr lang="en-US" sz="2400" spc="-15" dirty="0" smtClean="0">
                <a:latin typeface="Arial"/>
                <a:cs typeface="Arial"/>
              </a:rPr>
              <a:t>we </a:t>
            </a:r>
            <a:r>
              <a:rPr lang="en-US" sz="2400" spc="-5" dirty="0" smtClean="0">
                <a:latin typeface="Arial"/>
                <a:cs typeface="Arial"/>
              </a:rPr>
              <a:t>need to use @</a:t>
            </a:r>
            <a:r>
              <a:rPr lang="en-US" sz="2400" spc="-5" dirty="0" err="1" smtClean="0">
                <a:latin typeface="Arial"/>
                <a:cs typeface="Arial"/>
              </a:rPr>
              <a:t>OneToMany</a:t>
            </a:r>
            <a:r>
              <a:rPr lang="en-US" sz="2400" spc="-5" dirty="0" smtClean="0">
                <a:latin typeface="Arial"/>
                <a:cs typeface="Arial"/>
              </a:rPr>
              <a:t>  </a:t>
            </a:r>
            <a:r>
              <a:rPr lang="en-US" sz="2400" spc="-10" dirty="0" smtClean="0">
                <a:latin typeface="Arial"/>
                <a:cs typeface="Arial"/>
              </a:rPr>
              <a:t>annotation </a:t>
            </a:r>
            <a:r>
              <a:rPr lang="en-US" sz="2400" spc="-5" dirty="0" smtClean="0">
                <a:latin typeface="Arial"/>
                <a:cs typeface="Arial"/>
              </a:rPr>
              <a:t>to represent </a:t>
            </a:r>
            <a:r>
              <a:rPr lang="en-US" sz="2400" spc="-10" dirty="0" smtClean="0">
                <a:latin typeface="Arial"/>
                <a:cs typeface="Arial"/>
              </a:rPr>
              <a:t>this relationship. </a:t>
            </a:r>
            <a:r>
              <a:rPr lang="en-US" sz="2400" spc="-5" dirty="0" smtClean="0">
                <a:latin typeface="Arial"/>
                <a:cs typeface="Arial"/>
              </a:rPr>
              <a:t>Therefore </a:t>
            </a:r>
            <a:r>
              <a:rPr lang="en-US" sz="2400" spc="-15" dirty="0" smtClean="0">
                <a:latin typeface="Arial"/>
                <a:cs typeface="Arial"/>
              </a:rPr>
              <a:t>we </a:t>
            </a:r>
            <a:r>
              <a:rPr lang="en-US" sz="2400" spc="-10" dirty="0" smtClean="0">
                <a:latin typeface="Arial"/>
                <a:cs typeface="Arial"/>
              </a:rPr>
              <a:t>need </a:t>
            </a:r>
            <a:r>
              <a:rPr lang="en-US" sz="2400" spc="-5" dirty="0" smtClean="0">
                <a:latin typeface="Arial"/>
                <a:cs typeface="Arial"/>
              </a:rPr>
              <a:t>to use </a:t>
            </a:r>
            <a:r>
              <a:rPr lang="en-US" sz="2400" spc="-10" dirty="0" smtClean="0">
                <a:latin typeface="Arial"/>
                <a:cs typeface="Arial"/>
              </a:rPr>
              <a:t>any </a:t>
            </a:r>
            <a:r>
              <a:rPr lang="en-US" sz="2400" spc="-15" dirty="0" smtClean="0">
                <a:latin typeface="Arial"/>
                <a:cs typeface="Arial"/>
              </a:rPr>
              <a:t>type </a:t>
            </a:r>
            <a:r>
              <a:rPr lang="en-US" sz="2400" spc="-10" dirty="0" smtClean="0">
                <a:latin typeface="Arial"/>
                <a:cs typeface="Arial"/>
              </a:rPr>
              <a:t>of  </a:t>
            </a:r>
            <a:r>
              <a:rPr lang="en-US" sz="2400" spc="-5" dirty="0" smtClean="0">
                <a:latin typeface="Arial"/>
                <a:cs typeface="Arial"/>
              </a:rPr>
              <a:t>collection as per </a:t>
            </a:r>
            <a:r>
              <a:rPr lang="en-US" sz="2400" spc="-10" dirty="0" smtClean="0">
                <a:latin typeface="Arial"/>
                <a:cs typeface="Arial"/>
              </a:rPr>
              <a:t>given </a:t>
            </a:r>
            <a:r>
              <a:rPr lang="en-US" sz="2400" spc="-5" dirty="0" smtClean="0">
                <a:latin typeface="Arial"/>
                <a:cs typeface="Arial"/>
              </a:rPr>
              <a:t>requirement. As department cannot </a:t>
            </a:r>
            <a:r>
              <a:rPr lang="en-US" sz="2400" spc="-10" dirty="0" smtClean="0">
                <a:latin typeface="Arial"/>
                <a:cs typeface="Arial"/>
              </a:rPr>
              <a:t>have </a:t>
            </a:r>
            <a:r>
              <a:rPr lang="en-US" sz="2400" spc="-5" dirty="0" smtClean="0">
                <a:latin typeface="Arial"/>
                <a:cs typeface="Arial"/>
              </a:rPr>
              <a:t>duplicate  </a:t>
            </a:r>
            <a:r>
              <a:rPr lang="en-US" sz="2400" spc="-10" dirty="0" smtClean="0">
                <a:latin typeface="Arial"/>
                <a:cs typeface="Arial"/>
              </a:rPr>
              <a:t>employees, </a:t>
            </a:r>
            <a:r>
              <a:rPr lang="en-US" sz="2400" spc="-5" dirty="0" smtClean="0">
                <a:latin typeface="Arial"/>
                <a:cs typeface="Arial"/>
              </a:rPr>
              <a:t>so </a:t>
            </a:r>
            <a:r>
              <a:rPr lang="en-US" sz="2400" spc="-10" dirty="0" smtClean="0">
                <a:latin typeface="Arial"/>
                <a:cs typeface="Arial"/>
              </a:rPr>
              <a:t>slide </a:t>
            </a:r>
            <a:r>
              <a:rPr lang="en-US" sz="2400" spc="-5" dirty="0" smtClean="0">
                <a:latin typeface="Arial"/>
                <a:cs typeface="Arial"/>
              </a:rPr>
              <a:t>example uses </a:t>
            </a:r>
            <a:r>
              <a:rPr lang="en-US" sz="2400" spc="-10" dirty="0" smtClean="0">
                <a:latin typeface="Arial"/>
                <a:cs typeface="Arial"/>
              </a:rPr>
              <a:t>Set&lt;Employee&gt; collection </a:t>
            </a:r>
            <a:r>
              <a:rPr lang="en-US" sz="2400" spc="-5" dirty="0" smtClean="0">
                <a:latin typeface="Arial"/>
                <a:cs typeface="Arial"/>
              </a:rPr>
              <a:t>to store  </a:t>
            </a:r>
            <a:r>
              <a:rPr lang="en-US" sz="2400" spc="-10" dirty="0" smtClean="0">
                <a:latin typeface="Arial"/>
                <a:cs typeface="Arial"/>
              </a:rPr>
              <a:t>employees.</a:t>
            </a:r>
            <a:endParaRPr lang="en-US" sz="24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32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2400" dirty="0" smtClean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lang="en-US" sz="2400" b="1" spc="-5" dirty="0" smtClean="0">
                <a:latin typeface="Arial"/>
                <a:cs typeface="Arial"/>
              </a:rPr>
              <a:t>Note: </a:t>
            </a:r>
            <a:r>
              <a:rPr lang="en-US" sz="2400" dirty="0" smtClean="0">
                <a:latin typeface="Arial"/>
                <a:cs typeface="Arial"/>
              </a:rPr>
              <a:t>The many </a:t>
            </a:r>
            <a:r>
              <a:rPr lang="en-US" sz="2400" spc="-5" dirty="0" smtClean="0">
                <a:latin typeface="Arial"/>
                <a:cs typeface="Arial"/>
              </a:rPr>
              <a:t>side of many-to-one bidirectional relationships </a:t>
            </a:r>
            <a:r>
              <a:rPr lang="en-US" sz="2400" dirty="0" smtClean="0">
                <a:latin typeface="Arial"/>
                <a:cs typeface="Arial"/>
              </a:rPr>
              <a:t>must </a:t>
            </a:r>
            <a:r>
              <a:rPr lang="en-US" sz="2400" spc="-5" dirty="0" smtClean="0">
                <a:latin typeface="Arial"/>
                <a:cs typeface="Arial"/>
              </a:rPr>
              <a:t>not  define the </a:t>
            </a:r>
            <a:r>
              <a:rPr lang="en-US" sz="2400" spc="-5" dirty="0" err="1" smtClean="0">
                <a:latin typeface="Arial"/>
                <a:cs typeface="Arial"/>
              </a:rPr>
              <a:t>mappedBy</a:t>
            </a:r>
            <a:r>
              <a:rPr lang="en-US" sz="2400" spc="-5" dirty="0" smtClean="0">
                <a:latin typeface="Arial"/>
                <a:cs typeface="Arial"/>
              </a:rPr>
              <a:t> element. </a:t>
            </a:r>
            <a:r>
              <a:rPr lang="en-US" sz="2400" dirty="0" smtClean="0">
                <a:latin typeface="Arial"/>
                <a:cs typeface="Arial"/>
              </a:rPr>
              <a:t>The many </a:t>
            </a:r>
            <a:r>
              <a:rPr lang="en-US" sz="2400" spc="-5" dirty="0" smtClean="0">
                <a:latin typeface="Arial"/>
                <a:cs typeface="Arial"/>
              </a:rPr>
              <a:t>side </a:t>
            </a:r>
            <a:r>
              <a:rPr lang="en-US" sz="2400" spc="-10" dirty="0" smtClean="0">
                <a:latin typeface="Arial"/>
                <a:cs typeface="Arial"/>
              </a:rPr>
              <a:t>is </a:t>
            </a:r>
            <a:r>
              <a:rPr lang="en-US" sz="2400" spc="-15" dirty="0" smtClean="0">
                <a:latin typeface="Arial"/>
                <a:cs typeface="Arial"/>
              </a:rPr>
              <a:t>always </a:t>
            </a:r>
            <a:r>
              <a:rPr lang="en-US" sz="2400" spc="-5" dirty="0" smtClean="0">
                <a:latin typeface="Arial"/>
                <a:cs typeface="Arial"/>
              </a:rPr>
              <a:t>the </a:t>
            </a:r>
            <a:r>
              <a:rPr lang="en-US" sz="2400" spc="-10" dirty="0" smtClean="0">
                <a:latin typeface="Arial"/>
                <a:cs typeface="Arial"/>
              </a:rPr>
              <a:t>owning </a:t>
            </a:r>
            <a:r>
              <a:rPr lang="en-US" sz="2400" spc="-5" dirty="0" smtClean="0">
                <a:latin typeface="Arial"/>
                <a:cs typeface="Arial"/>
              </a:rPr>
              <a:t>side of the  relationship. As </a:t>
            </a:r>
            <a:r>
              <a:rPr lang="en-US" sz="2400" spc="-10" dirty="0" smtClean="0">
                <a:latin typeface="Arial"/>
                <a:cs typeface="Arial"/>
              </a:rPr>
              <a:t>shown in </a:t>
            </a:r>
            <a:r>
              <a:rPr lang="en-US" sz="2400" spc="-5" dirty="0" smtClean="0">
                <a:latin typeface="Arial"/>
                <a:cs typeface="Arial"/>
              </a:rPr>
              <a:t>the slide, the </a:t>
            </a:r>
            <a:r>
              <a:rPr lang="en-US" sz="2400" spc="-10" dirty="0" smtClean="0">
                <a:latin typeface="Arial"/>
                <a:cs typeface="Arial"/>
              </a:rPr>
              <a:t>Employee </a:t>
            </a:r>
            <a:r>
              <a:rPr lang="en-US" sz="2400" spc="-5" dirty="0" smtClean="0">
                <a:latin typeface="Arial"/>
                <a:cs typeface="Arial"/>
              </a:rPr>
              <a:t>is </a:t>
            </a:r>
            <a:r>
              <a:rPr lang="en-US" sz="2400" spc="-10" dirty="0" smtClean="0">
                <a:latin typeface="Arial"/>
                <a:cs typeface="Arial"/>
              </a:rPr>
              <a:t>owning </a:t>
            </a:r>
            <a:r>
              <a:rPr lang="en-US" sz="2400" spc="-5" dirty="0" smtClean="0">
                <a:latin typeface="Arial"/>
                <a:cs typeface="Arial"/>
              </a:rPr>
              <a:t>side of the  relationship.</a:t>
            </a:r>
            <a:endParaRPr lang="en-US"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28" y="11477"/>
            <a:ext cx="10052078" cy="913411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05-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16</a:t>
            </a:fld>
            <a:endParaRPr spc="-5" dirty="0"/>
          </a:p>
        </p:txBody>
      </p:sp>
      <p:sp>
        <p:nvSpPr>
          <p:cNvPr id="9" name="Rectangle 8"/>
          <p:cNvSpPr/>
          <p:nvPr/>
        </p:nvSpPr>
        <p:spPr>
          <a:xfrm>
            <a:off x="8850312" y="0"/>
            <a:ext cx="1230313" cy="99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24" y="11478"/>
            <a:ext cx="10067701" cy="913411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0" y="8306594"/>
            <a:ext cx="862171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Arial"/>
                <a:cs typeface="Arial"/>
              </a:rPr>
              <a:t>For many-to-many bidirectional relationships, either side </a:t>
            </a:r>
            <a:r>
              <a:rPr b="1" dirty="0">
                <a:latin typeface="Arial"/>
                <a:cs typeface="Arial"/>
              </a:rPr>
              <a:t>may </a:t>
            </a:r>
            <a:r>
              <a:rPr b="1" spc="-5" dirty="0">
                <a:latin typeface="Arial"/>
                <a:cs typeface="Arial"/>
              </a:rPr>
              <a:t>be the </a:t>
            </a:r>
            <a:r>
              <a:rPr b="1" spc="-10" dirty="0">
                <a:latin typeface="Arial"/>
                <a:cs typeface="Arial"/>
              </a:rPr>
              <a:t>owning  </a:t>
            </a:r>
            <a:r>
              <a:rPr b="1" spc="-5" dirty="0">
                <a:latin typeface="Arial"/>
                <a:cs typeface="Arial"/>
              </a:rPr>
              <a:t>side. For the </a:t>
            </a:r>
            <a:r>
              <a:rPr b="1" spc="-10" dirty="0">
                <a:latin typeface="Arial"/>
                <a:cs typeface="Arial"/>
              </a:rPr>
              <a:t>given </a:t>
            </a:r>
            <a:r>
              <a:rPr b="1" spc="-5" dirty="0">
                <a:latin typeface="Arial"/>
                <a:cs typeface="Arial"/>
              </a:rPr>
              <a:t>example, Order acts as </a:t>
            </a:r>
            <a:r>
              <a:rPr b="1" spc="-10" dirty="0">
                <a:latin typeface="Arial"/>
                <a:cs typeface="Arial"/>
              </a:rPr>
              <a:t>owning </a:t>
            </a:r>
            <a:r>
              <a:rPr b="1" spc="-5" dirty="0">
                <a:latin typeface="Arial"/>
                <a:cs typeface="Arial"/>
              </a:rPr>
              <a:t>side of the</a:t>
            </a:r>
            <a:r>
              <a:rPr b="1" spc="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relationship.</a:t>
            </a:r>
            <a:endParaRPr b="1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05-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17</a:t>
            </a:fld>
            <a:endParaRPr spc="-5" dirty="0"/>
          </a:p>
        </p:txBody>
      </p:sp>
      <p:sp>
        <p:nvSpPr>
          <p:cNvPr id="10" name="Rectangle 9"/>
          <p:cNvSpPr/>
          <p:nvPr/>
        </p:nvSpPr>
        <p:spPr>
          <a:xfrm>
            <a:off x="8850312" y="0"/>
            <a:ext cx="1230313" cy="99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28" y="16199"/>
            <a:ext cx="10052078" cy="911184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05-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18</a:t>
            </a:fld>
            <a:endParaRPr spc="-5" dirty="0"/>
          </a:p>
        </p:txBody>
      </p:sp>
      <p:sp>
        <p:nvSpPr>
          <p:cNvPr id="11" name="Rectangle 10"/>
          <p:cNvSpPr/>
          <p:nvPr/>
        </p:nvSpPr>
        <p:spPr>
          <a:xfrm>
            <a:off x="8850312" y="0"/>
            <a:ext cx="1230313" cy="99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30512" y="762794"/>
            <a:ext cx="7250113" cy="6948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68580">
              <a:lnSpc>
                <a:spcPct val="100000"/>
              </a:lnSpc>
              <a:spcBef>
                <a:spcPts val="95"/>
              </a:spcBef>
            </a:pPr>
            <a:r>
              <a:rPr lang="en-US" dirty="0" smtClean="0">
                <a:latin typeface="Arial"/>
                <a:cs typeface="Arial"/>
              </a:rPr>
              <a:t>To </a:t>
            </a:r>
            <a:r>
              <a:rPr lang="en-US" spc="-5" dirty="0" smtClean="0">
                <a:latin typeface="Arial"/>
                <a:cs typeface="Arial"/>
              </a:rPr>
              <a:t>store data of </a:t>
            </a:r>
            <a:r>
              <a:rPr lang="en-US" dirty="0" smtClean="0">
                <a:latin typeface="Arial"/>
                <a:cs typeface="Arial"/>
              </a:rPr>
              <a:t>many </a:t>
            </a:r>
            <a:r>
              <a:rPr lang="en-US" spc="-5" dirty="0" smtClean="0">
                <a:latin typeface="Arial"/>
                <a:cs typeface="Arial"/>
              </a:rPr>
              <a:t>to </a:t>
            </a:r>
            <a:r>
              <a:rPr lang="en-US" dirty="0" smtClean="0">
                <a:latin typeface="Arial"/>
                <a:cs typeface="Arial"/>
              </a:rPr>
              <a:t>many </a:t>
            </a:r>
            <a:r>
              <a:rPr lang="en-US" spc="-5" dirty="0" smtClean="0">
                <a:latin typeface="Arial"/>
                <a:cs typeface="Arial"/>
              </a:rPr>
              <a:t>relationship, join table can be used. As</a:t>
            </a:r>
            <a:r>
              <a:rPr lang="en-US" spc="-105" dirty="0" smtClean="0">
                <a:latin typeface="Arial"/>
                <a:cs typeface="Arial"/>
              </a:rPr>
              <a:t> </a:t>
            </a:r>
            <a:r>
              <a:rPr lang="en-US" spc="-10" dirty="0" smtClean="0">
                <a:latin typeface="Arial"/>
                <a:cs typeface="Arial"/>
              </a:rPr>
              <a:t>shown  </a:t>
            </a:r>
            <a:r>
              <a:rPr lang="en-US" spc="-5" dirty="0" smtClean="0">
                <a:latin typeface="Arial"/>
                <a:cs typeface="Arial"/>
              </a:rPr>
              <a:t>in slide, the orders stored in ORDER_MASTER table, products stored in  PRODUCT_MASTER and there association </a:t>
            </a:r>
            <a:r>
              <a:rPr lang="en-US" spc="-10" dirty="0" smtClean="0">
                <a:latin typeface="Arial"/>
                <a:cs typeface="Arial"/>
              </a:rPr>
              <a:t>is </a:t>
            </a:r>
            <a:r>
              <a:rPr lang="en-US" spc="-5" dirty="0" smtClean="0">
                <a:latin typeface="Arial"/>
                <a:cs typeface="Arial"/>
              </a:rPr>
              <a:t>stored in  PRODUCT_ORDERS.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dirty="0" smtClean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lang="en-US" dirty="0" smtClean="0">
                <a:latin typeface="Arial"/>
                <a:cs typeface="Arial"/>
              </a:rPr>
              <a:t>To </a:t>
            </a:r>
            <a:r>
              <a:rPr lang="en-US" spc="-5" dirty="0" smtClean="0">
                <a:latin typeface="Arial"/>
                <a:cs typeface="Arial"/>
              </a:rPr>
              <a:t>implement the </a:t>
            </a:r>
            <a:r>
              <a:rPr lang="en-US" spc="-10" dirty="0" smtClean="0">
                <a:latin typeface="Arial"/>
                <a:cs typeface="Arial"/>
              </a:rPr>
              <a:t>above </a:t>
            </a:r>
            <a:r>
              <a:rPr lang="en-US" spc="-5" dirty="0" smtClean="0">
                <a:latin typeface="Arial"/>
                <a:cs typeface="Arial"/>
              </a:rPr>
              <a:t>relationship </a:t>
            </a:r>
            <a:r>
              <a:rPr lang="en-US" spc="-10" dirty="0" smtClean="0">
                <a:latin typeface="Arial"/>
                <a:cs typeface="Arial"/>
              </a:rPr>
              <a:t>with </a:t>
            </a:r>
            <a:r>
              <a:rPr lang="en-US" spc="-5" dirty="0" smtClean="0">
                <a:latin typeface="Arial"/>
                <a:cs typeface="Arial"/>
              </a:rPr>
              <a:t>join table, JPA </a:t>
            </a:r>
            <a:r>
              <a:rPr lang="en-US" spc="-10" dirty="0" smtClean="0">
                <a:latin typeface="Arial"/>
                <a:cs typeface="Arial"/>
              </a:rPr>
              <a:t>allows owning </a:t>
            </a:r>
            <a:r>
              <a:rPr lang="en-US" spc="-5" dirty="0" smtClean="0">
                <a:latin typeface="Arial"/>
                <a:cs typeface="Arial"/>
              </a:rPr>
              <a:t>side of  relationship to describe join table using @</a:t>
            </a:r>
            <a:r>
              <a:rPr lang="en-US" spc="-5" dirty="0" err="1" smtClean="0">
                <a:latin typeface="Arial"/>
                <a:cs typeface="Arial"/>
              </a:rPr>
              <a:t>JoinTable</a:t>
            </a:r>
            <a:r>
              <a:rPr lang="en-US" spc="-5" dirty="0" smtClean="0">
                <a:latin typeface="Arial"/>
                <a:cs typeface="Arial"/>
              </a:rPr>
              <a:t> annotation. For example,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3600" dirty="0" smtClean="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</a:pPr>
            <a:r>
              <a:rPr lang="en-US" spc="-10" dirty="0" smtClean="0">
                <a:latin typeface="Arial"/>
                <a:cs typeface="Arial"/>
              </a:rPr>
              <a:t>@</a:t>
            </a:r>
            <a:r>
              <a:rPr lang="en-US" spc="-10" dirty="0" err="1" smtClean="0">
                <a:latin typeface="Arial"/>
                <a:cs typeface="Arial"/>
              </a:rPr>
              <a:t>ManyToMany</a:t>
            </a:r>
            <a:r>
              <a:rPr lang="en-US" spc="-10" dirty="0" smtClean="0">
                <a:latin typeface="Arial"/>
                <a:cs typeface="Arial"/>
              </a:rPr>
              <a:t>(cascade </a:t>
            </a:r>
            <a:r>
              <a:rPr lang="en-US" spc="-5" dirty="0" smtClean="0">
                <a:latin typeface="Arial"/>
                <a:cs typeface="Arial"/>
              </a:rPr>
              <a:t>=</a:t>
            </a:r>
            <a:r>
              <a:rPr lang="en-US" spc="40" dirty="0" smtClean="0">
                <a:latin typeface="Arial"/>
                <a:cs typeface="Arial"/>
              </a:rPr>
              <a:t> </a:t>
            </a:r>
            <a:r>
              <a:rPr lang="en-US" spc="-5" dirty="0" err="1" smtClean="0">
                <a:latin typeface="Arial"/>
                <a:cs typeface="Arial"/>
              </a:rPr>
              <a:t>CascadeType.</a:t>
            </a:r>
            <a:r>
              <a:rPr lang="en-US" b="1" i="1" spc="-5" dirty="0" err="1" smtClean="0">
                <a:latin typeface="Arial"/>
                <a:cs typeface="Arial"/>
              </a:rPr>
              <a:t>ALL</a:t>
            </a:r>
            <a:r>
              <a:rPr lang="en-US" b="1" i="1" spc="-5" dirty="0" smtClean="0">
                <a:latin typeface="Arial"/>
                <a:cs typeface="Arial"/>
              </a:rPr>
              <a:t>)</a:t>
            </a:r>
            <a:endParaRPr lang="en-US" dirty="0" smtClean="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</a:pPr>
            <a:r>
              <a:rPr lang="en-US" b="1" spc="-5" dirty="0" smtClean="0">
                <a:latin typeface="Arial"/>
                <a:cs typeface="Arial"/>
              </a:rPr>
              <a:t>@</a:t>
            </a:r>
            <a:r>
              <a:rPr lang="en-US" b="1" spc="-5" dirty="0" err="1" smtClean="0">
                <a:latin typeface="Arial"/>
                <a:cs typeface="Arial"/>
              </a:rPr>
              <a:t>JoinTable</a:t>
            </a:r>
            <a:r>
              <a:rPr lang="en-US" b="1" spc="-5" dirty="0" smtClean="0">
                <a:latin typeface="Arial"/>
                <a:cs typeface="Arial"/>
              </a:rPr>
              <a:t>(name =</a:t>
            </a:r>
            <a:r>
              <a:rPr lang="en-US" b="1" spc="-30" dirty="0" smtClean="0">
                <a:latin typeface="Arial"/>
                <a:cs typeface="Arial"/>
              </a:rPr>
              <a:t> </a:t>
            </a:r>
            <a:r>
              <a:rPr lang="en-US" b="1" spc="-5" dirty="0" smtClean="0">
                <a:latin typeface="Arial"/>
                <a:cs typeface="Arial"/>
              </a:rPr>
              <a:t>"</a:t>
            </a:r>
            <a:r>
              <a:rPr lang="en-US" b="1" spc="-5" dirty="0" err="1" smtClean="0">
                <a:latin typeface="Arial"/>
                <a:cs typeface="Arial"/>
              </a:rPr>
              <a:t>product_orders</a:t>
            </a:r>
            <a:r>
              <a:rPr lang="en-US" b="1" spc="-5" dirty="0" smtClean="0">
                <a:latin typeface="Arial"/>
                <a:cs typeface="Arial"/>
              </a:rPr>
              <a:t>",</a:t>
            </a:r>
            <a:endParaRPr lang="en-US" dirty="0" smtClean="0">
              <a:latin typeface="Arial"/>
              <a:cs typeface="Arial"/>
            </a:endParaRPr>
          </a:p>
          <a:p>
            <a:pPr marL="945515" marR="278130">
              <a:lnSpc>
                <a:spcPct val="100000"/>
              </a:lnSpc>
            </a:pPr>
            <a:r>
              <a:rPr lang="en-US" b="1" spc="-5" dirty="0" err="1" smtClean="0">
                <a:latin typeface="Arial"/>
                <a:cs typeface="Arial"/>
              </a:rPr>
              <a:t>joinColumns</a:t>
            </a:r>
            <a:r>
              <a:rPr lang="en-US" b="1" spc="-5" dirty="0" smtClean="0">
                <a:latin typeface="Arial"/>
                <a:cs typeface="Arial"/>
              </a:rPr>
              <a:t> = { @</a:t>
            </a:r>
            <a:r>
              <a:rPr lang="en-US" b="1" spc="-5" dirty="0" err="1" smtClean="0">
                <a:latin typeface="Arial"/>
                <a:cs typeface="Arial"/>
              </a:rPr>
              <a:t>JoinColumn</a:t>
            </a:r>
            <a:r>
              <a:rPr lang="en-US" b="1" spc="-5" dirty="0" smtClean="0">
                <a:latin typeface="Arial"/>
                <a:cs typeface="Arial"/>
              </a:rPr>
              <a:t>(name = "</a:t>
            </a:r>
            <a:r>
              <a:rPr lang="en-US" b="1" spc="-5" dirty="0" err="1" smtClean="0">
                <a:latin typeface="Arial"/>
                <a:cs typeface="Arial"/>
              </a:rPr>
              <a:t>order_id</a:t>
            </a:r>
            <a:r>
              <a:rPr lang="en-US" b="1" spc="-5" dirty="0" smtClean="0">
                <a:latin typeface="Arial"/>
                <a:cs typeface="Arial"/>
              </a:rPr>
              <a:t>") },  </a:t>
            </a:r>
            <a:r>
              <a:rPr lang="en-US" b="1" spc="-5" dirty="0" err="1" smtClean="0">
                <a:latin typeface="Arial"/>
                <a:cs typeface="Arial"/>
              </a:rPr>
              <a:t>inverseJoinColumns</a:t>
            </a:r>
            <a:r>
              <a:rPr lang="en-US" b="1" spc="-5" dirty="0" smtClean="0">
                <a:latin typeface="Arial"/>
                <a:cs typeface="Arial"/>
              </a:rPr>
              <a:t> = { @</a:t>
            </a:r>
            <a:r>
              <a:rPr lang="en-US" b="1" spc="-5" dirty="0" err="1" smtClean="0">
                <a:latin typeface="Arial"/>
                <a:cs typeface="Arial"/>
              </a:rPr>
              <a:t>JoinColumn</a:t>
            </a:r>
            <a:r>
              <a:rPr lang="en-US" b="1" spc="-5" dirty="0" smtClean="0">
                <a:latin typeface="Arial"/>
                <a:cs typeface="Arial"/>
              </a:rPr>
              <a:t>(name</a:t>
            </a:r>
            <a:r>
              <a:rPr lang="en-US" b="1" spc="-20" dirty="0" smtClean="0">
                <a:latin typeface="Arial"/>
                <a:cs typeface="Arial"/>
              </a:rPr>
              <a:t> </a:t>
            </a:r>
            <a:r>
              <a:rPr lang="en-US" b="1" spc="-5" dirty="0" smtClean="0">
                <a:latin typeface="Arial"/>
                <a:cs typeface="Arial"/>
              </a:rPr>
              <a:t>=</a:t>
            </a:r>
            <a:endParaRPr lang="en-US" dirty="0" smtClean="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</a:pPr>
            <a:r>
              <a:rPr lang="en-US" b="1" spc="-5" dirty="0" smtClean="0">
                <a:latin typeface="Arial"/>
                <a:cs typeface="Arial"/>
              </a:rPr>
              <a:t>"</a:t>
            </a:r>
            <a:r>
              <a:rPr lang="en-US" b="1" spc="-5" dirty="0" err="1" smtClean="0">
                <a:latin typeface="Arial"/>
                <a:cs typeface="Arial"/>
              </a:rPr>
              <a:t>product_id</a:t>
            </a:r>
            <a:r>
              <a:rPr lang="en-US" b="1" spc="-5" dirty="0" smtClean="0">
                <a:latin typeface="Arial"/>
                <a:cs typeface="Arial"/>
              </a:rPr>
              <a:t>") }</a:t>
            </a:r>
            <a:r>
              <a:rPr lang="en-US" b="1" spc="25" dirty="0" smtClean="0">
                <a:latin typeface="Arial"/>
                <a:cs typeface="Arial"/>
              </a:rPr>
              <a:t> </a:t>
            </a:r>
            <a:r>
              <a:rPr lang="en-US" b="1" spc="-5" dirty="0" smtClean="0">
                <a:latin typeface="Arial"/>
                <a:cs typeface="Arial"/>
              </a:rPr>
              <a:t>)</a:t>
            </a:r>
            <a:endParaRPr lang="en-US" dirty="0" smtClean="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</a:pPr>
            <a:r>
              <a:rPr lang="en-US" spc="-5" dirty="0" smtClean="0">
                <a:latin typeface="Arial"/>
                <a:cs typeface="Arial"/>
              </a:rPr>
              <a:t>private Set&lt;Product&gt; products = new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spc="-5" dirty="0" err="1" smtClean="0">
                <a:latin typeface="Arial"/>
                <a:cs typeface="Arial"/>
              </a:rPr>
              <a:t>HashSet</a:t>
            </a:r>
            <a:r>
              <a:rPr lang="en-US" spc="-5" dirty="0" smtClean="0">
                <a:latin typeface="Arial"/>
                <a:cs typeface="Arial"/>
              </a:rPr>
              <a:t>&lt;&gt;();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2400" dirty="0" smtClean="0">
              <a:latin typeface="Arial"/>
              <a:cs typeface="Arial"/>
            </a:endParaRPr>
          </a:p>
          <a:p>
            <a:pPr marL="12700" marR="115570">
              <a:lnSpc>
                <a:spcPct val="100000"/>
              </a:lnSpc>
              <a:spcBef>
                <a:spcPts val="660"/>
              </a:spcBef>
            </a:pPr>
            <a:r>
              <a:rPr lang="en-US" b="1" spc="-5" dirty="0" smtClean="0">
                <a:latin typeface="Arial"/>
                <a:cs typeface="Arial"/>
              </a:rPr>
              <a:t>@</a:t>
            </a:r>
            <a:r>
              <a:rPr lang="en-US" b="1" spc="-5" dirty="0" err="1" smtClean="0">
                <a:latin typeface="Arial"/>
                <a:cs typeface="Arial"/>
              </a:rPr>
              <a:t>JoinTable</a:t>
            </a:r>
            <a:r>
              <a:rPr lang="en-US" b="1" spc="-5" dirty="0" smtClean="0">
                <a:latin typeface="Arial"/>
                <a:cs typeface="Arial"/>
              </a:rPr>
              <a:t>: </a:t>
            </a:r>
            <a:r>
              <a:rPr lang="en-US" spc="-5" dirty="0" smtClean="0">
                <a:latin typeface="Arial"/>
                <a:cs typeface="Arial"/>
              </a:rPr>
              <a:t>This annotation is used to describe join table properties. It has  three</a:t>
            </a:r>
            <a:r>
              <a:rPr lang="en-US" spc="-25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attributes: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dirty="0" smtClean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lang="en-US" b="1" spc="-5" dirty="0" smtClean="0">
                <a:latin typeface="Arial"/>
                <a:cs typeface="Arial"/>
              </a:rPr>
              <a:t>name: </a:t>
            </a:r>
            <a:r>
              <a:rPr lang="en-US" dirty="0" smtClean="0">
                <a:latin typeface="Arial"/>
                <a:cs typeface="Arial"/>
              </a:rPr>
              <a:t>Name </a:t>
            </a:r>
            <a:r>
              <a:rPr lang="en-US" spc="-5" dirty="0" smtClean="0">
                <a:latin typeface="Arial"/>
                <a:cs typeface="Arial"/>
              </a:rPr>
              <a:t>of the join</a:t>
            </a:r>
            <a:r>
              <a:rPr lang="en-US" spc="-4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table</a:t>
            </a:r>
            <a:endParaRPr lang="en-US" dirty="0" smtClean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lang="en-US" b="1" spc="-5" dirty="0" err="1" smtClean="0">
                <a:latin typeface="Arial"/>
                <a:cs typeface="Arial"/>
              </a:rPr>
              <a:t>joinColumns</a:t>
            </a:r>
            <a:r>
              <a:rPr lang="en-US" b="1" spc="-5" dirty="0" smtClean="0">
                <a:latin typeface="Arial"/>
                <a:cs typeface="Arial"/>
              </a:rPr>
              <a:t>: </a:t>
            </a:r>
            <a:r>
              <a:rPr lang="en-US" spc="-5" dirty="0" smtClean="0">
                <a:latin typeface="Arial"/>
                <a:cs typeface="Arial"/>
              </a:rPr>
              <a:t>Join column </a:t>
            </a:r>
            <a:r>
              <a:rPr lang="en-US" dirty="0" smtClean="0">
                <a:latin typeface="Arial"/>
                <a:cs typeface="Arial"/>
              </a:rPr>
              <a:t>name for </a:t>
            </a:r>
            <a:r>
              <a:rPr lang="en-US" spc="-10" dirty="0" smtClean="0">
                <a:latin typeface="Arial"/>
                <a:cs typeface="Arial"/>
              </a:rPr>
              <a:t>owning </a:t>
            </a:r>
            <a:r>
              <a:rPr lang="en-US" spc="-5" dirty="0" smtClean="0">
                <a:latin typeface="Arial"/>
                <a:cs typeface="Arial"/>
              </a:rPr>
              <a:t>side i.e. order</a:t>
            </a:r>
            <a:r>
              <a:rPr lang="en-US" spc="-3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table</a:t>
            </a:r>
            <a:endParaRPr lang="en-US" dirty="0" smtClean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lang="en-US" b="1" spc="-5" dirty="0" err="1" smtClean="0">
                <a:latin typeface="Arial"/>
                <a:cs typeface="Arial"/>
              </a:rPr>
              <a:t>inverseColumns</a:t>
            </a:r>
            <a:r>
              <a:rPr lang="en-US" b="1" spc="-5" dirty="0" smtClean="0">
                <a:latin typeface="Arial"/>
                <a:cs typeface="Arial"/>
              </a:rPr>
              <a:t>: </a:t>
            </a:r>
            <a:r>
              <a:rPr lang="en-US" spc="-5" dirty="0" smtClean="0">
                <a:latin typeface="Arial"/>
                <a:cs typeface="Arial"/>
              </a:rPr>
              <a:t>Join column </a:t>
            </a:r>
            <a:r>
              <a:rPr lang="en-US" dirty="0" smtClean="0">
                <a:latin typeface="Arial"/>
                <a:cs typeface="Arial"/>
              </a:rPr>
              <a:t>name for </a:t>
            </a:r>
            <a:r>
              <a:rPr lang="en-US" spc="-5" dirty="0" smtClean="0">
                <a:latin typeface="Arial"/>
                <a:cs typeface="Arial"/>
              </a:rPr>
              <a:t>inverse side. i.e. product</a:t>
            </a:r>
            <a:r>
              <a:rPr lang="en-US" spc="-5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table.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object 8"/>
          <p:cNvSpPr/>
          <p:nvPr/>
        </p:nvSpPr>
        <p:spPr>
          <a:xfrm>
            <a:off x="2754312" y="3201194"/>
            <a:ext cx="7162800" cy="2362200"/>
          </a:xfrm>
          <a:custGeom>
            <a:avLst/>
            <a:gdLst/>
            <a:ahLst/>
            <a:cxnLst/>
            <a:rect l="l" t="t" r="r" b="b"/>
            <a:pathLst>
              <a:path w="4706620" h="1190625">
                <a:moveTo>
                  <a:pt x="0" y="198374"/>
                </a:moveTo>
                <a:lnTo>
                  <a:pt x="5236" y="152875"/>
                </a:lnTo>
                <a:lnTo>
                  <a:pt x="20155" y="111115"/>
                </a:lnTo>
                <a:lnTo>
                  <a:pt x="43567" y="74283"/>
                </a:lnTo>
                <a:lnTo>
                  <a:pt x="74283" y="43567"/>
                </a:lnTo>
                <a:lnTo>
                  <a:pt x="111115" y="20155"/>
                </a:lnTo>
                <a:lnTo>
                  <a:pt x="152875" y="5236"/>
                </a:lnTo>
                <a:lnTo>
                  <a:pt x="198374" y="0"/>
                </a:lnTo>
                <a:lnTo>
                  <a:pt x="4507738" y="0"/>
                </a:lnTo>
                <a:lnTo>
                  <a:pt x="4553236" y="5236"/>
                </a:lnTo>
                <a:lnTo>
                  <a:pt x="4594996" y="20155"/>
                </a:lnTo>
                <a:lnTo>
                  <a:pt x="4631828" y="43567"/>
                </a:lnTo>
                <a:lnTo>
                  <a:pt x="4662544" y="74283"/>
                </a:lnTo>
                <a:lnTo>
                  <a:pt x="4685956" y="111115"/>
                </a:lnTo>
                <a:lnTo>
                  <a:pt x="4700875" y="152875"/>
                </a:lnTo>
                <a:lnTo>
                  <a:pt x="4706111" y="198374"/>
                </a:lnTo>
                <a:lnTo>
                  <a:pt x="4706111" y="991869"/>
                </a:lnTo>
                <a:lnTo>
                  <a:pt x="4700875" y="1037368"/>
                </a:lnTo>
                <a:lnTo>
                  <a:pt x="4685956" y="1079128"/>
                </a:lnTo>
                <a:lnTo>
                  <a:pt x="4662544" y="1115960"/>
                </a:lnTo>
                <a:lnTo>
                  <a:pt x="4631828" y="1146676"/>
                </a:lnTo>
                <a:lnTo>
                  <a:pt x="4594996" y="1170088"/>
                </a:lnTo>
                <a:lnTo>
                  <a:pt x="4553236" y="1185007"/>
                </a:lnTo>
                <a:lnTo>
                  <a:pt x="4507738" y="1190244"/>
                </a:lnTo>
                <a:lnTo>
                  <a:pt x="198374" y="1190244"/>
                </a:lnTo>
                <a:lnTo>
                  <a:pt x="152875" y="1185007"/>
                </a:lnTo>
                <a:lnTo>
                  <a:pt x="111115" y="1170088"/>
                </a:lnTo>
                <a:lnTo>
                  <a:pt x="74283" y="1146676"/>
                </a:lnTo>
                <a:lnTo>
                  <a:pt x="43567" y="1115960"/>
                </a:lnTo>
                <a:lnTo>
                  <a:pt x="20155" y="1079128"/>
                </a:lnTo>
                <a:lnTo>
                  <a:pt x="5236" y="1037368"/>
                </a:lnTo>
                <a:lnTo>
                  <a:pt x="0" y="991869"/>
                </a:lnTo>
                <a:lnTo>
                  <a:pt x="0" y="198374"/>
                </a:lnTo>
                <a:close/>
              </a:path>
            </a:pathLst>
          </a:custGeom>
          <a:ln w="19812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3" y="16199"/>
            <a:ext cx="10052078" cy="911184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05-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2</a:t>
            </a:fld>
            <a:endParaRPr spc="-5" dirty="0"/>
          </a:p>
        </p:txBody>
      </p:sp>
      <p:sp>
        <p:nvSpPr>
          <p:cNvPr id="9" name="Rectangle 8"/>
          <p:cNvSpPr/>
          <p:nvPr/>
        </p:nvSpPr>
        <p:spPr>
          <a:xfrm>
            <a:off x="8850312" y="0"/>
            <a:ext cx="1230313" cy="99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3" y="16199"/>
            <a:ext cx="10052078" cy="911184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05-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20</a:t>
            </a:fld>
            <a:endParaRPr spc="-5" dirty="0"/>
          </a:p>
        </p:txBody>
      </p:sp>
      <p:sp>
        <p:nvSpPr>
          <p:cNvPr id="9" name="Rectangle 8"/>
          <p:cNvSpPr/>
          <p:nvPr/>
        </p:nvSpPr>
        <p:spPr>
          <a:xfrm>
            <a:off x="8850312" y="0"/>
            <a:ext cx="1230313" cy="99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0" y="0"/>
            <a:ext cx="10080000" cy="9145588"/>
            <a:chOff x="2016251" y="679704"/>
            <a:chExt cx="4584700" cy="34417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2347" y="685800"/>
              <a:ext cx="4572000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22347" y="685800"/>
              <a:ext cx="4572000" cy="3429000"/>
            </a:xfrm>
            <a:custGeom>
              <a:avLst/>
              <a:gdLst/>
              <a:ahLst/>
              <a:cxnLst/>
              <a:rect l="l" t="t" r="r" b="b"/>
              <a:pathLst>
                <a:path w="4572000" h="3429000">
                  <a:moveTo>
                    <a:pt x="0" y="3429000"/>
                  </a:moveTo>
                  <a:lnTo>
                    <a:pt x="4572000" y="34290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05-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21</a:t>
            </a:fld>
            <a:endParaRPr spc="-5" dirty="0"/>
          </a:p>
        </p:txBody>
      </p:sp>
      <p:sp>
        <p:nvSpPr>
          <p:cNvPr id="10" name="Rectangle 9"/>
          <p:cNvSpPr/>
          <p:nvPr/>
        </p:nvSpPr>
        <p:spPr>
          <a:xfrm>
            <a:off x="8850312" y="0"/>
            <a:ext cx="1230313" cy="99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20950" y="762795"/>
            <a:ext cx="7559675" cy="5288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spc="-5" dirty="0" smtClean="0">
                <a:latin typeface="Arial"/>
                <a:cs typeface="Arial"/>
              </a:rPr>
              <a:t>Three </a:t>
            </a:r>
            <a:r>
              <a:rPr lang="en-US" sz="2400" spc="-15" dirty="0" smtClean="0">
                <a:latin typeface="Arial"/>
                <a:cs typeface="Arial"/>
              </a:rPr>
              <a:t>ways </a:t>
            </a:r>
            <a:r>
              <a:rPr lang="en-US" sz="2400" spc="-5" dirty="0" smtClean="0">
                <a:latin typeface="Arial"/>
                <a:cs typeface="Arial"/>
              </a:rPr>
              <a:t>of handling</a:t>
            </a:r>
            <a:r>
              <a:rPr lang="en-US" sz="2400" spc="25" dirty="0" smtClean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inheritance</a:t>
            </a:r>
            <a:endParaRPr lang="en-US" sz="24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400" dirty="0" smtClean="0">
              <a:latin typeface="Arial"/>
              <a:cs typeface="Arial"/>
            </a:endParaRPr>
          </a:p>
          <a:p>
            <a:pPr marL="152400" indent="-140335">
              <a:lnSpc>
                <a:spcPct val="100000"/>
              </a:lnSpc>
              <a:buAutoNum type="arabicPeriod"/>
              <a:tabLst>
                <a:tab pos="153035" algn="l"/>
              </a:tabLst>
            </a:pPr>
            <a:r>
              <a:rPr lang="en-US" sz="2400" spc="-10" dirty="0" smtClean="0">
                <a:latin typeface="Arial"/>
                <a:cs typeface="Arial"/>
              </a:rPr>
              <a:t>Single </a:t>
            </a:r>
            <a:r>
              <a:rPr lang="en-US" sz="2400" spc="-5" dirty="0" smtClean="0">
                <a:latin typeface="Arial"/>
                <a:cs typeface="Arial"/>
              </a:rPr>
              <a:t>table per class hierarchy</a:t>
            </a:r>
            <a:r>
              <a:rPr lang="en-US" sz="2400" spc="15" dirty="0" smtClean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(</a:t>
            </a:r>
            <a:r>
              <a:rPr lang="en-US" sz="2400" spc="-5" dirty="0" err="1" smtClean="0">
                <a:latin typeface="Arial"/>
                <a:cs typeface="Arial"/>
              </a:rPr>
              <a:t>InheritanceType.SINGLE_TABLE</a:t>
            </a:r>
            <a:r>
              <a:rPr lang="en-US" sz="2400" spc="-5" dirty="0" smtClean="0">
                <a:latin typeface="Arial"/>
                <a:cs typeface="Arial"/>
              </a:rPr>
              <a:t>)</a:t>
            </a:r>
          </a:p>
          <a:p>
            <a:pPr marL="152400" indent="-140335">
              <a:lnSpc>
                <a:spcPct val="100000"/>
              </a:lnSpc>
              <a:buAutoNum type="arabicPeriod"/>
              <a:tabLst>
                <a:tab pos="153035" algn="l"/>
              </a:tabLst>
            </a:pPr>
            <a:endParaRPr lang="en-US" sz="2400" dirty="0" smtClean="0">
              <a:latin typeface="Arial"/>
              <a:cs typeface="Arial"/>
            </a:endParaRPr>
          </a:p>
          <a:p>
            <a:pPr marL="152400" indent="-140335">
              <a:lnSpc>
                <a:spcPct val="100000"/>
              </a:lnSpc>
              <a:buAutoNum type="arabicPeriod"/>
              <a:tabLst>
                <a:tab pos="153035" algn="l"/>
              </a:tabLst>
            </a:pPr>
            <a:r>
              <a:rPr lang="en-US" sz="2400" spc="-5" dirty="0" smtClean="0">
                <a:latin typeface="Arial"/>
                <a:cs typeface="Arial"/>
              </a:rPr>
              <a:t>Table per concrete entity class</a:t>
            </a:r>
            <a:r>
              <a:rPr lang="en-US" sz="2400" spc="-25" dirty="0" smtClean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(</a:t>
            </a:r>
            <a:r>
              <a:rPr lang="en-US" sz="2400" spc="-5" dirty="0" err="1" smtClean="0">
                <a:latin typeface="Arial"/>
                <a:cs typeface="Arial"/>
              </a:rPr>
              <a:t>InheritanceType.TABLE_PER_CLASS</a:t>
            </a:r>
            <a:r>
              <a:rPr lang="en-US" sz="2400" spc="-5" dirty="0" smtClean="0">
                <a:latin typeface="Arial"/>
                <a:cs typeface="Arial"/>
              </a:rPr>
              <a:t>)</a:t>
            </a:r>
          </a:p>
          <a:p>
            <a:pPr marL="152400" indent="-140335">
              <a:lnSpc>
                <a:spcPct val="100000"/>
              </a:lnSpc>
              <a:buAutoNum type="arabicPeriod"/>
              <a:tabLst>
                <a:tab pos="153035" algn="l"/>
              </a:tabLst>
            </a:pPr>
            <a:endParaRPr lang="en-US" sz="2400" dirty="0" smtClean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AutoNum type="arabicPeriod"/>
              <a:tabLst>
                <a:tab pos="153035" algn="l"/>
              </a:tabLst>
            </a:pPr>
            <a:r>
              <a:rPr lang="en-US" sz="2400" spc="-5" dirty="0" smtClean="0">
                <a:latin typeface="Arial"/>
                <a:cs typeface="Arial"/>
              </a:rPr>
              <a:t>“join” </a:t>
            </a:r>
            <a:r>
              <a:rPr lang="en-US" sz="2400" spc="-10" dirty="0" smtClean="0">
                <a:latin typeface="Arial"/>
                <a:cs typeface="Arial"/>
              </a:rPr>
              <a:t>strategy, where </a:t>
            </a:r>
            <a:r>
              <a:rPr lang="en-US" sz="2400" spc="-5" dirty="0" smtClean="0">
                <a:latin typeface="Arial"/>
                <a:cs typeface="Arial"/>
              </a:rPr>
              <a:t>fields or properties that are specific to a subclass are  mapped to a different table than the fields or properties that are </a:t>
            </a:r>
            <a:r>
              <a:rPr lang="en-US" sz="2400" dirty="0" smtClean="0">
                <a:latin typeface="Arial"/>
                <a:cs typeface="Arial"/>
              </a:rPr>
              <a:t>common </a:t>
            </a:r>
            <a:r>
              <a:rPr lang="en-US" sz="2400" spc="-5" dirty="0" smtClean="0">
                <a:latin typeface="Arial"/>
                <a:cs typeface="Arial"/>
              </a:rPr>
              <a:t>to the  parent class (</a:t>
            </a:r>
            <a:r>
              <a:rPr lang="en-US" sz="2400" spc="-10" dirty="0" smtClean="0">
                <a:latin typeface="Arial"/>
                <a:cs typeface="Arial"/>
              </a:rPr>
              <a:t> </a:t>
            </a:r>
            <a:r>
              <a:rPr lang="en-US" sz="2400" spc="-5" dirty="0" err="1" smtClean="0">
                <a:latin typeface="Arial"/>
                <a:cs typeface="Arial"/>
              </a:rPr>
              <a:t>InheritanceType.JOINED</a:t>
            </a:r>
            <a:r>
              <a:rPr lang="en-US" sz="2400" spc="-5" dirty="0" smtClean="0">
                <a:latin typeface="Arial"/>
                <a:cs typeface="Arial"/>
              </a:rPr>
              <a:t>)</a:t>
            </a:r>
            <a:endParaRPr lang="en-US" sz="24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4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400" spc="-5" dirty="0" smtClean="0">
                <a:latin typeface="Arial"/>
                <a:cs typeface="Arial"/>
              </a:rPr>
              <a:t>Let us explore each in</a:t>
            </a:r>
            <a:r>
              <a:rPr lang="en-US" sz="2400" spc="-30" dirty="0" smtClean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detail.</a:t>
            </a:r>
            <a:endParaRPr lang="en-US"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27" y="16199"/>
            <a:ext cx="10066597" cy="912938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05-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23</a:t>
            </a:fld>
            <a:endParaRPr spc="-5" dirty="0"/>
          </a:p>
        </p:txBody>
      </p:sp>
      <p:sp>
        <p:nvSpPr>
          <p:cNvPr id="10" name="Rectangle 9"/>
          <p:cNvSpPr/>
          <p:nvPr/>
        </p:nvSpPr>
        <p:spPr>
          <a:xfrm>
            <a:off x="8850312" y="0"/>
            <a:ext cx="1230313" cy="99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30512" y="686594"/>
            <a:ext cx="7086600" cy="7160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b="1" spc="-5" dirty="0" smtClean="0">
                <a:latin typeface="Arial"/>
                <a:cs typeface="Arial"/>
              </a:rPr>
              <a:t>Single </a:t>
            </a:r>
            <a:r>
              <a:rPr lang="en-US" sz="2400" b="1" dirty="0" smtClean="0">
                <a:latin typeface="Arial"/>
                <a:cs typeface="Arial"/>
              </a:rPr>
              <a:t>Table </a:t>
            </a:r>
            <a:r>
              <a:rPr lang="en-US" sz="2400" b="1" spc="-5" dirty="0" smtClean="0">
                <a:latin typeface="Arial"/>
                <a:cs typeface="Arial"/>
              </a:rPr>
              <a:t>per Class</a:t>
            </a:r>
            <a:r>
              <a:rPr lang="en-US" sz="2400" b="1" spc="-40" dirty="0" smtClean="0">
                <a:latin typeface="Arial"/>
                <a:cs typeface="Arial"/>
              </a:rPr>
              <a:t> </a:t>
            </a:r>
            <a:r>
              <a:rPr lang="en-US" sz="2400" b="1" spc="-5" dirty="0" smtClean="0">
                <a:latin typeface="Arial"/>
                <a:cs typeface="Arial"/>
              </a:rPr>
              <a:t>Hierarchy:</a:t>
            </a:r>
            <a:endParaRPr lang="en-US" sz="24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400" dirty="0" smtClean="0">
              <a:latin typeface="Arial"/>
              <a:cs typeface="Arial"/>
            </a:endParaRPr>
          </a:p>
          <a:p>
            <a:pPr marL="12700" marR="88265">
              <a:lnSpc>
                <a:spcPct val="100000"/>
              </a:lnSpc>
            </a:pPr>
            <a:r>
              <a:rPr lang="en-US" sz="2400" spc="-5" dirty="0" smtClean="0">
                <a:latin typeface="Arial"/>
                <a:cs typeface="Arial"/>
              </a:rPr>
              <a:t>In this </a:t>
            </a:r>
            <a:r>
              <a:rPr lang="en-US" sz="2400" spc="-10" dirty="0" smtClean="0">
                <a:latin typeface="Arial"/>
                <a:cs typeface="Arial"/>
              </a:rPr>
              <a:t>strategy, </a:t>
            </a:r>
            <a:r>
              <a:rPr lang="en-US" sz="2400" spc="-5" dirty="0" smtClean="0">
                <a:latin typeface="Arial"/>
                <a:cs typeface="Arial"/>
              </a:rPr>
              <a:t>only one database table is created </a:t>
            </a:r>
            <a:r>
              <a:rPr lang="en-US" sz="2400" dirty="0" smtClean="0">
                <a:latin typeface="Arial"/>
                <a:cs typeface="Arial"/>
              </a:rPr>
              <a:t>for </a:t>
            </a:r>
            <a:r>
              <a:rPr lang="en-US" sz="2400" spc="-5" dirty="0" smtClean="0">
                <a:latin typeface="Arial"/>
                <a:cs typeface="Arial"/>
              </a:rPr>
              <a:t>all subclasses. It </a:t>
            </a:r>
            <a:r>
              <a:rPr lang="en-US" sz="2400" spc="-10" dirty="0" smtClean="0">
                <a:latin typeface="Arial"/>
                <a:cs typeface="Arial"/>
              </a:rPr>
              <a:t>is </a:t>
            </a:r>
            <a:r>
              <a:rPr lang="en-US" sz="2400" spc="-5" dirty="0" smtClean="0">
                <a:latin typeface="Arial"/>
                <a:cs typeface="Arial"/>
              </a:rPr>
              <a:t>de-  normalized table has columns </a:t>
            </a:r>
            <a:r>
              <a:rPr lang="en-US" sz="2400" dirty="0" smtClean="0">
                <a:latin typeface="Arial"/>
                <a:cs typeface="Arial"/>
              </a:rPr>
              <a:t>for </a:t>
            </a:r>
            <a:r>
              <a:rPr lang="en-US" sz="2400" spc="-5" dirty="0" smtClean="0">
                <a:latin typeface="Arial"/>
                <a:cs typeface="Arial"/>
              </a:rPr>
              <a:t>all</a:t>
            </a:r>
            <a:r>
              <a:rPr lang="en-US" sz="2400" spc="-20" dirty="0" smtClean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attributes.</a:t>
            </a:r>
            <a:endParaRPr lang="en-US" sz="24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4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400" b="1" spc="-10" dirty="0" smtClean="0">
                <a:latin typeface="Arial"/>
                <a:cs typeface="Arial"/>
              </a:rPr>
              <a:t>JPA </a:t>
            </a:r>
            <a:r>
              <a:rPr lang="en-US" sz="2400" b="1" dirty="0" smtClean="0">
                <a:latin typeface="Arial"/>
                <a:cs typeface="Arial"/>
              </a:rPr>
              <a:t>Mapping</a:t>
            </a:r>
            <a:r>
              <a:rPr lang="en-US" sz="2400" b="1" spc="-10" dirty="0" smtClean="0">
                <a:latin typeface="Arial"/>
                <a:cs typeface="Arial"/>
              </a:rPr>
              <a:t> </a:t>
            </a:r>
            <a:r>
              <a:rPr lang="en-US" sz="2400" b="1" spc="-5" dirty="0" smtClean="0">
                <a:latin typeface="Arial"/>
                <a:cs typeface="Arial"/>
              </a:rPr>
              <a:t>Configuration:</a:t>
            </a:r>
            <a:endParaRPr lang="en-US" sz="24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400" dirty="0" smtClean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lang="en-US" sz="2400" spc="-10" dirty="0" smtClean="0">
                <a:latin typeface="Arial"/>
                <a:cs typeface="Arial"/>
              </a:rPr>
              <a:t>Single annotation @Inheritance with </a:t>
            </a:r>
            <a:r>
              <a:rPr lang="en-US" sz="2400" spc="-10" dirty="0" err="1" smtClean="0">
                <a:latin typeface="Arial"/>
                <a:cs typeface="Arial"/>
              </a:rPr>
              <a:t>InheritanceType</a:t>
            </a:r>
            <a:r>
              <a:rPr lang="en-US" sz="2400" spc="-10" dirty="0" smtClean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strategy </a:t>
            </a:r>
            <a:r>
              <a:rPr lang="en-US" sz="2400" spc="-10" dirty="0" smtClean="0">
                <a:latin typeface="Arial"/>
                <a:cs typeface="Arial"/>
              </a:rPr>
              <a:t>required only on  </a:t>
            </a:r>
            <a:r>
              <a:rPr lang="en-US" sz="2400" spc="-5" dirty="0" err="1" smtClean="0">
                <a:latin typeface="Arial"/>
                <a:cs typeface="Arial"/>
              </a:rPr>
              <a:t>superclass</a:t>
            </a:r>
            <a:r>
              <a:rPr lang="en-US" sz="2400" spc="-5" dirty="0" smtClean="0">
                <a:latin typeface="Arial"/>
                <a:cs typeface="Arial"/>
              </a:rPr>
              <a:t>. Also use ‘@</a:t>
            </a:r>
            <a:r>
              <a:rPr lang="en-US" sz="2400" spc="-5" dirty="0" err="1" smtClean="0">
                <a:latin typeface="Arial"/>
                <a:cs typeface="Arial"/>
              </a:rPr>
              <a:t>DiscriminatorColumn</a:t>
            </a:r>
            <a:r>
              <a:rPr lang="en-US" sz="2400" spc="-5" dirty="0" smtClean="0">
                <a:latin typeface="Arial"/>
                <a:cs typeface="Arial"/>
              </a:rPr>
              <a:t>’ to define discriminator column  and it data </a:t>
            </a:r>
            <a:r>
              <a:rPr lang="en-US" sz="2400" spc="-10" dirty="0" smtClean="0">
                <a:latin typeface="Arial"/>
                <a:cs typeface="Arial"/>
              </a:rPr>
              <a:t>type, which </a:t>
            </a:r>
            <a:r>
              <a:rPr lang="en-US" sz="2400" spc="-5" dirty="0" smtClean="0">
                <a:latin typeface="Arial"/>
                <a:cs typeface="Arial"/>
              </a:rPr>
              <a:t>later </a:t>
            </a:r>
            <a:r>
              <a:rPr lang="en-US" sz="2400" spc="-10" dirty="0" smtClean="0">
                <a:latin typeface="Arial"/>
                <a:cs typeface="Arial"/>
              </a:rPr>
              <a:t>will </a:t>
            </a:r>
            <a:r>
              <a:rPr lang="en-US" sz="2400" spc="-5" dirty="0" smtClean="0">
                <a:latin typeface="Arial"/>
                <a:cs typeface="Arial"/>
              </a:rPr>
              <a:t>be used to differentiate parent and child</a:t>
            </a:r>
            <a:r>
              <a:rPr lang="en-US" sz="2400" spc="50" dirty="0" smtClean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rows.</a:t>
            </a:r>
            <a:endParaRPr lang="en-US" sz="24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400" dirty="0" smtClean="0">
              <a:latin typeface="Arial"/>
              <a:cs typeface="Arial"/>
            </a:endParaRPr>
          </a:p>
          <a:p>
            <a:pPr marL="12700" marR="133350">
              <a:lnSpc>
                <a:spcPct val="100000"/>
              </a:lnSpc>
            </a:pPr>
            <a:r>
              <a:rPr lang="en-US" sz="2400" b="1" spc="-5" dirty="0" smtClean="0">
                <a:latin typeface="Arial"/>
                <a:cs typeface="Arial"/>
              </a:rPr>
              <a:t>Note: </a:t>
            </a:r>
            <a:r>
              <a:rPr lang="en-US" sz="2400" spc="-5" dirty="0" smtClean="0">
                <a:latin typeface="Arial"/>
                <a:cs typeface="Arial"/>
              </a:rPr>
              <a:t>Each class in hierarchy can provide optional discriminator value </a:t>
            </a:r>
            <a:r>
              <a:rPr lang="en-US" sz="2400" dirty="0" smtClean="0">
                <a:latin typeface="Arial"/>
                <a:cs typeface="Arial"/>
              </a:rPr>
              <a:t>for </a:t>
            </a:r>
            <a:r>
              <a:rPr lang="en-US" sz="2400" spc="-5" dirty="0" smtClean="0">
                <a:latin typeface="Arial"/>
                <a:cs typeface="Arial"/>
              </a:rPr>
              <a:t>its  </a:t>
            </a:r>
            <a:r>
              <a:rPr lang="en-US" sz="2400" spc="-10" dirty="0" smtClean="0">
                <a:latin typeface="Arial"/>
                <a:cs typeface="Arial"/>
              </a:rPr>
              <a:t>own </a:t>
            </a:r>
            <a:r>
              <a:rPr lang="en-US" sz="2400" spc="-5" dirty="0" smtClean="0">
                <a:latin typeface="Arial"/>
                <a:cs typeface="Arial"/>
              </a:rPr>
              <a:t>objects rows. This is done by using @</a:t>
            </a:r>
            <a:r>
              <a:rPr lang="en-US" sz="2400" spc="-5" dirty="0" err="1" smtClean="0">
                <a:latin typeface="Arial"/>
                <a:cs typeface="Arial"/>
              </a:rPr>
              <a:t>DiscriminatorValue</a:t>
            </a:r>
            <a:r>
              <a:rPr lang="en-US" sz="2400" spc="45" dirty="0" smtClean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annotation.</a:t>
            </a:r>
            <a:endParaRPr lang="en-US"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47" y="0"/>
            <a:ext cx="10052078" cy="914558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05-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25</a:t>
            </a:fld>
            <a:endParaRPr spc="-5" dirty="0"/>
          </a:p>
        </p:txBody>
      </p:sp>
      <p:sp>
        <p:nvSpPr>
          <p:cNvPr id="10" name="Rectangle 9"/>
          <p:cNvSpPr/>
          <p:nvPr/>
        </p:nvSpPr>
        <p:spPr>
          <a:xfrm>
            <a:off x="8850312" y="0"/>
            <a:ext cx="1230313" cy="99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20950" y="686594"/>
            <a:ext cx="7319962" cy="6014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b="1" spc="-5" dirty="0" smtClean="0">
                <a:latin typeface="Arial"/>
                <a:cs typeface="Arial"/>
              </a:rPr>
              <a:t>Advantages</a:t>
            </a:r>
            <a:endParaRPr lang="en-US" sz="2400" dirty="0" smtClean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lang="en-US" sz="2400" spc="-5" dirty="0" smtClean="0">
                <a:latin typeface="Arial"/>
                <a:cs typeface="Arial"/>
              </a:rPr>
              <a:t>It is the fastest of all inheritance</a:t>
            </a:r>
            <a:r>
              <a:rPr lang="en-US" sz="2400" spc="-30" dirty="0" smtClean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models</a:t>
            </a:r>
            <a:endParaRPr lang="en-US" sz="2400" dirty="0" smtClean="0">
              <a:latin typeface="Arial"/>
              <a:cs typeface="Arial"/>
            </a:endParaRPr>
          </a:p>
          <a:p>
            <a:pPr marL="241300" marR="188595" indent="-228600">
              <a:lnSpc>
                <a:spcPct val="100000"/>
              </a:lnSpc>
              <a:buAutoNum type="arabicPeriod"/>
              <a:tabLst>
                <a:tab pos="241300" algn="l"/>
                <a:tab pos="3963670" algn="l"/>
              </a:tabLst>
            </a:pPr>
            <a:r>
              <a:rPr lang="en-US" sz="2400" spc="-10" dirty="0" smtClean="0">
                <a:latin typeface="Arial"/>
                <a:cs typeface="Arial"/>
              </a:rPr>
              <a:t>Si</a:t>
            </a:r>
            <a:r>
              <a:rPr lang="en-US" sz="2400" spc="-5" dirty="0" smtClean="0">
                <a:latin typeface="Arial"/>
                <a:cs typeface="Arial"/>
              </a:rPr>
              <a:t>nce </a:t>
            </a:r>
            <a:r>
              <a:rPr lang="en-US" sz="2400" spc="-10" dirty="0" smtClean="0">
                <a:latin typeface="Arial"/>
                <a:cs typeface="Arial"/>
              </a:rPr>
              <a:t>i</a:t>
            </a:r>
            <a:r>
              <a:rPr lang="en-US" sz="2400" spc="-5" dirty="0" smtClean="0">
                <a:latin typeface="Arial"/>
                <a:cs typeface="Arial"/>
              </a:rPr>
              <a:t>t</a:t>
            </a:r>
            <a:r>
              <a:rPr lang="en-US" sz="2400" spc="5" dirty="0" smtClean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d</a:t>
            </a:r>
            <a:r>
              <a:rPr lang="en-US" sz="2400" spc="-10" dirty="0" smtClean="0">
                <a:latin typeface="Arial"/>
                <a:cs typeface="Arial"/>
              </a:rPr>
              <a:t>o</a:t>
            </a:r>
            <a:r>
              <a:rPr lang="en-US" sz="2400" spc="-5" dirty="0" smtClean="0">
                <a:latin typeface="Arial"/>
                <a:cs typeface="Arial"/>
              </a:rPr>
              <a:t>es</a:t>
            </a:r>
            <a:r>
              <a:rPr lang="en-US" sz="2400" spc="-15" dirty="0" smtClean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n</a:t>
            </a:r>
            <a:r>
              <a:rPr lang="en-US" sz="2400" spc="-10" dirty="0" smtClean="0">
                <a:latin typeface="Arial"/>
                <a:cs typeface="Arial"/>
              </a:rPr>
              <a:t>o</a:t>
            </a:r>
            <a:r>
              <a:rPr lang="en-US" sz="2400" spc="-5" dirty="0" smtClean="0">
                <a:latin typeface="Arial"/>
                <a:cs typeface="Arial"/>
              </a:rPr>
              <a:t>t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spc="-20" dirty="0" smtClean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re</a:t>
            </a:r>
            <a:r>
              <a:rPr lang="en-US" sz="2400" spc="-10" dirty="0" smtClean="0">
                <a:latin typeface="Arial"/>
                <a:cs typeface="Arial"/>
              </a:rPr>
              <a:t>q</a:t>
            </a:r>
            <a:r>
              <a:rPr lang="en-US" sz="2400" spc="-5" dirty="0" smtClean="0">
                <a:latin typeface="Arial"/>
                <a:cs typeface="Arial"/>
              </a:rPr>
              <a:t>u</a:t>
            </a:r>
            <a:r>
              <a:rPr lang="en-US" sz="2400" spc="-15" dirty="0" smtClean="0">
                <a:latin typeface="Arial"/>
                <a:cs typeface="Arial"/>
              </a:rPr>
              <a:t>i</a:t>
            </a:r>
            <a:r>
              <a:rPr lang="en-US" sz="2400" spc="-5" dirty="0" smtClean="0">
                <a:latin typeface="Arial"/>
                <a:cs typeface="Arial"/>
              </a:rPr>
              <a:t>res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a </a:t>
            </a:r>
            <a:r>
              <a:rPr lang="en-US" sz="2400" dirty="0" smtClean="0">
                <a:latin typeface="Arial"/>
                <a:cs typeface="Arial"/>
              </a:rPr>
              <a:t>j</a:t>
            </a:r>
            <a:r>
              <a:rPr lang="en-US" sz="2400" spc="-5" dirty="0" smtClean="0">
                <a:latin typeface="Arial"/>
                <a:cs typeface="Arial"/>
              </a:rPr>
              <a:t>o</a:t>
            </a:r>
            <a:r>
              <a:rPr lang="en-US" sz="2400" spc="-15" dirty="0" smtClean="0">
                <a:latin typeface="Arial"/>
                <a:cs typeface="Arial"/>
              </a:rPr>
              <a:t>i</a:t>
            </a:r>
            <a:r>
              <a:rPr lang="en-US" sz="2400" spc="-5" dirty="0" smtClean="0">
                <a:latin typeface="Arial"/>
                <a:cs typeface="Arial"/>
              </a:rPr>
              <a:t>n </a:t>
            </a:r>
            <a:r>
              <a:rPr lang="en-US" sz="2400" spc="-10" dirty="0" smtClean="0">
                <a:latin typeface="Arial"/>
                <a:cs typeface="Arial"/>
              </a:rPr>
              <a:t>t</a:t>
            </a:r>
            <a:r>
              <a:rPr lang="en-US" sz="2400" spc="-5" dirty="0" smtClean="0">
                <a:latin typeface="Arial"/>
                <a:cs typeface="Arial"/>
              </a:rPr>
              <a:t>o retr</a:t>
            </a:r>
            <a:r>
              <a:rPr lang="en-US" sz="2400" spc="-10" dirty="0" smtClean="0">
                <a:latin typeface="Arial"/>
                <a:cs typeface="Arial"/>
              </a:rPr>
              <a:t>i</a:t>
            </a:r>
            <a:r>
              <a:rPr lang="en-US" sz="2400" spc="-5" dirty="0" smtClean="0">
                <a:latin typeface="Arial"/>
                <a:cs typeface="Arial"/>
              </a:rPr>
              <a:t>e</a:t>
            </a:r>
            <a:r>
              <a:rPr lang="en-US" sz="2400" spc="-15" dirty="0" smtClean="0">
                <a:latin typeface="Arial"/>
                <a:cs typeface="Arial"/>
              </a:rPr>
              <a:t>v</a:t>
            </a:r>
            <a:r>
              <a:rPr lang="en-US" sz="2400" spc="-5" dirty="0" smtClean="0">
                <a:latin typeface="Arial"/>
                <a:cs typeface="Arial"/>
              </a:rPr>
              <a:t>e</a:t>
            </a:r>
            <a:r>
              <a:rPr lang="en-US" sz="2400" spc="5" dirty="0" smtClean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a</a:t>
            </a:r>
            <a:r>
              <a:rPr lang="en-US" sz="2400" spc="-20" dirty="0" smtClean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p</a:t>
            </a:r>
            <a:r>
              <a:rPr lang="en-US" sz="2400" spc="-10" dirty="0" smtClean="0">
                <a:latin typeface="Arial"/>
                <a:cs typeface="Arial"/>
              </a:rPr>
              <a:t>e</a:t>
            </a:r>
            <a:r>
              <a:rPr lang="en-US" sz="2400" spc="-5" dirty="0" smtClean="0">
                <a:latin typeface="Arial"/>
                <a:cs typeface="Arial"/>
              </a:rPr>
              <a:t>r</a:t>
            </a:r>
            <a:r>
              <a:rPr lang="en-US" sz="2400" dirty="0" smtClean="0">
                <a:latin typeface="Arial"/>
                <a:cs typeface="Arial"/>
              </a:rPr>
              <a:t>s</a:t>
            </a:r>
            <a:r>
              <a:rPr lang="en-US" sz="2400" spc="-10" dirty="0" smtClean="0">
                <a:latin typeface="Arial"/>
                <a:cs typeface="Arial"/>
              </a:rPr>
              <a:t>i</a:t>
            </a:r>
            <a:r>
              <a:rPr lang="en-US" sz="2400" dirty="0" smtClean="0">
                <a:latin typeface="Arial"/>
                <a:cs typeface="Arial"/>
              </a:rPr>
              <a:t>s</a:t>
            </a:r>
            <a:r>
              <a:rPr lang="en-US" sz="2400" spc="-5" dirty="0" smtClean="0">
                <a:latin typeface="Arial"/>
                <a:cs typeface="Arial"/>
              </a:rPr>
              <a:t>te</a:t>
            </a:r>
            <a:r>
              <a:rPr lang="en-US" sz="2400" spc="-10" dirty="0" smtClean="0">
                <a:latin typeface="Arial"/>
                <a:cs typeface="Arial"/>
              </a:rPr>
              <a:t>n</a:t>
            </a:r>
            <a:r>
              <a:rPr lang="en-US" sz="2400" spc="-5" dirty="0" smtClean="0">
                <a:latin typeface="Arial"/>
                <a:cs typeface="Arial"/>
              </a:rPr>
              <a:t>t </a:t>
            </a:r>
            <a:r>
              <a:rPr lang="en-US" sz="2400" spc="-15" dirty="0" smtClean="0">
                <a:latin typeface="Arial"/>
                <a:cs typeface="Arial"/>
              </a:rPr>
              <a:t>i</a:t>
            </a:r>
            <a:r>
              <a:rPr lang="en-US" sz="2400" spc="-5" dirty="0" smtClean="0">
                <a:latin typeface="Arial"/>
                <a:cs typeface="Arial"/>
              </a:rPr>
              <a:t>nsta</a:t>
            </a:r>
            <a:r>
              <a:rPr lang="en-US" sz="2400" spc="-10" dirty="0" smtClean="0">
                <a:latin typeface="Arial"/>
                <a:cs typeface="Arial"/>
              </a:rPr>
              <a:t>n</a:t>
            </a:r>
            <a:r>
              <a:rPr lang="en-US" sz="2400" dirty="0" smtClean="0">
                <a:latin typeface="Arial"/>
                <a:cs typeface="Arial"/>
              </a:rPr>
              <a:t>c</a:t>
            </a:r>
            <a:r>
              <a:rPr lang="en-US" sz="2400" spc="-5" dirty="0" smtClean="0">
                <a:latin typeface="Arial"/>
                <a:cs typeface="Arial"/>
              </a:rPr>
              <a:t>e</a:t>
            </a:r>
            <a:r>
              <a:rPr lang="en-US" sz="2400" dirty="0" smtClean="0">
                <a:latin typeface="Arial"/>
                <a:cs typeface="Arial"/>
              </a:rPr>
              <a:t>	f</a:t>
            </a:r>
            <a:r>
              <a:rPr lang="en-US" sz="2400" spc="-5" dirty="0" smtClean="0">
                <a:latin typeface="Arial"/>
                <a:cs typeface="Arial"/>
              </a:rPr>
              <a:t>rom  the</a:t>
            </a:r>
            <a:r>
              <a:rPr lang="en-US" sz="2400" spc="-25" dirty="0" smtClean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database.</a:t>
            </a:r>
            <a:endParaRPr lang="en-US" sz="2400" dirty="0" smtClean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lang="en-US" sz="2400" spc="-5" dirty="0" smtClean="0">
                <a:latin typeface="Arial"/>
                <a:cs typeface="Arial"/>
              </a:rPr>
              <a:t>Persisting or </a:t>
            </a:r>
            <a:r>
              <a:rPr lang="en-US" sz="2400" spc="-10" dirty="0" smtClean="0">
                <a:latin typeface="Arial"/>
                <a:cs typeface="Arial"/>
              </a:rPr>
              <a:t>Updating </a:t>
            </a:r>
            <a:r>
              <a:rPr lang="en-US" sz="2400" spc="-5" dirty="0" smtClean="0">
                <a:latin typeface="Arial"/>
                <a:cs typeface="Arial"/>
              </a:rPr>
              <a:t>a persistent instance requires </a:t>
            </a:r>
            <a:r>
              <a:rPr lang="en-US" sz="2400" spc="-10" dirty="0" smtClean="0">
                <a:latin typeface="Arial"/>
                <a:cs typeface="Arial"/>
              </a:rPr>
              <a:t>only </a:t>
            </a:r>
            <a:r>
              <a:rPr lang="en-US" sz="2400" spc="-5" dirty="0" smtClean="0">
                <a:latin typeface="Arial"/>
                <a:cs typeface="Arial"/>
              </a:rPr>
              <a:t>a </a:t>
            </a:r>
            <a:r>
              <a:rPr lang="en-US" sz="2400" spc="-10" dirty="0" smtClean="0">
                <a:latin typeface="Arial"/>
                <a:cs typeface="Arial"/>
              </a:rPr>
              <a:t>single</a:t>
            </a:r>
            <a:r>
              <a:rPr lang="en-US" sz="2400" spc="40" dirty="0" smtClean="0">
                <a:latin typeface="Arial"/>
                <a:cs typeface="Arial"/>
              </a:rPr>
              <a:t> </a:t>
            </a:r>
            <a:r>
              <a:rPr lang="en-US" sz="2400" spc="-10" dirty="0" smtClean="0">
                <a:latin typeface="Arial"/>
                <a:cs typeface="Arial"/>
              </a:rPr>
              <a:t>INSERT</a:t>
            </a:r>
            <a:endParaRPr lang="en-US" sz="2400" dirty="0" smtClean="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lang="en-US" sz="2400" spc="-5" dirty="0" smtClean="0">
                <a:latin typeface="Arial"/>
                <a:cs typeface="Arial"/>
              </a:rPr>
              <a:t>or UPDATE</a:t>
            </a:r>
            <a:r>
              <a:rPr lang="en-US" sz="2400" spc="-10" dirty="0" smtClean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statement.</a:t>
            </a:r>
            <a:endParaRPr lang="en-US" sz="24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4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400" b="1" spc="-5" dirty="0" smtClean="0">
                <a:latin typeface="Arial"/>
                <a:cs typeface="Arial"/>
              </a:rPr>
              <a:t>Disadvantages</a:t>
            </a:r>
            <a:endParaRPr lang="en-US" sz="2400" dirty="0" smtClean="0">
              <a:latin typeface="Arial"/>
              <a:cs typeface="Arial"/>
            </a:endParaRPr>
          </a:p>
          <a:p>
            <a:pPr marL="241300" marR="17145" indent="-228600">
              <a:lnSpc>
                <a:spcPct val="100000"/>
              </a:lnSpc>
            </a:pPr>
            <a:r>
              <a:rPr lang="en-US" sz="2400" spc="-5" dirty="0" smtClean="0">
                <a:latin typeface="Arial"/>
                <a:cs typeface="Arial"/>
              </a:rPr>
              <a:t>1. </a:t>
            </a:r>
            <a:r>
              <a:rPr lang="en-US" sz="2400" dirty="0" smtClean="0">
                <a:latin typeface="Arial"/>
                <a:cs typeface="Arial"/>
              </a:rPr>
              <a:t>The </a:t>
            </a:r>
            <a:r>
              <a:rPr lang="en-US" sz="2400" spc="-5" dirty="0" smtClean="0">
                <a:latin typeface="Arial"/>
                <a:cs typeface="Arial"/>
              </a:rPr>
              <a:t>larger the inheritance model gets, the </a:t>
            </a:r>
            <a:r>
              <a:rPr lang="en-US" sz="2400" spc="-10" dirty="0" smtClean="0">
                <a:latin typeface="Arial"/>
                <a:cs typeface="Arial"/>
              </a:rPr>
              <a:t>"wider" </a:t>
            </a:r>
            <a:r>
              <a:rPr lang="en-US" sz="2400" spc="-5" dirty="0" smtClean="0">
                <a:latin typeface="Arial"/>
                <a:cs typeface="Arial"/>
              </a:rPr>
              <a:t>the mapped table gets,  in that </a:t>
            </a:r>
            <a:r>
              <a:rPr lang="en-US" sz="2400" dirty="0" smtClean="0">
                <a:latin typeface="Arial"/>
                <a:cs typeface="Arial"/>
              </a:rPr>
              <a:t>for </a:t>
            </a:r>
            <a:r>
              <a:rPr lang="en-US" sz="2400" spc="-5" dirty="0" smtClean="0">
                <a:latin typeface="Arial"/>
                <a:cs typeface="Arial"/>
              </a:rPr>
              <a:t>every field </a:t>
            </a:r>
            <a:r>
              <a:rPr lang="en-US" sz="2400" spc="-10" dirty="0" smtClean="0">
                <a:latin typeface="Arial"/>
                <a:cs typeface="Arial"/>
              </a:rPr>
              <a:t>in </a:t>
            </a:r>
            <a:r>
              <a:rPr lang="en-US" sz="2400" spc="-5" dirty="0" smtClean="0">
                <a:latin typeface="Arial"/>
                <a:cs typeface="Arial"/>
              </a:rPr>
              <a:t>the entire inheritance </a:t>
            </a:r>
            <a:r>
              <a:rPr lang="en-US" sz="2400" spc="-10" dirty="0" smtClean="0">
                <a:latin typeface="Arial"/>
                <a:cs typeface="Arial"/>
              </a:rPr>
              <a:t>hierarchy, </a:t>
            </a:r>
            <a:r>
              <a:rPr lang="en-US" sz="2400" spc="-5" dirty="0" smtClean="0">
                <a:latin typeface="Arial"/>
                <a:cs typeface="Arial"/>
              </a:rPr>
              <a:t>a column </a:t>
            </a:r>
            <a:r>
              <a:rPr lang="en-US" sz="2400" dirty="0" smtClean="0">
                <a:latin typeface="Arial"/>
                <a:cs typeface="Arial"/>
              </a:rPr>
              <a:t>must  </a:t>
            </a:r>
            <a:r>
              <a:rPr lang="en-US" sz="2400" spc="-5" dirty="0" smtClean="0">
                <a:latin typeface="Arial"/>
                <a:cs typeface="Arial"/>
              </a:rPr>
              <a:t>exist </a:t>
            </a:r>
            <a:r>
              <a:rPr lang="en-US" sz="2400" spc="-10" dirty="0" smtClean="0">
                <a:latin typeface="Arial"/>
                <a:cs typeface="Arial"/>
              </a:rPr>
              <a:t>in </a:t>
            </a:r>
            <a:r>
              <a:rPr lang="en-US" sz="2400" spc="-5" dirty="0" smtClean="0">
                <a:latin typeface="Arial"/>
                <a:cs typeface="Arial"/>
              </a:rPr>
              <a:t>the mapped table. This </a:t>
            </a:r>
            <a:r>
              <a:rPr lang="en-US" sz="2400" dirty="0" smtClean="0">
                <a:latin typeface="Arial"/>
                <a:cs typeface="Arial"/>
              </a:rPr>
              <a:t>may </a:t>
            </a:r>
            <a:r>
              <a:rPr lang="en-US" sz="2400" spc="-10" dirty="0" smtClean="0">
                <a:latin typeface="Arial"/>
                <a:cs typeface="Arial"/>
              </a:rPr>
              <a:t>have </a:t>
            </a:r>
            <a:r>
              <a:rPr lang="en-US" sz="2400" spc="-5" dirty="0" smtClean="0">
                <a:latin typeface="Arial"/>
                <a:cs typeface="Arial"/>
              </a:rPr>
              <a:t>undesirable consequence on the  database </a:t>
            </a:r>
            <a:r>
              <a:rPr lang="en-US" sz="2400" spc="-10" dirty="0" smtClean="0">
                <a:latin typeface="Arial"/>
                <a:cs typeface="Arial"/>
              </a:rPr>
              <a:t>size, </a:t>
            </a:r>
            <a:r>
              <a:rPr lang="en-US" sz="2400" spc="-5" dirty="0" smtClean="0">
                <a:latin typeface="Arial"/>
                <a:cs typeface="Arial"/>
              </a:rPr>
              <a:t>since a </a:t>
            </a:r>
            <a:r>
              <a:rPr lang="en-US" sz="2400" spc="-10" dirty="0" smtClean="0">
                <a:latin typeface="Arial"/>
                <a:cs typeface="Arial"/>
              </a:rPr>
              <a:t>wide </a:t>
            </a:r>
            <a:r>
              <a:rPr lang="en-US" sz="2400" spc="-5" dirty="0" smtClean="0">
                <a:latin typeface="Arial"/>
                <a:cs typeface="Arial"/>
              </a:rPr>
              <a:t>or deep inheritance hierarchy </a:t>
            </a:r>
            <a:r>
              <a:rPr lang="en-US" sz="2400" spc="-10" dirty="0" smtClean="0">
                <a:latin typeface="Arial"/>
                <a:cs typeface="Arial"/>
              </a:rPr>
              <a:t>will </a:t>
            </a:r>
            <a:r>
              <a:rPr lang="en-US" sz="2400" spc="-5" dirty="0" smtClean="0">
                <a:latin typeface="Arial"/>
                <a:cs typeface="Arial"/>
              </a:rPr>
              <a:t>result </a:t>
            </a:r>
            <a:r>
              <a:rPr lang="en-US" sz="2400" spc="-10" dirty="0" smtClean="0">
                <a:latin typeface="Arial"/>
                <a:cs typeface="Arial"/>
              </a:rPr>
              <a:t>in  </a:t>
            </a:r>
            <a:r>
              <a:rPr lang="en-US" sz="2400" spc="-5" dirty="0" smtClean="0">
                <a:latin typeface="Arial"/>
                <a:cs typeface="Arial"/>
              </a:rPr>
              <a:t>tables </a:t>
            </a:r>
            <a:r>
              <a:rPr lang="en-US" sz="2400" spc="-10" dirty="0" smtClean="0">
                <a:latin typeface="Arial"/>
                <a:cs typeface="Arial"/>
              </a:rPr>
              <a:t>with </a:t>
            </a:r>
            <a:r>
              <a:rPr lang="en-US" sz="2400" dirty="0" smtClean="0">
                <a:latin typeface="Arial"/>
                <a:cs typeface="Arial"/>
              </a:rPr>
              <a:t>many </a:t>
            </a:r>
            <a:r>
              <a:rPr lang="en-US" sz="2400" spc="-5" dirty="0" smtClean="0">
                <a:latin typeface="Arial"/>
                <a:cs typeface="Arial"/>
              </a:rPr>
              <a:t>mostly-empty</a:t>
            </a:r>
            <a:r>
              <a:rPr lang="en-US" sz="2400" spc="-10" dirty="0" smtClean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columns.</a:t>
            </a:r>
            <a:endParaRPr lang="en-US"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625" y="0"/>
            <a:ext cx="10080000" cy="9145588"/>
            <a:chOff x="2016251" y="679704"/>
            <a:chExt cx="4584700" cy="34417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2347" y="685800"/>
              <a:ext cx="4572000" cy="3429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22347" y="685800"/>
              <a:ext cx="4572000" cy="3429000"/>
            </a:xfrm>
            <a:custGeom>
              <a:avLst/>
              <a:gdLst/>
              <a:ahLst/>
              <a:cxnLst/>
              <a:rect l="l" t="t" r="r" b="b"/>
              <a:pathLst>
                <a:path w="4572000" h="3429000">
                  <a:moveTo>
                    <a:pt x="0" y="3429000"/>
                  </a:moveTo>
                  <a:lnTo>
                    <a:pt x="4572000" y="342900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05-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27</a:t>
            </a:fld>
            <a:endParaRPr spc="-5" dirty="0"/>
          </a:p>
        </p:txBody>
      </p:sp>
      <p:sp>
        <p:nvSpPr>
          <p:cNvPr id="9" name="Rectangle 8"/>
          <p:cNvSpPr/>
          <p:nvPr/>
        </p:nvSpPr>
        <p:spPr>
          <a:xfrm>
            <a:off x="8850312" y="0"/>
            <a:ext cx="1230313" cy="99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3" y="16199"/>
            <a:ext cx="10052078" cy="911184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68312" y="5944394"/>
            <a:ext cx="8458200" cy="21922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latin typeface="Arial"/>
                <a:cs typeface="Arial"/>
              </a:rPr>
              <a:t>Table </a:t>
            </a:r>
            <a:r>
              <a:rPr sz="2000" b="1" spc="-5" dirty="0">
                <a:latin typeface="Arial"/>
                <a:cs typeface="Arial"/>
              </a:rPr>
              <a:t>per concrete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class: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Arial"/>
              <a:cs typeface="Arial"/>
            </a:endParaRPr>
          </a:p>
          <a:p>
            <a:pPr marL="12700" marR="505459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In this inheritance </a:t>
            </a:r>
            <a:r>
              <a:rPr sz="2000" spc="-10" dirty="0">
                <a:latin typeface="Arial"/>
                <a:cs typeface="Arial"/>
              </a:rPr>
              <a:t>strategy, </a:t>
            </a:r>
            <a:r>
              <a:rPr sz="2000" spc="-5" dirty="0">
                <a:latin typeface="Arial"/>
                <a:cs typeface="Arial"/>
              </a:rPr>
              <a:t>one database table </a:t>
            </a:r>
            <a:r>
              <a:rPr sz="2000" spc="-10" dirty="0">
                <a:latin typeface="Arial"/>
                <a:cs typeface="Arial"/>
              </a:rPr>
              <a:t>will </a:t>
            </a:r>
            <a:r>
              <a:rPr sz="2000" spc="-5" dirty="0">
                <a:latin typeface="Arial"/>
                <a:cs typeface="Arial"/>
              </a:rPr>
              <a:t>be created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10" dirty="0">
                <a:latin typeface="Arial"/>
                <a:cs typeface="Arial"/>
              </a:rPr>
              <a:t>the  </a:t>
            </a:r>
            <a:r>
              <a:rPr sz="2000" spc="-5" dirty="0">
                <a:latin typeface="Arial"/>
                <a:cs typeface="Arial"/>
              </a:rPr>
              <a:t>superclass AND one per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subclass.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Subclass tables </a:t>
            </a:r>
            <a:r>
              <a:rPr sz="2000" spc="-10" dirty="0">
                <a:latin typeface="Arial"/>
                <a:cs typeface="Arial"/>
              </a:rPr>
              <a:t>have </a:t>
            </a:r>
            <a:r>
              <a:rPr sz="2000" spc="-5" dirty="0">
                <a:latin typeface="Arial"/>
                <a:cs typeface="Arial"/>
              </a:rPr>
              <a:t>their object-specific columns </a:t>
            </a:r>
            <a:r>
              <a:rPr sz="2000" spc="-10" dirty="0">
                <a:latin typeface="Arial"/>
                <a:cs typeface="Arial"/>
              </a:rPr>
              <a:t>along with </a:t>
            </a:r>
            <a:r>
              <a:rPr sz="2000" spc="-5" dirty="0">
                <a:latin typeface="Arial"/>
                <a:cs typeface="Arial"/>
              </a:rPr>
              <a:t>shared columns  </a:t>
            </a:r>
            <a:r>
              <a:rPr sz="2000" dirty="0">
                <a:latin typeface="Arial"/>
                <a:cs typeface="Arial"/>
              </a:rPr>
              <a:t>from </a:t>
            </a:r>
            <a:r>
              <a:rPr sz="2000" spc="-5" dirty="0">
                <a:latin typeface="Arial"/>
                <a:cs typeface="Arial"/>
              </a:rPr>
              <a:t>superclass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table.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05-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28</a:t>
            </a:fld>
            <a:endParaRPr spc="-5" dirty="0"/>
          </a:p>
        </p:txBody>
      </p:sp>
      <p:sp>
        <p:nvSpPr>
          <p:cNvPr id="10" name="Rectangle 9"/>
          <p:cNvSpPr/>
          <p:nvPr/>
        </p:nvSpPr>
        <p:spPr>
          <a:xfrm>
            <a:off x="8850312" y="0"/>
            <a:ext cx="1230313" cy="99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3" y="11477"/>
            <a:ext cx="10052078" cy="913411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05-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29</a:t>
            </a:fld>
            <a:endParaRPr spc="-5" dirty="0"/>
          </a:p>
        </p:txBody>
      </p:sp>
      <p:sp>
        <p:nvSpPr>
          <p:cNvPr id="10" name="Rectangle 9"/>
          <p:cNvSpPr/>
          <p:nvPr/>
        </p:nvSpPr>
        <p:spPr>
          <a:xfrm>
            <a:off x="8850312" y="0"/>
            <a:ext cx="1230313" cy="99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28" y="11477"/>
            <a:ext cx="10052078" cy="913411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05-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3</a:t>
            </a:fld>
            <a:endParaRPr spc="-5" dirty="0"/>
          </a:p>
        </p:txBody>
      </p:sp>
      <p:sp>
        <p:nvSpPr>
          <p:cNvPr id="9" name="Rectangle 8"/>
          <p:cNvSpPr/>
          <p:nvPr/>
        </p:nvSpPr>
        <p:spPr>
          <a:xfrm>
            <a:off x="8850312" y="0"/>
            <a:ext cx="1230313" cy="99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4313" y="610394"/>
            <a:ext cx="7086600" cy="6396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2400" b="1" spc="-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b="1" spc="-5" dirty="0" smtClean="0">
                <a:latin typeface="Arial"/>
                <a:cs typeface="Arial"/>
              </a:rPr>
              <a:t>Advantages:</a:t>
            </a:r>
            <a:endParaRPr lang="en-US" sz="24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400" spc="-5" dirty="0" smtClean="0">
                <a:latin typeface="Arial"/>
                <a:cs typeface="Arial"/>
              </a:rPr>
              <a:t>1. This is the easiest </a:t>
            </a:r>
            <a:r>
              <a:rPr lang="en-US" sz="2400" dirty="0" smtClean="0">
                <a:latin typeface="Arial"/>
                <a:cs typeface="Arial"/>
              </a:rPr>
              <a:t>method </a:t>
            </a:r>
            <a:r>
              <a:rPr lang="en-US" sz="2400" spc="-5" dirty="0" smtClean="0">
                <a:latin typeface="Arial"/>
                <a:cs typeface="Arial"/>
              </a:rPr>
              <a:t>of Inheritance mapping to</a:t>
            </a:r>
            <a:r>
              <a:rPr lang="en-US" sz="2400" spc="70" dirty="0" smtClean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implement.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4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2400" b="1" spc="-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400" b="1" spc="-5" dirty="0" smtClean="0">
                <a:latin typeface="Arial"/>
                <a:cs typeface="Arial"/>
              </a:rPr>
              <a:t>Disadvantages:</a:t>
            </a:r>
            <a:endParaRPr lang="en-US" sz="2400" dirty="0" smtClean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lang="en-US" sz="2400" spc="-5" dirty="0" smtClean="0">
                <a:latin typeface="Arial"/>
                <a:cs typeface="Arial"/>
              </a:rPr>
              <a:t>Data that </a:t>
            </a:r>
            <a:r>
              <a:rPr lang="en-US" sz="2400" spc="-10" dirty="0" smtClean="0">
                <a:latin typeface="Arial"/>
                <a:cs typeface="Arial"/>
              </a:rPr>
              <a:t>belongs </a:t>
            </a:r>
            <a:r>
              <a:rPr lang="en-US" sz="2400" spc="-5" dirty="0" smtClean="0">
                <a:latin typeface="Arial"/>
                <a:cs typeface="Arial"/>
              </a:rPr>
              <a:t>to a parent class </a:t>
            </a:r>
            <a:r>
              <a:rPr lang="en-US" sz="2400" spc="-10" dirty="0" smtClean="0">
                <a:latin typeface="Arial"/>
                <a:cs typeface="Arial"/>
              </a:rPr>
              <a:t>is </a:t>
            </a:r>
            <a:r>
              <a:rPr lang="en-US" sz="2400" spc="-5" dirty="0" smtClean="0">
                <a:latin typeface="Arial"/>
                <a:cs typeface="Arial"/>
              </a:rPr>
              <a:t>scattered across a number</a:t>
            </a:r>
            <a:r>
              <a:rPr lang="en-US" sz="2400" spc="-65" dirty="0" smtClean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of</a:t>
            </a:r>
            <a:endParaRPr lang="en-US" sz="2400" dirty="0" smtClean="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lang="en-US" sz="2400" spc="-5" dirty="0" smtClean="0">
                <a:latin typeface="Arial"/>
                <a:cs typeface="Arial"/>
              </a:rPr>
              <a:t>subclass tables, </a:t>
            </a:r>
            <a:r>
              <a:rPr lang="en-US" sz="2400" spc="-10" dirty="0" smtClean="0">
                <a:latin typeface="Arial"/>
                <a:cs typeface="Arial"/>
              </a:rPr>
              <a:t>which </a:t>
            </a:r>
            <a:r>
              <a:rPr lang="en-US" sz="2400" spc="-5" dirty="0" smtClean="0">
                <a:latin typeface="Arial"/>
                <a:cs typeface="Arial"/>
              </a:rPr>
              <a:t>represents concrete</a:t>
            </a:r>
            <a:r>
              <a:rPr lang="en-US" sz="2400" spc="-25" dirty="0" smtClean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classes.</a:t>
            </a:r>
          </a:p>
          <a:p>
            <a:pPr marL="241300" indent="-228600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lang="en-US" sz="2400" spc="-5" dirty="0" smtClean="0">
                <a:latin typeface="Arial"/>
                <a:cs typeface="Arial"/>
              </a:rPr>
              <a:t>This hierarchy is not recommended </a:t>
            </a:r>
            <a:r>
              <a:rPr lang="en-US" sz="2400" dirty="0" smtClean="0">
                <a:latin typeface="Arial"/>
                <a:cs typeface="Arial"/>
              </a:rPr>
              <a:t>for most</a:t>
            </a:r>
            <a:r>
              <a:rPr lang="en-US" sz="2400" spc="-75" dirty="0" smtClean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cases.</a:t>
            </a:r>
          </a:p>
          <a:p>
            <a:pPr marL="241300" indent="-228600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lang="en-US" sz="2400" spc="-5" dirty="0" smtClean="0">
                <a:latin typeface="Arial"/>
                <a:cs typeface="Arial"/>
              </a:rPr>
              <a:t>Changes to a </a:t>
            </a:r>
            <a:r>
              <a:rPr lang="en-US" sz="2400" spc="-10" dirty="0" smtClean="0">
                <a:latin typeface="Arial"/>
                <a:cs typeface="Arial"/>
              </a:rPr>
              <a:t>parent </a:t>
            </a:r>
            <a:r>
              <a:rPr lang="en-US" sz="2400" spc="-5" dirty="0" smtClean="0">
                <a:latin typeface="Arial"/>
                <a:cs typeface="Arial"/>
              </a:rPr>
              <a:t>class is reflected to </a:t>
            </a:r>
            <a:r>
              <a:rPr lang="en-US" sz="2400" spc="-10" dirty="0" smtClean="0">
                <a:latin typeface="Arial"/>
                <a:cs typeface="Arial"/>
              </a:rPr>
              <a:t>large </a:t>
            </a:r>
            <a:r>
              <a:rPr lang="en-US" sz="2400" spc="-5" dirty="0" smtClean="0">
                <a:latin typeface="Arial"/>
                <a:cs typeface="Arial"/>
              </a:rPr>
              <a:t>number of</a:t>
            </a:r>
            <a:r>
              <a:rPr lang="en-US" sz="2400" spc="-30" dirty="0" smtClean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tables</a:t>
            </a:r>
            <a:endParaRPr lang="en-US" sz="2400" dirty="0" smtClean="0">
              <a:latin typeface="Arial"/>
              <a:cs typeface="Arial"/>
            </a:endParaRPr>
          </a:p>
          <a:p>
            <a:pPr marL="241300" marR="5080" indent="-228600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lang="en-US" sz="2400" spc="-5" dirty="0" smtClean="0">
                <a:latin typeface="Arial"/>
                <a:cs typeface="Arial"/>
              </a:rPr>
              <a:t>A query couched in </a:t>
            </a:r>
            <a:r>
              <a:rPr lang="en-US" sz="2400" dirty="0" smtClean="0">
                <a:latin typeface="Arial"/>
                <a:cs typeface="Arial"/>
              </a:rPr>
              <a:t>terms </a:t>
            </a:r>
            <a:r>
              <a:rPr lang="en-US" sz="2400" spc="-5" dirty="0" smtClean="0">
                <a:latin typeface="Arial"/>
                <a:cs typeface="Arial"/>
              </a:rPr>
              <a:t>of parent class </a:t>
            </a:r>
            <a:r>
              <a:rPr lang="en-US" sz="2400" spc="-10" dirty="0" smtClean="0">
                <a:latin typeface="Arial"/>
                <a:cs typeface="Arial"/>
              </a:rPr>
              <a:t>is </a:t>
            </a:r>
            <a:r>
              <a:rPr lang="en-US" sz="2400" spc="-5" dirty="0" smtClean="0">
                <a:latin typeface="Arial"/>
                <a:cs typeface="Arial"/>
              </a:rPr>
              <a:t>likely to cause a large number  of select</a:t>
            </a:r>
            <a:r>
              <a:rPr lang="en-US" sz="2400" spc="-25" dirty="0" smtClean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operations</a:t>
            </a:r>
            <a:endParaRPr lang="en-US"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28" y="11477"/>
            <a:ext cx="10052078" cy="913411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05-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31</a:t>
            </a:fld>
            <a:endParaRPr spc="-5" dirty="0"/>
          </a:p>
        </p:txBody>
      </p:sp>
      <p:sp>
        <p:nvSpPr>
          <p:cNvPr id="9" name="Rectangle 8"/>
          <p:cNvSpPr/>
          <p:nvPr/>
        </p:nvSpPr>
        <p:spPr>
          <a:xfrm>
            <a:off x="8850312" y="0"/>
            <a:ext cx="1230313" cy="99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" y="0"/>
            <a:ext cx="10080000" cy="914558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15912" y="5563394"/>
            <a:ext cx="8826026" cy="21922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Joined Subclass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Hierarchy: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Arial"/>
              <a:cs typeface="Arial"/>
            </a:endParaRPr>
          </a:p>
          <a:p>
            <a:pPr marL="12700" marR="33655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In this inheritance </a:t>
            </a:r>
            <a:r>
              <a:rPr sz="2000" spc="-10" dirty="0">
                <a:latin typeface="Arial"/>
                <a:cs typeface="Arial"/>
              </a:rPr>
              <a:t>strategy, </a:t>
            </a:r>
            <a:r>
              <a:rPr sz="2000" spc="-5" dirty="0">
                <a:latin typeface="Arial"/>
                <a:cs typeface="Arial"/>
              </a:rPr>
              <a:t>one database table </a:t>
            </a:r>
            <a:r>
              <a:rPr sz="2000" spc="-10" dirty="0">
                <a:latin typeface="Arial"/>
                <a:cs typeface="Arial"/>
              </a:rPr>
              <a:t>will </a:t>
            </a:r>
            <a:r>
              <a:rPr sz="2000" spc="-5" dirty="0">
                <a:latin typeface="Arial"/>
                <a:cs typeface="Arial"/>
              </a:rPr>
              <a:t>be created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5" dirty="0">
                <a:latin typeface="Arial"/>
                <a:cs typeface="Arial"/>
              </a:rPr>
              <a:t>the  superclass AND one per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subclass.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Subclass tables </a:t>
            </a:r>
            <a:r>
              <a:rPr sz="2000" spc="-10" dirty="0">
                <a:latin typeface="Arial"/>
                <a:cs typeface="Arial"/>
              </a:rPr>
              <a:t>have </a:t>
            </a:r>
            <a:r>
              <a:rPr sz="2000" spc="-5" dirty="0">
                <a:latin typeface="Arial"/>
                <a:cs typeface="Arial"/>
              </a:rPr>
              <a:t>their object-specific columns </a:t>
            </a:r>
            <a:r>
              <a:rPr sz="2000" spc="-10" dirty="0">
                <a:latin typeface="Arial"/>
                <a:cs typeface="Arial"/>
              </a:rPr>
              <a:t>along with </a:t>
            </a:r>
            <a:r>
              <a:rPr sz="2000" spc="-5" dirty="0">
                <a:latin typeface="Arial"/>
                <a:cs typeface="Arial"/>
              </a:rPr>
              <a:t>a foreign </a:t>
            </a:r>
            <a:r>
              <a:rPr sz="2000" dirty="0">
                <a:latin typeface="Arial"/>
                <a:cs typeface="Arial"/>
              </a:rPr>
              <a:t>key  </a:t>
            </a:r>
            <a:r>
              <a:rPr sz="2000" spc="-5" dirty="0">
                <a:latin typeface="Arial"/>
                <a:cs typeface="Arial"/>
              </a:rPr>
              <a:t>column referring </a:t>
            </a:r>
            <a:r>
              <a:rPr sz="2000" dirty="0">
                <a:latin typeface="Arial"/>
                <a:cs typeface="Arial"/>
              </a:rPr>
              <a:t>primary key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Superclass.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05-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32</a:t>
            </a:fld>
            <a:endParaRPr spc="-5" dirty="0"/>
          </a:p>
        </p:txBody>
      </p:sp>
      <p:sp>
        <p:nvSpPr>
          <p:cNvPr id="10" name="Rectangle 9"/>
          <p:cNvSpPr/>
          <p:nvPr/>
        </p:nvSpPr>
        <p:spPr>
          <a:xfrm>
            <a:off x="8850312" y="0"/>
            <a:ext cx="1230313" cy="99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553994"/>
            <a:ext cx="10080625" cy="25915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4" y="13499"/>
            <a:ext cx="10052701" cy="65404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-1" y="6630194"/>
            <a:ext cx="10080625" cy="21794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Advantages</a:t>
            </a:r>
            <a:endParaRPr sz="2000">
              <a:latin typeface="Arial"/>
              <a:cs typeface="Arial"/>
            </a:endParaRPr>
          </a:p>
          <a:p>
            <a:pPr marL="241300" marR="52705" indent="-2286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1. Using joined subclass tables results in the </a:t>
            </a:r>
            <a:r>
              <a:rPr sz="2000" dirty="0">
                <a:latin typeface="Arial"/>
                <a:cs typeface="Arial"/>
              </a:rPr>
              <a:t>most </a:t>
            </a:r>
            <a:r>
              <a:rPr sz="2000" spc="-5" dirty="0">
                <a:latin typeface="Arial"/>
                <a:cs typeface="Arial"/>
              </a:rPr>
              <a:t>normalized database  </a:t>
            </a:r>
            <a:r>
              <a:rPr sz="2000" dirty="0">
                <a:latin typeface="Arial"/>
                <a:cs typeface="Arial"/>
              </a:rPr>
              <a:t>schema, </a:t>
            </a:r>
            <a:r>
              <a:rPr sz="2000" spc="-5" dirty="0">
                <a:latin typeface="Arial"/>
                <a:cs typeface="Arial"/>
              </a:rPr>
              <a:t>meaning the </a:t>
            </a:r>
            <a:r>
              <a:rPr sz="2000" dirty="0">
                <a:latin typeface="Arial"/>
                <a:cs typeface="Arial"/>
              </a:rPr>
              <a:t>schema </a:t>
            </a:r>
            <a:r>
              <a:rPr sz="2000" spc="-10" dirty="0">
                <a:latin typeface="Arial"/>
                <a:cs typeface="Arial"/>
              </a:rPr>
              <a:t>with </a:t>
            </a:r>
            <a:r>
              <a:rPr sz="2000" spc="-5" dirty="0">
                <a:latin typeface="Arial"/>
                <a:cs typeface="Arial"/>
              </a:rPr>
              <a:t>the least spurious or redundant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Disadvantages</a:t>
            </a:r>
            <a:endParaRPr sz="2000">
              <a:latin typeface="Arial"/>
              <a:cs typeface="Arial"/>
            </a:endParaRPr>
          </a:p>
          <a:p>
            <a:pPr marL="241300" marR="5080" indent="-2286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1. Retrieving any subclass requires one or </a:t>
            </a:r>
            <a:r>
              <a:rPr sz="2000" dirty="0">
                <a:latin typeface="Arial"/>
                <a:cs typeface="Arial"/>
              </a:rPr>
              <a:t>more </a:t>
            </a:r>
            <a:r>
              <a:rPr sz="2000" spc="-5" dirty="0">
                <a:latin typeface="Arial"/>
                <a:cs typeface="Arial"/>
              </a:rPr>
              <a:t>database joins, and storing  subclasses requires multiple INSERT or UPDATE</a:t>
            </a:r>
            <a:r>
              <a:rPr sz="2000" dirty="0">
                <a:latin typeface="Arial"/>
                <a:cs typeface="Arial"/>
              </a:rPr>
              <a:t> statements.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05-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33</a:t>
            </a:fld>
            <a:endParaRPr spc="-5" dirty="0"/>
          </a:p>
        </p:txBody>
      </p:sp>
      <p:sp>
        <p:nvSpPr>
          <p:cNvPr id="11" name="Rectangle 10"/>
          <p:cNvSpPr/>
          <p:nvPr/>
        </p:nvSpPr>
        <p:spPr>
          <a:xfrm>
            <a:off x="8850312" y="0"/>
            <a:ext cx="1230313" cy="99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3" y="16199"/>
            <a:ext cx="10052078" cy="912938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05-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34</a:t>
            </a:fld>
            <a:endParaRPr spc="-5" dirty="0"/>
          </a:p>
        </p:txBody>
      </p:sp>
      <p:sp>
        <p:nvSpPr>
          <p:cNvPr id="9" name="Rectangle 8"/>
          <p:cNvSpPr/>
          <p:nvPr/>
        </p:nvSpPr>
        <p:spPr>
          <a:xfrm>
            <a:off x="8850312" y="0"/>
            <a:ext cx="1230313" cy="99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80000" cy="914558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05-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35</a:t>
            </a:fld>
            <a:endParaRPr spc="-5" dirty="0"/>
          </a:p>
        </p:txBody>
      </p:sp>
      <p:sp>
        <p:nvSpPr>
          <p:cNvPr id="10" name="Rectangle 9"/>
          <p:cNvSpPr/>
          <p:nvPr/>
        </p:nvSpPr>
        <p:spPr>
          <a:xfrm>
            <a:off x="8850312" y="0"/>
            <a:ext cx="1230313" cy="99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28" y="16199"/>
            <a:ext cx="10052078" cy="911184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05-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36</a:t>
            </a:fld>
            <a:endParaRPr spc="-5" dirty="0"/>
          </a:p>
        </p:txBody>
      </p:sp>
      <p:sp>
        <p:nvSpPr>
          <p:cNvPr id="10" name="Rectangle 9"/>
          <p:cNvSpPr/>
          <p:nvPr/>
        </p:nvSpPr>
        <p:spPr>
          <a:xfrm>
            <a:off x="8850312" y="0"/>
            <a:ext cx="1230313" cy="99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199"/>
            <a:ext cx="10069217" cy="911184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05-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37</a:t>
            </a:fld>
            <a:endParaRPr spc="-5" dirty="0"/>
          </a:p>
        </p:txBody>
      </p:sp>
      <p:sp>
        <p:nvSpPr>
          <p:cNvPr id="9" name="Rectangle 8"/>
          <p:cNvSpPr/>
          <p:nvPr/>
        </p:nvSpPr>
        <p:spPr>
          <a:xfrm>
            <a:off x="2373312" y="6652598"/>
            <a:ext cx="61722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10" dirty="0" smtClean="0">
                <a:latin typeface="Arial"/>
                <a:cs typeface="Arial"/>
              </a:rPr>
              <a:t>Answers:</a:t>
            </a:r>
            <a:endParaRPr lang="en-US" sz="24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US" sz="2400" spc="-10" dirty="0" smtClean="0">
                <a:latin typeface="Arial"/>
                <a:cs typeface="Arial"/>
              </a:rPr>
              <a:t>1.</a:t>
            </a:r>
            <a:r>
              <a:rPr lang="en-US" sz="2400" spc="-5" dirty="0" smtClean="0">
                <a:latin typeface="Arial"/>
                <a:cs typeface="Arial"/>
              </a:rPr>
              <a:t>InheritanceType.SINGLE_TABLE</a:t>
            </a:r>
            <a:endParaRPr lang="en-US" sz="24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US" sz="2400" spc="-5" dirty="0" smtClean="0">
                <a:latin typeface="Arial"/>
                <a:cs typeface="Arial"/>
              </a:rPr>
              <a:t>2.</a:t>
            </a:r>
            <a:r>
              <a:rPr lang="en-US" sz="2400" spc="-10" dirty="0" smtClean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True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50312" y="0"/>
            <a:ext cx="1230313" cy="99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3" y="11477"/>
            <a:ext cx="10052078" cy="913411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05-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4</a:t>
            </a:fld>
            <a:endParaRPr spc="-5" dirty="0"/>
          </a:p>
        </p:txBody>
      </p:sp>
      <p:sp>
        <p:nvSpPr>
          <p:cNvPr id="9" name="Rectangle 8"/>
          <p:cNvSpPr/>
          <p:nvPr/>
        </p:nvSpPr>
        <p:spPr>
          <a:xfrm>
            <a:off x="8850312" y="0"/>
            <a:ext cx="1230313" cy="99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4" y="16199"/>
            <a:ext cx="10052701" cy="911184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05-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5</a:t>
            </a:fld>
            <a:endParaRPr spc="-5" dirty="0"/>
          </a:p>
        </p:txBody>
      </p:sp>
      <p:sp>
        <p:nvSpPr>
          <p:cNvPr id="9" name="Rectangle 8"/>
          <p:cNvSpPr/>
          <p:nvPr/>
        </p:nvSpPr>
        <p:spPr>
          <a:xfrm>
            <a:off x="8850312" y="0"/>
            <a:ext cx="1230313" cy="99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866" y="746127"/>
            <a:ext cx="2115998" cy="6168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Instructor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Notes: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Explain the need of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using  @JoinColumn </a:t>
            </a:r>
            <a:r>
              <a:rPr sz="1600" spc="-1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case of  associations. </a:t>
            </a:r>
            <a:r>
              <a:rPr sz="1600" spc="-10" dirty="0">
                <a:latin typeface="Arial"/>
                <a:cs typeface="Arial"/>
              </a:rPr>
              <a:t>Usually,  while </a:t>
            </a:r>
            <a:r>
              <a:rPr sz="1600" spc="-5" dirty="0">
                <a:latin typeface="Arial"/>
                <a:cs typeface="Arial"/>
              </a:rPr>
              <a:t>configuring JPA  using annotations, </a:t>
            </a:r>
            <a:r>
              <a:rPr sz="1600" dirty="0">
                <a:latin typeface="Arial"/>
                <a:cs typeface="Arial"/>
              </a:rPr>
              <a:t>most  </a:t>
            </a:r>
            <a:r>
              <a:rPr sz="1600" spc="-5" dirty="0">
                <a:latin typeface="Arial"/>
                <a:cs typeface="Arial"/>
              </a:rPr>
              <a:t>of the </a:t>
            </a:r>
            <a:r>
              <a:rPr sz="1600" dirty="0">
                <a:latin typeface="Arial"/>
                <a:cs typeface="Arial"/>
              </a:rPr>
              <a:t>time </a:t>
            </a:r>
            <a:r>
              <a:rPr sz="1600" spc="-5" dirty="0">
                <a:latin typeface="Arial"/>
                <a:cs typeface="Arial"/>
              </a:rPr>
              <a:t>JPA derives  column </a:t>
            </a:r>
            <a:r>
              <a:rPr sz="1600" dirty="0">
                <a:latin typeface="Arial"/>
                <a:cs typeface="Arial"/>
              </a:rPr>
              <a:t>names </a:t>
            </a:r>
            <a:r>
              <a:rPr sz="1600" spc="-5" dirty="0">
                <a:latin typeface="Arial"/>
                <a:cs typeface="Arial"/>
              </a:rPr>
              <a:t>based on  tables </a:t>
            </a:r>
            <a:r>
              <a:rPr sz="1600" spc="-10" dirty="0">
                <a:latin typeface="Arial"/>
                <a:cs typeface="Arial"/>
              </a:rPr>
              <a:t>in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association.</a:t>
            </a:r>
            <a:endParaRPr sz="1600">
              <a:latin typeface="Arial"/>
              <a:cs typeface="Arial"/>
            </a:endParaRPr>
          </a:p>
          <a:p>
            <a:pPr marL="12700" marR="889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This </a:t>
            </a:r>
            <a:r>
              <a:rPr sz="1600" dirty="0">
                <a:latin typeface="Arial"/>
                <a:cs typeface="Arial"/>
              </a:rPr>
              <a:t>may </a:t>
            </a:r>
            <a:r>
              <a:rPr sz="1600" spc="-5" dirty="0">
                <a:latin typeface="Arial"/>
                <a:cs typeface="Arial"/>
              </a:rPr>
              <a:t>conflict </a:t>
            </a:r>
            <a:r>
              <a:rPr sz="1600" spc="-10" dirty="0">
                <a:latin typeface="Arial"/>
                <a:cs typeface="Arial"/>
              </a:rPr>
              <a:t>if </a:t>
            </a:r>
            <a:r>
              <a:rPr sz="1600" spc="-15" dirty="0">
                <a:latin typeface="Arial"/>
                <a:cs typeface="Arial"/>
              </a:rPr>
              <a:t>you  </a:t>
            </a:r>
            <a:r>
              <a:rPr sz="1600" spc="-10" dirty="0">
                <a:latin typeface="Arial"/>
                <a:cs typeface="Arial"/>
              </a:rPr>
              <a:t>have </a:t>
            </a:r>
            <a:r>
              <a:rPr sz="1600" dirty="0">
                <a:latin typeface="Arial"/>
                <a:cs typeface="Arial"/>
              </a:rPr>
              <a:t>some </a:t>
            </a:r>
            <a:r>
              <a:rPr sz="1600" spc="-5" dirty="0">
                <a:latin typeface="Arial"/>
                <a:cs typeface="Arial"/>
              </a:rPr>
              <a:t>other column  name. For example, If  </a:t>
            </a:r>
            <a:r>
              <a:rPr sz="1600" spc="-15" dirty="0">
                <a:latin typeface="Arial"/>
                <a:cs typeface="Arial"/>
              </a:rPr>
              <a:t>we </a:t>
            </a:r>
            <a:r>
              <a:rPr sz="1600" spc="-10" dirty="0">
                <a:latin typeface="Arial"/>
                <a:cs typeface="Arial"/>
              </a:rPr>
              <a:t>want </a:t>
            </a:r>
            <a:r>
              <a:rPr sz="1600" spc="-5" dirty="0">
                <a:latin typeface="Arial"/>
                <a:cs typeface="Arial"/>
              </a:rPr>
              <a:t>to store address  reference in student  table as address_id,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then  the @JoinColumn  </a:t>
            </a:r>
            <a:r>
              <a:rPr sz="1600" spc="-10" dirty="0">
                <a:latin typeface="Arial"/>
                <a:cs typeface="Arial"/>
              </a:rPr>
              <a:t>annotation will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help.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1923" y="181515"/>
            <a:ext cx="2282142" cy="1975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Arial"/>
                <a:cs typeface="Arial"/>
              </a:rPr>
              <a:t>JPA </a:t>
            </a:r>
            <a:r>
              <a:rPr sz="1200" spc="-5" dirty="0">
                <a:latin typeface="Arial"/>
                <a:cs typeface="Arial"/>
              </a:rPr>
              <a:t>with </a:t>
            </a:r>
            <a:r>
              <a:rPr sz="1200" dirty="0">
                <a:latin typeface="Arial"/>
                <a:cs typeface="Arial"/>
              </a:rPr>
              <a:t>Hibernate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3.0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5713" y="0"/>
            <a:ext cx="7554912" cy="914558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05-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6</a:t>
            </a:fld>
            <a:endParaRPr spc="-5" dirty="0"/>
          </a:p>
        </p:txBody>
      </p:sp>
      <p:sp>
        <p:nvSpPr>
          <p:cNvPr id="10" name="Rectangle 9"/>
          <p:cNvSpPr/>
          <p:nvPr/>
        </p:nvSpPr>
        <p:spPr>
          <a:xfrm>
            <a:off x="8850312" y="0"/>
            <a:ext cx="1230313" cy="99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20950" y="905612"/>
            <a:ext cx="6938962" cy="6594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b="1" spc="-5" dirty="0" smtClean="0">
                <a:latin typeface="Arial"/>
                <a:cs typeface="Arial"/>
              </a:rPr>
              <a:t>@</a:t>
            </a:r>
            <a:r>
              <a:rPr lang="en-US" sz="2000" b="1" spc="-5" dirty="0" err="1" smtClean="0">
                <a:latin typeface="Arial"/>
                <a:cs typeface="Arial"/>
              </a:rPr>
              <a:t>OneToOne</a:t>
            </a:r>
            <a:endParaRPr lang="en-US" sz="20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000" dirty="0" smtClean="0">
              <a:latin typeface="Arial"/>
              <a:cs typeface="Arial"/>
            </a:endParaRPr>
          </a:p>
          <a:p>
            <a:pPr marL="12700" marR="353695">
              <a:lnSpc>
                <a:spcPct val="100000"/>
              </a:lnSpc>
            </a:pPr>
            <a:r>
              <a:rPr lang="en-US" sz="2000" spc="-5" dirty="0" smtClean="0">
                <a:latin typeface="Arial"/>
                <a:cs typeface="Arial"/>
              </a:rPr>
              <a:t>Defines a single-valued association to another entity that has one-to-one  </a:t>
            </a:r>
            <a:r>
              <a:rPr lang="en-US" sz="2000" spc="-10" dirty="0" smtClean="0">
                <a:latin typeface="Arial"/>
                <a:cs typeface="Arial"/>
              </a:rPr>
              <a:t>multiplicity. </a:t>
            </a:r>
            <a:r>
              <a:rPr lang="en-US" sz="2000" spc="-5" dirty="0" smtClean="0">
                <a:latin typeface="Arial"/>
                <a:cs typeface="Arial"/>
              </a:rPr>
              <a:t>This annotations can </a:t>
            </a:r>
            <a:r>
              <a:rPr lang="en-US" sz="2000" spc="-10" dirty="0" smtClean="0">
                <a:latin typeface="Arial"/>
                <a:cs typeface="Arial"/>
              </a:rPr>
              <a:t>have following </a:t>
            </a:r>
            <a:r>
              <a:rPr lang="en-US" sz="2000" spc="-5" dirty="0" smtClean="0">
                <a:latin typeface="Arial"/>
                <a:cs typeface="Arial"/>
              </a:rPr>
              <a:t>optional</a:t>
            </a:r>
            <a:r>
              <a:rPr lang="en-US" sz="2000" spc="110" dirty="0" smtClean="0">
                <a:latin typeface="Arial"/>
                <a:cs typeface="Arial"/>
              </a:rPr>
              <a:t> </a:t>
            </a:r>
            <a:r>
              <a:rPr lang="en-US" sz="2000" spc="-5" dirty="0" smtClean="0">
                <a:latin typeface="Arial"/>
                <a:cs typeface="Arial"/>
              </a:rPr>
              <a:t>attributes:</a:t>
            </a:r>
            <a:endParaRPr lang="en-US" sz="20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000" dirty="0" smtClean="0">
              <a:latin typeface="Arial"/>
              <a:cs typeface="Arial"/>
            </a:endParaRPr>
          </a:p>
          <a:p>
            <a:pPr marL="241300" marR="111125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lang="en-US" sz="2000" b="1" spc="-5" dirty="0" smtClean="0">
                <a:latin typeface="Arial"/>
                <a:cs typeface="Arial"/>
              </a:rPr>
              <a:t>cascade (Optional): </a:t>
            </a:r>
            <a:r>
              <a:rPr lang="en-US" sz="2000" dirty="0" smtClean="0">
                <a:latin typeface="Arial"/>
                <a:cs typeface="Arial"/>
              </a:rPr>
              <a:t>The </a:t>
            </a:r>
            <a:r>
              <a:rPr lang="en-US" sz="2000" spc="-5" dirty="0" smtClean="0">
                <a:latin typeface="Arial"/>
                <a:cs typeface="Arial"/>
              </a:rPr>
              <a:t>operations that </a:t>
            </a:r>
            <a:r>
              <a:rPr lang="en-US" sz="2000" dirty="0" smtClean="0">
                <a:latin typeface="Arial"/>
                <a:cs typeface="Arial"/>
              </a:rPr>
              <a:t>must </a:t>
            </a:r>
            <a:r>
              <a:rPr lang="en-US" sz="2000" spc="-5" dirty="0" smtClean="0">
                <a:latin typeface="Arial"/>
                <a:cs typeface="Arial"/>
              </a:rPr>
              <a:t>be cascaded to the target  of the association. i.e. It indicates JPA operations on associated entity  </a:t>
            </a:r>
            <a:r>
              <a:rPr lang="en-US" sz="2000" spc="-10" dirty="0" smtClean="0">
                <a:latin typeface="Arial"/>
                <a:cs typeface="Arial"/>
              </a:rPr>
              <a:t>along with owner </a:t>
            </a:r>
            <a:r>
              <a:rPr lang="en-US" sz="2000" spc="-5" dirty="0" smtClean="0">
                <a:latin typeface="Arial"/>
                <a:cs typeface="Arial"/>
              </a:rPr>
              <a:t>of</a:t>
            </a:r>
            <a:r>
              <a:rPr lang="en-US" sz="2000" spc="25" dirty="0" smtClean="0">
                <a:latin typeface="Arial"/>
                <a:cs typeface="Arial"/>
              </a:rPr>
              <a:t> </a:t>
            </a:r>
            <a:r>
              <a:rPr lang="en-US" sz="2000" spc="-5" dirty="0" smtClean="0">
                <a:latin typeface="Arial"/>
                <a:cs typeface="Arial"/>
              </a:rPr>
              <a:t>association.</a:t>
            </a:r>
            <a:endParaRPr lang="en-US" sz="2000" dirty="0" smtClean="0">
              <a:latin typeface="Arial"/>
              <a:cs typeface="Arial"/>
            </a:endParaRPr>
          </a:p>
          <a:p>
            <a:pPr marL="241300" marR="508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lang="en-US" sz="2000" b="1" spc="-5" dirty="0" smtClean="0">
                <a:latin typeface="Arial"/>
                <a:cs typeface="Arial"/>
              </a:rPr>
              <a:t>fetch (Optional) </a:t>
            </a:r>
            <a:r>
              <a:rPr lang="en-US" sz="2000" spc="-5" dirty="0" smtClean="0">
                <a:latin typeface="Arial"/>
                <a:cs typeface="Arial"/>
              </a:rPr>
              <a:t>: </a:t>
            </a:r>
            <a:r>
              <a:rPr lang="en-US" sz="2000" dirty="0" smtClean="0">
                <a:latin typeface="Arial"/>
                <a:cs typeface="Arial"/>
              </a:rPr>
              <a:t>Whether </a:t>
            </a:r>
            <a:r>
              <a:rPr lang="en-US" sz="2000" spc="-5" dirty="0" smtClean="0">
                <a:latin typeface="Arial"/>
                <a:cs typeface="Arial"/>
              </a:rPr>
              <a:t>the association should be </a:t>
            </a:r>
            <a:r>
              <a:rPr lang="en-US" sz="2000" spc="-10" dirty="0" smtClean="0">
                <a:latin typeface="Arial"/>
                <a:cs typeface="Arial"/>
              </a:rPr>
              <a:t>lazily </a:t>
            </a:r>
            <a:r>
              <a:rPr lang="en-US" sz="2000" spc="-5" dirty="0" smtClean="0">
                <a:latin typeface="Arial"/>
                <a:cs typeface="Arial"/>
              </a:rPr>
              <a:t>loaded or </a:t>
            </a:r>
            <a:r>
              <a:rPr lang="en-US" sz="2000" dirty="0" smtClean="0">
                <a:latin typeface="Arial"/>
                <a:cs typeface="Arial"/>
              </a:rPr>
              <a:t>must  </a:t>
            </a:r>
            <a:r>
              <a:rPr lang="en-US" sz="2000" spc="-5" dirty="0" smtClean="0">
                <a:latin typeface="Arial"/>
                <a:cs typeface="Arial"/>
              </a:rPr>
              <a:t>be </a:t>
            </a:r>
            <a:r>
              <a:rPr lang="en-US" sz="2000" spc="-10" dirty="0" smtClean="0">
                <a:latin typeface="Arial"/>
                <a:cs typeface="Arial"/>
              </a:rPr>
              <a:t>eagerly </a:t>
            </a:r>
            <a:r>
              <a:rPr lang="en-US" sz="2000" spc="-5" dirty="0" smtClean="0">
                <a:latin typeface="Arial"/>
                <a:cs typeface="Arial"/>
              </a:rPr>
              <a:t>fetched. i.e. </a:t>
            </a:r>
            <a:r>
              <a:rPr lang="en-US" sz="2000" spc="5" dirty="0" smtClean="0">
                <a:latin typeface="Arial"/>
                <a:cs typeface="Arial"/>
              </a:rPr>
              <a:t>When </a:t>
            </a:r>
            <a:r>
              <a:rPr lang="en-US" sz="2000" spc="-15" dirty="0" smtClean="0">
                <a:latin typeface="Arial"/>
                <a:cs typeface="Arial"/>
              </a:rPr>
              <a:t>you </a:t>
            </a:r>
            <a:r>
              <a:rPr lang="en-US" sz="2000" dirty="0" smtClean="0">
                <a:latin typeface="Arial"/>
                <a:cs typeface="Arial"/>
              </a:rPr>
              <a:t>fetch </a:t>
            </a:r>
            <a:r>
              <a:rPr lang="en-US" sz="2000" spc="-5" dirty="0" smtClean="0">
                <a:latin typeface="Arial"/>
                <a:cs typeface="Arial"/>
              </a:rPr>
              <a:t>Student </a:t>
            </a:r>
            <a:r>
              <a:rPr lang="en-US" sz="2000" spc="-10" dirty="0" smtClean="0">
                <a:latin typeface="Arial"/>
                <a:cs typeface="Arial"/>
              </a:rPr>
              <a:t>entity, </a:t>
            </a:r>
            <a:r>
              <a:rPr lang="en-US" sz="2000" spc="-5" dirty="0" smtClean="0">
                <a:latin typeface="Arial"/>
                <a:cs typeface="Arial"/>
              </a:rPr>
              <a:t>if </a:t>
            </a:r>
            <a:r>
              <a:rPr lang="en-US" sz="2000" spc="-15" dirty="0" smtClean="0">
                <a:latin typeface="Arial"/>
                <a:cs typeface="Arial"/>
              </a:rPr>
              <a:t>you </a:t>
            </a:r>
            <a:r>
              <a:rPr lang="en-US" sz="2000" spc="-10" dirty="0" smtClean="0">
                <a:latin typeface="Arial"/>
                <a:cs typeface="Arial"/>
              </a:rPr>
              <a:t>want </a:t>
            </a:r>
            <a:r>
              <a:rPr lang="en-US" sz="2000" spc="-5" dirty="0" smtClean="0">
                <a:latin typeface="Arial"/>
                <a:cs typeface="Arial"/>
              </a:rPr>
              <a:t>to load  the associated entity (Address) immediately, then </a:t>
            </a:r>
            <a:r>
              <a:rPr lang="en-US" sz="2000" spc="-15" dirty="0" smtClean="0">
                <a:latin typeface="Arial"/>
                <a:cs typeface="Arial"/>
              </a:rPr>
              <a:t>you </a:t>
            </a:r>
            <a:r>
              <a:rPr lang="en-US" sz="2000" spc="-10" dirty="0" smtClean="0">
                <a:latin typeface="Arial"/>
                <a:cs typeface="Arial"/>
              </a:rPr>
              <a:t>have </a:t>
            </a:r>
            <a:r>
              <a:rPr lang="en-US" sz="2000" spc="-5" dirty="0" smtClean="0">
                <a:latin typeface="Arial"/>
                <a:cs typeface="Arial"/>
              </a:rPr>
              <a:t>to mention this  </a:t>
            </a:r>
            <a:r>
              <a:rPr lang="en-US" sz="2000" spc="-10" dirty="0" smtClean="0">
                <a:latin typeface="Arial"/>
                <a:cs typeface="Arial"/>
              </a:rPr>
              <a:t>attribute with ‘EAGER’. Default is LAZY, </a:t>
            </a:r>
            <a:r>
              <a:rPr lang="en-US" sz="2000" spc="-5" dirty="0" smtClean="0">
                <a:latin typeface="Arial"/>
                <a:cs typeface="Arial"/>
              </a:rPr>
              <a:t>means the associated entity  (Address) </a:t>
            </a:r>
            <a:r>
              <a:rPr lang="en-US" sz="2000" spc="-10" dirty="0" smtClean="0">
                <a:latin typeface="Arial"/>
                <a:cs typeface="Arial"/>
              </a:rPr>
              <a:t>will </a:t>
            </a:r>
            <a:r>
              <a:rPr lang="en-US" sz="2000" spc="-5" dirty="0" smtClean="0">
                <a:latin typeface="Arial"/>
                <a:cs typeface="Arial"/>
              </a:rPr>
              <a:t>be loaded </a:t>
            </a:r>
            <a:r>
              <a:rPr lang="en-US" sz="2000" spc="-10" dirty="0" smtClean="0">
                <a:latin typeface="Arial"/>
                <a:cs typeface="Arial"/>
              </a:rPr>
              <a:t>when</a:t>
            </a:r>
            <a:r>
              <a:rPr lang="en-US" sz="2000" spc="20" dirty="0" smtClean="0">
                <a:latin typeface="Arial"/>
                <a:cs typeface="Arial"/>
              </a:rPr>
              <a:t> </a:t>
            </a:r>
            <a:r>
              <a:rPr lang="en-US" sz="2000" spc="-5" dirty="0" smtClean="0">
                <a:latin typeface="Arial"/>
                <a:cs typeface="Arial"/>
              </a:rPr>
              <a:t>required.</a:t>
            </a:r>
            <a:endParaRPr lang="en-US" sz="20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000" dirty="0" smtClean="0">
              <a:latin typeface="Arial"/>
              <a:cs typeface="Arial"/>
            </a:endParaRPr>
          </a:p>
          <a:p>
            <a:pPr marL="12700" marR="126364" algn="just">
              <a:lnSpc>
                <a:spcPct val="100000"/>
              </a:lnSpc>
            </a:pPr>
            <a:r>
              <a:rPr lang="en-US" sz="2000" b="1" spc="-5" dirty="0" smtClean="0">
                <a:latin typeface="Arial"/>
                <a:cs typeface="Arial"/>
              </a:rPr>
              <a:t>Note: </a:t>
            </a:r>
            <a:r>
              <a:rPr lang="en-US" sz="2000" spc="-5" dirty="0" smtClean="0">
                <a:latin typeface="Arial"/>
                <a:cs typeface="Arial"/>
              </a:rPr>
              <a:t>In case of relationship, </a:t>
            </a:r>
            <a:r>
              <a:rPr lang="en-US" sz="2000" dirty="0" smtClean="0">
                <a:latin typeface="Arial"/>
                <a:cs typeface="Arial"/>
              </a:rPr>
              <a:t>most </a:t>
            </a:r>
            <a:r>
              <a:rPr lang="en-US" sz="2000" spc="-5" dirty="0" smtClean="0">
                <a:latin typeface="Arial"/>
                <a:cs typeface="Arial"/>
              </a:rPr>
              <a:t>of the </a:t>
            </a:r>
            <a:r>
              <a:rPr lang="en-US" sz="2000" dirty="0" smtClean="0">
                <a:latin typeface="Arial"/>
                <a:cs typeface="Arial"/>
              </a:rPr>
              <a:t>times </a:t>
            </a:r>
            <a:r>
              <a:rPr lang="en-US" sz="2000" spc="-5" dirty="0" smtClean="0">
                <a:latin typeface="Arial"/>
                <a:cs typeface="Arial"/>
              </a:rPr>
              <a:t>associated column </a:t>
            </a:r>
            <a:r>
              <a:rPr lang="en-US" sz="2000" dirty="0" smtClean="0">
                <a:latin typeface="Arial"/>
                <a:cs typeface="Arial"/>
              </a:rPr>
              <a:t>name</a:t>
            </a:r>
            <a:r>
              <a:rPr lang="en-US" sz="2000" spc="-95" dirty="0" smtClean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(for  </a:t>
            </a:r>
            <a:r>
              <a:rPr lang="en-US" sz="2000" spc="-5" dirty="0" smtClean="0">
                <a:latin typeface="Arial"/>
                <a:cs typeface="Arial"/>
              </a:rPr>
              <a:t>example, STUDENT_ADDRESS </a:t>
            </a:r>
            <a:r>
              <a:rPr lang="en-US" sz="2000" spc="-10" dirty="0" smtClean="0">
                <a:latin typeface="Arial"/>
                <a:cs typeface="Arial"/>
              </a:rPr>
              <a:t>in </a:t>
            </a:r>
            <a:r>
              <a:rPr lang="en-US" sz="2000" spc="-5" dirty="0" smtClean="0">
                <a:latin typeface="Arial"/>
                <a:cs typeface="Arial"/>
              </a:rPr>
              <a:t>STUDENT </a:t>
            </a:r>
            <a:r>
              <a:rPr lang="en-US" sz="2000" spc="-10" dirty="0" smtClean="0">
                <a:latin typeface="Arial"/>
                <a:cs typeface="Arial"/>
              </a:rPr>
              <a:t>table) is </a:t>
            </a:r>
            <a:r>
              <a:rPr lang="en-US" sz="2000" spc="-5" dirty="0" smtClean="0">
                <a:latin typeface="Arial"/>
                <a:cs typeface="Arial"/>
              </a:rPr>
              <a:t>different and creates  </a:t>
            </a:r>
            <a:r>
              <a:rPr lang="en-US" sz="2000" spc="-5" dirty="0" err="1" smtClean="0">
                <a:latin typeface="Arial"/>
                <a:cs typeface="Arial"/>
              </a:rPr>
              <a:t>confits</a:t>
            </a:r>
            <a:r>
              <a:rPr lang="en-US" sz="2000" spc="-5" dirty="0" smtClean="0">
                <a:latin typeface="Arial"/>
                <a:cs typeface="Arial"/>
              </a:rPr>
              <a:t>, to </a:t>
            </a:r>
            <a:r>
              <a:rPr lang="en-US" sz="2000" spc="-10" dirty="0" smtClean="0">
                <a:latin typeface="Arial"/>
                <a:cs typeface="Arial"/>
              </a:rPr>
              <a:t>avoid </a:t>
            </a:r>
            <a:r>
              <a:rPr lang="en-US" sz="2000" spc="-5" dirty="0" smtClean="0">
                <a:latin typeface="Arial"/>
                <a:cs typeface="Arial"/>
              </a:rPr>
              <a:t>this, JPA provides @</a:t>
            </a:r>
            <a:r>
              <a:rPr lang="en-US" sz="2000" spc="-5" dirty="0" err="1" smtClean="0">
                <a:latin typeface="Arial"/>
                <a:cs typeface="Arial"/>
              </a:rPr>
              <a:t>JoinColumn</a:t>
            </a:r>
            <a:r>
              <a:rPr lang="en-US" sz="2000" spc="-10" dirty="0" smtClean="0">
                <a:latin typeface="Arial"/>
                <a:cs typeface="Arial"/>
              </a:rPr>
              <a:t> </a:t>
            </a:r>
            <a:r>
              <a:rPr lang="en-US" sz="2000" spc="-5" dirty="0" smtClean="0">
                <a:latin typeface="Arial"/>
                <a:cs typeface="Arial"/>
              </a:rPr>
              <a:t>annotation.</a:t>
            </a:r>
            <a:endParaRPr lang="en-US"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3" y="16199"/>
            <a:ext cx="10052701" cy="911184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spc="-5" dirty="0"/>
              <a:t>05-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</a:pPr>
              <a:t>8</a:t>
            </a:fld>
            <a:endParaRPr spc="-5" dirty="0"/>
          </a:p>
        </p:txBody>
      </p:sp>
      <p:sp>
        <p:nvSpPr>
          <p:cNvPr id="10" name="Rectangle 9"/>
          <p:cNvSpPr/>
          <p:nvPr/>
        </p:nvSpPr>
        <p:spPr>
          <a:xfrm>
            <a:off x="8850312" y="0"/>
            <a:ext cx="1230313" cy="99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4312" y="886376"/>
            <a:ext cx="7326313" cy="694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b="1" spc="-5" dirty="0" smtClean="0">
                <a:latin typeface="Arial"/>
                <a:cs typeface="Arial"/>
              </a:rPr>
              <a:t>Cascade Types</a:t>
            </a:r>
            <a:r>
              <a:rPr lang="en-US" sz="2000" b="1" spc="-25" dirty="0" smtClean="0">
                <a:latin typeface="Arial"/>
                <a:cs typeface="Arial"/>
              </a:rPr>
              <a:t> </a:t>
            </a:r>
            <a:r>
              <a:rPr lang="en-US" sz="2000" b="1" spc="-5" dirty="0" smtClean="0">
                <a:latin typeface="Arial"/>
                <a:cs typeface="Arial"/>
              </a:rPr>
              <a:t>:</a:t>
            </a:r>
            <a:endParaRPr lang="en-US" sz="20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000" dirty="0" smtClean="0">
              <a:latin typeface="Arial"/>
              <a:cs typeface="Arial"/>
            </a:endParaRPr>
          </a:p>
          <a:p>
            <a:pPr marL="12700" marR="96520">
              <a:lnSpc>
                <a:spcPct val="100000"/>
              </a:lnSpc>
            </a:pPr>
            <a:r>
              <a:rPr lang="en-US" sz="2000" spc="-10" dirty="0" smtClean="0">
                <a:latin typeface="Arial"/>
                <a:cs typeface="Arial"/>
              </a:rPr>
              <a:t>ALL </a:t>
            </a:r>
            <a:r>
              <a:rPr lang="en-US" sz="2000" spc="-5" dirty="0" smtClean="0">
                <a:latin typeface="Arial"/>
                <a:cs typeface="Arial"/>
              </a:rPr>
              <a:t>: </a:t>
            </a:r>
            <a:r>
              <a:rPr lang="en-US" sz="2000" spc="-10" dirty="0" smtClean="0">
                <a:latin typeface="Arial"/>
                <a:cs typeface="Arial"/>
              </a:rPr>
              <a:t>All </a:t>
            </a:r>
            <a:r>
              <a:rPr lang="en-US" sz="2000" spc="-5" dirty="0" smtClean="0">
                <a:latin typeface="Arial"/>
                <a:cs typeface="Arial"/>
              </a:rPr>
              <a:t>cascade </a:t>
            </a:r>
            <a:r>
              <a:rPr lang="en-US" sz="2000" spc="-10" dirty="0" smtClean="0">
                <a:latin typeface="Arial"/>
                <a:cs typeface="Arial"/>
              </a:rPr>
              <a:t>operations </a:t>
            </a:r>
            <a:r>
              <a:rPr lang="en-US" sz="2000" spc="-15" dirty="0" smtClean="0">
                <a:latin typeface="Arial"/>
                <a:cs typeface="Arial"/>
              </a:rPr>
              <a:t>will </a:t>
            </a:r>
            <a:r>
              <a:rPr lang="en-US" sz="2000" spc="-5" dirty="0" smtClean="0">
                <a:latin typeface="Arial"/>
                <a:cs typeface="Arial"/>
              </a:rPr>
              <a:t>be </a:t>
            </a:r>
            <a:r>
              <a:rPr lang="en-US" sz="2000" spc="-10" dirty="0" smtClean="0">
                <a:latin typeface="Arial"/>
                <a:cs typeface="Arial"/>
              </a:rPr>
              <a:t>applied </a:t>
            </a:r>
            <a:r>
              <a:rPr lang="en-US" sz="2000" spc="-5" dirty="0" smtClean="0">
                <a:latin typeface="Arial"/>
                <a:cs typeface="Arial"/>
              </a:rPr>
              <a:t>to the </a:t>
            </a:r>
            <a:r>
              <a:rPr lang="en-US" sz="2000" spc="-10" dirty="0" smtClean="0">
                <a:latin typeface="Arial"/>
                <a:cs typeface="Arial"/>
              </a:rPr>
              <a:t>parent entity’s related  entity. </a:t>
            </a:r>
            <a:r>
              <a:rPr lang="en-US" sz="2000" spc="-5" dirty="0" smtClean="0">
                <a:latin typeface="Arial"/>
                <a:cs typeface="Arial"/>
              </a:rPr>
              <a:t>All is </a:t>
            </a:r>
            <a:r>
              <a:rPr lang="en-US" sz="2000" spc="-10" dirty="0" smtClean="0">
                <a:latin typeface="Arial"/>
                <a:cs typeface="Arial"/>
              </a:rPr>
              <a:t>equivalent </a:t>
            </a:r>
            <a:r>
              <a:rPr lang="en-US" sz="2000" spc="-5" dirty="0" smtClean="0">
                <a:latin typeface="Arial"/>
                <a:cs typeface="Arial"/>
              </a:rPr>
              <a:t>to specifying cascade={DETACH, MERGE, PERSIST,  REFRESH,</a:t>
            </a:r>
            <a:r>
              <a:rPr lang="en-US" sz="2000" spc="10" dirty="0" smtClean="0">
                <a:latin typeface="Arial"/>
                <a:cs typeface="Arial"/>
              </a:rPr>
              <a:t> </a:t>
            </a:r>
            <a:r>
              <a:rPr lang="en-US" sz="2000" spc="-5" dirty="0" smtClean="0">
                <a:latin typeface="Arial"/>
                <a:cs typeface="Arial"/>
              </a:rPr>
              <a:t>REMOVE}</a:t>
            </a:r>
            <a:endParaRPr lang="en-US" sz="20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000" dirty="0" smtClean="0">
              <a:latin typeface="Arial"/>
              <a:cs typeface="Arial"/>
            </a:endParaRPr>
          </a:p>
          <a:p>
            <a:pPr marL="12700" marR="191770">
              <a:lnSpc>
                <a:spcPct val="100000"/>
              </a:lnSpc>
            </a:pPr>
            <a:r>
              <a:rPr lang="en-US" sz="2000" spc="-5" dirty="0" smtClean="0">
                <a:latin typeface="Arial"/>
                <a:cs typeface="Arial"/>
              </a:rPr>
              <a:t>DETACH : If the parent entity is detached </a:t>
            </a:r>
            <a:r>
              <a:rPr lang="en-US" sz="2000" dirty="0" smtClean="0">
                <a:latin typeface="Arial"/>
                <a:cs typeface="Arial"/>
              </a:rPr>
              <a:t>from </a:t>
            </a:r>
            <a:r>
              <a:rPr lang="en-US" sz="2000" spc="-5" dirty="0" smtClean="0">
                <a:latin typeface="Arial"/>
                <a:cs typeface="Arial"/>
              </a:rPr>
              <a:t>the persistence context, the  related entity </a:t>
            </a:r>
            <a:r>
              <a:rPr lang="en-US" sz="2000" spc="-10" dirty="0" smtClean="0">
                <a:latin typeface="Arial"/>
                <a:cs typeface="Arial"/>
              </a:rPr>
              <a:t>will </a:t>
            </a:r>
            <a:r>
              <a:rPr lang="en-US" sz="2000" spc="-5" dirty="0" smtClean="0">
                <a:latin typeface="Arial"/>
                <a:cs typeface="Arial"/>
              </a:rPr>
              <a:t>also be</a:t>
            </a:r>
            <a:r>
              <a:rPr lang="en-US" sz="2000" spc="30" dirty="0" smtClean="0">
                <a:latin typeface="Arial"/>
                <a:cs typeface="Arial"/>
              </a:rPr>
              <a:t> </a:t>
            </a:r>
            <a:r>
              <a:rPr lang="en-US" sz="2000" spc="-5" dirty="0" smtClean="0">
                <a:latin typeface="Arial"/>
                <a:cs typeface="Arial"/>
              </a:rPr>
              <a:t>detached.</a:t>
            </a:r>
            <a:endParaRPr lang="en-US" sz="20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000" dirty="0" smtClean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lang="en-US" sz="2000" spc="-5" dirty="0" smtClean="0">
                <a:latin typeface="Arial"/>
                <a:cs typeface="Arial"/>
              </a:rPr>
              <a:t>MERGE : If the parent entity is </a:t>
            </a:r>
            <a:r>
              <a:rPr lang="en-US" sz="2000" dirty="0" smtClean="0">
                <a:latin typeface="Arial"/>
                <a:cs typeface="Arial"/>
              </a:rPr>
              <a:t>merged </a:t>
            </a:r>
            <a:r>
              <a:rPr lang="en-US" sz="2000" spc="-5" dirty="0" smtClean="0">
                <a:latin typeface="Arial"/>
                <a:cs typeface="Arial"/>
              </a:rPr>
              <a:t>into the persistence context, the related  entity </a:t>
            </a:r>
            <a:r>
              <a:rPr lang="en-US" sz="2000" spc="-10" dirty="0" smtClean="0">
                <a:latin typeface="Arial"/>
                <a:cs typeface="Arial"/>
              </a:rPr>
              <a:t>will </a:t>
            </a:r>
            <a:r>
              <a:rPr lang="en-US" sz="2000" spc="-5" dirty="0" smtClean="0">
                <a:latin typeface="Arial"/>
                <a:cs typeface="Arial"/>
              </a:rPr>
              <a:t>also be</a:t>
            </a:r>
            <a:r>
              <a:rPr lang="en-US" sz="2000" spc="30" dirty="0" smtClean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merged.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000" dirty="0" smtClean="0">
              <a:latin typeface="Arial"/>
              <a:cs typeface="Arial"/>
            </a:endParaRPr>
          </a:p>
          <a:p>
            <a:pPr marL="12700" marR="263525">
              <a:lnSpc>
                <a:spcPct val="100000"/>
              </a:lnSpc>
            </a:pPr>
            <a:r>
              <a:rPr lang="en-US" sz="2000" spc="-10" dirty="0" smtClean="0">
                <a:latin typeface="Arial"/>
                <a:cs typeface="Arial"/>
              </a:rPr>
              <a:t>PERSIST </a:t>
            </a:r>
            <a:r>
              <a:rPr lang="en-US" sz="2000" spc="-5" dirty="0" smtClean="0">
                <a:latin typeface="Arial"/>
                <a:cs typeface="Arial"/>
              </a:rPr>
              <a:t>: If the parent entity is persisted into the persistence context, the  related entity </a:t>
            </a:r>
            <a:r>
              <a:rPr lang="en-US" sz="2000" spc="-10" dirty="0" smtClean="0">
                <a:latin typeface="Arial"/>
                <a:cs typeface="Arial"/>
              </a:rPr>
              <a:t>will </a:t>
            </a:r>
            <a:r>
              <a:rPr lang="en-US" sz="2000" spc="-5" dirty="0" smtClean="0">
                <a:latin typeface="Arial"/>
                <a:cs typeface="Arial"/>
              </a:rPr>
              <a:t>also be</a:t>
            </a:r>
            <a:r>
              <a:rPr lang="en-US" sz="2000" spc="30" dirty="0" smtClean="0">
                <a:latin typeface="Arial"/>
                <a:cs typeface="Arial"/>
              </a:rPr>
              <a:t> </a:t>
            </a:r>
            <a:r>
              <a:rPr lang="en-US" sz="2000" spc="-5" dirty="0" smtClean="0">
                <a:latin typeface="Arial"/>
                <a:cs typeface="Arial"/>
              </a:rPr>
              <a:t>persisted.</a:t>
            </a:r>
            <a:endParaRPr lang="en-US" sz="20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0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000" spc="-5" dirty="0" smtClean="0">
                <a:latin typeface="Arial"/>
                <a:cs typeface="Arial"/>
              </a:rPr>
              <a:t>REFRESH :If the parent entity </a:t>
            </a:r>
            <a:r>
              <a:rPr lang="en-US" sz="2000" spc="-10" dirty="0" smtClean="0">
                <a:latin typeface="Arial"/>
                <a:cs typeface="Arial"/>
              </a:rPr>
              <a:t>is </a:t>
            </a:r>
            <a:r>
              <a:rPr lang="en-US" sz="2000" spc="-5" dirty="0" smtClean="0">
                <a:latin typeface="Arial"/>
                <a:cs typeface="Arial"/>
              </a:rPr>
              <a:t>refreshed </a:t>
            </a:r>
            <a:r>
              <a:rPr lang="en-US" sz="2000" spc="-10" dirty="0" smtClean="0">
                <a:latin typeface="Arial"/>
                <a:cs typeface="Arial"/>
              </a:rPr>
              <a:t>in </a:t>
            </a:r>
            <a:r>
              <a:rPr lang="en-US" sz="2000" spc="-5" dirty="0" smtClean="0">
                <a:latin typeface="Arial"/>
                <a:cs typeface="Arial"/>
              </a:rPr>
              <a:t>the current persistence</a:t>
            </a:r>
            <a:r>
              <a:rPr lang="en-US" sz="2000" spc="-15" dirty="0" smtClean="0">
                <a:latin typeface="Arial"/>
                <a:cs typeface="Arial"/>
              </a:rPr>
              <a:t> </a:t>
            </a:r>
            <a:r>
              <a:rPr lang="en-US" sz="2000" spc="-5" dirty="0" smtClean="0">
                <a:latin typeface="Arial"/>
                <a:cs typeface="Arial"/>
              </a:rPr>
              <a:t>context,</a:t>
            </a:r>
            <a:endParaRPr lang="en-US" sz="20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000" spc="-5" dirty="0" smtClean="0">
                <a:latin typeface="Arial"/>
                <a:cs typeface="Arial"/>
              </a:rPr>
              <a:t>the related entity </a:t>
            </a:r>
            <a:r>
              <a:rPr lang="en-US" sz="2000" spc="-10" dirty="0" smtClean="0">
                <a:latin typeface="Arial"/>
                <a:cs typeface="Arial"/>
              </a:rPr>
              <a:t>will </a:t>
            </a:r>
            <a:r>
              <a:rPr lang="en-US" sz="2000" spc="-5" dirty="0" smtClean="0">
                <a:latin typeface="Arial"/>
                <a:cs typeface="Arial"/>
              </a:rPr>
              <a:t>also be</a:t>
            </a:r>
            <a:r>
              <a:rPr lang="en-US" sz="2000" spc="25" dirty="0" smtClean="0">
                <a:latin typeface="Arial"/>
                <a:cs typeface="Arial"/>
              </a:rPr>
              <a:t> </a:t>
            </a:r>
            <a:r>
              <a:rPr lang="en-US" sz="2000" spc="-5" dirty="0" smtClean="0">
                <a:latin typeface="Arial"/>
                <a:cs typeface="Arial"/>
              </a:rPr>
              <a:t>refreshed.</a:t>
            </a:r>
            <a:endParaRPr lang="en-US" sz="20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000" dirty="0" smtClean="0">
              <a:latin typeface="Arial"/>
              <a:cs typeface="Arial"/>
            </a:endParaRPr>
          </a:p>
          <a:p>
            <a:pPr marL="12700" marR="40640">
              <a:lnSpc>
                <a:spcPct val="100000"/>
              </a:lnSpc>
            </a:pPr>
            <a:r>
              <a:rPr lang="en-US" sz="2000" spc="-5" dirty="0" smtClean="0">
                <a:latin typeface="Arial"/>
                <a:cs typeface="Arial"/>
              </a:rPr>
              <a:t>REMOVE :If the parent entity is removed </a:t>
            </a:r>
            <a:r>
              <a:rPr lang="en-US" sz="2000" dirty="0" smtClean="0">
                <a:latin typeface="Arial"/>
                <a:cs typeface="Arial"/>
              </a:rPr>
              <a:t>from </a:t>
            </a:r>
            <a:r>
              <a:rPr lang="en-US" sz="2000" spc="-5" dirty="0" smtClean="0">
                <a:latin typeface="Arial"/>
                <a:cs typeface="Arial"/>
              </a:rPr>
              <a:t>the current persistence context,  the related entity </a:t>
            </a:r>
            <a:r>
              <a:rPr lang="en-US" sz="2000" spc="-10" dirty="0" smtClean="0">
                <a:latin typeface="Arial"/>
                <a:cs typeface="Arial"/>
              </a:rPr>
              <a:t>will </a:t>
            </a:r>
            <a:r>
              <a:rPr lang="en-US" sz="2000" spc="-5" dirty="0" smtClean="0">
                <a:latin typeface="Arial"/>
                <a:cs typeface="Arial"/>
              </a:rPr>
              <a:t>also be</a:t>
            </a:r>
            <a:r>
              <a:rPr lang="en-US" sz="2000" spc="25" dirty="0" smtClean="0">
                <a:latin typeface="Arial"/>
                <a:cs typeface="Arial"/>
              </a:rPr>
              <a:t> </a:t>
            </a:r>
            <a:r>
              <a:rPr lang="en-US" sz="2000" spc="-5" dirty="0" smtClean="0">
                <a:latin typeface="Arial"/>
                <a:cs typeface="Arial"/>
              </a:rPr>
              <a:t>removed.</a:t>
            </a:r>
            <a:endParaRPr lang="en-US"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1271</Words>
  <Application>Microsoft Office PowerPoint</Application>
  <PresentationFormat>Custom</PresentationFormat>
  <Paragraphs>135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ClassBook-LessonXX</dc:title>
  <dc:creator>iGATE</dc:creator>
  <cp:lastModifiedBy>Blessed</cp:lastModifiedBy>
  <cp:revision>6</cp:revision>
  <dcterms:created xsi:type="dcterms:W3CDTF">2020-05-22T21:33:38Z</dcterms:created>
  <dcterms:modified xsi:type="dcterms:W3CDTF">2020-06-19T19:18:19Z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2018-07-09T00:00:00Z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2020-05-22T00:00:00Z</vt:filetime>
  </property>
</Properties>
</file>