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5" r:id="rId14"/>
    <p:sldId id="266" r:id="rId15"/>
    <p:sldId id="267" r:id="rId16"/>
    <p:sldId id="276" r:id="rId17"/>
    <p:sldId id="268" r:id="rId18"/>
    <p:sldId id="277" r:id="rId19"/>
    <p:sldId id="269" r:id="rId20"/>
    <p:sldId id="278" r:id="rId21"/>
    <p:sldId id="270" r:id="rId22"/>
    <p:sldId id="271" r:id="rId23"/>
    <p:sldId id="272" r:id="rId24"/>
  </p:sldIdLst>
  <p:sldSz cx="10080625" cy="7921625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1474" y="-29"/>
      </p:cViewPr>
      <p:guideLst>
        <p:guide orient="horz" pos="249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47" y="2455706"/>
            <a:ext cx="85685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096" y="4436113"/>
            <a:ext cx="70564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034" y="1821976"/>
            <a:ext cx="43850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1522" y="1821976"/>
            <a:ext cx="43850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4798" y="477938"/>
            <a:ext cx="0" cy="6931422"/>
          </a:xfrm>
          <a:custGeom>
            <a:avLst/>
            <a:gdLst/>
            <a:ahLst/>
            <a:cxnLst/>
            <a:rect l="l" t="t" r="r" b="b"/>
            <a:pathLst>
              <a:path h="8001000">
                <a:moveTo>
                  <a:pt x="0" y="0"/>
                </a:moveTo>
                <a:lnTo>
                  <a:pt x="0" y="800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035" y="316867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035" y="1821976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7413" y="7367114"/>
            <a:ext cx="3225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033" y="7367114"/>
            <a:ext cx="23185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3900" y="7480823"/>
            <a:ext cx="103419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261" y="0"/>
            <a:ext cx="10079365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6784581"/>
            <a:ext cx="2373312" cy="1137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9312" y="0"/>
            <a:ext cx="5421313" cy="79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942011"/>
            <a:ext cx="10080625" cy="197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080625" cy="29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868" y="646274"/>
            <a:ext cx="1857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25" y="157222"/>
            <a:ext cx="2094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080625" cy="79216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1" y="1974348"/>
            <a:ext cx="5038725" cy="3429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latin typeface="Arial"/>
                <a:cs typeface="Arial"/>
              </a:rPr>
              <a:t>Storing object-oriented entities in a relational database is often not a simple  task and requires a great deal of </a:t>
            </a:r>
            <a:r>
              <a:rPr lang="en-US" spc="-10" dirty="0" smtClean="0">
                <a:latin typeface="Arial"/>
                <a:cs typeface="Arial"/>
              </a:rPr>
              <a:t>repetitive </a:t>
            </a:r>
            <a:r>
              <a:rPr lang="en-US" spc="-5" dirty="0" smtClean="0">
                <a:latin typeface="Arial"/>
                <a:cs typeface="Arial"/>
              </a:rPr>
              <a:t>code </a:t>
            </a:r>
            <a:r>
              <a:rPr lang="en-US" spc="-10" dirty="0" smtClean="0">
                <a:latin typeface="Arial"/>
                <a:cs typeface="Arial"/>
              </a:rPr>
              <a:t>along with </a:t>
            </a:r>
            <a:r>
              <a:rPr lang="en-US" spc="-5" dirty="0" smtClean="0">
                <a:latin typeface="Arial"/>
                <a:cs typeface="Arial"/>
              </a:rPr>
              <a:t>conversion  </a:t>
            </a:r>
            <a:r>
              <a:rPr lang="en-US" spc="-10" dirty="0" smtClean="0">
                <a:latin typeface="Arial"/>
                <a:cs typeface="Arial"/>
              </a:rPr>
              <a:t>between </a:t>
            </a:r>
            <a:r>
              <a:rPr lang="en-US" spc="-5" dirty="0" smtClean="0">
                <a:latin typeface="Arial"/>
                <a:cs typeface="Arial"/>
              </a:rPr>
              <a:t>data </a:t>
            </a:r>
            <a:r>
              <a:rPr lang="en-US" spc="-10" dirty="0" smtClean="0">
                <a:latin typeface="Arial"/>
                <a:cs typeface="Arial"/>
              </a:rPr>
              <a:t>types.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Object-relational </a:t>
            </a:r>
            <a:r>
              <a:rPr lang="en-US" spc="-5" dirty="0" err="1" smtClean="0">
                <a:latin typeface="Arial"/>
                <a:cs typeface="Arial"/>
              </a:rPr>
              <a:t>mapper</a:t>
            </a:r>
            <a:r>
              <a:rPr lang="en-US" spc="-5" dirty="0" smtClean="0">
                <a:latin typeface="Arial"/>
                <a:cs typeface="Arial"/>
              </a:rPr>
              <a:t>, or O/RM, </a:t>
            </a:r>
            <a:r>
              <a:rPr lang="en-US" spc="-10" dirty="0" smtClean="0">
                <a:latin typeface="Arial"/>
                <a:cs typeface="Arial"/>
              </a:rPr>
              <a:t>were </a:t>
            </a:r>
            <a:r>
              <a:rPr lang="en-US" spc="-5" dirty="0" smtClean="0">
                <a:latin typeface="Arial"/>
                <a:cs typeface="Arial"/>
              </a:rPr>
              <a:t>created to solve this problem. An  O/RM persists entities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and retrieves entities from relational databases  </a:t>
            </a:r>
            <a:r>
              <a:rPr lang="en-US" spc="-10" dirty="0" smtClean="0">
                <a:latin typeface="Arial"/>
                <a:cs typeface="Arial"/>
              </a:rPr>
              <a:t>without </a:t>
            </a:r>
            <a:r>
              <a:rPr lang="en-US" spc="-5" dirty="0" smtClean="0">
                <a:latin typeface="Arial"/>
                <a:cs typeface="Arial"/>
              </a:rPr>
              <a:t>the </a:t>
            </a:r>
            <a:r>
              <a:rPr lang="en-US" dirty="0" smtClean="0">
                <a:latin typeface="Arial"/>
                <a:cs typeface="Arial"/>
              </a:rPr>
              <a:t>programmer </a:t>
            </a:r>
            <a:r>
              <a:rPr lang="en-US" spc="-10" dirty="0" smtClean="0">
                <a:latin typeface="Arial"/>
                <a:cs typeface="Arial"/>
              </a:rPr>
              <a:t>having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SQL statements and translate entity  properties to statement parameters and result set columns to entity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properties.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865" y="646270"/>
            <a:ext cx="2116932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Compare the </a:t>
            </a:r>
            <a:r>
              <a:rPr sz="1000" spc="-10" dirty="0">
                <a:latin typeface="Arial"/>
                <a:cs typeface="Arial"/>
              </a:rPr>
              <a:t>given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  snippet </a:t>
            </a:r>
            <a:r>
              <a:rPr sz="1000" spc="-1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JDBC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insert  </a:t>
            </a:r>
            <a:r>
              <a:rPr sz="1000" dirty="0">
                <a:latin typeface="Arial"/>
                <a:cs typeface="Arial"/>
              </a:rPr>
              <a:t>task. </a:t>
            </a:r>
            <a:r>
              <a:rPr sz="1000" spc="-5" dirty="0">
                <a:latin typeface="Arial"/>
                <a:cs typeface="Arial"/>
              </a:rPr>
              <a:t>Do mention about  </a:t>
            </a:r>
            <a:r>
              <a:rPr sz="1000" dirty="0">
                <a:latin typeface="Arial"/>
                <a:cs typeface="Arial"/>
              </a:rPr>
              <a:t>much </a:t>
            </a:r>
            <a:r>
              <a:rPr sz="1000" spc="-5" dirty="0">
                <a:latin typeface="Arial"/>
                <a:cs typeface="Arial"/>
              </a:rPr>
              <a:t>of the boilerplate  code now goes behind  the screen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like: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Obtaining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connection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Creating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marL="241300" marR="17716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Converting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 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to RDBMS  </a:t>
            </a:r>
            <a:r>
              <a:rPr sz="1000" spc="-10" dirty="0">
                <a:latin typeface="Arial"/>
                <a:cs typeface="Arial"/>
              </a:rPr>
              <a:t>types</a:t>
            </a:r>
            <a:endParaRPr sz="1000">
              <a:latin typeface="Arial"/>
              <a:cs typeface="Arial"/>
            </a:endParaRPr>
          </a:p>
          <a:p>
            <a:pPr marL="241300" marR="31242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Closing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opened  resources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25" y="157222"/>
            <a:ext cx="2094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3313" y="0"/>
            <a:ext cx="7707313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1" y="516003"/>
            <a:ext cx="6938962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latin typeface="Arial"/>
                <a:cs typeface="Arial"/>
              </a:rPr>
              <a:t>Dirty</a:t>
            </a:r>
            <a:r>
              <a:rPr lang="en-US" b="1" spc="-10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Checking: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10033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A dirty checking feature </a:t>
            </a:r>
            <a:r>
              <a:rPr lang="en-US" spc="-10" dirty="0" smtClean="0">
                <a:latin typeface="Arial"/>
                <a:cs typeface="Arial"/>
              </a:rPr>
              <a:t>avoids </a:t>
            </a:r>
            <a:r>
              <a:rPr lang="en-US" spc="-5" dirty="0" smtClean="0">
                <a:latin typeface="Arial"/>
                <a:cs typeface="Arial"/>
              </a:rPr>
              <a:t>unnecessary database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actions by  </a:t>
            </a:r>
            <a:r>
              <a:rPr lang="en-US" dirty="0" smtClean="0">
                <a:latin typeface="Arial"/>
                <a:cs typeface="Arial"/>
              </a:rPr>
              <a:t>performing </a:t>
            </a:r>
            <a:r>
              <a:rPr lang="en-US" spc="-5" dirty="0" smtClean="0">
                <a:latin typeface="Arial"/>
                <a:cs typeface="Arial"/>
              </a:rPr>
              <a:t>SQL updates only on the modified fields of persistent </a:t>
            </a:r>
            <a:r>
              <a:rPr lang="en-US" dirty="0" smtClean="0">
                <a:latin typeface="Arial"/>
                <a:cs typeface="Arial"/>
              </a:rPr>
              <a:t>objects.</a:t>
            </a:r>
            <a:r>
              <a:rPr lang="en-US" spc="-8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For  example, If </a:t>
            </a:r>
            <a:r>
              <a:rPr lang="en-US" spc="-15" dirty="0" smtClean="0">
                <a:latin typeface="Arial"/>
                <a:cs typeface="Arial"/>
              </a:rPr>
              <a:t>you </a:t>
            </a:r>
            <a:r>
              <a:rPr lang="en-US" dirty="0" smtClean="0">
                <a:latin typeface="Arial"/>
                <a:cs typeface="Arial"/>
              </a:rPr>
              <a:t>modify </a:t>
            </a:r>
            <a:r>
              <a:rPr lang="en-US" spc="-5" dirty="0" smtClean="0">
                <a:latin typeface="Arial"/>
                <a:cs typeface="Arial"/>
              </a:rPr>
              <a:t>salary of </a:t>
            </a:r>
            <a:r>
              <a:rPr lang="en-US" spc="-10" dirty="0" smtClean="0">
                <a:latin typeface="Arial"/>
                <a:cs typeface="Arial"/>
              </a:rPr>
              <a:t>employee </a:t>
            </a:r>
            <a:r>
              <a:rPr lang="en-US" spc="-5" dirty="0" smtClean="0">
                <a:latin typeface="Arial"/>
                <a:cs typeface="Arial"/>
              </a:rPr>
              <a:t>on object model, only salary field  </a:t>
            </a:r>
            <a:r>
              <a:rPr lang="en-US" spc="-10" dirty="0" smtClean="0">
                <a:latin typeface="Arial"/>
                <a:cs typeface="Arial"/>
              </a:rPr>
              <a:t>will </a:t>
            </a:r>
            <a:r>
              <a:rPr lang="en-US" spc="-5" dirty="0" smtClean="0">
                <a:latin typeface="Arial"/>
                <a:cs typeface="Arial"/>
              </a:rPr>
              <a:t>be updated instead of updating entire </a:t>
            </a:r>
            <a:r>
              <a:rPr lang="en-US" spc="-10" dirty="0" smtClean="0">
                <a:latin typeface="Arial"/>
                <a:cs typeface="Arial"/>
              </a:rPr>
              <a:t>employee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object.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 smtClean="0">
                <a:latin typeface="Arial"/>
                <a:cs typeface="Arial"/>
              </a:rPr>
              <a:t>Lazy association</a:t>
            </a:r>
            <a:r>
              <a:rPr lang="en-US" b="1" spc="-30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fetching: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10" dirty="0" smtClean="0">
                <a:latin typeface="Arial"/>
                <a:cs typeface="Arial"/>
              </a:rPr>
              <a:t>Lazy </a:t>
            </a:r>
            <a:r>
              <a:rPr lang="en-US" spc="-5" dirty="0" smtClean="0">
                <a:latin typeface="Arial"/>
                <a:cs typeface="Arial"/>
              </a:rPr>
              <a:t>fetching decides </a:t>
            </a:r>
            <a:r>
              <a:rPr lang="en-US" spc="-10" dirty="0" smtClean="0">
                <a:latin typeface="Arial"/>
                <a:cs typeface="Arial"/>
              </a:rPr>
              <a:t>whether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load </a:t>
            </a:r>
            <a:r>
              <a:rPr lang="en-US" spc="-5" dirty="0" smtClean="0">
                <a:latin typeface="Arial"/>
                <a:cs typeface="Arial"/>
              </a:rPr>
              <a:t>child objects </a:t>
            </a:r>
            <a:r>
              <a:rPr lang="en-US" spc="-10" dirty="0" smtClean="0">
                <a:latin typeface="Arial"/>
                <a:cs typeface="Arial"/>
              </a:rPr>
              <a:t>while </a:t>
            </a:r>
            <a:r>
              <a:rPr lang="en-US" spc="-5" dirty="0" smtClean="0">
                <a:latin typeface="Arial"/>
                <a:cs typeface="Arial"/>
              </a:rPr>
              <a:t>loading the Parent  Object. For example, Consider department entity consist of </a:t>
            </a:r>
            <a:r>
              <a:rPr lang="en-US" dirty="0" smtClean="0">
                <a:latin typeface="Arial"/>
                <a:cs typeface="Arial"/>
              </a:rPr>
              <a:t>many </a:t>
            </a:r>
            <a:r>
              <a:rPr lang="en-US" spc="-10" dirty="0" smtClean="0">
                <a:latin typeface="Arial"/>
                <a:cs typeface="Arial"/>
              </a:rPr>
              <a:t>employees,  </a:t>
            </a:r>
            <a:r>
              <a:rPr lang="en-US" spc="-5" dirty="0" smtClean="0">
                <a:latin typeface="Arial"/>
                <a:cs typeface="Arial"/>
              </a:rPr>
              <a:t>and someone query to </a:t>
            </a:r>
            <a:r>
              <a:rPr lang="en-US" dirty="0" smtClean="0">
                <a:latin typeface="Arial"/>
                <a:cs typeface="Arial"/>
              </a:rPr>
              <a:t>fetch </a:t>
            </a:r>
            <a:r>
              <a:rPr lang="en-US" spc="-5" dirty="0" smtClean="0">
                <a:latin typeface="Arial"/>
                <a:cs typeface="Arial"/>
              </a:rPr>
              <a:t>department details, ORM fetches only department  details and defers loading </a:t>
            </a:r>
            <a:r>
              <a:rPr lang="en-US" spc="-10" dirty="0" smtClean="0">
                <a:latin typeface="Arial"/>
                <a:cs typeface="Arial"/>
              </a:rPr>
              <a:t>employees. </a:t>
            </a:r>
            <a:r>
              <a:rPr lang="en-US" spc="-5" dirty="0" smtClean="0">
                <a:latin typeface="Arial"/>
                <a:cs typeface="Arial"/>
              </a:rPr>
              <a:t>This </a:t>
            </a:r>
            <a:r>
              <a:rPr lang="en-US" spc="-10" dirty="0" smtClean="0">
                <a:latin typeface="Arial"/>
                <a:cs typeface="Arial"/>
              </a:rPr>
              <a:t>will </a:t>
            </a:r>
            <a:r>
              <a:rPr lang="en-US" spc="-5" dirty="0" smtClean="0">
                <a:latin typeface="Arial"/>
                <a:cs typeface="Arial"/>
              </a:rPr>
              <a:t>be done, </a:t>
            </a:r>
            <a:r>
              <a:rPr lang="en-US" spc="-10" dirty="0" smtClean="0">
                <a:latin typeface="Arial"/>
                <a:cs typeface="Arial"/>
              </a:rPr>
              <a:t>when </a:t>
            </a:r>
            <a:r>
              <a:rPr lang="en-US" spc="-5" dirty="0" smtClean="0">
                <a:latin typeface="Arial"/>
                <a:cs typeface="Arial"/>
              </a:rPr>
              <a:t>one request  details of </a:t>
            </a:r>
            <a:r>
              <a:rPr lang="en-US" spc="-10" dirty="0" smtClean="0">
                <a:latin typeface="Arial"/>
                <a:cs typeface="Arial"/>
              </a:rPr>
              <a:t>employees </a:t>
            </a:r>
            <a:r>
              <a:rPr lang="en-US" spc="-5" dirty="0" smtClean="0">
                <a:latin typeface="Arial"/>
                <a:cs typeface="Arial"/>
              </a:rPr>
              <a:t>working in that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department.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" y="0"/>
            <a:ext cx="10080000" cy="79216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080625" cy="79216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1012021"/>
            <a:ext cx="6481762" cy="427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latin typeface="Arial"/>
                <a:cs typeface="Arial"/>
              </a:rPr>
              <a:t>JPA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spc="-5" dirty="0" smtClean="0">
                <a:latin typeface="Arial"/>
                <a:cs typeface="Arial"/>
              </a:rPr>
              <a:t>just an specification from Sun, </a:t>
            </a:r>
            <a:r>
              <a:rPr lang="en-US" spc="-10" dirty="0" smtClean="0">
                <a:latin typeface="Arial"/>
                <a:cs typeface="Arial"/>
              </a:rPr>
              <a:t>which is </a:t>
            </a:r>
            <a:r>
              <a:rPr lang="en-US" spc="-5" dirty="0" smtClean="0">
                <a:latin typeface="Arial"/>
                <a:cs typeface="Arial"/>
              </a:rPr>
              <a:t>released </a:t>
            </a:r>
            <a:r>
              <a:rPr lang="en-US" spc="-10" dirty="0" smtClean="0">
                <a:latin typeface="Arial"/>
                <a:cs typeface="Arial"/>
              </a:rPr>
              <a:t>under </a:t>
            </a:r>
            <a:r>
              <a:rPr lang="en-US" spc="-5" dirty="0" smtClean="0">
                <a:latin typeface="Arial"/>
                <a:cs typeface="Arial"/>
              </a:rPr>
              <a:t>JEE 5  specification. JPA standardized </a:t>
            </a:r>
            <a:r>
              <a:rPr lang="en-US" spc="-10" dirty="0" smtClean="0">
                <a:latin typeface="Arial"/>
                <a:cs typeface="Arial"/>
              </a:rPr>
              <a:t>the </a:t>
            </a:r>
            <a:r>
              <a:rPr lang="en-US" dirty="0" smtClean="0">
                <a:latin typeface="Arial"/>
                <a:cs typeface="Arial"/>
              </a:rPr>
              <a:t>ORM </a:t>
            </a:r>
            <a:r>
              <a:rPr lang="en-US" spc="-5" dirty="0" smtClean="0">
                <a:latin typeface="Arial"/>
                <a:cs typeface="Arial"/>
              </a:rPr>
              <a:t>persistence technology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Java  developers. JPA </a:t>
            </a:r>
            <a:r>
              <a:rPr lang="en-US" spc="-10" dirty="0" smtClean="0">
                <a:latin typeface="Arial"/>
                <a:cs typeface="Arial"/>
              </a:rPr>
              <a:t>is not </a:t>
            </a:r>
            <a:r>
              <a:rPr lang="en-US" spc="-5" dirty="0" smtClean="0">
                <a:latin typeface="Arial"/>
                <a:cs typeface="Arial"/>
              </a:rPr>
              <a:t>a product </a:t>
            </a:r>
            <a:r>
              <a:rPr lang="en-US" spc="-10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can't be used </a:t>
            </a:r>
            <a:r>
              <a:rPr lang="en-US" spc="-10" dirty="0" smtClean="0">
                <a:latin typeface="Arial"/>
                <a:cs typeface="Arial"/>
              </a:rPr>
              <a:t>as it is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persistence. </a:t>
            </a:r>
            <a:r>
              <a:rPr lang="en-US" spc="-10" dirty="0" smtClean="0">
                <a:latin typeface="Arial"/>
                <a:cs typeface="Arial"/>
              </a:rPr>
              <a:t>It  needs </a:t>
            </a:r>
            <a:r>
              <a:rPr lang="en-US" spc="-5" dirty="0" smtClean="0">
                <a:latin typeface="Arial"/>
                <a:cs typeface="Arial"/>
              </a:rPr>
              <a:t>an ORM implementation to </a:t>
            </a:r>
            <a:r>
              <a:rPr lang="en-US" spc="-10" dirty="0" smtClean="0">
                <a:latin typeface="Arial"/>
                <a:cs typeface="Arial"/>
              </a:rPr>
              <a:t>work and </a:t>
            </a:r>
            <a:r>
              <a:rPr lang="en-US" spc="-5" dirty="0" smtClean="0">
                <a:latin typeface="Arial"/>
                <a:cs typeface="Arial"/>
              </a:rPr>
              <a:t>persist </a:t>
            </a:r>
            <a:r>
              <a:rPr lang="en-US" spc="-10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Java Objects. ORM  </a:t>
            </a:r>
            <a:r>
              <a:rPr lang="en-US" dirty="0" smtClean="0">
                <a:latin typeface="Arial"/>
                <a:cs typeface="Arial"/>
              </a:rPr>
              <a:t>frameworks </a:t>
            </a:r>
            <a:r>
              <a:rPr lang="en-US" spc="-10" dirty="0" smtClean="0">
                <a:latin typeface="Arial"/>
                <a:cs typeface="Arial"/>
              </a:rPr>
              <a:t>that </a:t>
            </a:r>
            <a:r>
              <a:rPr lang="en-US" spc="-5" dirty="0" smtClean="0">
                <a:latin typeface="Arial"/>
                <a:cs typeface="Arial"/>
              </a:rPr>
              <a:t>can be used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JPA are Hibernate, </a:t>
            </a:r>
            <a:r>
              <a:rPr lang="en-US" spc="-5" dirty="0" err="1" smtClean="0">
                <a:latin typeface="Arial"/>
                <a:cs typeface="Arial"/>
              </a:rPr>
              <a:t>Toplink</a:t>
            </a:r>
            <a:r>
              <a:rPr lang="en-US" spc="-5" dirty="0" smtClean="0">
                <a:latin typeface="Arial"/>
                <a:cs typeface="Arial"/>
              </a:rPr>
              <a:t>, Open JPA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etc.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5080" indent="68580" algn="just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The Java Persistence </a:t>
            </a:r>
            <a:r>
              <a:rPr lang="en-US" spc="-15" dirty="0" smtClean="0">
                <a:latin typeface="Arial"/>
                <a:cs typeface="Arial"/>
              </a:rPr>
              <a:t>API </a:t>
            </a:r>
            <a:r>
              <a:rPr lang="en-US" spc="-5" dirty="0" smtClean="0">
                <a:latin typeface="Arial"/>
                <a:cs typeface="Arial"/>
              </a:rPr>
              <a:t>(JPA) </a:t>
            </a:r>
            <a:r>
              <a:rPr lang="en-US" spc="-10" dirty="0" smtClean="0">
                <a:latin typeface="Arial"/>
                <a:cs typeface="Arial"/>
              </a:rPr>
              <a:t>is one </a:t>
            </a:r>
            <a:r>
              <a:rPr lang="en-US" spc="-5" dirty="0" smtClean="0">
                <a:latin typeface="Arial"/>
                <a:cs typeface="Arial"/>
              </a:rPr>
              <a:t>approach to ORM. </a:t>
            </a:r>
            <a:r>
              <a:rPr lang="en-US" spc="-10" dirty="0" smtClean="0">
                <a:latin typeface="Arial"/>
                <a:cs typeface="Arial"/>
              </a:rPr>
              <a:t>Via </a:t>
            </a:r>
            <a:r>
              <a:rPr lang="en-US" spc="-5" dirty="0" smtClean="0">
                <a:latin typeface="Arial"/>
                <a:cs typeface="Arial"/>
              </a:rPr>
              <a:t>JPA </a:t>
            </a:r>
            <a:r>
              <a:rPr lang="en-US" spc="-10" dirty="0" smtClean="0">
                <a:latin typeface="Arial"/>
                <a:cs typeface="Arial"/>
              </a:rPr>
              <a:t>the  developer </a:t>
            </a:r>
            <a:r>
              <a:rPr lang="en-US" spc="-5" dirty="0" smtClean="0">
                <a:latin typeface="Arial"/>
                <a:cs typeface="Arial"/>
              </a:rPr>
              <a:t>can map, store, </a:t>
            </a:r>
            <a:r>
              <a:rPr lang="en-US" spc="-10" dirty="0" smtClean="0">
                <a:latin typeface="Arial"/>
                <a:cs typeface="Arial"/>
              </a:rPr>
              <a:t>update and </a:t>
            </a:r>
            <a:r>
              <a:rPr lang="en-US" spc="-5" dirty="0" smtClean="0">
                <a:latin typeface="Arial"/>
                <a:cs typeface="Arial"/>
              </a:rPr>
              <a:t>retrieve </a:t>
            </a:r>
            <a:r>
              <a:rPr lang="en-US" spc="-10" dirty="0" smtClean="0">
                <a:latin typeface="Arial"/>
                <a:cs typeface="Arial"/>
              </a:rPr>
              <a:t>data </a:t>
            </a:r>
            <a:r>
              <a:rPr lang="en-US" spc="-5" dirty="0" smtClean="0">
                <a:latin typeface="Arial"/>
                <a:cs typeface="Arial"/>
              </a:rPr>
              <a:t>from relational databases  to Java Objects </a:t>
            </a:r>
            <a:r>
              <a:rPr lang="en-US" spc="-10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vice versa, JPA permits </a:t>
            </a:r>
            <a:r>
              <a:rPr lang="en-US" spc="-10" dirty="0" smtClean="0">
                <a:latin typeface="Arial"/>
                <a:cs typeface="Arial"/>
              </a:rPr>
              <a:t>the developer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work </a:t>
            </a:r>
            <a:r>
              <a:rPr lang="en-US" spc="-5" dirty="0" smtClean="0">
                <a:latin typeface="Arial"/>
                <a:cs typeface="Arial"/>
              </a:rPr>
              <a:t>directly  with objects rather </a:t>
            </a:r>
            <a:r>
              <a:rPr lang="en-US" spc="-10" dirty="0" smtClean="0">
                <a:latin typeface="Arial"/>
                <a:cs typeface="Arial"/>
              </a:rPr>
              <a:t>then </a:t>
            </a:r>
            <a:r>
              <a:rPr lang="en-US" spc="-5" dirty="0" smtClean="0">
                <a:latin typeface="Arial"/>
                <a:cs typeface="Arial"/>
              </a:rPr>
              <a:t>with SQL statements. </a:t>
            </a:r>
            <a:r>
              <a:rPr lang="en-US" spc="-10" dirty="0" smtClean="0">
                <a:latin typeface="Arial"/>
                <a:cs typeface="Arial"/>
              </a:rPr>
              <a:t>JPA is </a:t>
            </a:r>
            <a:r>
              <a:rPr lang="en-US" spc="-5" dirty="0" smtClean="0">
                <a:latin typeface="Arial"/>
                <a:cs typeface="Arial"/>
              </a:rPr>
              <a:t>a specification </a:t>
            </a:r>
            <a:r>
              <a:rPr lang="en-US" spc="-10" dirty="0" smtClean="0">
                <a:latin typeface="Arial"/>
                <a:cs typeface="Arial"/>
              </a:rPr>
              <a:t>and  </a:t>
            </a:r>
            <a:r>
              <a:rPr lang="en-US" spc="-5" dirty="0" smtClean="0">
                <a:latin typeface="Arial"/>
                <a:cs typeface="Arial"/>
              </a:rPr>
              <a:t>several implementations are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available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865" y="646273"/>
            <a:ext cx="2029193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JPA not only provides  d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nce  but it also </a:t>
            </a:r>
            <a:r>
              <a:rPr sz="1000" spc="-10" dirty="0">
                <a:latin typeface="Arial"/>
                <a:cs typeface="Arial"/>
              </a:rPr>
              <a:t>gives </a:t>
            </a:r>
            <a:r>
              <a:rPr sz="1000" spc="-5" dirty="0">
                <a:latin typeface="Arial"/>
                <a:cs typeface="Arial"/>
              </a:rPr>
              <a:t>us a  flexibility to </a:t>
            </a:r>
            <a:r>
              <a:rPr sz="1000" spc="-10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ORM  implementer  independence.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25" y="157222"/>
            <a:ext cx="2094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49513" y="1"/>
            <a:ext cx="7631113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712" y="872317"/>
            <a:ext cx="7015162" cy="482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>
                <a:latin typeface="Arial"/>
                <a:cs typeface="Arial"/>
              </a:rPr>
              <a:t>JPA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spc="-5" dirty="0" smtClean="0">
                <a:latin typeface="Arial"/>
                <a:cs typeface="Arial"/>
              </a:rPr>
              <a:t>not the </a:t>
            </a:r>
            <a:r>
              <a:rPr lang="en-US" dirty="0" smtClean="0">
                <a:latin typeface="Arial"/>
                <a:cs typeface="Arial"/>
              </a:rPr>
              <a:t>first </a:t>
            </a:r>
            <a:r>
              <a:rPr lang="en-US" spc="-5" dirty="0" smtClean="0">
                <a:latin typeface="Arial"/>
                <a:cs typeface="Arial"/>
              </a:rPr>
              <a:t>attempt to create an ORM solution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Java. Before JPA,  there </a:t>
            </a:r>
            <a:r>
              <a:rPr lang="en-US" spc="-10" dirty="0" smtClean="0">
                <a:latin typeface="Arial"/>
                <a:cs typeface="Arial"/>
              </a:rPr>
              <a:t>were </a:t>
            </a:r>
            <a:r>
              <a:rPr lang="en-US" spc="-5" dirty="0" smtClean="0">
                <a:latin typeface="Arial"/>
                <a:cs typeface="Arial"/>
              </a:rPr>
              <a:t>Java Data Objects (JDO) and Enterprise </a:t>
            </a:r>
            <a:r>
              <a:rPr lang="en-US" spc="-10" dirty="0" smtClean="0">
                <a:latin typeface="Arial"/>
                <a:cs typeface="Arial"/>
              </a:rPr>
              <a:t>JavaBeans </a:t>
            </a:r>
            <a:r>
              <a:rPr lang="en-US" spc="-5" dirty="0" smtClean="0">
                <a:latin typeface="Arial"/>
                <a:cs typeface="Arial"/>
              </a:rPr>
              <a:t>(EJB). JDO  used to be popular, but </a:t>
            </a:r>
            <a:r>
              <a:rPr lang="en-US" dirty="0" smtClean="0">
                <a:latin typeface="Arial"/>
                <a:cs typeface="Arial"/>
              </a:rPr>
              <a:t>seems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have </a:t>
            </a:r>
            <a:r>
              <a:rPr lang="en-US" spc="-5" dirty="0" smtClean="0">
                <a:latin typeface="Arial"/>
                <a:cs typeface="Arial"/>
              </a:rPr>
              <a:t>run out of</a:t>
            </a:r>
            <a:r>
              <a:rPr lang="en-US" spc="-9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steam.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EJB, up to version 2.1, </a:t>
            </a:r>
            <a:r>
              <a:rPr lang="en-US" spc="-10" dirty="0" smtClean="0">
                <a:latin typeface="Arial"/>
                <a:cs typeface="Arial"/>
              </a:rPr>
              <a:t>was </a:t>
            </a:r>
            <a:r>
              <a:rPr lang="en-US" spc="-5" dirty="0" smtClean="0">
                <a:latin typeface="Arial"/>
                <a:cs typeface="Arial"/>
              </a:rPr>
              <a:t>overly complex and hard to use, harder than losing  </a:t>
            </a:r>
            <a:r>
              <a:rPr lang="en-US" spc="-10" dirty="0" smtClean="0">
                <a:latin typeface="Arial"/>
                <a:cs typeface="Arial"/>
              </a:rPr>
              <a:t>weight. </a:t>
            </a:r>
            <a:r>
              <a:rPr lang="en-US" spc="-5" dirty="0" smtClean="0">
                <a:latin typeface="Arial"/>
                <a:cs typeface="Arial"/>
              </a:rPr>
              <a:t>EJB 3.0 simplifies things a lot and </a:t>
            </a:r>
            <a:r>
              <a:rPr lang="en-US" spc="-10" dirty="0" smtClean="0">
                <a:latin typeface="Arial"/>
                <a:cs typeface="Arial"/>
              </a:rPr>
              <a:t>even </a:t>
            </a:r>
            <a:r>
              <a:rPr lang="en-US" spc="-5" dirty="0" smtClean="0">
                <a:latin typeface="Arial"/>
                <a:cs typeface="Arial"/>
              </a:rPr>
              <a:t>uses JPA as its persistence  </a:t>
            </a:r>
            <a:r>
              <a:rPr lang="en-US" dirty="0" smtClean="0">
                <a:latin typeface="Arial"/>
                <a:cs typeface="Arial"/>
              </a:rPr>
              <a:t>mechanism. </a:t>
            </a:r>
            <a:r>
              <a:rPr lang="en-US" spc="-5" dirty="0" smtClean="0">
                <a:latin typeface="Arial"/>
                <a:cs typeface="Arial"/>
              </a:rPr>
              <a:t>In short, JPA has started as part of EJB 3.0. </a:t>
            </a:r>
            <a:r>
              <a:rPr lang="en-US" spc="-10" dirty="0" smtClean="0">
                <a:latin typeface="Arial"/>
                <a:cs typeface="Arial"/>
              </a:rPr>
              <a:t>However, </a:t>
            </a:r>
            <a:r>
              <a:rPr lang="en-US" spc="-5" dirty="0" smtClean="0">
                <a:latin typeface="Arial"/>
                <a:cs typeface="Arial"/>
              </a:rPr>
              <a:t>since  people </a:t>
            </a:r>
            <a:r>
              <a:rPr lang="en-US" spc="-10" dirty="0" smtClean="0">
                <a:latin typeface="Arial"/>
                <a:cs typeface="Arial"/>
              </a:rPr>
              <a:t>want </a:t>
            </a:r>
            <a:r>
              <a:rPr lang="en-US" spc="-5" dirty="0" smtClean="0">
                <a:latin typeface="Arial"/>
                <a:cs typeface="Arial"/>
              </a:rPr>
              <a:t>to use JPA </a:t>
            </a:r>
            <a:r>
              <a:rPr lang="en-US" spc="-10" dirty="0" smtClean="0">
                <a:latin typeface="Arial"/>
                <a:cs typeface="Arial"/>
              </a:rPr>
              <a:t>without </a:t>
            </a:r>
            <a:r>
              <a:rPr lang="en-US" spc="-5" dirty="0" smtClean="0">
                <a:latin typeface="Arial"/>
                <a:cs typeface="Arial"/>
              </a:rPr>
              <a:t>an EJB container, JPA has </a:t>
            </a:r>
            <a:r>
              <a:rPr lang="en-US" dirty="0" smtClean="0">
                <a:latin typeface="Arial"/>
                <a:cs typeface="Arial"/>
              </a:rPr>
              <a:t>become </a:t>
            </a:r>
            <a:r>
              <a:rPr lang="en-US" spc="-5" dirty="0" smtClean="0">
                <a:latin typeface="Arial"/>
                <a:cs typeface="Arial"/>
              </a:rPr>
              <a:t>an  independent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specification.</a:t>
            </a:r>
          </a:p>
          <a:p>
            <a:pPr marL="12700" marR="5080">
              <a:lnSpc>
                <a:spcPct val="100000"/>
              </a:lnSpc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104775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JPA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dirty="0" smtClean="0">
                <a:latin typeface="Arial"/>
                <a:cs typeface="Arial"/>
              </a:rPr>
              <a:t>merely </a:t>
            </a:r>
            <a:r>
              <a:rPr lang="en-US" spc="-5" dirty="0" smtClean="0">
                <a:latin typeface="Arial"/>
                <a:cs typeface="Arial"/>
              </a:rPr>
              <a:t>a specification, i.e. a document. In order </a:t>
            </a:r>
            <a:r>
              <a:rPr lang="en-US" dirty="0" smtClean="0">
                <a:latin typeface="Arial"/>
                <a:cs typeface="Arial"/>
              </a:rPr>
              <a:t>for </a:t>
            </a:r>
            <a:r>
              <a:rPr lang="en-US" spc="-5" dirty="0" smtClean="0">
                <a:latin typeface="Arial"/>
                <a:cs typeface="Arial"/>
              </a:rPr>
              <a:t>it to be useful, it  needs a reference implementation, </a:t>
            </a:r>
            <a:r>
              <a:rPr lang="en-US" spc="-10" dirty="0" smtClean="0">
                <a:latin typeface="Arial"/>
                <a:cs typeface="Arial"/>
              </a:rPr>
              <a:t>which </a:t>
            </a:r>
            <a:r>
              <a:rPr lang="en-US" spc="-5" dirty="0" smtClean="0">
                <a:latin typeface="Arial"/>
                <a:cs typeface="Arial"/>
              </a:rPr>
              <a:t>is a Java </a:t>
            </a:r>
            <a:r>
              <a:rPr lang="en-US" spc="-10" dirty="0" smtClean="0">
                <a:latin typeface="Arial"/>
                <a:cs typeface="Arial"/>
              </a:rPr>
              <a:t>API </a:t>
            </a:r>
            <a:r>
              <a:rPr lang="en-US" spc="-5" dirty="0" smtClean="0">
                <a:latin typeface="Arial"/>
                <a:cs typeface="Arial"/>
              </a:rPr>
              <a:t>that implements the  specification. There are numerous software packages that are JPA reference  implementations. Hibernate, </a:t>
            </a:r>
            <a:r>
              <a:rPr lang="en-US" spc="-5" dirty="0" err="1" smtClean="0">
                <a:latin typeface="Arial"/>
                <a:cs typeface="Arial"/>
              </a:rPr>
              <a:t>EclipseLink</a:t>
            </a:r>
            <a:r>
              <a:rPr lang="en-US" spc="-5" dirty="0" smtClean="0">
                <a:latin typeface="Arial"/>
                <a:cs typeface="Arial"/>
              </a:rPr>
              <a:t>, and Apache </a:t>
            </a:r>
            <a:r>
              <a:rPr lang="en-US" spc="-5" dirty="0" err="1" smtClean="0">
                <a:latin typeface="Arial"/>
                <a:cs typeface="Arial"/>
              </a:rPr>
              <a:t>OpenJPA</a:t>
            </a:r>
            <a:r>
              <a:rPr lang="en-US" spc="-5" dirty="0" smtClean="0">
                <a:latin typeface="Arial"/>
                <a:cs typeface="Arial"/>
              </a:rPr>
              <a:t> are </a:t>
            </a:r>
            <a:r>
              <a:rPr lang="en-US" dirty="0" smtClean="0">
                <a:latin typeface="Arial"/>
                <a:cs typeface="Arial"/>
              </a:rPr>
              <a:t>some </a:t>
            </a:r>
            <a:r>
              <a:rPr lang="en-US" spc="-5" dirty="0" smtClean="0">
                <a:latin typeface="Arial"/>
                <a:cs typeface="Arial"/>
              </a:rPr>
              <a:t>of  </a:t>
            </a:r>
            <a:r>
              <a:rPr lang="en-US" dirty="0" smtClean="0">
                <a:latin typeface="Arial"/>
                <a:cs typeface="Arial"/>
              </a:rPr>
              <a:t>them.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0000" cy="79216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" y="0"/>
            <a:ext cx="10080625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1" y="195229"/>
            <a:ext cx="7559675" cy="569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>
                <a:latin typeface="Arial"/>
                <a:cs typeface="Arial"/>
              </a:rPr>
              <a:t>Below </a:t>
            </a:r>
            <a:r>
              <a:rPr lang="en-US" spc="-5" dirty="0" smtClean="0">
                <a:latin typeface="Arial"/>
                <a:cs typeface="Arial"/>
              </a:rPr>
              <a:t>listed are </a:t>
            </a:r>
            <a:r>
              <a:rPr lang="en-US" dirty="0" smtClean="0">
                <a:latin typeface="Arial"/>
                <a:cs typeface="Arial"/>
              </a:rPr>
              <a:t>few </a:t>
            </a:r>
            <a:r>
              <a:rPr lang="en-US" spc="-5" dirty="0" smtClean="0">
                <a:latin typeface="Arial"/>
                <a:cs typeface="Arial"/>
              </a:rPr>
              <a:t>advantages of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JPA: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191135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pc="-10" dirty="0" smtClean="0">
                <a:latin typeface="Arial"/>
                <a:cs typeface="Arial"/>
              </a:rPr>
              <a:t>You </a:t>
            </a:r>
            <a:r>
              <a:rPr lang="en-US" spc="-5" dirty="0" smtClean="0">
                <a:latin typeface="Arial"/>
                <a:cs typeface="Arial"/>
              </a:rPr>
              <a:t>don't need to create tables. In </a:t>
            </a:r>
            <a:r>
              <a:rPr lang="en-US" dirty="0" smtClean="0">
                <a:latin typeface="Arial"/>
                <a:cs typeface="Arial"/>
              </a:rPr>
              <a:t>some </a:t>
            </a:r>
            <a:r>
              <a:rPr lang="en-US" spc="-5" dirty="0" smtClean="0">
                <a:latin typeface="Arial"/>
                <a:cs typeface="Arial"/>
              </a:rPr>
              <a:t>cases, </a:t>
            </a:r>
            <a:r>
              <a:rPr lang="en-US" spc="-15" dirty="0" smtClean="0">
                <a:latin typeface="Arial"/>
                <a:cs typeface="Arial"/>
              </a:rPr>
              <a:t>you </a:t>
            </a:r>
            <a:r>
              <a:rPr lang="en-US" spc="-5" dirty="0" smtClean="0">
                <a:latin typeface="Arial"/>
                <a:cs typeface="Arial"/>
              </a:rPr>
              <a:t>don't even need to  create a database. If any of </a:t>
            </a:r>
            <a:r>
              <a:rPr lang="en-US" spc="-15" dirty="0" smtClean="0">
                <a:latin typeface="Arial"/>
                <a:cs typeface="Arial"/>
              </a:rPr>
              <a:t>your </a:t>
            </a:r>
            <a:r>
              <a:rPr lang="en-US" spc="-5" dirty="0" smtClean="0">
                <a:latin typeface="Arial"/>
                <a:cs typeface="Arial"/>
              </a:rPr>
              <a:t>entity classes changes, the </a:t>
            </a:r>
            <a:r>
              <a:rPr lang="en-US" dirty="0" smtClean="0">
                <a:latin typeface="Arial"/>
                <a:cs typeface="Arial"/>
              </a:rPr>
              <a:t>modern </a:t>
            </a:r>
            <a:r>
              <a:rPr lang="en-US" spc="-5" dirty="0" smtClean="0">
                <a:latin typeface="Arial"/>
                <a:cs typeface="Arial"/>
              </a:rPr>
              <a:t>JPA  provider can be configured to adapt the</a:t>
            </a:r>
            <a:r>
              <a:rPr lang="en-US" spc="-6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tables.</a:t>
            </a:r>
          </a:p>
          <a:p>
            <a:pPr marL="12700" marR="191135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pc="-10" dirty="0" smtClean="0">
                <a:latin typeface="Arial"/>
                <a:cs typeface="Arial"/>
              </a:rPr>
              <a:t>You </a:t>
            </a:r>
            <a:r>
              <a:rPr lang="en-US" spc="-5" dirty="0" smtClean="0">
                <a:latin typeface="Arial"/>
                <a:cs typeface="Arial"/>
              </a:rPr>
              <a:t>don't need to </a:t>
            </a:r>
            <a:r>
              <a:rPr lang="en-US" spc="-10" dirty="0" smtClean="0">
                <a:latin typeface="Arial"/>
                <a:cs typeface="Arial"/>
              </a:rPr>
              <a:t>write </a:t>
            </a:r>
            <a:r>
              <a:rPr lang="en-US" spc="-5" dirty="0" smtClean="0">
                <a:latin typeface="Arial"/>
                <a:cs typeface="Arial"/>
              </a:rPr>
              <a:t>SQL statements, even though </a:t>
            </a:r>
            <a:r>
              <a:rPr lang="en-US" dirty="0" smtClean="0">
                <a:latin typeface="Arial"/>
                <a:cs typeface="Arial"/>
              </a:rPr>
              <a:t>sometimes </a:t>
            </a:r>
            <a:r>
              <a:rPr lang="en-US" spc="-15" dirty="0" smtClean="0">
                <a:latin typeface="Arial"/>
                <a:cs typeface="Arial"/>
              </a:rPr>
              <a:t>you </a:t>
            </a:r>
            <a:r>
              <a:rPr lang="en-US" dirty="0" smtClean="0">
                <a:latin typeface="Arial"/>
                <a:cs typeface="Arial"/>
              </a:rPr>
              <a:t>may  </a:t>
            </a:r>
            <a:r>
              <a:rPr lang="en-US" spc="-10" dirty="0" smtClean="0">
                <a:latin typeface="Arial"/>
                <a:cs typeface="Arial"/>
              </a:rPr>
              <a:t>have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spc="-10" dirty="0" smtClean="0">
                <a:latin typeface="Arial"/>
                <a:cs typeface="Arial"/>
              </a:rPr>
              <a:t>work with </a:t>
            </a:r>
            <a:r>
              <a:rPr lang="en-US" spc="-5" dirty="0" smtClean="0">
                <a:latin typeface="Arial"/>
                <a:cs typeface="Arial"/>
              </a:rPr>
              <a:t>JPQL, the Java Persistence Query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Language.</a:t>
            </a: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152400" indent="-140335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pc="-5" dirty="0" smtClean="0">
                <a:latin typeface="Arial"/>
                <a:cs typeface="Arial"/>
              </a:rPr>
              <a:t>Changing databases, say </a:t>
            </a:r>
            <a:r>
              <a:rPr lang="en-US" dirty="0" smtClean="0">
                <a:latin typeface="Arial"/>
                <a:cs typeface="Arial"/>
              </a:rPr>
              <a:t>from </a:t>
            </a:r>
            <a:r>
              <a:rPr lang="en-US" spc="-5" dirty="0" smtClean="0">
                <a:latin typeface="Arial"/>
                <a:cs typeface="Arial"/>
              </a:rPr>
              <a:t>Oracle to </a:t>
            </a:r>
            <a:r>
              <a:rPr lang="en-US" spc="-10" dirty="0" err="1" smtClean="0">
                <a:latin typeface="Arial"/>
                <a:cs typeface="Arial"/>
              </a:rPr>
              <a:t>MySQL</a:t>
            </a:r>
            <a:r>
              <a:rPr lang="en-US" spc="-10" dirty="0" smtClean="0">
                <a:latin typeface="Arial"/>
                <a:cs typeface="Arial"/>
              </a:rPr>
              <a:t>, </a:t>
            </a:r>
            <a:r>
              <a:rPr lang="en-US" spc="-5" dirty="0" smtClean="0">
                <a:latin typeface="Arial"/>
                <a:cs typeface="Arial"/>
              </a:rPr>
              <a:t>is a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breeze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There are disadvantages too, but </a:t>
            </a:r>
            <a:r>
              <a:rPr lang="en-US" dirty="0" smtClean="0">
                <a:latin typeface="Arial"/>
                <a:cs typeface="Arial"/>
              </a:rPr>
              <a:t>most </a:t>
            </a:r>
            <a:r>
              <a:rPr lang="en-US" spc="-5" dirty="0" smtClean="0">
                <a:latin typeface="Arial"/>
                <a:cs typeface="Arial"/>
              </a:rPr>
              <a:t>of them are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negligible.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pc="-5" dirty="0" smtClean="0">
                <a:latin typeface="Arial"/>
                <a:cs typeface="Arial"/>
              </a:rPr>
              <a:t>JPA adds to the application's </a:t>
            </a:r>
            <a:r>
              <a:rPr lang="en-US" dirty="0" smtClean="0">
                <a:latin typeface="Arial"/>
                <a:cs typeface="Arial"/>
              </a:rPr>
              <a:t>memory </a:t>
            </a:r>
            <a:r>
              <a:rPr lang="en-US" spc="-5" dirty="0" smtClean="0">
                <a:latin typeface="Arial"/>
                <a:cs typeface="Arial"/>
              </a:rPr>
              <a:t>usage. </a:t>
            </a:r>
            <a:r>
              <a:rPr lang="en-US" spc="-10" dirty="0" smtClean="0">
                <a:latin typeface="Arial"/>
                <a:cs typeface="Arial"/>
              </a:rPr>
              <a:t>Negligible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most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cases.</a:t>
            </a: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pc="-5" dirty="0" smtClean="0">
                <a:latin typeface="Arial"/>
                <a:cs typeface="Arial"/>
              </a:rPr>
              <a:t>JPA adds an extra </a:t>
            </a:r>
            <a:r>
              <a:rPr lang="en-US" spc="-15" dirty="0" smtClean="0">
                <a:latin typeface="Arial"/>
                <a:cs typeface="Arial"/>
              </a:rPr>
              <a:t>layer </a:t>
            </a:r>
            <a:r>
              <a:rPr lang="en-US" spc="-5" dirty="0" smtClean="0">
                <a:latin typeface="Arial"/>
                <a:cs typeface="Arial"/>
              </a:rPr>
              <a:t>to the application, </a:t>
            </a:r>
            <a:r>
              <a:rPr lang="en-US" dirty="0" smtClean="0">
                <a:latin typeface="Arial"/>
                <a:cs typeface="Arial"/>
              </a:rPr>
              <a:t>making </a:t>
            </a:r>
            <a:r>
              <a:rPr lang="en-US" spc="-5" dirty="0" smtClean="0">
                <a:latin typeface="Arial"/>
                <a:cs typeface="Arial"/>
              </a:rPr>
              <a:t>the </a:t>
            </a:r>
            <a:r>
              <a:rPr lang="en-US" spc="-10" dirty="0" smtClean="0">
                <a:latin typeface="Arial"/>
                <a:cs typeface="Arial"/>
              </a:rPr>
              <a:t>system </a:t>
            </a:r>
            <a:r>
              <a:rPr lang="en-US" spc="-5" dirty="0" smtClean="0">
                <a:latin typeface="Arial"/>
                <a:cs typeface="Arial"/>
              </a:rPr>
              <a:t>a bit </a:t>
            </a:r>
            <a:r>
              <a:rPr lang="en-US" spc="-10" dirty="0" smtClean="0">
                <a:latin typeface="Arial"/>
                <a:cs typeface="Arial"/>
              </a:rPr>
              <a:t>slower  </a:t>
            </a:r>
            <a:r>
              <a:rPr lang="en-US" spc="-5" dirty="0" smtClean="0">
                <a:latin typeface="Arial"/>
                <a:cs typeface="Arial"/>
              </a:rPr>
              <a:t>than if </a:t>
            </a:r>
            <a:r>
              <a:rPr lang="en-US" spc="-10" dirty="0" smtClean="0">
                <a:latin typeface="Arial"/>
                <a:cs typeface="Arial"/>
              </a:rPr>
              <a:t>it </a:t>
            </a:r>
            <a:r>
              <a:rPr lang="en-US" spc="-5" dirty="0" smtClean="0">
                <a:latin typeface="Arial"/>
                <a:cs typeface="Arial"/>
              </a:rPr>
              <a:t>accesses the database through JDBC </a:t>
            </a:r>
            <a:r>
              <a:rPr lang="en-US" spc="-10" dirty="0" smtClean="0">
                <a:latin typeface="Arial"/>
                <a:cs typeface="Arial"/>
              </a:rPr>
              <a:t>directly. However, </a:t>
            </a:r>
            <a:r>
              <a:rPr lang="en-US" spc="-5" dirty="0" smtClean="0">
                <a:latin typeface="Arial"/>
                <a:cs typeface="Arial"/>
              </a:rPr>
              <a:t>the  </a:t>
            </a:r>
            <a:r>
              <a:rPr lang="en-US" dirty="0" smtClean="0">
                <a:latin typeface="Arial"/>
                <a:cs typeface="Arial"/>
              </a:rPr>
              <a:t>performance </a:t>
            </a:r>
            <a:r>
              <a:rPr lang="en-US" spc="-5" dirty="0" smtClean="0">
                <a:latin typeface="Arial"/>
                <a:cs typeface="Arial"/>
              </a:rPr>
              <a:t>penalty is </a:t>
            </a:r>
            <a:r>
              <a:rPr lang="en-US" dirty="0" smtClean="0">
                <a:latin typeface="Arial"/>
                <a:cs typeface="Arial"/>
              </a:rPr>
              <a:t>small </a:t>
            </a:r>
            <a:r>
              <a:rPr lang="en-US" spc="-5" dirty="0" smtClean="0">
                <a:latin typeface="Arial"/>
                <a:cs typeface="Arial"/>
              </a:rPr>
              <a:t>that it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spc="-5" dirty="0" smtClean="0">
                <a:latin typeface="Arial"/>
                <a:cs typeface="Arial"/>
              </a:rPr>
              <a:t>considered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negligible.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080625" cy="79216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080625" cy="79216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868" y="646272"/>
            <a:ext cx="1857449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12700" marR="722630">
              <a:lnSpc>
                <a:spcPct val="150000"/>
              </a:lnSpc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ns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er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:  1.True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2.Option 1 and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25" y="157222"/>
            <a:ext cx="20945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5713" y="0"/>
            <a:ext cx="7554913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25" y="0"/>
            <a:ext cx="10080000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</a:t>
            </a:fld>
            <a:endParaRPr spc="-5" dirty="0"/>
          </a:p>
        </p:txBody>
      </p:sp>
      <p:sp>
        <p:nvSpPr>
          <p:cNvPr id="8" name="Rectangle 7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844207"/>
            <a:ext cx="6100762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6225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10" dirty="0" smtClean="0">
                <a:latin typeface="Arial"/>
                <a:cs typeface="Arial"/>
              </a:rPr>
              <a:t>above </a:t>
            </a:r>
            <a:r>
              <a:rPr lang="en-US" spc="-5" dirty="0" smtClean="0">
                <a:latin typeface="Arial"/>
                <a:cs typeface="Arial"/>
              </a:rPr>
              <a:t>diagram depicts mapping of object state into database table  columns.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do so, </a:t>
            </a:r>
            <a:r>
              <a:rPr lang="en-US" spc="-10" dirty="0" smtClean="0">
                <a:latin typeface="Arial"/>
                <a:cs typeface="Arial"/>
              </a:rPr>
              <a:t>traditionally, </a:t>
            </a:r>
            <a:r>
              <a:rPr lang="en-US" spc="-15" dirty="0" smtClean="0">
                <a:latin typeface="Arial"/>
                <a:cs typeface="Arial"/>
              </a:rPr>
              <a:t>we </a:t>
            </a:r>
            <a:r>
              <a:rPr lang="en-US" spc="-5" dirty="0" smtClean="0">
                <a:latin typeface="Arial"/>
                <a:cs typeface="Arial"/>
              </a:rPr>
              <a:t>rely on JDBC API, </a:t>
            </a:r>
            <a:r>
              <a:rPr lang="en-US" spc="-10" dirty="0" smtClean="0">
                <a:latin typeface="Arial"/>
                <a:cs typeface="Arial"/>
              </a:rPr>
              <a:t>which allows  developers </a:t>
            </a:r>
            <a:r>
              <a:rPr lang="en-US" spc="-5" dirty="0" smtClean="0">
                <a:latin typeface="Arial"/>
                <a:cs typeface="Arial"/>
              </a:rPr>
              <a:t>to save application data into database, </a:t>
            </a:r>
            <a:r>
              <a:rPr lang="en-US" spc="-10" dirty="0" smtClean="0">
                <a:latin typeface="Arial"/>
                <a:cs typeface="Arial"/>
              </a:rPr>
              <a:t>however </a:t>
            </a:r>
            <a:r>
              <a:rPr lang="en-US" spc="-5" dirty="0" smtClean="0">
                <a:latin typeface="Arial"/>
                <a:cs typeface="Arial"/>
              </a:rPr>
              <a:t>conversion </a:t>
            </a:r>
            <a:r>
              <a:rPr lang="en-US" spc="-10" dirty="0" smtClean="0">
                <a:latin typeface="Arial"/>
                <a:cs typeface="Arial"/>
              </a:rPr>
              <a:t>is  </a:t>
            </a:r>
            <a:r>
              <a:rPr lang="en-US" spc="-5" dirty="0" smtClean="0">
                <a:latin typeface="Arial"/>
                <a:cs typeface="Arial"/>
              </a:rPr>
              <a:t>required from object </a:t>
            </a:r>
            <a:r>
              <a:rPr lang="en-US" dirty="0" smtClean="0">
                <a:latin typeface="Arial"/>
                <a:cs typeface="Arial"/>
              </a:rPr>
              <a:t>format </a:t>
            </a:r>
            <a:r>
              <a:rPr lang="en-US" spc="-5" dirty="0" smtClean="0">
                <a:latin typeface="Arial"/>
                <a:cs typeface="Arial"/>
              </a:rPr>
              <a:t>to database table </a:t>
            </a:r>
            <a:r>
              <a:rPr lang="en-US" dirty="0" smtClean="0">
                <a:latin typeface="Arial"/>
                <a:cs typeface="Arial"/>
              </a:rPr>
              <a:t>format </a:t>
            </a:r>
            <a:r>
              <a:rPr lang="en-US" spc="-10" dirty="0" smtClean="0">
                <a:latin typeface="Arial"/>
                <a:cs typeface="Arial"/>
              </a:rPr>
              <a:t>which </a:t>
            </a:r>
            <a:r>
              <a:rPr lang="en-US" spc="-5" dirty="0" smtClean="0">
                <a:latin typeface="Arial"/>
                <a:cs typeface="Arial"/>
              </a:rPr>
              <a:t>un-necessarily  increases line of code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</a:pPr>
            <a:r>
              <a:rPr lang="en-US" spc="-10" dirty="0" smtClean="0">
                <a:latin typeface="Arial"/>
                <a:cs typeface="Arial"/>
              </a:rPr>
              <a:t>However, </a:t>
            </a:r>
            <a:r>
              <a:rPr lang="en-US" spc="-5" dirty="0" smtClean="0">
                <a:latin typeface="Arial"/>
                <a:cs typeface="Arial"/>
              </a:rPr>
              <a:t>there are lot of challenges and </a:t>
            </a:r>
            <a:r>
              <a:rPr lang="en-US" dirty="0" smtClean="0">
                <a:latin typeface="Arial"/>
                <a:cs typeface="Arial"/>
              </a:rPr>
              <a:t>mismatch </a:t>
            </a:r>
            <a:r>
              <a:rPr lang="en-US" spc="-5" dirty="0" smtClean="0">
                <a:latin typeface="Arial"/>
                <a:cs typeface="Arial"/>
              </a:rPr>
              <a:t>in data processing in these  </a:t>
            </a:r>
            <a:r>
              <a:rPr lang="en-US" spc="-10" dirty="0" smtClean="0">
                <a:latin typeface="Arial"/>
                <a:cs typeface="Arial"/>
              </a:rPr>
              <a:t>two </a:t>
            </a:r>
            <a:r>
              <a:rPr lang="en-US" spc="-5" dirty="0" smtClean="0">
                <a:latin typeface="Arial"/>
                <a:cs typeface="Arial"/>
              </a:rPr>
              <a:t>models. In </a:t>
            </a:r>
            <a:r>
              <a:rPr lang="en-US" spc="-10" dirty="0" smtClean="0">
                <a:latin typeface="Arial"/>
                <a:cs typeface="Arial"/>
              </a:rPr>
              <a:t>addition, </a:t>
            </a:r>
            <a:r>
              <a:rPr lang="en-US" spc="-5" dirty="0" smtClean="0">
                <a:latin typeface="Arial"/>
                <a:cs typeface="Arial"/>
              </a:rPr>
              <a:t>if database changes, then </a:t>
            </a:r>
            <a:r>
              <a:rPr lang="en-US" spc="-10" dirty="0" smtClean="0">
                <a:latin typeface="Arial"/>
                <a:cs typeface="Arial"/>
              </a:rPr>
              <a:t>developer </a:t>
            </a:r>
            <a:r>
              <a:rPr lang="en-US" spc="-5" dirty="0" smtClean="0">
                <a:latin typeface="Arial"/>
                <a:cs typeface="Arial"/>
              </a:rPr>
              <a:t>need to </a:t>
            </a:r>
            <a:r>
              <a:rPr lang="en-US" spc="5" dirty="0" smtClean="0">
                <a:latin typeface="Arial"/>
                <a:cs typeface="Arial"/>
              </a:rPr>
              <a:t>make  </a:t>
            </a:r>
            <a:r>
              <a:rPr lang="en-US" spc="-5" dirty="0" smtClean="0">
                <a:latin typeface="Arial"/>
                <a:cs typeface="Arial"/>
              </a:rPr>
              <a:t>modification in the configuration </a:t>
            </a:r>
            <a:r>
              <a:rPr lang="en-US" spc="-10" dirty="0" smtClean="0">
                <a:latin typeface="Arial"/>
                <a:cs typeface="Arial"/>
              </a:rPr>
              <a:t>which </a:t>
            </a:r>
            <a:r>
              <a:rPr lang="en-US" spc="-5" dirty="0" smtClean="0">
                <a:latin typeface="Arial"/>
                <a:cs typeface="Arial"/>
              </a:rPr>
              <a:t>is database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specific.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So to shorten the development </a:t>
            </a:r>
            <a:r>
              <a:rPr lang="en-US" dirty="0" smtClean="0">
                <a:latin typeface="Arial"/>
                <a:cs typeface="Arial"/>
              </a:rPr>
              <a:t>time, </a:t>
            </a:r>
            <a:r>
              <a:rPr lang="en-US" spc="-5" dirty="0" smtClean="0">
                <a:latin typeface="Arial"/>
                <a:cs typeface="Arial"/>
              </a:rPr>
              <a:t>and to save application object directly into  database, there </a:t>
            </a:r>
            <a:r>
              <a:rPr lang="en-US" spc="-10" dirty="0" smtClean="0">
                <a:latin typeface="Arial"/>
                <a:cs typeface="Arial"/>
              </a:rPr>
              <a:t>was </a:t>
            </a:r>
            <a:r>
              <a:rPr lang="en-US" spc="-5" dirty="0" smtClean="0">
                <a:latin typeface="Arial"/>
                <a:cs typeface="Arial"/>
              </a:rPr>
              <a:t>need to reinvent the approach of mapping object and  relational model.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63082"/>
            <a:ext cx="10080000" cy="847130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-392037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1" y="0"/>
            <a:ext cx="10080625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0312" y="7402280"/>
            <a:ext cx="7315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Above </a:t>
            </a:r>
            <a:r>
              <a:rPr sz="1000" spc="-5" dirty="0">
                <a:latin typeface="Arial"/>
                <a:cs typeface="Arial"/>
              </a:rPr>
              <a:t>diagram </a:t>
            </a:r>
            <a:r>
              <a:rPr sz="1000" spc="-10" dirty="0">
                <a:latin typeface="Arial"/>
                <a:cs typeface="Arial"/>
              </a:rPr>
              <a:t>shows </a:t>
            </a:r>
            <a:r>
              <a:rPr sz="1000" spc="-5" dirty="0">
                <a:latin typeface="Arial"/>
                <a:cs typeface="Arial"/>
              </a:rPr>
              <a:t>how data of </a:t>
            </a:r>
            <a:r>
              <a:rPr sz="1000" spc="-10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entities are persisted into one relation  (table)</a:t>
            </a:r>
            <a:endParaRPr sz="1000">
              <a:latin typeface="Arial"/>
              <a:cs typeface="Arial"/>
            </a:endParaRPr>
          </a:p>
          <a:p>
            <a:pPr marL="12700" marR="20447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Conversion of the java </a:t>
            </a:r>
            <a:r>
              <a:rPr sz="1000" spc="-10" dirty="0">
                <a:latin typeface="Arial"/>
                <a:cs typeface="Arial"/>
              </a:rPr>
              <a:t>datatypes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underlying </a:t>
            </a:r>
            <a:r>
              <a:rPr sz="1000" spc="-5" dirty="0">
                <a:latin typeface="Arial"/>
                <a:cs typeface="Arial"/>
              </a:rPr>
              <a:t>database </a:t>
            </a:r>
            <a:r>
              <a:rPr sz="1000" spc="-10" dirty="0">
                <a:latin typeface="Arial"/>
                <a:cs typeface="Arial"/>
              </a:rPr>
              <a:t>types </a:t>
            </a:r>
            <a:r>
              <a:rPr sz="1000" spc="-5" dirty="0">
                <a:latin typeface="Arial"/>
                <a:cs typeface="Arial"/>
              </a:rPr>
              <a:t>is done by  ORM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automatically.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6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" y="0"/>
            <a:ext cx="10080000" cy="750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7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080000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080000" cy="7921625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01-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9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926513" y="0"/>
            <a:ext cx="1154113" cy="78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907</Words>
  <Application>Microsoft Office PowerPoint</Application>
  <PresentationFormat>Custom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Blessed</cp:lastModifiedBy>
  <cp:revision>6</cp:revision>
  <dcterms:created xsi:type="dcterms:W3CDTF">2020-06-05T19:33:39Z</dcterms:created>
  <dcterms:modified xsi:type="dcterms:W3CDTF">2022-03-15T12:46:45Z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2020-06-05T00:00:00Z</vt:filetime>
  </property>
</Properties>
</file>