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56" r:id="rId2"/>
    <p:sldId id="257" r:id="rId3"/>
    <p:sldId id="258" r:id="rId4"/>
    <p:sldId id="268" r:id="rId5"/>
    <p:sldId id="259" r:id="rId6"/>
    <p:sldId id="269" r:id="rId7"/>
    <p:sldId id="260" r:id="rId8"/>
    <p:sldId id="261" r:id="rId9"/>
    <p:sldId id="262" r:id="rId10"/>
    <p:sldId id="270" r:id="rId11"/>
    <p:sldId id="263" r:id="rId12"/>
    <p:sldId id="264" r:id="rId13"/>
    <p:sldId id="265" r:id="rId14"/>
    <p:sldId id="271" r:id="rId15"/>
    <p:sldId id="266" r:id="rId16"/>
    <p:sldId id="267" r:id="rId17"/>
  </p:sldIdLst>
  <p:sldSz cx="10801350" cy="8640763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22">
          <p15:clr>
            <a:srgbClr val="A4A3A4"/>
          </p15:clr>
        </p15:guide>
        <p15:guide id="2" pos="340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618" y="53"/>
      </p:cViewPr>
      <p:guideLst>
        <p:guide orient="horz" pos="2722"/>
        <p:guide pos="340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10104" y="2678640"/>
            <a:ext cx="918114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20205" y="4838831"/>
            <a:ext cx="756094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Page</a:t>
            </a:r>
            <a:r>
              <a:rPr spc="-50" dirty="0"/>
              <a:t> </a:t>
            </a:r>
            <a:r>
              <a:rPr spc="-5" dirty="0"/>
              <a:t>02-</a:t>
            </a:r>
            <a:fld id="{81D60167-4931-47E6-BA6A-407CBD079E47}" type="slidenum">
              <a:rPr spc="-5" dirty="0"/>
              <a:pPr marL="12700">
                <a:lnSpc>
                  <a:spcPct val="100000"/>
                </a:lnSpc>
              </a:pPr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Page</a:t>
            </a:r>
            <a:r>
              <a:rPr spc="-50" dirty="0"/>
              <a:t> </a:t>
            </a:r>
            <a:r>
              <a:rPr spc="-5" dirty="0"/>
              <a:t>02-</a:t>
            </a:r>
            <a:fld id="{81D60167-4931-47E6-BA6A-407CBD079E47}" type="slidenum">
              <a:rPr spc="-5" dirty="0"/>
              <a:pPr marL="12700">
                <a:lnSpc>
                  <a:spcPct val="100000"/>
                </a:lnSpc>
              </a:pPr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40068" y="1987379"/>
            <a:ext cx="469858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62697" y="1987379"/>
            <a:ext cx="469858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Page</a:t>
            </a:r>
            <a:r>
              <a:rPr spc="-50" dirty="0"/>
              <a:t> </a:t>
            </a:r>
            <a:r>
              <a:rPr spc="-5" dirty="0"/>
              <a:t>02-</a:t>
            </a:r>
            <a:fld id="{81D60167-4931-47E6-BA6A-407CBD079E47}" type="slidenum">
              <a:rPr spc="-5" dirty="0"/>
              <a:pPr marL="12700">
                <a:lnSpc>
                  <a:spcPct val="100000"/>
                </a:lnSpc>
              </a:pPr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Page</a:t>
            </a:r>
            <a:r>
              <a:rPr spc="-50" dirty="0"/>
              <a:t> </a:t>
            </a:r>
            <a:r>
              <a:rPr spc="-5" dirty="0"/>
              <a:t>02-</a:t>
            </a:r>
            <a:fld id="{81D60167-4931-47E6-BA6A-407CBD079E47}" type="slidenum">
              <a:rPr spc="-5" dirty="0"/>
              <a:pPr marL="12700">
                <a:lnSpc>
                  <a:spcPct val="100000"/>
                </a:lnSpc>
              </a:pPr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Page</a:t>
            </a:r>
            <a:r>
              <a:rPr spc="-50" dirty="0"/>
              <a:t> </a:t>
            </a:r>
            <a:r>
              <a:rPr spc="-5" dirty="0"/>
              <a:t>02-</a:t>
            </a:r>
            <a:fld id="{81D60167-4931-47E6-BA6A-407CBD079E47}" type="slidenum">
              <a:rPr spc="-5" dirty="0"/>
              <a:pPr marL="12700">
                <a:lnSpc>
                  <a:spcPct val="100000"/>
                </a:lnSpc>
              </a:pPr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628326" y="521325"/>
            <a:ext cx="0" cy="7560668"/>
          </a:xfrm>
          <a:custGeom>
            <a:avLst/>
            <a:gdLst/>
            <a:ahLst/>
            <a:cxnLst/>
            <a:rect l="l" t="t" r="r" b="b"/>
            <a:pathLst>
              <a:path h="8001000">
                <a:moveTo>
                  <a:pt x="0" y="0"/>
                </a:moveTo>
                <a:lnTo>
                  <a:pt x="0" y="80010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40069" y="345634"/>
            <a:ext cx="972121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40069" y="1987379"/>
            <a:ext cx="972121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72461" y="8035913"/>
            <a:ext cx="345643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40069" y="8035913"/>
            <a:ext cx="248431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304765" y="8252114"/>
            <a:ext cx="1108137" cy="1538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Page</a:t>
            </a:r>
            <a:r>
              <a:rPr spc="-50" dirty="0"/>
              <a:t> </a:t>
            </a:r>
            <a:r>
              <a:rPr spc="-5" dirty="0"/>
              <a:t>02-</a:t>
            </a:r>
            <a:fld id="{81D60167-4931-47E6-BA6A-407CBD079E47}" type="slidenum">
              <a:rPr spc="-5" dirty="0"/>
              <a:pPr marL="12700">
                <a:lnSpc>
                  <a:spcPct val="100000"/>
                </a:lnSpc>
              </a:pPr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4047" y="704942"/>
            <a:ext cx="1975247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Arial"/>
                <a:cs typeface="Arial"/>
              </a:rPr>
              <a:t>Instructor</a:t>
            </a:r>
            <a:r>
              <a:rPr sz="1200" b="1" spc="-2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Notes: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5665" y="171495"/>
            <a:ext cx="2445306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30" dirty="0">
                <a:latin typeface="Arial"/>
                <a:cs typeface="Arial"/>
              </a:rPr>
              <a:t>JPA </a:t>
            </a:r>
            <a:r>
              <a:rPr sz="1200" spc="-5" dirty="0">
                <a:latin typeface="Arial"/>
                <a:cs typeface="Arial"/>
              </a:rPr>
              <a:t>with </a:t>
            </a:r>
            <a:r>
              <a:rPr sz="1200" dirty="0">
                <a:latin typeface="Arial"/>
                <a:cs typeface="Arial"/>
              </a:rPr>
              <a:t>Hibernate</a:t>
            </a:r>
            <a:r>
              <a:rPr sz="1200" spc="-14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3.0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77535" y="171495"/>
            <a:ext cx="2886361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The </a:t>
            </a:r>
            <a:r>
              <a:rPr sz="1200" spc="-5" dirty="0">
                <a:latin typeface="Arial"/>
                <a:cs typeface="Arial"/>
              </a:rPr>
              <a:t>Persistence </a:t>
            </a:r>
            <a:r>
              <a:rPr sz="1200" dirty="0">
                <a:latin typeface="Arial"/>
                <a:cs typeface="Arial"/>
              </a:rPr>
              <a:t>Life</a:t>
            </a:r>
            <a:r>
              <a:rPr sz="1200" spc="-9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Cycle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" y="-1"/>
            <a:ext cx="10801350" cy="8640764"/>
            <a:chOff x="2016251" y="679704"/>
            <a:chExt cx="4584700" cy="344170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22347" y="685800"/>
              <a:ext cx="4572000" cy="34290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022347" y="685800"/>
              <a:ext cx="4572000" cy="3429000"/>
            </a:xfrm>
            <a:custGeom>
              <a:avLst/>
              <a:gdLst/>
              <a:ahLst/>
              <a:cxnLst/>
              <a:rect l="l" t="t" r="r" b="b"/>
              <a:pathLst>
                <a:path w="4572000" h="3429000">
                  <a:moveTo>
                    <a:pt x="0" y="3429000"/>
                  </a:moveTo>
                  <a:lnTo>
                    <a:pt x="4572000" y="3429000"/>
                  </a:lnTo>
                  <a:lnTo>
                    <a:pt x="4572000" y="0"/>
                  </a:lnTo>
                  <a:lnTo>
                    <a:pt x="0" y="0"/>
                  </a:lnTo>
                  <a:lnTo>
                    <a:pt x="0" y="34290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Page</a:t>
            </a:r>
            <a:r>
              <a:rPr spc="-50" dirty="0"/>
              <a:t> </a:t>
            </a:r>
            <a:r>
              <a:rPr spc="-5" dirty="0"/>
              <a:t>02-</a:t>
            </a:r>
            <a:fld id="{81D60167-4931-47E6-BA6A-407CBD079E47}" type="slidenum">
              <a:rPr spc="-5" dirty="0"/>
              <a:pPr marL="12700">
                <a:lnSpc>
                  <a:spcPct val="100000"/>
                </a:lnSpc>
              </a:pPr>
              <a:t>1</a:t>
            </a:fld>
            <a:endParaRPr spc="-5" dirty="0"/>
          </a:p>
        </p:txBody>
      </p:sp>
      <p:sp>
        <p:nvSpPr>
          <p:cNvPr id="9" name="Rectangle 8"/>
          <p:cNvSpPr/>
          <p:nvPr/>
        </p:nvSpPr>
        <p:spPr>
          <a:xfrm>
            <a:off x="0" y="7444581"/>
            <a:ext cx="2733675" cy="1196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00338" y="738981"/>
            <a:ext cx="7577137" cy="44396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01600">
              <a:lnSpc>
                <a:spcPct val="100000"/>
              </a:lnSpc>
              <a:spcBef>
                <a:spcPts val="95"/>
              </a:spcBef>
            </a:pPr>
            <a:r>
              <a:rPr lang="en-US" sz="2000" b="1" dirty="0">
                <a:latin typeface="Arial"/>
                <a:cs typeface="Arial"/>
              </a:rPr>
              <a:t>Managed </a:t>
            </a:r>
            <a:r>
              <a:rPr lang="en-US" sz="2000" b="1" spc="-5" dirty="0">
                <a:latin typeface="Arial"/>
                <a:cs typeface="Arial"/>
              </a:rPr>
              <a:t>State : </a:t>
            </a:r>
            <a:r>
              <a:rPr lang="en-US" sz="2000" spc="-5" dirty="0">
                <a:latin typeface="Arial"/>
                <a:cs typeface="Arial"/>
              </a:rPr>
              <a:t>An entity object becomes </a:t>
            </a:r>
            <a:r>
              <a:rPr lang="en-US" sz="2000" b="1" dirty="0">
                <a:latin typeface="Arial"/>
                <a:cs typeface="Arial"/>
              </a:rPr>
              <a:t>Managed </a:t>
            </a:r>
            <a:r>
              <a:rPr lang="en-US" sz="2000" spc="-10" dirty="0">
                <a:latin typeface="Arial"/>
                <a:cs typeface="Arial"/>
              </a:rPr>
              <a:t>when </a:t>
            </a:r>
            <a:r>
              <a:rPr lang="en-US" sz="2000" spc="-5" dirty="0">
                <a:latin typeface="Arial"/>
                <a:cs typeface="Arial"/>
              </a:rPr>
              <a:t>it </a:t>
            </a:r>
            <a:r>
              <a:rPr lang="en-US" sz="2000" spc="-10" dirty="0">
                <a:latin typeface="Arial"/>
                <a:cs typeface="Arial"/>
              </a:rPr>
              <a:t>is </a:t>
            </a:r>
            <a:r>
              <a:rPr lang="en-US" sz="2000" spc="-5" dirty="0">
                <a:latin typeface="Arial"/>
                <a:cs typeface="Arial"/>
              </a:rPr>
              <a:t>persisted to  the database </a:t>
            </a:r>
            <a:r>
              <a:rPr lang="en-US" sz="2000" spc="-10" dirty="0">
                <a:latin typeface="Arial"/>
                <a:cs typeface="Arial"/>
              </a:rPr>
              <a:t>via </a:t>
            </a:r>
            <a:r>
              <a:rPr lang="en-US" sz="2000" spc="-5" dirty="0">
                <a:latin typeface="Arial"/>
                <a:cs typeface="Arial"/>
              </a:rPr>
              <a:t>an </a:t>
            </a:r>
            <a:r>
              <a:rPr lang="en-US" sz="2000" spc="-10" dirty="0" err="1">
                <a:latin typeface="Arial"/>
                <a:cs typeface="Arial"/>
              </a:rPr>
              <a:t>EntityManager’s</a:t>
            </a:r>
            <a:r>
              <a:rPr lang="en-US" sz="2000" spc="-10" dirty="0">
                <a:latin typeface="Arial"/>
                <a:cs typeface="Arial"/>
              </a:rPr>
              <a:t> </a:t>
            </a:r>
            <a:r>
              <a:rPr lang="en-US" sz="2000" spc="-5" dirty="0">
                <a:latin typeface="Arial"/>
                <a:cs typeface="Arial"/>
              </a:rPr>
              <a:t>persist method </a:t>
            </a:r>
            <a:r>
              <a:rPr lang="en-US" sz="2000" spc="-10" dirty="0">
                <a:latin typeface="Arial"/>
                <a:cs typeface="Arial"/>
              </a:rPr>
              <a:t>which </a:t>
            </a:r>
            <a:r>
              <a:rPr lang="en-US" sz="2000" dirty="0">
                <a:latin typeface="Arial"/>
                <a:cs typeface="Arial"/>
              </a:rPr>
              <a:t>must </a:t>
            </a:r>
            <a:r>
              <a:rPr lang="en-US" sz="2000" spc="-5" dirty="0">
                <a:latin typeface="Arial"/>
                <a:cs typeface="Arial"/>
              </a:rPr>
              <a:t>be </a:t>
            </a:r>
            <a:r>
              <a:rPr lang="en-US" sz="2000" spc="-10" dirty="0">
                <a:latin typeface="Arial"/>
                <a:cs typeface="Arial"/>
              </a:rPr>
              <a:t>invoked  within </a:t>
            </a:r>
            <a:r>
              <a:rPr lang="en-US" sz="2000" spc="-5" dirty="0">
                <a:latin typeface="Arial"/>
                <a:cs typeface="Arial"/>
              </a:rPr>
              <a:t>an </a:t>
            </a:r>
            <a:r>
              <a:rPr lang="en-US" sz="2000" spc="-10" dirty="0">
                <a:latin typeface="Arial"/>
                <a:cs typeface="Arial"/>
              </a:rPr>
              <a:t>active </a:t>
            </a:r>
            <a:r>
              <a:rPr lang="en-US" sz="2000" spc="-5" dirty="0">
                <a:latin typeface="Arial"/>
                <a:cs typeface="Arial"/>
              </a:rPr>
              <a:t>transaction. On transaction </a:t>
            </a:r>
            <a:r>
              <a:rPr lang="en-US" sz="2000" dirty="0">
                <a:latin typeface="Arial"/>
                <a:cs typeface="Arial"/>
              </a:rPr>
              <a:t>commit, </a:t>
            </a:r>
            <a:r>
              <a:rPr lang="en-US" sz="2000" spc="-5" dirty="0">
                <a:latin typeface="Arial"/>
                <a:cs typeface="Arial"/>
              </a:rPr>
              <a:t>the </a:t>
            </a:r>
            <a:r>
              <a:rPr lang="en-US" sz="2000" spc="-10" dirty="0">
                <a:latin typeface="Arial"/>
                <a:cs typeface="Arial"/>
              </a:rPr>
              <a:t>owning </a:t>
            </a:r>
            <a:r>
              <a:rPr lang="en-US" sz="2000" spc="-5" dirty="0">
                <a:latin typeface="Arial"/>
                <a:cs typeface="Arial"/>
              </a:rPr>
              <a:t>Entity  Manager stores the new entity object to the</a:t>
            </a:r>
            <a:r>
              <a:rPr lang="en-US" sz="2000" spc="-40" dirty="0">
                <a:latin typeface="Arial"/>
                <a:cs typeface="Arial"/>
              </a:rPr>
              <a:t> </a:t>
            </a:r>
            <a:r>
              <a:rPr lang="en-US" sz="2000" spc="-5" dirty="0">
                <a:latin typeface="Arial"/>
                <a:cs typeface="Arial"/>
              </a:rPr>
              <a:t>database.</a:t>
            </a:r>
            <a:endParaRPr lang="en-US"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lang="en-US"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US" sz="2000" spc="-5" dirty="0">
                <a:latin typeface="Arial"/>
                <a:cs typeface="Arial"/>
              </a:rPr>
              <a:t>Entity objects retrieved from the database by an </a:t>
            </a:r>
            <a:r>
              <a:rPr lang="en-US" sz="2000" spc="-10" dirty="0" err="1">
                <a:latin typeface="Arial"/>
                <a:cs typeface="Arial"/>
              </a:rPr>
              <a:t>EntityManager</a:t>
            </a:r>
            <a:r>
              <a:rPr lang="en-US" sz="2000" spc="-10" dirty="0">
                <a:latin typeface="Arial"/>
                <a:cs typeface="Arial"/>
              </a:rPr>
              <a:t> </a:t>
            </a:r>
            <a:r>
              <a:rPr lang="en-US" sz="2000" spc="-5" dirty="0">
                <a:latin typeface="Arial"/>
                <a:cs typeface="Arial"/>
              </a:rPr>
              <a:t>are also </a:t>
            </a:r>
            <a:r>
              <a:rPr lang="en-US" sz="2000" spc="-10" dirty="0">
                <a:latin typeface="Arial"/>
                <a:cs typeface="Arial"/>
              </a:rPr>
              <a:t>in</a:t>
            </a:r>
            <a:r>
              <a:rPr lang="en-US" sz="2000" spc="65" dirty="0">
                <a:latin typeface="Arial"/>
                <a:cs typeface="Arial"/>
              </a:rPr>
              <a:t> </a:t>
            </a:r>
            <a:r>
              <a:rPr lang="en-US" sz="2000" spc="-5" dirty="0">
                <a:latin typeface="Arial"/>
                <a:cs typeface="Arial"/>
              </a:rPr>
              <a:t>the </a:t>
            </a:r>
            <a:r>
              <a:rPr lang="en-US" sz="2000" b="1" dirty="0">
                <a:latin typeface="Arial"/>
                <a:cs typeface="Arial"/>
              </a:rPr>
              <a:t>Managed</a:t>
            </a:r>
            <a:r>
              <a:rPr lang="en-US" sz="2000" b="1" spc="-30" dirty="0">
                <a:latin typeface="Arial"/>
                <a:cs typeface="Arial"/>
              </a:rPr>
              <a:t> </a:t>
            </a:r>
            <a:r>
              <a:rPr lang="en-US" sz="2000" spc="-5" dirty="0">
                <a:latin typeface="Arial"/>
                <a:cs typeface="Arial"/>
              </a:rPr>
              <a:t>state.</a:t>
            </a:r>
            <a:endParaRPr lang="en-US"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lang="en-US" sz="2000" dirty="0">
              <a:latin typeface="Arial"/>
              <a:cs typeface="Arial"/>
            </a:endParaRPr>
          </a:p>
          <a:p>
            <a:pPr marL="12700" marR="60325" algn="just">
              <a:lnSpc>
                <a:spcPct val="100000"/>
              </a:lnSpc>
            </a:pPr>
            <a:r>
              <a:rPr lang="en-US" sz="2000" spc="-5" dirty="0">
                <a:latin typeface="Arial"/>
                <a:cs typeface="Arial"/>
              </a:rPr>
              <a:t>If a managed entity object is modified </a:t>
            </a:r>
            <a:r>
              <a:rPr lang="en-US" sz="2000" spc="-10" dirty="0">
                <a:latin typeface="Arial"/>
                <a:cs typeface="Arial"/>
              </a:rPr>
              <a:t>within </a:t>
            </a:r>
            <a:r>
              <a:rPr lang="en-US" sz="2000" spc="-5" dirty="0">
                <a:latin typeface="Arial"/>
                <a:cs typeface="Arial"/>
              </a:rPr>
              <a:t>an </a:t>
            </a:r>
            <a:r>
              <a:rPr lang="en-US" sz="2000" spc="-10" dirty="0">
                <a:latin typeface="Arial"/>
                <a:cs typeface="Arial"/>
              </a:rPr>
              <a:t>active </a:t>
            </a:r>
            <a:r>
              <a:rPr lang="en-US" sz="2000" spc="-5" dirty="0">
                <a:latin typeface="Arial"/>
                <a:cs typeface="Arial"/>
              </a:rPr>
              <a:t>transaction the change  </a:t>
            </a:r>
            <a:r>
              <a:rPr lang="en-US" sz="2000" spc="-10" dirty="0">
                <a:latin typeface="Arial"/>
                <a:cs typeface="Arial"/>
              </a:rPr>
              <a:t>is </a:t>
            </a:r>
            <a:r>
              <a:rPr lang="en-US" sz="2000" spc="-5" dirty="0">
                <a:latin typeface="Arial"/>
                <a:cs typeface="Arial"/>
              </a:rPr>
              <a:t>detected by the </a:t>
            </a:r>
            <a:r>
              <a:rPr lang="en-US" sz="2000" spc="-10" dirty="0">
                <a:latin typeface="Arial"/>
                <a:cs typeface="Arial"/>
              </a:rPr>
              <a:t>owning </a:t>
            </a:r>
            <a:r>
              <a:rPr lang="en-US" sz="2000" spc="-10" dirty="0" err="1">
                <a:latin typeface="Arial"/>
                <a:cs typeface="Arial"/>
              </a:rPr>
              <a:t>EntityManager</a:t>
            </a:r>
            <a:r>
              <a:rPr lang="en-US" sz="2000" spc="-10" dirty="0">
                <a:latin typeface="Arial"/>
                <a:cs typeface="Arial"/>
              </a:rPr>
              <a:t> </a:t>
            </a:r>
            <a:r>
              <a:rPr lang="en-US" sz="2000" spc="-5" dirty="0">
                <a:latin typeface="Arial"/>
                <a:cs typeface="Arial"/>
              </a:rPr>
              <a:t>and the update </a:t>
            </a:r>
            <a:r>
              <a:rPr lang="en-US" sz="2000" spc="-10" dirty="0">
                <a:latin typeface="Arial"/>
                <a:cs typeface="Arial"/>
              </a:rPr>
              <a:t>is </a:t>
            </a:r>
            <a:r>
              <a:rPr lang="en-US" sz="2000" spc="-5" dirty="0">
                <a:latin typeface="Arial"/>
                <a:cs typeface="Arial"/>
              </a:rPr>
              <a:t>propagated to the  database on transaction</a:t>
            </a:r>
            <a:r>
              <a:rPr lang="en-US" sz="2000" spc="-50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commit.</a:t>
            </a: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lang="en-US" sz="2000" dirty="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</a:pPr>
            <a:r>
              <a:rPr lang="en-US" sz="2000" b="1" spc="-5" dirty="0">
                <a:latin typeface="Arial"/>
                <a:cs typeface="Arial"/>
              </a:rPr>
              <a:t>Note: </a:t>
            </a:r>
            <a:r>
              <a:rPr lang="en-US" sz="2000" dirty="0">
                <a:latin typeface="Arial"/>
                <a:cs typeface="Arial"/>
              </a:rPr>
              <a:t>The </a:t>
            </a:r>
            <a:r>
              <a:rPr lang="en-US" sz="2000" spc="-5" dirty="0">
                <a:latin typeface="Arial"/>
                <a:cs typeface="Arial"/>
              </a:rPr>
              <a:t>methods </a:t>
            </a:r>
            <a:r>
              <a:rPr lang="en-US" sz="2000" spc="-10" dirty="0">
                <a:latin typeface="Arial"/>
                <a:cs typeface="Arial"/>
              </a:rPr>
              <a:t>shown in </a:t>
            </a:r>
            <a:r>
              <a:rPr lang="en-US" sz="2000" spc="-5" dirty="0">
                <a:latin typeface="Arial"/>
                <a:cs typeface="Arial"/>
              </a:rPr>
              <a:t>slide are of </a:t>
            </a:r>
            <a:r>
              <a:rPr lang="en-US" sz="2000" spc="-10" dirty="0" err="1">
                <a:latin typeface="Arial"/>
                <a:cs typeface="Arial"/>
              </a:rPr>
              <a:t>EntityManager</a:t>
            </a:r>
            <a:r>
              <a:rPr lang="en-US" sz="2000" spc="35" dirty="0">
                <a:latin typeface="Arial"/>
                <a:cs typeface="Arial"/>
              </a:rPr>
              <a:t> </a:t>
            </a:r>
            <a:r>
              <a:rPr lang="en-US" sz="2000" spc="-5" dirty="0">
                <a:latin typeface="Arial"/>
                <a:cs typeface="Arial"/>
              </a:rPr>
              <a:t>interface.</a:t>
            </a:r>
            <a:endParaRPr lang="en-US"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object 5"/>
          <p:cNvGrpSpPr/>
          <p:nvPr/>
        </p:nvGrpSpPr>
        <p:grpSpPr>
          <a:xfrm>
            <a:off x="0" y="-1"/>
            <a:ext cx="10801350" cy="8640764"/>
            <a:chOff x="2016251" y="679704"/>
            <a:chExt cx="4584700" cy="344170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22347" y="685800"/>
              <a:ext cx="4572000" cy="34290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022347" y="685800"/>
              <a:ext cx="4572000" cy="3429000"/>
            </a:xfrm>
            <a:custGeom>
              <a:avLst/>
              <a:gdLst/>
              <a:ahLst/>
              <a:cxnLst/>
              <a:rect l="l" t="t" r="r" b="b"/>
              <a:pathLst>
                <a:path w="4572000" h="3429000">
                  <a:moveTo>
                    <a:pt x="0" y="3429000"/>
                  </a:moveTo>
                  <a:lnTo>
                    <a:pt x="4572000" y="3429000"/>
                  </a:lnTo>
                  <a:lnTo>
                    <a:pt x="4572000" y="0"/>
                  </a:lnTo>
                  <a:lnTo>
                    <a:pt x="0" y="0"/>
                  </a:lnTo>
                  <a:lnTo>
                    <a:pt x="0" y="34290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-1" y="7692426"/>
            <a:ext cx="9134475" cy="8867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latin typeface="Arial"/>
                <a:cs typeface="Arial"/>
              </a:rPr>
              <a:t>Detached State : </a:t>
            </a:r>
            <a:r>
              <a:rPr sz="1400" spc="-5" dirty="0">
                <a:latin typeface="Arial"/>
                <a:cs typeface="Arial"/>
              </a:rPr>
              <a:t>represents entity objects that </a:t>
            </a:r>
            <a:r>
              <a:rPr sz="1400" spc="-10" dirty="0">
                <a:latin typeface="Arial"/>
                <a:cs typeface="Arial"/>
              </a:rPr>
              <a:t>have </a:t>
            </a:r>
            <a:r>
              <a:rPr sz="1400" spc="-5" dirty="0">
                <a:latin typeface="Arial"/>
                <a:cs typeface="Arial"/>
              </a:rPr>
              <a:t>been disconnected </a:t>
            </a:r>
            <a:r>
              <a:rPr sz="1400" dirty="0">
                <a:latin typeface="Arial"/>
                <a:cs typeface="Arial"/>
              </a:rPr>
              <a:t>from  </a:t>
            </a:r>
            <a:r>
              <a:rPr sz="1400" spc="-5" dirty="0">
                <a:latin typeface="Arial"/>
                <a:cs typeface="Arial"/>
              </a:rPr>
              <a:t>the </a:t>
            </a:r>
            <a:r>
              <a:rPr sz="1400" spc="-10" dirty="0">
                <a:latin typeface="Arial"/>
                <a:cs typeface="Arial"/>
              </a:rPr>
              <a:t>EntityManager. </a:t>
            </a:r>
            <a:r>
              <a:rPr sz="1400" spc="-5" dirty="0">
                <a:latin typeface="Arial"/>
                <a:cs typeface="Arial"/>
              </a:rPr>
              <a:t>For instance, all the managed objects of an </a:t>
            </a:r>
            <a:r>
              <a:rPr sz="1400" spc="-10" dirty="0">
                <a:latin typeface="Arial"/>
                <a:cs typeface="Arial"/>
              </a:rPr>
              <a:t>EntityManager  </a:t>
            </a:r>
            <a:r>
              <a:rPr sz="1400" dirty="0">
                <a:latin typeface="Arial"/>
                <a:cs typeface="Arial"/>
              </a:rPr>
              <a:t>become </a:t>
            </a:r>
            <a:r>
              <a:rPr sz="1400" spc="-5" dirty="0">
                <a:latin typeface="Arial"/>
                <a:cs typeface="Arial"/>
              </a:rPr>
              <a:t>detached </a:t>
            </a:r>
            <a:r>
              <a:rPr sz="1400" spc="-10" dirty="0">
                <a:latin typeface="Arial"/>
                <a:cs typeface="Arial"/>
              </a:rPr>
              <a:t>when </a:t>
            </a:r>
            <a:r>
              <a:rPr sz="1400" spc="-5" dirty="0">
                <a:latin typeface="Arial"/>
                <a:cs typeface="Arial"/>
              </a:rPr>
              <a:t>the </a:t>
            </a:r>
            <a:r>
              <a:rPr sz="1400" spc="-10" dirty="0">
                <a:latin typeface="Arial"/>
                <a:cs typeface="Arial"/>
              </a:rPr>
              <a:t>EntityManager </a:t>
            </a:r>
            <a:r>
              <a:rPr sz="1400" spc="-5" dirty="0">
                <a:latin typeface="Arial"/>
                <a:cs typeface="Arial"/>
              </a:rPr>
              <a:t>is</a:t>
            </a:r>
            <a:r>
              <a:rPr sz="1400" spc="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closed.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0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Note: </a:t>
            </a:r>
            <a:r>
              <a:rPr sz="1400" dirty="0">
                <a:latin typeface="Arial"/>
                <a:cs typeface="Arial"/>
              </a:rPr>
              <a:t>The method </a:t>
            </a:r>
            <a:r>
              <a:rPr sz="1400" spc="-10" dirty="0">
                <a:latin typeface="Arial"/>
                <a:cs typeface="Arial"/>
              </a:rPr>
              <a:t>shown </a:t>
            </a:r>
            <a:r>
              <a:rPr sz="1400" spc="-5" dirty="0">
                <a:latin typeface="Arial"/>
                <a:cs typeface="Arial"/>
              </a:rPr>
              <a:t>in slide are of </a:t>
            </a:r>
            <a:r>
              <a:rPr sz="1400" spc="-10" dirty="0">
                <a:latin typeface="Arial"/>
                <a:cs typeface="Arial"/>
              </a:rPr>
              <a:t>EntityManager</a:t>
            </a:r>
            <a:r>
              <a:rPr sz="1400" spc="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interface.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Page</a:t>
            </a:r>
            <a:r>
              <a:rPr spc="-50" dirty="0"/>
              <a:t> </a:t>
            </a:r>
            <a:r>
              <a:rPr spc="-5" dirty="0"/>
              <a:t>02-</a:t>
            </a:r>
            <a:fld id="{81D60167-4931-47E6-BA6A-407CBD079E47}" type="slidenum">
              <a:rPr spc="-5" dirty="0"/>
              <a:pPr marL="12700">
                <a:lnSpc>
                  <a:spcPct val="100000"/>
                </a:lnSpc>
              </a:pPr>
              <a:t>11</a:t>
            </a:fld>
            <a:endParaRPr spc="-5" dirty="0"/>
          </a:p>
        </p:txBody>
      </p:sp>
      <p:sp>
        <p:nvSpPr>
          <p:cNvPr id="10" name="Rectangle 9"/>
          <p:cNvSpPr/>
          <p:nvPr/>
        </p:nvSpPr>
        <p:spPr>
          <a:xfrm>
            <a:off x="9363075" y="0"/>
            <a:ext cx="143827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-1"/>
            <a:ext cx="10801350" cy="8640763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Page</a:t>
            </a:r>
            <a:r>
              <a:rPr spc="-50" dirty="0"/>
              <a:t> </a:t>
            </a:r>
            <a:r>
              <a:rPr spc="-5" dirty="0"/>
              <a:t>02-</a:t>
            </a:r>
            <a:fld id="{81D60167-4931-47E6-BA6A-407CBD079E47}" type="slidenum">
              <a:rPr spc="-5" dirty="0"/>
              <a:pPr marL="12700">
                <a:lnSpc>
                  <a:spcPct val="100000"/>
                </a:lnSpc>
              </a:pPr>
              <a:t>12</a:t>
            </a:fld>
            <a:endParaRPr spc="-5" dirty="0"/>
          </a:p>
        </p:txBody>
      </p:sp>
      <p:sp>
        <p:nvSpPr>
          <p:cNvPr id="4" name="Rectangle 3"/>
          <p:cNvSpPr/>
          <p:nvPr/>
        </p:nvSpPr>
        <p:spPr>
          <a:xfrm>
            <a:off x="9363075" y="0"/>
            <a:ext cx="143827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2" y="-1"/>
            <a:ext cx="10801351" cy="8640764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Page</a:t>
            </a:r>
            <a:r>
              <a:rPr spc="-50" dirty="0"/>
              <a:t> </a:t>
            </a:r>
            <a:r>
              <a:rPr spc="-5" dirty="0"/>
              <a:t>02-</a:t>
            </a:r>
            <a:fld id="{81D60167-4931-47E6-BA6A-407CBD079E47}" type="slidenum">
              <a:rPr spc="-5" dirty="0"/>
              <a:pPr marL="12700">
                <a:lnSpc>
                  <a:spcPct val="100000"/>
                </a:lnSpc>
              </a:pPr>
              <a:t>13</a:t>
            </a:fld>
            <a:endParaRPr spc="-5" dirty="0"/>
          </a:p>
        </p:txBody>
      </p:sp>
      <p:sp>
        <p:nvSpPr>
          <p:cNvPr id="4" name="Rectangle 3"/>
          <p:cNvSpPr/>
          <p:nvPr/>
        </p:nvSpPr>
        <p:spPr>
          <a:xfrm>
            <a:off x="9363075" y="0"/>
            <a:ext cx="143827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00338" y="1043781"/>
            <a:ext cx="8101012" cy="5522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lang="en-US" sz="3200" b="1" spc="-5" dirty="0">
                <a:latin typeface="Arial"/>
                <a:cs typeface="Arial"/>
              </a:rPr>
              <a:t>Removed State : </a:t>
            </a:r>
            <a:r>
              <a:rPr lang="en-US" sz="3200" spc="-5" dirty="0">
                <a:latin typeface="Arial"/>
                <a:cs typeface="Arial"/>
              </a:rPr>
              <a:t>A managed entity object can also be retrieved </a:t>
            </a:r>
            <a:r>
              <a:rPr lang="en-US" sz="3200" dirty="0">
                <a:latin typeface="Arial"/>
                <a:cs typeface="Arial"/>
              </a:rPr>
              <a:t>from </a:t>
            </a:r>
            <a:r>
              <a:rPr lang="en-US" sz="3200" spc="-5" dirty="0">
                <a:latin typeface="Arial"/>
                <a:cs typeface="Arial"/>
              </a:rPr>
              <a:t>the  database </a:t>
            </a:r>
            <a:r>
              <a:rPr lang="en-US" sz="3200" spc="-10" dirty="0">
                <a:latin typeface="Arial"/>
                <a:cs typeface="Arial"/>
              </a:rPr>
              <a:t>and </a:t>
            </a:r>
            <a:r>
              <a:rPr lang="en-US" sz="3200" dirty="0">
                <a:latin typeface="Arial"/>
                <a:cs typeface="Arial"/>
              </a:rPr>
              <a:t>marked for </a:t>
            </a:r>
            <a:r>
              <a:rPr lang="en-US" sz="3200" spc="-10" dirty="0">
                <a:latin typeface="Arial"/>
                <a:cs typeface="Arial"/>
              </a:rPr>
              <a:t>deletion, </a:t>
            </a:r>
            <a:r>
              <a:rPr lang="en-US" sz="3200" spc="-5" dirty="0">
                <a:latin typeface="Arial"/>
                <a:cs typeface="Arial"/>
              </a:rPr>
              <a:t>by </a:t>
            </a:r>
            <a:r>
              <a:rPr lang="en-US" sz="3200" spc="-10" dirty="0">
                <a:latin typeface="Arial"/>
                <a:cs typeface="Arial"/>
              </a:rPr>
              <a:t>using </a:t>
            </a:r>
            <a:r>
              <a:rPr lang="en-US" sz="3200" spc="-5" dirty="0">
                <a:latin typeface="Arial"/>
                <a:cs typeface="Arial"/>
              </a:rPr>
              <a:t>the </a:t>
            </a:r>
            <a:r>
              <a:rPr lang="en-US" sz="3200" spc="-10" dirty="0" err="1">
                <a:latin typeface="Arial"/>
                <a:cs typeface="Arial"/>
              </a:rPr>
              <a:t>EntityManager’s</a:t>
            </a:r>
            <a:r>
              <a:rPr lang="en-US" sz="3200" spc="-10" dirty="0">
                <a:latin typeface="Arial"/>
                <a:cs typeface="Arial"/>
              </a:rPr>
              <a:t> </a:t>
            </a:r>
            <a:r>
              <a:rPr lang="en-US" sz="3200" spc="-5" dirty="0">
                <a:latin typeface="Arial"/>
                <a:cs typeface="Arial"/>
              </a:rPr>
              <a:t>remove  </a:t>
            </a:r>
            <a:r>
              <a:rPr lang="en-US" sz="3200" dirty="0">
                <a:latin typeface="Arial"/>
                <a:cs typeface="Arial"/>
              </a:rPr>
              <a:t>method </a:t>
            </a:r>
            <a:r>
              <a:rPr lang="en-US" sz="3200" spc="-10" dirty="0">
                <a:latin typeface="Arial"/>
                <a:cs typeface="Arial"/>
              </a:rPr>
              <a:t>within </a:t>
            </a:r>
            <a:r>
              <a:rPr lang="en-US" sz="3200" spc="-5" dirty="0">
                <a:latin typeface="Arial"/>
                <a:cs typeface="Arial"/>
              </a:rPr>
              <a:t>an </a:t>
            </a:r>
            <a:r>
              <a:rPr lang="en-US" sz="3200" spc="-10" dirty="0">
                <a:latin typeface="Arial"/>
                <a:cs typeface="Arial"/>
              </a:rPr>
              <a:t>active </a:t>
            </a:r>
            <a:r>
              <a:rPr lang="en-US" sz="3200" spc="-5" dirty="0">
                <a:latin typeface="Arial"/>
                <a:cs typeface="Arial"/>
              </a:rPr>
              <a:t>transaction. </a:t>
            </a:r>
            <a:r>
              <a:rPr lang="en-US" sz="3200" dirty="0">
                <a:latin typeface="Arial"/>
                <a:cs typeface="Arial"/>
              </a:rPr>
              <a:t>The </a:t>
            </a:r>
            <a:r>
              <a:rPr lang="en-US" sz="3200" spc="-5" dirty="0">
                <a:latin typeface="Arial"/>
                <a:cs typeface="Arial"/>
              </a:rPr>
              <a:t>entity object changes its state from  </a:t>
            </a:r>
            <a:r>
              <a:rPr lang="en-US" sz="3200" spc="-10" dirty="0">
                <a:latin typeface="Arial"/>
                <a:cs typeface="Arial"/>
              </a:rPr>
              <a:t>Managed </a:t>
            </a:r>
            <a:r>
              <a:rPr lang="en-US" sz="3200" spc="-5" dirty="0">
                <a:latin typeface="Arial"/>
                <a:cs typeface="Arial"/>
              </a:rPr>
              <a:t>to </a:t>
            </a:r>
            <a:r>
              <a:rPr lang="en-US" sz="3200" b="1" spc="-5" dirty="0">
                <a:latin typeface="Arial"/>
                <a:cs typeface="Arial"/>
              </a:rPr>
              <a:t>Removed</a:t>
            </a:r>
            <a:r>
              <a:rPr lang="en-US" sz="3200" spc="-5" dirty="0">
                <a:latin typeface="Arial"/>
                <a:cs typeface="Arial"/>
              </a:rPr>
              <a:t>, and </a:t>
            </a:r>
            <a:r>
              <a:rPr lang="en-US" sz="3200" spc="-10" dirty="0">
                <a:latin typeface="Arial"/>
                <a:cs typeface="Arial"/>
              </a:rPr>
              <a:t>is physically </a:t>
            </a:r>
            <a:r>
              <a:rPr lang="en-US" sz="3200" spc="-5" dirty="0">
                <a:latin typeface="Arial"/>
                <a:cs typeface="Arial"/>
              </a:rPr>
              <a:t>deleted from the database during  </a:t>
            </a:r>
            <a:r>
              <a:rPr lang="en-US" sz="3200" dirty="0">
                <a:latin typeface="Arial"/>
                <a:cs typeface="Arial"/>
              </a:rPr>
              <a:t>commit.</a:t>
            </a: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lang="en-US" sz="3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US" sz="3200" b="1" spc="-5" dirty="0">
                <a:latin typeface="Arial"/>
                <a:cs typeface="Arial"/>
              </a:rPr>
              <a:t>Note: </a:t>
            </a:r>
            <a:r>
              <a:rPr lang="en-US" sz="3200" dirty="0">
                <a:latin typeface="Arial"/>
                <a:cs typeface="Arial"/>
              </a:rPr>
              <a:t>The </a:t>
            </a:r>
            <a:r>
              <a:rPr lang="en-US" sz="3200" spc="-5" dirty="0">
                <a:latin typeface="Arial"/>
                <a:cs typeface="Arial"/>
              </a:rPr>
              <a:t>methods </a:t>
            </a:r>
            <a:r>
              <a:rPr lang="en-US" sz="3200" spc="-10" dirty="0">
                <a:latin typeface="Arial"/>
                <a:cs typeface="Arial"/>
              </a:rPr>
              <a:t>shown in </a:t>
            </a:r>
            <a:r>
              <a:rPr lang="en-US" sz="3200" spc="-5" dirty="0">
                <a:latin typeface="Arial"/>
                <a:cs typeface="Arial"/>
              </a:rPr>
              <a:t>slide are of </a:t>
            </a:r>
            <a:r>
              <a:rPr lang="en-US" sz="3200" spc="-10" dirty="0" err="1">
                <a:latin typeface="Arial"/>
                <a:cs typeface="Arial"/>
              </a:rPr>
              <a:t>EntityManager</a:t>
            </a:r>
            <a:r>
              <a:rPr lang="en-US" sz="3200" spc="40" dirty="0">
                <a:latin typeface="Arial"/>
                <a:cs typeface="Arial"/>
              </a:rPr>
              <a:t> </a:t>
            </a:r>
            <a:r>
              <a:rPr lang="en-US" sz="3200" spc="-5" dirty="0">
                <a:latin typeface="Arial"/>
                <a:cs typeface="Arial"/>
              </a:rPr>
              <a:t>interface.</a:t>
            </a:r>
            <a:endParaRPr lang="en-US" sz="3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object 5"/>
          <p:cNvGrpSpPr/>
          <p:nvPr/>
        </p:nvGrpSpPr>
        <p:grpSpPr>
          <a:xfrm>
            <a:off x="0" y="1"/>
            <a:ext cx="10801350" cy="8130380"/>
            <a:chOff x="2016251" y="679704"/>
            <a:chExt cx="4584700" cy="344170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22347" y="685800"/>
              <a:ext cx="4572000" cy="34290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022347" y="685800"/>
              <a:ext cx="4572000" cy="3429000"/>
            </a:xfrm>
            <a:custGeom>
              <a:avLst/>
              <a:gdLst/>
              <a:ahLst/>
              <a:cxnLst/>
              <a:rect l="l" t="t" r="r" b="b"/>
              <a:pathLst>
                <a:path w="4572000" h="3429000">
                  <a:moveTo>
                    <a:pt x="0" y="3429000"/>
                  </a:moveTo>
                  <a:lnTo>
                    <a:pt x="4572000" y="3429000"/>
                  </a:lnTo>
                  <a:lnTo>
                    <a:pt x="4572000" y="0"/>
                  </a:lnTo>
                  <a:lnTo>
                    <a:pt x="0" y="0"/>
                  </a:lnTo>
                  <a:lnTo>
                    <a:pt x="0" y="34290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Page</a:t>
            </a:r>
            <a:r>
              <a:rPr spc="-50" dirty="0"/>
              <a:t> </a:t>
            </a:r>
            <a:r>
              <a:rPr spc="-5" dirty="0"/>
              <a:t>02-</a:t>
            </a:r>
            <a:fld id="{81D60167-4931-47E6-BA6A-407CBD079E47}" type="slidenum">
              <a:rPr spc="-5" dirty="0"/>
              <a:pPr marL="12700">
                <a:lnSpc>
                  <a:spcPct val="100000"/>
                </a:lnSpc>
              </a:pPr>
              <a:t>15</a:t>
            </a:fld>
            <a:endParaRPr spc="-5" dirty="0"/>
          </a:p>
        </p:txBody>
      </p:sp>
      <p:sp>
        <p:nvSpPr>
          <p:cNvPr id="9" name="Rectangle 8"/>
          <p:cNvSpPr/>
          <p:nvPr/>
        </p:nvSpPr>
        <p:spPr>
          <a:xfrm>
            <a:off x="9363075" y="0"/>
            <a:ext cx="143827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9166" y="704941"/>
            <a:ext cx="1990249" cy="10592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59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Arial"/>
                <a:cs typeface="Arial"/>
              </a:rPr>
              <a:t>Instructor</a:t>
            </a:r>
            <a:r>
              <a:rPr sz="1200" b="1" spc="-2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Notes: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latin typeface="Arial"/>
                <a:cs typeface="Arial"/>
              </a:rPr>
              <a:t>Answers:</a:t>
            </a:r>
            <a:endParaRPr sz="10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241300" algn="l"/>
              </a:tabLst>
            </a:pPr>
            <a:r>
              <a:rPr sz="1000" dirty="0">
                <a:latin typeface="Arial"/>
                <a:cs typeface="Arial"/>
              </a:rPr>
              <a:t>True</a:t>
            </a:r>
            <a:endParaRPr sz="10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241300" algn="l"/>
              </a:tabLst>
            </a:pPr>
            <a:r>
              <a:rPr sz="1000" spc="-10" dirty="0">
                <a:latin typeface="Arial"/>
                <a:cs typeface="Arial"/>
              </a:rPr>
              <a:t>Managed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5665" y="171495"/>
            <a:ext cx="2445306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30" dirty="0">
                <a:latin typeface="Arial"/>
                <a:cs typeface="Arial"/>
              </a:rPr>
              <a:t>JPA </a:t>
            </a:r>
            <a:r>
              <a:rPr sz="1200" spc="-5" dirty="0">
                <a:latin typeface="Arial"/>
                <a:cs typeface="Arial"/>
              </a:rPr>
              <a:t>with </a:t>
            </a:r>
            <a:r>
              <a:rPr sz="1200" dirty="0">
                <a:latin typeface="Arial"/>
                <a:cs typeface="Arial"/>
              </a:rPr>
              <a:t>Hibernate</a:t>
            </a:r>
            <a:r>
              <a:rPr sz="1200" spc="-14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3.0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047874" y="0"/>
            <a:ext cx="8753475" cy="8640763"/>
            <a:chOff x="2016251" y="679704"/>
            <a:chExt cx="4584700" cy="344170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22347" y="685800"/>
              <a:ext cx="4572000" cy="34290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022347" y="685800"/>
              <a:ext cx="4572000" cy="3429000"/>
            </a:xfrm>
            <a:custGeom>
              <a:avLst/>
              <a:gdLst/>
              <a:ahLst/>
              <a:cxnLst/>
              <a:rect l="l" t="t" r="r" b="b"/>
              <a:pathLst>
                <a:path w="4572000" h="3429000">
                  <a:moveTo>
                    <a:pt x="0" y="3429000"/>
                  </a:moveTo>
                  <a:lnTo>
                    <a:pt x="4572000" y="3429000"/>
                  </a:lnTo>
                  <a:lnTo>
                    <a:pt x="4572000" y="0"/>
                  </a:lnTo>
                  <a:lnTo>
                    <a:pt x="0" y="0"/>
                  </a:lnTo>
                  <a:lnTo>
                    <a:pt x="0" y="34290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Page</a:t>
            </a:r>
            <a:r>
              <a:rPr spc="-50" dirty="0"/>
              <a:t> </a:t>
            </a:r>
            <a:r>
              <a:rPr spc="-5" dirty="0"/>
              <a:t>02-</a:t>
            </a:r>
            <a:fld id="{81D60167-4931-47E6-BA6A-407CBD079E47}" type="slidenum">
              <a:rPr spc="-5" dirty="0"/>
              <a:pPr marL="12700">
                <a:lnSpc>
                  <a:spcPct val="100000"/>
                </a:lnSpc>
              </a:pPr>
              <a:t>16</a:t>
            </a:fld>
            <a:endParaRPr spc="-5" dirty="0"/>
          </a:p>
        </p:txBody>
      </p:sp>
      <p:sp>
        <p:nvSpPr>
          <p:cNvPr id="9" name="Rectangle 8"/>
          <p:cNvSpPr/>
          <p:nvPr/>
        </p:nvSpPr>
        <p:spPr>
          <a:xfrm>
            <a:off x="9363075" y="0"/>
            <a:ext cx="143827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9166" y="704945"/>
            <a:ext cx="1990249" cy="5975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59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Arial"/>
                <a:cs typeface="Arial"/>
              </a:rPr>
              <a:t>Instructor</a:t>
            </a:r>
            <a:r>
              <a:rPr sz="1200" b="1" spc="-2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Notes: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00">
              <a:latin typeface="Arial"/>
              <a:cs typeface="Arial"/>
            </a:endParaRPr>
          </a:p>
          <a:p>
            <a:pPr marL="12700" marR="120014">
              <a:lnSpc>
                <a:spcPct val="100000"/>
              </a:lnSpc>
            </a:pPr>
            <a:r>
              <a:rPr sz="1000" spc="-5" dirty="0">
                <a:latin typeface="Arial"/>
                <a:cs typeface="Arial"/>
              </a:rPr>
              <a:t>Add instructor</a:t>
            </a:r>
            <a:r>
              <a:rPr sz="1000" spc="-8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notes  here.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5665" y="171495"/>
            <a:ext cx="2445306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30" dirty="0">
                <a:latin typeface="Arial"/>
                <a:cs typeface="Arial"/>
              </a:rPr>
              <a:t>JPA </a:t>
            </a:r>
            <a:r>
              <a:rPr sz="1200" spc="-5" dirty="0">
                <a:latin typeface="Arial"/>
                <a:cs typeface="Arial"/>
              </a:rPr>
              <a:t>with </a:t>
            </a:r>
            <a:r>
              <a:rPr sz="1200" dirty="0">
                <a:latin typeface="Arial"/>
                <a:cs typeface="Arial"/>
              </a:rPr>
              <a:t>Hibernate</a:t>
            </a:r>
            <a:r>
              <a:rPr sz="1200" spc="-14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3.0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77535" y="171495"/>
            <a:ext cx="2886361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The </a:t>
            </a:r>
            <a:r>
              <a:rPr sz="1200" spc="-5" dirty="0">
                <a:latin typeface="Arial"/>
                <a:cs typeface="Arial"/>
              </a:rPr>
              <a:t>Persistence </a:t>
            </a:r>
            <a:r>
              <a:rPr sz="1200" dirty="0">
                <a:latin typeface="Arial"/>
                <a:cs typeface="Arial"/>
              </a:rPr>
              <a:t>Life</a:t>
            </a:r>
            <a:r>
              <a:rPr sz="1200" spc="-9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Cycle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-9525" y="53181"/>
            <a:ext cx="10871517" cy="8587582"/>
            <a:chOff x="1979864" y="685800"/>
            <a:chExt cx="4614483" cy="342900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79864" y="685800"/>
              <a:ext cx="4572000" cy="34290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022347" y="685800"/>
              <a:ext cx="4572000" cy="3429000"/>
            </a:xfrm>
            <a:custGeom>
              <a:avLst/>
              <a:gdLst/>
              <a:ahLst/>
              <a:cxnLst/>
              <a:rect l="l" t="t" r="r" b="b"/>
              <a:pathLst>
                <a:path w="4572000" h="3429000">
                  <a:moveTo>
                    <a:pt x="0" y="3429000"/>
                  </a:moveTo>
                  <a:lnTo>
                    <a:pt x="4572000" y="3429000"/>
                  </a:lnTo>
                  <a:lnTo>
                    <a:pt x="4572000" y="0"/>
                  </a:lnTo>
                  <a:lnTo>
                    <a:pt x="0" y="0"/>
                  </a:lnTo>
                  <a:lnTo>
                    <a:pt x="0" y="34290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Page</a:t>
            </a:r>
            <a:r>
              <a:rPr spc="-50" dirty="0"/>
              <a:t> </a:t>
            </a:r>
            <a:r>
              <a:rPr spc="-5" dirty="0"/>
              <a:t>02-</a:t>
            </a:r>
            <a:fld id="{81D60167-4931-47E6-BA6A-407CBD079E47}" type="slidenum">
              <a:rPr spc="-5" dirty="0"/>
              <a:pPr marL="12700">
                <a:lnSpc>
                  <a:spcPct val="100000"/>
                </a:lnSpc>
              </a:pPr>
              <a:t>2</a:t>
            </a:fld>
            <a:endParaRPr spc="-5" dirty="0"/>
          </a:p>
        </p:txBody>
      </p:sp>
      <p:sp>
        <p:nvSpPr>
          <p:cNvPr id="9" name="Rectangle 8"/>
          <p:cNvSpPr/>
          <p:nvPr/>
        </p:nvSpPr>
        <p:spPr>
          <a:xfrm>
            <a:off x="9363075" y="0"/>
            <a:ext cx="143827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object 5"/>
          <p:cNvGrpSpPr/>
          <p:nvPr/>
        </p:nvGrpSpPr>
        <p:grpSpPr>
          <a:xfrm>
            <a:off x="0" y="-1"/>
            <a:ext cx="10801350" cy="8640763"/>
            <a:chOff x="2016251" y="679704"/>
            <a:chExt cx="4584700" cy="344170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22347" y="685800"/>
              <a:ext cx="4572000" cy="34290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022347" y="685800"/>
              <a:ext cx="4572000" cy="3429000"/>
            </a:xfrm>
            <a:custGeom>
              <a:avLst/>
              <a:gdLst/>
              <a:ahLst/>
              <a:cxnLst/>
              <a:rect l="l" t="t" r="r" b="b"/>
              <a:pathLst>
                <a:path w="4572000" h="3429000">
                  <a:moveTo>
                    <a:pt x="0" y="3429000"/>
                  </a:moveTo>
                  <a:lnTo>
                    <a:pt x="4572000" y="3429000"/>
                  </a:lnTo>
                  <a:lnTo>
                    <a:pt x="4572000" y="0"/>
                  </a:lnTo>
                  <a:lnTo>
                    <a:pt x="0" y="0"/>
                  </a:lnTo>
                  <a:lnTo>
                    <a:pt x="0" y="34290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Page</a:t>
            </a:r>
            <a:r>
              <a:rPr spc="-50" dirty="0"/>
              <a:t> </a:t>
            </a:r>
            <a:r>
              <a:rPr spc="-5" dirty="0"/>
              <a:t>02-</a:t>
            </a:r>
            <a:fld id="{81D60167-4931-47E6-BA6A-407CBD079E47}" type="slidenum">
              <a:rPr spc="-5" dirty="0"/>
              <a:pPr marL="12700">
                <a:lnSpc>
                  <a:spcPct val="100000"/>
                </a:lnSpc>
              </a:pPr>
              <a:t>3</a:t>
            </a:fld>
            <a:endParaRPr spc="-5" dirty="0"/>
          </a:p>
        </p:txBody>
      </p:sp>
      <p:sp>
        <p:nvSpPr>
          <p:cNvPr id="8" name="Rectangle 7"/>
          <p:cNvSpPr/>
          <p:nvPr/>
        </p:nvSpPr>
        <p:spPr>
          <a:xfrm>
            <a:off x="9363075" y="0"/>
            <a:ext cx="143827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99880" y="1440130"/>
            <a:ext cx="7800161" cy="56579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26034">
              <a:lnSpc>
                <a:spcPct val="100000"/>
              </a:lnSpc>
              <a:spcBef>
                <a:spcPts val="95"/>
              </a:spcBef>
            </a:pPr>
            <a:r>
              <a:rPr lang="en-US" sz="2400" spc="-5" dirty="0">
                <a:latin typeface="Arial"/>
                <a:cs typeface="Arial"/>
              </a:rPr>
              <a:t>Before </a:t>
            </a:r>
            <a:r>
              <a:rPr lang="en-US" sz="2400" spc="-15" dirty="0">
                <a:latin typeface="Arial"/>
                <a:cs typeface="Arial"/>
              </a:rPr>
              <a:t>we </a:t>
            </a:r>
            <a:r>
              <a:rPr lang="en-US" sz="2400" spc="-5" dirty="0">
                <a:latin typeface="Arial"/>
                <a:cs typeface="Arial"/>
              </a:rPr>
              <a:t>start working </a:t>
            </a:r>
            <a:r>
              <a:rPr lang="en-US" sz="2400" spc="-10" dirty="0">
                <a:latin typeface="Arial"/>
                <a:cs typeface="Arial"/>
              </a:rPr>
              <a:t>with </a:t>
            </a:r>
            <a:r>
              <a:rPr lang="en-US" sz="2400" spc="-5" dirty="0">
                <a:latin typeface="Arial"/>
                <a:cs typeface="Arial"/>
              </a:rPr>
              <a:t>ORM, it is very important to understand how  ORM works. </a:t>
            </a:r>
            <a:r>
              <a:rPr lang="en-US" sz="2400" dirty="0">
                <a:latin typeface="Arial"/>
                <a:cs typeface="Arial"/>
              </a:rPr>
              <a:t>The </a:t>
            </a:r>
            <a:r>
              <a:rPr lang="en-US" sz="2400" spc="-5" dirty="0">
                <a:latin typeface="Arial"/>
                <a:cs typeface="Arial"/>
              </a:rPr>
              <a:t>slide </a:t>
            </a:r>
            <a:r>
              <a:rPr lang="en-US" sz="2400" spc="-10" dirty="0">
                <a:latin typeface="Arial"/>
                <a:cs typeface="Arial"/>
              </a:rPr>
              <a:t>shows </a:t>
            </a:r>
            <a:r>
              <a:rPr lang="en-US" sz="2400" spc="-5" dirty="0">
                <a:latin typeface="Arial"/>
                <a:cs typeface="Arial"/>
              </a:rPr>
              <a:t>an example of abstraction, </a:t>
            </a:r>
            <a:r>
              <a:rPr lang="en-US" sz="2400" spc="-10" dirty="0">
                <a:latin typeface="Arial"/>
                <a:cs typeface="Arial"/>
              </a:rPr>
              <a:t>when </a:t>
            </a:r>
            <a:r>
              <a:rPr lang="en-US" sz="2400" spc="-15" dirty="0">
                <a:latin typeface="Arial"/>
                <a:cs typeface="Arial"/>
              </a:rPr>
              <a:t>we </a:t>
            </a:r>
            <a:r>
              <a:rPr lang="en-US" sz="2400" spc="-5" dirty="0">
                <a:latin typeface="Arial"/>
                <a:cs typeface="Arial"/>
              </a:rPr>
              <a:t>dial or  receive a call on mobile, lot of functionality goes in background. </a:t>
            </a:r>
            <a:r>
              <a:rPr lang="en-US" sz="2400" spc="15" dirty="0">
                <a:latin typeface="Arial"/>
                <a:cs typeface="Arial"/>
              </a:rPr>
              <a:t>We </a:t>
            </a:r>
            <a:r>
              <a:rPr lang="en-US" sz="2400" spc="-5" dirty="0">
                <a:latin typeface="Arial"/>
                <a:cs typeface="Arial"/>
              </a:rPr>
              <a:t>as a user,  least bothered about internal component working due to</a:t>
            </a:r>
            <a:r>
              <a:rPr lang="en-US" sz="2400" spc="-60" dirty="0">
                <a:latin typeface="Arial"/>
                <a:cs typeface="Arial"/>
              </a:rPr>
              <a:t> </a:t>
            </a:r>
            <a:r>
              <a:rPr lang="en-US" sz="2400" spc="-5" dirty="0">
                <a:latin typeface="Arial"/>
                <a:cs typeface="Arial"/>
              </a:rPr>
              <a:t>abstraction.</a:t>
            </a:r>
            <a:endParaRPr lang="en-US"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lang="en-US" sz="2400" dirty="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lang="en-US" sz="2400" spc="-10" dirty="0">
                <a:latin typeface="Arial"/>
                <a:cs typeface="Arial"/>
              </a:rPr>
              <a:t>Similarly, </a:t>
            </a:r>
            <a:r>
              <a:rPr lang="en-US" sz="2400" spc="-5" dirty="0">
                <a:latin typeface="Arial"/>
                <a:cs typeface="Arial"/>
              </a:rPr>
              <a:t>objects created in </a:t>
            </a:r>
            <a:r>
              <a:rPr lang="en-US" sz="2400" spc="-15" dirty="0">
                <a:latin typeface="Arial"/>
                <a:cs typeface="Arial"/>
              </a:rPr>
              <a:t>your </a:t>
            </a:r>
            <a:r>
              <a:rPr lang="en-US" sz="2400" spc="-5" dirty="0">
                <a:latin typeface="Arial"/>
                <a:cs typeface="Arial"/>
              </a:rPr>
              <a:t>application, </a:t>
            </a:r>
            <a:r>
              <a:rPr lang="en-US" sz="2400" spc="-10" dirty="0">
                <a:latin typeface="Arial"/>
                <a:cs typeface="Arial"/>
              </a:rPr>
              <a:t>when </a:t>
            </a:r>
            <a:r>
              <a:rPr lang="en-US" sz="2400" spc="-5" dirty="0">
                <a:latin typeface="Arial"/>
                <a:cs typeface="Arial"/>
              </a:rPr>
              <a:t>passed to ORM, get stored  in database table. How it happens? </a:t>
            </a:r>
            <a:r>
              <a:rPr lang="en-US" sz="2400" dirty="0">
                <a:latin typeface="Arial"/>
                <a:cs typeface="Arial"/>
              </a:rPr>
              <a:t>What </a:t>
            </a:r>
            <a:r>
              <a:rPr lang="en-US" sz="2400" spc="-10" dirty="0">
                <a:latin typeface="Arial"/>
                <a:cs typeface="Arial"/>
              </a:rPr>
              <a:t>work </a:t>
            </a:r>
            <a:r>
              <a:rPr lang="en-US" sz="2400" spc="-5" dirty="0">
                <a:latin typeface="Arial"/>
                <a:cs typeface="Arial"/>
              </a:rPr>
              <a:t>goes in background? How  </a:t>
            </a:r>
            <a:r>
              <a:rPr lang="en-US" sz="2400" spc="-15" dirty="0">
                <a:latin typeface="Arial"/>
                <a:cs typeface="Arial"/>
              </a:rPr>
              <a:t>your </a:t>
            </a:r>
            <a:r>
              <a:rPr lang="en-US" sz="2400" spc="-5" dirty="0">
                <a:latin typeface="Arial"/>
                <a:cs typeface="Arial"/>
              </a:rPr>
              <a:t>object persisted in</a:t>
            </a:r>
            <a:r>
              <a:rPr lang="en-US" sz="2400" spc="10" dirty="0">
                <a:latin typeface="Arial"/>
                <a:cs typeface="Arial"/>
              </a:rPr>
              <a:t> </a:t>
            </a:r>
            <a:r>
              <a:rPr lang="en-US" sz="2400" spc="-5" dirty="0">
                <a:latin typeface="Arial"/>
                <a:cs typeface="Arial"/>
              </a:rPr>
              <a:t>database?</a:t>
            </a:r>
            <a:endParaRPr lang="en-US"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lang="en-US"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US" sz="2400" spc="-5" dirty="0">
                <a:latin typeface="Arial"/>
                <a:cs typeface="Arial"/>
              </a:rPr>
              <a:t>This lesson tries to </a:t>
            </a:r>
            <a:r>
              <a:rPr lang="en-US" sz="2400" spc="-10" dirty="0">
                <a:latin typeface="Arial"/>
                <a:cs typeface="Arial"/>
              </a:rPr>
              <a:t>answer </a:t>
            </a:r>
            <a:r>
              <a:rPr lang="en-US" sz="2400" spc="-5" dirty="0">
                <a:latin typeface="Arial"/>
                <a:cs typeface="Arial"/>
              </a:rPr>
              <a:t>abstract working of ORM and </a:t>
            </a:r>
            <a:r>
              <a:rPr lang="en-US" sz="2400" spc="-10" dirty="0">
                <a:latin typeface="Arial"/>
                <a:cs typeface="Arial"/>
              </a:rPr>
              <a:t>we will </a:t>
            </a:r>
            <a:r>
              <a:rPr lang="en-US" sz="2400" spc="-5" dirty="0">
                <a:latin typeface="Arial"/>
                <a:cs typeface="Arial"/>
              </a:rPr>
              <a:t>discuss</a:t>
            </a:r>
            <a:r>
              <a:rPr lang="en-US" sz="2400" spc="30" dirty="0">
                <a:latin typeface="Arial"/>
                <a:cs typeface="Arial"/>
              </a:rPr>
              <a:t> </a:t>
            </a:r>
            <a:r>
              <a:rPr lang="en-US" sz="2400" spc="-10" dirty="0">
                <a:latin typeface="Arial"/>
                <a:cs typeface="Arial"/>
              </a:rPr>
              <a:t>in</a:t>
            </a:r>
            <a:endParaRPr lang="en-US"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US" sz="2400" spc="-10" dirty="0">
                <a:latin typeface="Arial"/>
                <a:cs typeface="Arial"/>
              </a:rPr>
              <a:t>details about </a:t>
            </a:r>
            <a:r>
              <a:rPr lang="en-US" sz="2400" spc="-5" dirty="0">
                <a:latin typeface="Arial"/>
                <a:cs typeface="Arial"/>
              </a:rPr>
              <a:t>the object’s persistence life</a:t>
            </a:r>
            <a:r>
              <a:rPr lang="en-US" sz="2400" spc="-30" dirty="0">
                <a:latin typeface="Arial"/>
                <a:cs typeface="Arial"/>
              </a:rPr>
              <a:t> </a:t>
            </a:r>
            <a:r>
              <a:rPr lang="en-US" sz="2400" spc="-10" dirty="0">
                <a:latin typeface="Arial"/>
                <a:cs typeface="Arial"/>
              </a:rPr>
              <a:t>cycle.</a:t>
            </a:r>
            <a:endParaRPr lang="en-US"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9166" y="704945"/>
            <a:ext cx="1990249" cy="13670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59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Arial"/>
                <a:cs typeface="Arial"/>
              </a:rPr>
              <a:t>Instructor</a:t>
            </a:r>
            <a:r>
              <a:rPr sz="1200" b="1" spc="-2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Notes: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00">
              <a:latin typeface="Arial"/>
              <a:cs typeface="Arial"/>
            </a:endParaRPr>
          </a:p>
          <a:p>
            <a:pPr marL="12700" marR="45085">
              <a:lnSpc>
                <a:spcPct val="100000"/>
              </a:lnSpc>
            </a:pPr>
            <a:r>
              <a:rPr sz="1000" dirty="0">
                <a:latin typeface="Arial"/>
                <a:cs typeface="Arial"/>
              </a:rPr>
              <a:t>The </a:t>
            </a:r>
            <a:r>
              <a:rPr sz="1000" spc="-10" dirty="0">
                <a:latin typeface="Arial"/>
                <a:cs typeface="Arial"/>
              </a:rPr>
              <a:t>slide doesn’t  </a:t>
            </a:r>
            <a:r>
              <a:rPr sz="1000" spc="-5" dirty="0">
                <a:latin typeface="Arial"/>
                <a:cs typeface="Arial"/>
              </a:rPr>
              <a:t>cover entire JPA  runtime. Before </a:t>
            </a:r>
            <a:r>
              <a:rPr sz="1000" spc="-15" dirty="0">
                <a:latin typeface="Arial"/>
                <a:cs typeface="Arial"/>
              </a:rPr>
              <a:t>we  </a:t>
            </a:r>
            <a:r>
              <a:rPr sz="1000" spc="-5" dirty="0">
                <a:latin typeface="Arial"/>
                <a:cs typeface="Arial"/>
              </a:rPr>
              <a:t>discuss the  persistence life</a:t>
            </a:r>
            <a:r>
              <a:rPr sz="1000" spc="-5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cycle,  </a:t>
            </a:r>
            <a:r>
              <a:rPr sz="1000" spc="-15" dirty="0">
                <a:latin typeface="Arial"/>
                <a:cs typeface="Arial"/>
              </a:rPr>
              <a:t>we </a:t>
            </a:r>
            <a:r>
              <a:rPr sz="1000" spc="-5" dirty="0">
                <a:latin typeface="Arial"/>
                <a:cs typeface="Arial"/>
              </a:rPr>
              <a:t>need to explain,  </a:t>
            </a:r>
            <a:r>
              <a:rPr sz="1000" spc="-10" dirty="0">
                <a:latin typeface="Arial"/>
                <a:cs typeface="Arial"/>
              </a:rPr>
              <a:t>which </a:t>
            </a:r>
            <a:r>
              <a:rPr sz="1000" spc="-5" dirty="0">
                <a:latin typeface="Arial"/>
                <a:cs typeface="Arial"/>
              </a:rPr>
              <a:t>instance </a:t>
            </a:r>
            <a:r>
              <a:rPr sz="1000" spc="-10" dirty="0">
                <a:latin typeface="Arial"/>
                <a:cs typeface="Arial"/>
              </a:rPr>
              <a:t>is  </a:t>
            </a:r>
            <a:r>
              <a:rPr sz="1000" spc="-5" dirty="0">
                <a:latin typeface="Arial"/>
                <a:cs typeface="Arial"/>
              </a:rPr>
              <a:t>responsible </a:t>
            </a:r>
            <a:r>
              <a:rPr sz="1000" dirty="0">
                <a:latin typeface="Arial"/>
                <a:cs typeface="Arial"/>
              </a:rPr>
              <a:t>for </a:t>
            </a:r>
            <a:r>
              <a:rPr sz="1000" spc="-5" dirty="0">
                <a:latin typeface="Arial"/>
                <a:cs typeface="Arial"/>
              </a:rPr>
              <a:t>entity  life </a:t>
            </a:r>
            <a:r>
              <a:rPr sz="1000" spc="-10" dirty="0">
                <a:latin typeface="Arial"/>
                <a:cs typeface="Arial"/>
              </a:rPr>
              <a:t>cycle. </a:t>
            </a:r>
            <a:r>
              <a:rPr sz="1000" spc="5" dirty="0">
                <a:latin typeface="Arial"/>
                <a:cs typeface="Arial"/>
              </a:rPr>
              <a:t>Where  </a:t>
            </a:r>
            <a:r>
              <a:rPr sz="1000" spc="-5" dirty="0">
                <a:latin typeface="Arial"/>
                <a:cs typeface="Arial"/>
              </a:rPr>
              <a:t>entities are cached?  etc.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5665" y="171495"/>
            <a:ext cx="2445306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30" dirty="0">
                <a:latin typeface="Arial"/>
                <a:cs typeface="Arial"/>
              </a:rPr>
              <a:t>JPA </a:t>
            </a:r>
            <a:r>
              <a:rPr sz="1200" spc="-5" dirty="0">
                <a:latin typeface="Arial"/>
                <a:cs typeface="Arial"/>
              </a:rPr>
              <a:t>with </a:t>
            </a:r>
            <a:r>
              <a:rPr sz="1200" dirty="0">
                <a:latin typeface="Arial"/>
                <a:cs typeface="Arial"/>
              </a:rPr>
              <a:t>Hibernate</a:t>
            </a:r>
            <a:r>
              <a:rPr sz="1200" spc="-14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3.0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77535" y="171495"/>
            <a:ext cx="2886361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The </a:t>
            </a:r>
            <a:r>
              <a:rPr sz="1200" spc="-5" dirty="0">
                <a:latin typeface="Arial"/>
                <a:cs typeface="Arial"/>
              </a:rPr>
              <a:t>Persistence </a:t>
            </a:r>
            <a:r>
              <a:rPr sz="1200" dirty="0">
                <a:latin typeface="Arial"/>
                <a:cs typeface="Arial"/>
              </a:rPr>
              <a:t>Life</a:t>
            </a:r>
            <a:r>
              <a:rPr sz="1200" spc="-9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Cycle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352674" y="0"/>
            <a:ext cx="8448675" cy="8640763"/>
            <a:chOff x="2016251" y="679704"/>
            <a:chExt cx="4584700" cy="344170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22347" y="685800"/>
              <a:ext cx="4572000" cy="34290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022347" y="685800"/>
              <a:ext cx="4572000" cy="3429000"/>
            </a:xfrm>
            <a:custGeom>
              <a:avLst/>
              <a:gdLst/>
              <a:ahLst/>
              <a:cxnLst/>
              <a:rect l="l" t="t" r="r" b="b"/>
              <a:pathLst>
                <a:path w="4572000" h="3429000">
                  <a:moveTo>
                    <a:pt x="0" y="3429000"/>
                  </a:moveTo>
                  <a:lnTo>
                    <a:pt x="4572000" y="3429000"/>
                  </a:lnTo>
                  <a:lnTo>
                    <a:pt x="4572000" y="0"/>
                  </a:lnTo>
                  <a:lnTo>
                    <a:pt x="0" y="0"/>
                  </a:lnTo>
                  <a:lnTo>
                    <a:pt x="0" y="34290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Page</a:t>
            </a:r>
            <a:r>
              <a:rPr spc="-50" dirty="0"/>
              <a:t> </a:t>
            </a:r>
            <a:r>
              <a:rPr spc="-5" dirty="0"/>
              <a:t>02-</a:t>
            </a:r>
            <a:fld id="{81D60167-4931-47E6-BA6A-407CBD079E47}" type="slidenum">
              <a:rPr spc="-5" dirty="0"/>
              <a:pPr marL="12700">
                <a:lnSpc>
                  <a:spcPct val="100000"/>
                </a:lnSpc>
              </a:pPr>
              <a:t>5</a:t>
            </a:fld>
            <a:endParaRPr spc="-5" dirty="0"/>
          </a:p>
        </p:txBody>
      </p:sp>
      <p:sp>
        <p:nvSpPr>
          <p:cNvPr id="10" name="Rectangle 9"/>
          <p:cNvSpPr/>
          <p:nvPr/>
        </p:nvSpPr>
        <p:spPr>
          <a:xfrm>
            <a:off x="9363075" y="0"/>
            <a:ext cx="143827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00338" y="1207197"/>
            <a:ext cx="8101012" cy="53630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000" b="1" spc="-5" dirty="0">
                <a:latin typeface="Arial"/>
                <a:cs typeface="Arial"/>
              </a:rPr>
              <a:t>Entity</a:t>
            </a:r>
            <a:r>
              <a:rPr lang="en-US" sz="2000" b="1" spc="-10" dirty="0">
                <a:latin typeface="Arial"/>
                <a:cs typeface="Arial"/>
              </a:rPr>
              <a:t> </a:t>
            </a:r>
            <a:r>
              <a:rPr lang="en-US" sz="2000" b="1" spc="-5" dirty="0">
                <a:latin typeface="Arial"/>
                <a:cs typeface="Arial"/>
              </a:rPr>
              <a:t>Manager:</a:t>
            </a:r>
            <a:endParaRPr lang="en-US" sz="2000" dirty="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lang="en-US" sz="2000" dirty="0">
                <a:latin typeface="Arial"/>
                <a:cs typeface="Arial"/>
              </a:rPr>
              <a:t>The </a:t>
            </a:r>
            <a:r>
              <a:rPr lang="en-US" sz="2000" spc="-10" dirty="0" err="1">
                <a:latin typeface="Arial"/>
                <a:cs typeface="Arial"/>
              </a:rPr>
              <a:t>EntityManager</a:t>
            </a:r>
            <a:r>
              <a:rPr lang="en-US" sz="2000" spc="-10" dirty="0">
                <a:latin typeface="Arial"/>
                <a:cs typeface="Arial"/>
              </a:rPr>
              <a:t> </a:t>
            </a:r>
            <a:r>
              <a:rPr lang="en-US" sz="2000" spc="-5" dirty="0">
                <a:latin typeface="Arial"/>
                <a:cs typeface="Arial"/>
              </a:rPr>
              <a:t>is the primary interface used by application </a:t>
            </a:r>
            <a:r>
              <a:rPr lang="en-US" sz="2000" spc="-10" dirty="0">
                <a:latin typeface="Arial"/>
                <a:cs typeface="Arial"/>
              </a:rPr>
              <a:t>developers </a:t>
            </a:r>
            <a:r>
              <a:rPr lang="en-US" sz="2000" spc="-5" dirty="0">
                <a:latin typeface="Arial"/>
                <a:cs typeface="Arial"/>
              </a:rPr>
              <a:t>to  interact </a:t>
            </a:r>
            <a:r>
              <a:rPr lang="en-US" sz="2000" spc="-10" dirty="0">
                <a:latin typeface="Arial"/>
                <a:cs typeface="Arial"/>
              </a:rPr>
              <a:t>with </a:t>
            </a:r>
            <a:r>
              <a:rPr lang="en-US" sz="2000" spc="-5" dirty="0">
                <a:latin typeface="Arial"/>
                <a:cs typeface="Arial"/>
              </a:rPr>
              <a:t>the JPA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spc="-5" dirty="0">
                <a:latin typeface="Arial"/>
                <a:cs typeface="Arial"/>
              </a:rPr>
              <a:t>runtime.</a:t>
            </a:r>
            <a:endParaRPr lang="en-US"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lang="en-US"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US" sz="2000" b="1" spc="-5" dirty="0">
                <a:latin typeface="Arial"/>
                <a:cs typeface="Arial"/>
              </a:rPr>
              <a:t>Persistence</a:t>
            </a:r>
            <a:r>
              <a:rPr lang="en-US" sz="2000" b="1" spc="-25" dirty="0">
                <a:latin typeface="Arial"/>
                <a:cs typeface="Arial"/>
              </a:rPr>
              <a:t> </a:t>
            </a:r>
            <a:r>
              <a:rPr lang="en-US" sz="2000" b="1" spc="-5" dirty="0">
                <a:latin typeface="Arial"/>
                <a:cs typeface="Arial"/>
              </a:rPr>
              <a:t>Context:</a:t>
            </a:r>
            <a:endParaRPr lang="en-US" sz="2000" dirty="0">
              <a:latin typeface="Arial"/>
              <a:cs typeface="Arial"/>
            </a:endParaRPr>
          </a:p>
          <a:p>
            <a:pPr marL="12700" marR="97155">
              <a:lnSpc>
                <a:spcPct val="100000"/>
              </a:lnSpc>
            </a:pPr>
            <a:r>
              <a:rPr lang="en-US" sz="2000" spc="-5" dirty="0">
                <a:latin typeface="Arial"/>
                <a:cs typeface="Arial"/>
              </a:rPr>
              <a:t>Persistence context defines a scope under </a:t>
            </a:r>
            <a:r>
              <a:rPr lang="en-US" sz="2000" spc="-10" dirty="0">
                <a:latin typeface="Arial"/>
                <a:cs typeface="Arial"/>
              </a:rPr>
              <a:t>which </a:t>
            </a:r>
            <a:r>
              <a:rPr lang="en-US" sz="2000" spc="-5" dirty="0">
                <a:latin typeface="Arial"/>
                <a:cs typeface="Arial"/>
              </a:rPr>
              <a:t>particular entity instances  are created, persisted, and</a:t>
            </a:r>
            <a:r>
              <a:rPr lang="en-US" sz="2000" spc="-45" dirty="0">
                <a:latin typeface="Arial"/>
                <a:cs typeface="Arial"/>
              </a:rPr>
              <a:t> </a:t>
            </a:r>
            <a:r>
              <a:rPr lang="en-US" sz="2000" spc="-5" dirty="0">
                <a:latin typeface="Arial"/>
                <a:cs typeface="Arial"/>
              </a:rPr>
              <a:t>removed.</a:t>
            </a:r>
            <a:endParaRPr lang="en-US"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lang="en-US" sz="2000" dirty="0">
              <a:latin typeface="Arial"/>
              <a:cs typeface="Arial"/>
            </a:endParaRPr>
          </a:p>
          <a:p>
            <a:pPr marL="12700" marR="207645">
              <a:lnSpc>
                <a:spcPct val="100000"/>
              </a:lnSpc>
            </a:pPr>
            <a:r>
              <a:rPr lang="en-US" sz="2000" spc="-10" dirty="0">
                <a:latin typeface="Arial"/>
                <a:cs typeface="Arial"/>
              </a:rPr>
              <a:t>Every </a:t>
            </a:r>
            <a:r>
              <a:rPr lang="en-US" sz="2000" spc="-10" dirty="0" err="1">
                <a:latin typeface="Arial"/>
                <a:cs typeface="Arial"/>
              </a:rPr>
              <a:t>EntityManager</a:t>
            </a:r>
            <a:r>
              <a:rPr lang="en-US" sz="2000" spc="-10" dirty="0">
                <a:latin typeface="Arial"/>
                <a:cs typeface="Arial"/>
              </a:rPr>
              <a:t> </a:t>
            </a:r>
            <a:r>
              <a:rPr lang="en-US" sz="2000" spc="-5" dirty="0">
                <a:latin typeface="Arial"/>
                <a:cs typeface="Arial"/>
              </a:rPr>
              <a:t>manages </a:t>
            </a:r>
            <a:r>
              <a:rPr lang="en-US" sz="2000" b="1" spc="-5" dirty="0">
                <a:latin typeface="Arial"/>
                <a:cs typeface="Arial"/>
              </a:rPr>
              <a:t>its </a:t>
            </a:r>
            <a:r>
              <a:rPr lang="en-US" sz="2000" b="1" dirty="0">
                <a:latin typeface="Arial"/>
                <a:cs typeface="Arial"/>
              </a:rPr>
              <a:t>own </a:t>
            </a:r>
            <a:r>
              <a:rPr lang="en-US" sz="2000" spc="-5" dirty="0">
                <a:latin typeface="Arial"/>
                <a:cs typeface="Arial"/>
              </a:rPr>
              <a:t>persistence context. In short,  persistence context </a:t>
            </a:r>
            <a:r>
              <a:rPr lang="en-US" sz="2000" spc="-10" dirty="0">
                <a:latin typeface="Arial"/>
                <a:cs typeface="Arial"/>
              </a:rPr>
              <a:t>is </a:t>
            </a:r>
            <a:r>
              <a:rPr lang="en-US" sz="2000" spc="-5" dirty="0">
                <a:latin typeface="Arial"/>
                <a:cs typeface="Arial"/>
              </a:rPr>
              <a:t>a </a:t>
            </a:r>
            <a:r>
              <a:rPr lang="en-US" sz="2000" dirty="0">
                <a:latin typeface="Arial"/>
                <a:cs typeface="Arial"/>
              </a:rPr>
              <a:t>memory </a:t>
            </a:r>
            <a:r>
              <a:rPr lang="en-US" sz="2000" spc="-5" dirty="0">
                <a:latin typeface="Arial"/>
                <a:cs typeface="Arial"/>
              </a:rPr>
              <a:t>area for </a:t>
            </a:r>
            <a:r>
              <a:rPr lang="en-US" sz="2000" spc="-10" dirty="0" err="1">
                <a:latin typeface="Arial"/>
                <a:cs typeface="Arial"/>
              </a:rPr>
              <a:t>EntityManager</a:t>
            </a:r>
            <a:r>
              <a:rPr lang="en-US" sz="2000" spc="-10" dirty="0">
                <a:latin typeface="Arial"/>
                <a:cs typeface="Arial"/>
              </a:rPr>
              <a:t> </a:t>
            </a:r>
            <a:r>
              <a:rPr lang="en-US" sz="2000" spc="-5" dirty="0">
                <a:latin typeface="Arial"/>
                <a:cs typeface="Arial"/>
              </a:rPr>
              <a:t>to </a:t>
            </a:r>
            <a:r>
              <a:rPr lang="en-US" sz="2000" spc="-10" dirty="0">
                <a:latin typeface="Arial"/>
                <a:cs typeface="Arial"/>
              </a:rPr>
              <a:t>work </a:t>
            </a:r>
            <a:r>
              <a:rPr lang="en-US" sz="2000" spc="-5" dirty="0">
                <a:latin typeface="Arial"/>
                <a:cs typeface="Arial"/>
              </a:rPr>
              <a:t>on entity  instance.</a:t>
            </a:r>
            <a:endParaRPr lang="en-US"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lang="en-US" sz="2000" dirty="0">
              <a:latin typeface="Arial"/>
              <a:cs typeface="Arial"/>
            </a:endParaRPr>
          </a:p>
          <a:p>
            <a:pPr marL="12700" marR="29845">
              <a:lnSpc>
                <a:spcPct val="100000"/>
              </a:lnSpc>
            </a:pPr>
            <a:r>
              <a:rPr lang="en-US" sz="2000" dirty="0">
                <a:latin typeface="Arial"/>
                <a:cs typeface="Arial"/>
              </a:rPr>
              <a:t>The </a:t>
            </a:r>
            <a:r>
              <a:rPr lang="en-US" sz="2000" spc="-5" dirty="0">
                <a:latin typeface="Arial"/>
                <a:cs typeface="Arial"/>
              </a:rPr>
              <a:t>slide diagram </a:t>
            </a:r>
            <a:r>
              <a:rPr lang="en-US" sz="2000" spc="-10" dirty="0">
                <a:latin typeface="Arial"/>
                <a:cs typeface="Arial"/>
              </a:rPr>
              <a:t>shows </a:t>
            </a:r>
            <a:r>
              <a:rPr lang="en-US" sz="2000" spc="-5" dirty="0">
                <a:latin typeface="Arial"/>
                <a:cs typeface="Arial"/>
              </a:rPr>
              <a:t>a sample JPA runtime. JPA uses </a:t>
            </a:r>
            <a:r>
              <a:rPr lang="en-US" sz="2000" spc="-10" dirty="0" err="1">
                <a:latin typeface="Arial"/>
                <a:cs typeface="Arial"/>
              </a:rPr>
              <a:t>EntityManager</a:t>
            </a:r>
            <a:r>
              <a:rPr lang="en-US" sz="2000" spc="-10" dirty="0">
                <a:latin typeface="Arial"/>
                <a:cs typeface="Arial"/>
              </a:rPr>
              <a:t>  </a:t>
            </a:r>
            <a:r>
              <a:rPr lang="en-US" sz="2000" spc="-5" dirty="0">
                <a:latin typeface="Arial"/>
                <a:cs typeface="Arial"/>
              </a:rPr>
              <a:t>instance to manage objects </a:t>
            </a:r>
            <a:r>
              <a:rPr lang="en-US" sz="2000" spc="-10" dirty="0">
                <a:latin typeface="Arial"/>
                <a:cs typeface="Arial"/>
              </a:rPr>
              <a:t>which </a:t>
            </a:r>
            <a:r>
              <a:rPr lang="en-US" sz="2000" spc="-5" dirty="0">
                <a:latin typeface="Arial"/>
                <a:cs typeface="Arial"/>
              </a:rPr>
              <a:t>required to be persisted. Such objects are  called </a:t>
            </a:r>
            <a:r>
              <a:rPr lang="en-US" sz="2000" b="1" spc="-5" dirty="0">
                <a:latin typeface="Arial"/>
                <a:cs typeface="Arial"/>
              </a:rPr>
              <a:t>Entities</a:t>
            </a:r>
            <a:r>
              <a:rPr lang="en-US" sz="2000" spc="-5" dirty="0">
                <a:latin typeface="Arial"/>
                <a:cs typeface="Arial"/>
              </a:rPr>
              <a:t>. Entities managed by </a:t>
            </a:r>
            <a:r>
              <a:rPr lang="en-US" sz="2000" spc="-10" dirty="0" err="1">
                <a:latin typeface="Arial"/>
                <a:cs typeface="Arial"/>
              </a:rPr>
              <a:t>EntityManager</a:t>
            </a:r>
            <a:r>
              <a:rPr lang="en-US" sz="2000" spc="-10" dirty="0">
                <a:latin typeface="Arial"/>
                <a:cs typeface="Arial"/>
              </a:rPr>
              <a:t> </a:t>
            </a:r>
            <a:r>
              <a:rPr lang="en-US" sz="2000" spc="-5" dirty="0">
                <a:latin typeface="Arial"/>
                <a:cs typeface="Arial"/>
              </a:rPr>
              <a:t>travels through different  life </a:t>
            </a:r>
            <a:r>
              <a:rPr lang="en-US" sz="2000" spc="-10" dirty="0">
                <a:latin typeface="Arial"/>
                <a:cs typeface="Arial"/>
              </a:rPr>
              <a:t>cycle </a:t>
            </a:r>
            <a:r>
              <a:rPr lang="en-US" sz="2000" spc="-5" dirty="0">
                <a:latin typeface="Arial"/>
                <a:cs typeface="Arial"/>
              </a:rPr>
              <a:t>phases. This lesson primarily focuses on entities persistence life  </a:t>
            </a:r>
            <a:r>
              <a:rPr lang="en-US" sz="2000" spc="-10" dirty="0">
                <a:latin typeface="Arial"/>
                <a:cs typeface="Arial"/>
              </a:rPr>
              <a:t>cycle.</a:t>
            </a:r>
            <a:endParaRPr lang="en-US"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object 5"/>
          <p:cNvGrpSpPr/>
          <p:nvPr/>
        </p:nvGrpSpPr>
        <p:grpSpPr>
          <a:xfrm>
            <a:off x="14362" y="1"/>
            <a:ext cx="10771429" cy="7431528"/>
            <a:chOff x="2022347" y="685800"/>
            <a:chExt cx="4572000" cy="342900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22347" y="685800"/>
              <a:ext cx="4572000" cy="3358495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022347" y="685800"/>
              <a:ext cx="4572000" cy="3429000"/>
            </a:xfrm>
            <a:custGeom>
              <a:avLst/>
              <a:gdLst/>
              <a:ahLst/>
              <a:cxnLst/>
              <a:rect l="l" t="t" r="r" b="b"/>
              <a:pathLst>
                <a:path w="4572000" h="3429000">
                  <a:moveTo>
                    <a:pt x="0" y="3429000"/>
                  </a:moveTo>
                  <a:lnTo>
                    <a:pt x="4572000" y="3429000"/>
                  </a:lnTo>
                  <a:lnTo>
                    <a:pt x="4572000" y="0"/>
                  </a:lnTo>
                  <a:lnTo>
                    <a:pt x="0" y="0"/>
                  </a:lnTo>
                  <a:lnTo>
                    <a:pt x="0" y="34290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657475" y="7444581"/>
            <a:ext cx="6804851" cy="640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latin typeface="Arial"/>
                <a:cs typeface="Arial"/>
              </a:rPr>
              <a:t>The </a:t>
            </a:r>
            <a:r>
              <a:rPr sz="1000" spc="-5" dirty="0">
                <a:latin typeface="Arial"/>
                <a:cs typeface="Arial"/>
              </a:rPr>
              <a:t>slide diagram </a:t>
            </a:r>
            <a:r>
              <a:rPr sz="1000" spc="-10" dirty="0">
                <a:latin typeface="Arial"/>
                <a:cs typeface="Arial"/>
              </a:rPr>
              <a:t>shows </a:t>
            </a:r>
            <a:r>
              <a:rPr sz="1000" spc="-5" dirty="0">
                <a:latin typeface="Arial"/>
                <a:cs typeface="Arial"/>
              </a:rPr>
              <a:t>different states of </a:t>
            </a:r>
            <a:r>
              <a:rPr sz="1000" spc="-10" dirty="0">
                <a:latin typeface="Arial"/>
                <a:cs typeface="Arial"/>
              </a:rPr>
              <a:t>entity. </a:t>
            </a:r>
            <a:r>
              <a:rPr sz="1000" spc="5" dirty="0">
                <a:latin typeface="Arial"/>
                <a:cs typeface="Arial"/>
              </a:rPr>
              <a:t>When </a:t>
            </a:r>
            <a:r>
              <a:rPr sz="1000" spc="-5" dirty="0">
                <a:latin typeface="Arial"/>
                <a:cs typeface="Arial"/>
              </a:rPr>
              <a:t>entity is </a:t>
            </a:r>
            <a:r>
              <a:rPr sz="1000" spc="-10" dirty="0">
                <a:latin typeface="Arial"/>
                <a:cs typeface="Arial"/>
              </a:rPr>
              <a:t>in </a:t>
            </a:r>
            <a:r>
              <a:rPr sz="1000" spc="-5" dirty="0">
                <a:latin typeface="Arial"/>
                <a:cs typeface="Arial"/>
              </a:rPr>
              <a:t>managed  state, the data of entity is persisted in</a:t>
            </a:r>
            <a:r>
              <a:rPr sz="1000" spc="-4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database.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00" dirty="0">
                <a:latin typeface="Arial"/>
                <a:cs typeface="Arial"/>
              </a:rPr>
              <a:t>The </a:t>
            </a:r>
            <a:r>
              <a:rPr sz="1000" spc="-5" dirty="0">
                <a:latin typeface="Arial"/>
                <a:cs typeface="Arial"/>
              </a:rPr>
              <a:t>remaining slides discusses about entity states in</a:t>
            </a:r>
            <a:r>
              <a:rPr sz="1000" spc="-6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details.</a:t>
            </a:r>
            <a:endParaRPr sz="10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Page</a:t>
            </a:r>
            <a:r>
              <a:rPr spc="-50" dirty="0"/>
              <a:t> </a:t>
            </a:r>
            <a:r>
              <a:rPr spc="-5" dirty="0"/>
              <a:t>02-</a:t>
            </a:r>
            <a:fld id="{81D60167-4931-47E6-BA6A-407CBD079E47}" type="slidenum">
              <a:rPr spc="-5" dirty="0"/>
              <a:pPr marL="12700">
                <a:lnSpc>
                  <a:spcPct val="100000"/>
                </a:lnSpc>
              </a:pPr>
              <a:t>7</a:t>
            </a:fld>
            <a:endParaRPr spc="-5" dirty="0"/>
          </a:p>
        </p:txBody>
      </p:sp>
      <p:sp>
        <p:nvSpPr>
          <p:cNvPr id="10" name="Rectangle 9"/>
          <p:cNvSpPr/>
          <p:nvPr/>
        </p:nvSpPr>
        <p:spPr>
          <a:xfrm>
            <a:off x="9363075" y="0"/>
            <a:ext cx="143827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object 5"/>
          <p:cNvGrpSpPr/>
          <p:nvPr/>
        </p:nvGrpSpPr>
        <p:grpSpPr>
          <a:xfrm>
            <a:off x="1" y="0"/>
            <a:ext cx="10801350" cy="8640000"/>
            <a:chOff x="2016251" y="679704"/>
            <a:chExt cx="4584700" cy="344170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22347" y="685800"/>
              <a:ext cx="4572000" cy="34290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022347" y="685800"/>
              <a:ext cx="4572000" cy="3429000"/>
            </a:xfrm>
            <a:custGeom>
              <a:avLst/>
              <a:gdLst/>
              <a:ahLst/>
              <a:cxnLst/>
              <a:rect l="l" t="t" r="r" b="b"/>
              <a:pathLst>
                <a:path w="4572000" h="3429000">
                  <a:moveTo>
                    <a:pt x="0" y="3429000"/>
                  </a:moveTo>
                  <a:lnTo>
                    <a:pt x="4572000" y="3429000"/>
                  </a:lnTo>
                  <a:lnTo>
                    <a:pt x="4572000" y="0"/>
                  </a:lnTo>
                  <a:lnTo>
                    <a:pt x="0" y="0"/>
                  </a:lnTo>
                  <a:lnTo>
                    <a:pt x="0" y="34290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0" y="7982249"/>
            <a:ext cx="6686835" cy="6585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latin typeface="Arial"/>
                <a:cs typeface="Arial"/>
              </a:rPr>
              <a:t>New State </a:t>
            </a:r>
            <a:r>
              <a:rPr sz="1400" dirty="0">
                <a:latin typeface="Arial"/>
                <a:cs typeface="Arial"/>
              </a:rPr>
              <a:t>:When </a:t>
            </a:r>
            <a:r>
              <a:rPr sz="1400" spc="-5" dirty="0">
                <a:latin typeface="Arial"/>
                <a:cs typeface="Arial"/>
              </a:rPr>
              <a:t>an entity object is initially created its state is </a:t>
            </a:r>
            <a:r>
              <a:rPr sz="1400" b="1" dirty="0">
                <a:latin typeface="Arial"/>
                <a:cs typeface="Arial"/>
              </a:rPr>
              <a:t>New</a:t>
            </a:r>
            <a:r>
              <a:rPr sz="1400" dirty="0">
                <a:latin typeface="Arial"/>
                <a:cs typeface="Arial"/>
              </a:rPr>
              <a:t>. </a:t>
            </a:r>
            <a:r>
              <a:rPr sz="1400" spc="-5" dirty="0">
                <a:latin typeface="Arial"/>
                <a:cs typeface="Arial"/>
              </a:rPr>
              <a:t>In this  state the object is not </a:t>
            </a:r>
            <a:r>
              <a:rPr sz="1400" spc="-15" dirty="0">
                <a:latin typeface="Arial"/>
                <a:cs typeface="Arial"/>
              </a:rPr>
              <a:t>yet </a:t>
            </a:r>
            <a:r>
              <a:rPr sz="1400" spc="-5" dirty="0">
                <a:latin typeface="Arial"/>
                <a:cs typeface="Arial"/>
              </a:rPr>
              <a:t>associated </a:t>
            </a:r>
            <a:r>
              <a:rPr sz="1400" spc="-10" dirty="0">
                <a:latin typeface="Arial"/>
                <a:cs typeface="Arial"/>
              </a:rPr>
              <a:t>with </a:t>
            </a:r>
            <a:r>
              <a:rPr sz="1400" spc="-5" dirty="0">
                <a:latin typeface="Arial"/>
                <a:cs typeface="Arial"/>
              </a:rPr>
              <a:t>an Entity Manager and has no  representation in the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database.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Page</a:t>
            </a:r>
            <a:r>
              <a:rPr spc="-50" dirty="0"/>
              <a:t> </a:t>
            </a:r>
            <a:r>
              <a:rPr spc="-5" dirty="0"/>
              <a:t>02-</a:t>
            </a:r>
            <a:fld id="{81D60167-4931-47E6-BA6A-407CBD079E47}" type="slidenum">
              <a:rPr spc="-5" dirty="0"/>
              <a:pPr marL="12700">
                <a:lnSpc>
                  <a:spcPct val="100000"/>
                </a:lnSpc>
              </a:pPr>
              <a:t>8</a:t>
            </a:fld>
            <a:endParaRPr spc="-5" dirty="0"/>
          </a:p>
        </p:txBody>
      </p:sp>
      <p:sp>
        <p:nvSpPr>
          <p:cNvPr id="10" name="Rectangle 9"/>
          <p:cNvSpPr/>
          <p:nvPr/>
        </p:nvSpPr>
        <p:spPr>
          <a:xfrm>
            <a:off x="9363075" y="0"/>
            <a:ext cx="143827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object 5"/>
          <p:cNvGrpSpPr/>
          <p:nvPr/>
        </p:nvGrpSpPr>
        <p:grpSpPr>
          <a:xfrm>
            <a:off x="0" y="1"/>
            <a:ext cx="10801350" cy="8640762"/>
            <a:chOff x="2016251" y="679704"/>
            <a:chExt cx="4584700" cy="344170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22347" y="685800"/>
              <a:ext cx="4572000" cy="34290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022347" y="685800"/>
              <a:ext cx="4572000" cy="3429000"/>
            </a:xfrm>
            <a:custGeom>
              <a:avLst/>
              <a:gdLst/>
              <a:ahLst/>
              <a:cxnLst/>
              <a:rect l="l" t="t" r="r" b="b"/>
              <a:pathLst>
                <a:path w="4572000" h="3429000">
                  <a:moveTo>
                    <a:pt x="0" y="3429000"/>
                  </a:moveTo>
                  <a:lnTo>
                    <a:pt x="4572000" y="3429000"/>
                  </a:lnTo>
                  <a:lnTo>
                    <a:pt x="4572000" y="0"/>
                  </a:lnTo>
                  <a:lnTo>
                    <a:pt x="0" y="0"/>
                  </a:lnTo>
                  <a:lnTo>
                    <a:pt x="0" y="34290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Page</a:t>
            </a:r>
            <a:r>
              <a:rPr spc="-50" dirty="0"/>
              <a:t> </a:t>
            </a:r>
            <a:r>
              <a:rPr spc="-5" dirty="0"/>
              <a:t>02-</a:t>
            </a:r>
            <a:fld id="{81D60167-4931-47E6-BA6A-407CBD079E47}" type="slidenum">
              <a:rPr spc="-5" dirty="0"/>
              <a:pPr marL="12700">
                <a:lnSpc>
                  <a:spcPct val="100000"/>
                </a:lnSpc>
              </a:pPr>
              <a:t>9</a:t>
            </a:fld>
            <a:endParaRPr spc="-5" dirty="0"/>
          </a:p>
        </p:txBody>
      </p:sp>
      <p:sp>
        <p:nvSpPr>
          <p:cNvPr id="8" name="Rectangle 7"/>
          <p:cNvSpPr/>
          <p:nvPr/>
        </p:nvSpPr>
        <p:spPr>
          <a:xfrm>
            <a:off x="9363075" y="0"/>
            <a:ext cx="143827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</TotalTime>
  <Words>623</Words>
  <Application>Microsoft Office PowerPoint</Application>
  <PresentationFormat>Custom</PresentationFormat>
  <Paragraphs>63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Calibri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ClassBook-LessonXX</dc:title>
  <dc:creator>iGATE</dc:creator>
  <cp:lastModifiedBy>KiranKumar Kurra</cp:lastModifiedBy>
  <cp:revision>6</cp:revision>
  <dcterms:created xsi:type="dcterms:W3CDTF">2020-05-21T00:52:13Z</dcterms:created>
  <dcterms:modified xsi:type="dcterms:W3CDTF">2021-04-01T03:48:44Z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2018-07-09T00:00:00Z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2020-05-21T00:00:00Z</vt:filetime>
  </property>
</Properties>
</file>