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59" r:id="rId5"/>
    <p:sldId id="272" r:id="rId6"/>
    <p:sldId id="260" r:id="rId7"/>
    <p:sldId id="273" r:id="rId8"/>
    <p:sldId id="261" r:id="rId9"/>
    <p:sldId id="274" r:id="rId10"/>
    <p:sldId id="262" r:id="rId11"/>
    <p:sldId id="275" r:id="rId12"/>
    <p:sldId id="263" r:id="rId13"/>
    <p:sldId id="276" r:id="rId14"/>
    <p:sldId id="264" r:id="rId15"/>
    <p:sldId id="277" r:id="rId16"/>
    <p:sldId id="265" r:id="rId17"/>
    <p:sldId id="278" r:id="rId18"/>
    <p:sldId id="266" r:id="rId19"/>
    <p:sldId id="267" r:id="rId20"/>
    <p:sldId id="268" r:id="rId21"/>
    <p:sldId id="269" r:id="rId22"/>
    <p:sldId id="270" r:id="rId23"/>
    <p:sldId id="271" r:id="rId24"/>
  </p:sldIdLst>
  <p:sldSz cx="10801350" cy="9001125"/>
  <p:notesSz cx="6858000" cy="9144000"/>
  <p:embeddedFontLst>
    <p:embeddedFont>
      <p:font typeface="Calibri"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680" y="-77"/>
      </p:cViewPr>
      <p:guideLst>
        <p:guide orient="horz" pos="2835"/>
        <p:guide pos="3403"/>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10104" y="2790352"/>
            <a:ext cx="9181148"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20206" y="5040632"/>
            <a:ext cx="756094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6/19/2020</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12700">
              <a:lnSpc>
                <a:spcPct val="100000"/>
              </a:lnSpc>
            </a:pPr>
            <a:r>
              <a:rPr spc="-5" dirty="0"/>
              <a:t>Page</a:t>
            </a:r>
            <a:r>
              <a:rPr spc="-50" dirty="0"/>
              <a:t> </a:t>
            </a:r>
            <a:r>
              <a:rPr spc="-5" dirty="0"/>
              <a:t>03-</a:t>
            </a:r>
            <a:fld id="{81D60167-4931-47E6-BA6A-407CBD079E47}" type="slidenum">
              <a:rPr spc="-5" dirty="0"/>
              <a:pPr marL="12700">
                <a:lnSpc>
                  <a:spcPct val="100000"/>
                </a:lnSpc>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6/19/2020</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12700">
              <a:lnSpc>
                <a:spcPct val="100000"/>
              </a:lnSpc>
            </a:pPr>
            <a:r>
              <a:rPr spc="-5" dirty="0"/>
              <a:t>Page</a:t>
            </a:r>
            <a:r>
              <a:rPr spc="-50" dirty="0"/>
              <a:t> </a:t>
            </a:r>
            <a:r>
              <a:rPr spc="-5" dirty="0"/>
              <a:t>03-</a:t>
            </a:r>
            <a:fld id="{81D60167-4931-47E6-BA6A-407CBD079E47}" type="slidenum">
              <a:rPr spc="-5" dirty="0"/>
              <a:pPr marL="12700">
                <a:lnSpc>
                  <a:spcPct val="100000"/>
                </a:lnSpc>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40069" y="2070262"/>
            <a:ext cx="4698588"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62698" y="2070262"/>
            <a:ext cx="4698588"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6/19/2020</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12700">
              <a:lnSpc>
                <a:spcPct val="100000"/>
              </a:lnSpc>
            </a:pPr>
            <a:r>
              <a:rPr spc="-5" dirty="0"/>
              <a:t>Page</a:t>
            </a:r>
            <a:r>
              <a:rPr spc="-50" dirty="0"/>
              <a:t> </a:t>
            </a:r>
            <a:r>
              <a:rPr spc="-5" dirty="0"/>
              <a:t>03-</a:t>
            </a:r>
            <a:fld id="{81D60167-4931-47E6-BA6A-407CBD079E47}" type="slidenum">
              <a:rPr spc="-5" dirty="0"/>
              <a:pPr marL="12700">
                <a:lnSpc>
                  <a:spcPct val="100000"/>
                </a:lnSpc>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6/19/2020</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12700">
              <a:lnSpc>
                <a:spcPct val="100000"/>
              </a:lnSpc>
            </a:pPr>
            <a:r>
              <a:rPr spc="-5" dirty="0"/>
              <a:t>Page</a:t>
            </a:r>
            <a:r>
              <a:rPr spc="-50" dirty="0"/>
              <a:t> </a:t>
            </a:r>
            <a:r>
              <a:rPr spc="-5" dirty="0"/>
              <a:t>03-</a:t>
            </a:r>
            <a:fld id="{81D60167-4931-47E6-BA6A-407CBD079E47}" type="slidenum">
              <a:rPr spc="-5" dirty="0"/>
              <a:pPr marL="12700">
                <a:lnSpc>
                  <a:spcPct val="100000"/>
                </a:lnSpc>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6/19/2020</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12700">
              <a:lnSpc>
                <a:spcPct val="100000"/>
              </a:lnSpc>
            </a:pPr>
            <a:r>
              <a:rPr spc="-5" dirty="0"/>
              <a:t>Page</a:t>
            </a:r>
            <a:r>
              <a:rPr spc="-50" dirty="0"/>
              <a:t> </a:t>
            </a:r>
            <a:r>
              <a:rPr spc="-5" dirty="0"/>
              <a:t>03-</a:t>
            </a:r>
            <a:fld id="{81D60167-4931-47E6-BA6A-407CBD079E47}" type="slidenum">
              <a:rPr spc="-5" dirty="0"/>
              <a:pPr marL="12700">
                <a:lnSpc>
                  <a:spcPct val="100000"/>
                </a:lnSpc>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753142" y="621077"/>
            <a:ext cx="0" cy="7875984"/>
          </a:xfrm>
          <a:custGeom>
            <a:avLst/>
            <a:gdLst/>
            <a:ahLst/>
            <a:cxnLst/>
            <a:rect l="l" t="t" r="r" b="b"/>
            <a:pathLst>
              <a:path h="8001000">
                <a:moveTo>
                  <a:pt x="0" y="0"/>
                </a:moveTo>
                <a:lnTo>
                  <a:pt x="0" y="8001000"/>
                </a:lnTo>
              </a:path>
            </a:pathLst>
          </a:custGeom>
          <a:ln w="9144">
            <a:solidFill>
              <a:srgbClr val="000000"/>
            </a:solidFill>
          </a:ln>
        </p:spPr>
        <p:txBody>
          <a:bodyPr wrap="square" lIns="0" tIns="0" rIns="0" bIns="0" rtlCol="0"/>
          <a:lstStyle/>
          <a:p>
            <a:endParaRPr/>
          </a:p>
        </p:txBody>
      </p:sp>
      <p:sp>
        <p:nvSpPr>
          <p:cNvPr id="2" name="Holder 2"/>
          <p:cNvSpPr>
            <a:spLocks noGrp="1"/>
          </p:cNvSpPr>
          <p:nvPr>
            <p:ph type="title"/>
          </p:nvPr>
        </p:nvSpPr>
        <p:spPr>
          <a:xfrm>
            <a:off x="540071" y="360047"/>
            <a:ext cx="9721215"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40071" y="2070262"/>
            <a:ext cx="972121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72460" y="8371048"/>
            <a:ext cx="3456432"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40071" y="8371048"/>
            <a:ext cx="248431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6/19/2020</a:t>
            </a:fld>
            <a:endParaRPr lang="en-US"/>
          </a:p>
        </p:txBody>
      </p:sp>
      <p:sp>
        <p:nvSpPr>
          <p:cNvPr id="6" name="Holder 6"/>
          <p:cNvSpPr>
            <a:spLocks noGrp="1"/>
          </p:cNvSpPr>
          <p:nvPr>
            <p:ph type="sldNum" sz="quarter" idx="7"/>
          </p:nvPr>
        </p:nvSpPr>
        <p:spPr>
          <a:xfrm>
            <a:off x="9304763" y="8596268"/>
            <a:ext cx="1108137" cy="153888"/>
          </a:xfrm>
          <a:prstGeom prst="rect">
            <a:avLst/>
          </a:prstGeom>
        </p:spPr>
        <p:txBody>
          <a:bodyPr wrap="square" lIns="0" tIns="0" rIns="0" bIns="0">
            <a:spAutoFit/>
          </a:bodyPr>
          <a:lstStyle>
            <a:lvl1pPr>
              <a:defRPr sz="1000" b="0" i="0">
                <a:solidFill>
                  <a:schemeClr val="tx1"/>
                </a:solidFill>
                <a:latin typeface="Arial"/>
                <a:cs typeface="Arial"/>
              </a:defRPr>
            </a:lvl1pPr>
          </a:lstStyle>
          <a:p>
            <a:pPr marL="12700">
              <a:lnSpc>
                <a:spcPct val="100000"/>
              </a:lnSpc>
            </a:pPr>
            <a:r>
              <a:rPr spc="-5" dirty="0"/>
              <a:t>Page</a:t>
            </a:r>
            <a:r>
              <a:rPr spc="-50" dirty="0"/>
              <a:t> </a:t>
            </a:r>
            <a:r>
              <a:rPr spc="-5" dirty="0"/>
              <a:t>03-</a:t>
            </a:r>
            <a:fld id="{81D60167-4931-47E6-BA6A-407CBD079E47}" type="slidenum">
              <a:rPr spc="-5" dirty="0"/>
              <a:pPr marL="12700">
                <a:lnSpc>
                  <a:spcPct val="100000"/>
                </a:lnSpc>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0" y="0"/>
            <a:ext cx="10801349" cy="9001125"/>
            <a:chOff x="2016251" y="679704"/>
            <a:chExt cx="4584700" cy="3441700"/>
          </a:xfrm>
        </p:grpSpPr>
        <p:pic>
          <p:nvPicPr>
            <p:cNvPr id="6" name="object 6"/>
            <p:cNvPicPr/>
            <p:nvPr/>
          </p:nvPicPr>
          <p:blipFill>
            <a:blip r:embed="rId2" cstate="print"/>
            <a:stretch>
              <a:fillRect/>
            </a:stretch>
          </p:blipFill>
          <p:spPr>
            <a:xfrm>
              <a:off x="2022347" y="685800"/>
              <a:ext cx="4572000" cy="3429000"/>
            </a:xfrm>
            <a:prstGeom prst="rect">
              <a:avLst/>
            </a:prstGeom>
          </p:spPr>
        </p:pic>
        <p:sp>
          <p:nvSpPr>
            <p:cNvPr id="7" name="object 7"/>
            <p:cNvSpPr/>
            <p:nvPr/>
          </p:nvSpPr>
          <p:spPr>
            <a:xfrm>
              <a:off x="2022347" y="685800"/>
              <a:ext cx="4572000" cy="3429000"/>
            </a:xfrm>
            <a:custGeom>
              <a:avLst/>
              <a:gdLst/>
              <a:ahLst/>
              <a:cxnLst/>
              <a:rect l="l" t="t" r="r" b="b"/>
              <a:pathLst>
                <a:path w="4572000" h="3429000">
                  <a:moveTo>
                    <a:pt x="0" y="3429000"/>
                  </a:moveTo>
                  <a:lnTo>
                    <a:pt x="4572000" y="3429000"/>
                  </a:lnTo>
                  <a:lnTo>
                    <a:pt x="4572000" y="0"/>
                  </a:lnTo>
                  <a:lnTo>
                    <a:pt x="0" y="0"/>
                  </a:lnTo>
                  <a:lnTo>
                    <a:pt x="0" y="3429000"/>
                  </a:lnTo>
                  <a:close/>
                </a:path>
              </a:pathLst>
            </a:custGeom>
            <a:ln w="12192">
              <a:solidFill>
                <a:srgbClr val="000000"/>
              </a:solidFill>
            </a:ln>
          </p:spPr>
          <p:txBody>
            <a:bodyPr wrap="square" lIns="0" tIns="0" rIns="0" bIns="0" rtlCol="0"/>
            <a:lstStyle/>
            <a:p>
              <a:endParaRPr/>
            </a:p>
          </p:txBody>
        </p:sp>
      </p:grpSp>
      <p:sp>
        <p:nvSpPr>
          <p:cNvPr id="8" name="object 8"/>
          <p:cNvSpPr txBox="1"/>
          <p:nvPr/>
        </p:nvSpPr>
        <p:spPr>
          <a:xfrm>
            <a:off x="9304762" y="8596269"/>
            <a:ext cx="998126" cy="153888"/>
          </a:xfrm>
          <a:prstGeom prst="rect">
            <a:avLst/>
          </a:prstGeom>
        </p:spPr>
        <p:txBody>
          <a:bodyPr vert="horz" wrap="square" lIns="0" tIns="0" rIns="0" bIns="0" rtlCol="0">
            <a:spAutoFit/>
          </a:bodyPr>
          <a:lstStyle/>
          <a:p>
            <a:pPr marL="12700">
              <a:lnSpc>
                <a:spcPct val="100000"/>
              </a:lnSpc>
            </a:pPr>
            <a:r>
              <a:rPr sz="1000" spc="-5" dirty="0">
                <a:latin typeface="Arial"/>
                <a:cs typeface="Arial"/>
              </a:rPr>
              <a:t>Page</a:t>
            </a:r>
            <a:r>
              <a:rPr sz="1000" spc="-55" dirty="0">
                <a:latin typeface="Arial"/>
                <a:cs typeface="Arial"/>
              </a:rPr>
              <a:t> </a:t>
            </a:r>
            <a:r>
              <a:rPr sz="1000" spc="-5" dirty="0">
                <a:latin typeface="Arial"/>
                <a:cs typeface="Arial"/>
              </a:rPr>
              <a:t>03-</a:t>
            </a:r>
            <a:fld id="{81D60167-4931-47E6-BA6A-407CBD079E47}" type="slidenum">
              <a:rPr sz="1000" spc="-5" dirty="0">
                <a:latin typeface="Arial"/>
                <a:cs typeface="Arial"/>
              </a:rPr>
              <a:pPr marL="12700">
                <a:lnSpc>
                  <a:spcPct val="100000"/>
                </a:lnSpc>
              </a:pPr>
              <a:t>1</a:t>
            </a:fld>
            <a:endParaRPr sz="1000">
              <a:latin typeface="Arial"/>
              <a:cs typeface="Arial"/>
            </a:endParaRPr>
          </a:p>
        </p:txBody>
      </p:sp>
      <p:sp>
        <p:nvSpPr>
          <p:cNvPr id="9" name="Rectangle 8"/>
          <p:cNvSpPr/>
          <p:nvPr/>
        </p:nvSpPr>
        <p:spPr>
          <a:xfrm>
            <a:off x="0" y="7853362"/>
            <a:ext cx="2505075" cy="1147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1"/>
            <a:ext cx="10801350" cy="9001125"/>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50" dirty="0"/>
              <a:t> </a:t>
            </a:r>
            <a:r>
              <a:rPr spc="-5" dirty="0"/>
              <a:t>03-8</a:t>
            </a:r>
          </a:p>
        </p:txBody>
      </p:sp>
      <p:sp>
        <p:nvSpPr>
          <p:cNvPr id="10" name="Rectangle 9"/>
          <p:cNvSpPr/>
          <p:nvPr/>
        </p:nvSpPr>
        <p:spPr>
          <a:xfrm>
            <a:off x="9591675" y="0"/>
            <a:ext cx="1209675" cy="919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00338" y="0"/>
            <a:ext cx="8101012" cy="8679299"/>
          </a:xfrm>
          <a:prstGeom prst="rect">
            <a:avLst/>
          </a:prstGeom>
        </p:spPr>
        <p:txBody>
          <a:bodyPr wrap="square">
            <a:spAutoFit/>
          </a:bodyPr>
          <a:lstStyle/>
          <a:p>
            <a:endParaRPr lang="en-US" b="1" dirty="0" smtClean="0"/>
          </a:p>
          <a:p>
            <a:r>
              <a:rPr lang="en-US" b="1" dirty="0" smtClean="0"/>
              <a:t>To </a:t>
            </a:r>
            <a:r>
              <a:rPr lang="en-US" b="1" dirty="0" smtClean="0"/>
              <a:t>connect with database, you need to set various properties regarding driver class, </a:t>
            </a:r>
          </a:p>
          <a:p>
            <a:endParaRPr lang="en-US" b="1" dirty="0" smtClean="0"/>
          </a:p>
          <a:p>
            <a:r>
              <a:rPr lang="en-US" b="1" dirty="0" smtClean="0"/>
              <a:t> user name and password. This configuration is done with an XML file named  persistence.xml.</a:t>
            </a:r>
          </a:p>
          <a:p>
            <a:r>
              <a:rPr lang="en-US" b="1" dirty="0" smtClean="0"/>
              <a:t>Elements in persistence.xml:</a:t>
            </a:r>
          </a:p>
          <a:p>
            <a:endParaRPr lang="en-US" b="1" dirty="0" smtClean="0"/>
          </a:p>
          <a:p>
            <a:r>
              <a:rPr lang="en-US" b="1" dirty="0" smtClean="0"/>
              <a:t>The &lt;persistence&gt; is the root element of persistence.xml file. A persistence unit  defines all the entity classes that need to be managed and the JDBC details to connect  to an underlying relational database.</a:t>
            </a:r>
          </a:p>
          <a:p>
            <a:endParaRPr lang="en-US" b="1" dirty="0" smtClean="0"/>
          </a:p>
          <a:p>
            <a:r>
              <a:rPr lang="en-US" b="1" dirty="0" smtClean="0"/>
              <a:t>&lt;persistence-unit&gt; : It has the name attribute specifies a name that can be  referenced from your Java code. The transaction-type attribute informs ORM about  transaction management. It may take values like:</a:t>
            </a:r>
          </a:p>
          <a:p>
            <a:r>
              <a:rPr lang="en-US" b="1" dirty="0" smtClean="0"/>
              <a:t>RESOURCE_LOCAL: Application will handle transaction management. i.e.  creating, starting and closing of transactions.</a:t>
            </a:r>
          </a:p>
          <a:p>
            <a:r>
              <a:rPr lang="en-US" b="1" dirty="0" smtClean="0"/>
              <a:t>JTA: JEE server Container will take care for transaction management.</a:t>
            </a:r>
          </a:p>
          <a:p>
            <a:endParaRPr lang="en-US" b="1" dirty="0" smtClean="0"/>
          </a:p>
          <a:p>
            <a:r>
              <a:rPr lang="en-US" b="1" dirty="0" smtClean="0"/>
              <a:t>&lt;provider&gt;: Specifies the fully-qualified name of the JMS provider class. E.g.  hibernate.</a:t>
            </a:r>
          </a:p>
          <a:p>
            <a:endParaRPr lang="en-US" b="1" dirty="0" smtClean="0"/>
          </a:p>
          <a:p>
            <a:r>
              <a:rPr lang="en-US" b="1" dirty="0" smtClean="0"/>
              <a:t>&lt;property&gt;: Minimum four properties must be nested using &lt;property&gt; element .  needed. These properties specify the JDBC URL, JDBC username, JDBC password,  and driver.</a:t>
            </a:r>
          </a:p>
          <a:p>
            <a:endParaRPr lang="en-US" b="1" dirty="0" smtClean="0"/>
          </a:p>
          <a:p>
            <a:r>
              <a:rPr lang="en-US" b="1" dirty="0" smtClean="0"/>
              <a:t>&lt;class&gt; : Each class element specifies a fully-qualified name of an entity class. This  approach is used to inform which classes needs to be managed by JPA. i.e. Entity  classes. There may be more than one class elements.</a:t>
            </a:r>
          </a:p>
          <a:p>
            <a:endParaRPr lang="en-US" b="1" dirty="0" smtClean="0"/>
          </a:p>
          <a:p>
            <a:r>
              <a:rPr lang="en-US" b="1" dirty="0" smtClean="0"/>
              <a:t>Note: This configuration file must be stored under META-INF directory of your  application project.</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0" y="-1"/>
            <a:ext cx="10801350" cy="9001125"/>
            <a:chOff x="2016251" y="679704"/>
            <a:chExt cx="4584700" cy="3441700"/>
          </a:xfrm>
        </p:grpSpPr>
        <p:pic>
          <p:nvPicPr>
            <p:cNvPr id="6" name="object 6"/>
            <p:cNvPicPr/>
            <p:nvPr/>
          </p:nvPicPr>
          <p:blipFill>
            <a:blip r:embed="rId2" cstate="print"/>
            <a:stretch>
              <a:fillRect/>
            </a:stretch>
          </p:blipFill>
          <p:spPr>
            <a:xfrm>
              <a:off x="2022347" y="685800"/>
              <a:ext cx="4572000" cy="3429000"/>
            </a:xfrm>
            <a:prstGeom prst="rect">
              <a:avLst/>
            </a:prstGeom>
          </p:spPr>
        </p:pic>
        <p:sp>
          <p:nvSpPr>
            <p:cNvPr id="7" name="object 7"/>
            <p:cNvSpPr/>
            <p:nvPr/>
          </p:nvSpPr>
          <p:spPr>
            <a:xfrm>
              <a:off x="2022347" y="685800"/>
              <a:ext cx="4572000" cy="3429000"/>
            </a:xfrm>
            <a:custGeom>
              <a:avLst/>
              <a:gdLst/>
              <a:ahLst/>
              <a:cxnLst/>
              <a:rect l="l" t="t" r="r" b="b"/>
              <a:pathLst>
                <a:path w="4572000" h="3429000">
                  <a:moveTo>
                    <a:pt x="0" y="3429000"/>
                  </a:moveTo>
                  <a:lnTo>
                    <a:pt x="4572000" y="3429000"/>
                  </a:lnTo>
                  <a:lnTo>
                    <a:pt x="4572000" y="0"/>
                  </a:lnTo>
                  <a:lnTo>
                    <a:pt x="0" y="0"/>
                  </a:lnTo>
                  <a:lnTo>
                    <a:pt x="0" y="3429000"/>
                  </a:lnTo>
                  <a:close/>
                </a:path>
              </a:pathLst>
            </a:custGeom>
            <a:ln w="12192">
              <a:solidFill>
                <a:srgbClr val="000000"/>
              </a:solidFill>
            </a:ln>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50" dirty="0"/>
              <a:t> </a:t>
            </a:r>
            <a:r>
              <a:rPr spc="-5" dirty="0"/>
              <a:t>03-9</a:t>
            </a:r>
          </a:p>
        </p:txBody>
      </p:sp>
      <p:sp>
        <p:nvSpPr>
          <p:cNvPr id="10" name="Rectangle 9"/>
          <p:cNvSpPr/>
          <p:nvPr/>
        </p:nvSpPr>
        <p:spPr>
          <a:xfrm>
            <a:off x="9591675" y="0"/>
            <a:ext cx="1209675" cy="919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3675" y="1071562"/>
            <a:ext cx="7881937" cy="6471002"/>
          </a:xfrm>
          <a:prstGeom prst="rect">
            <a:avLst/>
          </a:prstGeom>
        </p:spPr>
        <p:txBody>
          <a:bodyPr wrap="square">
            <a:spAutoFit/>
          </a:bodyPr>
          <a:lstStyle/>
          <a:p>
            <a:pPr marL="12700" marR="152400">
              <a:lnSpc>
                <a:spcPct val="100000"/>
              </a:lnSpc>
              <a:spcBef>
                <a:spcPts val="95"/>
              </a:spcBef>
            </a:pPr>
            <a:r>
              <a:rPr lang="en-US" sz="2000" spc="-5" dirty="0" smtClean="0">
                <a:latin typeface="Arial"/>
                <a:cs typeface="Arial"/>
              </a:rPr>
              <a:t>An </a:t>
            </a:r>
            <a:r>
              <a:rPr lang="en-US" sz="2000" spc="-10" dirty="0" err="1" smtClean="0">
                <a:latin typeface="Arial"/>
                <a:cs typeface="Arial"/>
              </a:rPr>
              <a:t>EntityManager</a:t>
            </a:r>
            <a:r>
              <a:rPr lang="en-US" sz="2000" spc="-10" dirty="0" smtClean="0">
                <a:latin typeface="Arial"/>
                <a:cs typeface="Arial"/>
              </a:rPr>
              <a:t> </a:t>
            </a:r>
            <a:r>
              <a:rPr lang="en-US" sz="2000" spc="-5" dirty="0" smtClean="0">
                <a:latin typeface="Arial"/>
                <a:cs typeface="Arial"/>
              </a:rPr>
              <a:t>is responsible </a:t>
            </a:r>
            <a:r>
              <a:rPr lang="en-US" sz="2000" dirty="0" smtClean="0">
                <a:latin typeface="Arial"/>
                <a:cs typeface="Arial"/>
              </a:rPr>
              <a:t>for </a:t>
            </a:r>
            <a:r>
              <a:rPr lang="en-US" sz="2000" spc="-5" dirty="0" smtClean="0">
                <a:latin typeface="Arial"/>
                <a:cs typeface="Arial"/>
              </a:rPr>
              <a:t>managing entities. It </a:t>
            </a:r>
            <a:r>
              <a:rPr lang="en-US" sz="2000" spc="-10" dirty="0" smtClean="0">
                <a:latin typeface="Arial"/>
                <a:cs typeface="Arial"/>
              </a:rPr>
              <a:t>is </a:t>
            </a:r>
            <a:r>
              <a:rPr lang="en-US" sz="2000" spc="-5" dirty="0" smtClean="0">
                <a:latin typeface="Arial"/>
                <a:cs typeface="Arial"/>
              </a:rPr>
              <a:t>one of the </a:t>
            </a:r>
            <a:r>
              <a:rPr lang="en-US" sz="2000" dirty="0" smtClean="0">
                <a:latin typeface="Arial"/>
                <a:cs typeface="Arial"/>
              </a:rPr>
              <a:t>most  </a:t>
            </a:r>
            <a:r>
              <a:rPr lang="en-US" sz="2000" spc="-5" dirty="0" smtClean="0">
                <a:latin typeface="Arial"/>
                <a:cs typeface="Arial"/>
              </a:rPr>
              <a:t>important </a:t>
            </a:r>
            <a:r>
              <a:rPr lang="en-US" sz="2000" spc="-10" dirty="0" smtClean="0">
                <a:latin typeface="Arial"/>
                <a:cs typeface="Arial"/>
              </a:rPr>
              <a:t>types </a:t>
            </a:r>
            <a:r>
              <a:rPr lang="en-US" sz="2000" spc="-5" dirty="0" smtClean="0">
                <a:latin typeface="Arial"/>
                <a:cs typeface="Arial"/>
              </a:rPr>
              <a:t>in the</a:t>
            </a:r>
            <a:r>
              <a:rPr lang="en-US" sz="2000" spc="15" dirty="0" smtClean="0">
                <a:latin typeface="Arial"/>
                <a:cs typeface="Arial"/>
              </a:rPr>
              <a:t> </a:t>
            </a:r>
            <a:r>
              <a:rPr lang="en-US" sz="2000" spc="-5" dirty="0" smtClean="0">
                <a:latin typeface="Arial"/>
                <a:cs typeface="Arial"/>
              </a:rPr>
              <a:t>API.</a:t>
            </a:r>
            <a:endParaRPr lang="en-US" sz="2000" dirty="0" smtClean="0">
              <a:latin typeface="Arial"/>
              <a:cs typeface="Arial"/>
            </a:endParaRPr>
          </a:p>
          <a:p>
            <a:pPr>
              <a:lnSpc>
                <a:spcPct val="100000"/>
              </a:lnSpc>
              <a:spcBef>
                <a:spcPts val="50"/>
              </a:spcBef>
            </a:pPr>
            <a:endParaRPr lang="en-IN" sz="2000" dirty="0" smtClean="0">
              <a:latin typeface="Arial"/>
              <a:cs typeface="Arial"/>
            </a:endParaRPr>
          </a:p>
          <a:p>
            <a:pPr>
              <a:lnSpc>
                <a:spcPct val="100000"/>
              </a:lnSpc>
              <a:spcBef>
                <a:spcPts val="50"/>
              </a:spcBef>
            </a:pPr>
            <a:endParaRPr lang="en-US" sz="2000" dirty="0" smtClean="0">
              <a:latin typeface="Arial"/>
              <a:cs typeface="Arial"/>
            </a:endParaRPr>
          </a:p>
          <a:p>
            <a:pPr marL="12700" marR="24130" algn="just">
              <a:lnSpc>
                <a:spcPct val="100000"/>
              </a:lnSpc>
            </a:pPr>
            <a:r>
              <a:rPr lang="en-US" sz="2000" spc="-10" dirty="0" smtClean="0">
                <a:latin typeface="Arial"/>
                <a:cs typeface="Arial"/>
              </a:rPr>
              <a:t>You </a:t>
            </a:r>
            <a:r>
              <a:rPr lang="en-US" sz="2000" spc="-5" dirty="0" smtClean="0">
                <a:latin typeface="Arial"/>
                <a:cs typeface="Arial"/>
              </a:rPr>
              <a:t>can get an </a:t>
            </a:r>
            <a:r>
              <a:rPr lang="en-US" sz="2000" spc="-5" dirty="0" err="1" smtClean="0">
                <a:latin typeface="Arial"/>
                <a:cs typeface="Arial"/>
              </a:rPr>
              <a:t>EntityManagerFactory</a:t>
            </a:r>
            <a:r>
              <a:rPr lang="en-US" sz="2000" spc="-5" dirty="0" smtClean="0">
                <a:latin typeface="Arial"/>
                <a:cs typeface="Arial"/>
              </a:rPr>
              <a:t> easily by using the Persistence class's  </a:t>
            </a:r>
            <a:r>
              <a:rPr lang="en-US" sz="2000" spc="-10" dirty="0" err="1" smtClean="0">
                <a:latin typeface="Arial"/>
                <a:cs typeface="Arial"/>
              </a:rPr>
              <a:t>createEntityManagerFactory</a:t>
            </a:r>
            <a:r>
              <a:rPr lang="en-US" sz="2000" spc="-10" dirty="0" smtClean="0">
                <a:latin typeface="Arial"/>
                <a:cs typeface="Arial"/>
              </a:rPr>
              <a:t>() </a:t>
            </a:r>
            <a:r>
              <a:rPr lang="en-US" sz="2000" spc="-5" dirty="0" smtClean="0">
                <a:latin typeface="Arial"/>
                <a:cs typeface="Arial"/>
              </a:rPr>
              <a:t>static </a:t>
            </a:r>
            <a:r>
              <a:rPr lang="en-US" sz="2000" dirty="0" smtClean="0">
                <a:latin typeface="Arial"/>
                <a:cs typeface="Arial"/>
              </a:rPr>
              <a:t>method. </a:t>
            </a:r>
            <a:r>
              <a:rPr lang="en-US" sz="2000" spc="-5" dirty="0" smtClean="0">
                <a:latin typeface="Arial"/>
                <a:cs typeface="Arial"/>
              </a:rPr>
              <a:t>It accept string parameter </a:t>
            </a:r>
            <a:r>
              <a:rPr lang="en-US" sz="2000" spc="-10" dirty="0" smtClean="0">
                <a:latin typeface="Arial"/>
                <a:cs typeface="Arial"/>
              </a:rPr>
              <a:t>which  </a:t>
            </a:r>
            <a:r>
              <a:rPr lang="en-US" sz="2000" spc="-5" dirty="0" smtClean="0">
                <a:latin typeface="Arial"/>
                <a:cs typeface="Arial"/>
              </a:rPr>
              <a:t>is </a:t>
            </a:r>
            <a:r>
              <a:rPr lang="en-US" sz="2000" dirty="0" smtClean="0">
                <a:latin typeface="Arial"/>
                <a:cs typeface="Arial"/>
              </a:rPr>
              <a:t>name </a:t>
            </a:r>
            <a:r>
              <a:rPr lang="en-US" sz="2000" spc="-5" dirty="0" smtClean="0">
                <a:latin typeface="Arial"/>
                <a:cs typeface="Arial"/>
              </a:rPr>
              <a:t>of persistence unit defined in persistence.xml</a:t>
            </a:r>
            <a:r>
              <a:rPr lang="en-US" sz="2000" spc="-65" dirty="0" smtClean="0">
                <a:latin typeface="Arial"/>
                <a:cs typeface="Arial"/>
              </a:rPr>
              <a:t> </a:t>
            </a:r>
            <a:r>
              <a:rPr lang="en-US" sz="2000" spc="-5" dirty="0" smtClean="0">
                <a:latin typeface="Arial"/>
                <a:cs typeface="Arial"/>
              </a:rPr>
              <a:t>file.</a:t>
            </a:r>
            <a:endParaRPr lang="en-US" sz="2000" dirty="0" smtClean="0">
              <a:latin typeface="Arial"/>
              <a:cs typeface="Arial"/>
            </a:endParaRPr>
          </a:p>
          <a:p>
            <a:pPr>
              <a:lnSpc>
                <a:spcPct val="100000"/>
              </a:lnSpc>
              <a:spcBef>
                <a:spcPts val="50"/>
              </a:spcBef>
            </a:pPr>
            <a:endParaRPr lang="en-US" sz="2000" dirty="0" smtClean="0">
              <a:latin typeface="Arial"/>
              <a:cs typeface="Arial"/>
            </a:endParaRPr>
          </a:p>
          <a:p>
            <a:pPr marL="12700" algn="just">
              <a:lnSpc>
                <a:spcPct val="100000"/>
              </a:lnSpc>
            </a:pPr>
            <a:r>
              <a:rPr lang="en-US" sz="2000" spc="-5" dirty="0" smtClean="0">
                <a:latin typeface="Arial"/>
                <a:cs typeface="Arial"/>
              </a:rPr>
              <a:t>Using the </a:t>
            </a:r>
            <a:r>
              <a:rPr lang="en-US" sz="2000" spc="-10" dirty="0" err="1" smtClean="0">
                <a:latin typeface="Arial"/>
                <a:cs typeface="Arial"/>
              </a:rPr>
              <a:t>EntityManagerFactory</a:t>
            </a:r>
            <a:r>
              <a:rPr lang="en-US" sz="2000" spc="-10" dirty="0" smtClean="0">
                <a:latin typeface="Arial"/>
                <a:cs typeface="Arial"/>
              </a:rPr>
              <a:t> </a:t>
            </a:r>
            <a:r>
              <a:rPr lang="en-US" sz="2000" spc="-5" dirty="0" smtClean="0">
                <a:latin typeface="Arial"/>
                <a:cs typeface="Arial"/>
              </a:rPr>
              <a:t>class </a:t>
            </a:r>
            <a:r>
              <a:rPr lang="en-US" sz="2000" spc="-10" dirty="0" smtClean="0">
                <a:latin typeface="Arial"/>
                <a:cs typeface="Arial"/>
              </a:rPr>
              <a:t>factory, </a:t>
            </a:r>
            <a:r>
              <a:rPr lang="en-US" sz="2000" spc="-15" dirty="0" smtClean="0">
                <a:latin typeface="Arial"/>
                <a:cs typeface="Arial"/>
              </a:rPr>
              <a:t>you </a:t>
            </a:r>
            <a:r>
              <a:rPr lang="en-US" sz="2000" spc="-5" dirty="0" smtClean="0">
                <a:latin typeface="Arial"/>
                <a:cs typeface="Arial"/>
              </a:rPr>
              <a:t>can create</a:t>
            </a:r>
            <a:r>
              <a:rPr lang="en-US" sz="2000" spc="135" dirty="0" smtClean="0">
                <a:latin typeface="Arial"/>
                <a:cs typeface="Arial"/>
              </a:rPr>
              <a:t> </a:t>
            </a:r>
            <a:r>
              <a:rPr lang="en-US" sz="2000" spc="-10" dirty="0" err="1" smtClean="0">
                <a:latin typeface="Arial"/>
                <a:cs typeface="Arial"/>
              </a:rPr>
              <a:t>EntityManager</a:t>
            </a:r>
            <a:endParaRPr lang="en-US" sz="2000" dirty="0" smtClean="0">
              <a:latin typeface="Arial"/>
              <a:cs typeface="Arial"/>
            </a:endParaRPr>
          </a:p>
          <a:p>
            <a:pPr marL="12700" algn="just">
              <a:lnSpc>
                <a:spcPct val="100000"/>
              </a:lnSpc>
            </a:pPr>
            <a:r>
              <a:rPr lang="en-US" sz="2000" spc="-5" dirty="0" smtClean="0">
                <a:latin typeface="Arial"/>
                <a:cs typeface="Arial"/>
              </a:rPr>
              <a:t>instances using </a:t>
            </a:r>
            <a:r>
              <a:rPr lang="en-US" sz="2000" spc="-10" dirty="0" err="1" smtClean="0">
                <a:latin typeface="Arial"/>
                <a:cs typeface="Arial"/>
              </a:rPr>
              <a:t>createEntityManager</a:t>
            </a:r>
            <a:r>
              <a:rPr lang="en-US" sz="2000" spc="-10" dirty="0" smtClean="0">
                <a:latin typeface="Arial"/>
                <a:cs typeface="Arial"/>
              </a:rPr>
              <a:t>()</a:t>
            </a:r>
            <a:r>
              <a:rPr lang="en-US" sz="2000" spc="35" dirty="0" smtClean="0">
                <a:latin typeface="Arial"/>
                <a:cs typeface="Arial"/>
              </a:rPr>
              <a:t> </a:t>
            </a:r>
            <a:r>
              <a:rPr lang="en-US" sz="2000" spc="-5" dirty="0" smtClean="0">
                <a:latin typeface="Arial"/>
                <a:cs typeface="Arial"/>
              </a:rPr>
              <a:t>method.</a:t>
            </a:r>
            <a:endParaRPr lang="en-US" sz="2000" dirty="0" smtClean="0">
              <a:latin typeface="Arial"/>
              <a:cs typeface="Arial"/>
            </a:endParaRPr>
          </a:p>
          <a:p>
            <a:pPr>
              <a:lnSpc>
                <a:spcPct val="100000"/>
              </a:lnSpc>
            </a:pPr>
            <a:endParaRPr lang="en-IN" sz="2800" dirty="0" smtClean="0">
              <a:latin typeface="Arial"/>
              <a:cs typeface="Arial"/>
            </a:endParaRPr>
          </a:p>
          <a:p>
            <a:pPr>
              <a:lnSpc>
                <a:spcPct val="100000"/>
              </a:lnSpc>
            </a:pPr>
            <a:endParaRPr lang="en-US" sz="2800" dirty="0" smtClean="0">
              <a:latin typeface="Arial"/>
              <a:cs typeface="Arial"/>
            </a:endParaRPr>
          </a:p>
          <a:p>
            <a:pPr>
              <a:lnSpc>
                <a:spcPct val="100000"/>
              </a:lnSpc>
              <a:spcBef>
                <a:spcPts val="45"/>
              </a:spcBef>
            </a:pPr>
            <a:endParaRPr lang="en-US" sz="2000" dirty="0" smtClean="0">
              <a:latin typeface="Arial"/>
              <a:cs typeface="Arial"/>
            </a:endParaRPr>
          </a:p>
          <a:p>
            <a:pPr marL="12700" marR="113030">
              <a:lnSpc>
                <a:spcPct val="100000"/>
              </a:lnSpc>
            </a:pPr>
            <a:r>
              <a:rPr lang="en-US" sz="2000" b="1" spc="-5" dirty="0" smtClean="0">
                <a:latin typeface="Arial"/>
                <a:cs typeface="Arial"/>
              </a:rPr>
              <a:t>Note</a:t>
            </a:r>
            <a:r>
              <a:rPr lang="en-US" sz="2000" spc="-5" dirty="0" smtClean="0">
                <a:latin typeface="Arial"/>
                <a:cs typeface="Arial"/>
              </a:rPr>
              <a:t>: In </a:t>
            </a:r>
            <a:r>
              <a:rPr lang="en-US" sz="2000" spc="-15" dirty="0" smtClean="0">
                <a:latin typeface="Arial"/>
                <a:cs typeface="Arial"/>
              </a:rPr>
              <a:t>your </a:t>
            </a:r>
            <a:r>
              <a:rPr lang="en-US" sz="2000" spc="-5" dirty="0" smtClean="0">
                <a:latin typeface="Arial"/>
                <a:cs typeface="Arial"/>
              </a:rPr>
              <a:t>application </a:t>
            </a:r>
            <a:r>
              <a:rPr lang="en-US" sz="2000" spc="-10" dirty="0" smtClean="0">
                <a:latin typeface="Arial"/>
                <a:cs typeface="Arial"/>
              </a:rPr>
              <a:t>when </a:t>
            </a:r>
            <a:r>
              <a:rPr lang="en-US" sz="2000" spc="-5" dirty="0" smtClean="0">
                <a:latin typeface="Arial"/>
                <a:cs typeface="Arial"/>
              </a:rPr>
              <a:t>there is no use of </a:t>
            </a:r>
            <a:r>
              <a:rPr lang="en-US" sz="2000" b="1" spc="-5" dirty="0" err="1" smtClean="0">
                <a:latin typeface="Arial"/>
                <a:cs typeface="Arial"/>
              </a:rPr>
              <a:t>EntityManagerFactory</a:t>
            </a:r>
            <a:r>
              <a:rPr lang="en-US" sz="2000" b="1" spc="-5" dirty="0" smtClean="0">
                <a:latin typeface="Arial"/>
                <a:cs typeface="Arial"/>
              </a:rPr>
              <a:t> </a:t>
            </a:r>
            <a:r>
              <a:rPr lang="en-US" sz="2000" spc="-5" dirty="0" smtClean="0">
                <a:latin typeface="Arial"/>
                <a:cs typeface="Arial"/>
              </a:rPr>
              <a:t>or  application shuts </a:t>
            </a:r>
            <a:r>
              <a:rPr lang="en-US" sz="2000" spc="-10" dirty="0" smtClean="0">
                <a:latin typeface="Arial"/>
                <a:cs typeface="Arial"/>
              </a:rPr>
              <a:t>down </a:t>
            </a:r>
            <a:r>
              <a:rPr lang="en-US" sz="2000" spc="-5" dirty="0" smtClean="0">
                <a:latin typeface="Arial"/>
                <a:cs typeface="Arial"/>
              </a:rPr>
              <a:t>then </a:t>
            </a:r>
            <a:r>
              <a:rPr lang="en-US" sz="2000" spc="-10" dirty="0" smtClean="0">
                <a:latin typeface="Arial"/>
                <a:cs typeface="Arial"/>
              </a:rPr>
              <a:t>it is </a:t>
            </a:r>
            <a:r>
              <a:rPr lang="en-US" sz="2000" spc="-5" dirty="0" smtClean="0">
                <a:latin typeface="Arial"/>
                <a:cs typeface="Arial"/>
              </a:rPr>
              <a:t>necessary to close the</a:t>
            </a:r>
            <a:r>
              <a:rPr lang="en-US" sz="2000" spc="5" dirty="0" smtClean="0">
                <a:latin typeface="Arial"/>
                <a:cs typeface="Arial"/>
              </a:rPr>
              <a:t> </a:t>
            </a:r>
            <a:r>
              <a:rPr lang="en-US" sz="2000" spc="-5" dirty="0" smtClean="0">
                <a:latin typeface="Arial"/>
                <a:cs typeface="Arial"/>
              </a:rPr>
              <a:t>instance</a:t>
            </a:r>
            <a:endParaRPr lang="en-US" sz="2000" dirty="0" smtClean="0">
              <a:latin typeface="Arial"/>
              <a:cs typeface="Arial"/>
            </a:endParaRPr>
          </a:p>
          <a:p>
            <a:pPr marL="12700" marR="5080">
              <a:lnSpc>
                <a:spcPct val="100000"/>
              </a:lnSpc>
            </a:pPr>
            <a:r>
              <a:rPr lang="en-US" sz="2000" spc="-5" dirty="0" smtClean="0">
                <a:latin typeface="Arial"/>
                <a:cs typeface="Arial"/>
              </a:rPr>
              <a:t>of </a:t>
            </a:r>
            <a:r>
              <a:rPr lang="en-US" sz="2000" b="1" spc="-5" dirty="0" err="1" smtClean="0">
                <a:latin typeface="Arial"/>
                <a:cs typeface="Arial"/>
              </a:rPr>
              <a:t>EntityManagerFactory</a:t>
            </a:r>
            <a:r>
              <a:rPr lang="en-US" sz="2000" b="1" spc="-5" dirty="0" smtClean="0">
                <a:latin typeface="Arial"/>
                <a:cs typeface="Arial"/>
              </a:rPr>
              <a:t> </a:t>
            </a:r>
            <a:r>
              <a:rPr lang="en-US" sz="2000" spc="-5" dirty="0" smtClean="0">
                <a:latin typeface="Arial"/>
                <a:cs typeface="Arial"/>
              </a:rPr>
              <a:t>. Once the </a:t>
            </a:r>
            <a:r>
              <a:rPr lang="en-US" sz="2000" b="1" spc="-5" dirty="0" err="1" smtClean="0">
                <a:latin typeface="Arial"/>
                <a:cs typeface="Arial"/>
              </a:rPr>
              <a:t>EntityManagerFactory</a:t>
            </a:r>
            <a:r>
              <a:rPr lang="en-US" sz="2000" b="1" spc="-5" dirty="0" smtClean="0">
                <a:latin typeface="Arial"/>
                <a:cs typeface="Arial"/>
              </a:rPr>
              <a:t> </a:t>
            </a:r>
            <a:r>
              <a:rPr lang="en-US" sz="2000" spc="-5" dirty="0" smtClean="0">
                <a:latin typeface="Arial"/>
                <a:cs typeface="Arial"/>
              </a:rPr>
              <a:t>is closed, all its  </a:t>
            </a:r>
            <a:r>
              <a:rPr lang="en-US" sz="2000" spc="-10" dirty="0" err="1" smtClean="0">
                <a:latin typeface="Arial"/>
                <a:cs typeface="Arial"/>
              </a:rPr>
              <a:t>EntityManagers</a:t>
            </a:r>
            <a:r>
              <a:rPr lang="en-US" sz="2000" spc="-10" dirty="0" smtClean="0">
                <a:latin typeface="Arial"/>
                <a:cs typeface="Arial"/>
              </a:rPr>
              <a:t> </a:t>
            </a:r>
            <a:r>
              <a:rPr lang="en-US" sz="2000" spc="-5" dirty="0" smtClean="0">
                <a:latin typeface="Arial"/>
                <a:cs typeface="Arial"/>
              </a:rPr>
              <a:t>are also</a:t>
            </a:r>
            <a:r>
              <a:rPr lang="en-US" sz="2000" spc="35" dirty="0" smtClean="0">
                <a:latin typeface="Arial"/>
                <a:cs typeface="Arial"/>
              </a:rPr>
              <a:t> </a:t>
            </a:r>
            <a:r>
              <a:rPr lang="en-US" sz="2000" spc="-5" dirty="0" smtClean="0">
                <a:latin typeface="Arial"/>
                <a:cs typeface="Arial"/>
              </a:rPr>
              <a:t>closed.</a:t>
            </a:r>
            <a:endParaRPr lang="en-US" sz="20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1"/>
            <a:ext cx="10801350" cy="9001125"/>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50" dirty="0"/>
              <a:t> </a:t>
            </a:r>
            <a:r>
              <a:rPr spc="-5" dirty="0"/>
              <a:t>03-10</a:t>
            </a:r>
          </a:p>
        </p:txBody>
      </p:sp>
      <p:sp>
        <p:nvSpPr>
          <p:cNvPr id="10" name="Rectangle 9"/>
          <p:cNvSpPr/>
          <p:nvPr/>
        </p:nvSpPr>
        <p:spPr>
          <a:xfrm>
            <a:off x="9591675" y="0"/>
            <a:ext cx="1209675" cy="919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0338" y="563588"/>
            <a:ext cx="7500937" cy="5934958"/>
          </a:xfrm>
          <a:prstGeom prst="rect">
            <a:avLst/>
          </a:prstGeom>
        </p:spPr>
        <p:txBody>
          <a:bodyPr wrap="square">
            <a:spAutoFit/>
          </a:bodyPr>
          <a:lstStyle/>
          <a:p>
            <a:pPr marL="12700" marR="13970">
              <a:lnSpc>
                <a:spcPct val="100000"/>
              </a:lnSpc>
              <a:spcBef>
                <a:spcPts val="95"/>
              </a:spcBef>
            </a:pPr>
            <a:r>
              <a:rPr lang="en-US" dirty="0" smtClean="0">
                <a:latin typeface="Arial"/>
                <a:cs typeface="Arial"/>
              </a:rPr>
              <a:t>The </a:t>
            </a:r>
            <a:r>
              <a:rPr lang="en-US" spc="-10" dirty="0" err="1" smtClean="0">
                <a:latin typeface="Arial"/>
                <a:cs typeface="Arial"/>
              </a:rPr>
              <a:t>EntityManager</a:t>
            </a:r>
            <a:r>
              <a:rPr lang="en-US" spc="-10" dirty="0" smtClean="0">
                <a:latin typeface="Arial"/>
                <a:cs typeface="Arial"/>
              </a:rPr>
              <a:t> </a:t>
            </a:r>
            <a:r>
              <a:rPr lang="en-US" spc="-5" dirty="0" smtClean="0">
                <a:latin typeface="Arial"/>
                <a:cs typeface="Arial"/>
              </a:rPr>
              <a:t>interface defines the methods that are used to interact </a:t>
            </a:r>
            <a:r>
              <a:rPr lang="en-US" spc="-10" dirty="0" smtClean="0">
                <a:latin typeface="Arial"/>
                <a:cs typeface="Arial"/>
              </a:rPr>
              <a:t>with  </a:t>
            </a:r>
            <a:r>
              <a:rPr lang="en-US" spc="-5" dirty="0" smtClean="0">
                <a:latin typeface="Arial"/>
                <a:cs typeface="Arial"/>
              </a:rPr>
              <a:t>the persistence context. </a:t>
            </a:r>
            <a:r>
              <a:rPr lang="en-US" dirty="0" smtClean="0">
                <a:latin typeface="Arial"/>
                <a:cs typeface="Arial"/>
              </a:rPr>
              <a:t>The </a:t>
            </a:r>
            <a:r>
              <a:rPr lang="en-US" spc="-10" dirty="0" err="1" smtClean="0">
                <a:latin typeface="Arial"/>
                <a:cs typeface="Arial"/>
              </a:rPr>
              <a:t>EntityManager</a:t>
            </a:r>
            <a:r>
              <a:rPr lang="en-US" spc="-10" dirty="0" smtClean="0">
                <a:latin typeface="Arial"/>
                <a:cs typeface="Arial"/>
              </a:rPr>
              <a:t> API is </a:t>
            </a:r>
            <a:r>
              <a:rPr lang="en-US" spc="-5" dirty="0" smtClean="0">
                <a:latin typeface="Arial"/>
                <a:cs typeface="Arial"/>
              </a:rPr>
              <a:t>used to create and remove  persistent entity instances, to find persistent entities by </a:t>
            </a:r>
            <a:r>
              <a:rPr lang="en-US" dirty="0" smtClean="0">
                <a:latin typeface="Arial"/>
                <a:cs typeface="Arial"/>
              </a:rPr>
              <a:t>primary </a:t>
            </a:r>
            <a:r>
              <a:rPr lang="en-US" spc="-10" dirty="0" smtClean="0">
                <a:latin typeface="Arial"/>
                <a:cs typeface="Arial"/>
              </a:rPr>
              <a:t>key, </a:t>
            </a:r>
            <a:r>
              <a:rPr lang="en-US" spc="-5" dirty="0" smtClean="0">
                <a:latin typeface="Arial"/>
                <a:cs typeface="Arial"/>
              </a:rPr>
              <a:t>and to  query over persistent</a:t>
            </a:r>
            <a:r>
              <a:rPr lang="en-US" spc="-10" dirty="0" smtClean="0">
                <a:latin typeface="Arial"/>
                <a:cs typeface="Arial"/>
              </a:rPr>
              <a:t> </a:t>
            </a:r>
            <a:r>
              <a:rPr lang="en-US" spc="-5" dirty="0" smtClean="0">
                <a:latin typeface="Arial"/>
                <a:cs typeface="Arial"/>
              </a:rPr>
              <a:t>entities.</a:t>
            </a:r>
            <a:endParaRPr lang="en-US" dirty="0" smtClean="0">
              <a:latin typeface="Arial"/>
              <a:cs typeface="Arial"/>
            </a:endParaRPr>
          </a:p>
          <a:p>
            <a:pPr>
              <a:lnSpc>
                <a:spcPct val="100000"/>
              </a:lnSpc>
              <a:spcBef>
                <a:spcPts val="50"/>
              </a:spcBef>
            </a:pPr>
            <a:endParaRPr lang="en-US" dirty="0" smtClean="0">
              <a:latin typeface="Arial"/>
              <a:cs typeface="Arial"/>
            </a:endParaRPr>
          </a:p>
          <a:p>
            <a:pPr marL="12700">
              <a:lnSpc>
                <a:spcPct val="100000"/>
              </a:lnSpc>
            </a:pPr>
            <a:r>
              <a:rPr lang="en-US" b="1" spc="-5" dirty="0" err="1" smtClean="0">
                <a:latin typeface="Arial"/>
                <a:cs typeface="Arial"/>
              </a:rPr>
              <a:t>EntityManager</a:t>
            </a:r>
            <a:r>
              <a:rPr lang="en-US" b="1" spc="-5" dirty="0" smtClean="0">
                <a:latin typeface="Arial"/>
                <a:cs typeface="Arial"/>
              </a:rPr>
              <a:t> important</a:t>
            </a:r>
            <a:r>
              <a:rPr lang="en-US" b="1" spc="-10" dirty="0" smtClean="0">
                <a:latin typeface="Arial"/>
                <a:cs typeface="Arial"/>
              </a:rPr>
              <a:t> </a:t>
            </a:r>
            <a:r>
              <a:rPr lang="en-US" b="1" spc="-5" dirty="0" smtClean="0">
                <a:latin typeface="Arial"/>
                <a:cs typeface="Arial"/>
              </a:rPr>
              <a:t>methods:</a:t>
            </a:r>
            <a:endParaRPr lang="en-US" dirty="0" smtClean="0">
              <a:latin typeface="Arial"/>
              <a:cs typeface="Arial"/>
            </a:endParaRPr>
          </a:p>
          <a:p>
            <a:pPr>
              <a:lnSpc>
                <a:spcPct val="100000"/>
              </a:lnSpc>
              <a:spcBef>
                <a:spcPts val="50"/>
              </a:spcBef>
            </a:pPr>
            <a:endParaRPr lang="en-US" dirty="0" smtClean="0">
              <a:latin typeface="Arial"/>
              <a:cs typeface="Arial"/>
            </a:endParaRPr>
          </a:p>
          <a:p>
            <a:pPr marL="241300" indent="-228600">
              <a:lnSpc>
                <a:spcPct val="100000"/>
              </a:lnSpc>
              <a:buAutoNum type="arabicPeriod"/>
              <a:tabLst>
                <a:tab pos="241300" algn="l"/>
              </a:tabLst>
            </a:pPr>
            <a:r>
              <a:rPr lang="en-US" b="1" spc="-5" dirty="0" smtClean="0">
                <a:latin typeface="Arial"/>
                <a:cs typeface="Arial"/>
              </a:rPr>
              <a:t>persist(object)</a:t>
            </a:r>
            <a:r>
              <a:rPr lang="en-US" spc="-5" dirty="0" smtClean="0">
                <a:latin typeface="Arial"/>
                <a:cs typeface="Arial"/>
              </a:rPr>
              <a:t>: Persists the entity</a:t>
            </a:r>
            <a:r>
              <a:rPr lang="en-US" spc="-10" dirty="0" smtClean="0">
                <a:latin typeface="Arial"/>
                <a:cs typeface="Arial"/>
              </a:rPr>
              <a:t> </a:t>
            </a:r>
            <a:r>
              <a:rPr lang="en-US" spc="-5" dirty="0" smtClean="0">
                <a:latin typeface="Arial"/>
                <a:cs typeface="Arial"/>
              </a:rPr>
              <a:t>object</a:t>
            </a:r>
            <a:endParaRPr lang="en-US" dirty="0" smtClean="0">
              <a:latin typeface="Arial"/>
              <a:cs typeface="Arial"/>
            </a:endParaRPr>
          </a:p>
          <a:p>
            <a:pPr marL="241300" indent="-228600">
              <a:lnSpc>
                <a:spcPct val="100000"/>
              </a:lnSpc>
              <a:buAutoNum type="arabicPeriod"/>
              <a:tabLst>
                <a:tab pos="241300" algn="l"/>
              </a:tabLst>
            </a:pPr>
            <a:r>
              <a:rPr lang="en-US" b="1" spc="-5" dirty="0" smtClean="0">
                <a:latin typeface="Arial"/>
                <a:cs typeface="Arial"/>
              </a:rPr>
              <a:t>find(</a:t>
            </a:r>
            <a:r>
              <a:rPr lang="en-US" b="1" spc="-5" dirty="0" err="1" smtClean="0">
                <a:latin typeface="Arial"/>
                <a:cs typeface="Arial"/>
              </a:rPr>
              <a:t>class,primarykey</a:t>
            </a:r>
            <a:r>
              <a:rPr lang="en-US" b="1" spc="-5" dirty="0" smtClean="0">
                <a:latin typeface="Arial"/>
                <a:cs typeface="Arial"/>
              </a:rPr>
              <a:t>)</a:t>
            </a:r>
            <a:r>
              <a:rPr lang="en-US" spc="-5" dirty="0" smtClean="0">
                <a:latin typeface="Arial"/>
                <a:cs typeface="Arial"/>
              </a:rPr>
              <a:t>: Retrieves a specific entity</a:t>
            </a:r>
            <a:r>
              <a:rPr lang="en-US" spc="25" dirty="0" smtClean="0">
                <a:latin typeface="Arial"/>
                <a:cs typeface="Arial"/>
              </a:rPr>
              <a:t> </a:t>
            </a:r>
            <a:r>
              <a:rPr lang="en-US" spc="-5" dirty="0" smtClean="0">
                <a:latin typeface="Arial"/>
                <a:cs typeface="Arial"/>
              </a:rPr>
              <a:t>object</a:t>
            </a:r>
            <a:endParaRPr lang="en-US" dirty="0" smtClean="0">
              <a:latin typeface="Arial"/>
              <a:cs typeface="Arial"/>
            </a:endParaRPr>
          </a:p>
          <a:p>
            <a:pPr marL="241300" indent="-228600">
              <a:lnSpc>
                <a:spcPct val="100000"/>
              </a:lnSpc>
              <a:buAutoNum type="arabicPeriod"/>
              <a:tabLst>
                <a:tab pos="241300" algn="l"/>
              </a:tabLst>
            </a:pPr>
            <a:r>
              <a:rPr lang="en-US" b="1" spc="-5" dirty="0" smtClean="0">
                <a:latin typeface="Arial"/>
                <a:cs typeface="Arial"/>
              </a:rPr>
              <a:t>remove(object)</a:t>
            </a:r>
            <a:r>
              <a:rPr lang="en-US" spc="-5" dirty="0" smtClean="0">
                <a:latin typeface="Arial"/>
                <a:cs typeface="Arial"/>
              </a:rPr>
              <a:t>: Removes an entity</a:t>
            </a:r>
            <a:r>
              <a:rPr lang="en-US" spc="-30" dirty="0" smtClean="0">
                <a:latin typeface="Arial"/>
                <a:cs typeface="Arial"/>
              </a:rPr>
              <a:t> </a:t>
            </a:r>
            <a:r>
              <a:rPr lang="en-US" spc="-5" dirty="0" smtClean="0">
                <a:latin typeface="Arial"/>
                <a:cs typeface="Arial"/>
              </a:rPr>
              <a:t>object</a:t>
            </a:r>
            <a:endParaRPr lang="en-US" dirty="0" smtClean="0">
              <a:latin typeface="Arial"/>
              <a:cs typeface="Arial"/>
            </a:endParaRPr>
          </a:p>
          <a:p>
            <a:pPr marL="241300" marR="5715" indent="-228600">
              <a:lnSpc>
                <a:spcPct val="100000"/>
              </a:lnSpc>
              <a:buAutoNum type="arabicPeriod"/>
              <a:tabLst>
                <a:tab pos="241300" algn="l"/>
              </a:tabLst>
            </a:pPr>
            <a:r>
              <a:rPr lang="en-US" b="1" spc="-5" dirty="0" smtClean="0">
                <a:latin typeface="Arial"/>
                <a:cs typeface="Arial"/>
              </a:rPr>
              <a:t>refresh</a:t>
            </a:r>
            <a:r>
              <a:rPr lang="en-US" spc="-5" dirty="0" smtClean="0">
                <a:latin typeface="Arial"/>
                <a:cs typeface="Arial"/>
              </a:rPr>
              <a:t>: Refreshes the entity instances in the persistence context </a:t>
            </a:r>
            <a:r>
              <a:rPr lang="en-US" dirty="0" smtClean="0">
                <a:latin typeface="Arial"/>
                <a:cs typeface="Arial"/>
              </a:rPr>
              <a:t>from </a:t>
            </a:r>
            <a:r>
              <a:rPr lang="en-US" spc="-5" dirty="0" smtClean="0">
                <a:latin typeface="Arial"/>
                <a:cs typeface="Arial"/>
              </a:rPr>
              <a:t>the  database</a:t>
            </a:r>
            <a:endParaRPr lang="en-US" dirty="0" smtClean="0">
              <a:latin typeface="Arial"/>
              <a:cs typeface="Arial"/>
            </a:endParaRPr>
          </a:p>
          <a:p>
            <a:pPr marL="241300" marR="92710" indent="-228600">
              <a:lnSpc>
                <a:spcPct val="100000"/>
              </a:lnSpc>
              <a:buAutoNum type="arabicPeriod"/>
              <a:tabLst>
                <a:tab pos="241300" algn="l"/>
              </a:tabLst>
            </a:pPr>
            <a:r>
              <a:rPr lang="en-US" b="1" spc="-5" dirty="0" smtClean="0">
                <a:latin typeface="Arial"/>
                <a:cs typeface="Arial"/>
              </a:rPr>
              <a:t>contains</a:t>
            </a:r>
            <a:r>
              <a:rPr lang="en-US" spc="-5" dirty="0" smtClean="0">
                <a:latin typeface="Arial"/>
                <a:cs typeface="Arial"/>
              </a:rPr>
              <a:t>: Returns true </a:t>
            </a:r>
            <a:r>
              <a:rPr lang="en-US" spc="-10" dirty="0" smtClean="0">
                <a:latin typeface="Arial"/>
                <a:cs typeface="Arial"/>
              </a:rPr>
              <a:t>if </a:t>
            </a:r>
            <a:r>
              <a:rPr lang="en-US" spc="-5" dirty="0" smtClean="0">
                <a:latin typeface="Arial"/>
                <a:cs typeface="Arial"/>
              </a:rPr>
              <a:t>the entity instance is </a:t>
            </a:r>
            <a:r>
              <a:rPr lang="en-US" spc="-10" dirty="0" smtClean="0">
                <a:latin typeface="Arial"/>
                <a:cs typeface="Arial"/>
              </a:rPr>
              <a:t>in </a:t>
            </a:r>
            <a:r>
              <a:rPr lang="en-US" spc="-5" dirty="0" smtClean="0">
                <a:latin typeface="Arial"/>
                <a:cs typeface="Arial"/>
              </a:rPr>
              <a:t>the persistence context.  This signifies that the entity instance is</a:t>
            </a:r>
            <a:r>
              <a:rPr lang="en-US" spc="-10" dirty="0" smtClean="0">
                <a:latin typeface="Arial"/>
                <a:cs typeface="Arial"/>
              </a:rPr>
              <a:t> </a:t>
            </a:r>
            <a:r>
              <a:rPr lang="en-US" spc="-5" dirty="0" smtClean="0">
                <a:latin typeface="Arial"/>
                <a:cs typeface="Arial"/>
              </a:rPr>
              <a:t>managed</a:t>
            </a:r>
            <a:endParaRPr lang="en-US" dirty="0" smtClean="0">
              <a:latin typeface="Arial"/>
              <a:cs typeface="Arial"/>
            </a:endParaRPr>
          </a:p>
          <a:p>
            <a:pPr marL="241300" marR="375920" indent="-228600">
              <a:lnSpc>
                <a:spcPct val="100000"/>
              </a:lnSpc>
              <a:buAutoNum type="arabicPeriod"/>
              <a:tabLst>
                <a:tab pos="241300" algn="l"/>
              </a:tabLst>
            </a:pPr>
            <a:r>
              <a:rPr lang="en-US" b="1" spc="-5" dirty="0" smtClean="0">
                <a:latin typeface="Arial"/>
                <a:cs typeface="Arial"/>
              </a:rPr>
              <a:t>flush</a:t>
            </a:r>
            <a:r>
              <a:rPr lang="en-US" spc="-5" dirty="0" smtClean="0">
                <a:latin typeface="Arial"/>
                <a:cs typeface="Arial"/>
              </a:rPr>
              <a:t>: forces the </a:t>
            </a:r>
            <a:r>
              <a:rPr lang="en-US" spc="-10" dirty="0" smtClean="0">
                <a:latin typeface="Arial"/>
                <a:cs typeface="Arial"/>
              </a:rPr>
              <a:t>synchronization </a:t>
            </a:r>
            <a:r>
              <a:rPr lang="en-US" spc="-5" dirty="0" smtClean="0">
                <a:latin typeface="Arial"/>
                <a:cs typeface="Arial"/>
              </a:rPr>
              <a:t>of the database </a:t>
            </a:r>
            <a:r>
              <a:rPr lang="en-US" spc="-10" dirty="0" smtClean="0">
                <a:latin typeface="Arial"/>
                <a:cs typeface="Arial"/>
              </a:rPr>
              <a:t>with </a:t>
            </a:r>
            <a:r>
              <a:rPr lang="en-US" spc="-5" dirty="0" smtClean="0">
                <a:latin typeface="Arial"/>
                <a:cs typeface="Arial"/>
              </a:rPr>
              <a:t>entities </a:t>
            </a:r>
            <a:r>
              <a:rPr lang="en-US" spc="-10" dirty="0" smtClean="0">
                <a:latin typeface="Arial"/>
                <a:cs typeface="Arial"/>
              </a:rPr>
              <a:t>in </a:t>
            </a:r>
            <a:r>
              <a:rPr lang="en-US" spc="-5" dirty="0" smtClean="0">
                <a:latin typeface="Arial"/>
                <a:cs typeface="Arial"/>
              </a:rPr>
              <a:t>the  persistence</a:t>
            </a:r>
            <a:r>
              <a:rPr lang="en-US" spc="-25" dirty="0" smtClean="0">
                <a:latin typeface="Arial"/>
                <a:cs typeface="Arial"/>
              </a:rPr>
              <a:t> </a:t>
            </a:r>
            <a:r>
              <a:rPr lang="en-US" spc="-5" dirty="0" smtClean="0">
                <a:latin typeface="Arial"/>
                <a:cs typeface="Arial"/>
              </a:rPr>
              <a:t>context</a:t>
            </a:r>
            <a:endParaRPr lang="en-US" dirty="0" smtClean="0">
              <a:latin typeface="Arial"/>
              <a:cs typeface="Arial"/>
            </a:endParaRPr>
          </a:p>
          <a:p>
            <a:pPr marL="241300" indent="-228600">
              <a:lnSpc>
                <a:spcPct val="100000"/>
              </a:lnSpc>
              <a:buAutoNum type="arabicPeriod"/>
              <a:tabLst>
                <a:tab pos="241300" algn="l"/>
              </a:tabLst>
            </a:pPr>
            <a:r>
              <a:rPr lang="en-US" b="1" spc="-10" dirty="0" smtClean="0">
                <a:latin typeface="Arial"/>
                <a:cs typeface="Arial"/>
              </a:rPr>
              <a:t>clear</a:t>
            </a:r>
            <a:r>
              <a:rPr lang="en-US" spc="-10" dirty="0" smtClean="0">
                <a:latin typeface="Arial"/>
                <a:cs typeface="Arial"/>
              </a:rPr>
              <a:t>: </a:t>
            </a:r>
            <a:r>
              <a:rPr lang="en-US" spc="-5" dirty="0" smtClean="0">
                <a:latin typeface="Arial"/>
                <a:cs typeface="Arial"/>
              </a:rPr>
              <a:t>Clears the entities from the persistence context</a:t>
            </a:r>
            <a:endParaRPr lang="en-US" dirty="0" smtClean="0">
              <a:latin typeface="Arial"/>
              <a:cs typeface="Arial"/>
            </a:endParaRPr>
          </a:p>
          <a:p>
            <a:pPr marL="241300" indent="-228600">
              <a:lnSpc>
                <a:spcPct val="100000"/>
              </a:lnSpc>
              <a:buAutoNum type="arabicPeriod"/>
              <a:tabLst>
                <a:tab pos="241300" algn="l"/>
              </a:tabLst>
            </a:pPr>
            <a:r>
              <a:rPr lang="en-US" b="1" spc="-5" dirty="0" smtClean="0">
                <a:latin typeface="Arial"/>
                <a:cs typeface="Arial"/>
              </a:rPr>
              <a:t>evict(object): </a:t>
            </a:r>
            <a:r>
              <a:rPr lang="en-US" spc="-5" dirty="0" smtClean="0">
                <a:latin typeface="Arial"/>
                <a:cs typeface="Arial"/>
              </a:rPr>
              <a:t>Detaches an entity </a:t>
            </a:r>
            <a:r>
              <a:rPr lang="en-US" dirty="0" smtClean="0">
                <a:latin typeface="Arial"/>
                <a:cs typeface="Arial"/>
              </a:rPr>
              <a:t>from </a:t>
            </a:r>
            <a:r>
              <a:rPr lang="en-US" spc="-5" dirty="0" smtClean="0">
                <a:latin typeface="Arial"/>
                <a:cs typeface="Arial"/>
              </a:rPr>
              <a:t>the persistence</a:t>
            </a:r>
            <a:r>
              <a:rPr lang="en-US" spc="-40" dirty="0" smtClean="0">
                <a:latin typeface="Arial"/>
                <a:cs typeface="Arial"/>
              </a:rPr>
              <a:t> </a:t>
            </a:r>
            <a:r>
              <a:rPr lang="en-US" spc="-5" dirty="0" smtClean="0">
                <a:latin typeface="Arial"/>
                <a:cs typeface="Arial"/>
              </a:rPr>
              <a:t>context</a:t>
            </a:r>
            <a:endParaRPr lang="en-US" dirty="0" smtClean="0">
              <a:latin typeface="Arial"/>
              <a:cs typeface="Arial"/>
            </a:endParaRPr>
          </a:p>
          <a:p>
            <a:pPr marL="241300" indent="-228600">
              <a:lnSpc>
                <a:spcPct val="100000"/>
              </a:lnSpc>
              <a:buAutoNum type="arabicPeriod"/>
              <a:tabLst>
                <a:tab pos="241300" algn="l"/>
              </a:tabLst>
            </a:pPr>
            <a:r>
              <a:rPr lang="en-US" b="1" spc="-5" dirty="0" smtClean="0">
                <a:latin typeface="Arial"/>
                <a:cs typeface="Arial"/>
              </a:rPr>
              <a:t>close(): </a:t>
            </a:r>
            <a:r>
              <a:rPr lang="en-US" spc="-5" dirty="0" smtClean="0">
                <a:latin typeface="Arial"/>
                <a:cs typeface="Arial"/>
              </a:rPr>
              <a:t>Flush entity instances first, clears persistence context and</a:t>
            </a:r>
            <a:r>
              <a:rPr lang="en-US" spc="-45" dirty="0" smtClean="0">
                <a:latin typeface="Arial"/>
                <a:cs typeface="Arial"/>
              </a:rPr>
              <a:t> </a:t>
            </a:r>
            <a:r>
              <a:rPr lang="en-US" spc="-10" dirty="0" smtClean="0">
                <a:latin typeface="Arial"/>
                <a:cs typeface="Arial"/>
              </a:rPr>
              <a:t>nullify</a:t>
            </a:r>
            <a:endParaRPr lang="en-US" dirty="0" smtClean="0">
              <a:latin typeface="Arial"/>
              <a:cs typeface="Arial"/>
            </a:endParaRPr>
          </a:p>
          <a:p>
            <a:pPr marL="241300">
              <a:lnSpc>
                <a:spcPct val="100000"/>
              </a:lnSpc>
              <a:spcBef>
                <a:spcPts val="5"/>
              </a:spcBef>
            </a:pPr>
            <a:r>
              <a:rPr lang="en-US" spc="-5" dirty="0" smtClean="0">
                <a:latin typeface="Arial"/>
                <a:cs typeface="Arial"/>
              </a:rPr>
              <a:t>the entity</a:t>
            </a:r>
            <a:r>
              <a:rPr lang="en-US" spc="-20" dirty="0" smtClean="0">
                <a:latin typeface="Arial"/>
                <a:cs typeface="Arial"/>
              </a:rPr>
              <a:t> </a:t>
            </a:r>
            <a:r>
              <a:rPr lang="en-US" spc="-5" dirty="0" smtClean="0">
                <a:latin typeface="Arial"/>
                <a:cs typeface="Arial"/>
              </a:rPr>
              <a:t>manager</a:t>
            </a:r>
            <a:endParaRPr lang="en-US"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1"/>
            <a:ext cx="10801350" cy="9001125"/>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50" dirty="0"/>
              <a:t> </a:t>
            </a:r>
            <a:r>
              <a:rPr spc="-5" dirty="0"/>
              <a:t>03-11</a:t>
            </a:r>
          </a:p>
        </p:txBody>
      </p:sp>
      <p:sp>
        <p:nvSpPr>
          <p:cNvPr id="10" name="Rectangle 9"/>
          <p:cNvSpPr/>
          <p:nvPr/>
        </p:nvSpPr>
        <p:spPr>
          <a:xfrm>
            <a:off x="9591675" y="0"/>
            <a:ext cx="1209675" cy="919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0338" y="953438"/>
            <a:ext cx="8101012" cy="6909584"/>
          </a:xfrm>
          <a:prstGeom prst="rect">
            <a:avLst/>
          </a:prstGeom>
        </p:spPr>
        <p:txBody>
          <a:bodyPr wrap="square">
            <a:spAutoFit/>
          </a:bodyPr>
          <a:lstStyle/>
          <a:p>
            <a:pPr marL="12700">
              <a:lnSpc>
                <a:spcPct val="100000"/>
              </a:lnSpc>
              <a:spcBef>
                <a:spcPts val="95"/>
              </a:spcBef>
            </a:pPr>
            <a:r>
              <a:rPr lang="en-US" sz="2000" dirty="0" smtClean="0">
                <a:latin typeface="Arial"/>
                <a:cs typeface="Arial"/>
              </a:rPr>
              <a:t>The </a:t>
            </a:r>
            <a:r>
              <a:rPr lang="en-US" sz="2000" spc="-10" dirty="0" smtClean="0">
                <a:latin typeface="Arial"/>
                <a:cs typeface="Arial"/>
              </a:rPr>
              <a:t>above </a:t>
            </a:r>
            <a:r>
              <a:rPr lang="en-US" sz="2000" spc="-5" dirty="0" smtClean="0">
                <a:latin typeface="Arial"/>
                <a:cs typeface="Arial"/>
              </a:rPr>
              <a:t>example </a:t>
            </a:r>
            <a:r>
              <a:rPr lang="en-US" sz="2000" spc="-10" dirty="0" smtClean="0">
                <a:latin typeface="Arial"/>
                <a:cs typeface="Arial"/>
              </a:rPr>
              <a:t>shows </a:t>
            </a:r>
            <a:r>
              <a:rPr lang="en-US" sz="2000" spc="-5" dirty="0" smtClean="0">
                <a:latin typeface="Arial"/>
                <a:cs typeface="Arial"/>
              </a:rPr>
              <a:t>how to persist entity instance using</a:t>
            </a:r>
            <a:r>
              <a:rPr lang="en-US" sz="2000" spc="30" dirty="0" smtClean="0">
                <a:latin typeface="Arial"/>
                <a:cs typeface="Arial"/>
              </a:rPr>
              <a:t> </a:t>
            </a:r>
            <a:r>
              <a:rPr lang="en-US" sz="2000" spc="-10" dirty="0" err="1" smtClean="0">
                <a:latin typeface="Arial"/>
                <a:cs typeface="Arial"/>
              </a:rPr>
              <a:t>EntityManager</a:t>
            </a:r>
            <a:r>
              <a:rPr lang="en-US" sz="2000" spc="-10" dirty="0" smtClean="0">
                <a:latin typeface="Arial"/>
                <a:cs typeface="Arial"/>
              </a:rPr>
              <a:t>.</a:t>
            </a:r>
            <a:endParaRPr lang="en-US" sz="2000" dirty="0" smtClean="0">
              <a:latin typeface="Arial"/>
              <a:cs typeface="Arial"/>
            </a:endParaRPr>
          </a:p>
          <a:p>
            <a:pPr>
              <a:lnSpc>
                <a:spcPct val="100000"/>
              </a:lnSpc>
              <a:spcBef>
                <a:spcPts val="50"/>
              </a:spcBef>
            </a:pPr>
            <a:endParaRPr lang="en-US" sz="2000" dirty="0" smtClean="0">
              <a:latin typeface="Arial"/>
              <a:cs typeface="Arial"/>
            </a:endParaRPr>
          </a:p>
          <a:p>
            <a:pPr marL="927100">
              <a:lnSpc>
                <a:spcPct val="100000"/>
              </a:lnSpc>
            </a:pPr>
            <a:r>
              <a:rPr lang="en-US" sz="2000" b="1" spc="-5" dirty="0" smtClean="0">
                <a:latin typeface="Arial"/>
                <a:cs typeface="Arial"/>
              </a:rPr>
              <a:t>void persist(</a:t>
            </a:r>
            <a:r>
              <a:rPr lang="en-US" sz="2000" b="1" spc="-5" dirty="0" err="1" smtClean="0">
                <a:latin typeface="Arial"/>
                <a:cs typeface="Arial"/>
              </a:rPr>
              <a:t>java.lang.Object</a:t>
            </a:r>
            <a:r>
              <a:rPr lang="en-US" sz="2000" b="1" spc="-50" dirty="0" smtClean="0">
                <a:latin typeface="Arial"/>
                <a:cs typeface="Arial"/>
              </a:rPr>
              <a:t> </a:t>
            </a:r>
            <a:r>
              <a:rPr lang="en-US" sz="2000" b="1" spc="-5" dirty="0" smtClean="0">
                <a:latin typeface="Arial"/>
                <a:cs typeface="Arial"/>
              </a:rPr>
              <a:t>entity)</a:t>
            </a:r>
            <a:endParaRPr lang="en-US" sz="2000" dirty="0" smtClean="0">
              <a:latin typeface="Arial"/>
              <a:cs typeface="Arial"/>
            </a:endParaRPr>
          </a:p>
          <a:p>
            <a:pPr>
              <a:lnSpc>
                <a:spcPct val="100000"/>
              </a:lnSpc>
              <a:spcBef>
                <a:spcPts val="50"/>
              </a:spcBef>
            </a:pPr>
            <a:endParaRPr lang="en-US" sz="2000" dirty="0" smtClean="0">
              <a:latin typeface="Arial"/>
              <a:cs typeface="Arial"/>
            </a:endParaRPr>
          </a:p>
          <a:p>
            <a:pPr marL="12700" marR="5715">
              <a:lnSpc>
                <a:spcPct val="100000"/>
              </a:lnSpc>
            </a:pPr>
            <a:r>
              <a:rPr lang="en-US" sz="2000" spc="-5" dirty="0" smtClean="0">
                <a:latin typeface="Arial"/>
                <a:cs typeface="Arial"/>
              </a:rPr>
              <a:t>Persists an </a:t>
            </a:r>
            <a:r>
              <a:rPr lang="en-US" sz="2000" spc="-10" dirty="0" smtClean="0">
                <a:latin typeface="Arial"/>
                <a:cs typeface="Arial"/>
              </a:rPr>
              <a:t>entity. </a:t>
            </a:r>
            <a:r>
              <a:rPr lang="en-US" sz="2000" dirty="0" smtClean="0">
                <a:latin typeface="Arial"/>
                <a:cs typeface="Arial"/>
              </a:rPr>
              <a:t>The method </a:t>
            </a:r>
            <a:r>
              <a:rPr lang="en-US" sz="2000" spc="-5" dirty="0" smtClean="0">
                <a:latin typeface="Arial"/>
                <a:cs typeface="Arial"/>
              </a:rPr>
              <a:t>throws an </a:t>
            </a:r>
            <a:r>
              <a:rPr lang="en-US" sz="2000" spc="-5" dirty="0" err="1" smtClean="0">
                <a:latin typeface="Arial"/>
                <a:cs typeface="Arial"/>
              </a:rPr>
              <a:t>EntityExistsException</a:t>
            </a:r>
            <a:r>
              <a:rPr lang="en-US" sz="2000" spc="-5" dirty="0" smtClean="0">
                <a:latin typeface="Arial"/>
                <a:cs typeface="Arial"/>
              </a:rPr>
              <a:t> if the entity  already exists and a </a:t>
            </a:r>
            <a:r>
              <a:rPr lang="en-US" sz="2000" spc="-5" dirty="0" err="1" smtClean="0">
                <a:latin typeface="Arial"/>
                <a:cs typeface="Arial"/>
              </a:rPr>
              <a:t>java.lang.IllegalArgumentException</a:t>
            </a:r>
            <a:r>
              <a:rPr lang="en-US" sz="2000" spc="-5" dirty="0" smtClean="0">
                <a:latin typeface="Arial"/>
                <a:cs typeface="Arial"/>
              </a:rPr>
              <a:t> </a:t>
            </a:r>
            <a:r>
              <a:rPr lang="en-US" sz="2000" spc="-10" dirty="0" smtClean="0">
                <a:latin typeface="Arial"/>
                <a:cs typeface="Arial"/>
              </a:rPr>
              <a:t>if </a:t>
            </a:r>
            <a:r>
              <a:rPr lang="en-US" sz="2000" spc="-5" dirty="0" smtClean="0">
                <a:latin typeface="Arial"/>
                <a:cs typeface="Arial"/>
              </a:rPr>
              <a:t>the passed in object  is not an</a:t>
            </a:r>
            <a:r>
              <a:rPr lang="en-US" sz="2000" spc="-20" dirty="0" smtClean="0">
                <a:latin typeface="Arial"/>
                <a:cs typeface="Arial"/>
              </a:rPr>
              <a:t> </a:t>
            </a:r>
            <a:r>
              <a:rPr lang="en-US" sz="2000" spc="-10" dirty="0" smtClean="0">
                <a:latin typeface="Arial"/>
                <a:cs typeface="Arial"/>
              </a:rPr>
              <a:t>entity.</a:t>
            </a:r>
            <a:endParaRPr lang="en-US" sz="2000" dirty="0" smtClean="0">
              <a:latin typeface="Arial"/>
              <a:cs typeface="Arial"/>
            </a:endParaRPr>
          </a:p>
          <a:p>
            <a:pPr>
              <a:lnSpc>
                <a:spcPct val="100000"/>
              </a:lnSpc>
              <a:spcBef>
                <a:spcPts val="50"/>
              </a:spcBef>
            </a:pPr>
            <a:endParaRPr lang="en-US" sz="2000" dirty="0" smtClean="0">
              <a:latin typeface="Arial"/>
              <a:cs typeface="Arial"/>
            </a:endParaRPr>
          </a:p>
          <a:p>
            <a:pPr marL="12700" marR="125095">
              <a:lnSpc>
                <a:spcPct val="100000"/>
              </a:lnSpc>
            </a:pPr>
            <a:r>
              <a:rPr lang="en-US" sz="2000" b="1" spc="-5" dirty="0" smtClean="0">
                <a:latin typeface="Arial"/>
                <a:cs typeface="Arial"/>
              </a:rPr>
              <a:t>Important: </a:t>
            </a:r>
            <a:r>
              <a:rPr lang="en-US" sz="2000" dirty="0" smtClean="0">
                <a:latin typeface="Arial"/>
                <a:cs typeface="Arial"/>
              </a:rPr>
              <a:t>While </a:t>
            </a:r>
            <a:r>
              <a:rPr lang="en-US" sz="2000" spc="-5" dirty="0" smtClean="0">
                <a:latin typeface="Arial"/>
                <a:cs typeface="Arial"/>
              </a:rPr>
              <a:t>managing instances of entities using </a:t>
            </a:r>
            <a:r>
              <a:rPr lang="en-US" sz="2000" spc="-10" dirty="0" err="1" smtClean="0">
                <a:latin typeface="Arial"/>
                <a:cs typeface="Arial"/>
              </a:rPr>
              <a:t>EntityManager</a:t>
            </a:r>
            <a:r>
              <a:rPr lang="en-US" sz="2000" spc="-10" dirty="0" smtClean="0">
                <a:latin typeface="Arial"/>
                <a:cs typeface="Arial"/>
              </a:rPr>
              <a:t> </a:t>
            </a:r>
            <a:r>
              <a:rPr lang="en-US" sz="2000" spc="-5" dirty="0" smtClean="0">
                <a:latin typeface="Arial"/>
                <a:cs typeface="Arial"/>
              </a:rPr>
              <a:t>like  saving, updating or removing, it is very </a:t>
            </a:r>
            <a:r>
              <a:rPr lang="en-US" sz="2000" dirty="0" smtClean="0">
                <a:latin typeface="Arial"/>
                <a:cs typeface="Arial"/>
              </a:rPr>
              <a:t>much </a:t>
            </a:r>
            <a:r>
              <a:rPr lang="en-US" sz="2000" spc="-5" dirty="0" smtClean="0">
                <a:latin typeface="Arial"/>
                <a:cs typeface="Arial"/>
              </a:rPr>
              <a:t>required to </a:t>
            </a:r>
            <a:r>
              <a:rPr lang="en-US" sz="2000" spc="-10" dirty="0" smtClean="0">
                <a:latin typeface="Arial"/>
                <a:cs typeface="Arial"/>
              </a:rPr>
              <a:t>work in </a:t>
            </a:r>
            <a:r>
              <a:rPr lang="en-US" sz="2000" spc="-5" dirty="0" smtClean="0">
                <a:latin typeface="Arial"/>
                <a:cs typeface="Arial"/>
              </a:rPr>
              <a:t>transaction.  Therefore </a:t>
            </a:r>
            <a:r>
              <a:rPr lang="en-US" sz="2000" spc="-15" dirty="0" smtClean="0">
                <a:latin typeface="Arial"/>
                <a:cs typeface="Arial"/>
              </a:rPr>
              <a:t>you </a:t>
            </a:r>
            <a:r>
              <a:rPr lang="en-US" sz="2000" spc="-5" dirty="0" smtClean="0">
                <a:latin typeface="Arial"/>
                <a:cs typeface="Arial"/>
              </a:rPr>
              <a:t>need </a:t>
            </a:r>
            <a:r>
              <a:rPr lang="en-US" sz="2000" spc="-10" dirty="0" smtClean="0">
                <a:latin typeface="Arial"/>
                <a:cs typeface="Arial"/>
              </a:rPr>
              <a:t>work</a:t>
            </a:r>
            <a:r>
              <a:rPr lang="en-US" sz="2000" dirty="0" smtClean="0">
                <a:latin typeface="Arial"/>
                <a:cs typeface="Arial"/>
              </a:rPr>
              <a:t> </a:t>
            </a:r>
            <a:r>
              <a:rPr lang="en-US" sz="2000" spc="-10" dirty="0" smtClean="0">
                <a:latin typeface="Arial"/>
                <a:cs typeface="Arial"/>
              </a:rPr>
              <a:t>with</a:t>
            </a:r>
            <a:endParaRPr lang="en-US" sz="2000" dirty="0" smtClean="0">
              <a:latin typeface="Arial"/>
              <a:cs typeface="Arial"/>
            </a:endParaRPr>
          </a:p>
          <a:p>
            <a:pPr>
              <a:lnSpc>
                <a:spcPct val="100000"/>
              </a:lnSpc>
              <a:spcBef>
                <a:spcPts val="50"/>
              </a:spcBef>
            </a:pPr>
            <a:endParaRPr lang="en-US" sz="2000" dirty="0" smtClean="0">
              <a:latin typeface="Arial"/>
              <a:cs typeface="Arial"/>
            </a:endParaRPr>
          </a:p>
          <a:p>
            <a:pPr marL="927100">
              <a:lnSpc>
                <a:spcPct val="100000"/>
              </a:lnSpc>
            </a:pPr>
            <a:r>
              <a:rPr lang="en-US" sz="2000" b="1" spc="-5" dirty="0" err="1" smtClean="0">
                <a:latin typeface="Arial"/>
                <a:cs typeface="Arial"/>
              </a:rPr>
              <a:t>EntityTransaction</a:t>
            </a:r>
            <a:r>
              <a:rPr lang="en-US" sz="2000" b="1" spc="-5" dirty="0" smtClean="0">
                <a:latin typeface="Arial"/>
                <a:cs typeface="Arial"/>
              </a:rPr>
              <a:t> </a:t>
            </a:r>
            <a:r>
              <a:rPr lang="en-US" sz="2000" b="1" spc="-5" dirty="0" err="1" smtClean="0">
                <a:latin typeface="Arial"/>
                <a:cs typeface="Arial"/>
              </a:rPr>
              <a:t>getTransaction</a:t>
            </a:r>
            <a:r>
              <a:rPr lang="en-US" sz="2000" b="1" spc="-5" dirty="0" smtClean="0">
                <a:latin typeface="Arial"/>
                <a:cs typeface="Arial"/>
              </a:rPr>
              <a:t>()</a:t>
            </a:r>
            <a:endParaRPr lang="en-US" sz="2000" dirty="0" smtClean="0">
              <a:latin typeface="Arial"/>
              <a:cs typeface="Arial"/>
            </a:endParaRPr>
          </a:p>
          <a:p>
            <a:pPr>
              <a:lnSpc>
                <a:spcPct val="100000"/>
              </a:lnSpc>
              <a:spcBef>
                <a:spcPts val="50"/>
              </a:spcBef>
            </a:pPr>
            <a:endParaRPr lang="en-US" sz="2000" dirty="0" smtClean="0">
              <a:latin typeface="Arial"/>
              <a:cs typeface="Arial"/>
            </a:endParaRPr>
          </a:p>
          <a:p>
            <a:pPr marL="12700">
              <a:lnSpc>
                <a:spcPct val="100000"/>
              </a:lnSpc>
            </a:pPr>
            <a:r>
              <a:rPr lang="en-US" sz="2000" dirty="0" smtClean="0">
                <a:latin typeface="Arial"/>
                <a:cs typeface="Arial"/>
              </a:rPr>
              <a:t>method </a:t>
            </a:r>
            <a:r>
              <a:rPr lang="en-US" sz="2000" spc="-5" dirty="0" smtClean="0">
                <a:latin typeface="Arial"/>
                <a:cs typeface="Arial"/>
              </a:rPr>
              <a:t>that returns resource-level </a:t>
            </a:r>
            <a:r>
              <a:rPr lang="en-US" sz="2000" spc="-5" dirty="0" err="1" smtClean="0">
                <a:latin typeface="Arial"/>
                <a:cs typeface="Arial"/>
              </a:rPr>
              <a:t>EntityTransaction</a:t>
            </a:r>
            <a:r>
              <a:rPr lang="en-US" sz="2000" spc="-5" dirty="0" smtClean="0">
                <a:latin typeface="Arial"/>
                <a:cs typeface="Arial"/>
              </a:rPr>
              <a:t> </a:t>
            </a:r>
            <a:r>
              <a:rPr lang="en-US" sz="2000" spc="-10" dirty="0" smtClean="0">
                <a:latin typeface="Arial"/>
                <a:cs typeface="Arial"/>
              </a:rPr>
              <a:t>which </a:t>
            </a:r>
            <a:r>
              <a:rPr lang="en-US" sz="2000" spc="-5" dirty="0" smtClean="0">
                <a:latin typeface="Arial"/>
                <a:cs typeface="Arial"/>
              </a:rPr>
              <a:t>can be used</a:t>
            </a:r>
            <a:r>
              <a:rPr lang="en-US" sz="2000" spc="-20" dirty="0" smtClean="0">
                <a:latin typeface="Arial"/>
                <a:cs typeface="Arial"/>
              </a:rPr>
              <a:t> </a:t>
            </a:r>
            <a:r>
              <a:rPr lang="en-US" sz="2000" spc="-5" dirty="0" smtClean="0">
                <a:latin typeface="Arial"/>
                <a:cs typeface="Arial"/>
              </a:rPr>
              <a:t>to</a:t>
            </a:r>
            <a:endParaRPr lang="en-US" sz="2000" dirty="0" smtClean="0">
              <a:latin typeface="Arial"/>
              <a:cs typeface="Arial"/>
            </a:endParaRPr>
          </a:p>
          <a:p>
            <a:pPr marL="12700">
              <a:lnSpc>
                <a:spcPct val="100000"/>
              </a:lnSpc>
            </a:pPr>
            <a:r>
              <a:rPr lang="en-US" sz="2000" b="1" spc="-5" dirty="0" smtClean="0">
                <a:latin typeface="Arial"/>
                <a:cs typeface="Arial"/>
              </a:rPr>
              <a:t>begin</a:t>
            </a:r>
            <a:r>
              <a:rPr lang="en-US" sz="2000" spc="-5" dirty="0" smtClean="0">
                <a:latin typeface="Arial"/>
                <a:cs typeface="Arial"/>
              </a:rPr>
              <a:t>, </a:t>
            </a:r>
            <a:r>
              <a:rPr lang="en-US" sz="2000" b="1" spc="-5" dirty="0" smtClean="0">
                <a:latin typeface="Arial"/>
                <a:cs typeface="Arial"/>
              </a:rPr>
              <a:t>commit </a:t>
            </a:r>
            <a:r>
              <a:rPr lang="en-US" sz="2000" spc="-5" dirty="0" smtClean="0">
                <a:latin typeface="Arial"/>
                <a:cs typeface="Arial"/>
              </a:rPr>
              <a:t>or </a:t>
            </a:r>
            <a:r>
              <a:rPr lang="en-US" sz="2000" b="1" spc="-5" dirty="0" smtClean="0">
                <a:latin typeface="Arial"/>
                <a:cs typeface="Arial"/>
              </a:rPr>
              <a:t>rollback </a:t>
            </a:r>
            <a:r>
              <a:rPr lang="en-US" sz="2000" spc="-5" dirty="0" smtClean="0">
                <a:latin typeface="Arial"/>
                <a:cs typeface="Arial"/>
              </a:rPr>
              <a:t>transactions.</a:t>
            </a:r>
            <a:endParaRPr lang="en-US" sz="2000" dirty="0" smtClean="0">
              <a:latin typeface="Arial"/>
              <a:cs typeface="Arial"/>
            </a:endParaRPr>
          </a:p>
          <a:p>
            <a:pPr>
              <a:lnSpc>
                <a:spcPct val="100000"/>
              </a:lnSpc>
              <a:spcBef>
                <a:spcPts val="50"/>
              </a:spcBef>
            </a:pPr>
            <a:endParaRPr lang="en-US" sz="2000" dirty="0" smtClean="0">
              <a:latin typeface="Arial"/>
              <a:cs typeface="Arial"/>
            </a:endParaRPr>
          </a:p>
          <a:p>
            <a:pPr marL="12700">
              <a:lnSpc>
                <a:spcPct val="100000"/>
              </a:lnSpc>
            </a:pPr>
            <a:r>
              <a:rPr lang="en-US" sz="2000" b="1" spc="-5" dirty="0" smtClean="0">
                <a:latin typeface="Arial"/>
                <a:cs typeface="Arial"/>
              </a:rPr>
              <a:t>Note: </a:t>
            </a:r>
            <a:r>
              <a:rPr lang="en-US" sz="2000" spc="-10" dirty="0" smtClean="0">
                <a:latin typeface="Arial"/>
                <a:cs typeface="Arial"/>
              </a:rPr>
              <a:t>You </a:t>
            </a:r>
            <a:r>
              <a:rPr lang="en-US" sz="2000" spc="-5" dirty="0" smtClean="0">
                <a:latin typeface="Arial"/>
                <a:cs typeface="Arial"/>
              </a:rPr>
              <a:t>do not need an </a:t>
            </a:r>
            <a:r>
              <a:rPr lang="en-US" sz="2000" spc="-5" dirty="0" err="1" smtClean="0">
                <a:latin typeface="Arial"/>
                <a:cs typeface="Arial"/>
              </a:rPr>
              <a:t>EntityTransaction</a:t>
            </a:r>
            <a:r>
              <a:rPr lang="en-US" sz="2000" spc="-5" dirty="0" smtClean="0">
                <a:latin typeface="Arial"/>
                <a:cs typeface="Arial"/>
              </a:rPr>
              <a:t> </a:t>
            </a:r>
            <a:r>
              <a:rPr lang="en-US" sz="2000" dirty="0" smtClean="0">
                <a:latin typeface="Arial"/>
                <a:cs typeface="Arial"/>
              </a:rPr>
              <a:t>for </a:t>
            </a:r>
            <a:r>
              <a:rPr lang="en-US" sz="2000" spc="-5" dirty="0" smtClean="0">
                <a:latin typeface="Arial"/>
                <a:cs typeface="Arial"/>
              </a:rPr>
              <a:t>read-only operations.</a:t>
            </a:r>
            <a:r>
              <a:rPr lang="en-US" sz="2000" spc="-10" dirty="0" smtClean="0">
                <a:latin typeface="Arial"/>
                <a:cs typeface="Arial"/>
              </a:rPr>
              <a:t> </a:t>
            </a:r>
            <a:r>
              <a:rPr lang="en-US" sz="2000" spc="-5" dirty="0" smtClean="0">
                <a:latin typeface="Arial"/>
                <a:cs typeface="Arial"/>
              </a:rPr>
              <a:t>For</a:t>
            </a:r>
            <a:endParaRPr lang="en-US" sz="2000" dirty="0" smtClean="0">
              <a:latin typeface="Arial"/>
              <a:cs typeface="Arial"/>
            </a:endParaRPr>
          </a:p>
          <a:p>
            <a:pPr marL="12700">
              <a:lnSpc>
                <a:spcPct val="100000"/>
              </a:lnSpc>
            </a:pPr>
            <a:r>
              <a:rPr lang="en-US" sz="2000" spc="-5" dirty="0" smtClean="0">
                <a:latin typeface="Arial"/>
                <a:cs typeface="Arial"/>
              </a:rPr>
              <a:t>example, </a:t>
            </a:r>
            <a:r>
              <a:rPr lang="en-US" sz="2000" spc="-10" dirty="0" smtClean="0">
                <a:latin typeface="Arial"/>
                <a:cs typeface="Arial"/>
              </a:rPr>
              <a:t>finding </a:t>
            </a:r>
            <a:r>
              <a:rPr lang="en-US" sz="2000" spc="-5" dirty="0" smtClean="0">
                <a:latin typeface="Arial"/>
                <a:cs typeface="Arial"/>
              </a:rPr>
              <a:t>entity </a:t>
            </a:r>
            <a:r>
              <a:rPr lang="en-US" sz="2000" spc="-10" dirty="0" smtClean="0">
                <a:latin typeface="Arial"/>
                <a:cs typeface="Arial"/>
              </a:rPr>
              <a:t>with </a:t>
            </a:r>
            <a:r>
              <a:rPr lang="en-US" sz="2000" spc="-10" dirty="0" err="1" smtClean="0">
                <a:latin typeface="Arial"/>
                <a:cs typeface="Arial"/>
              </a:rPr>
              <a:t>EntityManager.find</a:t>
            </a:r>
            <a:r>
              <a:rPr lang="en-US" sz="2000" spc="-10" dirty="0" smtClean="0">
                <a:latin typeface="Arial"/>
                <a:cs typeface="Arial"/>
              </a:rPr>
              <a:t>()</a:t>
            </a:r>
            <a:r>
              <a:rPr lang="en-US" sz="2000" spc="50" dirty="0" smtClean="0">
                <a:latin typeface="Arial"/>
                <a:cs typeface="Arial"/>
              </a:rPr>
              <a:t> </a:t>
            </a:r>
            <a:r>
              <a:rPr lang="en-US" sz="2000" spc="-5" dirty="0" smtClean="0">
                <a:latin typeface="Arial"/>
                <a:cs typeface="Arial"/>
              </a:rPr>
              <a:t>method.</a:t>
            </a:r>
            <a:endParaRPr lang="en-US" sz="20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3826" y="-1"/>
            <a:ext cx="10787524" cy="9001125"/>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50" dirty="0"/>
              <a:t> </a:t>
            </a:r>
            <a:r>
              <a:rPr spc="-5" dirty="0"/>
              <a:t>03-12</a:t>
            </a:r>
          </a:p>
        </p:txBody>
      </p:sp>
      <p:sp>
        <p:nvSpPr>
          <p:cNvPr id="9" name="Rectangle 8"/>
          <p:cNvSpPr/>
          <p:nvPr/>
        </p:nvSpPr>
        <p:spPr>
          <a:xfrm>
            <a:off x="9591675" y="0"/>
            <a:ext cx="1209675" cy="919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1"/>
            <a:ext cx="10801350" cy="9001125"/>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50" dirty="0"/>
              <a:t> </a:t>
            </a:r>
            <a:r>
              <a:rPr spc="-5" dirty="0"/>
              <a:t>03-13</a:t>
            </a:r>
          </a:p>
        </p:txBody>
      </p:sp>
      <p:sp>
        <p:nvSpPr>
          <p:cNvPr id="10" name="Rectangle 9"/>
          <p:cNvSpPr/>
          <p:nvPr/>
        </p:nvSpPr>
        <p:spPr>
          <a:xfrm>
            <a:off x="0" y="8077795"/>
            <a:ext cx="5400675" cy="923330"/>
          </a:xfrm>
          <a:prstGeom prst="rect">
            <a:avLst/>
          </a:prstGeom>
        </p:spPr>
        <p:txBody>
          <a:bodyPr>
            <a:spAutoFit/>
          </a:bodyPr>
          <a:lstStyle/>
          <a:p>
            <a:pPr marL="12700" marR="5080">
              <a:lnSpc>
                <a:spcPct val="100000"/>
              </a:lnSpc>
              <a:spcBef>
                <a:spcPts val="95"/>
              </a:spcBef>
            </a:pPr>
            <a:r>
              <a:rPr lang="en-US" dirty="0" smtClean="0">
                <a:latin typeface="Arial"/>
                <a:cs typeface="Arial"/>
              </a:rPr>
              <a:t>The </a:t>
            </a:r>
            <a:r>
              <a:rPr lang="en-US" spc="-10" dirty="0" smtClean="0">
                <a:latin typeface="Arial"/>
                <a:cs typeface="Arial"/>
              </a:rPr>
              <a:t>above </a:t>
            </a:r>
            <a:r>
              <a:rPr lang="en-US" spc="-5" dirty="0" smtClean="0">
                <a:latin typeface="Arial"/>
                <a:cs typeface="Arial"/>
              </a:rPr>
              <a:t>example </a:t>
            </a:r>
            <a:r>
              <a:rPr lang="en-US" spc="-10" dirty="0" smtClean="0">
                <a:latin typeface="Arial"/>
                <a:cs typeface="Arial"/>
              </a:rPr>
              <a:t>shows </a:t>
            </a:r>
            <a:r>
              <a:rPr lang="en-US" spc="-5" dirty="0" smtClean="0">
                <a:latin typeface="Arial"/>
                <a:cs typeface="Arial"/>
              </a:rPr>
              <a:t>how to perform CRUD (create-read-update-delete)  operations on entity instance using</a:t>
            </a:r>
            <a:r>
              <a:rPr lang="en-US" spc="-20" dirty="0" smtClean="0">
                <a:latin typeface="Arial"/>
                <a:cs typeface="Arial"/>
              </a:rPr>
              <a:t> </a:t>
            </a:r>
            <a:r>
              <a:rPr lang="en-US" spc="-10" dirty="0" err="1" smtClean="0">
                <a:latin typeface="Arial"/>
                <a:cs typeface="Arial"/>
              </a:rPr>
              <a:t>EntityManager</a:t>
            </a:r>
            <a:r>
              <a:rPr lang="en-US" spc="-10" dirty="0" smtClean="0">
                <a:latin typeface="Arial"/>
                <a:cs typeface="Arial"/>
              </a:rPr>
              <a:t>.</a:t>
            </a:r>
            <a:endParaRPr lang="en-US" dirty="0">
              <a:latin typeface="Arial"/>
              <a:cs typeface="Arial"/>
            </a:endParaRPr>
          </a:p>
        </p:txBody>
      </p:sp>
      <p:sp>
        <p:nvSpPr>
          <p:cNvPr id="11" name="Rectangle 10"/>
          <p:cNvSpPr/>
          <p:nvPr/>
        </p:nvSpPr>
        <p:spPr>
          <a:xfrm>
            <a:off x="9591675" y="0"/>
            <a:ext cx="1209675" cy="919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0" y="0"/>
            <a:ext cx="10801349" cy="9001125"/>
            <a:chOff x="2016251" y="679704"/>
            <a:chExt cx="4584700" cy="3441700"/>
          </a:xfrm>
        </p:grpSpPr>
        <p:pic>
          <p:nvPicPr>
            <p:cNvPr id="6" name="object 6"/>
            <p:cNvPicPr/>
            <p:nvPr/>
          </p:nvPicPr>
          <p:blipFill>
            <a:blip r:embed="rId2" cstate="print"/>
            <a:stretch>
              <a:fillRect/>
            </a:stretch>
          </p:blipFill>
          <p:spPr>
            <a:xfrm>
              <a:off x="2022347" y="685800"/>
              <a:ext cx="4572000" cy="3429000"/>
            </a:xfrm>
            <a:prstGeom prst="rect">
              <a:avLst/>
            </a:prstGeom>
          </p:spPr>
        </p:pic>
        <p:sp>
          <p:nvSpPr>
            <p:cNvPr id="7" name="object 7"/>
            <p:cNvSpPr/>
            <p:nvPr/>
          </p:nvSpPr>
          <p:spPr>
            <a:xfrm>
              <a:off x="2022347" y="685800"/>
              <a:ext cx="4572000" cy="3429000"/>
            </a:xfrm>
            <a:custGeom>
              <a:avLst/>
              <a:gdLst/>
              <a:ahLst/>
              <a:cxnLst/>
              <a:rect l="l" t="t" r="r" b="b"/>
              <a:pathLst>
                <a:path w="4572000" h="3429000">
                  <a:moveTo>
                    <a:pt x="0" y="3429000"/>
                  </a:moveTo>
                  <a:lnTo>
                    <a:pt x="4572000" y="3429000"/>
                  </a:lnTo>
                  <a:lnTo>
                    <a:pt x="4572000" y="0"/>
                  </a:lnTo>
                  <a:lnTo>
                    <a:pt x="0" y="0"/>
                  </a:lnTo>
                  <a:lnTo>
                    <a:pt x="0" y="3429000"/>
                  </a:lnTo>
                  <a:close/>
                </a:path>
              </a:pathLst>
            </a:custGeom>
            <a:ln w="12192">
              <a:solidFill>
                <a:srgbClr val="000000"/>
              </a:solidFill>
            </a:ln>
          </p:spPr>
          <p:txBody>
            <a:bodyPr wrap="square" lIns="0" tIns="0" rIns="0" bIns="0" rtlCol="0"/>
            <a:lstStyle/>
            <a:p>
              <a:endParaRPr/>
            </a:p>
          </p:txBody>
        </p:sp>
      </p:grpSp>
      <p:sp>
        <p:nvSpPr>
          <p:cNvPr id="8" name="object 8"/>
          <p:cNvSpPr txBox="1"/>
          <p:nvPr/>
        </p:nvSpPr>
        <p:spPr>
          <a:xfrm>
            <a:off x="0" y="7880947"/>
            <a:ext cx="8448675" cy="1120178"/>
          </a:xfrm>
          <a:prstGeom prst="rect">
            <a:avLst/>
          </a:prstGeom>
        </p:spPr>
        <p:txBody>
          <a:bodyPr vert="horz" wrap="square" lIns="0" tIns="12065" rIns="0" bIns="0" rtlCol="0">
            <a:spAutoFit/>
          </a:bodyPr>
          <a:lstStyle/>
          <a:p>
            <a:pPr marL="12700" marR="5080">
              <a:lnSpc>
                <a:spcPct val="100000"/>
              </a:lnSpc>
              <a:spcBef>
                <a:spcPts val="95"/>
              </a:spcBef>
            </a:pPr>
            <a:r>
              <a:rPr sz="2400" spc="-5" dirty="0">
                <a:latin typeface="Arial"/>
                <a:cs typeface="Arial"/>
              </a:rPr>
              <a:t>This lesson </a:t>
            </a:r>
            <a:r>
              <a:rPr sz="2400" spc="-10" dirty="0">
                <a:latin typeface="Arial"/>
                <a:cs typeface="Arial"/>
              </a:rPr>
              <a:t>is </a:t>
            </a:r>
            <a:r>
              <a:rPr sz="2400" spc="-5" dirty="0">
                <a:latin typeface="Arial"/>
                <a:cs typeface="Arial"/>
              </a:rPr>
              <a:t>startup </a:t>
            </a:r>
            <a:r>
              <a:rPr sz="2400" dirty="0">
                <a:latin typeface="Arial"/>
                <a:cs typeface="Arial"/>
              </a:rPr>
              <a:t>for </a:t>
            </a:r>
            <a:r>
              <a:rPr sz="2400" spc="-5" dirty="0">
                <a:latin typeface="Arial"/>
                <a:cs typeface="Arial"/>
              </a:rPr>
              <a:t>setting up JPA </a:t>
            </a:r>
            <a:r>
              <a:rPr sz="2400" spc="-10" dirty="0">
                <a:latin typeface="Arial"/>
                <a:cs typeface="Arial"/>
              </a:rPr>
              <a:t>in </a:t>
            </a:r>
            <a:r>
              <a:rPr sz="2400" spc="-5" dirty="0">
                <a:latin typeface="Arial"/>
                <a:cs typeface="Arial"/>
              </a:rPr>
              <a:t>our application and explains how to  perform basic operations on entities using JPA interfaces/classes.</a:t>
            </a:r>
            <a:endParaRPr sz="2400">
              <a:latin typeface="Arial"/>
              <a:cs typeface="Arial"/>
            </a:endParaRPr>
          </a:p>
        </p:txBody>
      </p:sp>
      <p:sp>
        <p:nvSpPr>
          <p:cNvPr id="9" name="object 9"/>
          <p:cNvSpPr txBox="1"/>
          <p:nvPr/>
        </p:nvSpPr>
        <p:spPr>
          <a:xfrm>
            <a:off x="9304762" y="8596269"/>
            <a:ext cx="998126" cy="153888"/>
          </a:xfrm>
          <a:prstGeom prst="rect">
            <a:avLst/>
          </a:prstGeom>
        </p:spPr>
        <p:txBody>
          <a:bodyPr vert="horz" wrap="square" lIns="0" tIns="0" rIns="0" bIns="0" rtlCol="0">
            <a:spAutoFit/>
          </a:bodyPr>
          <a:lstStyle/>
          <a:p>
            <a:pPr marL="12700">
              <a:lnSpc>
                <a:spcPct val="100000"/>
              </a:lnSpc>
            </a:pPr>
            <a:r>
              <a:rPr sz="1000" spc="-5" dirty="0">
                <a:latin typeface="Arial"/>
                <a:cs typeface="Arial"/>
              </a:rPr>
              <a:t>Page</a:t>
            </a:r>
            <a:r>
              <a:rPr sz="1000" spc="-55" dirty="0">
                <a:latin typeface="Arial"/>
                <a:cs typeface="Arial"/>
              </a:rPr>
              <a:t> </a:t>
            </a:r>
            <a:r>
              <a:rPr sz="1000" spc="-5" dirty="0">
                <a:latin typeface="Arial"/>
                <a:cs typeface="Arial"/>
              </a:rPr>
              <a:t>03-</a:t>
            </a:r>
            <a:fld id="{81D60167-4931-47E6-BA6A-407CBD079E47}" type="slidenum">
              <a:rPr sz="1000" spc="-5" dirty="0">
                <a:latin typeface="Arial"/>
                <a:cs typeface="Arial"/>
              </a:rPr>
              <a:pPr marL="12700">
                <a:lnSpc>
                  <a:spcPct val="100000"/>
                </a:lnSpc>
              </a:pPr>
              <a:t>2</a:t>
            </a:fld>
            <a:endParaRPr sz="1000">
              <a:latin typeface="Arial"/>
              <a:cs typeface="Arial"/>
            </a:endParaRPr>
          </a:p>
        </p:txBody>
      </p:sp>
      <p:sp>
        <p:nvSpPr>
          <p:cNvPr id="10" name="Rectangle 9"/>
          <p:cNvSpPr/>
          <p:nvPr/>
        </p:nvSpPr>
        <p:spPr>
          <a:xfrm>
            <a:off x="9591675" y="0"/>
            <a:ext cx="1209675" cy="919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9164" y="734342"/>
            <a:ext cx="2196274" cy="1059264"/>
          </a:xfrm>
          <a:prstGeom prst="rect">
            <a:avLst/>
          </a:prstGeom>
        </p:spPr>
        <p:txBody>
          <a:bodyPr vert="horz" wrap="square" lIns="0" tIns="12700" rIns="0" bIns="0" rtlCol="0">
            <a:spAutoFit/>
          </a:bodyPr>
          <a:lstStyle/>
          <a:p>
            <a:pPr marL="21590">
              <a:lnSpc>
                <a:spcPct val="100000"/>
              </a:lnSpc>
              <a:spcBef>
                <a:spcPts val="100"/>
              </a:spcBef>
            </a:pPr>
            <a:r>
              <a:rPr sz="1200" b="1" spc="-5" dirty="0">
                <a:latin typeface="Arial"/>
                <a:cs typeface="Arial"/>
              </a:rPr>
              <a:t>Instructor</a:t>
            </a:r>
            <a:r>
              <a:rPr sz="1200" b="1" spc="-10" dirty="0">
                <a:latin typeface="Arial"/>
                <a:cs typeface="Arial"/>
              </a:rPr>
              <a:t> </a:t>
            </a:r>
            <a:r>
              <a:rPr sz="1200" b="1" spc="-5" dirty="0">
                <a:latin typeface="Arial"/>
                <a:cs typeface="Arial"/>
              </a:rPr>
              <a:t>Notes:</a:t>
            </a:r>
            <a:endParaRPr sz="1200">
              <a:latin typeface="Arial"/>
              <a:cs typeface="Arial"/>
            </a:endParaRPr>
          </a:p>
          <a:p>
            <a:pPr>
              <a:lnSpc>
                <a:spcPct val="100000"/>
              </a:lnSpc>
              <a:spcBef>
                <a:spcPts val="5"/>
              </a:spcBef>
            </a:pPr>
            <a:endParaRPr sz="1600">
              <a:latin typeface="Arial"/>
              <a:cs typeface="Arial"/>
            </a:endParaRPr>
          </a:p>
          <a:p>
            <a:pPr marL="12700" marR="5080">
              <a:lnSpc>
                <a:spcPct val="100000"/>
              </a:lnSpc>
            </a:pPr>
            <a:r>
              <a:rPr sz="1000" spc="-5" dirty="0">
                <a:latin typeface="Arial"/>
                <a:cs typeface="Arial"/>
              </a:rPr>
              <a:t>Please debug the</a:t>
            </a:r>
            <a:r>
              <a:rPr sz="1000" spc="-95" dirty="0">
                <a:latin typeface="Arial"/>
                <a:cs typeface="Arial"/>
              </a:rPr>
              <a:t> </a:t>
            </a:r>
            <a:r>
              <a:rPr sz="1000" dirty="0">
                <a:latin typeface="Arial"/>
                <a:cs typeface="Arial"/>
              </a:rPr>
              <a:t>demo,  </a:t>
            </a:r>
            <a:r>
              <a:rPr sz="1000" spc="-10" dirty="0">
                <a:latin typeface="Arial"/>
                <a:cs typeface="Arial"/>
              </a:rPr>
              <a:t>don’t </a:t>
            </a:r>
            <a:r>
              <a:rPr sz="1000" spc="-5" dirty="0">
                <a:latin typeface="Arial"/>
                <a:cs typeface="Arial"/>
              </a:rPr>
              <a:t>run it. </a:t>
            </a:r>
            <a:r>
              <a:rPr sz="1000" dirty="0">
                <a:latin typeface="Arial"/>
                <a:cs typeface="Arial"/>
              </a:rPr>
              <a:t>While  </a:t>
            </a:r>
            <a:r>
              <a:rPr sz="1000" spc="-5" dirty="0">
                <a:latin typeface="Arial"/>
                <a:cs typeface="Arial"/>
              </a:rPr>
              <a:t>debugging the Client  class, ensure to display  state of table </a:t>
            </a:r>
            <a:r>
              <a:rPr sz="1000" dirty="0">
                <a:latin typeface="Arial"/>
                <a:cs typeface="Arial"/>
              </a:rPr>
              <a:t>for </a:t>
            </a:r>
            <a:r>
              <a:rPr sz="1000" spc="-5" dirty="0">
                <a:latin typeface="Arial"/>
                <a:cs typeface="Arial"/>
              </a:rPr>
              <a:t>each  breakpoint.</a:t>
            </a:r>
            <a:endParaRPr sz="1000">
              <a:latin typeface="Arial"/>
              <a:cs typeface="Arial"/>
            </a:endParaRPr>
          </a:p>
        </p:txBody>
      </p:sp>
      <p:grpSp>
        <p:nvGrpSpPr>
          <p:cNvPr id="5" name="object 5"/>
          <p:cNvGrpSpPr/>
          <p:nvPr/>
        </p:nvGrpSpPr>
        <p:grpSpPr>
          <a:xfrm>
            <a:off x="2505074" y="-1"/>
            <a:ext cx="8296275" cy="9001125"/>
            <a:chOff x="2016251" y="679704"/>
            <a:chExt cx="4584700" cy="3441700"/>
          </a:xfrm>
        </p:grpSpPr>
        <p:pic>
          <p:nvPicPr>
            <p:cNvPr id="6" name="object 6"/>
            <p:cNvPicPr/>
            <p:nvPr/>
          </p:nvPicPr>
          <p:blipFill>
            <a:blip r:embed="rId2" cstate="print"/>
            <a:stretch>
              <a:fillRect/>
            </a:stretch>
          </p:blipFill>
          <p:spPr>
            <a:xfrm>
              <a:off x="2022347" y="685800"/>
              <a:ext cx="4572000" cy="3429000"/>
            </a:xfrm>
            <a:prstGeom prst="rect">
              <a:avLst/>
            </a:prstGeom>
          </p:spPr>
        </p:pic>
        <p:sp>
          <p:nvSpPr>
            <p:cNvPr id="7" name="object 7"/>
            <p:cNvSpPr/>
            <p:nvPr/>
          </p:nvSpPr>
          <p:spPr>
            <a:xfrm>
              <a:off x="2022347" y="685800"/>
              <a:ext cx="4572000" cy="3429000"/>
            </a:xfrm>
            <a:custGeom>
              <a:avLst/>
              <a:gdLst/>
              <a:ahLst/>
              <a:cxnLst/>
              <a:rect l="l" t="t" r="r" b="b"/>
              <a:pathLst>
                <a:path w="4572000" h="3429000">
                  <a:moveTo>
                    <a:pt x="0" y="3429000"/>
                  </a:moveTo>
                  <a:lnTo>
                    <a:pt x="4572000" y="3429000"/>
                  </a:lnTo>
                  <a:lnTo>
                    <a:pt x="4572000" y="0"/>
                  </a:lnTo>
                  <a:lnTo>
                    <a:pt x="0" y="0"/>
                  </a:lnTo>
                  <a:lnTo>
                    <a:pt x="0" y="3429000"/>
                  </a:lnTo>
                  <a:close/>
                </a:path>
              </a:pathLst>
            </a:custGeom>
            <a:ln w="12192">
              <a:solidFill>
                <a:srgbClr val="000000"/>
              </a:solidFill>
            </a:ln>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50" dirty="0"/>
              <a:t> </a:t>
            </a:r>
            <a:r>
              <a:rPr spc="-5" dirty="0"/>
              <a:t>03-14</a:t>
            </a:r>
          </a:p>
        </p:txBody>
      </p:sp>
      <p:sp>
        <p:nvSpPr>
          <p:cNvPr id="10" name="Rectangle 9"/>
          <p:cNvSpPr/>
          <p:nvPr/>
        </p:nvSpPr>
        <p:spPr>
          <a:xfrm>
            <a:off x="0" y="8354794"/>
            <a:ext cx="8677275" cy="646331"/>
          </a:xfrm>
          <a:prstGeom prst="rect">
            <a:avLst/>
          </a:prstGeom>
        </p:spPr>
        <p:txBody>
          <a:bodyPr wrap="square">
            <a:spAutoFit/>
          </a:bodyPr>
          <a:lstStyle/>
          <a:p>
            <a:pPr marL="12700" marR="5080">
              <a:lnSpc>
                <a:spcPct val="100000"/>
              </a:lnSpc>
              <a:spcBef>
                <a:spcPts val="95"/>
              </a:spcBef>
            </a:pPr>
            <a:r>
              <a:rPr lang="en-US" dirty="0" smtClean="0">
                <a:latin typeface="Arial"/>
                <a:cs typeface="Arial"/>
              </a:rPr>
              <a:t>The </a:t>
            </a:r>
            <a:r>
              <a:rPr lang="en-US" spc="-10" dirty="0" smtClean="0">
                <a:latin typeface="Arial"/>
                <a:cs typeface="Arial"/>
              </a:rPr>
              <a:t>above </a:t>
            </a:r>
            <a:r>
              <a:rPr lang="en-US" spc="-5" dirty="0" smtClean="0">
                <a:latin typeface="Arial"/>
                <a:cs typeface="Arial"/>
              </a:rPr>
              <a:t>demos </a:t>
            </a:r>
            <a:r>
              <a:rPr lang="en-US" spc="-10" dirty="0" smtClean="0">
                <a:latin typeface="Arial"/>
                <a:cs typeface="Arial"/>
              </a:rPr>
              <a:t>shows </a:t>
            </a:r>
            <a:r>
              <a:rPr lang="en-US" spc="-5" dirty="0" smtClean="0">
                <a:latin typeface="Arial"/>
                <a:cs typeface="Arial"/>
              </a:rPr>
              <a:t>how to perform CRUD operations on entity in an  </a:t>
            </a:r>
            <a:r>
              <a:rPr lang="en-US" spc="-10" dirty="0" smtClean="0">
                <a:latin typeface="Arial"/>
                <a:cs typeface="Arial"/>
              </a:rPr>
              <a:t>layered</a:t>
            </a:r>
            <a:r>
              <a:rPr lang="en-US" spc="25" dirty="0" smtClean="0">
                <a:latin typeface="Arial"/>
                <a:cs typeface="Arial"/>
              </a:rPr>
              <a:t> </a:t>
            </a:r>
            <a:r>
              <a:rPr lang="en-US" spc="-5" dirty="0" smtClean="0">
                <a:latin typeface="Arial"/>
                <a:cs typeface="Arial"/>
              </a:rPr>
              <a:t>architecture.</a:t>
            </a:r>
            <a:endParaRPr lang="en-US" dirty="0">
              <a:latin typeface="Arial"/>
              <a:cs typeface="Arial"/>
            </a:endParaRPr>
          </a:p>
        </p:txBody>
      </p:sp>
      <p:sp>
        <p:nvSpPr>
          <p:cNvPr id="11" name="Rectangle 10"/>
          <p:cNvSpPr/>
          <p:nvPr/>
        </p:nvSpPr>
        <p:spPr>
          <a:xfrm>
            <a:off x="9591675" y="0"/>
            <a:ext cx="1209675" cy="919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4049" y="734342"/>
            <a:ext cx="1975248" cy="19749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Instructor</a:t>
            </a:r>
            <a:r>
              <a:rPr sz="1200" b="1" spc="-25" dirty="0">
                <a:latin typeface="Arial"/>
                <a:cs typeface="Arial"/>
              </a:rPr>
              <a:t> </a:t>
            </a:r>
            <a:r>
              <a:rPr sz="1200" b="1" spc="-5" dirty="0">
                <a:latin typeface="Arial"/>
                <a:cs typeface="Arial"/>
              </a:rPr>
              <a:t>Notes:</a:t>
            </a:r>
            <a:endParaRPr sz="1200">
              <a:latin typeface="Arial"/>
              <a:cs typeface="Arial"/>
            </a:endParaRPr>
          </a:p>
        </p:txBody>
      </p:sp>
      <p:sp>
        <p:nvSpPr>
          <p:cNvPr id="3" name="object 3"/>
          <p:cNvSpPr txBox="1"/>
          <p:nvPr/>
        </p:nvSpPr>
        <p:spPr>
          <a:xfrm>
            <a:off x="505667" y="192400"/>
            <a:ext cx="2445306" cy="197490"/>
          </a:xfrm>
          <a:prstGeom prst="rect">
            <a:avLst/>
          </a:prstGeom>
        </p:spPr>
        <p:txBody>
          <a:bodyPr vert="horz" wrap="square" lIns="0" tIns="12700" rIns="0" bIns="0" rtlCol="0">
            <a:spAutoFit/>
          </a:bodyPr>
          <a:lstStyle/>
          <a:p>
            <a:pPr marL="12700">
              <a:lnSpc>
                <a:spcPct val="100000"/>
              </a:lnSpc>
              <a:spcBef>
                <a:spcPts val="100"/>
              </a:spcBef>
            </a:pPr>
            <a:r>
              <a:rPr sz="1200" spc="-30" dirty="0">
                <a:latin typeface="Arial"/>
                <a:cs typeface="Arial"/>
              </a:rPr>
              <a:t>JPA </a:t>
            </a:r>
            <a:r>
              <a:rPr sz="1200" spc="-5" dirty="0">
                <a:latin typeface="Arial"/>
                <a:cs typeface="Arial"/>
              </a:rPr>
              <a:t>with </a:t>
            </a:r>
            <a:r>
              <a:rPr sz="1200" dirty="0">
                <a:latin typeface="Arial"/>
                <a:cs typeface="Arial"/>
              </a:rPr>
              <a:t>Hibernate</a:t>
            </a:r>
            <a:r>
              <a:rPr sz="1200" spc="-140" dirty="0">
                <a:latin typeface="Arial"/>
                <a:cs typeface="Arial"/>
              </a:rPr>
              <a:t> </a:t>
            </a:r>
            <a:r>
              <a:rPr sz="1200" spc="-5" dirty="0">
                <a:latin typeface="Arial"/>
                <a:cs typeface="Arial"/>
              </a:rPr>
              <a:t>3.0</a:t>
            </a:r>
            <a:endParaRPr sz="1200">
              <a:latin typeface="Arial"/>
              <a:cs typeface="Arial"/>
            </a:endParaRPr>
          </a:p>
        </p:txBody>
      </p:sp>
      <p:sp>
        <p:nvSpPr>
          <p:cNvPr id="4" name="object 4"/>
          <p:cNvSpPr txBox="1"/>
          <p:nvPr/>
        </p:nvSpPr>
        <p:spPr>
          <a:xfrm>
            <a:off x="8180822" y="192400"/>
            <a:ext cx="2275285" cy="197490"/>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Java persistence</a:t>
            </a:r>
            <a:r>
              <a:rPr sz="1200" spc="-150" dirty="0">
                <a:latin typeface="Arial"/>
                <a:cs typeface="Arial"/>
              </a:rPr>
              <a:t> </a:t>
            </a:r>
            <a:r>
              <a:rPr sz="1200" dirty="0">
                <a:latin typeface="Arial"/>
                <a:cs typeface="Arial"/>
              </a:rPr>
              <a:t>API</a:t>
            </a:r>
            <a:endParaRPr sz="1200">
              <a:latin typeface="Arial"/>
              <a:cs typeface="Arial"/>
            </a:endParaRPr>
          </a:p>
        </p:txBody>
      </p:sp>
      <p:grpSp>
        <p:nvGrpSpPr>
          <p:cNvPr id="5" name="object 5"/>
          <p:cNvGrpSpPr/>
          <p:nvPr/>
        </p:nvGrpSpPr>
        <p:grpSpPr>
          <a:xfrm>
            <a:off x="1" y="0"/>
            <a:ext cx="10801350" cy="9001125"/>
            <a:chOff x="2016251" y="679704"/>
            <a:chExt cx="4584700" cy="3441700"/>
          </a:xfrm>
        </p:grpSpPr>
        <p:pic>
          <p:nvPicPr>
            <p:cNvPr id="6" name="object 6"/>
            <p:cNvPicPr/>
            <p:nvPr/>
          </p:nvPicPr>
          <p:blipFill>
            <a:blip r:embed="rId2" cstate="print"/>
            <a:stretch>
              <a:fillRect/>
            </a:stretch>
          </p:blipFill>
          <p:spPr>
            <a:xfrm>
              <a:off x="2022347" y="685800"/>
              <a:ext cx="4572000" cy="3429000"/>
            </a:xfrm>
            <a:prstGeom prst="rect">
              <a:avLst/>
            </a:prstGeom>
          </p:spPr>
        </p:pic>
        <p:sp>
          <p:nvSpPr>
            <p:cNvPr id="7" name="object 7"/>
            <p:cNvSpPr/>
            <p:nvPr/>
          </p:nvSpPr>
          <p:spPr>
            <a:xfrm>
              <a:off x="2022347" y="685800"/>
              <a:ext cx="4572000" cy="3429000"/>
            </a:xfrm>
            <a:custGeom>
              <a:avLst/>
              <a:gdLst/>
              <a:ahLst/>
              <a:cxnLst/>
              <a:rect l="l" t="t" r="r" b="b"/>
              <a:pathLst>
                <a:path w="4572000" h="3429000">
                  <a:moveTo>
                    <a:pt x="0" y="3429000"/>
                  </a:moveTo>
                  <a:lnTo>
                    <a:pt x="4572000" y="3429000"/>
                  </a:lnTo>
                  <a:lnTo>
                    <a:pt x="4572000" y="0"/>
                  </a:lnTo>
                  <a:lnTo>
                    <a:pt x="0" y="0"/>
                  </a:lnTo>
                  <a:lnTo>
                    <a:pt x="0" y="3429000"/>
                  </a:lnTo>
                  <a:close/>
                </a:path>
              </a:pathLst>
            </a:custGeom>
            <a:ln w="12192">
              <a:solidFill>
                <a:srgbClr val="000000"/>
              </a:solidFill>
            </a:ln>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50" dirty="0"/>
              <a:t> </a:t>
            </a:r>
            <a:r>
              <a:rPr spc="-5" dirty="0"/>
              <a:t>03-15</a:t>
            </a:r>
          </a:p>
        </p:txBody>
      </p:sp>
      <p:sp>
        <p:nvSpPr>
          <p:cNvPr id="9" name="Rectangle 8"/>
          <p:cNvSpPr/>
          <p:nvPr/>
        </p:nvSpPr>
        <p:spPr>
          <a:xfrm>
            <a:off x="9591675" y="0"/>
            <a:ext cx="1209675" cy="919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4049" y="734342"/>
            <a:ext cx="1975248" cy="19749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Instructor</a:t>
            </a:r>
            <a:r>
              <a:rPr sz="1200" b="1" spc="-25" dirty="0">
                <a:latin typeface="Arial"/>
                <a:cs typeface="Arial"/>
              </a:rPr>
              <a:t> </a:t>
            </a:r>
            <a:r>
              <a:rPr sz="1200" b="1" spc="-5" dirty="0">
                <a:latin typeface="Arial"/>
                <a:cs typeface="Arial"/>
              </a:rPr>
              <a:t>Notes:</a:t>
            </a:r>
            <a:endParaRPr sz="1200">
              <a:latin typeface="Arial"/>
              <a:cs typeface="Arial"/>
            </a:endParaRPr>
          </a:p>
        </p:txBody>
      </p:sp>
      <p:sp>
        <p:nvSpPr>
          <p:cNvPr id="3" name="object 3"/>
          <p:cNvSpPr txBox="1"/>
          <p:nvPr/>
        </p:nvSpPr>
        <p:spPr>
          <a:xfrm>
            <a:off x="505667" y="192400"/>
            <a:ext cx="2445306" cy="197490"/>
          </a:xfrm>
          <a:prstGeom prst="rect">
            <a:avLst/>
          </a:prstGeom>
        </p:spPr>
        <p:txBody>
          <a:bodyPr vert="horz" wrap="square" lIns="0" tIns="12700" rIns="0" bIns="0" rtlCol="0">
            <a:spAutoFit/>
          </a:bodyPr>
          <a:lstStyle/>
          <a:p>
            <a:pPr marL="12700">
              <a:lnSpc>
                <a:spcPct val="100000"/>
              </a:lnSpc>
              <a:spcBef>
                <a:spcPts val="100"/>
              </a:spcBef>
            </a:pPr>
            <a:r>
              <a:rPr sz="1200" spc="-30" dirty="0">
                <a:latin typeface="Arial"/>
                <a:cs typeface="Arial"/>
              </a:rPr>
              <a:t>JPA </a:t>
            </a:r>
            <a:r>
              <a:rPr sz="1200" spc="-5" dirty="0">
                <a:latin typeface="Arial"/>
                <a:cs typeface="Arial"/>
              </a:rPr>
              <a:t>with </a:t>
            </a:r>
            <a:r>
              <a:rPr sz="1200" dirty="0">
                <a:latin typeface="Arial"/>
                <a:cs typeface="Arial"/>
              </a:rPr>
              <a:t>Hibernate</a:t>
            </a:r>
            <a:r>
              <a:rPr sz="1200" spc="-140" dirty="0">
                <a:latin typeface="Arial"/>
                <a:cs typeface="Arial"/>
              </a:rPr>
              <a:t> </a:t>
            </a:r>
            <a:r>
              <a:rPr sz="1200" spc="-5" dirty="0">
                <a:latin typeface="Arial"/>
                <a:cs typeface="Arial"/>
              </a:rPr>
              <a:t>3.0</a:t>
            </a:r>
            <a:endParaRPr sz="1200">
              <a:latin typeface="Arial"/>
              <a:cs typeface="Arial"/>
            </a:endParaRPr>
          </a:p>
        </p:txBody>
      </p:sp>
      <p:sp>
        <p:nvSpPr>
          <p:cNvPr id="4" name="object 4"/>
          <p:cNvSpPr txBox="1"/>
          <p:nvPr/>
        </p:nvSpPr>
        <p:spPr>
          <a:xfrm>
            <a:off x="8180822" y="192400"/>
            <a:ext cx="2275285" cy="197490"/>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Java persistence</a:t>
            </a:r>
            <a:r>
              <a:rPr sz="1200" spc="-150" dirty="0">
                <a:latin typeface="Arial"/>
                <a:cs typeface="Arial"/>
              </a:rPr>
              <a:t> </a:t>
            </a:r>
            <a:r>
              <a:rPr sz="1200" dirty="0">
                <a:latin typeface="Arial"/>
                <a:cs typeface="Arial"/>
              </a:rPr>
              <a:t>API</a:t>
            </a:r>
            <a:endParaRPr sz="1200">
              <a:latin typeface="Arial"/>
              <a:cs typeface="Arial"/>
            </a:endParaRPr>
          </a:p>
        </p:txBody>
      </p:sp>
      <p:grpSp>
        <p:nvGrpSpPr>
          <p:cNvPr id="5" name="object 5"/>
          <p:cNvGrpSpPr/>
          <p:nvPr/>
        </p:nvGrpSpPr>
        <p:grpSpPr>
          <a:xfrm>
            <a:off x="1" y="-1"/>
            <a:ext cx="10801350" cy="9001125"/>
            <a:chOff x="2016251" y="679704"/>
            <a:chExt cx="4584700" cy="3441700"/>
          </a:xfrm>
        </p:grpSpPr>
        <p:pic>
          <p:nvPicPr>
            <p:cNvPr id="6" name="object 6"/>
            <p:cNvPicPr/>
            <p:nvPr/>
          </p:nvPicPr>
          <p:blipFill>
            <a:blip r:embed="rId2" cstate="print"/>
            <a:stretch>
              <a:fillRect/>
            </a:stretch>
          </p:blipFill>
          <p:spPr>
            <a:xfrm>
              <a:off x="2022347" y="685800"/>
              <a:ext cx="4572000" cy="3429000"/>
            </a:xfrm>
            <a:prstGeom prst="rect">
              <a:avLst/>
            </a:prstGeom>
          </p:spPr>
        </p:pic>
        <p:sp>
          <p:nvSpPr>
            <p:cNvPr id="7" name="object 7"/>
            <p:cNvSpPr/>
            <p:nvPr/>
          </p:nvSpPr>
          <p:spPr>
            <a:xfrm>
              <a:off x="2022347" y="685800"/>
              <a:ext cx="4572000" cy="3429000"/>
            </a:xfrm>
            <a:custGeom>
              <a:avLst/>
              <a:gdLst/>
              <a:ahLst/>
              <a:cxnLst/>
              <a:rect l="l" t="t" r="r" b="b"/>
              <a:pathLst>
                <a:path w="4572000" h="3429000">
                  <a:moveTo>
                    <a:pt x="0" y="3429000"/>
                  </a:moveTo>
                  <a:lnTo>
                    <a:pt x="4572000" y="3429000"/>
                  </a:lnTo>
                  <a:lnTo>
                    <a:pt x="4572000" y="0"/>
                  </a:lnTo>
                  <a:lnTo>
                    <a:pt x="0" y="0"/>
                  </a:lnTo>
                  <a:lnTo>
                    <a:pt x="0" y="3429000"/>
                  </a:lnTo>
                  <a:close/>
                </a:path>
              </a:pathLst>
            </a:custGeom>
            <a:ln w="12192">
              <a:solidFill>
                <a:srgbClr val="000000"/>
              </a:solidFill>
            </a:ln>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50" dirty="0"/>
              <a:t> </a:t>
            </a:r>
            <a:r>
              <a:rPr spc="-5" dirty="0"/>
              <a:t>03-16</a:t>
            </a:r>
          </a:p>
        </p:txBody>
      </p:sp>
      <p:sp>
        <p:nvSpPr>
          <p:cNvPr id="9" name="Rectangle 8"/>
          <p:cNvSpPr/>
          <p:nvPr/>
        </p:nvSpPr>
        <p:spPr>
          <a:xfrm>
            <a:off x="9591675" y="0"/>
            <a:ext cx="1209675" cy="919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0" y="-1"/>
            <a:ext cx="10801350" cy="9001125"/>
            <a:chOff x="2016251" y="679704"/>
            <a:chExt cx="4584700" cy="3441700"/>
          </a:xfrm>
        </p:grpSpPr>
        <p:pic>
          <p:nvPicPr>
            <p:cNvPr id="6" name="object 6"/>
            <p:cNvPicPr/>
            <p:nvPr/>
          </p:nvPicPr>
          <p:blipFill>
            <a:blip r:embed="rId2" cstate="print"/>
            <a:stretch>
              <a:fillRect/>
            </a:stretch>
          </p:blipFill>
          <p:spPr>
            <a:xfrm>
              <a:off x="2022347" y="685800"/>
              <a:ext cx="4572000" cy="3429000"/>
            </a:xfrm>
            <a:prstGeom prst="rect">
              <a:avLst/>
            </a:prstGeom>
          </p:spPr>
        </p:pic>
        <p:sp>
          <p:nvSpPr>
            <p:cNvPr id="7" name="object 7"/>
            <p:cNvSpPr/>
            <p:nvPr/>
          </p:nvSpPr>
          <p:spPr>
            <a:xfrm>
              <a:off x="2022347" y="685800"/>
              <a:ext cx="4572000" cy="3429000"/>
            </a:xfrm>
            <a:custGeom>
              <a:avLst/>
              <a:gdLst/>
              <a:ahLst/>
              <a:cxnLst/>
              <a:rect l="l" t="t" r="r" b="b"/>
              <a:pathLst>
                <a:path w="4572000" h="3429000">
                  <a:moveTo>
                    <a:pt x="0" y="3429000"/>
                  </a:moveTo>
                  <a:lnTo>
                    <a:pt x="4572000" y="3429000"/>
                  </a:lnTo>
                  <a:lnTo>
                    <a:pt x="4572000" y="0"/>
                  </a:lnTo>
                  <a:lnTo>
                    <a:pt x="0" y="0"/>
                  </a:lnTo>
                  <a:lnTo>
                    <a:pt x="0" y="3429000"/>
                  </a:lnTo>
                  <a:close/>
                </a:path>
              </a:pathLst>
            </a:custGeom>
            <a:ln w="12192">
              <a:solidFill>
                <a:srgbClr val="000000"/>
              </a:solidFill>
            </a:ln>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50" dirty="0"/>
              <a:t> </a:t>
            </a:r>
            <a:r>
              <a:rPr spc="-5" dirty="0"/>
              <a:t>03-17</a:t>
            </a:r>
          </a:p>
        </p:txBody>
      </p:sp>
      <p:sp>
        <p:nvSpPr>
          <p:cNvPr id="9" name="Rectangle 8"/>
          <p:cNvSpPr/>
          <p:nvPr/>
        </p:nvSpPr>
        <p:spPr>
          <a:xfrm>
            <a:off x="9591675" y="0"/>
            <a:ext cx="1209675" cy="919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0" y="-1"/>
            <a:ext cx="10801349" cy="9001125"/>
            <a:chOff x="2016251" y="679704"/>
            <a:chExt cx="4584700" cy="3441700"/>
          </a:xfrm>
        </p:grpSpPr>
        <p:pic>
          <p:nvPicPr>
            <p:cNvPr id="6" name="object 6"/>
            <p:cNvPicPr/>
            <p:nvPr/>
          </p:nvPicPr>
          <p:blipFill>
            <a:blip r:embed="rId2" cstate="print"/>
            <a:stretch>
              <a:fillRect/>
            </a:stretch>
          </p:blipFill>
          <p:spPr>
            <a:xfrm>
              <a:off x="2022347" y="685800"/>
              <a:ext cx="4572000" cy="3429000"/>
            </a:xfrm>
            <a:prstGeom prst="rect">
              <a:avLst/>
            </a:prstGeom>
          </p:spPr>
        </p:pic>
        <p:sp>
          <p:nvSpPr>
            <p:cNvPr id="7" name="object 7"/>
            <p:cNvSpPr/>
            <p:nvPr/>
          </p:nvSpPr>
          <p:spPr>
            <a:xfrm>
              <a:off x="2022347" y="685800"/>
              <a:ext cx="4572000" cy="3429000"/>
            </a:xfrm>
            <a:custGeom>
              <a:avLst/>
              <a:gdLst/>
              <a:ahLst/>
              <a:cxnLst/>
              <a:rect l="l" t="t" r="r" b="b"/>
              <a:pathLst>
                <a:path w="4572000" h="3429000">
                  <a:moveTo>
                    <a:pt x="0" y="3429000"/>
                  </a:moveTo>
                  <a:lnTo>
                    <a:pt x="4572000" y="3429000"/>
                  </a:lnTo>
                  <a:lnTo>
                    <a:pt x="4572000" y="0"/>
                  </a:lnTo>
                  <a:lnTo>
                    <a:pt x="0" y="0"/>
                  </a:lnTo>
                  <a:lnTo>
                    <a:pt x="0" y="3429000"/>
                  </a:lnTo>
                  <a:close/>
                </a:path>
              </a:pathLst>
            </a:custGeom>
            <a:ln w="12192">
              <a:solidFill>
                <a:srgbClr val="000000"/>
              </a:solidFill>
            </a:ln>
          </p:spPr>
          <p:txBody>
            <a:bodyPr wrap="square" lIns="0" tIns="0" rIns="0" bIns="0" rtlCol="0"/>
            <a:lstStyle/>
            <a:p>
              <a:endParaRPr/>
            </a:p>
          </p:txBody>
        </p:sp>
      </p:grpSp>
      <p:sp>
        <p:nvSpPr>
          <p:cNvPr id="8" name="object 8"/>
          <p:cNvSpPr txBox="1"/>
          <p:nvPr/>
        </p:nvSpPr>
        <p:spPr>
          <a:xfrm>
            <a:off x="7077075" y="1909762"/>
            <a:ext cx="3309349" cy="3718326"/>
          </a:xfrm>
          <a:prstGeom prst="rect">
            <a:avLst/>
          </a:prstGeom>
        </p:spPr>
        <p:txBody>
          <a:bodyPr vert="horz" wrap="square" lIns="0" tIns="12065" rIns="0" bIns="0" rtlCol="0">
            <a:spAutoFit/>
          </a:bodyPr>
          <a:lstStyle/>
          <a:p>
            <a:pPr marL="12700" marR="151130">
              <a:lnSpc>
                <a:spcPct val="100000"/>
              </a:lnSpc>
              <a:spcBef>
                <a:spcPts val="95"/>
              </a:spcBef>
            </a:pPr>
            <a:r>
              <a:rPr sz="2000" dirty="0">
                <a:latin typeface="Arial"/>
                <a:cs typeface="Arial"/>
              </a:rPr>
              <a:t>The </a:t>
            </a:r>
            <a:r>
              <a:rPr sz="2000" spc="-10" dirty="0">
                <a:latin typeface="Arial"/>
                <a:cs typeface="Arial"/>
              </a:rPr>
              <a:t>shows </a:t>
            </a:r>
            <a:r>
              <a:rPr sz="2000" spc="-5" dirty="0">
                <a:latin typeface="Arial"/>
                <a:cs typeface="Arial"/>
              </a:rPr>
              <a:t>important components of JPA that each application uses to  </a:t>
            </a:r>
            <a:r>
              <a:rPr sz="2000" dirty="0">
                <a:latin typeface="Arial"/>
                <a:cs typeface="Arial"/>
              </a:rPr>
              <a:t>communicate </a:t>
            </a:r>
            <a:r>
              <a:rPr sz="2000" spc="-10" dirty="0">
                <a:latin typeface="Arial"/>
                <a:cs typeface="Arial"/>
              </a:rPr>
              <a:t>with </a:t>
            </a:r>
            <a:r>
              <a:rPr sz="2000" spc="-5" dirty="0">
                <a:latin typeface="Arial"/>
                <a:cs typeface="Arial"/>
              </a:rPr>
              <a:t>the</a:t>
            </a:r>
            <a:r>
              <a:rPr sz="2000" spc="-40" dirty="0">
                <a:latin typeface="Arial"/>
                <a:cs typeface="Arial"/>
              </a:rPr>
              <a:t> </a:t>
            </a:r>
            <a:r>
              <a:rPr sz="2000" spc="-5" dirty="0">
                <a:latin typeface="Arial"/>
                <a:cs typeface="Arial"/>
              </a:rPr>
              <a:t>database.</a:t>
            </a:r>
            <a:endParaRPr sz="2000">
              <a:latin typeface="Arial"/>
              <a:cs typeface="Arial"/>
            </a:endParaRPr>
          </a:p>
          <a:p>
            <a:pPr>
              <a:lnSpc>
                <a:spcPct val="100000"/>
              </a:lnSpc>
              <a:spcBef>
                <a:spcPts val="50"/>
              </a:spcBef>
            </a:pPr>
            <a:endParaRPr sz="2000">
              <a:latin typeface="Arial"/>
              <a:cs typeface="Arial"/>
            </a:endParaRPr>
          </a:p>
          <a:p>
            <a:pPr marL="12700" marR="5080">
              <a:lnSpc>
                <a:spcPct val="100000"/>
              </a:lnSpc>
            </a:pPr>
            <a:r>
              <a:rPr sz="2000" spc="-5" dirty="0">
                <a:latin typeface="Arial"/>
                <a:cs typeface="Arial"/>
              </a:rPr>
              <a:t>This lesson </a:t>
            </a:r>
            <a:r>
              <a:rPr sz="2000" spc="-10" dirty="0">
                <a:latin typeface="Arial"/>
                <a:cs typeface="Arial"/>
              </a:rPr>
              <a:t>gives </a:t>
            </a:r>
            <a:r>
              <a:rPr sz="2000" spc="-5" dirty="0">
                <a:latin typeface="Arial"/>
                <a:cs typeface="Arial"/>
              </a:rPr>
              <a:t>an introduction about </a:t>
            </a:r>
            <a:r>
              <a:rPr sz="2000" spc="-10" dirty="0">
                <a:latin typeface="Arial"/>
                <a:cs typeface="Arial"/>
              </a:rPr>
              <a:t>what </a:t>
            </a:r>
            <a:r>
              <a:rPr sz="2000" spc="-5" dirty="0">
                <a:latin typeface="Arial"/>
                <a:cs typeface="Arial"/>
              </a:rPr>
              <a:t>are those components, their  functionality and how to configure them in our</a:t>
            </a:r>
            <a:r>
              <a:rPr sz="2000" spc="-30" dirty="0">
                <a:latin typeface="Arial"/>
                <a:cs typeface="Arial"/>
              </a:rPr>
              <a:t> </a:t>
            </a:r>
            <a:r>
              <a:rPr sz="2000" spc="-5" dirty="0">
                <a:latin typeface="Arial"/>
                <a:cs typeface="Arial"/>
              </a:rPr>
              <a:t>application.</a:t>
            </a:r>
            <a:endParaRPr sz="2000">
              <a:latin typeface="Arial"/>
              <a:cs typeface="Arial"/>
            </a:endParaRPr>
          </a:p>
        </p:txBody>
      </p:sp>
      <p:sp>
        <p:nvSpPr>
          <p:cNvPr id="9" name="object 9"/>
          <p:cNvSpPr txBox="1"/>
          <p:nvPr/>
        </p:nvSpPr>
        <p:spPr>
          <a:xfrm>
            <a:off x="9304762" y="8596269"/>
            <a:ext cx="998126" cy="153888"/>
          </a:xfrm>
          <a:prstGeom prst="rect">
            <a:avLst/>
          </a:prstGeom>
        </p:spPr>
        <p:txBody>
          <a:bodyPr vert="horz" wrap="square" lIns="0" tIns="0" rIns="0" bIns="0" rtlCol="0">
            <a:spAutoFit/>
          </a:bodyPr>
          <a:lstStyle/>
          <a:p>
            <a:pPr marL="12700">
              <a:lnSpc>
                <a:spcPct val="100000"/>
              </a:lnSpc>
            </a:pPr>
            <a:r>
              <a:rPr sz="1000" spc="-5" dirty="0">
                <a:latin typeface="Arial"/>
                <a:cs typeface="Arial"/>
              </a:rPr>
              <a:t>Page</a:t>
            </a:r>
            <a:r>
              <a:rPr sz="1000" spc="-55" dirty="0">
                <a:latin typeface="Arial"/>
                <a:cs typeface="Arial"/>
              </a:rPr>
              <a:t> </a:t>
            </a:r>
            <a:r>
              <a:rPr sz="1000" spc="-5" dirty="0">
                <a:latin typeface="Arial"/>
                <a:cs typeface="Arial"/>
              </a:rPr>
              <a:t>03-</a:t>
            </a:r>
            <a:fld id="{81D60167-4931-47E6-BA6A-407CBD079E47}" type="slidenum">
              <a:rPr sz="1000" spc="-5" dirty="0">
                <a:latin typeface="Arial"/>
                <a:cs typeface="Arial"/>
              </a:rPr>
              <a:pPr marL="12700">
                <a:lnSpc>
                  <a:spcPct val="100000"/>
                </a:lnSpc>
              </a:pPr>
              <a:t>3</a:t>
            </a:fld>
            <a:endParaRPr sz="1000">
              <a:latin typeface="Arial"/>
              <a:cs typeface="Arial"/>
            </a:endParaRPr>
          </a:p>
        </p:txBody>
      </p:sp>
      <p:sp>
        <p:nvSpPr>
          <p:cNvPr id="10" name="Rectangle 9"/>
          <p:cNvSpPr/>
          <p:nvPr/>
        </p:nvSpPr>
        <p:spPr>
          <a:xfrm>
            <a:off x="9591675" y="0"/>
            <a:ext cx="1209675" cy="919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0" y="0"/>
            <a:ext cx="10801349" cy="9001125"/>
            <a:chOff x="2016251" y="679704"/>
            <a:chExt cx="4584700" cy="3441700"/>
          </a:xfrm>
        </p:grpSpPr>
        <p:pic>
          <p:nvPicPr>
            <p:cNvPr id="6" name="object 6"/>
            <p:cNvPicPr/>
            <p:nvPr/>
          </p:nvPicPr>
          <p:blipFill>
            <a:blip r:embed="rId2" cstate="print"/>
            <a:stretch>
              <a:fillRect/>
            </a:stretch>
          </p:blipFill>
          <p:spPr>
            <a:xfrm>
              <a:off x="2022347" y="685800"/>
              <a:ext cx="4572000" cy="3429000"/>
            </a:xfrm>
            <a:prstGeom prst="rect">
              <a:avLst/>
            </a:prstGeom>
          </p:spPr>
        </p:pic>
        <p:sp>
          <p:nvSpPr>
            <p:cNvPr id="7" name="object 7"/>
            <p:cNvSpPr/>
            <p:nvPr/>
          </p:nvSpPr>
          <p:spPr>
            <a:xfrm>
              <a:off x="2022347" y="685800"/>
              <a:ext cx="4572000" cy="3429000"/>
            </a:xfrm>
            <a:custGeom>
              <a:avLst/>
              <a:gdLst/>
              <a:ahLst/>
              <a:cxnLst/>
              <a:rect l="l" t="t" r="r" b="b"/>
              <a:pathLst>
                <a:path w="4572000" h="3429000">
                  <a:moveTo>
                    <a:pt x="0" y="3429000"/>
                  </a:moveTo>
                  <a:lnTo>
                    <a:pt x="4572000" y="3429000"/>
                  </a:lnTo>
                  <a:lnTo>
                    <a:pt x="4572000" y="0"/>
                  </a:lnTo>
                  <a:lnTo>
                    <a:pt x="0" y="0"/>
                  </a:lnTo>
                  <a:lnTo>
                    <a:pt x="0" y="3429000"/>
                  </a:lnTo>
                  <a:close/>
                </a:path>
              </a:pathLst>
            </a:custGeom>
            <a:ln w="12192">
              <a:solidFill>
                <a:srgbClr val="000000"/>
              </a:solidFill>
            </a:ln>
          </p:spPr>
          <p:txBody>
            <a:bodyPr wrap="square" lIns="0" tIns="0" rIns="0" bIns="0" rtlCol="0"/>
            <a:lstStyle/>
            <a:p>
              <a:endParaRPr/>
            </a:p>
          </p:txBody>
        </p:sp>
      </p:grpSp>
      <p:sp>
        <p:nvSpPr>
          <p:cNvPr id="9" name="object 9"/>
          <p:cNvSpPr txBox="1"/>
          <p:nvPr/>
        </p:nvSpPr>
        <p:spPr>
          <a:xfrm>
            <a:off x="9304762" y="8596269"/>
            <a:ext cx="998126" cy="153888"/>
          </a:xfrm>
          <a:prstGeom prst="rect">
            <a:avLst/>
          </a:prstGeom>
        </p:spPr>
        <p:txBody>
          <a:bodyPr vert="horz" wrap="square" lIns="0" tIns="0" rIns="0" bIns="0" rtlCol="0">
            <a:spAutoFit/>
          </a:bodyPr>
          <a:lstStyle/>
          <a:p>
            <a:pPr marL="12700">
              <a:lnSpc>
                <a:spcPct val="100000"/>
              </a:lnSpc>
            </a:pPr>
            <a:r>
              <a:rPr sz="1000" spc="-5" dirty="0">
                <a:latin typeface="Arial"/>
                <a:cs typeface="Arial"/>
              </a:rPr>
              <a:t>Page</a:t>
            </a:r>
            <a:r>
              <a:rPr sz="1000" spc="-55" dirty="0">
                <a:latin typeface="Arial"/>
                <a:cs typeface="Arial"/>
              </a:rPr>
              <a:t> </a:t>
            </a:r>
            <a:r>
              <a:rPr sz="1000" spc="-5" dirty="0">
                <a:latin typeface="Arial"/>
                <a:cs typeface="Arial"/>
              </a:rPr>
              <a:t>03-</a:t>
            </a:r>
            <a:fld id="{81D60167-4931-47E6-BA6A-407CBD079E47}" type="slidenum">
              <a:rPr sz="1000" spc="-5" dirty="0">
                <a:latin typeface="Arial"/>
                <a:cs typeface="Arial"/>
              </a:rPr>
              <a:pPr marL="12700">
                <a:lnSpc>
                  <a:spcPct val="100000"/>
                </a:lnSpc>
              </a:pPr>
              <a:t>4</a:t>
            </a:fld>
            <a:endParaRPr sz="1000">
              <a:latin typeface="Arial"/>
              <a:cs typeface="Arial"/>
            </a:endParaRPr>
          </a:p>
        </p:txBody>
      </p:sp>
      <p:sp>
        <p:nvSpPr>
          <p:cNvPr id="8" name="Rectangle 7"/>
          <p:cNvSpPr/>
          <p:nvPr/>
        </p:nvSpPr>
        <p:spPr>
          <a:xfrm>
            <a:off x="9591675" y="0"/>
            <a:ext cx="1209675" cy="919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0338" y="676439"/>
            <a:ext cx="7805737" cy="6632585"/>
          </a:xfrm>
          <a:prstGeom prst="rect">
            <a:avLst/>
          </a:prstGeom>
        </p:spPr>
        <p:txBody>
          <a:bodyPr wrap="square">
            <a:spAutoFit/>
          </a:bodyPr>
          <a:lstStyle/>
          <a:p>
            <a:pPr marL="12700">
              <a:lnSpc>
                <a:spcPct val="100000"/>
              </a:lnSpc>
              <a:spcBef>
                <a:spcPts val="95"/>
              </a:spcBef>
            </a:pPr>
            <a:r>
              <a:rPr lang="en-US" sz="2000" dirty="0" smtClean="0">
                <a:latin typeface="Arial"/>
                <a:cs typeface="Arial"/>
              </a:rPr>
              <a:t>The </a:t>
            </a:r>
            <a:r>
              <a:rPr lang="en-US" sz="2000" spc="-5" dirty="0" smtClean="0">
                <a:latin typeface="Arial"/>
                <a:cs typeface="Arial"/>
              </a:rPr>
              <a:t>slide </a:t>
            </a:r>
            <a:r>
              <a:rPr lang="en-US" sz="2000" spc="-10" dirty="0" smtClean="0">
                <a:latin typeface="Arial"/>
                <a:cs typeface="Arial"/>
              </a:rPr>
              <a:t>shows typical </a:t>
            </a:r>
            <a:r>
              <a:rPr lang="en-US" sz="2000" spc="-5" dirty="0" smtClean="0">
                <a:latin typeface="Arial"/>
                <a:cs typeface="Arial"/>
              </a:rPr>
              <a:t>JPA components interaction/working.</a:t>
            </a:r>
            <a:endParaRPr lang="en-US" sz="2000" dirty="0" smtClean="0">
              <a:latin typeface="Arial"/>
              <a:cs typeface="Arial"/>
            </a:endParaRPr>
          </a:p>
          <a:p>
            <a:pPr>
              <a:lnSpc>
                <a:spcPct val="100000"/>
              </a:lnSpc>
              <a:spcBef>
                <a:spcPts val="50"/>
              </a:spcBef>
            </a:pPr>
            <a:endParaRPr lang="en-US" sz="2000" dirty="0" smtClean="0">
              <a:latin typeface="Arial"/>
              <a:cs typeface="Arial"/>
            </a:endParaRPr>
          </a:p>
          <a:p>
            <a:pPr marL="12700" marR="128270">
              <a:lnSpc>
                <a:spcPct val="100000"/>
              </a:lnSpc>
              <a:buAutoNum type="arabicPeriod"/>
              <a:tabLst>
                <a:tab pos="153035" algn="l"/>
              </a:tabLst>
            </a:pPr>
            <a:r>
              <a:rPr lang="en-US" sz="2000" spc="-10" dirty="0" smtClean="0">
                <a:latin typeface="Arial"/>
                <a:cs typeface="Arial"/>
              </a:rPr>
              <a:t>You </a:t>
            </a:r>
            <a:r>
              <a:rPr lang="en-US" sz="2000" spc="-5" dirty="0" smtClean="0">
                <a:latin typeface="Arial"/>
                <a:cs typeface="Arial"/>
              </a:rPr>
              <a:t>normally start </a:t>
            </a:r>
            <a:r>
              <a:rPr lang="en-US" sz="2000" spc="-10" dirty="0" smtClean="0">
                <a:latin typeface="Arial"/>
                <a:cs typeface="Arial"/>
              </a:rPr>
              <a:t>with </a:t>
            </a:r>
            <a:r>
              <a:rPr lang="en-US" sz="2000" spc="-5" dirty="0" smtClean="0">
                <a:latin typeface="Arial"/>
                <a:cs typeface="Arial"/>
              </a:rPr>
              <a:t>a persistence strategy by </a:t>
            </a:r>
            <a:r>
              <a:rPr lang="en-US" sz="2000" spc="-10" dirty="0" smtClean="0">
                <a:latin typeface="Arial"/>
                <a:cs typeface="Arial"/>
              </a:rPr>
              <a:t>identifying which </a:t>
            </a:r>
            <a:r>
              <a:rPr lang="en-US" sz="2000" spc="-5" dirty="0" smtClean="0">
                <a:latin typeface="Arial"/>
                <a:cs typeface="Arial"/>
              </a:rPr>
              <a:t>classes  need to be </a:t>
            </a:r>
            <a:r>
              <a:rPr lang="en-US" sz="2000" dirty="0" smtClean="0">
                <a:latin typeface="Arial"/>
                <a:cs typeface="Arial"/>
              </a:rPr>
              <a:t>made</a:t>
            </a:r>
            <a:r>
              <a:rPr lang="en-US" sz="2000" spc="-55" dirty="0" smtClean="0">
                <a:latin typeface="Arial"/>
                <a:cs typeface="Arial"/>
              </a:rPr>
              <a:t> </a:t>
            </a:r>
            <a:r>
              <a:rPr lang="en-US" sz="2000" spc="-5" dirty="0" smtClean="0">
                <a:latin typeface="Arial"/>
                <a:cs typeface="Arial"/>
              </a:rPr>
              <a:t>entities.</a:t>
            </a:r>
            <a:endParaRPr lang="en-US" sz="2000" dirty="0" smtClean="0">
              <a:latin typeface="Arial"/>
              <a:cs typeface="Arial"/>
            </a:endParaRPr>
          </a:p>
          <a:p>
            <a:pPr>
              <a:lnSpc>
                <a:spcPct val="100000"/>
              </a:lnSpc>
              <a:spcBef>
                <a:spcPts val="50"/>
              </a:spcBef>
              <a:buFont typeface="Arial"/>
              <a:buAutoNum type="arabicPeriod"/>
            </a:pPr>
            <a:endParaRPr lang="en-US" sz="2000" dirty="0" smtClean="0">
              <a:latin typeface="Arial"/>
              <a:cs typeface="Arial"/>
            </a:endParaRPr>
          </a:p>
          <a:p>
            <a:pPr marL="12700" marR="426084">
              <a:lnSpc>
                <a:spcPct val="100000"/>
              </a:lnSpc>
              <a:buAutoNum type="arabicPeriod"/>
              <a:tabLst>
                <a:tab pos="153035" algn="l"/>
              </a:tabLst>
            </a:pPr>
            <a:r>
              <a:rPr lang="en-US" sz="2000" spc="-5" dirty="0" smtClean="0">
                <a:latin typeface="Arial"/>
                <a:cs typeface="Arial"/>
              </a:rPr>
              <a:t>Next step </a:t>
            </a:r>
            <a:r>
              <a:rPr lang="en-US" sz="2000" spc="-10" dirty="0" smtClean="0">
                <a:latin typeface="Arial"/>
                <a:cs typeface="Arial"/>
              </a:rPr>
              <a:t>is </a:t>
            </a:r>
            <a:r>
              <a:rPr lang="en-US" sz="2000" spc="-5" dirty="0" smtClean="0">
                <a:latin typeface="Arial"/>
                <a:cs typeface="Arial"/>
              </a:rPr>
              <a:t>to create configuration file (an XML document </a:t>
            </a:r>
            <a:r>
              <a:rPr lang="en-US" sz="2000" dirty="0" smtClean="0">
                <a:latin typeface="Arial"/>
                <a:cs typeface="Arial"/>
              </a:rPr>
              <a:t>named  </a:t>
            </a:r>
            <a:r>
              <a:rPr lang="en-US" sz="2000" spc="-5" dirty="0" smtClean="0">
                <a:latin typeface="Arial"/>
                <a:cs typeface="Arial"/>
              </a:rPr>
              <a:t>persistence.xml) that contains the details about the relational</a:t>
            </a:r>
            <a:r>
              <a:rPr lang="en-US" sz="2000" spc="5" dirty="0" smtClean="0">
                <a:latin typeface="Arial"/>
                <a:cs typeface="Arial"/>
              </a:rPr>
              <a:t> </a:t>
            </a:r>
            <a:r>
              <a:rPr lang="en-US" sz="2000" spc="-5" dirty="0" smtClean="0">
                <a:latin typeface="Arial"/>
                <a:cs typeface="Arial"/>
              </a:rPr>
              <a:t>database.</a:t>
            </a:r>
            <a:endParaRPr lang="en-US" sz="2000" dirty="0" smtClean="0">
              <a:latin typeface="Arial"/>
              <a:cs typeface="Arial"/>
            </a:endParaRPr>
          </a:p>
          <a:p>
            <a:pPr>
              <a:lnSpc>
                <a:spcPct val="100000"/>
              </a:lnSpc>
              <a:spcBef>
                <a:spcPts val="50"/>
              </a:spcBef>
              <a:buFont typeface="Arial"/>
              <a:buAutoNum type="arabicPeriod"/>
            </a:pPr>
            <a:endParaRPr lang="en-US" sz="2000" dirty="0" smtClean="0">
              <a:latin typeface="Arial"/>
              <a:cs typeface="Arial"/>
            </a:endParaRPr>
          </a:p>
          <a:p>
            <a:pPr marL="12700" marR="262890">
              <a:lnSpc>
                <a:spcPct val="100000"/>
              </a:lnSpc>
              <a:buAutoNum type="arabicPeriod"/>
              <a:tabLst>
                <a:tab pos="153670" algn="l"/>
              </a:tabLst>
            </a:pPr>
            <a:r>
              <a:rPr lang="en-US" sz="2000" spc="-10" dirty="0" err="1" smtClean="0">
                <a:latin typeface="Arial"/>
                <a:cs typeface="Arial"/>
              </a:rPr>
              <a:t>EntityManagerFactory</a:t>
            </a:r>
            <a:r>
              <a:rPr lang="en-US" sz="2000" spc="-10" dirty="0" smtClean="0">
                <a:latin typeface="Arial"/>
                <a:cs typeface="Arial"/>
              </a:rPr>
              <a:t> </a:t>
            </a:r>
            <a:r>
              <a:rPr lang="en-US" sz="2000" spc="-5" dirty="0" smtClean="0">
                <a:latin typeface="Arial"/>
                <a:cs typeface="Arial"/>
              </a:rPr>
              <a:t>is an factory based class responsible </a:t>
            </a:r>
            <a:r>
              <a:rPr lang="en-US" sz="2000" dirty="0" smtClean="0">
                <a:latin typeface="Arial"/>
                <a:cs typeface="Arial"/>
              </a:rPr>
              <a:t>for </a:t>
            </a:r>
            <a:r>
              <a:rPr lang="en-US" sz="2000" spc="-5" dirty="0" smtClean="0">
                <a:latin typeface="Arial"/>
                <a:cs typeface="Arial"/>
              </a:rPr>
              <a:t>creating  </a:t>
            </a:r>
            <a:r>
              <a:rPr lang="en-US" sz="2000" spc="-10" dirty="0" err="1" smtClean="0">
                <a:latin typeface="Arial"/>
                <a:cs typeface="Arial"/>
              </a:rPr>
              <a:t>EntityManager</a:t>
            </a:r>
            <a:r>
              <a:rPr lang="en-US" sz="2000" spc="-10" dirty="0" smtClean="0">
                <a:latin typeface="Arial"/>
                <a:cs typeface="Arial"/>
              </a:rPr>
              <a:t> </a:t>
            </a:r>
            <a:r>
              <a:rPr lang="en-US" sz="2000" spc="-5" dirty="0" smtClean="0">
                <a:latin typeface="Arial"/>
                <a:cs typeface="Arial"/>
              </a:rPr>
              <a:t>instance. It </a:t>
            </a:r>
            <a:r>
              <a:rPr lang="en-US" sz="2000" spc="-10" dirty="0" smtClean="0">
                <a:latin typeface="Arial"/>
                <a:cs typeface="Arial"/>
              </a:rPr>
              <a:t>is </a:t>
            </a:r>
            <a:r>
              <a:rPr lang="en-US" sz="2000" spc="-5" dirty="0" smtClean="0">
                <a:latin typeface="Arial"/>
                <a:cs typeface="Arial"/>
              </a:rPr>
              <a:t>obtained using Persistence class's  </a:t>
            </a:r>
            <a:r>
              <a:rPr lang="en-US" sz="2000" spc="-5" dirty="0" err="1" smtClean="0">
                <a:latin typeface="Arial"/>
                <a:cs typeface="Arial"/>
              </a:rPr>
              <a:t>createEntityManagerFactory</a:t>
            </a:r>
            <a:r>
              <a:rPr lang="en-US" sz="2000" spc="-5" dirty="0" smtClean="0">
                <a:latin typeface="Arial"/>
                <a:cs typeface="Arial"/>
              </a:rPr>
              <a:t> static</a:t>
            </a:r>
            <a:r>
              <a:rPr lang="en-US" sz="2000" spc="15" dirty="0" smtClean="0">
                <a:latin typeface="Arial"/>
                <a:cs typeface="Arial"/>
              </a:rPr>
              <a:t> </a:t>
            </a:r>
            <a:r>
              <a:rPr lang="en-US" sz="2000" spc="-5" dirty="0" smtClean="0">
                <a:latin typeface="Arial"/>
                <a:cs typeface="Arial"/>
              </a:rPr>
              <a:t>method.</a:t>
            </a:r>
            <a:endParaRPr lang="en-US" sz="2000" dirty="0" smtClean="0">
              <a:latin typeface="Arial"/>
              <a:cs typeface="Arial"/>
            </a:endParaRPr>
          </a:p>
          <a:p>
            <a:pPr>
              <a:lnSpc>
                <a:spcPct val="100000"/>
              </a:lnSpc>
              <a:spcBef>
                <a:spcPts val="50"/>
              </a:spcBef>
              <a:buFont typeface="Arial"/>
              <a:buAutoNum type="arabicPeriod"/>
            </a:pPr>
            <a:endParaRPr lang="en-US" sz="2000" dirty="0" smtClean="0">
              <a:latin typeface="Arial"/>
              <a:cs typeface="Arial"/>
            </a:endParaRPr>
          </a:p>
          <a:p>
            <a:pPr marL="152400" indent="-140335">
              <a:lnSpc>
                <a:spcPct val="100000"/>
              </a:lnSpc>
              <a:buAutoNum type="arabicPeriod"/>
              <a:tabLst>
                <a:tab pos="153035" algn="l"/>
              </a:tabLst>
            </a:pPr>
            <a:r>
              <a:rPr lang="en-US" sz="2000" spc="-10" dirty="0" err="1" smtClean="0">
                <a:latin typeface="Arial"/>
                <a:cs typeface="Arial"/>
              </a:rPr>
              <a:t>EntityManagerFactory</a:t>
            </a:r>
            <a:r>
              <a:rPr lang="en-US" sz="2000" spc="-10" dirty="0" smtClean="0">
                <a:latin typeface="Arial"/>
                <a:cs typeface="Arial"/>
              </a:rPr>
              <a:t> </a:t>
            </a:r>
            <a:r>
              <a:rPr lang="en-US" sz="2000" spc="-5" dirty="0" smtClean="0">
                <a:latin typeface="Arial"/>
                <a:cs typeface="Arial"/>
              </a:rPr>
              <a:t>class designed to create</a:t>
            </a:r>
            <a:r>
              <a:rPr lang="en-US" sz="2000" spc="40" dirty="0" smtClean="0">
                <a:latin typeface="Arial"/>
                <a:cs typeface="Arial"/>
              </a:rPr>
              <a:t> </a:t>
            </a:r>
            <a:r>
              <a:rPr lang="en-US" sz="2000" spc="-10" dirty="0" err="1" smtClean="0">
                <a:latin typeface="Arial"/>
                <a:cs typeface="Arial"/>
              </a:rPr>
              <a:t>EntityManager</a:t>
            </a:r>
            <a:r>
              <a:rPr lang="en-US" sz="2000" spc="-10" dirty="0" smtClean="0">
                <a:latin typeface="Arial"/>
                <a:cs typeface="Arial"/>
              </a:rPr>
              <a:t>.</a:t>
            </a:r>
            <a:endParaRPr lang="en-US" sz="2000" dirty="0" smtClean="0">
              <a:latin typeface="Arial"/>
              <a:cs typeface="Arial"/>
            </a:endParaRPr>
          </a:p>
          <a:p>
            <a:pPr>
              <a:lnSpc>
                <a:spcPct val="100000"/>
              </a:lnSpc>
              <a:spcBef>
                <a:spcPts val="50"/>
              </a:spcBef>
              <a:buFont typeface="Arial"/>
              <a:buAutoNum type="arabicPeriod"/>
            </a:pPr>
            <a:endParaRPr lang="en-US" sz="2000" dirty="0" smtClean="0">
              <a:latin typeface="Arial"/>
              <a:cs typeface="Arial"/>
            </a:endParaRPr>
          </a:p>
          <a:p>
            <a:pPr marL="12700" marR="5080">
              <a:lnSpc>
                <a:spcPct val="100000"/>
              </a:lnSpc>
              <a:buAutoNum type="arabicPeriod"/>
              <a:tabLst>
                <a:tab pos="153035" algn="l"/>
              </a:tabLst>
            </a:pPr>
            <a:r>
              <a:rPr lang="en-US" sz="2000" spc="-5" dirty="0" smtClean="0">
                <a:latin typeface="Arial"/>
                <a:cs typeface="Arial"/>
              </a:rPr>
              <a:t>Once </a:t>
            </a:r>
            <a:r>
              <a:rPr lang="en-US" sz="2000" spc="-15" dirty="0" smtClean="0">
                <a:latin typeface="Arial"/>
                <a:cs typeface="Arial"/>
              </a:rPr>
              <a:t>you </a:t>
            </a:r>
            <a:r>
              <a:rPr lang="en-US" sz="2000" spc="-10" dirty="0" smtClean="0">
                <a:latin typeface="Arial"/>
                <a:cs typeface="Arial"/>
              </a:rPr>
              <a:t>have </a:t>
            </a:r>
            <a:r>
              <a:rPr lang="en-US" sz="2000" spc="-5" dirty="0" smtClean="0">
                <a:latin typeface="Arial"/>
                <a:cs typeface="Arial"/>
              </a:rPr>
              <a:t>an </a:t>
            </a:r>
            <a:r>
              <a:rPr lang="en-US" sz="2000" spc="-10" dirty="0" err="1" smtClean="0">
                <a:latin typeface="Arial"/>
                <a:cs typeface="Arial"/>
              </a:rPr>
              <a:t>EntityManager</a:t>
            </a:r>
            <a:r>
              <a:rPr lang="en-US" sz="2000" spc="-10" dirty="0" smtClean="0">
                <a:latin typeface="Arial"/>
                <a:cs typeface="Arial"/>
              </a:rPr>
              <a:t>, </a:t>
            </a:r>
            <a:r>
              <a:rPr lang="en-US" sz="2000" spc="-15" dirty="0" smtClean="0">
                <a:latin typeface="Arial"/>
                <a:cs typeface="Arial"/>
              </a:rPr>
              <a:t>you </a:t>
            </a:r>
            <a:r>
              <a:rPr lang="en-US" sz="2000" spc="-5" dirty="0" smtClean="0">
                <a:latin typeface="Arial"/>
                <a:cs typeface="Arial"/>
              </a:rPr>
              <a:t>can start managing </a:t>
            </a:r>
            <a:r>
              <a:rPr lang="en-US" sz="2000" spc="-15" dirty="0" smtClean="0">
                <a:latin typeface="Arial"/>
                <a:cs typeface="Arial"/>
              </a:rPr>
              <a:t>your </a:t>
            </a:r>
            <a:r>
              <a:rPr lang="en-US" sz="2000" spc="-5" dirty="0" smtClean="0">
                <a:latin typeface="Arial"/>
                <a:cs typeface="Arial"/>
              </a:rPr>
              <a:t>entities. </a:t>
            </a:r>
            <a:r>
              <a:rPr lang="en-US" sz="2000" spc="-10" dirty="0" smtClean="0">
                <a:latin typeface="Arial"/>
                <a:cs typeface="Arial"/>
              </a:rPr>
              <a:t>You  </a:t>
            </a:r>
            <a:r>
              <a:rPr lang="en-US" sz="2000" spc="-5" dirty="0" smtClean="0">
                <a:latin typeface="Arial"/>
                <a:cs typeface="Arial"/>
              </a:rPr>
              <a:t>can persist an </a:t>
            </a:r>
            <a:r>
              <a:rPr lang="en-US" sz="2000" spc="-10" dirty="0" smtClean="0">
                <a:latin typeface="Arial"/>
                <a:cs typeface="Arial"/>
              </a:rPr>
              <a:t>entity, </a:t>
            </a:r>
            <a:r>
              <a:rPr lang="en-US" sz="2000" spc="-5" dirty="0" smtClean="0">
                <a:latin typeface="Arial"/>
                <a:cs typeface="Arial"/>
              </a:rPr>
              <a:t>find one that matches a set of criteria, and so </a:t>
            </a:r>
            <a:r>
              <a:rPr lang="en-US" sz="2000" dirty="0" smtClean="0">
                <a:latin typeface="Arial"/>
                <a:cs typeface="Arial"/>
              </a:rPr>
              <a:t>on. </a:t>
            </a:r>
            <a:r>
              <a:rPr lang="en-US" sz="2000" spc="-5" dirty="0" smtClean="0">
                <a:latin typeface="Arial"/>
                <a:cs typeface="Arial"/>
              </a:rPr>
              <a:t>Each  </a:t>
            </a:r>
            <a:r>
              <a:rPr lang="en-US" sz="2000" spc="-10" dirty="0" smtClean="0">
                <a:latin typeface="Arial"/>
                <a:cs typeface="Arial"/>
              </a:rPr>
              <a:t>work </a:t>
            </a:r>
            <a:r>
              <a:rPr lang="en-US" sz="2000" spc="-5" dirty="0" smtClean="0">
                <a:latin typeface="Arial"/>
                <a:cs typeface="Arial"/>
              </a:rPr>
              <a:t>of </a:t>
            </a:r>
            <a:r>
              <a:rPr lang="en-US" sz="2000" spc="-10" dirty="0" err="1" smtClean="0">
                <a:latin typeface="Arial"/>
                <a:cs typeface="Arial"/>
              </a:rPr>
              <a:t>EntityManager</a:t>
            </a:r>
            <a:r>
              <a:rPr lang="en-US" sz="2000" spc="-10" dirty="0" smtClean="0">
                <a:latin typeface="Arial"/>
                <a:cs typeface="Arial"/>
              </a:rPr>
              <a:t> with </a:t>
            </a:r>
            <a:r>
              <a:rPr lang="en-US" sz="2000" spc="-5" dirty="0" smtClean="0">
                <a:latin typeface="Arial"/>
                <a:cs typeface="Arial"/>
              </a:rPr>
              <a:t>entities </a:t>
            </a:r>
            <a:r>
              <a:rPr lang="en-US" sz="2000" dirty="0" smtClean="0">
                <a:latin typeface="Arial"/>
                <a:cs typeface="Arial"/>
              </a:rPr>
              <a:t>must </a:t>
            </a:r>
            <a:r>
              <a:rPr lang="en-US" sz="2000" spc="-5" dirty="0" smtClean="0">
                <a:latin typeface="Arial"/>
                <a:cs typeface="Arial"/>
              </a:rPr>
              <a:t>be governed under</a:t>
            </a:r>
            <a:r>
              <a:rPr lang="en-US" sz="2000" spc="55" dirty="0" smtClean="0">
                <a:latin typeface="Arial"/>
                <a:cs typeface="Arial"/>
              </a:rPr>
              <a:t> </a:t>
            </a:r>
            <a:r>
              <a:rPr lang="en-US" sz="2000" spc="-5" dirty="0" err="1" smtClean="0">
                <a:latin typeface="Arial"/>
                <a:cs typeface="Arial"/>
              </a:rPr>
              <a:t>EntityTransaction</a:t>
            </a:r>
            <a:r>
              <a:rPr lang="en-US" sz="2000" spc="-5" dirty="0" smtClean="0">
                <a:latin typeface="Arial"/>
                <a:cs typeface="Arial"/>
              </a:rPr>
              <a:t>.</a:t>
            </a:r>
            <a:endParaRPr lang="en-US" sz="2000" dirty="0" smtClean="0">
              <a:latin typeface="Arial"/>
              <a:cs typeface="Arial"/>
            </a:endParaRPr>
          </a:p>
          <a:p>
            <a:pPr>
              <a:lnSpc>
                <a:spcPct val="100000"/>
              </a:lnSpc>
              <a:spcBef>
                <a:spcPts val="50"/>
              </a:spcBef>
            </a:pPr>
            <a:endParaRPr lang="en-US" sz="2000" dirty="0" smtClean="0">
              <a:latin typeface="Arial"/>
              <a:cs typeface="Arial"/>
            </a:endParaRPr>
          </a:p>
          <a:p>
            <a:pPr marL="12700">
              <a:lnSpc>
                <a:spcPct val="100000"/>
              </a:lnSpc>
            </a:pPr>
            <a:r>
              <a:rPr lang="en-US" sz="2000" spc="-5" dirty="0" smtClean="0">
                <a:latin typeface="Arial"/>
                <a:cs typeface="Arial"/>
              </a:rPr>
              <a:t>Let us discuss the each step </a:t>
            </a:r>
            <a:r>
              <a:rPr lang="en-US" sz="2000" spc="-10" dirty="0" smtClean="0">
                <a:latin typeface="Arial"/>
                <a:cs typeface="Arial"/>
              </a:rPr>
              <a:t>in</a:t>
            </a:r>
            <a:r>
              <a:rPr lang="en-US" sz="2000" spc="-60" dirty="0" smtClean="0">
                <a:latin typeface="Arial"/>
                <a:cs typeface="Arial"/>
              </a:rPr>
              <a:t> </a:t>
            </a:r>
            <a:r>
              <a:rPr lang="en-US" sz="2000" spc="-10" dirty="0" smtClean="0">
                <a:latin typeface="Arial"/>
                <a:cs typeface="Arial"/>
              </a:rPr>
              <a:t>detail.</a:t>
            </a:r>
            <a:endParaRPr lang="en-US" sz="20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4362" y="12425"/>
            <a:ext cx="10771428" cy="8988700"/>
          </a:xfrm>
          <a:prstGeom prst="rect">
            <a:avLst/>
          </a:prstGeom>
        </p:spPr>
      </p:pic>
      <p:sp>
        <p:nvSpPr>
          <p:cNvPr id="9" name="object 9"/>
          <p:cNvSpPr txBox="1"/>
          <p:nvPr/>
        </p:nvSpPr>
        <p:spPr>
          <a:xfrm>
            <a:off x="9304762" y="8596269"/>
            <a:ext cx="998126" cy="153888"/>
          </a:xfrm>
          <a:prstGeom prst="rect">
            <a:avLst/>
          </a:prstGeom>
        </p:spPr>
        <p:txBody>
          <a:bodyPr vert="horz" wrap="square" lIns="0" tIns="0" rIns="0" bIns="0" rtlCol="0">
            <a:spAutoFit/>
          </a:bodyPr>
          <a:lstStyle/>
          <a:p>
            <a:pPr marL="12700">
              <a:lnSpc>
                <a:spcPct val="100000"/>
              </a:lnSpc>
            </a:pPr>
            <a:r>
              <a:rPr sz="1000" spc="-5" dirty="0">
                <a:latin typeface="Arial"/>
                <a:cs typeface="Arial"/>
              </a:rPr>
              <a:t>Page</a:t>
            </a:r>
            <a:r>
              <a:rPr sz="1000" spc="-55" dirty="0">
                <a:latin typeface="Arial"/>
                <a:cs typeface="Arial"/>
              </a:rPr>
              <a:t> </a:t>
            </a:r>
            <a:r>
              <a:rPr sz="1000" spc="-5" dirty="0">
                <a:latin typeface="Arial"/>
                <a:cs typeface="Arial"/>
              </a:rPr>
              <a:t>03-</a:t>
            </a:r>
            <a:fld id="{81D60167-4931-47E6-BA6A-407CBD079E47}" type="slidenum">
              <a:rPr sz="1000" spc="-5" dirty="0">
                <a:latin typeface="Arial"/>
                <a:cs typeface="Arial"/>
              </a:rPr>
              <a:pPr marL="12700">
                <a:lnSpc>
                  <a:spcPct val="100000"/>
                </a:lnSpc>
              </a:pPr>
              <a:t>6</a:t>
            </a:fld>
            <a:endParaRPr sz="1000">
              <a:latin typeface="Arial"/>
              <a:cs typeface="Arial"/>
            </a:endParaRPr>
          </a:p>
        </p:txBody>
      </p:sp>
      <p:sp>
        <p:nvSpPr>
          <p:cNvPr id="4" name="Rectangle 3"/>
          <p:cNvSpPr/>
          <p:nvPr/>
        </p:nvSpPr>
        <p:spPr>
          <a:xfrm>
            <a:off x="9591675" y="0"/>
            <a:ext cx="1209675" cy="919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0338" y="221187"/>
            <a:ext cx="7500937" cy="8281754"/>
          </a:xfrm>
          <a:prstGeom prst="rect">
            <a:avLst/>
          </a:prstGeom>
        </p:spPr>
        <p:txBody>
          <a:bodyPr wrap="square">
            <a:spAutoFit/>
          </a:bodyPr>
          <a:lstStyle/>
          <a:p>
            <a:pPr marL="12700">
              <a:lnSpc>
                <a:spcPct val="100000"/>
              </a:lnSpc>
              <a:spcBef>
                <a:spcPts val="95"/>
              </a:spcBef>
            </a:pPr>
            <a:r>
              <a:rPr lang="en-US" sz="2000" b="1" spc="-5" dirty="0" smtClean="0">
                <a:latin typeface="Arial"/>
                <a:cs typeface="Arial"/>
              </a:rPr>
              <a:t>Requirements for Entity</a:t>
            </a:r>
            <a:r>
              <a:rPr lang="en-US" sz="2000" b="1" dirty="0" smtClean="0">
                <a:latin typeface="Arial"/>
                <a:cs typeface="Arial"/>
              </a:rPr>
              <a:t> </a:t>
            </a:r>
            <a:r>
              <a:rPr lang="en-US" sz="2000" b="1" spc="-5" dirty="0" smtClean="0">
                <a:latin typeface="Arial"/>
                <a:cs typeface="Arial"/>
              </a:rPr>
              <a:t>Classes:</a:t>
            </a:r>
            <a:endParaRPr lang="en-US" sz="2000" dirty="0" smtClean="0">
              <a:latin typeface="Arial"/>
              <a:cs typeface="Arial"/>
            </a:endParaRPr>
          </a:p>
          <a:p>
            <a:pPr>
              <a:lnSpc>
                <a:spcPct val="100000"/>
              </a:lnSpc>
              <a:spcBef>
                <a:spcPts val="50"/>
              </a:spcBef>
            </a:pPr>
            <a:endParaRPr lang="en-US" sz="2000" dirty="0" smtClean="0">
              <a:latin typeface="Arial"/>
              <a:cs typeface="Arial"/>
            </a:endParaRPr>
          </a:p>
          <a:p>
            <a:pPr marL="12700">
              <a:lnSpc>
                <a:spcPct val="100000"/>
              </a:lnSpc>
            </a:pPr>
            <a:r>
              <a:rPr lang="en-US" sz="2000" dirty="0" smtClean="0">
                <a:latin typeface="Arial"/>
                <a:cs typeface="Arial"/>
              </a:rPr>
              <a:t>The </a:t>
            </a:r>
            <a:r>
              <a:rPr lang="en-US" sz="2000" spc="-5" dirty="0" smtClean="0">
                <a:latin typeface="Arial"/>
                <a:cs typeface="Arial"/>
              </a:rPr>
              <a:t>class </a:t>
            </a:r>
            <a:r>
              <a:rPr lang="en-US" sz="2000" dirty="0" smtClean="0">
                <a:latin typeface="Arial"/>
                <a:cs typeface="Arial"/>
              </a:rPr>
              <a:t>must </a:t>
            </a:r>
            <a:r>
              <a:rPr lang="en-US" sz="2000" spc="-5" dirty="0" smtClean="0">
                <a:latin typeface="Arial"/>
                <a:cs typeface="Arial"/>
              </a:rPr>
              <a:t>be annotated </a:t>
            </a:r>
            <a:r>
              <a:rPr lang="en-US" sz="2000" spc="-10" dirty="0" smtClean="0">
                <a:latin typeface="Arial"/>
                <a:cs typeface="Arial"/>
              </a:rPr>
              <a:t>with </a:t>
            </a:r>
            <a:r>
              <a:rPr lang="en-US" sz="2000" spc="-5" dirty="0" smtClean="0">
                <a:latin typeface="Arial"/>
                <a:cs typeface="Arial"/>
              </a:rPr>
              <a:t>the </a:t>
            </a:r>
            <a:r>
              <a:rPr lang="en-US" sz="2000" spc="-5" dirty="0" err="1" smtClean="0">
                <a:latin typeface="Arial"/>
                <a:cs typeface="Arial"/>
              </a:rPr>
              <a:t>javax.persistence.Entity</a:t>
            </a:r>
            <a:r>
              <a:rPr lang="en-US" sz="2000" spc="-55" dirty="0" smtClean="0">
                <a:latin typeface="Arial"/>
                <a:cs typeface="Arial"/>
              </a:rPr>
              <a:t> </a:t>
            </a:r>
            <a:r>
              <a:rPr lang="en-US" sz="2000" spc="-5" dirty="0" smtClean="0">
                <a:latin typeface="Arial"/>
                <a:cs typeface="Arial"/>
              </a:rPr>
              <a:t>annotation.</a:t>
            </a:r>
            <a:endParaRPr lang="en-US" sz="2000" dirty="0" smtClean="0">
              <a:latin typeface="Arial"/>
              <a:cs typeface="Arial"/>
            </a:endParaRPr>
          </a:p>
          <a:p>
            <a:pPr>
              <a:lnSpc>
                <a:spcPct val="100000"/>
              </a:lnSpc>
              <a:spcBef>
                <a:spcPts val="50"/>
              </a:spcBef>
            </a:pPr>
            <a:endParaRPr lang="en-US" sz="2000" dirty="0" smtClean="0">
              <a:latin typeface="Arial"/>
              <a:cs typeface="Arial"/>
            </a:endParaRPr>
          </a:p>
          <a:p>
            <a:pPr marL="12700" marR="5080">
              <a:lnSpc>
                <a:spcPct val="100000"/>
              </a:lnSpc>
            </a:pPr>
            <a:r>
              <a:rPr lang="en-US" sz="2000" dirty="0" smtClean="0">
                <a:latin typeface="Arial"/>
                <a:cs typeface="Arial"/>
              </a:rPr>
              <a:t>The </a:t>
            </a:r>
            <a:r>
              <a:rPr lang="en-US" sz="2000" spc="-5" dirty="0" smtClean="0">
                <a:latin typeface="Arial"/>
                <a:cs typeface="Arial"/>
              </a:rPr>
              <a:t>class </a:t>
            </a:r>
            <a:r>
              <a:rPr lang="en-US" sz="2000" dirty="0" smtClean="0">
                <a:latin typeface="Arial"/>
                <a:cs typeface="Arial"/>
              </a:rPr>
              <a:t>must </a:t>
            </a:r>
            <a:r>
              <a:rPr lang="en-US" sz="2000" spc="-10" dirty="0" smtClean="0">
                <a:latin typeface="Arial"/>
                <a:cs typeface="Arial"/>
              </a:rPr>
              <a:t>have </a:t>
            </a:r>
            <a:r>
              <a:rPr lang="en-US" sz="2000" spc="-5" dirty="0" smtClean="0">
                <a:latin typeface="Arial"/>
                <a:cs typeface="Arial"/>
              </a:rPr>
              <a:t>a </a:t>
            </a:r>
            <a:r>
              <a:rPr lang="en-US" sz="2000" spc="-10" dirty="0" smtClean="0">
                <a:latin typeface="Arial"/>
                <a:cs typeface="Arial"/>
              </a:rPr>
              <a:t>public </a:t>
            </a:r>
            <a:r>
              <a:rPr lang="en-US" sz="2000" spc="-5" dirty="0" smtClean="0">
                <a:latin typeface="Arial"/>
                <a:cs typeface="Arial"/>
              </a:rPr>
              <a:t>or protected, no-argument constructor. </a:t>
            </a:r>
            <a:r>
              <a:rPr lang="en-US" sz="2000" dirty="0" smtClean="0">
                <a:latin typeface="Arial"/>
                <a:cs typeface="Arial"/>
              </a:rPr>
              <a:t>The </a:t>
            </a:r>
            <a:r>
              <a:rPr lang="en-US" sz="2000" spc="-5" dirty="0" smtClean="0">
                <a:latin typeface="Arial"/>
                <a:cs typeface="Arial"/>
              </a:rPr>
              <a:t>class  </a:t>
            </a:r>
            <a:r>
              <a:rPr lang="en-US" sz="2000" dirty="0" smtClean="0">
                <a:latin typeface="Arial"/>
                <a:cs typeface="Arial"/>
              </a:rPr>
              <a:t>may </a:t>
            </a:r>
            <a:r>
              <a:rPr lang="en-US" sz="2000" spc="-10" dirty="0" smtClean="0">
                <a:latin typeface="Arial"/>
                <a:cs typeface="Arial"/>
              </a:rPr>
              <a:t>have </a:t>
            </a:r>
            <a:r>
              <a:rPr lang="en-US" sz="2000" spc="-5" dirty="0" smtClean="0">
                <a:latin typeface="Arial"/>
                <a:cs typeface="Arial"/>
              </a:rPr>
              <a:t>other</a:t>
            </a:r>
            <a:r>
              <a:rPr lang="en-US" sz="2000" spc="-25" dirty="0" smtClean="0">
                <a:latin typeface="Arial"/>
                <a:cs typeface="Arial"/>
              </a:rPr>
              <a:t> </a:t>
            </a:r>
            <a:r>
              <a:rPr lang="en-US" sz="2000" spc="-5" dirty="0" smtClean="0">
                <a:latin typeface="Arial"/>
                <a:cs typeface="Arial"/>
              </a:rPr>
              <a:t>constructors.</a:t>
            </a:r>
            <a:endParaRPr lang="en-US" sz="2000" dirty="0" smtClean="0">
              <a:latin typeface="Arial"/>
              <a:cs typeface="Arial"/>
            </a:endParaRPr>
          </a:p>
          <a:p>
            <a:pPr>
              <a:lnSpc>
                <a:spcPct val="100000"/>
              </a:lnSpc>
              <a:spcBef>
                <a:spcPts val="50"/>
              </a:spcBef>
            </a:pPr>
            <a:endParaRPr lang="en-US" sz="2000" dirty="0" smtClean="0">
              <a:latin typeface="Arial"/>
              <a:cs typeface="Arial"/>
            </a:endParaRPr>
          </a:p>
          <a:p>
            <a:pPr marL="12700">
              <a:lnSpc>
                <a:spcPct val="100000"/>
              </a:lnSpc>
            </a:pPr>
            <a:r>
              <a:rPr lang="en-US" sz="2000" dirty="0" smtClean="0">
                <a:latin typeface="Arial"/>
                <a:cs typeface="Arial"/>
              </a:rPr>
              <a:t>The </a:t>
            </a:r>
            <a:r>
              <a:rPr lang="en-US" sz="2000" spc="-5" dirty="0" smtClean="0">
                <a:latin typeface="Arial"/>
                <a:cs typeface="Arial"/>
              </a:rPr>
              <a:t>class </a:t>
            </a:r>
            <a:r>
              <a:rPr lang="en-US" sz="2000" dirty="0" smtClean="0">
                <a:latin typeface="Arial"/>
                <a:cs typeface="Arial"/>
              </a:rPr>
              <a:t>must </a:t>
            </a:r>
            <a:r>
              <a:rPr lang="en-US" sz="2000" spc="-5" dirty="0" smtClean="0">
                <a:latin typeface="Arial"/>
                <a:cs typeface="Arial"/>
              </a:rPr>
              <a:t>not be declared final. No methods or persistent</a:t>
            </a:r>
            <a:r>
              <a:rPr lang="en-US" sz="2000" spc="-120" dirty="0" smtClean="0">
                <a:latin typeface="Arial"/>
                <a:cs typeface="Arial"/>
              </a:rPr>
              <a:t> </a:t>
            </a:r>
            <a:r>
              <a:rPr lang="en-US" sz="2000" spc="-5" dirty="0" smtClean="0">
                <a:latin typeface="Arial"/>
                <a:cs typeface="Arial"/>
              </a:rPr>
              <a:t>instance</a:t>
            </a:r>
            <a:endParaRPr lang="en-US" sz="2000" dirty="0" smtClean="0">
              <a:latin typeface="Arial"/>
              <a:cs typeface="Arial"/>
            </a:endParaRPr>
          </a:p>
          <a:p>
            <a:pPr marL="12700">
              <a:lnSpc>
                <a:spcPct val="100000"/>
              </a:lnSpc>
            </a:pPr>
            <a:r>
              <a:rPr lang="en-US" sz="2000" spc="-5" dirty="0" smtClean="0">
                <a:latin typeface="Arial"/>
                <a:cs typeface="Arial"/>
              </a:rPr>
              <a:t>variables </a:t>
            </a:r>
            <a:r>
              <a:rPr lang="en-US" sz="2000" dirty="0" smtClean="0">
                <a:latin typeface="Arial"/>
                <a:cs typeface="Arial"/>
              </a:rPr>
              <a:t>must </a:t>
            </a:r>
            <a:r>
              <a:rPr lang="en-US" sz="2000" spc="-5" dirty="0" smtClean="0">
                <a:latin typeface="Arial"/>
                <a:cs typeface="Arial"/>
              </a:rPr>
              <a:t>be declared</a:t>
            </a:r>
            <a:r>
              <a:rPr lang="en-US" sz="2000" spc="-25" dirty="0" smtClean="0">
                <a:latin typeface="Arial"/>
                <a:cs typeface="Arial"/>
              </a:rPr>
              <a:t> </a:t>
            </a:r>
            <a:r>
              <a:rPr lang="en-US" sz="2000" spc="-5" dirty="0" smtClean="0">
                <a:latin typeface="Arial"/>
                <a:cs typeface="Arial"/>
              </a:rPr>
              <a:t>final.</a:t>
            </a:r>
            <a:endParaRPr lang="en-US" sz="2000" dirty="0" smtClean="0">
              <a:latin typeface="Arial"/>
              <a:cs typeface="Arial"/>
            </a:endParaRPr>
          </a:p>
          <a:p>
            <a:pPr>
              <a:lnSpc>
                <a:spcPct val="100000"/>
              </a:lnSpc>
              <a:spcBef>
                <a:spcPts val="50"/>
              </a:spcBef>
            </a:pPr>
            <a:endParaRPr lang="en-US" sz="2000" dirty="0" smtClean="0">
              <a:latin typeface="Arial"/>
              <a:cs typeface="Arial"/>
            </a:endParaRPr>
          </a:p>
          <a:p>
            <a:pPr marL="12700" marR="63500">
              <a:lnSpc>
                <a:spcPct val="100000"/>
              </a:lnSpc>
            </a:pPr>
            <a:r>
              <a:rPr lang="en-US" sz="2000" spc="-5" dirty="0" smtClean="0">
                <a:latin typeface="Arial"/>
                <a:cs typeface="Arial"/>
              </a:rPr>
              <a:t>Entities </a:t>
            </a:r>
            <a:r>
              <a:rPr lang="en-US" sz="2000" dirty="0" smtClean="0">
                <a:latin typeface="Arial"/>
                <a:cs typeface="Arial"/>
              </a:rPr>
              <a:t>may </a:t>
            </a:r>
            <a:r>
              <a:rPr lang="en-US" sz="2000" spc="-5" dirty="0" smtClean="0">
                <a:latin typeface="Arial"/>
                <a:cs typeface="Arial"/>
              </a:rPr>
              <a:t>extend both entity and non-entity classes, and non-entity classes  </a:t>
            </a:r>
            <a:r>
              <a:rPr lang="en-US" sz="2000" dirty="0" smtClean="0">
                <a:latin typeface="Arial"/>
                <a:cs typeface="Arial"/>
              </a:rPr>
              <a:t>may </a:t>
            </a:r>
            <a:r>
              <a:rPr lang="en-US" sz="2000" spc="-5" dirty="0" smtClean="0">
                <a:latin typeface="Arial"/>
                <a:cs typeface="Arial"/>
              </a:rPr>
              <a:t>extend entity</a:t>
            </a:r>
            <a:r>
              <a:rPr lang="en-US" sz="2000" spc="-45" dirty="0" smtClean="0">
                <a:latin typeface="Arial"/>
                <a:cs typeface="Arial"/>
              </a:rPr>
              <a:t> </a:t>
            </a:r>
            <a:r>
              <a:rPr lang="en-US" sz="2000" spc="-5" dirty="0" smtClean="0">
                <a:latin typeface="Arial"/>
                <a:cs typeface="Arial"/>
              </a:rPr>
              <a:t>classes.</a:t>
            </a:r>
            <a:endParaRPr lang="en-US" sz="2000" dirty="0" smtClean="0">
              <a:latin typeface="Arial"/>
              <a:cs typeface="Arial"/>
            </a:endParaRPr>
          </a:p>
          <a:p>
            <a:pPr>
              <a:lnSpc>
                <a:spcPct val="100000"/>
              </a:lnSpc>
              <a:spcBef>
                <a:spcPts val="50"/>
              </a:spcBef>
            </a:pPr>
            <a:endParaRPr lang="en-US" sz="2000" dirty="0" smtClean="0">
              <a:latin typeface="Arial"/>
              <a:cs typeface="Arial"/>
            </a:endParaRPr>
          </a:p>
          <a:p>
            <a:pPr marL="12700" marR="36195">
              <a:lnSpc>
                <a:spcPct val="100000"/>
              </a:lnSpc>
            </a:pPr>
            <a:r>
              <a:rPr lang="en-US" sz="2000" spc="-5" dirty="0" smtClean="0">
                <a:latin typeface="Arial"/>
                <a:cs typeface="Arial"/>
              </a:rPr>
              <a:t>Persistent instance variables </a:t>
            </a:r>
            <a:r>
              <a:rPr lang="en-US" sz="2000" dirty="0" smtClean="0">
                <a:latin typeface="Arial"/>
                <a:cs typeface="Arial"/>
              </a:rPr>
              <a:t>must </a:t>
            </a:r>
            <a:r>
              <a:rPr lang="en-US" sz="2000" spc="-5" dirty="0" smtClean="0">
                <a:latin typeface="Arial"/>
                <a:cs typeface="Arial"/>
              </a:rPr>
              <a:t>be declared private, protected, or </a:t>
            </a:r>
            <a:r>
              <a:rPr lang="en-US" sz="2000" dirty="0" smtClean="0">
                <a:latin typeface="Arial"/>
                <a:cs typeface="Arial"/>
              </a:rPr>
              <a:t>package-  </a:t>
            </a:r>
            <a:r>
              <a:rPr lang="en-US" sz="2000" spc="-10" dirty="0" smtClean="0">
                <a:latin typeface="Arial"/>
                <a:cs typeface="Arial"/>
              </a:rPr>
              <a:t>private and </a:t>
            </a:r>
            <a:r>
              <a:rPr lang="en-US" sz="2000" spc="-5" dirty="0" smtClean="0">
                <a:latin typeface="Arial"/>
                <a:cs typeface="Arial"/>
              </a:rPr>
              <a:t>can be accessed </a:t>
            </a:r>
            <a:r>
              <a:rPr lang="en-US" sz="2000" spc="-10" dirty="0" smtClean="0">
                <a:latin typeface="Arial"/>
                <a:cs typeface="Arial"/>
              </a:rPr>
              <a:t>directly only </a:t>
            </a:r>
            <a:r>
              <a:rPr lang="en-US" sz="2000" spc="-5" dirty="0" smtClean="0">
                <a:latin typeface="Arial"/>
                <a:cs typeface="Arial"/>
              </a:rPr>
              <a:t>by the entity class’s methods.</a:t>
            </a:r>
            <a:endParaRPr lang="en-US" sz="2000" dirty="0" smtClean="0">
              <a:latin typeface="Arial"/>
              <a:cs typeface="Arial"/>
            </a:endParaRPr>
          </a:p>
          <a:p>
            <a:pPr marL="12700">
              <a:lnSpc>
                <a:spcPct val="100000"/>
              </a:lnSpc>
            </a:pPr>
            <a:r>
              <a:rPr lang="en-US" sz="2000" spc="-10" dirty="0" smtClean="0">
                <a:latin typeface="Arial"/>
                <a:cs typeface="Arial"/>
              </a:rPr>
              <a:t>Clients </a:t>
            </a:r>
            <a:r>
              <a:rPr lang="en-US" sz="2000" dirty="0" smtClean="0">
                <a:latin typeface="Arial"/>
                <a:cs typeface="Arial"/>
              </a:rPr>
              <a:t>must </a:t>
            </a:r>
            <a:r>
              <a:rPr lang="en-US" sz="2000" spc="-5" dirty="0" smtClean="0">
                <a:latin typeface="Arial"/>
                <a:cs typeface="Arial"/>
              </a:rPr>
              <a:t>access the </a:t>
            </a:r>
            <a:r>
              <a:rPr lang="en-US" sz="2000" spc="-10" dirty="0" smtClean="0">
                <a:latin typeface="Arial"/>
                <a:cs typeface="Arial"/>
              </a:rPr>
              <a:t>entity’s </a:t>
            </a:r>
            <a:r>
              <a:rPr lang="en-US" sz="2000" spc="-5" dirty="0" smtClean="0">
                <a:latin typeface="Arial"/>
                <a:cs typeface="Arial"/>
              </a:rPr>
              <a:t>state through </a:t>
            </a:r>
            <a:r>
              <a:rPr lang="en-US" sz="2000" spc="-5" dirty="0" err="1" smtClean="0">
                <a:latin typeface="Arial"/>
                <a:cs typeface="Arial"/>
              </a:rPr>
              <a:t>accessor</a:t>
            </a:r>
            <a:r>
              <a:rPr lang="en-US" sz="2000" spc="-5" dirty="0" smtClean="0">
                <a:latin typeface="Arial"/>
                <a:cs typeface="Arial"/>
              </a:rPr>
              <a:t> or </a:t>
            </a:r>
            <a:r>
              <a:rPr lang="en-US" sz="2000" spc="-10" dirty="0" smtClean="0">
                <a:latin typeface="Arial"/>
                <a:cs typeface="Arial"/>
              </a:rPr>
              <a:t>business</a:t>
            </a:r>
            <a:r>
              <a:rPr lang="en-US" sz="2000" spc="20" dirty="0" smtClean="0">
                <a:latin typeface="Arial"/>
                <a:cs typeface="Arial"/>
              </a:rPr>
              <a:t> </a:t>
            </a:r>
            <a:r>
              <a:rPr lang="en-US" sz="2000" spc="-5" dirty="0" smtClean="0">
                <a:latin typeface="Arial"/>
                <a:cs typeface="Arial"/>
              </a:rPr>
              <a:t>methods.</a:t>
            </a:r>
            <a:endParaRPr lang="en-US" sz="2000" dirty="0" smtClean="0">
              <a:latin typeface="Arial"/>
              <a:cs typeface="Arial"/>
            </a:endParaRPr>
          </a:p>
          <a:p>
            <a:pPr>
              <a:lnSpc>
                <a:spcPct val="100000"/>
              </a:lnSpc>
            </a:pPr>
            <a:endParaRPr lang="en-US" sz="2800" dirty="0" smtClean="0">
              <a:latin typeface="Arial"/>
              <a:cs typeface="Arial"/>
            </a:endParaRPr>
          </a:p>
          <a:p>
            <a:pPr>
              <a:lnSpc>
                <a:spcPct val="100000"/>
              </a:lnSpc>
              <a:spcBef>
                <a:spcPts val="45"/>
              </a:spcBef>
            </a:pPr>
            <a:endParaRPr lang="en-US" sz="2000" dirty="0" smtClean="0">
              <a:latin typeface="Arial"/>
              <a:cs typeface="Arial"/>
            </a:endParaRPr>
          </a:p>
          <a:p>
            <a:pPr marL="12700" marR="98425">
              <a:lnSpc>
                <a:spcPct val="100000"/>
              </a:lnSpc>
            </a:pPr>
            <a:r>
              <a:rPr lang="en-US" sz="2000" b="1" spc="-5" dirty="0" smtClean="0">
                <a:latin typeface="Arial"/>
                <a:cs typeface="Arial"/>
              </a:rPr>
              <a:t>Note: </a:t>
            </a:r>
            <a:r>
              <a:rPr lang="en-US" sz="2000" spc="-10" dirty="0" smtClean="0">
                <a:latin typeface="Arial"/>
                <a:cs typeface="Arial"/>
              </a:rPr>
              <a:t>As </a:t>
            </a:r>
            <a:r>
              <a:rPr lang="en-US" sz="2000" spc="-5" dirty="0" smtClean="0">
                <a:latin typeface="Arial"/>
                <a:cs typeface="Arial"/>
              </a:rPr>
              <a:t>there are </a:t>
            </a:r>
            <a:r>
              <a:rPr lang="en-US" sz="2000" spc="-10" dirty="0" smtClean="0">
                <a:latin typeface="Arial"/>
                <a:cs typeface="Arial"/>
              </a:rPr>
              <a:t>two </a:t>
            </a:r>
            <a:r>
              <a:rPr lang="en-US" sz="2000" spc="-15" dirty="0" smtClean="0">
                <a:latin typeface="Arial"/>
                <a:cs typeface="Arial"/>
              </a:rPr>
              <a:t>ways </a:t>
            </a:r>
            <a:r>
              <a:rPr lang="en-US" sz="2000" spc="-5" dirty="0" smtClean="0">
                <a:latin typeface="Arial"/>
                <a:cs typeface="Arial"/>
              </a:rPr>
              <a:t>to configure entities, either </a:t>
            </a:r>
            <a:r>
              <a:rPr lang="en-US" sz="2000" spc="-10" dirty="0" smtClean="0">
                <a:latin typeface="Arial"/>
                <a:cs typeface="Arial"/>
              </a:rPr>
              <a:t>in </a:t>
            </a:r>
            <a:r>
              <a:rPr lang="en-US" sz="2000" spc="-5" dirty="0" smtClean="0">
                <a:latin typeface="Arial"/>
                <a:cs typeface="Arial"/>
              </a:rPr>
              <a:t>XML </a:t>
            </a:r>
            <a:r>
              <a:rPr lang="en-US" sz="2000" dirty="0" smtClean="0">
                <a:latin typeface="Arial"/>
                <a:cs typeface="Arial"/>
              </a:rPr>
              <a:t>(orm.xml) </a:t>
            </a:r>
            <a:r>
              <a:rPr lang="en-US" sz="2000" spc="-5" dirty="0" smtClean="0">
                <a:latin typeface="Arial"/>
                <a:cs typeface="Arial"/>
              </a:rPr>
              <a:t>or  </a:t>
            </a:r>
            <a:r>
              <a:rPr lang="en-US" sz="2000" spc="-10" dirty="0" smtClean="0">
                <a:latin typeface="Arial"/>
                <a:cs typeface="Arial"/>
              </a:rPr>
              <a:t>with </a:t>
            </a:r>
            <a:r>
              <a:rPr lang="en-US" sz="2000" spc="-5" dirty="0" smtClean="0">
                <a:latin typeface="Arial"/>
                <a:cs typeface="Arial"/>
              </a:rPr>
              <a:t>annotations, to </a:t>
            </a:r>
            <a:r>
              <a:rPr lang="en-US" sz="2000" dirty="0" smtClean="0">
                <a:latin typeface="Arial"/>
                <a:cs typeface="Arial"/>
              </a:rPr>
              <a:t>keep </a:t>
            </a:r>
            <a:r>
              <a:rPr lang="en-US" sz="2000" spc="-5" dirty="0" smtClean="0">
                <a:latin typeface="Arial"/>
                <a:cs typeface="Arial"/>
              </a:rPr>
              <a:t>contents </a:t>
            </a:r>
            <a:r>
              <a:rPr lang="en-US" sz="2000" b="1" spc="-5" dirty="0" smtClean="0">
                <a:latin typeface="Arial"/>
                <a:cs typeface="Arial"/>
              </a:rPr>
              <a:t>simple and manageable</a:t>
            </a:r>
            <a:r>
              <a:rPr lang="en-US" sz="2000" spc="-5" dirty="0" smtClean="0">
                <a:latin typeface="Arial"/>
                <a:cs typeface="Arial"/>
              </a:rPr>
              <a:t>, this course  focuses </a:t>
            </a:r>
            <a:r>
              <a:rPr lang="en-US" sz="2000" b="1" spc="-5" dirty="0" smtClean="0">
                <a:latin typeface="Arial"/>
                <a:cs typeface="Arial"/>
              </a:rPr>
              <a:t>only on annotations </a:t>
            </a:r>
            <a:r>
              <a:rPr lang="en-US" sz="2000" spc="-5" dirty="0" smtClean="0">
                <a:latin typeface="Arial"/>
                <a:cs typeface="Arial"/>
              </a:rPr>
              <a:t>to configure entity</a:t>
            </a:r>
            <a:r>
              <a:rPr lang="en-US" sz="2000" spc="-30" dirty="0" smtClean="0">
                <a:latin typeface="Arial"/>
                <a:cs typeface="Arial"/>
              </a:rPr>
              <a:t> </a:t>
            </a:r>
            <a:r>
              <a:rPr lang="en-US" sz="2000" spc="-5" dirty="0" smtClean="0">
                <a:latin typeface="Arial"/>
                <a:cs typeface="Arial"/>
              </a:rPr>
              <a:t>classes.</a:t>
            </a:r>
            <a:endParaRPr lang="en-US" sz="20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762"/>
            <a:ext cx="10801350" cy="9001125"/>
          </a:xfrm>
          <a:prstGeom prst="rect">
            <a:avLst/>
          </a:prstGeom>
        </p:spPr>
      </p:pic>
      <p:sp>
        <p:nvSpPr>
          <p:cNvPr id="9" name="object 9"/>
          <p:cNvSpPr txBox="1"/>
          <p:nvPr/>
        </p:nvSpPr>
        <p:spPr>
          <a:xfrm>
            <a:off x="9304762" y="8596269"/>
            <a:ext cx="998126" cy="153888"/>
          </a:xfrm>
          <a:prstGeom prst="rect">
            <a:avLst/>
          </a:prstGeom>
        </p:spPr>
        <p:txBody>
          <a:bodyPr vert="horz" wrap="square" lIns="0" tIns="0" rIns="0" bIns="0" rtlCol="0">
            <a:spAutoFit/>
          </a:bodyPr>
          <a:lstStyle/>
          <a:p>
            <a:pPr marL="12700">
              <a:lnSpc>
                <a:spcPct val="100000"/>
              </a:lnSpc>
            </a:pPr>
            <a:r>
              <a:rPr sz="1000" spc="-5" dirty="0">
                <a:latin typeface="Arial"/>
                <a:cs typeface="Arial"/>
              </a:rPr>
              <a:t>Page</a:t>
            </a:r>
            <a:r>
              <a:rPr sz="1000" spc="-55" dirty="0">
                <a:latin typeface="Arial"/>
                <a:cs typeface="Arial"/>
              </a:rPr>
              <a:t> </a:t>
            </a:r>
            <a:r>
              <a:rPr sz="1000" spc="-5" dirty="0">
                <a:latin typeface="Arial"/>
                <a:cs typeface="Arial"/>
              </a:rPr>
              <a:t>03-</a:t>
            </a:r>
            <a:fld id="{81D60167-4931-47E6-BA6A-407CBD079E47}" type="slidenum">
              <a:rPr sz="1000" spc="-5" dirty="0">
                <a:latin typeface="Arial"/>
                <a:cs typeface="Arial"/>
              </a:rPr>
              <a:pPr marL="12700">
                <a:lnSpc>
                  <a:spcPct val="100000"/>
                </a:lnSpc>
              </a:pPr>
              <a:t>8</a:t>
            </a:fld>
            <a:endParaRPr sz="1000">
              <a:latin typeface="Arial"/>
              <a:cs typeface="Arial"/>
            </a:endParaRPr>
          </a:p>
        </p:txBody>
      </p:sp>
      <p:sp>
        <p:nvSpPr>
          <p:cNvPr id="10" name="Rectangle 9"/>
          <p:cNvSpPr/>
          <p:nvPr/>
        </p:nvSpPr>
        <p:spPr>
          <a:xfrm>
            <a:off x="9591675" y="0"/>
            <a:ext cx="1209675" cy="919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0338" y="538162"/>
            <a:ext cx="8101012" cy="7925246"/>
          </a:xfrm>
          <a:prstGeom prst="rect">
            <a:avLst/>
          </a:prstGeom>
        </p:spPr>
        <p:txBody>
          <a:bodyPr wrap="square">
            <a:spAutoFit/>
          </a:bodyPr>
          <a:lstStyle/>
          <a:p>
            <a:pPr marL="12700" marR="90805">
              <a:lnSpc>
                <a:spcPts val="1080"/>
              </a:lnSpc>
              <a:spcBef>
                <a:spcPts val="229"/>
              </a:spcBef>
            </a:pPr>
            <a:r>
              <a:rPr lang="en-US" dirty="0" smtClean="0">
                <a:latin typeface="Arial"/>
                <a:cs typeface="Arial"/>
              </a:rPr>
              <a:t>The </a:t>
            </a:r>
            <a:r>
              <a:rPr lang="en-US" b="1" spc="-5" dirty="0" smtClean="0">
                <a:latin typeface="Arial"/>
                <a:cs typeface="Arial"/>
              </a:rPr>
              <a:t>@Entity </a:t>
            </a:r>
            <a:r>
              <a:rPr lang="en-US" spc="-10" dirty="0" smtClean="0">
                <a:latin typeface="Arial"/>
                <a:cs typeface="Arial"/>
              </a:rPr>
              <a:t>annotation </a:t>
            </a:r>
            <a:r>
              <a:rPr lang="en-US" dirty="0" smtClean="0">
                <a:latin typeface="Arial"/>
                <a:cs typeface="Arial"/>
              </a:rPr>
              <a:t>marks </a:t>
            </a:r>
            <a:r>
              <a:rPr lang="en-US" spc="-10" dirty="0" smtClean="0">
                <a:latin typeface="Arial"/>
                <a:cs typeface="Arial"/>
              </a:rPr>
              <a:t>this </a:t>
            </a:r>
            <a:r>
              <a:rPr lang="en-US" spc="-5" dirty="0" smtClean="0">
                <a:latin typeface="Arial"/>
                <a:cs typeface="Arial"/>
              </a:rPr>
              <a:t>class as an </a:t>
            </a:r>
            <a:r>
              <a:rPr lang="en-US" spc="-10" dirty="0" smtClean="0">
                <a:latin typeface="Arial"/>
                <a:cs typeface="Arial"/>
              </a:rPr>
              <a:t>entity bean, </a:t>
            </a:r>
            <a:r>
              <a:rPr lang="en-US" dirty="0" smtClean="0">
                <a:latin typeface="Arial"/>
                <a:cs typeface="Arial"/>
              </a:rPr>
              <a:t>so </a:t>
            </a:r>
            <a:r>
              <a:rPr lang="en-US" spc="-5" dirty="0" smtClean="0">
                <a:latin typeface="Arial"/>
                <a:cs typeface="Arial"/>
              </a:rPr>
              <a:t>it </a:t>
            </a:r>
            <a:r>
              <a:rPr lang="en-US" dirty="0" smtClean="0">
                <a:latin typeface="Arial"/>
                <a:cs typeface="Arial"/>
              </a:rPr>
              <a:t>must </a:t>
            </a:r>
            <a:r>
              <a:rPr lang="en-US" spc="-10" dirty="0" smtClean="0">
                <a:latin typeface="Arial"/>
                <a:cs typeface="Arial"/>
              </a:rPr>
              <a:t>have </a:t>
            </a:r>
            <a:r>
              <a:rPr lang="en-US" spc="-5" dirty="0" smtClean="0">
                <a:latin typeface="Arial"/>
                <a:cs typeface="Arial"/>
              </a:rPr>
              <a:t>a  </a:t>
            </a:r>
          </a:p>
          <a:p>
            <a:pPr marL="12700" marR="90805">
              <a:lnSpc>
                <a:spcPts val="1080"/>
              </a:lnSpc>
              <a:spcBef>
                <a:spcPts val="229"/>
              </a:spcBef>
            </a:pPr>
            <a:endParaRPr lang="en-US" spc="-5" dirty="0" smtClean="0">
              <a:latin typeface="Arial"/>
              <a:cs typeface="Arial"/>
            </a:endParaRPr>
          </a:p>
          <a:p>
            <a:pPr marL="12700" marR="90805">
              <a:lnSpc>
                <a:spcPts val="1080"/>
              </a:lnSpc>
              <a:spcBef>
                <a:spcPts val="229"/>
              </a:spcBef>
            </a:pPr>
            <a:r>
              <a:rPr lang="en-US" spc="-5" dirty="0" smtClean="0">
                <a:latin typeface="Arial"/>
                <a:cs typeface="Arial"/>
              </a:rPr>
              <a:t>no-argument constructor that is </a:t>
            </a:r>
            <a:r>
              <a:rPr lang="en-US" spc="-10" dirty="0" smtClean="0">
                <a:latin typeface="Arial"/>
                <a:cs typeface="Arial"/>
              </a:rPr>
              <a:t>visible with </a:t>
            </a:r>
            <a:r>
              <a:rPr lang="en-US" spc="-5" dirty="0" smtClean="0">
                <a:latin typeface="Arial"/>
                <a:cs typeface="Arial"/>
              </a:rPr>
              <a:t>at least protected</a:t>
            </a:r>
            <a:r>
              <a:rPr lang="en-US" spc="25" dirty="0" smtClean="0">
                <a:latin typeface="Arial"/>
                <a:cs typeface="Arial"/>
              </a:rPr>
              <a:t> </a:t>
            </a:r>
            <a:r>
              <a:rPr lang="en-US" spc="-5" dirty="0" smtClean="0">
                <a:latin typeface="Arial"/>
                <a:cs typeface="Arial"/>
              </a:rPr>
              <a:t>scope.</a:t>
            </a:r>
            <a:endParaRPr lang="en-US" dirty="0" smtClean="0">
              <a:latin typeface="Arial"/>
              <a:cs typeface="Arial"/>
            </a:endParaRPr>
          </a:p>
          <a:p>
            <a:pPr>
              <a:lnSpc>
                <a:spcPct val="100000"/>
              </a:lnSpc>
              <a:spcBef>
                <a:spcPts val="45"/>
              </a:spcBef>
            </a:pPr>
            <a:endParaRPr lang="en-US" sz="1600" dirty="0" smtClean="0">
              <a:latin typeface="Arial"/>
              <a:cs typeface="Arial"/>
            </a:endParaRPr>
          </a:p>
          <a:p>
            <a:pPr marL="12700" marR="114300">
              <a:lnSpc>
                <a:spcPts val="1080"/>
              </a:lnSpc>
            </a:pPr>
            <a:endParaRPr lang="en-US" spc="-5" dirty="0" smtClean="0">
              <a:latin typeface="Arial"/>
              <a:cs typeface="Arial"/>
            </a:endParaRPr>
          </a:p>
          <a:p>
            <a:pPr marL="12700" marR="114300">
              <a:lnSpc>
                <a:spcPts val="1080"/>
              </a:lnSpc>
            </a:pPr>
            <a:r>
              <a:rPr lang="en-US" spc="-5" dirty="0" smtClean="0">
                <a:latin typeface="Arial"/>
                <a:cs typeface="Arial"/>
              </a:rPr>
              <a:t>Each entity bean has to </a:t>
            </a:r>
            <a:r>
              <a:rPr lang="en-US" spc="-10" dirty="0" smtClean="0">
                <a:latin typeface="Arial"/>
                <a:cs typeface="Arial"/>
              </a:rPr>
              <a:t>have </a:t>
            </a:r>
            <a:r>
              <a:rPr lang="en-US" spc="-5" dirty="0" smtClean="0">
                <a:latin typeface="Arial"/>
                <a:cs typeface="Arial"/>
              </a:rPr>
              <a:t>a </a:t>
            </a:r>
            <a:r>
              <a:rPr lang="en-US" dirty="0" smtClean="0">
                <a:latin typeface="Arial"/>
                <a:cs typeface="Arial"/>
              </a:rPr>
              <a:t>primary </a:t>
            </a:r>
            <a:r>
              <a:rPr lang="en-US" spc="-10" dirty="0" smtClean="0">
                <a:latin typeface="Arial"/>
                <a:cs typeface="Arial"/>
              </a:rPr>
              <a:t>key, which </a:t>
            </a:r>
            <a:r>
              <a:rPr lang="en-US" spc="-15" dirty="0" smtClean="0">
                <a:latin typeface="Arial"/>
                <a:cs typeface="Arial"/>
              </a:rPr>
              <a:t>you </a:t>
            </a:r>
            <a:r>
              <a:rPr lang="en-US" spc="-5" dirty="0" smtClean="0">
                <a:latin typeface="Arial"/>
                <a:cs typeface="Arial"/>
              </a:rPr>
              <a:t>annotate on the class  </a:t>
            </a:r>
          </a:p>
          <a:p>
            <a:pPr marL="12700" marR="114300">
              <a:lnSpc>
                <a:spcPts val="1080"/>
              </a:lnSpc>
            </a:pPr>
            <a:endParaRPr lang="en-US" spc="-5" dirty="0" smtClean="0">
              <a:latin typeface="Arial"/>
              <a:cs typeface="Arial"/>
            </a:endParaRPr>
          </a:p>
          <a:p>
            <a:pPr marL="12700" marR="114300">
              <a:lnSpc>
                <a:spcPts val="1080"/>
              </a:lnSpc>
            </a:pPr>
            <a:r>
              <a:rPr lang="en-US" spc="-10" dirty="0" smtClean="0">
                <a:latin typeface="Arial"/>
                <a:cs typeface="Arial"/>
              </a:rPr>
              <a:t>with </a:t>
            </a:r>
            <a:r>
              <a:rPr lang="en-US" spc="-5" dirty="0" smtClean="0">
                <a:latin typeface="Arial"/>
                <a:cs typeface="Arial"/>
              </a:rPr>
              <a:t>the </a:t>
            </a:r>
            <a:r>
              <a:rPr lang="en-US" b="1" spc="-5" dirty="0" smtClean="0">
                <a:latin typeface="Arial"/>
                <a:cs typeface="Arial"/>
              </a:rPr>
              <a:t>@Id</a:t>
            </a:r>
            <a:r>
              <a:rPr lang="en-US" b="1" spc="5" dirty="0" smtClean="0">
                <a:latin typeface="Arial"/>
                <a:cs typeface="Arial"/>
              </a:rPr>
              <a:t> </a:t>
            </a:r>
            <a:r>
              <a:rPr lang="en-US" spc="-10" dirty="0" smtClean="0">
                <a:latin typeface="Arial"/>
                <a:cs typeface="Arial"/>
              </a:rPr>
              <a:t>annotation.</a:t>
            </a:r>
            <a:endParaRPr lang="en-US" dirty="0" smtClean="0">
              <a:latin typeface="Arial"/>
              <a:cs typeface="Arial"/>
            </a:endParaRPr>
          </a:p>
          <a:p>
            <a:pPr>
              <a:lnSpc>
                <a:spcPct val="100000"/>
              </a:lnSpc>
              <a:spcBef>
                <a:spcPts val="45"/>
              </a:spcBef>
            </a:pPr>
            <a:endParaRPr lang="en-US" sz="1600" dirty="0" smtClean="0">
              <a:latin typeface="Arial"/>
              <a:cs typeface="Arial"/>
            </a:endParaRPr>
          </a:p>
          <a:p>
            <a:pPr marL="12700" marR="148590">
              <a:lnSpc>
                <a:spcPts val="1080"/>
              </a:lnSpc>
            </a:pPr>
            <a:r>
              <a:rPr lang="en-US" spc="-5" dirty="0" smtClean="0">
                <a:latin typeface="Arial"/>
                <a:cs typeface="Arial"/>
              </a:rPr>
              <a:t>In </a:t>
            </a:r>
            <a:r>
              <a:rPr lang="en-US" dirty="0" smtClean="0">
                <a:latin typeface="Arial"/>
                <a:cs typeface="Arial"/>
              </a:rPr>
              <a:t>some </a:t>
            </a:r>
            <a:r>
              <a:rPr lang="en-US" spc="-5" dirty="0" smtClean="0">
                <a:latin typeface="Arial"/>
                <a:cs typeface="Arial"/>
              </a:rPr>
              <a:t>situation, </a:t>
            </a:r>
            <a:r>
              <a:rPr lang="en-US" dirty="0" smtClean="0">
                <a:latin typeface="Arial"/>
                <a:cs typeface="Arial"/>
              </a:rPr>
              <a:t>few </a:t>
            </a:r>
            <a:r>
              <a:rPr lang="en-US" spc="-5" dirty="0" smtClean="0">
                <a:latin typeface="Arial"/>
                <a:cs typeface="Arial"/>
              </a:rPr>
              <a:t>properties of an </a:t>
            </a:r>
            <a:r>
              <a:rPr lang="en-US" spc="-10" dirty="0" smtClean="0">
                <a:latin typeface="Arial"/>
                <a:cs typeface="Arial"/>
              </a:rPr>
              <a:t>entity, </a:t>
            </a:r>
            <a:r>
              <a:rPr lang="en-US" spc="-5" dirty="0" smtClean="0">
                <a:latin typeface="Arial"/>
                <a:cs typeface="Arial"/>
              </a:rPr>
              <a:t>do </a:t>
            </a:r>
            <a:r>
              <a:rPr lang="en-US" spc="-10" dirty="0" smtClean="0">
                <a:latin typeface="Arial"/>
                <a:cs typeface="Arial"/>
              </a:rPr>
              <a:t>not need </a:t>
            </a:r>
            <a:r>
              <a:rPr lang="en-US" spc="-5" dirty="0" smtClean="0">
                <a:latin typeface="Arial"/>
                <a:cs typeface="Arial"/>
              </a:rPr>
              <a:t>to be stored in </a:t>
            </a:r>
            <a:r>
              <a:rPr lang="en-US" spc="-10" dirty="0" smtClean="0">
                <a:latin typeface="Arial"/>
                <a:cs typeface="Arial"/>
              </a:rPr>
              <a:t>the  </a:t>
            </a:r>
          </a:p>
          <a:p>
            <a:pPr marL="12700" marR="148590">
              <a:lnSpc>
                <a:spcPts val="1080"/>
              </a:lnSpc>
            </a:pPr>
            <a:endParaRPr lang="en-US" spc="-10" dirty="0" smtClean="0">
              <a:latin typeface="Arial"/>
              <a:cs typeface="Arial"/>
            </a:endParaRPr>
          </a:p>
          <a:p>
            <a:pPr marL="12700" marR="148590">
              <a:lnSpc>
                <a:spcPts val="1080"/>
              </a:lnSpc>
            </a:pPr>
            <a:r>
              <a:rPr lang="en-US" spc="-5" dirty="0" smtClean="0">
                <a:latin typeface="Arial"/>
                <a:cs typeface="Arial"/>
              </a:rPr>
              <a:t>database. In this case, ORM do not </a:t>
            </a:r>
            <a:r>
              <a:rPr lang="en-US" dirty="0" smtClean="0">
                <a:latin typeface="Arial"/>
                <a:cs typeface="Arial"/>
              </a:rPr>
              <a:t>take </a:t>
            </a:r>
            <a:r>
              <a:rPr lang="en-US" spc="-5" dirty="0" smtClean="0">
                <a:latin typeface="Arial"/>
                <a:cs typeface="Arial"/>
              </a:rPr>
              <a:t>this property </a:t>
            </a:r>
            <a:r>
              <a:rPr lang="en-US" dirty="0" smtClean="0">
                <a:latin typeface="Arial"/>
                <a:cs typeface="Arial"/>
              </a:rPr>
              <a:t>for </a:t>
            </a:r>
            <a:r>
              <a:rPr lang="en-US" spc="-5" dirty="0" smtClean="0">
                <a:latin typeface="Arial"/>
                <a:cs typeface="Arial"/>
              </a:rPr>
              <a:t>all the Database  </a:t>
            </a:r>
          </a:p>
          <a:p>
            <a:pPr marL="12700" marR="148590">
              <a:lnSpc>
                <a:spcPts val="1080"/>
              </a:lnSpc>
            </a:pPr>
            <a:endParaRPr lang="en-US" spc="-5" dirty="0" smtClean="0">
              <a:latin typeface="Arial"/>
              <a:cs typeface="Arial"/>
            </a:endParaRPr>
          </a:p>
          <a:p>
            <a:pPr marL="12700" marR="148590">
              <a:lnSpc>
                <a:spcPts val="1080"/>
              </a:lnSpc>
            </a:pPr>
            <a:r>
              <a:rPr lang="en-US" spc="-5" dirty="0" smtClean="0">
                <a:latin typeface="Arial"/>
                <a:cs typeface="Arial"/>
              </a:rPr>
              <a:t>operation. This can be done using </a:t>
            </a:r>
            <a:r>
              <a:rPr lang="en-US" b="1" spc="-5" dirty="0" smtClean="0">
                <a:latin typeface="Arial"/>
                <a:cs typeface="Arial"/>
              </a:rPr>
              <a:t>@Transient</a:t>
            </a:r>
            <a:r>
              <a:rPr lang="en-US" b="1" spc="-55" dirty="0" smtClean="0">
                <a:latin typeface="Arial"/>
                <a:cs typeface="Arial"/>
              </a:rPr>
              <a:t> </a:t>
            </a:r>
            <a:r>
              <a:rPr lang="en-US" spc="-5" dirty="0" smtClean="0">
                <a:latin typeface="Arial"/>
                <a:cs typeface="Arial"/>
              </a:rPr>
              <a:t>annotation.</a:t>
            </a:r>
            <a:endParaRPr lang="en-US" dirty="0" smtClean="0">
              <a:latin typeface="Arial"/>
              <a:cs typeface="Arial"/>
            </a:endParaRPr>
          </a:p>
          <a:p>
            <a:pPr>
              <a:lnSpc>
                <a:spcPct val="100000"/>
              </a:lnSpc>
              <a:spcBef>
                <a:spcPts val="45"/>
              </a:spcBef>
            </a:pPr>
            <a:endParaRPr lang="en-US" sz="1600" dirty="0" smtClean="0">
              <a:latin typeface="Arial"/>
              <a:cs typeface="Arial"/>
            </a:endParaRPr>
          </a:p>
          <a:p>
            <a:pPr marL="12700" marR="113030">
              <a:lnSpc>
                <a:spcPts val="1080"/>
              </a:lnSpc>
              <a:spcBef>
                <a:spcPts val="5"/>
              </a:spcBef>
            </a:pPr>
            <a:endParaRPr lang="en-US" spc="-5" dirty="0" smtClean="0">
              <a:latin typeface="Arial"/>
              <a:cs typeface="Arial"/>
            </a:endParaRPr>
          </a:p>
          <a:p>
            <a:pPr marL="12700" marR="113030">
              <a:lnSpc>
                <a:spcPts val="1080"/>
              </a:lnSpc>
              <a:spcBef>
                <a:spcPts val="5"/>
              </a:spcBef>
            </a:pPr>
            <a:r>
              <a:rPr lang="en-US" spc="-5" dirty="0" smtClean="0">
                <a:latin typeface="Arial"/>
                <a:cs typeface="Arial"/>
              </a:rPr>
              <a:t>By default, the @Id annotation </a:t>
            </a:r>
            <a:r>
              <a:rPr lang="en-US" spc="-10" dirty="0" smtClean="0">
                <a:latin typeface="Arial"/>
                <a:cs typeface="Arial"/>
              </a:rPr>
              <a:t>will </a:t>
            </a:r>
            <a:r>
              <a:rPr lang="en-US" spc="-5" dirty="0" smtClean="0">
                <a:latin typeface="Arial"/>
                <a:cs typeface="Arial"/>
              </a:rPr>
              <a:t>automatically determine the </a:t>
            </a:r>
            <a:r>
              <a:rPr lang="en-US" dirty="0" smtClean="0">
                <a:latin typeface="Arial"/>
                <a:cs typeface="Arial"/>
              </a:rPr>
              <a:t>most  </a:t>
            </a:r>
          </a:p>
          <a:p>
            <a:pPr marL="12700" marR="113030">
              <a:lnSpc>
                <a:spcPts val="1080"/>
              </a:lnSpc>
              <a:spcBef>
                <a:spcPts val="5"/>
              </a:spcBef>
            </a:pPr>
            <a:endParaRPr lang="en-US" spc="-5" dirty="0" smtClean="0">
              <a:latin typeface="Arial"/>
              <a:cs typeface="Arial"/>
            </a:endParaRPr>
          </a:p>
          <a:p>
            <a:pPr marL="12700" marR="113030">
              <a:lnSpc>
                <a:spcPts val="1080"/>
              </a:lnSpc>
              <a:spcBef>
                <a:spcPts val="5"/>
              </a:spcBef>
            </a:pPr>
            <a:r>
              <a:rPr lang="en-US" spc="-5" dirty="0" smtClean="0">
                <a:latin typeface="Arial"/>
                <a:cs typeface="Arial"/>
              </a:rPr>
              <a:t>appropriate </a:t>
            </a:r>
            <a:r>
              <a:rPr lang="en-US" dirty="0" smtClean="0">
                <a:latin typeface="Arial"/>
                <a:cs typeface="Arial"/>
              </a:rPr>
              <a:t>primary key </a:t>
            </a:r>
            <a:r>
              <a:rPr lang="en-US" spc="-5" dirty="0" smtClean="0">
                <a:latin typeface="Arial"/>
                <a:cs typeface="Arial"/>
              </a:rPr>
              <a:t>generation strategy to use—you can override this by  </a:t>
            </a:r>
          </a:p>
          <a:p>
            <a:pPr marL="12700" marR="113030">
              <a:lnSpc>
                <a:spcPts val="1080"/>
              </a:lnSpc>
              <a:spcBef>
                <a:spcPts val="5"/>
              </a:spcBef>
            </a:pPr>
            <a:endParaRPr lang="en-US" spc="-5" dirty="0" smtClean="0">
              <a:latin typeface="Arial"/>
              <a:cs typeface="Arial"/>
            </a:endParaRPr>
          </a:p>
          <a:p>
            <a:pPr marL="12700" marR="113030">
              <a:lnSpc>
                <a:spcPts val="1080"/>
              </a:lnSpc>
              <a:spcBef>
                <a:spcPts val="5"/>
              </a:spcBef>
            </a:pPr>
            <a:r>
              <a:rPr lang="en-US" spc="-5" dirty="0" smtClean="0">
                <a:latin typeface="Arial"/>
                <a:cs typeface="Arial"/>
              </a:rPr>
              <a:t>also </a:t>
            </a:r>
            <a:r>
              <a:rPr lang="en-US" spc="-10" dirty="0" smtClean="0">
                <a:latin typeface="Arial"/>
                <a:cs typeface="Arial"/>
              </a:rPr>
              <a:t>applying </a:t>
            </a:r>
            <a:r>
              <a:rPr lang="en-US" spc="-5" dirty="0" smtClean="0">
                <a:latin typeface="Arial"/>
                <a:cs typeface="Arial"/>
              </a:rPr>
              <a:t>the </a:t>
            </a:r>
            <a:r>
              <a:rPr lang="en-US" b="1" spc="-5" dirty="0" smtClean="0">
                <a:latin typeface="Arial"/>
                <a:cs typeface="Arial"/>
              </a:rPr>
              <a:t>@</a:t>
            </a:r>
            <a:r>
              <a:rPr lang="en-US" b="1" spc="-5" dirty="0" err="1" smtClean="0">
                <a:latin typeface="Arial"/>
                <a:cs typeface="Arial"/>
              </a:rPr>
              <a:t>GeneratedValue</a:t>
            </a:r>
            <a:r>
              <a:rPr lang="en-US" b="1" spc="-5" dirty="0" smtClean="0">
                <a:latin typeface="Arial"/>
                <a:cs typeface="Arial"/>
              </a:rPr>
              <a:t> </a:t>
            </a:r>
            <a:r>
              <a:rPr lang="en-US" spc="-10" dirty="0" smtClean="0">
                <a:latin typeface="Arial"/>
                <a:cs typeface="Arial"/>
              </a:rPr>
              <a:t>annotation. </a:t>
            </a:r>
            <a:r>
              <a:rPr lang="en-US" spc="-5" dirty="0" smtClean="0">
                <a:latin typeface="Arial"/>
                <a:cs typeface="Arial"/>
              </a:rPr>
              <a:t>This </a:t>
            </a:r>
            <a:r>
              <a:rPr lang="en-US" dirty="0" smtClean="0">
                <a:latin typeface="Arial"/>
                <a:cs typeface="Arial"/>
              </a:rPr>
              <a:t>takes </a:t>
            </a:r>
            <a:r>
              <a:rPr lang="en-US" spc="-5" dirty="0" smtClean="0">
                <a:latin typeface="Arial"/>
                <a:cs typeface="Arial"/>
              </a:rPr>
              <a:t>a </a:t>
            </a:r>
            <a:r>
              <a:rPr lang="en-US" spc="-10" dirty="0" smtClean="0">
                <a:latin typeface="Arial"/>
                <a:cs typeface="Arial"/>
              </a:rPr>
              <a:t>pair </a:t>
            </a:r>
            <a:r>
              <a:rPr lang="en-US" spc="-5" dirty="0" smtClean="0">
                <a:latin typeface="Arial"/>
                <a:cs typeface="Arial"/>
              </a:rPr>
              <a:t>of  </a:t>
            </a:r>
          </a:p>
          <a:p>
            <a:pPr marL="12700" marR="113030">
              <a:lnSpc>
                <a:spcPts val="1080"/>
              </a:lnSpc>
              <a:spcBef>
                <a:spcPts val="5"/>
              </a:spcBef>
            </a:pPr>
            <a:endParaRPr lang="en-US" spc="-5" dirty="0" smtClean="0">
              <a:latin typeface="Arial"/>
              <a:cs typeface="Arial"/>
            </a:endParaRPr>
          </a:p>
          <a:p>
            <a:pPr marL="12700" marR="113030">
              <a:lnSpc>
                <a:spcPts val="1080"/>
              </a:lnSpc>
              <a:spcBef>
                <a:spcPts val="5"/>
              </a:spcBef>
            </a:pPr>
            <a:r>
              <a:rPr lang="en-US" spc="-5" dirty="0" smtClean="0">
                <a:latin typeface="Arial"/>
                <a:cs typeface="Arial"/>
              </a:rPr>
              <a:t>attributes: </a:t>
            </a:r>
            <a:r>
              <a:rPr lang="en-US" b="1" spc="-5" dirty="0" smtClean="0">
                <a:latin typeface="Arial"/>
                <a:cs typeface="Arial"/>
              </a:rPr>
              <a:t>strategy and</a:t>
            </a:r>
            <a:r>
              <a:rPr lang="en-US" b="1" spc="-10" dirty="0" smtClean="0">
                <a:latin typeface="Arial"/>
                <a:cs typeface="Arial"/>
              </a:rPr>
              <a:t> </a:t>
            </a:r>
            <a:r>
              <a:rPr lang="en-US" b="1" spc="-5" dirty="0" smtClean="0">
                <a:latin typeface="Arial"/>
                <a:cs typeface="Arial"/>
              </a:rPr>
              <a:t>generator</a:t>
            </a:r>
            <a:endParaRPr lang="en-US" dirty="0" smtClean="0">
              <a:latin typeface="Arial"/>
              <a:cs typeface="Arial"/>
            </a:endParaRPr>
          </a:p>
          <a:p>
            <a:pPr>
              <a:lnSpc>
                <a:spcPct val="100000"/>
              </a:lnSpc>
              <a:spcBef>
                <a:spcPts val="40"/>
              </a:spcBef>
            </a:pPr>
            <a:endParaRPr lang="en-US" sz="1600" dirty="0" smtClean="0">
              <a:latin typeface="Arial"/>
              <a:cs typeface="Arial"/>
            </a:endParaRPr>
          </a:p>
          <a:p>
            <a:pPr marL="12700" marR="26034">
              <a:lnSpc>
                <a:spcPts val="1080"/>
              </a:lnSpc>
              <a:spcBef>
                <a:spcPts val="5"/>
              </a:spcBef>
            </a:pPr>
            <a:endParaRPr lang="en-US" dirty="0" smtClean="0">
              <a:latin typeface="Arial"/>
              <a:cs typeface="Arial"/>
            </a:endParaRPr>
          </a:p>
          <a:p>
            <a:pPr marL="12700" marR="26034">
              <a:lnSpc>
                <a:spcPts val="1080"/>
              </a:lnSpc>
              <a:spcBef>
                <a:spcPts val="5"/>
              </a:spcBef>
            </a:pPr>
            <a:r>
              <a:rPr lang="en-US" dirty="0" smtClean="0">
                <a:latin typeface="Arial"/>
                <a:cs typeface="Arial"/>
              </a:rPr>
              <a:t>The </a:t>
            </a:r>
            <a:r>
              <a:rPr lang="en-US" b="1" spc="-5" dirty="0" smtClean="0">
                <a:latin typeface="Arial"/>
                <a:cs typeface="Arial"/>
              </a:rPr>
              <a:t>strategy </a:t>
            </a:r>
            <a:r>
              <a:rPr lang="en-US" spc="-5" dirty="0" smtClean="0">
                <a:latin typeface="Arial"/>
                <a:cs typeface="Arial"/>
              </a:rPr>
              <a:t>attribute </a:t>
            </a:r>
            <a:r>
              <a:rPr lang="en-US" dirty="0" smtClean="0">
                <a:latin typeface="Arial"/>
                <a:cs typeface="Arial"/>
              </a:rPr>
              <a:t>must </a:t>
            </a:r>
            <a:r>
              <a:rPr lang="en-US" spc="-5" dirty="0" smtClean="0">
                <a:latin typeface="Arial"/>
                <a:cs typeface="Arial"/>
              </a:rPr>
              <a:t>be a </a:t>
            </a:r>
            <a:r>
              <a:rPr lang="en-US" spc="-10" dirty="0" smtClean="0">
                <a:latin typeface="Arial"/>
                <a:cs typeface="Arial"/>
              </a:rPr>
              <a:t>value </a:t>
            </a:r>
            <a:r>
              <a:rPr lang="en-US" dirty="0" smtClean="0">
                <a:latin typeface="Arial"/>
                <a:cs typeface="Arial"/>
              </a:rPr>
              <a:t>from </a:t>
            </a:r>
            <a:r>
              <a:rPr lang="en-US" spc="-10" dirty="0" smtClean="0">
                <a:latin typeface="Arial"/>
                <a:cs typeface="Arial"/>
              </a:rPr>
              <a:t>the </a:t>
            </a:r>
            <a:r>
              <a:rPr lang="en-US" b="1" spc="-5" dirty="0" err="1" smtClean="0">
                <a:latin typeface="Arial"/>
                <a:cs typeface="Arial"/>
              </a:rPr>
              <a:t>GeneratorType</a:t>
            </a:r>
            <a:r>
              <a:rPr lang="en-US" b="1" spc="-5" dirty="0" smtClean="0">
                <a:latin typeface="Arial"/>
                <a:cs typeface="Arial"/>
              </a:rPr>
              <a:t> </a:t>
            </a:r>
            <a:r>
              <a:rPr lang="en-US" spc="-5" dirty="0" smtClean="0">
                <a:latin typeface="Arial"/>
                <a:cs typeface="Arial"/>
              </a:rPr>
              <a:t>enumeration,  </a:t>
            </a:r>
          </a:p>
          <a:p>
            <a:pPr marL="12700" marR="26034">
              <a:lnSpc>
                <a:spcPts val="1080"/>
              </a:lnSpc>
              <a:spcBef>
                <a:spcPts val="5"/>
              </a:spcBef>
            </a:pPr>
            <a:endParaRPr lang="en-US" spc="-5" dirty="0" smtClean="0">
              <a:latin typeface="Arial"/>
              <a:cs typeface="Arial"/>
            </a:endParaRPr>
          </a:p>
          <a:p>
            <a:pPr marL="12700" marR="26034">
              <a:lnSpc>
                <a:spcPts val="1080"/>
              </a:lnSpc>
              <a:spcBef>
                <a:spcPts val="5"/>
              </a:spcBef>
            </a:pPr>
            <a:r>
              <a:rPr lang="en-US" spc="-10" dirty="0" smtClean="0">
                <a:latin typeface="Arial"/>
                <a:cs typeface="Arial"/>
              </a:rPr>
              <a:t>which </a:t>
            </a:r>
            <a:r>
              <a:rPr lang="en-US" spc="-5" dirty="0" smtClean="0">
                <a:latin typeface="Arial"/>
                <a:cs typeface="Arial"/>
              </a:rPr>
              <a:t>defines four </a:t>
            </a:r>
            <a:r>
              <a:rPr lang="en-US" spc="-10" dirty="0" smtClean="0">
                <a:latin typeface="Arial"/>
                <a:cs typeface="Arial"/>
              </a:rPr>
              <a:t>types </a:t>
            </a:r>
            <a:r>
              <a:rPr lang="en-US" spc="-5" dirty="0" smtClean="0">
                <a:latin typeface="Arial"/>
                <a:cs typeface="Arial"/>
              </a:rPr>
              <a:t>of strategy</a:t>
            </a:r>
            <a:r>
              <a:rPr lang="en-US" dirty="0" smtClean="0">
                <a:latin typeface="Arial"/>
                <a:cs typeface="Arial"/>
              </a:rPr>
              <a:t> </a:t>
            </a:r>
            <a:r>
              <a:rPr lang="en-US" spc="-5" dirty="0" smtClean="0">
                <a:latin typeface="Arial"/>
                <a:cs typeface="Arial"/>
              </a:rPr>
              <a:t>constants.</a:t>
            </a:r>
            <a:endParaRPr lang="en-US" dirty="0" smtClean="0">
              <a:latin typeface="Arial"/>
              <a:cs typeface="Arial"/>
            </a:endParaRPr>
          </a:p>
          <a:p>
            <a:pPr>
              <a:lnSpc>
                <a:spcPct val="100000"/>
              </a:lnSpc>
              <a:spcBef>
                <a:spcPts val="40"/>
              </a:spcBef>
            </a:pPr>
            <a:endParaRPr lang="en-IN" sz="1600" dirty="0" smtClean="0">
              <a:latin typeface="Arial"/>
              <a:cs typeface="Arial"/>
            </a:endParaRPr>
          </a:p>
          <a:p>
            <a:pPr>
              <a:lnSpc>
                <a:spcPct val="100000"/>
              </a:lnSpc>
              <a:spcBef>
                <a:spcPts val="40"/>
              </a:spcBef>
            </a:pPr>
            <a:endParaRPr lang="en-US" sz="1600" dirty="0" smtClean="0">
              <a:latin typeface="Arial"/>
              <a:cs typeface="Arial"/>
            </a:endParaRPr>
          </a:p>
          <a:p>
            <a:pPr marL="241300" marR="95250" indent="-228600">
              <a:lnSpc>
                <a:spcPts val="1080"/>
              </a:lnSpc>
              <a:spcBef>
                <a:spcPts val="5"/>
              </a:spcBef>
              <a:buAutoNum type="arabicPeriod"/>
              <a:tabLst>
                <a:tab pos="241300" algn="l"/>
              </a:tabLst>
            </a:pPr>
            <a:r>
              <a:rPr lang="en-US" b="1" spc="-10" dirty="0" smtClean="0">
                <a:latin typeface="Arial"/>
                <a:cs typeface="Arial"/>
              </a:rPr>
              <a:t>AUTO: </a:t>
            </a:r>
            <a:r>
              <a:rPr lang="en-US" b="1" spc="-5" dirty="0" smtClean="0">
                <a:latin typeface="Arial"/>
                <a:cs typeface="Arial"/>
              </a:rPr>
              <a:t>(Default) </a:t>
            </a:r>
            <a:r>
              <a:rPr lang="en-US" spc="-5" dirty="0" smtClean="0">
                <a:latin typeface="Arial"/>
                <a:cs typeface="Arial"/>
              </a:rPr>
              <a:t>JPA decides </a:t>
            </a:r>
            <a:r>
              <a:rPr lang="en-US" spc="-10" dirty="0" smtClean="0">
                <a:latin typeface="Arial"/>
                <a:cs typeface="Arial"/>
              </a:rPr>
              <a:t>which </a:t>
            </a:r>
            <a:r>
              <a:rPr lang="en-US" spc="-5" dirty="0" smtClean="0">
                <a:latin typeface="Arial"/>
                <a:cs typeface="Arial"/>
              </a:rPr>
              <a:t>generator </a:t>
            </a:r>
            <a:r>
              <a:rPr lang="en-US" spc="-15" dirty="0" smtClean="0">
                <a:latin typeface="Arial"/>
                <a:cs typeface="Arial"/>
              </a:rPr>
              <a:t>type </a:t>
            </a:r>
            <a:r>
              <a:rPr lang="en-US" spc="-5" dirty="0" smtClean="0">
                <a:latin typeface="Arial"/>
                <a:cs typeface="Arial"/>
              </a:rPr>
              <a:t>to use, based on the  </a:t>
            </a:r>
          </a:p>
          <a:p>
            <a:pPr marL="241300" marR="95250" indent="-228600">
              <a:lnSpc>
                <a:spcPts val="1080"/>
              </a:lnSpc>
              <a:spcBef>
                <a:spcPts val="5"/>
              </a:spcBef>
              <a:buAutoNum type="arabicPeriod"/>
              <a:tabLst>
                <a:tab pos="241300" algn="l"/>
              </a:tabLst>
            </a:pPr>
            <a:endParaRPr lang="en-US" spc="-5" dirty="0" smtClean="0">
              <a:latin typeface="Arial"/>
              <a:cs typeface="Arial"/>
            </a:endParaRPr>
          </a:p>
          <a:p>
            <a:pPr marL="241300" marR="95250" indent="-228600">
              <a:lnSpc>
                <a:spcPts val="1080"/>
              </a:lnSpc>
              <a:spcBef>
                <a:spcPts val="5"/>
              </a:spcBef>
              <a:buAutoNum type="arabicPeriod"/>
              <a:tabLst>
                <a:tab pos="241300" algn="l"/>
              </a:tabLst>
            </a:pPr>
            <a:endParaRPr lang="en-US" spc="-10" dirty="0" smtClean="0">
              <a:latin typeface="Arial"/>
              <a:cs typeface="Arial"/>
            </a:endParaRPr>
          </a:p>
          <a:p>
            <a:pPr marL="241300" marR="95250" indent="-228600">
              <a:lnSpc>
                <a:spcPts val="1080"/>
              </a:lnSpc>
              <a:spcBef>
                <a:spcPts val="5"/>
              </a:spcBef>
              <a:tabLst>
                <a:tab pos="241300" algn="l"/>
              </a:tabLst>
            </a:pPr>
            <a:r>
              <a:rPr lang="en-US" spc="-10" dirty="0" smtClean="0">
                <a:latin typeface="Arial"/>
                <a:cs typeface="Arial"/>
              </a:rPr>
              <a:t>database’s </a:t>
            </a:r>
            <a:r>
              <a:rPr lang="en-US" spc="-5" dirty="0" smtClean="0">
                <a:latin typeface="Arial"/>
                <a:cs typeface="Arial"/>
              </a:rPr>
              <a:t>support </a:t>
            </a:r>
            <a:r>
              <a:rPr lang="en-US" dirty="0" smtClean="0">
                <a:latin typeface="Arial"/>
                <a:cs typeface="Arial"/>
              </a:rPr>
              <a:t>for </a:t>
            </a:r>
            <a:r>
              <a:rPr lang="en-US" spc="-5" dirty="0" smtClean="0">
                <a:latin typeface="Arial"/>
                <a:cs typeface="Arial"/>
              </a:rPr>
              <a:t>primary </a:t>
            </a:r>
            <a:r>
              <a:rPr lang="en-US" dirty="0" smtClean="0">
                <a:latin typeface="Arial"/>
                <a:cs typeface="Arial"/>
              </a:rPr>
              <a:t>key</a:t>
            </a:r>
            <a:r>
              <a:rPr lang="en-US" spc="-60" dirty="0" smtClean="0">
                <a:latin typeface="Arial"/>
                <a:cs typeface="Arial"/>
              </a:rPr>
              <a:t> </a:t>
            </a:r>
            <a:r>
              <a:rPr lang="en-US" spc="-5" dirty="0" smtClean="0">
                <a:latin typeface="Arial"/>
                <a:cs typeface="Arial"/>
              </a:rPr>
              <a:t>generation.</a:t>
            </a:r>
            <a:endParaRPr lang="en-US" dirty="0" smtClean="0">
              <a:latin typeface="Arial"/>
              <a:cs typeface="Arial"/>
            </a:endParaRPr>
          </a:p>
          <a:p>
            <a:pPr marL="241300" indent="-228600">
              <a:lnSpc>
                <a:spcPts val="1005"/>
              </a:lnSpc>
              <a:buAutoNum type="arabicPeriod"/>
              <a:tabLst>
                <a:tab pos="241300" algn="l"/>
              </a:tabLst>
            </a:pPr>
            <a:endParaRPr lang="en-US" b="1" dirty="0" smtClean="0">
              <a:latin typeface="Arial"/>
              <a:cs typeface="Arial"/>
            </a:endParaRPr>
          </a:p>
          <a:p>
            <a:pPr marL="241300" indent="-228600">
              <a:lnSpc>
                <a:spcPts val="1005"/>
              </a:lnSpc>
              <a:buAutoNum type="arabicPeriod"/>
              <a:tabLst>
                <a:tab pos="241300" algn="l"/>
              </a:tabLst>
            </a:pPr>
            <a:endParaRPr lang="en-US" b="1" dirty="0" smtClean="0">
              <a:latin typeface="Arial"/>
              <a:cs typeface="Arial"/>
            </a:endParaRPr>
          </a:p>
          <a:p>
            <a:pPr marL="241300" indent="-228600">
              <a:lnSpc>
                <a:spcPts val="1005"/>
              </a:lnSpc>
              <a:buAutoNum type="arabicPeriod"/>
              <a:tabLst>
                <a:tab pos="241300" algn="l"/>
              </a:tabLst>
            </a:pPr>
            <a:r>
              <a:rPr lang="en-US" b="1" dirty="0" smtClean="0">
                <a:latin typeface="Arial"/>
                <a:cs typeface="Arial"/>
              </a:rPr>
              <a:t>IDENTITY: </a:t>
            </a:r>
            <a:r>
              <a:rPr lang="en-US" dirty="0" smtClean="0">
                <a:latin typeface="Arial"/>
                <a:cs typeface="Arial"/>
              </a:rPr>
              <a:t>The </a:t>
            </a:r>
            <a:r>
              <a:rPr lang="en-US" spc="-5" dirty="0" smtClean="0">
                <a:latin typeface="Arial"/>
                <a:cs typeface="Arial"/>
              </a:rPr>
              <a:t>database </a:t>
            </a:r>
            <a:r>
              <a:rPr lang="en-US" spc="-10" dirty="0" smtClean="0">
                <a:latin typeface="Arial"/>
                <a:cs typeface="Arial"/>
              </a:rPr>
              <a:t>is </a:t>
            </a:r>
            <a:r>
              <a:rPr lang="en-US" spc="-5" dirty="0" smtClean="0">
                <a:latin typeface="Arial"/>
                <a:cs typeface="Arial"/>
              </a:rPr>
              <a:t>responsible for determining and </a:t>
            </a:r>
            <a:r>
              <a:rPr lang="en-US" spc="-10" dirty="0" smtClean="0">
                <a:latin typeface="Arial"/>
                <a:cs typeface="Arial"/>
              </a:rPr>
              <a:t>assigning</a:t>
            </a:r>
            <a:r>
              <a:rPr lang="en-US" spc="-85" dirty="0" smtClean="0">
                <a:latin typeface="Arial"/>
                <a:cs typeface="Arial"/>
              </a:rPr>
              <a:t> </a:t>
            </a:r>
            <a:r>
              <a:rPr lang="en-US" spc="-5" dirty="0" smtClean="0">
                <a:latin typeface="Arial"/>
                <a:cs typeface="Arial"/>
              </a:rPr>
              <a:t>the</a:t>
            </a:r>
            <a:endParaRPr lang="en-US" dirty="0" smtClean="0">
              <a:latin typeface="Arial"/>
              <a:cs typeface="Arial"/>
            </a:endParaRPr>
          </a:p>
          <a:p>
            <a:pPr marL="241300">
              <a:lnSpc>
                <a:spcPts val="1080"/>
              </a:lnSpc>
            </a:pPr>
            <a:endParaRPr lang="en-US" spc="-5" dirty="0" smtClean="0">
              <a:latin typeface="Arial"/>
              <a:cs typeface="Arial"/>
            </a:endParaRPr>
          </a:p>
          <a:p>
            <a:pPr marL="241300">
              <a:lnSpc>
                <a:spcPts val="1080"/>
              </a:lnSpc>
            </a:pPr>
            <a:r>
              <a:rPr lang="en-US" spc="-5" dirty="0" smtClean="0">
                <a:latin typeface="Arial"/>
                <a:cs typeface="Arial"/>
              </a:rPr>
              <a:t>next </a:t>
            </a:r>
            <a:r>
              <a:rPr lang="en-US" dirty="0" smtClean="0">
                <a:latin typeface="Arial"/>
                <a:cs typeface="Arial"/>
              </a:rPr>
              <a:t>primary</a:t>
            </a:r>
            <a:r>
              <a:rPr lang="en-US" spc="-25" dirty="0" smtClean="0">
                <a:latin typeface="Arial"/>
                <a:cs typeface="Arial"/>
              </a:rPr>
              <a:t> </a:t>
            </a:r>
            <a:r>
              <a:rPr lang="en-US" spc="-5" dirty="0" smtClean="0">
                <a:latin typeface="Arial"/>
                <a:cs typeface="Arial"/>
              </a:rPr>
              <a:t>key.</a:t>
            </a:r>
            <a:endParaRPr lang="en-US" dirty="0" smtClean="0">
              <a:latin typeface="Arial"/>
              <a:cs typeface="Arial"/>
            </a:endParaRPr>
          </a:p>
          <a:p>
            <a:pPr marL="241300" indent="-228600">
              <a:lnSpc>
                <a:spcPts val="1080"/>
              </a:lnSpc>
              <a:buAutoNum type="arabicPeriod" startAt="3"/>
              <a:tabLst>
                <a:tab pos="241300" algn="l"/>
              </a:tabLst>
            </a:pPr>
            <a:endParaRPr lang="en-US" b="1" spc="-5" dirty="0" smtClean="0">
              <a:latin typeface="Arial"/>
              <a:cs typeface="Arial"/>
            </a:endParaRPr>
          </a:p>
          <a:p>
            <a:pPr marL="241300" indent="-228600">
              <a:lnSpc>
                <a:spcPts val="1080"/>
              </a:lnSpc>
              <a:buAutoNum type="arabicPeriod" startAt="3"/>
              <a:tabLst>
                <a:tab pos="241300" algn="l"/>
              </a:tabLst>
            </a:pPr>
            <a:r>
              <a:rPr lang="en-US" b="1" spc="-5" dirty="0" smtClean="0">
                <a:latin typeface="Arial"/>
                <a:cs typeface="Arial"/>
              </a:rPr>
              <a:t>SEQUENCE: </a:t>
            </a:r>
            <a:r>
              <a:rPr lang="en-US" spc="-5" dirty="0" smtClean="0">
                <a:latin typeface="Arial"/>
                <a:cs typeface="Arial"/>
              </a:rPr>
              <a:t>Some databases support a </a:t>
            </a:r>
            <a:r>
              <a:rPr lang="en-US" spc="-10" dirty="0" smtClean="0">
                <a:latin typeface="Arial"/>
                <a:cs typeface="Arial"/>
              </a:rPr>
              <a:t>SEQUENCE </a:t>
            </a:r>
            <a:r>
              <a:rPr lang="en-US" spc="-5" dirty="0" smtClean="0">
                <a:latin typeface="Arial"/>
                <a:cs typeface="Arial"/>
              </a:rPr>
              <a:t>column</a:t>
            </a:r>
            <a:r>
              <a:rPr lang="en-US" spc="-15" dirty="0" smtClean="0">
                <a:latin typeface="Arial"/>
                <a:cs typeface="Arial"/>
              </a:rPr>
              <a:t> </a:t>
            </a:r>
            <a:r>
              <a:rPr lang="en-US" spc="-10" dirty="0" smtClean="0">
                <a:latin typeface="Arial"/>
                <a:cs typeface="Arial"/>
              </a:rPr>
              <a:t>type.</a:t>
            </a:r>
            <a:endParaRPr lang="en-US" dirty="0" smtClean="0">
              <a:latin typeface="Arial"/>
              <a:cs typeface="Arial"/>
            </a:endParaRPr>
          </a:p>
          <a:p>
            <a:pPr marL="241300" indent="-228600">
              <a:lnSpc>
                <a:spcPts val="1140"/>
              </a:lnSpc>
              <a:buAutoNum type="arabicPeriod" startAt="3"/>
              <a:tabLst>
                <a:tab pos="241300" algn="l"/>
              </a:tabLst>
            </a:pPr>
            <a:endParaRPr lang="en-US" b="1" spc="-10" dirty="0" smtClean="0">
              <a:latin typeface="Arial"/>
              <a:cs typeface="Arial"/>
            </a:endParaRPr>
          </a:p>
          <a:p>
            <a:pPr marL="241300" indent="-228600">
              <a:lnSpc>
                <a:spcPts val="1140"/>
              </a:lnSpc>
              <a:buAutoNum type="arabicPeriod" startAt="3"/>
              <a:tabLst>
                <a:tab pos="241300" algn="l"/>
              </a:tabLst>
            </a:pPr>
            <a:endParaRPr lang="en-US" b="1" spc="-10" dirty="0" smtClean="0">
              <a:latin typeface="Arial"/>
              <a:cs typeface="Arial"/>
            </a:endParaRPr>
          </a:p>
          <a:p>
            <a:pPr marL="241300" indent="-228600">
              <a:lnSpc>
                <a:spcPts val="1140"/>
              </a:lnSpc>
              <a:buAutoNum type="arabicPeriod" startAt="3"/>
              <a:tabLst>
                <a:tab pos="241300" algn="l"/>
              </a:tabLst>
            </a:pPr>
            <a:r>
              <a:rPr lang="en-US" b="1" spc="-10" dirty="0" smtClean="0">
                <a:latin typeface="Arial"/>
                <a:cs typeface="Arial"/>
              </a:rPr>
              <a:t>TABLE: </a:t>
            </a:r>
            <a:r>
              <a:rPr lang="en-US" spc="-5" dirty="0" smtClean="0">
                <a:latin typeface="Arial"/>
                <a:cs typeface="Arial"/>
              </a:rPr>
              <a:t>This </a:t>
            </a:r>
            <a:r>
              <a:rPr lang="en-US" spc="-15" dirty="0" smtClean="0">
                <a:latin typeface="Arial"/>
                <a:cs typeface="Arial"/>
              </a:rPr>
              <a:t>type </a:t>
            </a:r>
            <a:r>
              <a:rPr lang="en-US" spc="-5" dirty="0" smtClean="0">
                <a:latin typeface="Arial"/>
                <a:cs typeface="Arial"/>
              </a:rPr>
              <a:t>keeps a separate table </a:t>
            </a:r>
            <a:r>
              <a:rPr lang="en-US" spc="-10" dirty="0" smtClean="0">
                <a:latin typeface="Arial"/>
                <a:cs typeface="Arial"/>
              </a:rPr>
              <a:t>with </a:t>
            </a:r>
            <a:r>
              <a:rPr lang="en-US" spc="-5" dirty="0" smtClean="0">
                <a:latin typeface="Arial"/>
                <a:cs typeface="Arial"/>
              </a:rPr>
              <a:t>the </a:t>
            </a:r>
            <a:r>
              <a:rPr lang="en-US" dirty="0" smtClean="0">
                <a:latin typeface="Arial"/>
                <a:cs typeface="Arial"/>
              </a:rPr>
              <a:t>primary key</a:t>
            </a:r>
            <a:r>
              <a:rPr lang="en-US" spc="45" dirty="0" smtClean="0">
                <a:latin typeface="Arial"/>
                <a:cs typeface="Arial"/>
              </a:rPr>
              <a:t> </a:t>
            </a:r>
            <a:r>
              <a:rPr lang="en-US" spc="-5" dirty="0" smtClean="0">
                <a:latin typeface="Arial"/>
                <a:cs typeface="Arial"/>
              </a:rPr>
              <a:t>values.</a:t>
            </a:r>
            <a:endParaRPr lang="en-US" dirty="0" smtClean="0">
              <a:latin typeface="Arial"/>
              <a:cs typeface="Arial"/>
            </a:endParaRPr>
          </a:p>
          <a:p>
            <a:pPr>
              <a:lnSpc>
                <a:spcPct val="100000"/>
              </a:lnSpc>
            </a:pPr>
            <a:endParaRPr lang="en-US" dirty="0" smtClean="0">
              <a:latin typeface="Arial"/>
              <a:cs typeface="Arial"/>
            </a:endParaRPr>
          </a:p>
          <a:p>
            <a:pPr marL="12700" marR="5080">
              <a:lnSpc>
                <a:spcPts val="1080"/>
              </a:lnSpc>
            </a:pPr>
            <a:r>
              <a:rPr lang="en-US" b="1" spc="-5" dirty="0" smtClean="0">
                <a:latin typeface="Arial"/>
                <a:cs typeface="Arial"/>
              </a:rPr>
              <a:t>Note: </a:t>
            </a:r>
            <a:r>
              <a:rPr lang="en-US" spc="-5" dirty="0" smtClean="0">
                <a:latin typeface="Arial"/>
                <a:cs typeface="Arial"/>
              </a:rPr>
              <a:t>Identity strategy depends upon database, </a:t>
            </a:r>
            <a:r>
              <a:rPr lang="en-US" dirty="0" smtClean="0">
                <a:latin typeface="Arial"/>
                <a:cs typeface="Arial"/>
              </a:rPr>
              <a:t>for </a:t>
            </a:r>
            <a:r>
              <a:rPr lang="en-US" spc="-5" dirty="0" smtClean="0">
                <a:latin typeface="Arial"/>
                <a:cs typeface="Arial"/>
              </a:rPr>
              <a:t>example, if database  </a:t>
            </a:r>
          </a:p>
          <a:p>
            <a:pPr marL="12700" marR="5080">
              <a:lnSpc>
                <a:spcPts val="1080"/>
              </a:lnSpc>
            </a:pPr>
            <a:endParaRPr lang="en-US" spc="-5" dirty="0" smtClean="0">
              <a:latin typeface="Arial"/>
              <a:cs typeface="Arial"/>
            </a:endParaRPr>
          </a:p>
          <a:p>
            <a:pPr marL="12700" marR="5080">
              <a:lnSpc>
                <a:spcPts val="1080"/>
              </a:lnSpc>
            </a:pPr>
            <a:r>
              <a:rPr lang="en-US" spc="-10" dirty="0" smtClean="0">
                <a:latin typeface="Arial"/>
                <a:cs typeface="Arial"/>
              </a:rPr>
              <a:t>(</a:t>
            </a:r>
            <a:r>
              <a:rPr lang="en-US" spc="-10" dirty="0" err="1" smtClean="0">
                <a:latin typeface="Arial"/>
                <a:cs typeface="Arial"/>
              </a:rPr>
              <a:t>MySQL</a:t>
            </a:r>
            <a:r>
              <a:rPr lang="en-US" spc="-10" dirty="0" smtClean="0">
                <a:latin typeface="Arial"/>
                <a:cs typeface="Arial"/>
              </a:rPr>
              <a:t>) </a:t>
            </a:r>
            <a:r>
              <a:rPr lang="en-US" spc="-5" dirty="0" smtClean="0">
                <a:latin typeface="Arial"/>
                <a:cs typeface="Arial"/>
              </a:rPr>
              <a:t>support AUTO INCREMENT column, then </a:t>
            </a:r>
            <a:r>
              <a:rPr lang="en-US" spc="-15" dirty="0" smtClean="0">
                <a:latin typeface="Arial"/>
                <a:cs typeface="Arial"/>
              </a:rPr>
              <a:t>we </a:t>
            </a:r>
            <a:r>
              <a:rPr lang="en-US" spc="-5" dirty="0" smtClean="0">
                <a:latin typeface="Arial"/>
                <a:cs typeface="Arial"/>
              </a:rPr>
              <a:t>can use IDENTITY to  </a:t>
            </a:r>
          </a:p>
          <a:p>
            <a:pPr marL="12700" marR="5080">
              <a:lnSpc>
                <a:spcPts val="1080"/>
              </a:lnSpc>
            </a:pPr>
            <a:endParaRPr lang="en-US" spc="-5" dirty="0" smtClean="0">
              <a:latin typeface="Arial"/>
              <a:cs typeface="Arial"/>
            </a:endParaRPr>
          </a:p>
          <a:p>
            <a:pPr marL="12700" marR="5080">
              <a:lnSpc>
                <a:spcPts val="1080"/>
              </a:lnSpc>
            </a:pPr>
            <a:r>
              <a:rPr lang="en-US" spc="-5" dirty="0" smtClean="0">
                <a:latin typeface="Arial"/>
                <a:cs typeface="Arial"/>
              </a:rPr>
              <a:t>support this feature. For SEQUENCE and TABLE generator, see further</a:t>
            </a:r>
            <a:r>
              <a:rPr lang="en-US" spc="-35" dirty="0" smtClean="0">
                <a:latin typeface="Arial"/>
                <a:cs typeface="Arial"/>
              </a:rPr>
              <a:t> </a:t>
            </a:r>
            <a:r>
              <a:rPr lang="en-US" spc="-5" dirty="0" smtClean="0">
                <a:latin typeface="Arial"/>
                <a:cs typeface="Arial"/>
              </a:rPr>
              <a:t>notes.</a:t>
            </a:r>
            <a:endParaRPr lang="en-US"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1332</Words>
  <Application>Microsoft Office PowerPoint</Application>
  <PresentationFormat>Custom</PresentationFormat>
  <Paragraphs>170</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Blessed</cp:lastModifiedBy>
  <cp:revision>10</cp:revision>
  <dcterms:created xsi:type="dcterms:W3CDTF">2020-06-03T20:20:40Z</dcterms:created>
  <dcterms:modified xsi:type="dcterms:W3CDTF">2020-06-19T14:47:49Z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2018-07-09T00:00:00Z</vt:filetime>
  </property>
  <property fmtid="{D5CDD505-2E9C-101B-9397-08002B2CF9AE}" pid="3" name="Creator">
    <vt:lpwstr>Microsoft® PowerPoint® 2013</vt:lpwstr>
  </property>
  <property fmtid="{D5CDD505-2E9C-101B-9397-08002B2CF9AE}" pid="4" name="LastSaved">
    <vt:filetime>2020-06-03T00:00:00Z</vt:filetime>
  </property>
</Properties>
</file>