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76" r:id="rId8"/>
    <p:sldId id="261" r:id="rId9"/>
    <p:sldId id="277" r:id="rId10"/>
    <p:sldId id="262" r:id="rId11"/>
    <p:sldId id="278" r:id="rId12"/>
    <p:sldId id="263" r:id="rId13"/>
    <p:sldId id="279" r:id="rId14"/>
    <p:sldId id="264" r:id="rId15"/>
    <p:sldId id="280" r:id="rId16"/>
    <p:sldId id="265" r:id="rId17"/>
    <p:sldId id="281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</p:sldIdLst>
  <p:sldSz cx="10801350" cy="9144000"/>
  <p:notesSz cx="6858000" cy="9144000"/>
  <p:embeddedFontLst>
    <p:embeddedFont>
      <p:font typeface="Calibri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709" y="-72"/>
      </p:cViewPr>
      <p:guideLst>
        <p:guide orient="horz" pos="2880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0102" y="2834641"/>
            <a:ext cx="918114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20203" y="5120641"/>
            <a:ext cx="756094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04-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04-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40067" y="2103121"/>
            <a:ext cx="469858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62696" y="2103121"/>
            <a:ext cx="469858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04-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04-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04-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53143" y="678180"/>
            <a:ext cx="0" cy="8001000"/>
          </a:xfrm>
          <a:custGeom>
            <a:avLst/>
            <a:gdLst/>
            <a:ahLst/>
            <a:cxnLst/>
            <a:rect l="l" t="t" r="r" b="b"/>
            <a:pathLst>
              <a:path h="8001000">
                <a:moveTo>
                  <a:pt x="0" y="0"/>
                </a:moveTo>
                <a:lnTo>
                  <a:pt x="0" y="800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0068" y="365761"/>
            <a:ext cx="97212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0068" y="2103121"/>
            <a:ext cx="97212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72460" y="8503921"/>
            <a:ext cx="34564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40067" y="8503921"/>
            <a:ext cx="248431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04762" y="8635180"/>
            <a:ext cx="1108137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04-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670" y="0"/>
            <a:ext cx="10800680" cy="9144000"/>
            <a:chOff x="2016251" y="679704"/>
            <a:chExt cx="4584700" cy="3441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2347" y="685800"/>
              <a:ext cx="4572000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2347" y="685800"/>
              <a:ext cx="4572000" cy="3429000"/>
            </a:xfrm>
            <a:custGeom>
              <a:avLst/>
              <a:gdLst/>
              <a:ahLst/>
              <a:cxnLst/>
              <a:rect l="l" t="t" r="r" b="b"/>
              <a:pathLst>
                <a:path w="4572000" h="3429000">
                  <a:moveTo>
                    <a:pt x="0" y="3429000"/>
                  </a:moveTo>
                  <a:lnTo>
                    <a:pt x="4572000" y="34290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04-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1</a:t>
            </a:fld>
            <a:endParaRPr spc="-5" dirty="0"/>
          </a:p>
        </p:txBody>
      </p:sp>
      <p:sp>
        <p:nvSpPr>
          <p:cNvPr id="9" name="Rectangle 8"/>
          <p:cNvSpPr/>
          <p:nvPr/>
        </p:nvSpPr>
        <p:spPr>
          <a:xfrm>
            <a:off x="0" y="8001000"/>
            <a:ext cx="280987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801350" cy="91440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04-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10</a:t>
            </a:fld>
            <a:endParaRPr spc="-5" dirty="0"/>
          </a:p>
        </p:txBody>
      </p:sp>
      <p:sp>
        <p:nvSpPr>
          <p:cNvPr id="11" name="Rectangle 10"/>
          <p:cNvSpPr/>
          <p:nvPr/>
        </p:nvSpPr>
        <p:spPr>
          <a:xfrm>
            <a:off x="9591675" y="0"/>
            <a:ext cx="1209675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0338" y="2448342"/>
            <a:ext cx="7881937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276860">
              <a:lnSpc>
                <a:spcPct val="100000"/>
              </a:lnSpc>
              <a:spcBef>
                <a:spcPts val="95"/>
              </a:spcBef>
            </a:pPr>
            <a:r>
              <a:rPr lang="en-US" sz="2400" spc="-10" dirty="0" err="1" smtClean="0">
                <a:latin typeface="Arial"/>
                <a:cs typeface="Arial"/>
              </a:rPr>
              <a:t>EntityManager</a:t>
            </a:r>
            <a:r>
              <a:rPr lang="en-US" sz="2400" spc="-10" dirty="0" smtClean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interface has a </a:t>
            </a:r>
            <a:r>
              <a:rPr lang="en-US" sz="2400" spc="-5" dirty="0" err="1" smtClean="0">
                <a:latin typeface="Arial"/>
                <a:cs typeface="Arial"/>
              </a:rPr>
              <a:t>createQuery</a:t>
            </a:r>
            <a:r>
              <a:rPr lang="en-US" sz="2400" spc="-5" dirty="0" smtClean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method </a:t>
            </a:r>
            <a:r>
              <a:rPr lang="en-US" sz="2400" spc="-10" dirty="0" smtClean="0">
                <a:latin typeface="Arial"/>
                <a:cs typeface="Arial"/>
              </a:rPr>
              <a:t>with </a:t>
            </a:r>
            <a:r>
              <a:rPr lang="en-US" sz="2400" spc="-5" dirty="0" smtClean="0">
                <a:latin typeface="Arial"/>
                <a:cs typeface="Arial"/>
              </a:rPr>
              <a:t>the following  signature:</a:t>
            </a:r>
            <a:endParaRPr lang="en-US" sz="24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3600" dirty="0" smtClean="0">
              <a:latin typeface="Arial"/>
              <a:cs typeface="Arial"/>
            </a:endParaRPr>
          </a:p>
          <a:p>
            <a:pPr marL="321310" marR="702945">
              <a:lnSpc>
                <a:spcPct val="100000"/>
              </a:lnSpc>
              <a:spcBef>
                <a:spcPts val="5"/>
              </a:spcBef>
            </a:pPr>
            <a:r>
              <a:rPr lang="en-US" sz="2000" spc="5" dirty="0" smtClean="0">
                <a:latin typeface="Arial"/>
                <a:cs typeface="Arial"/>
              </a:rPr>
              <a:t>&lt;T&gt; </a:t>
            </a:r>
            <a:r>
              <a:rPr lang="en-US" sz="2000" dirty="0" err="1" smtClean="0">
                <a:latin typeface="Arial"/>
                <a:cs typeface="Arial"/>
              </a:rPr>
              <a:t>TypedQuery</a:t>
            </a:r>
            <a:r>
              <a:rPr lang="en-US" sz="2000" dirty="0" smtClean="0">
                <a:latin typeface="Arial"/>
                <a:cs typeface="Arial"/>
              </a:rPr>
              <a:t>&lt;T&gt; </a:t>
            </a:r>
            <a:r>
              <a:rPr lang="en-US" sz="2000" spc="-5" dirty="0" err="1" smtClean="0">
                <a:latin typeface="Arial"/>
                <a:cs typeface="Arial"/>
              </a:rPr>
              <a:t>createQuery</a:t>
            </a:r>
            <a:r>
              <a:rPr lang="en-US" sz="2000" spc="-5" dirty="0" smtClean="0">
                <a:latin typeface="Arial"/>
                <a:cs typeface="Arial"/>
              </a:rPr>
              <a:t>(</a:t>
            </a:r>
            <a:r>
              <a:rPr lang="en-US" sz="2000" spc="-5" dirty="0" err="1" smtClean="0">
                <a:latin typeface="Arial"/>
                <a:cs typeface="Arial"/>
              </a:rPr>
              <a:t>java.lang.String</a:t>
            </a:r>
            <a:r>
              <a:rPr lang="en-US" sz="2000" spc="-5" dirty="0" smtClean="0">
                <a:latin typeface="Arial"/>
                <a:cs typeface="Arial"/>
              </a:rPr>
              <a:t>  </a:t>
            </a:r>
            <a:r>
              <a:rPr lang="en-US" sz="2000" spc="-5" dirty="0" err="1" smtClean="0">
                <a:latin typeface="Arial"/>
                <a:cs typeface="Arial"/>
              </a:rPr>
              <a:t>jpqlString</a:t>
            </a:r>
            <a:r>
              <a:rPr lang="en-US" sz="2000" spc="-5" dirty="0" smtClean="0">
                <a:latin typeface="Arial"/>
                <a:cs typeface="Arial"/>
              </a:rPr>
              <a:t>,     </a:t>
            </a:r>
            <a:r>
              <a:rPr lang="en-US" sz="2000" dirty="0" err="1" smtClean="0">
                <a:latin typeface="Arial"/>
                <a:cs typeface="Arial"/>
              </a:rPr>
              <a:t>java.lang.Class</a:t>
            </a:r>
            <a:r>
              <a:rPr lang="en-US" sz="2000" dirty="0" smtClean="0">
                <a:latin typeface="Arial"/>
                <a:cs typeface="Arial"/>
              </a:rPr>
              <a:t>&lt;T&gt;</a:t>
            </a:r>
            <a:r>
              <a:rPr lang="en-US" sz="2000" spc="-60" dirty="0" smtClean="0">
                <a:latin typeface="Arial"/>
                <a:cs typeface="Arial"/>
              </a:rPr>
              <a:t> </a:t>
            </a:r>
            <a:r>
              <a:rPr lang="en-US" sz="2000" spc="-5" dirty="0" err="1" smtClean="0">
                <a:latin typeface="Arial"/>
                <a:cs typeface="Arial"/>
              </a:rPr>
              <a:t>resultClass</a:t>
            </a:r>
            <a:r>
              <a:rPr lang="en-US" sz="2000" spc="-5" dirty="0" smtClean="0">
                <a:latin typeface="Arial"/>
                <a:cs typeface="Arial"/>
              </a:rPr>
              <a:t>)</a:t>
            </a:r>
            <a:endParaRPr lang="en-US" sz="20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32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2800" dirty="0" smtClean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lang="en-US" sz="2000" dirty="0" smtClean="0">
                <a:latin typeface="Arial"/>
                <a:cs typeface="Arial"/>
              </a:rPr>
              <a:t>The first </a:t>
            </a:r>
            <a:r>
              <a:rPr lang="en-US" sz="2000" spc="-5" dirty="0" smtClean="0">
                <a:latin typeface="Arial"/>
                <a:cs typeface="Arial"/>
              </a:rPr>
              <a:t>argument is JPQL string query and second argument is the</a:t>
            </a:r>
            <a:r>
              <a:rPr lang="en-US" sz="2000" spc="-100" dirty="0" smtClean="0">
                <a:latin typeface="Arial"/>
                <a:cs typeface="Arial"/>
              </a:rPr>
              <a:t> </a:t>
            </a:r>
            <a:r>
              <a:rPr lang="en-US" sz="2000" spc="-10" dirty="0" smtClean="0">
                <a:latin typeface="Arial"/>
                <a:cs typeface="Arial"/>
              </a:rPr>
              <a:t>typed  </a:t>
            </a:r>
            <a:r>
              <a:rPr lang="en-US" sz="2000" spc="-5" dirty="0" smtClean="0">
                <a:latin typeface="Arial"/>
                <a:cs typeface="Arial"/>
              </a:rPr>
              <a:t>class, </a:t>
            </a:r>
            <a:r>
              <a:rPr lang="en-US" sz="2000" spc="-10" dirty="0" smtClean="0">
                <a:latin typeface="Arial"/>
                <a:cs typeface="Arial"/>
              </a:rPr>
              <a:t>which </a:t>
            </a:r>
            <a:r>
              <a:rPr lang="en-US" sz="2000" spc="-5" dirty="0" smtClean="0">
                <a:latin typeface="Arial"/>
                <a:cs typeface="Arial"/>
              </a:rPr>
              <a:t>indicates return object </a:t>
            </a:r>
            <a:r>
              <a:rPr lang="en-US" sz="2000" spc="-10" dirty="0" smtClean="0">
                <a:latin typeface="Arial"/>
                <a:cs typeface="Arial"/>
              </a:rPr>
              <a:t>type, </a:t>
            </a:r>
            <a:r>
              <a:rPr lang="en-US" sz="2000" spc="-5" dirty="0" smtClean="0">
                <a:latin typeface="Arial"/>
                <a:cs typeface="Arial"/>
              </a:rPr>
              <a:t>upon query</a:t>
            </a:r>
            <a:r>
              <a:rPr lang="en-US" sz="2000" spc="20" dirty="0" smtClean="0">
                <a:latin typeface="Arial"/>
                <a:cs typeface="Arial"/>
              </a:rPr>
              <a:t> </a:t>
            </a:r>
            <a:r>
              <a:rPr lang="en-US" sz="2000" spc="-5" dirty="0" smtClean="0">
                <a:latin typeface="Arial"/>
                <a:cs typeface="Arial"/>
              </a:rPr>
              <a:t>execution.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" name="object 8"/>
          <p:cNvSpPr/>
          <p:nvPr/>
        </p:nvSpPr>
        <p:spPr>
          <a:xfrm>
            <a:off x="2962275" y="3581400"/>
            <a:ext cx="6477000" cy="1371600"/>
          </a:xfrm>
          <a:custGeom>
            <a:avLst/>
            <a:gdLst/>
            <a:ahLst/>
            <a:cxnLst/>
            <a:rect l="l" t="t" r="r" b="b"/>
            <a:pathLst>
              <a:path w="3657600" h="655320">
                <a:moveTo>
                  <a:pt x="0" y="109220"/>
                </a:moveTo>
                <a:lnTo>
                  <a:pt x="8582" y="66704"/>
                </a:lnTo>
                <a:lnTo>
                  <a:pt x="31988" y="31988"/>
                </a:lnTo>
                <a:lnTo>
                  <a:pt x="66704" y="8582"/>
                </a:lnTo>
                <a:lnTo>
                  <a:pt x="109219" y="0"/>
                </a:lnTo>
                <a:lnTo>
                  <a:pt x="3548379" y="0"/>
                </a:lnTo>
                <a:lnTo>
                  <a:pt x="3590895" y="8582"/>
                </a:lnTo>
                <a:lnTo>
                  <a:pt x="3625611" y="31988"/>
                </a:lnTo>
                <a:lnTo>
                  <a:pt x="3649017" y="66704"/>
                </a:lnTo>
                <a:lnTo>
                  <a:pt x="3657600" y="109220"/>
                </a:lnTo>
                <a:lnTo>
                  <a:pt x="3657600" y="546100"/>
                </a:lnTo>
                <a:lnTo>
                  <a:pt x="3649017" y="588615"/>
                </a:lnTo>
                <a:lnTo>
                  <a:pt x="3625611" y="623331"/>
                </a:lnTo>
                <a:lnTo>
                  <a:pt x="3590895" y="646737"/>
                </a:lnTo>
                <a:lnTo>
                  <a:pt x="3548379" y="655320"/>
                </a:lnTo>
                <a:lnTo>
                  <a:pt x="109219" y="655320"/>
                </a:lnTo>
                <a:lnTo>
                  <a:pt x="66704" y="646737"/>
                </a:lnTo>
                <a:lnTo>
                  <a:pt x="31988" y="623331"/>
                </a:lnTo>
                <a:lnTo>
                  <a:pt x="8582" y="588615"/>
                </a:lnTo>
                <a:lnTo>
                  <a:pt x="0" y="546100"/>
                </a:lnTo>
                <a:lnTo>
                  <a:pt x="0" y="10922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-1" y="0"/>
            <a:ext cx="10801351" cy="9144000"/>
            <a:chOff x="2016251" y="679704"/>
            <a:chExt cx="4584700" cy="3441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2347" y="685800"/>
              <a:ext cx="4572000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2347" y="685800"/>
              <a:ext cx="4572000" cy="3429000"/>
            </a:xfrm>
            <a:custGeom>
              <a:avLst/>
              <a:gdLst/>
              <a:ahLst/>
              <a:cxnLst/>
              <a:rect l="l" t="t" r="r" b="b"/>
              <a:pathLst>
                <a:path w="4572000" h="3429000">
                  <a:moveTo>
                    <a:pt x="0" y="3429000"/>
                  </a:moveTo>
                  <a:lnTo>
                    <a:pt x="4572000" y="34290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04-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12</a:t>
            </a:fld>
            <a:endParaRPr spc="-5" dirty="0"/>
          </a:p>
        </p:txBody>
      </p:sp>
      <p:sp>
        <p:nvSpPr>
          <p:cNvPr id="10" name="Rectangle 9"/>
          <p:cNvSpPr/>
          <p:nvPr/>
        </p:nvSpPr>
        <p:spPr>
          <a:xfrm>
            <a:off x="9591675" y="0"/>
            <a:ext cx="1209675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0338" y="990600"/>
            <a:ext cx="7653337" cy="4180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2400" spc="-5" dirty="0" smtClean="0">
                <a:latin typeface="Arial"/>
                <a:cs typeface="Arial"/>
              </a:rPr>
              <a:t>Query interface should be used mainly </a:t>
            </a:r>
            <a:r>
              <a:rPr lang="en-US" sz="2400" spc="-10" dirty="0" smtClean="0">
                <a:latin typeface="Arial"/>
                <a:cs typeface="Arial"/>
              </a:rPr>
              <a:t>when </a:t>
            </a:r>
            <a:r>
              <a:rPr lang="en-US" sz="2400" spc="-5" dirty="0" smtClean="0">
                <a:latin typeface="Arial"/>
                <a:cs typeface="Arial"/>
              </a:rPr>
              <a:t>the query result </a:t>
            </a:r>
            <a:r>
              <a:rPr lang="en-US" sz="2400" spc="-15" dirty="0" smtClean="0">
                <a:latin typeface="Arial"/>
                <a:cs typeface="Arial"/>
              </a:rPr>
              <a:t>type </a:t>
            </a:r>
            <a:r>
              <a:rPr lang="en-US" sz="2400" spc="-5" dirty="0" smtClean="0">
                <a:latin typeface="Arial"/>
                <a:cs typeface="Arial"/>
              </a:rPr>
              <a:t>is unknown  or </a:t>
            </a:r>
            <a:r>
              <a:rPr lang="en-US" sz="2400" spc="-10" dirty="0" smtClean="0">
                <a:latin typeface="Arial"/>
                <a:cs typeface="Arial"/>
              </a:rPr>
              <a:t>when </a:t>
            </a:r>
            <a:r>
              <a:rPr lang="en-US" sz="2400" spc="-5" dirty="0" smtClean="0">
                <a:latin typeface="Arial"/>
                <a:cs typeface="Arial"/>
              </a:rPr>
              <a:t>a query returns polymorphic results and the </a:t>
            </a:r>
            <a:r>
              <a:rPr lang="en-US" sz="2400" spc="-10" dirty="0" smtClean="0">
                <a:latin typeface="Arial"/>
                <a:cs typeface="Arial"/>
              </a:rPr>
              <a:t>lowest </a:t>
            </a:r>
            <a:r>
              <a:rPr lang="en-US" sz="2400" spc="-5" dirty="0" smtClean="0">
                <a:latin typeface="Arial"/>
                <a:cs typeface="Arial"/>
              </a:rPr>
              <a:t>known </a:t>
            </a:r>
            <a:r>
              <a:rPr lang="en-US" sz="2400" dirty="0" smtClean="0">
                <a:latin typeface="Arial"/>
                <a:cs typeface="Arial"/>
              </a:rPr>
              <a:t>common  </a:t>
            </a:r>
            <a:r>
              <a:rPr lang="en-US" sz="2400" spc="-5" dirty="0" smtClean="0">
                <a:latin typeface="Arial"/>
                <a:cs typeface="Arial"/>
              </a:rPr>
              <a:t>denominator of all the result objects is</a:t>
            </a:r>
            <a:r>
              <a:rPr lang="en-US" sz="2400" spc="-35" dirty="0" smtClean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Object.</a:t>
            </a:r>
            <a:endParaRPr lang="en-US" sz="24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4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400" spc="5" dirty="0" smtClean="0">
                <a:latin typeface="Arial"/>
                <a:cs typeface="Arial"/>
              </a:rPr>
              <a:t>When </a:t>
            </a:r>
            <a:r>
              <a:rPr lang="en-US" sz="2400" spc="-5" dirty="0" smtClean="0">
                <a:latin typeface="Arial"/>
                <a:cs typeface="Arial"/>
              </a:rPr>
              <a:t>a </a:t>
            </a:r>
            <a:r>
              <a:rPr lang="en-US" sz="2400" dirty="0" smtClean="0">
                <a:latin typeface="Arial"/>
                <a:cs typeface="Arial"/>
              </a:rPr>
              <a:t>more </a:t>
            </a:r>
            <a:r>
              <a:rPr lang="en-US" sz="2400" spc="-5" dirty="0" smtClean="0">
                <a:latin typeface="Arial"/>
                <a:cs typeface="Arial"/>
              </a:rPr>
              <a:t>specific result </a:t>
            </a:r>
            <a:r>
              <a:rPr lang="en-US" sz="2400" spc="-15" dirty="0" smtClean="0">
                <a:latin typeface="Arial"/>
                <a:cs typeface="Arial"/>
              </a:rPr>
              <a:t>type </a:t>
            </a:r>
            <a:r>
              <a:rPr lang="en-US" sz="2400" spc="-10" dirty="0" smtClean="0">
                <a:latin typeface="Arial"/>
                <a:cs typeface="Arial"/>
              </a:rPr>
              <a:t>is </a:t>
            </a:r>
            <a:r>
              <a:rPr lang="en-US" sz="2400" spc="-5" dirty="0" smtClean="0">
                <a:latin typeface="Arial"/>
                <a:cs typeface="Arial"/>
              </a:rPr>
              <a:t>expected </a:t>
            </a:r>
            <a:r>
              <a:rPr lang="en-US" sz="2400" spc="-10" dirty="0" smtClean="0">
                <a:latin typeface="Arial"/>
                <a:cs typeface="Arial"/>
              </a:rPr>
              <a:t>queries should usually </a:t>
            </a:r>
            <a:r>
              <a:rPr lang="en-US" sz="2400" spc="-5" dirty="0" smtClean="0">
                <a:latin typeface="Arial"/>
                <a:cs typeface="Arial"/>
              </a:rPr>
              <a:t>use the   </a:t>
            </a:r>
            <a:r>
              <a:rPr lang="en-US" sz="2400" spc="-10" dirty="0" err="1" smtClean="0">
                <a:latin typeface="Arial"/>
                <a:cs typeface="Arial"/>
              </a:rPr>
              <a:t>TypedQuery</a:t>
            </a:r>
            <a:r>
              <a:rPr lang="en-US" sz="2400" spc="-10" dirty="0" smtClean="0">
                <a:latin typeface="Arial"/>
                <a:cs typeface="Arial"/>
              </a:rPr>
              <a:t>.</a:t>
            </a:r>
            <a:endParaRPr lang="en-US" sz="24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400" dirty="0" smtClean="0">
              <a:latin typeface="Arial"/>
              <a:cs typeface="Arial"/>
            </a:endParaRPr>
          </a:p>
          <a:p>
            <a:pPr marL="12700" marR="65405">
              <a:lnSpc>
                <a:spcPct val="100000"/>
              </a:lnSpc>
            </a:pPr>
            <a:r>
              <a:rPr lang="en-US" sz="2400" b="1" spc="-5" dirty="0" smtClean="0">
                <a:latin typeface="Arial"/>
                <a:cs typeface="Arial"/>
              </a:rPr>
              <a:t>Note: </a:t>
            </a:r>
            <a:r>
              <a:rPr lang="en-US" sz="2400" spc="-5" dirty="0" smtClean="0">
                <a:latin typeface="Arial"/>
                <a:cs typeface="Arial"/>
              </a:rPr>
              <a:t>For </a:t>
            </a:r>
            <a:r>
              <a:rPr lang="en-US" sz="2400" spc="-10" dirty="0" smtClean="0">
                <a:latin typeface="Arial"/>
                <a:cs typeface="Arial"/>
              </a:rPr>
              <a:t>type </a:t>
            </a:r>
            <a:r>
              <a:rPr lang="en-US" sz="2400" spc="-5" dirty="0" smtClean="0">
                <a:latin typeface="Arial"/>
                <a:cs typeface="Arial"/>
              </a:rPr>
              <a:t>safety and to </a:t>
            </a:r>
            <a:r>
              <a:rPr lang="en-US" sz="2400" spc="-10" dirty="0" smtClean="0">
                <a:latin typeface="Arial"/>
                <a:cs typeface="Arial"/>
              </a:rPr>
              <a:t>avoid </a:t>
            </a:r>
            <a:r>
              <a:rPr lang="en-US" sz="2400" spc="-5" dirty="0" smtClean="0">
                <a:latin typeface="Arial"/>
                <a:cs typeface="Arial"/>
              </a:rPr>
              <a:t>runtime cast exceptions, it </a:t>
            </a:r>
            <a:r>
              <a:rPr lang="en-US" sz="2400" spc="-10" dirty="0" smtClean="0">
                <a:latin typeface="Arial"/>
                <a:cs typeface="Arial"/>
              </a:rPr>
              <a:t>is </a:t>
            </a:r>
            <a:r>
              <a:rPr lang="en-US" sz="2400" spc="-15" dirty="0" smtClean="0">
                <a:latin typeface="Arial"/>
                <a:cs typeface="Arial"/>
              </a:rPr>
              <a:t>always </a:t>
            </a:r>
            <a:r>
              <a:rPr lang="en-US" sz="2400" spc="-5" dirty="0" smtClean="0">
                <a:latin typeface="Arial"/>
                <a:cs typeface="Arial"/>
              </a:rPr>
              <a:t>good  practice to </a:t>
            </a:r>
            <a:r>
              <a:rPr lang="en-US" sz="2400" spc="-10" dirty="0" smtClean="0">
                <a:latin typeface="Arial"/>
                <a:cs typeface="Arial"/>
              </a:rPr>
              <a:t>work with</a:t>
            </a:r>
            <a:r>
              <a:rPr lang="en-US" sz="2400" spc="20" dirty="0" smtClean="0">
                <a:latin typeface="Arial"/>
                <a:cs typeface="Arial"/>
              </a:rPr>
              <a:t> </a:t>
            </a:r>
            <a:r>
              <a:rPr lang="en-US" sz="2400" spc="-10" dirty="0" err="1" smtClean="0">
                <a:latin typeface="Arial"/>
                <a:cs typeface="Arial"/>
              </a:rPr>
              <a:t>TypedQuery</a:t>
            </a:r>
            <a:r>
              <a:rPr lang="en-US" sz="2400" spc="-10" dirty="0" smtClean="0">
                <a:latin typeface="Arial"/>
                <a:cs typeface="Arial"/>
              </a:rPr>
              <a:t>&lt;T&gt;.</a:t>
            </a:r>
            <a:endParaRPr lang="en-US"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0"/>
            <a:ext cx="10801350" cy="9144000"/>
            <a:chOff x="2016251" y="679704"/>
            <a:chExt cx="4584700" cy="3441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2347" y="685800"/>
              <a:ext cx="4572000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2347" y="685800"/>
              <a:ext cx="4572000" cy="3429000"/>
            </a:xfrm>
            <a:custGeom>
              <a:avLst/>
              <a:gdLst/>
              <a:ahLst/>
              <a:cxnLst/>
              <a:rect l="l" t="t" r="r" b="b"/>
              <a:pathLst>
                <a:path w="4572000" h="3429000">
                  <a:moveTo>
                    <a:pt x="0" y="3429000"/>
                  </a:moveTo>
                  <a:lnTo>
                    <a:pt x="4572000" y="34290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04-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14</a:t>
            </a:fld>
            <a:endParaRPr spc="-5" dirty="0"/>
          </a:p>
        </p:txBody>
      </p:sp>
      <p:sp>
        <p:nvSpPr>
          <p:cNvPr id="11" name="Rectangle 10"/>
          <p:cNvSpPr/>
          <p:nvPr/>
        </p:nvSpPr>
        <p:spPr>
          <a:xfrm>
            <a:off x="9591675" y="0"/>
            <a:ext cx="1209675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33675" y="685800"/>
            <a:ext cx="7805737" cy="7253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pc="-5" dirty="0" smtClean="0">
                <a:latin typeface="Arial"/>
                <a:cs typeface="Arial"/>
              </a:rPr>
              <a:t>Query parameters enable the definition of reusable queries. Such queries can  be executed </a:t>
            </a:r>
            <a:r>
              <a:rPr lang="en-US" spc="-10" dirty="0" smtClean="0">
                <a:latin typeface="Arial"/>
                <a:cs typeface="Arial"/>
              </a:rPr>
              <a:t>with </a:t>
            </a:r>
            <a:r>
              <a:rPr lang="en-US" spc="-5" dirty="0" smtClean="0">
                <a:latin typeface="Arial"/>
                <a:cs typeface="Arial"/>
              </a:rPr>
              <a:t>different parameter </a:t>
            </a:r>
            <a:r>
              <a:rPr lang="en-US" spc="-10" dirty="0" smtClean="0">
                <a:latin typeface="Arial"/>
                <a:cs typeface="Arial"/>
              </a:rPr>
              <a:t>values </a:t>
            </a:r>
            <a:r>
              <a:rPr lang="en-US" spc="-5" dirty="0" smtClean="0">
                <a:latin typeface="Arial"/>
                <a:cs typeface="Arial"/>
              </a:rPr>
              <a:t>to retrieve different</a:t>
            </a:r>
            <a:r>
              <a:rPr lang="en-US" spc="-15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results.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pc="-5" dirty="0" smtClean="0">
                <a:latin typeface="Arial"/>
                <a:cs typeface="Arial"/>
              </a:rPr>
              <a:t>There are multiple </a:t>
            </a:r>
            <a:r>
              <a:rPr lang="en-US" spc="-15" dirty="0" smtClean="0">
                <a:latin typeface="Arial"/>
                <a:cs typeface="Arial"/>
              </a:rPr>
              <a:t>ways </a:t>
            </a:r>
            <a:r>
              <a:rPr lang="en-US" spc="-5" dirty="0" smtClean="0">
                <a:latin typeface="Arial"/>
                <a:cs typeface="Arial"/>
              </a:rPr>
              <a:t>to pass parameters to</a:t>
            </a:r>
            <a:r>
              <a:rPr lang="en-US" spc="10" dirty="0" smtClean="0">
                <a:latin typeface="Arial"/>
                <a:cs typeface="Arial"/>
              </a:rPr>
              <a:t> </a:t>
            </a:r>
            <a:r>
              <a:rPr lang="en-US" spc="-10" dirty="0" smtClean="0">
                <a:latin typeface="Arial"/>
                <a:cs typeface="Arial"/>
              </a:rPr>
              <a:t>query.</a:t>
            </a:r>
            <a:endParaRPr lang="en-US" dirty="0" smtClean="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buAutoNum type="arabicPeriod"/>
              <a:tabLst>
                <a:tab pos="698500" algn="l"/>
              </a:tabLst>
            </a:pPr>
            <a:r>
              <a:rPr lang="en-US" spc="-5" dirty="0" smtClean="0">
                <a:latin typeface="Arial"/>
                <a:cs typeface="Arial"/>
              </a:rPr>
              <a:t>Named Parameters</a:t>
            </a:r>
            <a:r>
              <a:rPr lang="en-US" spc="-6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(:name)</a:t>
            </a:r>
            <a:endParaRPr lang="en-US" dirty="0" smtClean="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buAutoNum type="arabicPeriod"/>
              <a:tabLst>
                <a:tab pos="698500" algn="l"/>
              </a:tabLst>
            </a:pPr>
            <a:r>
              <a:rPr lang="en-US" spc="-5" dirty="0" smtClean="0">
                <a:latin typeface="Arial"/>
                <a:cs typeface="Arial"/>
              </a:rPr>
              <a:t>Ordinal Parameters</a:t>
            </a:r>
            <a:r>
              <a:rPr lang="en-US" spc="-55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(?index)</a:t>
            </a:r>
            <a:endParaRPr lang="en-US" dirty="0" smtClean="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buAutoNum type="arabicPeriod"/>
              <a:tabLst>
                <a:tab pos="698500" algn="l"/>
              </a:tabLst>
            </a:pPr>
            <a:r>
              <a:rPr lang="en-US" spc="-5" dirty="0" smtClean="0">
                <a:latin typeface="Arial"/>
                <a:cs typeface="Arial"/>
              </a:rPr>
              <a:t>Criteria Query</a:t>
            </a:r>
            <a:r>
              <a:rPr lang="en-US" spc="1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Parameters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dirty="0" smtClean="0">
              <a:latin typeface="Arial"/>
              <a:cs typeface="Arial"/>
            </a:endParaRPr>
          </a:p>
          <a:p>
            <a:pPr marL="12700" marR="48895">
              <a:lnSpc>
                <a:spcPct val="100000"/>
              </a:lnSpc>
            </a:pPr>
            <a:r>
              <a:rPr lang="en-US" dirty="0" smtClean="0">
                <a:latin typeface="Arial"/>
                <a:cs typeface="Arial"/>
              </a:rPr>
              <a:t>The </a:t>
            </a:r>
            <a:r>
              <a:rPr lang="en-US" spc="-10" dirty="0" smtClean="0">
                <a:latin typeface="Arial"/>
                <a:cs typeface="Arial"/>
              </a:rPr>
              <a:t>slide </a:t>
            </a:r>
            <a:r>
              <a:rPr lang="en-US" spc="-5" dirty="0" smtClean="0">
                <a:latin typeface="Arial"/>
                <a:cs typeface="Arial"/>
              </a:rPr>
              <a:t>example </a:t>
            </a:r>
            <a:r>
              <a:rPr lang="en-US" spc="-10" dirty="0" smtClean="0">
                <a:latin typeface="Arial"/>
                <a:cs typeface="Arial"/>
              </a:rPr>
              <a:t>shows </a:t>
            </a:r>
            <a:r>
              <a:rPr lang="en-US" spc="-5" dirty="0" smtClean="0">
                <a:latin typeface="Arial"/>
                <a:cs typeface="Arial"/>
              </a:rPr>
              <a:t>example of named parameter </a:t>
            </a:r>
            <a:r>
              <a:rPr lang="en-US" spc="-10" dirty="0" smtClean="0">
                <a:latin typeface="Arial"/>
                <a:cs typeface="Arial"/>
              </a:rPr>
              <a:t>“</a:t>
            </a:r>
            <a:r>
              <a:rPr lang="en-US" spc="-10" dirty="0" err="1" smtClean="0">
                <a:latin typeface="Arial"/>
                <a:cs typeface="Arial"/>
              </a:rPr>
              <a:t>ptitle</a:t>
            </a:r>
            <a:r>
              <a:rPr lang="en-US" spc="-10" dirty="0" smtClean="0">
                <a:latin typeface="Arial"/>
                <a:cs typeface="Arial"/>
              </a:rPr>
              <a:t>”, which is later  </a:t>
            </a:r>
            <a:r>
              <a:rPr lang="en-US" spc="-5" dirty="0" smtClean="0">
                <a:latin typeface="Arial"/>
                <a:cs typeface="Arial"/>
              </a:rPr>
              <a:t>injected using </a:t>
            </a:r>
            <a:r>
              <a:rPr lang="en-US" spc="-5" dirty="0" err="1" smtClean="0">
                <a:latin typeface="Arial"/>
                <a:cs typeface="Arial"/>
              </a:rPr>
              <a:t>setParameter</a:t>
            </a:r>
            <a:r>
              <a:rPr lang="en-US" spc="-5" dirty="0" smtClean="0">
                <a:latin typeface="Arial"/>
                <a:cs typeface="Arial"/>
              </a:rPr>
              <a:t>() </a:t>
            </a:r>
            <a:r>
              <a:rPr lang="en-US" dirty="0" smtClean="0">
                <a:latin typeface="Arial"/>
                <a:cs typeface="Arial"/>
              </a:rPr>
              <a:t>method </a:t>
            </a:r>
            <a:r>
              <a:rPr lang="en-US" spc="-5" dirty="0" smtClean="0">
                <a:latin typeface="Arial"/>
                <a:cs typeface="Arial"/>
              </a:rPr>
              <a:t>on</a:t>
            </a:r>
            <a:r>
              <a:rPr lang="en-US" spc="-75" dirty="0" smtClean="0">
                <a:latin typeface="Arial"/>
                <a:cs typeface="Arial"/>
              </a:rPr>
              <a:t> </a:t>
            </a:r>
            <a:r>
              <a:rPr lang="en-US" spc="-10" dirty="0" smtClean="0">
                <a:latin typeface="Arial"/>
                <a:cs typeface="Arial"/>
              </a:rPr>
              <a:t>query.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b="1" spc="-5" dirty="0" smtClean="0">
                <a:latin typeface="Arial"/>
                <a:cs typeface="Arial"/>
              </a:rPr>
              <a:t>Note: </a:t>
            </a:r>
            <a:r>
              <a:rPr lang="en-US" dirty="0" smtClean="0">
                <a:latin typeface="Arial"/>
                <a:cs typeface="Arial"/>
              </a:rPr>
              <a:t>Named </a:t>
            </a:r>
            <a:r>
              <a:rPr lang="en-US" spc="-5" dirty="0" smtClean="0">
                <a:latin typeface="Arial"/>
                <a:cs typeface="Arial"/>
              </a:rPr>
              <a:t>parameters should </a:t>
            </a:r>
            <a:r>
              <a:rPr lang="en-US" spc="-15" dirty="0" smtClean="0">
                <a:latin typeface="Arial"/>
                <a:cs typeface="Arial"/>
              </a:rPr>
              <a:t>always </a:t>
            </a:r>
            <a:r>
              <a:rPr lang="en-US" spc="-5" dirty="0" smtClean="0">
                <a:latin typeface="Arial"/>
                <a:cs typeface="Arial"/>
              </a:rPr>
              <a:t>preceded by colon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(</a:t>
            </a:r>
            <a:r>
              <a:rPr lang="en-US" b="1" dirty="0" smtClean="0">
                <a:latin typeface="Arial"/>
                <a:cs typeface="Arial"/>
              </a:rPr>
              <a:t>:</a:t>
            </a:r>
            <a:r>
              <a:rPr lang="en-US" dirty="0" smtClean="0">
                <a:latin typeface="Arial"/>
                <a:cs typeface="Arial"/>
              </a:rPr>
              <a:t>).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dirty="0" smtClean="0">
              <a:latin typeface="Arial"/>
              <a:cs typeface="Arial"/>
            </a:endParaRPr>
          </a:p>
          <a:p>
            <a:pPr marL="12700" marR="621030">
              <a:lnSpc>
                <a:spcPct val="100000"/>
              </a:lnSpc>
            </a:pPr>
            <a:r>
              <a:rPr lang="en-US" dirty="0" smtClean="0">
                <a:latin typeface="Arial"/>
                <a:cs typeface="Arial"/>
              </a:rPr>
              <a:t>While </a:t>
            </a:r>
            <a:r>
              <a:rPr lang="en-US" spc="-5" dirty="0" smtClean="0">
                <a:latin typeface="Arial"/>
                <a:cs typeface="Arial"/>
              </a:rPr>
              <a:t>setting the date related parameters, one should </a:t>
            </a:r>
            <a:r>
              <a:rPr lang="en-US" dirty="0" smtClean="0">
                <a:latin typeface="Arial"/>
                <a:cs typeface="Arial"/>
              </a:rPr>
              <a:t>make </a:t>
            </a:r>
            <a:r>
              <a:rPr lang="en-US" spc="-5" dirty="0" smtClean="0">
                <a:latin typeface="Arial"/>
                <a:cs typeface="Arial"/>
              </a:rPr>
              <a:t>use</a:t>
            </a:r>
            <a:r>
              <a:rPr lang="en-US" spc="-11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of  </a:t>
            </a:r>
            <a:r>
              <a:rPr lang="en-US" spc="-5" dirty="0" err="1" smtClean="0">
                <a:latin typeface="Arial"/>
                <a:cs typeface="Arial"/>
              </a:rPr>
              <a:t>TemporalType</a:t>
            </a:r>
            <a:r>
              <a:rPr lang="en-US" spc="-5" dirty="0" smtClean="0">
                <a:latin typeface="Arial"/>
                <a:cs typeface="Arial"/>
              </a:rPr>
              <a:t> to indicate a specific mapping of </a:t>
            </a:r>
            <a:r>
              <a:rPr lang="en-US" spc="-5" dirty="0" err="1" smtClean="0">
                <a:latin typeface="Arial"/>
                <a:cs typeface="Arial"/>
              </a:rPr>
              <a:t>java.util.Date</a:t>
            </a:r>
            <a:r>
              <a:rPr lang="en-US" spc="-5" dirty="0" smtClean="0">
                <a:latin typeface="Arial"/>
                <a:cs typeface="Arial"/>
              </a:rPr>
              <a:t> or  </a:t>
            </a:r>
            <a:r>
              <a:rPr lang="en-US" spc="-5" dirty="0" err="1" smtClean="0">
                <a:latin typeface="Arial"/>
                <a:cs typeface="Arial"/>
              </a:rPr>
              <a:t>java.util.Calendar</a:t>
            </a:r>
            <a:r>
              <a:rPr lang="en-US" spc="-5" dirty="0" smtClean="0">
                <a:latin typeface="Arial"/>
                <a:cs typeface="Arial"/>
              </a:rPr>
              <a:t>. For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example,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24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3200" dirty="0" smtClean="0">
              <a:latin typeface="Arial"/>
              <a:cs typeface="Arial"/>
            </a:endParaRPr>
          </a:p>
          <a:p>
            <a:pPr marL="685165" marR="665480" indent="-474345">
              <a:lnSpc>
                <a:spcPct val="100000"/>
              </a:lnSpc>
            </a:pPr>
            <a:r>
              <a:rPr lang="en-US" sz="2000" dirty="0" err="1" smtClean="0">
                <a:latin typeface="Arial"/>
                <a:cs typeface="Arial"/>
              </a:rPr>
              <a:t>em.createQuery</a:t>
            </a:r>
            <a:r>
              <a:rPr lang="en-US" sz="2000" dirty="0" smtClean="0">
                <a:latin typeface="Arial"/>
                <a:cs typeface="Arial"/>
              </a:rPr>
              <a:t>("SELECT s FROM Student s " +  "WHERE </a:t>
            </a:r>
            <a:r>
              <a:rPr lang="en-US" sz="2000" spc="-5" dirty="0" err="1" smtClean="0">
                <a:latin typeface="Arial"/>
                <a:cs typeface="Arial"/>
              </a:rPr>
              <a:t>s.startDate</a:t>
            </a:r>
            <a:r>
              <a:rPr lang="en-US" sz="2000" spc="-5" dirty="0" smtClean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BETWEEN </a:t>
            </a:r>
            <a:r>
              <a:rPr lang="en-US" sz="2000" spc="-5" dirty="0" smtClean="0">
                <a:latin typeface="Arial"/>
                <a:cs typeface="Arial"/>
              </a:rPr>
              <a:t>:start </a:t>
            </a:r>
            <a:r>
              <a:rPr lang="en-US" sz="2000" dirty="0" smtClean="0">
                <a:latin typeface="Arial"/>
                <a:cs typeface="Arial"/>
              </a:rPr>
              <a:t>AND</a:t>
            </a:r>
            <a:r>
              <a:rPr lang="en-US" sz="2000" spc="-90" dirty="0" smtClean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:end")</a:t>
            </a:r>
          </a:p>
          <a:p>
            <a:pPr marL="613410">
              <a:lnSpc>
                <a:spcPct val="100000"/>
              </a:lnSpc>
            </a:pPr>
            <a:r>
              <a:rPr lang="en-US" sz="2000" dirty="0" smtClean="0">
                <a:latin typeface="Arial"/>
                <a:cs typeface="Arial"/>
              </a:rPr>
              <a:t>.</a:t>
            </a:r>
            <a:r>
              <a:rPr lang="en-US" sz="2000" dirty="0" err="1" smtClean="0">
                <a:latin typeface="Arial"/>
                <a:cs typeface="Arial"/>
              </a:rPr>
              <a:t>setParameter</a:t>
            </a:r>
            <a:r>
              <a:rPr lang="en-US" sz="2000" dirty="0" smtClean="0">
                <a:latin typeface="Arial"/>
                <a:cs typeface="Arial"/>
              </a:rPr>
              <a:t>("start", </a:t>
            </a:r>
            <a:r>
              <a:rPr lang="en-US" sz="2000" spc="-5" dirty="0" smtClean="0">
                <a:latin typeface="Arial"/>
                <a:cs typeface="Arial"/>
              </a:rPr>
              <a:t>start,</a:t>
            </a:r>
            <a:r>
              <a:rPr lang="en-US" sz="2000" spc="235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TemporalType.DATE</a:t>
            </a:r>
            <a:r>
              <a:rPr lang="en-US" sz="2000" dirty="0" smtClean="0">
                <a:latin typeface="Arial"/>
                <a:cs typeface="Arial"/>
              </a:rPr>
              <a:t>)</a:t>
            </a:r>
          </a:p>
          <a:p>
            <a:pPr marL="613410">
              <a:lnSpc>
                <a:spcPct val="100000"/>
              </a:lnSpc>
            </a:pPr>
            <a:r>
              <a:rPr lang="en-US" sz="2000" dirty="0" smtClean="0">
                <a:latin typeface="Arial"/>
                <a:cs typeface="Arial"/>
              </a:rPr>
              <a:t>.</a:t>
            </a:r>
            <a:r>
              <a:rPr lang="en-US" sz="2000" dirty="0" err="1" smtClean="0">
                <a:latin typeface="Arial"/>
                <a:cs typeface="Arial"/>
              </a:rPr>
              <a:t>setParameter</a:t>
            </a:r>
            <a:r>
              <a:rPr lang="en-US" sz="2000" dirty="0" smtClean="0">
                <a:latin typeface="Arial"/>
                <a:cs typeface="Arial"/>
              </a:rPr>
              <a:t>("end", end,</a:t>
            </a:r>
            <a:r>
              <a:rPr lang="en-US" sz="2000" spc="-45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TemporalType.DATE</a:t>
            </a:r>
            <a:r>
              <a:rPr lang="en-US" sz="2000" dirty="0" smtClean="0">
                <a:latin typeface="Arial"/>
                <a:cs typeface="Arial"/>
              </a:rPr>
              <a:t>)</a:t>
            </a:r>
          </a:p>
          <a:p>
            <a:pPr marL="613410">
              <a:lnSpc>
                <a:spcPct val="100000"/>
              </a:lnSpc>
            </a:pPr>
            <a:r>
              <a:rPr lang="en-US" sz="2000" dirty="0" smtClean="0">
                <a:latin typeface="Arial"/>
                <a:cs typeface="Arial"/>
              </a:rPr>
              <a:t>.</a:t>
            </a:r>
            <a:r>
              <a:rPr lang="en-US" sz="2000" dirty="0" err="1" smtClean="0">
                <a:latin typeface="Arial"/>
                <a:cs typeface="Arial"/>
              </a:rPr>
              <a:t>getResultList</a:t>
            </a:r>
            <a:r>
              <a:rPr lang="en-US" sz="2000" dirty="0" smtClean="0">
                <a:latin typeface="Arial"/>
                <a:cs typeface="Arial"/>
              </a:rPr>
              <a:t>();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" name="object 8"/>
          <p:cNvSpPr/>
          <p:nvPr/>
        </p:nvSpPr>
        <p:spPr>
          <a:xfrm>
            <a:off x="2886074" y="5943600"/>
            <a:ext cx="7620001" cy="2286762"/>
          </a:xfrm>
          <a:custGeom>
            <a:avLst/>
            <a:gdLst/>
            <a:ahLst/>
            <a:cxnLst/>
            <a:rect l="l" t="t" r="r" b="b"/>
            <a:pathLst>
              <a:path w="3857625" h="1165859">
                <a:moveTo>
                  <a:pt x="0" y="194310"/>
                </a:moveTo>
                <a:lnTo>
                  <a:pt x="5131" y="149756"/>
                </a:lnTo>
                <a:lnTo>
                  <a:pt x="19749" y="108857"/>
                </a:lnTo>
                <a:lnTo>
                  <a:pt x="42687" y="72778"/>
                </a:lnTo>
                <a:lnTo>
                  <a:pt x="72778" y="42687"/>
                </a:lnTo>
                <a:lnTo>
                  <a:pt x="108857" y="19749"/>
                </a:lnTo>
                <a:lnTo>
                  <a:pt x="149756" y="5131"/>
                </a:lnTo>
                <a:lnTo>
                  <a:pt x="194310" y="0"/>
                </a:lnTo>
                <a:lnTo>
                  <a:pt x="3662933" y="0"/>
                </a:lnTo>
                <a:lnTo>
                  <a:pt x="3707487" y="5131"/>
                </a:lnTo>
                <a:lnTo>
                  <a:pt x="3748386" y="19749"/>
                </a:lnTo>
                <a:lnTo>
                  <a:pt x="3784465" y="42687"/>
                </a:lnTo>
                <a:lnTo>
                  <a:pt x="3814556" y="72778"/>
                </a:lnTo>
                <a:lnTo>
                  <a:pt x="3837494" y="108857"/>
                </a:lnTo>
                <a:lnTo>
                  <a:pt x="3852112" y="149756"/>
                </a:lnTo>
                <a:lnTo>
                  <a:pt x="3857244" y="194310"/>
                </a:lnTo>
                <a:lnTo>
                  <a:pt x="3857244" y="971550"/>
                </a:lnTo>
                <a:lnTo>
                  <a:pt x="3852112" y="1016103"/>
                </a:lnTo>
                <a:lnTo>
                  <a:pt x="3837494" y="1057002"/>
                </a:lnTo>
                <a:lnTo>
                  <a:pt x="3814556" y="1093081"/>
                </a:lnTo>
                <a:lnTo>
                  <a:pt x="3784465" y="1123172"/>
                </a:lnTo>
                <a:lnTo>
                  <a:pt x="3748386" y="1146110"/>
                </a:lnTo>
                <a:lnTo>
                  <a:pt x="3707487" y="1160728"/>
                </a:lnTo>
                <a:lnTo>
                  <a:pt x="3662933" y="1165860"/>
                </a:lnTo>
                <a:lnTo>
                  <a:pt x="194310" y="1165860"/>
                </a:lnTo>
                <a:lnTo>
                  <a:pt x="149756" y="1160728"/>
                </a:lnTo>
                <a:lnTo>
                  <a:pt x="108857" y="1146110"/>
                </a:lnTo>
                <a:lnTo>
                  <a:pt x="72778" y="1123172"/>
                </a:lnTo>
                <a:lnTo>
                  <a:pt x="42687" y="1093081"/>
                </a:lnTo>
                <a:lnTo>
                  <a:pt x="19749" y="1057002"/>
                </a:lnTo>
                <a:lnTo>
                  <a:pt x="5131" y="1016103"/>
                </a:lnTo>
                <a:lnTo>
                  <a:pt x="0" y="971550"/>
                </a:lnTo>
                <a:lnTo>
                  <a:pt x="0" y="194310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0"/>
            <a:ext cx="10801350" cy="9144000"/>
            <a:chOff x="2016251" y="679704"/>
            <a:chExt cx="4584700" cy="3441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2347" y="685800"/>
              <a:ext cx="4572000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2347" y="685800"/>
              <a:ext cx="4572000" cy="3429000"/>
            </a:xfrm>
            <a:custGeom>
              <a:avLst/>
              <a:gdLst/>
              <a:ahLst/>
              <a:cxnLst/>
              <a:rect l="l" t="t" r="r" b="b"/>
              <a:pathLst>
                <a:path w="4572000" h="3429000">
                  <a:moveTo>
                    <a:pt x="0" y="3429000"/>
                  </a:moveTo>
                  <a:lnTo>
                    <a:pt x="4572000" y="34290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04-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16</a:t>
            </a:fld>
            <a:endParaRPr spc="-5" dirty="0"/>
          </a:p>
        </p:txBody>
      </p:sp>
      <p:sp>
        <p:nvSpPr>
          <p:cNvPr id="11" name="Rectangle 10"/>
          <p:cNvSpPr/>
          <p:nvPr/>
        </p:nvSpPr>
        <p:spPr>
          <a:xfrm>
            <a:off x="9591675" y="0"/>
            <a:ext cx="1209675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0338" y="1466022"/>
            <a:ext cx="8101012" cy="5719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48260">
              <a:lnSpc>
                <a:spcPct val="100000"/>
              </a:lnSpc>
              <a:spcBef>
                <a:spcPts val="95"/>
              </a:spcBef>
            </a:pPr>
            <a:r>
              <a:rPr lang="en-US" sz="2000" dirty="0" smtClean="0">
                <a:latin typeface="Arial"/>
                <a:cs typeface="Arial"/>
              </a:rPr>
              <a:t>Named </a:t>
            </a:r>
            <a:r>
              <a:rPr lang="en-US" sz="2000" spc="-5" dirty="0" smtClean="0">
                <a:latin typeface="Arial"/>
                <a:cs typeface="Arial"/>
              </a:rPr>
              <a:t>queries enables </a:t>
            </a:r>
            <a:r>
              <a:rPr lang="en-US" sz="2000" spc="-10" dirty="0" smtClean="0">
                <a:latin typeface="Arial"/>
                <a:cs typeface="Arial"/>
              </a:rPr>
              <a:t>developer </a:t>
            </a:r>
            <a:r>
              <a:rPr lang="en-US" sz="2000" spc="-5" dirty="0" smtClean="0">
                <a:latin typeface="Arial"/>
                <a:cs typeface="Arial"/>
              </a:rPr>
              <a:t>to </a:t>
            </a:r>
            <a:r>
              <a:rPr lang="en-US" sz="2000" spc="-10" dirty="0" smtClean="0">
                <a:latin typeface="Arial"/>
                <a:cs typeface="Arial"/>
              </a:rPr>
              <a:t>write </a:t>
            </a:r>
            <a:r>
              <a:rPr lang="en-US" sz="2000" spc="-5" dirty="0" smtClean="0">
                <a:latin typeface="Arial"/>
                <a:cs typeface="Arial"/>
              </a:rPr>
              <a:t>static queries. Such queries are  </a:t>
            </a:r>
            <a:r>
              <a:rPr lang="en-US" sz="2000" spc="-10" dirty="0" smtClean="0">
                <a:latin typeface="Arial"/>
                <a:cs typeface="Arial"/>
              </a:rPr>
              <a:t>written </a:t>
            </a:r>
            <a:r>
              <a:rPr lang="en-US" sz="2000" spc="-5" dirty="0" smtClean="0">
                <a:latin typeface="Arial"/>
                <a:cs typeface="Arial"/>
              </a:rPr>
              <a:t>on an entity class </a:t>
            </a:r>
            <a:r>
              <a:rPr lang="en-US" sz="2000" spc="-10" dirty="0" smtClean="0">
                <a:latin typeface="Arial"/>
                <a:cs typeface="Arial"/>
              </a:rPr>
              <a:t>with </a:t>
            </a:r>
            <a:r>
              <a:rPr lang="en-US" sz="2000" spc="-5" dirty="0" smtClean="0">
                <a:latin typeface="Arial"/>
                <a:cs typeface="Arial"/>
              </a:rPr>
              <a:t>class </a:t>
            </a:r>
            <a:r>
              <a:rPr lang="en-US" sz="2000" spc="-10" dirty="0" smtClean="0">
                <a:latin typeface="Arial"/>
                <a:cs typeface="Arial"/>
              </a:rPr>
              <a:t>level </a:t>
            </a:r>
            <a:r>
              <a:rPr lang="en-US" sz="2000" spc="-5" dirty="0" smtClean="0">
                <a:latin typeface="Arial"/>
                <a:cs typeface="Arial"/>
              </a:rPr>
              <a:t>annotations called @</a:t>
            </a:r>
            <a:r>
              <a:rPr lang="en-US" sz="2000" spc="-5" dirty="0" err="1" smtClean="0">
                <a:latin typeface="Arial"/>
                <a:cs typeface="Arial"/>
              </a:rPr>
              <a:t>NamedQueries</a:t>
            </a:r>
            <a:r>
              <a:rPr lang="en-US" sz="2000" spc="-5" dirty="0" smtClean="0">
                <a:latin typeface="Arial"/>
                <a:cs typeface="Arial"/>
              </a:rPr>
              <a:t>  and</a:t>
            </a:r>
            <a:r>
              <a:rPr lang="en-US" sz="2000" spc="-25" dirty="0" smtClean="0">
                <a:latin typeface="Arial"/>
                <a:cs typeface="Arial"/>
              </a:rPr>
              <a:t> </a:t>
            </a:r>
            <a:r>
              <a:rPr lang="en-US" sz="2000" spc="-5" dirty="0" smtClean="0">
                <a:latin typeface="Arial"/>
                <a:cs typeface="Arial"/>
              </a:rPr>
              <a:t>@</a:t>
            </a:r>
            <a:r>
              <a:rPr lang="en-US" sz="2000" spc="-5" dirty="0" err="1" smtClean="0">
                <a:latin typeface="Arial"/>
                <a:cs typeface="Arial"/>
              </a:rPr>
              <a:t>NamedQuery</a:t>
            </a:r>
            <a:r>
              <a:rPr lang="en-US" sz="2000" spc="-5" dirty="0" smtClean="0">
                <a:latin typeface="Arial"/>
                <a:cs typeface="Arial"/>
              </a:rPr>
              <a:t>.</a:t>
            </a:r>
            <a:endParaRPr lang="en-US" sz="20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0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000" spc="-5" dirty="0" smtClean="0">
                <a:latin typeface="Arial"/>
                <a:cs typeface="Arial"/>
              </a:rPr>
              <a:t>@</a:t>
            </a:r>
            <a:r>
              <a:rPr lang="en-US" sz="2000" spc="-5" dirty="0" err="1" smtClean="0">
                <a:latin typeface="Arial"/>
                <a:cs typeface="Arial"/>
              </a:rPr>
              <a:t>NamedQueries</a:t>
            </a:r>
            <a:r>
              <a:rPr lang="en-US" sz="2000" spc="-5" dirty="0" smtClean="0">
                <a:latin typeface="Arial"/>
                <a:cs typeface="Arial"/>
              </a:rPr>
              <a:t> accepts array of </a:t>
            </a:r>
            <a:r>
              <a:rPr lang="en-US" sz="2000" spc="-10" dirty="0" smtClean="0">
                <a:latin typeface="Arial"/>
                <a:cs typeface="Arial"/>
              </a:rPr>
              <a:t>@</a:t>
            </a:r>
            <a:r>
              <a:rPr lang="en-US" sz="2000" spc="-10" dirty="0" err="1" smtClean="0">
                <a:latin typeface="Arial"/>
                <a:cs typeface="Arial"/>
              </a:rPr>
              <a:t>NamedQuery</a:t>
            </a:r>
            <a:r>
              <a:rPr lang="en-US" sz="2000" spc="-10" dirty="0" smtClean="0">
                <a:latin typeface="Arial"/>
                <a:cs typeface="Arial"/>
              </a:rPr>
              <a:t>, whereas</a:t>
            </a:r>
            <a:r>
              <a:rPr lang="en-US" sz="2000" spc="20" dirty="0" smtClean="0">
                <a:latin typeface="Arial"/>
                <a:cs typeface="Arial"/>
              </a:rPr>
              <a:t> </a:t>
            </a:r>
            <a:r>
              <a:rPr lang="en-US" sz="2000" spc="-5" dirty="0" smtClean="0">
                <a:latin typeface="Arial"/>
                <a:cs typeface="Arial"/>
              </a:rPr>
              <a:t>@</a:t>
            </a:r>
            <a:r>
              <a:rPr lang="en-US" sz="2000" spc="-5" dirty="0" err="1" smtClean="0">
                <a:latin typeface="Arial"/>
                <a:cs typeface="Arial"/>
              </a:rPr>
              <a:t>NamedQuery</a:t>
            </a:r>
            <a:endParaRPr lang="en-US" sz="20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000" spc="-5" dirty="0" smtClean="0">
                <a:latin typeface="Arial"/>
                <a:cs typeface="Arial"/>
              </a:rPr>
              <a:t>requires </a:t>
            </a:r>
            <a:r>
              <a:rPr lang="en-US" sz="2000" dirty="0" smtClean="0">
                <a:latin typeface="Arial"/>
                <a:cs typeface="Arial"/>
              </a:rPr>
              <a:t>name </a:t>
            </a:r>
            <a:r>
              <a:rPr lang="en-US" sz="2000" spc="-5" dirty="0" smtClean="0">
                <a:latin typeface="Arial"/>
                <a:cs typeface="Arial"/>
              </a:rPr>
              <a:t>and</a:t>
            </a:r>
            <a:r>
              <a:rPr lang="en-US" sz="2000" spc="-35" dirty="0" smtClean="0">
                <a:latin typeface="Arial"/>
                <a:cs typeface="Arial"/>
              </a:rPr>
              <a:t> </a:t>
            </a:r>
            <a:r>
              <a:rPr lang="en-US" sz="2000" spc="-10" dirty="0" smtClean="0">
                <a:latin typeface="Arial"/>
                <a:cs typeface="Arial"/>
              </a:rPr>
              <a:t>query.</a:t>
            </a:r>
            <a:endParaRPr lang="en-US" sz="20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000" dirty="0" smtClean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lang="en-US" sz="2000" spc="-10" dirty="0" smtClean="0">
                <a:latin typeface="Arial"/>
                <a:cs typeface="Arial"/>
              </a:rPr>
              <a:t>Slide shows </a:t>
            </a:r>
            <a:r>
              <a:rPr lang="en-US" sz="2000" spc="-5" dirty="0" smtClean="0">
                <a:latin typeface="Arial"/>
                <a:cs typeface="Arial"/>
              </a:rPr>
              <a:t>an example to create a named </a:t>
            </a:r>
            <a:r>
              <a:rPr lang="en-US" sz="2000" spc="-10" dirty="0" smtClean="0">
                <a:latin typeface="Arial"/>
                <a:cs typeface="Arial"/>
              </a:rPr>
              <a:t>query </a:t>
            </a:r>
            <a:r>
              <a:rPr lang="en-US" sz="2000" spc="-5" dirty="0" smtClean="0">
                <a:latin typeface="Arial"/>
                <a:cs typeface="Arial"/>
              </a:rPr>
              <a:t>“</a:t>
            </a:r>
            <a:r>
              <a:rPr lang="en-US" sz="2000" spc="-5" dirty="0" err="1" smtClean="0">
                <a:latin typeface="Arial"/>
                <a:cs typeface="Arial"/>
              </a:rPr>
              <a:t>getAllBooks</a:t>
            </a:r>
            <a:r>
              <a:rPr lang="en-US" sz="2000" spc="-5" dirty="0" smtClean="0">
                <a:latin typeface="Arial"/>
                <a:cs typeface="Arial"/>
              </a:rPr>
              <a:t>”. Once defined  later on </a:t>
            </a:r>
            <a:r>
              <a:rPr lang="en-US" sz="2000" spc="-15" dirty="0" smtClean="0">
                <a:latin typeface="Arial"/>
                <a:cs typeface="Arial"/>
              </a:rPr>
              <a:t>we </a:t>
            </a:r>
            <a:r>
              <a:rPr lang="en-US" sz="2000" spc="-5" dirty="0" smtClean="0">
                <a:latin typeface="Arial"/>
                <a:cs typeface="Arial"/>
              </a:rPr>
              <a:t>can create and execute </a:t>
            </a:r>
            <a:r>
              <a:rPr lang="en-US" sz="2000" dirty="0" smtClean="0">
                <a:latin typeface="Arial"/>
                <a:cs typeface="Arial"/>
              </a:rPr>
              <a:t>named </a:t>
            </a:r>
            <a:r>
              <a:rPr lang="en-US" sz="2000" spc="-5" dirty="0" smtClean="0">
                <a:latin typeface="Arial"/>
                <a:cs typeface="Arial"/>
              </a:rPr>
              <a:t>query as </a:t>
            </a:r>
            <a:r>
              <a:rPr lang="en-US" sz="2000" spc="-10" dirty="0" smtClean="0">
                <a:latin typeface="Arial"/>
                <a:cs typeface="Arial"/>
              </a:rPr>
              <a:t>shown</a:t>
            </a:r>
            <a:r>
              <a:rPr lang="en-US" sz="2000" spc="-45" dirty="0" smtClean="0">
                <a:latin typeface="Arial"/>
                <a:cs typeface="Arial"/>
              </a:rPr>
              <a:t> </a:t>
            </a:r>
            <a:r>
              <a:rPr lang="en-US" sz="2000" spc="-10" dirty="0" smtClean="0">
                <a:latin typeface="Arial"/>
                <a:cs typeface="Arial"/>
              </a:rPr>
              <a:t>below:</a:t>
            </a:r>
            <a:endParaRPr lang="en-US" sz="20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24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3600" dirty="0" smtClean="0">
              <a:latin typeface="Arial"/>
              <a:cs typeface="Arial"/>
            </a:endParaRPr>
          </a:p>
          <a:p>
            <a:pPr marL="188595" marR="1084580">
              <a:lnSpc>
                <a:spcPct val="100000"/>
              </a:lnSpc>
            </a:pPr>
            <a:r>
              <a:rPr lang="en-US" sz="2000" dirty="0" smtClean="0">
                <a:latin typeface="Arial"/>
                <a:cs typeface="Arial"/>
              </a:rPr>
              <a:t>Query </a:t>
            </a:r>
            <a:r>
              <a:rPr lang="en-US" sz="2000" dirty="0" err="1" smtClean="0">
                <a:latin typeface="Arial"/>
                <a:cs typeface="Arial"/>
              </a:rPr>
              <a:t>query</a:t>
            </a:r>
            <a:r>
              <a:rPr lang="en-US" sz="2000" dirty="0" smtClean="0">
                <a:latin typeface="Arial"/>
                <a:cs typeface="Arial"/>
              </a:rPr>
              <a:t> =  </a:t>
            </a:r>
            <a:r>
              <a:rPr lang="en-US" sz="2000" spc="-5" dirty="0" err="1" smtClean="0">
                <a:latin typeface="Arial"/>
                <a:cs typeface="Arial"/>
              </a:rPr>
              <a:t>entityManager.createNamedQuery</a:t>
            </a:r>
            <a:r>
              <a:rPr lang="en-US" sz="2000" spc="-5" dirty="0" smtClean="0">
                <a:latin typeface="Arial"/>
                <a:cs typeface="Arial"/>
              </a:rPr>
              <a:t>("</a:t>
            </a:r>
            <a:r>
              <a:rPr lang="en-US" sz="2000" spc="-5" dirty="0" err="1" smtClean="0">
                <a:latin typeface="Arial"/>
                <a:cs typeface="Arial"/>
              </a:rPr>
              <a:t>getAllBooks</a:t>
            </a:r>
            <a:r>
              <a:rPr lang="en-US" sz="2000" spc="-5" dirty="0" smtClean="0">
                <a:latin typeface="Arial"/>
                <a:cs typeface="Arial"/>
              </a:rPr>
              <a:t>“);</a:t>
            </a:r>
            <a:r>
              <a:rPr lang="en-US" sz="2400" spc="-5" dirty="0" smtClean="0">
                <a:latin typeface="Arial"/>
                <a:cs typeface="Arial"/>
              </a:rPr>
              <a:t> </a:t>
            </a:r>
          </a:p>
          <a:p>
            <a:pPr marL="188595" marR="1084580">
              <a:lnSpc>
                <a:spcPct val="100000"/>
              </a:lnSpc>
            </a:pPr>
            <a:endParaRPr lang="en-US" sz="2000" spc="-5" dirty="0">
              <a:latin typeface="Arial"/>
              <a:cs typeface="Arial"/>
            </a:endParaRPr>
          </a:p>
          <a:p>
            <a:pPr marL="188595" marR="1084580">
              <a:lnSpc>
                <a:spcPct val="100000"/>
              </a:lnSpc>
            </a:pPr>
            <a:r>
              <a:rPr lang="en-US" sz="2000" spc="-5" dirty="0" smtClean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List&lt;Book&gt; </a:t>
            </a:r>
            <a:r>
              <a:rPr lang="en-US" sz="2000" dirty="0" err="1" smtClean="0">
                <a:latin typeface="Arial"/>
                <a:cs typeface="Arial"/>
              </a:rPr>
              <a:t>bookList</a:t>
            </a:r>
            <a:r>
              <a:rPr lang="en-US" sz="2000" dirty="0" smtClean="0">
                <a:latin typeface="Arial"/>
                <a:cs typeface="Arial"/>
              </a:rPr>
              <a:t>=</a:t>
            </a:r>
            <a:r>
              <a:rPr lang="en-US" sz="2000" spc="-70" dirty="0" smtClean="0">
                <a:latin typeface="Arial"/>
                <a:cs typeface="Arial"/>
              </a:rPr>
              <a:t> </a:t>
            </a:r>
            <a:r>
              <a:rPr lang="en-US" sz="2000" spc="-5" dirty="0" err="1" smtClean="0">
                <a:latin typeface="Arial"/>
                <a:cs typeface="Arial"/>
              </a:rPr>
              <a:t>query.getResultList</a:t>
            </a:r>
            <a:r>
              <a:rPr lang="en-US" sz="2000" spc="-5" dirty="0" smtClean="0">
                <a:latin typeface="Arial"/>
                <a:cs typeface="Arial"/>
              </a:rPr>
              <a:t>();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" name="object 8"/>
          <p:cNvSpPr/>
          <p:nvPr/>
        </p:nvSpPr>
        <p:spPr>
          <a:xfrm>
            <a:off x="2809875" y="5334000"/>
            <a:ext cx="7239000" cy="2438400"/>
          </a:xfrm>
          <a:custGeom>
            <a:avLst/>
            <a:gdLst/>
            <a:ahLst/>
            <a:cxnLst/>
            <a:rect l="l" t="t" r="r" b="b"/>
            <a:pathLst>
              <a:path w="4064635" h="791209">
                <a:moveTo>
                  <a:pt x="0" y="131825"/>
                </a:moveTo>
                <a:lnTo>
                  <a:pt x="6723" y="90172"/>
                </a:lnTo>
                <a:lnTo>
                  <a:pt x="25444" y="53986"/>
                </a:lnTo>
                <a:lnTo>
                  <a:pt x="53986" y="25444"/>
                </a:lnTo>
                <a:lnTo>
                  <a:pt x="90172" y="6723"/>
                </a:lnTo>
                <a:lnTo>
                  <a:pt x="131825" y="0"/>
                </a:lnTo>
                <a:lnTo>
                  <a:pt x="3932681" y="0"/>
                </a:lnTo>
                <a:lnTo>
                  <a:pt x="3974335" y="6723"/>
                </a:lnTo>
                <a:lnTo>
                  <a:pt x="4010521" y="25444"/>
                </a:lnTo>
                <a:lnTo>
                  <a:pt x="4039063" y="53986"/>
                </a:lnTo>
                <a:lnTo>
                  <a:pt x="4057784" y="90172"/>
                </a:lnTo>
                <a:lnTo>
                  <a:pt x="4064507" y="131825"/>
                </a:lnTo>
                <a:lnTo>
                  <a:pt x="4064507" y="659129"/>
                </a:lnTo>
                <a:lnTo>
                  <a:pt x="4057784" y="700783"/>
                </a:lnTo>
                <a:lnTo>
                  <a:pt x="4039063" y="736969"/>
                </a:lnTo>
                <a:lnTo>
                  <a:pt x="4010521" y="765511"/>
                </a:lnTo>
                <a:lnTo>
                  <a:pt x="3974335" y="784232"/>
                </a:lnTo>
                <a:lnTo>
                  <a:pt x="3932681" y="790956"/>
                </a:lnTo>
                <a:lnTo>
                  <a:pt x="131825" y="790956"/>
                </a:lnTo>
                <a:lnTo>
                  <a:pt x="90172" y="784232"/>
                </a:lnTo>
                <a:lnTo>
                  <a:pt x="53986" y="765511"/>
                </a:lnTo>
                <a:lnTo>
                  <a:pt x="25444" y="736969"/>
                </a:lnTo>
                <a:lnTo>
                  <a:pt x="6723" y="700783"/>
                </a:lnTo>
                <a:lnTo>
                  <a:pt x="0" y="659129"/>
                </a:lnTo>
                <a:lnTo>
                  <a:pt x="0" y="13182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801350" cy="91440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04-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18</a:t>
            </a:fld>
            <a:endParaRPr spc="-5" dirty="0"/>
          </a:p>
        </p:txBody>
      </p:sp>
      <p:sp>
        <p:nvSpPr>
          <p:cNvPr id="9" name="Rectangle 8"/>
          <p:cNvSpPr/>
          <p:nvPr/>
        </p:nvSpPr>
        <p:spPr>
          <a:xfrm>
            <a:off x="9591675" y="0"/>
            <a:ext cx="1209675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981075" y="6172200"/>
            <a:ext cx="7924800" cy="152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0801350" cy="9144000"/>
            <a:chOff x="2016251" y="679704"/>
            <a:chExt cx="4584700" cy="3441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2347" y="685800"/>
              <a:ext cx="4572000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2347" y="685800"/>
              <a:ext cx="4572000" cy="3429000"/>
            </a:xfrm>
            <a:custGeom>
              <a:avLst/>
              <a:gdLst/>
              <a:ahLst/>
              <a:cxnLst/>
              <a:rect l="l" t="t" r="r" b="b"/>
              <a:pathLst>
                <a:path w="4572000" h="3429000">
                  <a:moveTo>
                    <a:pt x="0" y="3429000"/>
                  </a:moveTo>
                  <a:lnTo>
                    <a:pt x="4572000" y="34290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04-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19</a:t>
            </a:fld>
            <a:endParaRPr spc="-5" dirty="0"/>
          </a:p>
        </p:txBody>
      </p:sp>
      <p:sp>
        <p:nvSpPr>
          <p:cNvPr id="11" name="Rectangle 10"/>
          <p:cNvSpPr/>
          <p:nvPr/>
        </p:nvSpPr>
        <p:spPr>
          <a:xfrm>
            <a:off x="1057275" y="6324600"/>
            <a:ext cx="7772400" cy="1041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000" dirty="0" smtClean="0">
                <a:latin typeface="Arial"/>
                <a:cs typeface="Arial"/>
              </a:rPr>
              <a:t>Query </a:t>
            </a:r>
            <a:r>
              <a:rPr lang="en-US" sz="2000" dirty="0" err="1" smtClean="0">
                <a:latin typeface="Arial"/>
                <a:cs typeface="Arial"/>
              </a:rPr>
              <a:t>query</a:t>
            </a:r>
            <a:r>
              <a:rPr lang="en-US" sz="2000" dirty="0" smtClean="0">
                <a:latin typeface="Arial"/>
                <a:cs typeface="Arial"/>
              </a:rPr>
              <a:t> =  </a:t>
            </a:r>
            <a:r>
              <a:rPr lang="en-US" sz="2000" spc="-5" dirty="0" err="1" smtClean="0">
                <a:latin typeface="Arial"/>
                <a:cs typeface="Arial"/>
              </a:rPr>
              <a:t>entityManager.createNamedQuery</a:t>
            </a:r>
            <a:r>
              <a:rPr lang="en-US" sz="2000" spc="-5" dirty="0" smtClean="0">
                <a:latin typeface="Arial"/>
                <a:cs typeface="Arial"/>
              </a:rPr>
              <a:t>("</a:t>
            </a:r>
            <a:r>
              <a:rPr lang="en-US" sz="2000" spc="-5" dirty="0" err="1" smtClean="0">
                <a:latin typeface="Arial"/>
                <a:cs typeface="Arial"/>
              </a:rPr>
              <a:t>getAllBooks</a:t>
            </a:r>
            <a:r>
              <a:rPr lang="en-US" sz="2000" spc="-5" dirty="0" smtClean="0">
                <a:latin typeface="Arial"/>
                <a:cs typeface="Arial"/>
              </a:rPr>
              <a:t>");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2000" spc="-5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 smtClean="0">
                <a:latin typeface="Arial"/>
                <a:cs typeface="Arial"/>
              </a:rPr>
              <a:t>  </a:t>
            </a:r>
            <a:r>
              <a:rPr lang="en-US" sz="2000" dirty="0" smtClean="0">
                <a:latin typeface="Arial"/>
                <a:cs typeface="Arial"/>
              </a:rPr>
              <a:t>List&lt;Book&gt; </a:t>
            </a:r>
            <a:r>
              <a:rPr lang="en-US" sz="2000" dirty="0" err="1" smtClean="0">
                <a:latin typeface="Arial"/>
                <a:cs typeface="Arial"/>
              </a:rPr>
              <a:t>bookList</a:t>
            </a:r>
            <a:r>
              <a:rPr lang="en-US" sz="2000" dirty="0" smtClean="0">
                <a:latin typeface="Arial"/>
                <a:cs typeface="Arial"/>
              </a:rPr>
              <a:t>=</a:t>
            </a:r>
            <a:r>
              <a:rPr lang="en-US" sz="2000" spc="-70" dirty="0" smtClean="0">
                <a:latin typeface="Arial"/>
                <a:cs typeface="Arial"/>
              </a:rPr>
              <a:t> </a:t>
            </a:r>
            <a:r>
              <a:rPr lang="en-US" sz="2000" spc="-5" dirty="0" err="1" smtClean="0">
                <a:latin typeface="Arial"/>
                <a:cs typeface="Arial"/>
              </a:rPr>
              <a:t>query.getResultList</a:t>
            </a:r>
            <a:r>
              <a:rPr lang="en-US" sz="2000" spc="-5" dirty="0" smtClean="0">
                <a:latin typeface="Arial"/>
                <a:cs typeface="Arial"/>
              </a:rPr>
              <a:t>();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91675" y="0"/>
            <a:ext cx="1209675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801349" cy="911025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04-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2</a:t>
            </a:fld>
            <a:endParaRPr spc="-5" dirty="0"/>
          </a:p>
        </p:txBody>
      </p:sp>
      <p:sp>
        <p:nvSpPr>
          <p:cNvPr id="9" name="Rectangle 8"/>
          <p:cNvSpPr/>
          <p:nvPr/>
        </p:nvSpPr>
        <p:spPr>
          <a:xfrm>
            <a:off x="9591675" y="0"/>
            <a:ext cx="1209675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801350" cy="73914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809875" y="7696200"/>
            <a:ext cx="7239000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Query query =  </a:t>
            </a:r>
            <a:r>
              <a:rPr spc="-5" dirty="0">
                <a:latin typeface="Arial"/>
                <a:cs typeface="Arial"/>
              </a:rPr>
              <a:t>entityManager.createNamedQuery("</a:t>
            </a:r>
            <a:r>
              <a:rPr spc="-5">
                <a:latin typeface="Arial"/>
                <a:cs typeface="Arial"/>
              </a:rPr>
              <a:t>getAllBooks</a:t>
            </a:r>
            <a:r>
              <a:rPr spc="-5" smtClean="0">
                <a:latin typeface="Arial"/>
                <a:cs typeface="Arial"/>
              </a:rPr>
              <a:t>");</a:t>
            </a:r>
            <a:endParaRPr lang="en-IN" spc="-5" dirty="0" smtClean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IN" spc="-5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smtClean="0">
                <a:latin typeface="Arial"/>
                <a:cs typeface="Arial"/>
              </a:rPr>
              <a:t>  </a:t>
            </a:r>
            <a:r>
              <a:rPr dirty="0">
                <a:latin typeface="Arial"/>
                <a:cs typeface="Arial"/>
              </a:rPr>
              <a:t>List&lt;Book&gt; bookList=</a:t>
            </a:r>
            <a:r>
              <a:rPr spc="-7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query.getResultList();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04-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20</a:t>
            </a:fld>
            <a:endParaRPr spc="-5" dirty="0"/>
          </a:p>
        </p:txBody>
      </p:sp>
      <p:sp>
        <p:nvSpPr>
          <p:cNvPr id="11" name="Rectangle 10"/>
          <p:cNvSpPr/>
          <p:nvPr/>
        </p:nvSpPr>
        <p:spPr>
          <a:xfrm>
            <a:off x="9591675" y="0"/>
            <a:ext cx="1209675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0"/>
            <a:ext cx="10801350" cy="9144000"/>
            <a:chOff x="2016251" y="726948"/>
            <a:chExt cx="4584700" cy="3441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2347" y="733044"/>
              <a:ext cx="4572000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2347" y="733044"/>
              <a:ext cx="4572000" cy="3429000"/>
            </a:xfrm>
            <a:custGeom>
              <a:avLst/>
              <a:gdLst/>
              <a:ahLst/>
              <a:cxnLst/>
              <a:rect l="l" t="t" r="r" b="b"/>
              <a:pathLst>
                <a:path w="4572000" h="3429000">
                  <a:moveTo>
                    <a:pt x="0" y="3429000"/>
                  </a:moveTo>
                  <a:lnTo>
                    <a:pt x="4572000" y="34290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04-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21</a:t>
            </a:fld>
            <a:endParaRPr spc="-5" dirty="0"/>
          </a:p>
        </p:txBody>
      </p:sp>
      <p:sp>
        <p:nvSpPr>
          <p:cNvPr id="9" name="Rectangle 8"/>
          <p:cNvSpPr/>
          <p:nvPr/>
        </p:nvSpPr>
        <p:spPr>
          <a:xfrm>
            <a:off x="9591675" y="0"/>
            <a:ext cx="1209675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0"/>
            <a:ext cx="10801350" cy="9144000"/>
            <a:chOff x="2016251" y="726948"/>
            <a:chExt cx="4584700" cy="3441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2347" y="733044"/>
              <a:ext cx="4572000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2347" y="733044"/>
              <a:ext cx="4572000" cy="3429000"/>
            </a:xfrm>
            <a:custGeom>
              <a:avLst/>
              <a:gdLst/>
              <a:ahLst/>
              <a:cxnLst/>
              <a:rect l="l" t="t" r="r" b="b"/>
              <a:pathLst>
                <a:path w="4572000" h="3429000">
                  <a:moveTo>
                    <a:pt x="0" y="3429000"/>
                  </a:moveTo>
                  <a:lnTo>
                    <a:pt x="4572000" y="34290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04-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22</a:t>
            </a:fld>
            <a:endParaRPr spc="-5" dirty="0"/>
          </a:p>
        </p:txBody>
      </p:sp>
      <p:sp>
        <p:nvSpPr>
          <p:cNvPr id="9" name="Rectangle 8"/>
          <p:cNvSpPr/>
          <p:nvPr/>
        </p:nvSpPr>
        <p:spPr>
          <a:xfrm>
            <a:off x="9591675" y="0"/>
            <a:ext cx="1209675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0"/>
            <a:ext cx="10801350" cy="9144000"/>
            <a:chOff x="2016251" y="679704"/>
            <a:chExt cx="4584700" cy="3441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2347" y="685800"/>
              <a:ext cx="4572000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2347" y="685800"/>
              <a:ext cx="4572000" cy="3429000"/>
            </a:xfrm>
            <a:custGeom>
              <a:avLst/>
              <a:gdLst/>
              <a:ahLst/>
              <a:cxnLst/>
              <a:rect l="l" t="t" r="r" b="b"/>
              <a:pathLst>
                <a:path w="4572000" h="3429000">
                  <a:moveTo>
                    <a:pt x="0" y="3429000"/>
                  </a:moveTo>
                  <a:lnTo>
                    <a:pt x="4572000" y="34290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04-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23</a:t>
            </a:fld>
            <a:endParaRPr spc="-5" dirty="0"/>
          </a:p>
        </p:txBody>
      </p:sp>
      <p:sp>
        <p:nvSpPr>
          <p:cNvPr id="9" name="Rectangle 8"/>
          <p:cNvSpPr/>
          <p:nvPr/>
        </p:nvSpPr>
        <p:spPr>
          <a:xfrm>
            <a:off x="9591675" y="0"/>
            <a:ext cx="1209675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0"/>
            <a:ext cx="10801350" cy="9144000"/>
            <a:chOff x="2016251" y="679704"/>
            <a:chExt cx="4584700" cy="3441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2347" y="685800"/>
              <a:ext cx="4572000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2347" y="685800"/>
              <a:ext cx="4572000" cy="3429000"/>
            </a:xfrm>
            <a:custGeom>
              <a:avLst/>
              <a:gdLst/>
              <a:ahLst/>
              <a:cxnLst/>
              <a:rect l="l" t="t" r="r" b="b"/>
              <a:pathLst>
                <a:path w="4572000" h="3429000">
                  <a:moveTo>
                    <a:pt x="0" y="3429000"/>
                  </a:moveTo>
                  <a:lnTo>
                    <a:pt x="4572000" y="34290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04-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24</a:t>
            </a:fld>
            <a:endParaRPr spc="-5" dirty="0"/>
          </a:p>
        </p:txBody>
      </p:sp>
      <p:sp>
        <p:nvSpPr>
          <p:cNvPr id="9" name="Rectangle 8"/>
          <p:cNvSpPr/>
          <p:nvPr/>
        </p:nvSpPr>
        <p:spPr>
          <a:xfrm>
            <a:off x="9591675" y="0"/>
            <a:ext cx="1209675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0"/>
            <a:ext cx="10801350" cy="9144000"/>
            <a:chOff x="2016251" y="679704"/>
            <a:chExt cx="4584700" cy="3441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2347" y="685800"/>
              <a:ext cx="4572000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2347" y="685800"/>
              <a:ext cx="4572000" cy="3429000"/>
            </a:xfrm>
            <a:custGeom>
              <a:avLst/>
              <a:gdLst/>
              <a:ahLst/>
              <a:cxnLst/>
              <a:rect l="l" t="t" r="r" b="b"/>
              <a:pathLst>
                <a:path w="4572000" h="3429000">
                  <a:moveTo>
                    <a:pt x="0" y="3429000"/>
                  </a:moveTo>
                  <a:lnTo>
                    <a:pt x="4572000" y="34290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04-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25</a:t>
            </a:fld>
            <a:endParaRPr spc="-5" dirty="0"/>
          </a:p>
        </p:txBody>
      </p:sp>
      <p:sp>
        <p:nvSpPr>
          <p:cNvPr id="9" name="Rectangle 8"/>
          <p:cNvSpPr/>
          <p:nvPr/>
        </p:nvSpPr>
        <p:spPr>
          <a:xfrm>
            <a:off x="9591675" y="0"/>
            <a:ext cx="1209675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0"/>
            <a:ext cx="10801350" cy="9144000"/>
            <a:chOff x="2016251" y="679704"/>
            <a:chExt cx="4584700" cy="3441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2347" y="685800"/>
              <a:ext cx="4572000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2347" y="685800"/>
              <a:ext cx="4572000" cy="3429000"/>
            </a:xfrm>
            <a:custGeom>
              <a:avLst/>
              <a:gdLst/>
              <a:ahLst/>
              <a:cxnLst/>
              <a:rect l="l" t="t" r="r" b="b"/>
              <a:pathLst>
                <a:path w="4572000" h="3429000">
                  <a:moveTo>
                    <a:pt x="0" y="3429000"/>
                  </a:moveTo>
                  <a:lnTo>
                    <a:pt x="4572000" y="34290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04-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26</a:t>
            </a:fld>
            <a:endParaRPr spc="-5" dirty="0"/>
          </a:p>
        </p:txBody>
      </p:sp>
      <p:sp>
        <p:nvSpPr>
          <p:cNvPr id="9" name="Rectangle 8"/>
          <p:cNvSpPr/>
          <p:nvPr/>
        </p:nvSpPr>
        <p:spPr>
          <a:xfrm>
            <a:off x="9591675" y="0"/>
            <a:ext cx="1209675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-1" y="0"/>
            <a:ext cx="10800680" cy="9144000"/>
            <a:chOff x="2016251" y="679704"/>
            <a:chExt cx="4584700" cy="3441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2347" y="685800"/>
              <a:ext cx="4572000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2347" y="685800"/>
              <a:ext cx="4572000" cy="3429000"/>
            </a:xfrm>
            <a:custGeom>
              <a:avLst/>
              <a:gdLst/>
              <a:ahLst/>
              <a:cxnLst/>
              <a:rect l="l" t="t" r="r" b="b"/>
              <a:pathLst>
                <a:path w="4572000" h="3429000">
                  <a:moveTo>
                    <a:pt x="0" y="3429000"/>
                  </a:moveTo>
                  <a:lnTo>
                    <a:pt x="4572000" y="34290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04-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3</a:t>
            </a:fld>
            <a:endParaRPr spc="-5" dirty="0"/>
          </a:p>
        </p:txBody>
      </p:sp>
      <p:sp>
        <p:nvSpPr>
          <p:cNvPr id="9" name="Rectangle 8"/>
          <p:cNvSpPr/>
          <p:nvPr/>
        </p:nvSpPr>
        <p:spPr>
          <a:xfrm>
            <a:off x="9591675" y="0"/>
            <a:ext cx="1209675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163" y="745997"/>
            <a:ext cx="2168271" cy="407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Instructor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Notes: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Discuss </a:t>
            </a:r>
            <a:r>
              <a:rPr sz="2000" dirty="0">
                <a:latin typeface="Arial"/>
                <a:cs typeface="Arial"/>
              </a:rPr>
              <a:t>major </a:t>
            </a:r>
            <a:r>
              <a:rPr sz="2000" spc="-5" dirty="0">
                <a:latin typeface="Arial"/>
                <a:cs typeface="Arial"/>
              </a:rPr>
              <a:t>issues of  JDBC. For example, </a:t>
            </a:r>
            <a:r>
              <a:rPr sz="2000" spc="-15" dirty="0">
                <a:latin typeface="Arial"/>
                <a:cs typeface="Arial"/>
              </a:rPr>
              <a:t>we  </a:t>
            </a:r>
            <a:r>
              <a:rPr sz="2000" spc="-5" dirty="0">
                <a:latin typeface="Arial"/>
                <a:cs typeface="Arial"/>
              </a:rPr>
              <a:t>need to do a manual  conversion of </a:t>
            </a:r>
            <a:r>
              <a:rPr sz="2000" spc="-10" dirty="0">
                <a:latin typeface="Arial"/>
                <a:cs typeface="Arial"/>
              </a:rPr>
              <a:t>rows </a:t>
            </a:r>
            <a:r>
              <a:rPr sz="2000" dirty="0">
                <a:latin typeface="Arial"/>
                <a:cs typeface="Arial"/>
              </a:rPr>
              <a:t>from  </a:t>
            </a:r>
            <a:r>
              <a:rPr sz="2000" spc="-5" dirty="0">
                <a:latin typeface="Arial"/>
                <a:cs typeface="Arial"/>
              </a:rPr>
              <a:t>database to objects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vice  versa.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665" y="181483"/>
            <a:ext cx="24453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al"/>
                <a:cs typeface="Arial"/>
              </a:rPr>
              <a:t>JPA </a:t>
            </a:r>
            <a:r>
              <a:rPr sz="1200" spc="-5" dirty="0">
                <a:latin typeface="Arial"/>
                <a:cs typeface="Arial"/>
              </a:rPr>
              <a:t>with </a:t>
            </a:r>
            <a:r>
              <a:rPr sz="1200" dirty="0">
                <a:latin typeface="Arial"/>
                <a:cs typeface="Arial"/>
              </a:rPr>
              <a:t>Hibernate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3.0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42995" y="0"/>
            <a:ext cx="8258356" cy="9144000"/>
            <a:chOff x="2016251" y="679704"/>
            <a:chExt cx="4584700" cy="3441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2347" y="685800"/>
              <a:ext cx="4572000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2347" y="685800"/>
              <a:ext cx="4572000" cy="3429000"/>
            </a:xfrm>
            <a:custGeom>
              <a:avLst/>
              <a:gdLst/>
              <a:ahLst/>
              <a:cxnLst/>
              <a:rect l="l" t="t" r="r" b="b"/>
              <a:pathLst>
                <a:path w="4572000" h="3429000">
                  <a:moveTo>
                    <a:pt x="0" y="3429000"/>
                  </a:moveTo>
                  <a:lnTo>
                    <a:pt x="4572000" y="34290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04-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4</a:t>
            </a:fld>
            <a:endParaRPr spc="-5" dirty="0"/>
          </a:p>
        </p:txBody>
      </p:sp>
      <p:sp>
        <p:nvSpPr>
          <p:cNvPr id="10" name="Rectangle 9"/>
          <p:cNvSpPr/>
          <p:nvPr/>
        </p:nvSpPr>
        <p:spPr>
          <a:xfrm>
            <a:off x="9591675" y="0"/>
            <a:ext cx="1209675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1188" y="1453199"/>
            <a:ext cx="7190126" cy="5129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55575">
              <a:lnSpc>
                <a:spcPct val="100000"/>
              </a:lnSpc>
              <a:spcBef>
                <a:spcPts val="95"/>
              </a:spcBef>
            </a:pPr>
            <a:r>
              <a:rPr lang="en-US" dirty="0" smtClean="0">
                <a:latin typeface="Arial"/>
                <a:cs typeface="Arial"/>
              </a:rPr>
              <a:t>The </a:t>
            </a:r>
            <a:r>
              <a:rPr lang="en-US" spc="-5" dirty="0" smtClean="0">
                <a:latin typeface="Arial"/>
                <a:cs typeface="Arial"/>
              </a:rPr>
              <a:t>Java Persistence Query Language (JPQL) is a platform-independent  object-oriented query language defined as part of the Java Persistence </a:t>
            </a:r>
            <a:r>
              <a:rPr lang="en-US" spc="-10" dirty="0" smtClean="0">
                <a:latin typeface="Arial"/>
                <a:cs typeface="Arial"/>
              </a:rPr>
              <a:t>API  </a:t>
            </a:r>
            <a:r>
              <a:rPr lang="en-US" spc="-5" dirty="0" smtClean="0">
                <a:latin typeface="Arial"/>
                <a:cs typeface="Arial"/>
              </a:rPr>
              <a:t>(JPA) specification.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pc="-5" dirty="0" smtClean="0">
                <a:latin typeface="Arial"/>
                <a:cs typeface="Arial"/>
              </a:rPr>
              <a:t>JPQL </a:t>
            </a:r>
            <a:r>
              <a:rPr lang="en-US" spc="-10" dirty="0" smtClean="0">
                <a:latin typeface="Arial"/>
                <a:cs typeface="Arial"/>
              </a:rPr>
              <a:t>is </a:t>
            </a:r>
            <a:r>
              <a:rPr lang="en-US" spc="-5" dirty="0" smtClean="0">
                <a:latin typeface="Arial"/>
                <a:cs typeface="Arial"/>
              </a:rPr>
              <a:t>used to </a:t>
            </a:r>
            <a:r>
              <a:rPr lang="en-US" spc="5" dirty="0" smtClean="0">
                <a:latin typeface="Arial"/>
                <a:cs typeface="Arial"/>
              </a:rPr>
              <a:t>make </a:t>
            </a:r>
            <a:r>
              <a:rPr lang="en-US" spc="-10" dirty="0" smtClean="0">
                <a:latin typeface="Arial"/>
                <a:cs typeface="Arial"/>
              </a:rPr>
              <a:t>queries against entities </a:t>
            </a:r>
            <a:r>
              <a:rPr lang="en-US" spc="-5" dirty="0" smtClean="0">
                <a:latin typeface="Arial"/>
                <a:cs typeface="Arial"/>
              </a:rPr>
              <a:t>stored </a:t>
            </a:r>
            <a:r>
              <a:rPr lang="en-US" spc="-10" dirty="0" smtClean="0">
                <a:latin typeface="Arial"/>
                <a:cs typeface="Arial"/>
              </a:rPr>
              <a:t>in </a:t>
            </a:r>
            <a:r>
              <a:rPr lang="en-US" spc="-5" dirty="0" smtClean="0">
                <a:latin typeface="Arial"/>
                <a:cs typeface="Arial"/>
              </a:rPr>
              <a:t>a relational</a:t>
            </a:r>
            <a:r>
              <a:rPr lang="en-US" spc="35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database.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dirty="0" smtClean="0">
              <a:latin typeface="Arial"/>
              <a:cs typeface="Arial"/>
            </a:endParaRPr>
          </a:p>
          <a:p>
            <a:pPr marL="12700" marR="215900">
              <a:lnSpc>
                <a:spcPct val="100000"/>
              </a:lnSpc>
            </a:pPr>
            <a:r>
              <a:rPr lang="en-US" dirty="0" smtClean="0">
                <a:latin typeface="Arial"/>
                <a:cs typeface="Arial"/>
              </a:rPr>
              <a:t>The </a:t>
            </a:r>
            <a:r>
              <a:rPr lang="en-US" spc="-5" dirty="0" smtClean="0">
                <a:latin typeface="Arial"/>
                <a:cs typeface="Arial"/>
              </a:rPr>
              <a:t>JPQL defines queries </a:t>
            </a:r>
            <a:r>
              <a:rPr lang="en-US" dirty="0" smtClean="0">
                <a:latin typeface="Arial"/>
                <a:cs typeface="Arial"/>
              </a:rPr>
              <a:t>for </a:t>
            </a:r>
            <a:r>
              <a:rPr lang="en-US" spc="-5" dirty="0" smtClean="0">
                <a:latin typeface="Arial"/>
                <a:cs typeface="Arial"/>
              </a:rPr>
              <a:t>entities and their persistent state. </a:t>
            </a:r>
            <a:r>
              <a:rPr lang="en-US" dirty="0" smtClean="0">
                <a:latin typeface="Arial"/>
                <a:cs typeface="Arial"/>
              </a:rPr>
              <a:t>The</a:t>
            </a:r>
            <a:r>
              <a:rPr lang="en-US" spc="-85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query  language </a:t>
            </a:r>
            <a:r>
              <a:rPr lang="en-US" spc="-10" dirty="0" smtClean="0">
                <a:latin typeface="Arial"/>
                <a:cs typeface="Arial"/>
              </a:rPr>
              <a:t>allows </a:t>
            </a:r>
            <a:r>
              <a:rPr lang="en-US" spc="-15" dirty="0" smtClean="0">
                <a:latin typeface="Arial"/>
                <a:cs typeface="Arial"/>
              </a:rPr>
              <a:t>you </a:t>
            </a:r>
            <a:r>
              <a:rPr lang="en-US" spc="-5" dirty="0" smtClean="0">
                <a:latin typeface="Arial"/>
                <a:cs typeface="Arial"/>
              </a:rPr>
              <a:t>to </a:t>
            </a:r>
            <a:r>
              <a:rPr lang="en-US" spc="-10" dirty="0" smtClean="0">
                <a:latin typeface="Arial"/>
                <a:cs typeface="Arial"/>
              </a:rPr>
              <a:t>write </a:t>
            </a:r>
            <a:r>
              <a:rPr lang="en-US" spc="-5" dirty="0" smtClean="0">
                <a:latin typeface="Arial"/>
                <a:cs typeface="Arial"/>
              </a:rPr>
              <a:t>portable queries that </a:t>
            </a:r>
            <a:r>
              <a:rPr lang="en-US" spc="-10" dirty="0" smtClean="0">
                <a:latin typeface="Arial"/>
                <a:cs typeface="Arial"/>
              </a:rPr>
              <a:t>work </a:t>
            </a:r>
            <a:r>
              <a:rPr lang="en-US" spc="-5" dirty="0" smtClean="0">
                <a:latin typeface="Arial"/>
                <a:cs typeface="Arial"/>
              </a:rPr>
              <a:t>regardless of the  </a:t>
            </a:r>
            <a:r>
              <a:rPr lang="en-US" spc="-10" dirty="0" smtClean="0">
                <a:latin typeface="Arial"/>
                <a:cs typeface="Arial"/>
              </a:rPr>
              <a:t>underlying </a:t>
            </a:r>
            <a:r>
              <a:rPr lang="en-US" spc="-5" dirty="0" smtClean="0">
                <a:latin typeface="Arial"/>
                <a:cs typeface="Arial"/>
              </a:rPr>
              <a:t>data</a:t>
            </a:r>
            <a:r>
              <a:rPr lang="en-US" spc="25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store.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dirty="0" smtClean="0">
              <a:latin typeface="Arial"/>
              <a:cs typeface="Arial"/>
            </a:endParaRPr>
          </a:p>
          <a:p>
            <a:pPr marL="12700" marR="237490">
              <a:lnSpc>
                <a:spcPct val="100000"/>
              </a:lnSpc>
            </a:pPr>
            <a:r>
              <a:rPr lang="en-US" dirty="0" smtClean="0">
                <a:latin typeface="Arial"/>
                <a:cs typeface="Arial"/>
              </a:rPr>
              <a:t>The </a:t>
            </a:r>
            <a:r>
              <a:rPr lang="en-US" spc="-5" dirty="0" smtClean="0">
                <a:latin typeface="Arial"/>
                <a:cs typeface="Arial"/>
              </a:rPr>
              <a:t>JPQL can be considered as an object oriented version of SQL. Users  familiar </a:t>
            </a:r>
            <a:r>
              <a:rPr lang="en-US" spc="-10" dirty="0" smtClean="0">
                <a:latin typeface="Arial"/>
                <a:cs typeface="Arial"/>
              </a:rPr>
              <a:t>with </a:t>
            </a:r>
            <a:r>
              <a:rPr lang="en-US" spc="-5" dirty="0" smtClean="0">
                <a:latin typeface="Arial"/>
                <a:cs typeface="Arial"/>
              </a:rPr>
              <a:t>SQL should find JPQL very easy to learn and</a:t>
            </a:r>
            <a:r>
              <a:rPr lang="en-US" spc="-1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use.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dirty="0" smtClean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lang="en-US" dirty="0" smtClean="0">
                <a:latin typeface="Arial"/>
                <a:cs typeface="Arial"/>
              </a:rPr>
              <a:t>The main </a:t>
            </a:r>
            <a:r>
              <a:rPr lang="en-US" spc="-5" dirty="0" smtClean="0">
                <a:latin typeface="Arial"/>
                <a:cs typeface="Arial"/>
              </a:rPr>
              <a:t>difference </a:t>
            </a:r>
            <a:r>
              <a:rPr lang="en-US" spc="-10" dirty="0" smtClean="0">
                <a:latin typeface="Arial"/>
                <a:cs typeface="Arial"/>
              </a:rPr>
              <a:t>between </a:t>
            </a:r>
            <a:r>
              <a:rPr lang="en-US" spc="-5" dirty="0" smtClean="0">
                <a:latin typeface="Arial"/>
                <a:cs typeface="Arial"/>
              </a:rPr>
              <a:t>SQL and JPQL is that SQL works </a:t>
            </a:r>
            <a:r>
              <a:rPr lang="en-US" spc="-10" dirty="0" smtClean="0">
                <a:latin typeface="Arial"/>
                <a:cs typeface="Arial"/>
              </a:rPr>
              <a:t>with </a:t>
            </a:r>
            <a:r>
              <a:rPr lang="en-US" spc="-5" dirty="0" smtClean="0">
                <a:latin typeface="Arial"/>
                <a:cs typeface="Arial"/>
              </a:rPr>
              <a:t>relational  database tables, records and fields, </a:t>
            </a:r>
            <a:r>
              <a:rPr lang="en-US" spc="-10" dirty="0" smtClean="0">
                <a:latin typeface="Arial"/>
                <a:cs typeface="Arial"/>
              </a:rPr>
              <a:t>whereas </a:t>
            </a:r>
            <a:r>
              <a:rPr lang="en-US" spc="-5" dirty="0" smtClean="0">
                <a:latin typeface="Arial"/>
                <a:cs typeface="Arial"/>
              </a:rPr>
              <a:t>JPQL works </a:t>
            </a:r>
            <a:r>
              <a:rPr lang="en-US" spc="-10" dirty="0" smtClean="0">
                <a:latin typeface="Arial"/>
                <a:cs typeface="Arial"/>
              </a:rPr>
              <a:t>with </a:t>
            </a:r>
            <a:r>
              <a:rPr lang="en-US" spc="-5" dirty="0" smtClean="0">
                <a:latin typeface="Arial"/>
                <a:cs typeface="Arial"/>
              </a:rPr>
              <a:t>Java classes  and</a:t>
            </a:r>
            <a:r>
              <a:rPr lang="en-US" spc="-25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objects.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0"/>
            <a:ext cx="10801350" cy="9144000"/>
            <a:chOff x="2016251" y="679704"/>
            <a:chExt cx="4584700" cy="3441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2347" y="685800"/>
              <a:ext cx="4572000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2347" y="685800"/>
              <a:ext cx="4572000" cy="3429000"/>
            </a:xfrm>
            <a:custGeom>
              <a:avLst/>
              <a:gdLst/>
              <a:ahLst/>
              <a:cxnLst/>
              <a:rect l="l" t="t" r="r" b="b"/>
              <a:pathLst>
                <a:path w="4572000" h="3429000">
                  <a:moveTo>
                    <a:pt x="0" y="3429000"/>
                  </a:moveTo>
                  <a:lnTo>
                    <a:pt x="4572000" y="34290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04-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6</a:t>
            </a:fld>
            <a:endParaRPr spc="-5" dirty="0"/>
          </a:p>
        </p:txBody>
      </p:sp>
      <p:sp>
        <p:nvSpPr>
          <p:cNvPr id="16" name="Rectangle 15"/>
          <p:cNvSpPr/>
          <p:nvPr/>
        </p:nvSpPr>
        <p:spPr>
          <a:xfrm>
            <a:off x="9591675" y="0"/>
            <a:ext cx="1209675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67075" y="7848600"/>
            <a:ext cx="51054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09875" y="5334000"/>
            <a:ext cx="6705600" cy="1524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114675" y="1447800"/>
            <a:ext cx="6172200" cy="2209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00338" y="685801"/>
            <a:ext cx="7196137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pc="-5" dirty="0" smtClean="0">
                <a:latin typeface="Arial"/>
                <a:cs typeface="Arial"/>
              </a:rPr>
              <a:t>As </a:t>
            </a:r>
            <a:r>
              <a:rPr lang="en-US" spc="-10" dirty="0" smtClean="0">
                <a:latin typeface="Arial"/>
                <a:cs typeface="Arial"/>
              </a:rPr>
              <a:t>shown in </a:t>
            </a:r>
            <a:r>
              <a:rPr lang="en-US" spc="-5" dirty="0" smtClean="0">
                <a:latin typeface="Arial"/>
                <a:cs typeface="Arial"/>
              </a:rPr>
              <a:t>the slide, there is no difference </a:t>
            </a:r>
            <a:r>
              <a:rPr lang="en-US" spc="-10" dirty="0" smtClean="0">
                <a:latin typeface="Arial"/>
                <a:cs typeface="Arial"/>
              </a:rPr>
              <a:t>between SQL </a:t>
            </a:r>
            <a:r>
              <a:rPr lang="en-US" spc="-5" dirty="0" smtClean="0">
                <a:latin typeface="Arial"/>
                <a:cs typeface="Arial"/>
              </a:rPr>
              <a:t>and JPQL query  </a:t>
            </a:r>
            <a:r>
              <a:rPr lang="en-US" spc="-10" dirty="0" smtClean="0">
                <a:latin typeface="Arial"/>
                <a:cs typeface="Arial"/>
              </a:rPr>
              <a:t>syntax. </a:t>
            </a:r>
            <a:r>
              <a:rPr lang="en-US" spc="-5" dirty="0" smtClean="0">
                <a:latin typeface="Arial"/>
                <a:cs typeface="Arial"/>
              </a:rPr>
              <a:t>Consider the following Entity</a:t>
            </a:r>
            <a:r>
              <a:rPr lang="en-US" spc="3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class,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dirty="0" smtClean="0">
              <a:latin typeface="Arial"/>
              <a:cs typeface="Arial"/>
            </a:endParaRPr>
          </a:p>
          <a:p>
            <a:pPr marL="540385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>
                <a:latin typeface="Arial"/>
                <a:cs typeface="Arial"/>
              </a:rPr>
              <a:t>@Entity</a:t>
            </a:r>
            <a:endParaRPr lang="en-US" dirty="0" smtClean="0">
              <a:latin typeface="Arial"/>
              <a:cs typeface="Arial"/>
            </a:endParaRPr>
          </a:p>
          <a:p>
            <a:pPr marL="680720" marR="1228090" indent="-140335">
              <a:lnSpc>
                <a:spcPct val="100000"/>
              </a:lnSpc>
            </a:pPr>
            <a:r>
              <a:rPr lang="en-US" spc="-10" dirty="0" smtClean="0">
                <a:latin typeface="Arial"/>
                <a:cs typeface="Arial"/>
              </a:rPr>
              <a:t>public </a:t>
            </a:r>
            <a:r>
              <a:rPr lang="en-US" spc="-5" dirty="0" smtClean="0">
                <a:latin typeface="Arial"/>
                <a:cs typeface="Arial"/>
              </a:rPr>
              <a:t>class Book implements </a:t>
            </a:r>
            <a:r>
              <a:rPr lang="en-US" spc="-10" dirty="0" err="1" smtClean="0">
                <a:latin typeface="Arial"/>
                <a:cs typeface="Arial"/>
              </a:rPr>
              <a:t>Serializable</a:t>
            </a:r>
            <a:r>
              <a:rPr lang="en-US" spc="-1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{  @Id</a:t>
            </a:r>
            <a:endParaRPr lang="en-US" dirty="0" smtClean="0">
              <a:latin typeface="Arial"/>
              <a:cs typeface="Arial"/>
            </a:endParaRPr>
          </a:p>
          <a:p>
            <a:pPr marL="680720">
              <a:lnSpc>
                <a:spcPct val="100000"/>
              </a:lnSpc>
            </a:pPr>
            <a:r>
              <a:rPr lang="en-US" spc="-5" dirty="0" smtClean="0">
                <a:latin typeface="Arial"/>
                <a:cs typeface="Arial"/>
              </a:rPr>
              <a:t>private Long</a:t>
            </a:r>
            <a:r>
              <a:rPr lang="en-US" spc="-20" dirty="0" smtClean="0">
                <a:latin typeface="Arial"/>
                <a:cs typeface="Arial"/>
              </a:rPr>
              <a:t> </a:t>
            </a:r>
            <a:r>
              <a:rPr lang="en-US" spc="-10" dirty="0" smtClean="0">
                <a:latin typeface="Arial"/>
                <a:cs typeface="Arial"/>
              </a:rPr>
              <a:t>id;</a:t>
            </a:r>
            <a:endParaRPr lang="en-US" dirty="0" smtClean="0">
              <a:latin typeface="Arial"/>
              <a:cs typeface="Arial"/>
            </a:endParaRPr>
          </a:p>
          <a:p>
            <a:pPr marL="680720" marR="2183130">
              <a:lnSpc>
                <a:spcPct val="100000"/>
              </a:lnSpc>
            </a:pPr>
            <a:r>
              <a:rPr lang="en-US" spc="-5" dirty="0" smtClean="0">
                <a:latin typeface="Arial"/>
                <a:cs typeface="Arial"/>
              </a:rPr>
              <a:t>private String</a:t>
            </a:r>
            <a:r>
              <a:rPr lang="en-US" spc="-40" dirty="0" smtClean="0">
                <a:latin typeface="Arial"/>
                <a:cs typeface="Arial"/>
              </a:rPr>
              <a:t> </a:t>
            </a:r>
            <a:r>
              <a:rPr lang="en-US" spc="-5" dirty="0" err="1" smtClean="0">
                <a:latin typeface="Arial"/>
                <a:cs typeface="Arial"/>
              </a:rPr>
              <a:t>bookTitle</a:t>
            </a:r>
            <a:r>
              <a:rPr lang="en-US" spc="-5" dirty="0" smtClean="0">
                <a:latin typeface="Arial"/>
                <a:cs typeface="Arial"/>
              </a:rPr>
              <a:t>;  private String author;  private Double</a:t>
            </a:r>
            <a:r>
              <a:rPr lang="en-US" spc="-15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price;</a:t>
            </a:r>
            <a:endParaRPr lang="en-US" dirty="0" smtClean="0">
              <a:latin typeface="Arial"/>
              <a:cs typeface="Arial"/>
            </a:endParaRPr>
          </a:p>
          <a:p>
            <a:pPr marL="680720">
              <a:lnSpc>
                <a:spcPct val="100000"/>
              </a:lnSpc>
            </a:pPr>
            <a:r>
              <a:rPr lang="en-US" spc="-5" dirty="0" smtClean="0">
                <a:latin typeface="Arial"/>
                <a:cs typeface="Arial"/>
              </a:rPr>
              <a:t>// getter and setter</a:t>
            </a:r>
            <a:r>
              <a:rPr lang="en-US" spc="-4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methods</a:t>
            </a:r>
            <a:endParaRPr lang="en-US" dirty="0" smtClean="0">
              <a:latin typeface="Arial"/>
              <a:cs typeface="Arial"/>
            </a:endParaRPr>
          </a:p>
          <a:p>
            <a:pPr marL="540385">
              <a:lnSpc>
                <a:spcPct val="100000"/>
              </a:lnSpc>
            </a:pPr>
            <a:r>
              <a:rPr lang="en-US" spc="-5" dirty="0" smtClean="0">
                <a:latin typeface="Arial"/>
                <a:cs typeface="Arial"/>
              </a:rPr>
              <a:t>}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2000" dirty="0" smtClean="0">
              <a:latin typeface="Arial"/>
              <a:cs typeface="Arial"/>
            </a:endParaRPr>
          </a:p>
          <a:p>
            <a:pPr marL="12700" marR="38735">
              <a:lnSpc>
                <a:spcPct val="100000"/>
              </a:lnSpc>
            </a:pPr>
            <a:r>
              <a:rPr lang="en-US" spc="-5" dirty="0" smtClean="0">
                <a:latin typeface="Arial"/>
                <a:cs typeface="Arial"/>
              </a:rPr>
              <a:t>If </a:t>
            </a:r>
            <a:r>
              <a:rPr lang="en-US" spc="-15" dirty="0" smtClean="0">
                <a:latin typeface="Arial"/>
                <a:cs typeface="Arial"/>
              </a:rPr>
              <a:t>you </a:t>
            </a:r>
            <a:r>
              <a:rPr lang="en-US" spc="-10" dirty="0" smtClean="0">
                <a:latin typeface="Arial"/>
                <a:cs typeface="Arial"/>
              </a:rPr>
              <a:t>want </a:t>
            </a:r>
            <a:r>
              <a:rPr lang="en-US" spc="-5" dirty="0" smtClean="0">
                <a:latin typeface="Arial"/>
                <a:cs typeface="Arial"/>
              </a:rPr>
              <a:t>to find </a:t>
            </a:r>
            <a:r>
              <a:rPr lang="en-US" spc="-10" dirty="0" smtClean="0">
                <a:latin typeface="Arial"/>
                <a:cs typeface="Arial"/>
              </a:rPr>
              <a:t>all </a:t>
            </a:r>
            <a:r>
              <a:rPr lang="en-US" spc="-5" dirty="0" smtClean="0">
                <a:latin typeface="Arial"/>
                <a:cs typeface="Arial"/>
              </a:rPr>
              <a:t>books </a:t>
            </a:r>
            <a:r>
              <a:rPr lang="en-US" spc="-10" dirty="0" smtClean="0">
                <a:latin typeface="Arial"/>
                <a:cs typeface="Arial"/>
              </a:rPr>
              <a:t>written </a:t>
            </a:r>
            <a:r>
              <a:rPr lang="en-US" spc="-5" dirty="0" smtClean="0">
                <a:latin typeface="Arial"/>
                <a:cs typeface="Arial"/>
              </a:rPr>
              <a:t>by author </a:t>
            </a:r>
            <a:r>
              <a:rPr lang="en-US" spc="-10" dirty="0" smtClean="0">
                <a:latin typeface="Arial"/>
                <a:cs typeface="Arial"/>
              </a:rPr>
              <a:t>‘Jim </a:t>
            </a:r>
            <a:r>
              <a:rPr lang="en-US" spc="-15" dirty="0" smtClean="0">
                <a:latin typeface="Arial"/>
                <a:cs typeface="Arial"/>
              </a:rPr>
              <a:t>Kathy’, </a:t>
            </a:r>
            <a:r>
              <a:rPr lang="en-US" spc="-5" dirty="0" smtClean="0">
                <a:latin typeface="Arial"/>
                <a:cs typeface="Arial"/>
              </a:rPr>
              <a:t>then </a:t>
            </a:r>
            <a:r>
              <a:rPr lang="en-US" spc="-20" dirty="0" smtClean="0">
                <a:latin typeface="Arial"/>
                <a:cs typeface="Arial"/>
              </a:rPr>
              <a:t>you </a:t>
            </a:r>
            <a:r>
              <a:rPr lang="en-US" spc="-10" dirty="0" smtClean="0">
                <a:latin typeface="Arial"/>
                <a:cs typeface="Arial"/>
              </a:rPr>
              <a:t>need </a:t>
            </a:r>
            <a:r>
              <a:rPr lang="en-US" spc="-5" dirty="0" smtClean="0">
                <a:latin typeface="Arial"/>
                <a:cs typeface="Arial"/>
              </a:rPr>
              <a:t>to  </a:t>
            </a:r>
            <a:r>
              <a:rPr lang="en-US" spc="-10" dirty="0" smtClean="0">
                <a:latin typeface="Arial"/>
                <a:cs typeface="Arial"/>
              </a:rPr>
              <a:t>write </a:t>
            </a:r>
            <a:r>
              <a:rPr lang="en-US" spc="-5" dirty="0" smtClean="0">
                <a:latin typeface="Arial"/>
                <a:cs typeface="Arial"/>
              </a:rPr>
              <a:t>JPQL select statement on </a:t>
            </a:r>
            <a:r>
              <a:rPr lang="en-US" spc="-10" dirty="0" smtClean="0">
                <a:latin typeface="Arial"/>
                <a:cs typeface="Arial"/>
              </a:rPr>
              <a:t>above </a:t>
            </a:r>
            <a:r>
              <a:rPr lang="en-US" spc="-5" dirty="0" smtClean="0">
                <a:latin typeface="Arial"/>
                <a:cs typeface="Arial"/>
              </a:rPr>
              <a:t>entity class as </a:t>
            </a:r>
            <a:r>
              <a:rPr lang="en-US" spc="-10" dirty="0" smtClean="0">
                <a:latin typeface="Arial"/>
                <a:cs typeface="Arial"/>
              </a:rPr>
              <a:t>given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-10" dirty="0" smtClean="0">
                <a:latin typeface="Arial"/>
                <a:cs typeface="Arial"/>
              </a:rPr>
              <a:t>below: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09875" y="5334000"/>
            <a:ext cx="6934200" cy="176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dirty="0" smtClean="0">
                <a:latin typeface="Arial"/>
                <a:cs typeface="Arial"/>
              </a:rPr>
              <a:t>SELECT </a:t>
            </a:r>
            <a:r>
              <a:rPr lang="en-US" dirty="0" err="1" smtClean="0">
                <a:latin typeface="Arial"/>
                <a:cs typeface="Arial"/>
              </a:rPr>
              <a:t>b.id,b</a:t>
            </a:r>
            <a:r>
              <a:rPr lang="en-US" dirty="0" smtClean="0">
                <a:latin typeface="Arial"/>
                <a:cs typeface="Arial"/>
              </a:rPr>
              <a:t>.</a:t>
            </a:r>
            <a:r>
              <a:rPr lang="en-US" spc="-110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bookTitle,b.price</a:t>
            </a:r>
            <a:r>
              <a:rPr lang="en-US" dirty="0" smtClean="0">
                <a:latin typeface="Arial"/>
                <a:cs typeface="Arial"/>
              </a:rPr>
              <a:t>  </a:t>
            </a:r>
            <a:r>
              <a:rPr lang="en-US" spc="-5" dirty="0" smtClean="0">
                <a:latin typeface="Arial"/>
                <a:cs typeface="Arial"/>
              </a:rPr>
              <a:t>FROM Book</a:t>
            </a:r>
            <a:r>
              <a:rPr lang="en-US" spc="-1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b</a:t>
            </a:r>
            <a:endParaRPr lang="en-US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pc="5" dirty="0" smtClean="0">
                <a:latin typeface="Arial"/>
                <a:cs typeface="Arial"/>
              </a:rPr>
              <a:t>WHERE </a:t>
            </a:r>
            <a:r>
              <a:rPr lang="en-US" dirty="0" err="1" smtClean="0">
                <a:latin typeface="Arial"/>
                <a:cs typeface="Arial"/>
              </a:rPr>
              <a:t>b.author</a:t>
            </a:r>
            <a:r>
              <a:rPr lang="en-US" dirty="0" smtClean="0">
                <a:latin typeface="Arial"/>
                <a:cs typeface="Arial"/>
              </a:rPr>
              <a:t> = ‘Jim</a:t>
            </a:r>
            <a:r>
              <a:rPr lang="en-US" spc="-114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Kathy’;</a:t>
            </a:r>
          </a:p>
          <a:p>
            <a:pPr marL="12700">
              <a:lnSpc>
                <a:spcPct val="100000"/>
              </a:lnSpc>
            </a:pPr>
            <a:endParaRPr lang="en-IN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>
                <a:latin typeface="Arial"/>
                <a:cs typeface="Arial"/>
              </a:rPr>
              <a:t>--property</a:t>
            </a:r>
            <a:r>
              <a:rPr lang="en-US" spc="-80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reference</a:t>
            </a:r>
          </a:p>
          <a:p>
            <a:pPr marL="62865">
              <a:lnSpc>
                <a:spcPct val="100000"/>
              </a:lnSpc>
            </a:pPr>
            <a:r>
              <a:rPr lang="en-US" dirty="0" smtClean="0">
                <a:latin typeface="Arial"/>
                <a:cs typeface="Arial"/>
              </a:rPr>
              <a:t>--object</a:t>
            </a:r>
            <a:r>
              <a:rPr lang="en-US" spc="-50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reference</a:t>
            </a:r>
          </a:p>
          <a:p>
            <a:pPr marL="12700">
              <a:lnSpc>
                <a:spcPct val="100000"/>
              </a:lnSpc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62275" y="7010400"/>
            <a:ext cx="7467600" cy="1395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 smtClean="0">
                <a:latin typeface="Arial"/>
                <a:cs typeface="Arial"/>
              </a:rPr>
              <a:t>Where </a:t>
            </a:r>
            <a:r>
              <a:rPr lang="en-US" spc="-5" dirty="0" smtClean="0">
                <a:latin typeface="Arial"/>
                <a:cs typeface="Arial"/>
              </a:rPr>
              <a:t>as the below query counts total books object </a:t>
            </a:r>
            <a:r>
              <a:rPr lang="en-US" spc="-10" dirty="0" smtClean="0">
                <a:latin typeface="Arial"/>
                <a:cs typeface="Arial"/>
              </a:rPr>
              <a:t>available </a:t>
            </a:r>
            <a:r>
              <a:rPr lang="en-US" spc="-5" dirty="0" smtClean="0">
                <a:latin typeface="Arial"/>
                <a:cs typeface="Arial"/>
              </a:rPr>
              <a:t>in data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store.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2400" dirty="0" smtClean="0">
              <a:latin typeface="Arial"/>
              <a:cs typeface="Arial"/>
            </a:endParaRPr>
          </a:p>
          <a:p>
            <a:pPr marL="509905">
              <a:lnSpc>
                <a:spcPct val="100000"/>
              </a:lnSpc>
              <a:spcBef>
                <a:spcPts val="825"/>
              </a:spcBef>
            </a:pPr>
            <a:r>
              <a:rPr lang="en-US" spc="-10" dirty="0" smtClean="0">
                <a:latin typeface="Arial"/>
                <a:cs typeface="Arial"/>
              </a:rPr>
              <a:t>SELECT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COUNT(b.id)    FROM Book b;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0"/>
            <a:ext cx="10801350" cy="9144000"/>
            <a:chOff x="2016251" y="679704"/>
            <a:chExt cx="4584700" cy="3441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2347" y="685800"/>
              <a:ext cx="4572000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2347" y="685800"/>
              <a:ext cx="4572000" cy="3429000"/>
            </a:xfrm>
            <a:custGeom>
              <a:avLst/>
              <a:gdLst/>
              <a:ahLst/>
              <a:cxnLst/>
              <a:rect l="l" t="t" r="r" b="b"/>
              <a:pathLst>
                <a:path w="4572000" h="3429000">
                  <a:moveTo>
                    <a:pt x="0" y="3429000"/>
                  </a:moveTo>
                  <a:lnTo>
                    <a:pt x="4572000" y="34290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04-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8</a:t>
            </a:fld>
            <a:endParaRPr spc="-5" dirty="0"/>
          </a:p>
        </p:txBody>
      </p:sp>
      <p:sp>
        <p:nvSpPr>
          <p:cNvPr id="10" name="Rectangle 9"/>
          <p:cNvSpPr/>
          <p:nvPr/>
        </p:nvSpPr>
        <p:spPr>
          <a:xfrm>
            <a:off x="9591675" y="0"/>
            <a:ext cx="1209675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0338" y="615789"/>
            <a:ext cx="7500937" cy="692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41910" algn="just">
              <a:lnSpc>
                <a:spcPct val="100000"/>
              </a:lnSpc>
              <a:spcBef>
                <a:spcPts val="95"/>
              </a:spcBef>
            </a:pPr>
            <a:r>
              <a:rPr lang="en-US" sz="2000" spc="-5" dirty="0" smtClean="0">
                <a:latin typeface="Arial"/>
                <a:cs typeface="Arial"/>
              </a:rPr>
              <a:t>Queries are represented in JPA 2 by </a:t>
            </a:r>
            <a:r>
              <a:rPr lang="en-US" sz="2000" spc="-10" dirty="0" smtClean="0">
                <a:latin typeface="Arial"/>
                <a:cs typeface="Arial"/>
              </a:rPr>
              <a:t>two </a:t>
            </a:r>
            <a:r>
              <a:rPr lang="en-US" sz="2000" spc="-5" dirty="0" smtClean="0">
                <a:latin typeface="Arial"/>
                <a:cs typeface="Arial"/>
              </a:rPr>
              <a:t>interfaces - the </a:t>
            </a:r>
            <a:r>
              <a:rPr lang="en-US" sz="2000" spc="-10" dirty="0" smtClean="0">
                <a:latin typeface="Arial"/>
                <a:cs typeface="Arial"/>
              </a:rPr>
              <a:t>old </a:t>
            </a:r>
            <a:r>
              <a:rPr lang="en-US" sz="2000" spc="-5" dirty="0" smtClean="0">
                <a:latin typeface="Arial"/>
                <a:cs typeface="Arial"/>
              </a:rPr>
              <a:t>Query interface,  </a:t>
            </a:r>
            <a:r>
              <a:rPr lang="en-US" sz="2000" spc="-10" dirty="0" smtClean="0">
                <a:latin typeface="Arial"/>
                <a:cs typeface="Arial"/>
              </a:rPr>
              <a:t>which was </a:t>
            </a:r>
            <a:r>
              <a:rPr lang="en-US" sz="2000" spc="-5" dirty="0" smtClean="0">
                <a:latin typeface="Arial"/>
                <a:cs typeface="Arial"/>
              </a:rPr>
              <a:t>the only interface </a:t>
            </a:r>
            <a:r>
              <a:rPr lang="en-US" sz="2000" spc="-10" dirty="0" smtClean="0">
                <a:latin typeface="Arial"/>
                <a:cs typeface="Arial"/>
              </a:rPr>
              <a:t>available </a:t>
            </a:r>
            <a:r>
              <a:rPr lang="en-US" sz="2000" dirty="0" smtClean="0">
                <a:latin typeface="Arial"/>
                <a:cs typeface="Arial"/>
              </a:rPr>
              <a:t>for </a:t>
            </a:r>
            <a:r>
              <a:rPr lang="en-US" sz="2000" spc="-5" dirty="0" smtClean="0">
                <a:latin typeface="Arial"/>
                <a:cs typeface="Arial"/>
              </a:rPr>
              <a:t>representing queries in JPA 1, and  the new </a:t>
            </a:r>
            <a:r>
              <a:rPr lang="en-US" sz="2000" spc="-10" dirty="0" err="1" smtClean="0">
                <a:latin typeface="Arial"/>
                <a:cs typeface="Arial"/>
              </a:rPr>
              <a:t>TypedQuery</a:t>
            </a:r>
            <a:r>
              <a:rPr lang="en-US" sz="2000" spc="-10" dirty="0" smtClean="0">
                <a:latin typeface="Arial"/>
                <a:cs typeface="Arial"/>
              </a:rPr>
              <a:t>&lt;T&gt; </a:t>
            </a:r>
            <a:r>
              <a:rPr lang="en-US" sz="2000" spc="-5" dirty="0" smtClean="0">
                <a:latin typeface="Arial"/>
                <a:cs typeface="Arial"/>
              </a:rPr>
              <a:t>JPA interface that </a:t>
            </a:r>
            <a:r>
              <a:rPr lang="en-US" sz="2000" spc="-10" dirty="0" smtClean="0">
                <a:latin typeface="Arial"/>
                <a:cs typeface="Arial"/>
              </a:rPr>
              <a:t>was </a:t>
            </a:r>
            <a:r>
              <a:rPr lang="en-US" sz="2000" spc="-5" dirty="0" smtClean="0">
                <a:latin typeface="Arial"/>
                <a:cs typeface="Arial"/>
              </a:rPr>
              <a:t>introduced in JPA</a:t>
            </a:r>
            <a:r>
              <a:rPr lang="en-US" sz="2000" spc="45" dirty="0" smtClean="0">
                <a:latin typeface="Arial"/>
                <a:cs typeface="Arial"/>
              </a:rPr>
              <a:t> </a:t>
            </a:r>
            <a:r>
              <a:rPr lang="en-US" sz="2000" spc="-5" dirty="0" smtClean="0">
                <a:latin typeface="Arial"/>
                <a:cs typeface="Arial"/>
              </a:rPr>
              <a:t>2.</a:t>
            </a:r>
            <a:endParaRPr lang="en-US" sz="20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000" dirty="0" smtClean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lang="en-US" sz="2000" dirty="0" smtClean="0">
                <a:latin typeface="Arial"/>
                <a:cs typeface="Arial"/>
              </a:rPr>
              <a:t>The </a:t>
            </a:r>
            <a:r>
              <a:rPr lang="en-US" sz="2000" spc="-10" dirty="0" err="1" smtClean="0">
                <a:latin typeface="Arial"/>
                <a:cs typeface="Arial"/>
              </a:rPr>
              <a:t>TypedQuery</a:t>
            </a:r>
            <a:r>
              <a:rPr lang="en-US" sz="2000" spc="-10" dirty="0" smtClean="0">
                <a:latin typeface="Arial"/>
                <a:cs typeface="Arial"/>
              </a:rPr>
              <a:t> </a:t>
            </a:r>
            <a:r>
              <a:rPr lang="en-US" sz="2000" spc="-5" dirty="0" smtClean="0">
                <a:latin typeface="Arial"/>
                <a:cs typeface="Arial"/>
              </a:rPr>
              <a:t>interface extends the Query</a:t>
            </a:r>
            <a:r>
              <a:rPr lang="en-US" sz="2000" spc="-65" dirty="0" smtClean="0">
                <a:latin typeface="Arial"/>
                <a:cs typeface="Arial"/>
              </a:rPr>
              <a:t> </a:t>
            </a:r>
            <a:r>
              <a:rPr lang="en-US" sz="2000" spc="-5" dirty="0" smtClean="0">
                <a:latin typeface="Arial"/>
                <a:cs typeface="Arial"/>
              </a:rPr>
              <a:t>interface.</a:t>
            </a:r>
            <a:endParaRPr lang="en-US" sz="20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000" dirty="0" smtClean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lang="en-US" sz="2000" spc="-5" dirty="0" smtClean="0">
                <a:latin typeface="Arial"/>
                <a:cs typeface="Arial"/>
              </a:rPr>
              <a:t>It </a:t>
            </a:r>
            <a:r>
              <a:rPr lang="en-US" sz="2000" spc="-10" dirty="0" smtClean="0">
                <a:latin typeface="Arial"/>
                <a:cs typeface="Arial"/>
              </a:rPr>
              <a:t>is </a:t>
            </a:r>
            <a:r>
              <a:rPr lang="en-US" sz="2000" spc="-5" dirty="0" smtClean="0">
                <a:latin typeface="Arial"/>
                <a:cs typeface="Arial"/>
              </a:rPr>
              <a:t>easier to run queries and process the query results </a:t>
            </a:r>
            <a:r>
              <a:rPr lang="en-US" sz="2000" spc="-10" dirty="0" smtClean="0">
                <a:latin typeface="Arial"/>
                <a:cs typeface="Arial"/>
              </a:rPr>
              <a:t>in </a:t>
            </a:r>
            <a:r>
              <a:rPr lang="en-US" sz="2000" spc="-5" dirty="0" smtClean="0">
                <a:latin typeface="Arial"/>
                <a:cs typeface="Arial"/>
              </a:rPr>
              <a:t>a </a:t>
            </a:r>
            <a:r>
              <a:rPr lang="en-US" sz="2000" spc="-15" dirty="0" smtClean="0">
                <a:latin typeface="Arial"/>
                <a:cs typeface="Arial"/>
              </a:rPr>
              <a:t>type </a:t>
            </a:r>
            <a:r>
              <a:rPr lang="en-US" sz="2000" dirty="0" smtClean="0">
                <a:latin typeface="Arial"/>
                <a:cs typeface="Arial"/>
              </a:rPr>
              <a:t>safe </a:t>
            </a:r>
            <a:r>
              <a:rPr lang="en-US" sz="2000" spc="-5" dirty="0" smtClean="0">
                <a:latin typeface="Arial"/>
                <a:cs typeface="Arial"/>
              </a:rPr>
              <a:t>manner  </a:t>
            </a:r>
            <a:r>
              <a:rPr lang="en-US" sz="2000" spc="-10" dirty="0" smtClean="0">
                <a:latin typeface="Arial"/>
                <a:cs typeface="Arial"/>
              </a:rPr>
              <a:t>when </a:t>
            </a:r>
            <a:r>
              <a:rPr lang="en-US" sz="2000" spc="-5" dirty="0" smtClean="0">
                <a:latin typeface="Arial"/>
                <a:cs typeface="Arial"/>
              </a:rPr>
              <a:t>using the </a:t>
            </a:r>
            <a:r>
              <a:rPr lang="en-US" sz="2000" spc="-10" dirty="0" err="1" smtClean="0">
                <a:latin typeface="Arial"/>
                <a:cs typeface="Arial"/>
              </a:rPr>
              <a:t>TypedQuery</a:t>
            </a:r>
            <a:r>
              <a:rPr lang="en-US" sz="2000" spc="15" dirty="0" smtClean="0">
                <a:latin typeface="Arial"/>
                <a:cs typeface="Arial"/>
              </a:rPr>
              <a:t> </a:t>
            </a:r>
            <a:r>
              <a:rPr lang="en-US" sz="2000" spc="-5" dirty="0" smtClean="0">
                <a:latin typeface="Arial"/>
                <a:cs typeface="Arial"/>
              </a:rPr>
              <a:t>interface.</a:t>
            </a:r>
            <a:endParaRPr lang="en-US" sz="20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000" dirty="0" smtClean="0">
              <a:latin typeface="Arial"/>
              <a:cs typeface="Arial"/>
            </a:endParaRPr>
          </a:p>
          <a:p>
            <a:pPr marL="12700" marR="423545">
              <a:lnSpc>
                <a:spcPct val="100000"/>
              </a:lnSpc>
            </a:pPr>
            <a:r>
              <a:rPr lang="en-US" sz="2000" dirty="0" smtClean="0">
                <a:latin typeface="Arial"/>
                <a:cs typeface="Arial"/>
              </a:rPr>
              <a:t>The </a:t>
            </a:r>
            <a:r>
              <a:rPr lang="en-US" sz="2000" spc="-10" dirty="0" smtClean="0">
                <a:latin typeface="Arial"/>
                <a:cs typeface="Arial"/>
              </a:rPr>
              <a:t>Query/</a:t>
            </a:r>
            <a:r>
              <a:rPr lang="en-US" sz="2000" spc="-10" dirty="0" err="1" smtClean="0">
                <a:latin typeface="Arial"/>
                <a:cs typeface="Arial"/>
              </a:rPr>
              <a:t>TypedQuery</a:t>
            </a:r>
            <a:r>
              <a:rPr lang="en-US" sz="2000" spc="-10" dirty="0" smtClean="0">
                <a:latin typeface="Arial"/>
                <a:cs typeface="Arial"/>
              </a:rPr>
              <a:t>&lt;T&gt; </a:t>
            </a:r>
            <a:r>
              <a:rPr lang="en-US" sz="2000" spc="-5" dirty="0" smtClean="0">
                <a:latin typeface="Arial"/>
                <a:cs typeface="Arial"/>
              </a:rPr>
              <a:t>interface defines </a:t>
            </a:r>
            <a:r>
              <a:rPr lang="en-US" sz="2000" spc="-10" dirty="0" smtClean="0">
                <a:latin typeface="Arial"/>
                <a:cs typeface="Arial"/>
              </a:rPr>
              <a:t>two </a:t>
            </a:r>
            <a:r>
              <a:rPr lang="en-US" sz="2000" spc="-5" dirty="0" smtClean="0">
                <a:latin typeface="Arial"/>
                <a:cs typeface="Arial"/>
              </a:rPr>
              <a:t>methods </a:t>
            </a:r>
            <a:r>
              <a:rPr lang="en-US" sz="2000" dirty="0" smtClean="0">
                <a:latin typeface="Arial"/>
                <a:cs typeface="Arial"/>
              </a:rPr>
              <a:t>for </a:t>
            </a:r>
            <a:r>
              <a:rPr lang="en-US" sz="2000" spc="-5" dirty="0" smtClean="0">
                <a:latin typeface="Arial"/>
                <a:cs typeface="Arial"/>
              </a:rPr>
              <a:t>running  </a:t>
            </a:r>
            <a:r>
              <a:rPr lang="en-US" sz="2000" spc="-10" dirty="0" smtClean="0">
                <a:latin typeface="Arial"/>
                <a:cs typeface="Arial"/>
              </a:rPr>
              <a:t>SELECT</a:t>
            </a:r>
            <a:r>
              <a:rPr lang="en-US" sz="2000" spc="5" dirty="0" smtClean="0">
                <a:latin typeface="Arial"/>
                <a:cs typeface="Arial"/>
              </a:rPr>
              <a:t> </a:t>
            </a:r>
            <a:r>
              <a:rPr lang="en-US" sz="2000" spc="-5" dirty="0" smtClean="0">
                <a:latin typeface="Arial"/>
                <a:cs typeface="Arial"/>
              </a:rPr>
              <a:t>queries:</a:t>
            </a:r>
            <a:endParaRPr lang="en-US" sz="2000" dirty="0" smtClean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lang="en-US" sz="2000" b="1" spc="-5" dirty="0" err="1" smtClean="0">
                <a:latin typeface="Arial"/>
                <a:cs typeface="Arial"/>
              </a:rPr>
              <a:t>getSingleResult</a:t>
            </a:r>
            <a:r>
              <a:rPr lang="en-US" sz="2000" b="1" spc="-5" dirty="0" smtClean="0">
                <a:latin typeface="Arial"/>
                <a:cs typeface="Arial"/>
              </a:rPr>
              <a:t>() </a:t>
            </a:r>
            <a:r>
              <a:rPr lang="en-US" sz="2000" spc="-5" dirty="0" smtClean="0">
                <a:latin typeface="Arial"/>
                <a:cs typeface="Arial"/>
              </a:rPr>
              <a:t>- </a:t>
            </a:r>
            <a:r>
              <a:rPr lang="en-US" sz="2000" dirty="0" smtClean="0">
                <a:latin typeface="Arial"/>
                <a:cs typeface="Arial"/>
              </a:rPr>
              <a:t>for </a:t>
            </a:r>
            <a:r>
              <a:rPr lang="en-US" sz="2000" spc="-5" dirty="0" smtClean="0">
                <a:latin typeface="Arial"/>
                <a:cs typeface="Arial"/>
              </a:rPr>
              <a:t>use </a:t>
            </a:r>
            <a:r>
              <a:rPr lang="en-US" sz="2000" spc="-10" dirty="0" smtClean="0">
                <a:latin typeface="Arial"/>
                <a:cs typeface="Arial"/>
              </a:rPr>
              <a:t>when </a:t>
            </a:r>
            <a:r>
              <a:rPr lang="en-US" sz="2000" spc="-5" dirty="0" smtClean="0">
                <a:latin typeface="Arial"/>
                <a:cs typeface="Arial"/>
              </a:rPr>
              <a:t>exactly one result object is</a:t>
            </a:r>
            <a:r>
              <a:rPr lang="en-US" sz="2000" spc="30" dirty="0" smtClean="0">
                <a:latin typeface="Arial"/>
                <a:cs typeface="Arial"/>
              </a:rPr>
              <a:t> </a:t>
            </a:r>
            <a:r>
              <a:rPr lang="en-US" sz="2000" spc="-5" dirty="0" smtClean="0">
                <a:latin typeface="Arial"/>
                <a:cs typeface="Arial"/>
              </a:rPr>
              <a:t>expected.</a:t>
            </a:r>
            <a:endParaRPr lang="en-US" sz="2000" dirty="0" smtClean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lang="en-US" sz="2000" b="1" spc="-5" dirty="0" err="1" smtClean="0">
                <a:latin typeface="Arial"/>
                <a:cs typeface="Arial"/>
              </a:rPr>
              <a:t>getResultList</a:t>
            </a:r>
            <a:r>
              <a:rPr lang="en-US" sz="2000" b="1" spc="-5" dirty="0" smtClean="0">
                <a:latin typeface="Arial"/>
                <a:cs typeface="Arial"/>
              </a:rPr>
              <a:t>() </a:t>
            </a:r>
            <a:r>
              <a:rPr lang="en-US" sz="2000" spc="-5" dirty="0" smtClean="0">
                <a:latin typeface="Arial"/>
                <a:cs typeface="Arial"/>
              </a:rPr>
              <a:t>- </a:t>
            </a:r>
            <a:r>
              <a:rPr lang="en-US" sz="2000" dirty="0" smtClean="0">
                <a:latin typeface="Arial"/>
                <a:cs typeface="Arial"/>
              </a:rPr>
              <a:t>for </a:t>
            </a:r>
            <a:r>
              <a:rPr lang="en-US" sz="2000" spc="-5" dirty="0" smtClean="0">
                <a:latin typeface="Arial"/>
                <a:cs typeface="Arial"/>
              </a:rPr>
              <a:t>general use in any other</a:t>
            </a:r>
            <a:r>
              <a:rPr lang="en-US" sz="2000" spc="-15" dirty="0" smtClean="0">
                <a:latin typeface="Arial"/>
                <a:cs typeface="Arial"/>
              </a:rPr>
              <a:t> </a:t>
            </a:r>
            <a:r>
              <a:rPr lang="en-US" sz="2000" spc="-5" dirty="0" smtClean="0">
                <a:latin typeface="Arial"/>
                <a:cs typeface="Arial"/>
              </a:rPr>
              <a:t>case.</a:t>
            </a:r>
            <a:endParaRPr lang="en-US" sz="20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0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000" spc="-5" dirty="0" smtClean="0">
                <a:latin typeface="Arial"/>
                <a:cs typeface="Arial"/>
              </a:rPr>
              <a:t>For UPDATE and DELETE use </a:t>
            </a:r>
            <a:r>
              <a:rPr lang="en-US" sz="2000" b="1" spc="-5" dirty="0" err="1" smtClean="0">
                <a:latin typeface="Arial"/>
                <a:cs typeface="Arial"/>
              </a:rPr>
              <a:t>executeUpdate</a:t>
            </a:r>
            <a:r>
              <a:rPr lang="en-US" sz="2000" b="1" spc="-5" dirty="0" smtClean="0">
                <a:latin typeface="Arial"/>
                <a:cs typeface="Arial"/>
              </a:rPr>
              <a:t>()</a:t>
            </a:r>
            <a:r>
              <a:rPr lang="en-US" sz="2000" b="1" dirty="0" smtClean="0">
                <a:latin typeface="Arial"/>
                <a:cs typeface="Arial"/>
              </a:rPr>
              <a:t> </a:t>
            </a:r>
            <a:r>
              <a:rPr lang="en-US" sz="2000" spc="-5" dirty="0" smtClean="0">
                <a:latin typeface="Arial"/>
                <a:cs typeface="Arial"/>
              </a:rPr>
              <a:t>method.</a:t>
            </a:r>
            <a:endParaRPr lang="en-US" sz="20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sz="2000" dirty="0" smtClean="0">
              <a:latin typeface="Arial"/>
              <a:cs typeface="Arial"/>
            </a:endParaRPr>
          </a:p>
          <a:p>
            <a:pPr marL="12700" marR="48895">
              <a:lnSpc>
                <a:spcPct val="100000"/>
              </a:lnSpc>
            </a:pPr>
            <a:r>
              <a:rPr lang="en-US" sz="2000" b="1" spc="-5" dirty="0" smtClean="0">
                <a:latin typeface="Arial"/>
                <a:cs typeface="Arial"/>
              </a:rPr>
              <a:t>Note: </a:t>
            </a:r>
            <a:r>
              <a:rPr lang="en-US" sz="2000" dirty="0" smtClean="0">
                <a:latin typeface="Arial"/>
                <a:cs typeface="Arial"/>
              </a:rPr>
              <a:t>The </a:t>
            </a:r>
            <a:r>
              <a:rPr lang="en-US" sz="2000" spc="-5" dirty="0" smtClean="0">
                <a:latin typeface="Arial"/>
                <a:cs typeface="Arial"/>
              </a:rPr>
              <a:t>Query interface should be used mainly </a:t>
            </a:r>
            <a:r>
              <a:rPr lang="en-US" sz="2000" spc="-10" dirty="0" smtClean="0">
                <a:latin typeface="Arial"/>
                <a:cs typeface="Arial"/>
              </a:rPr>
              <a:t>when </a:t>
            </a:r>
            <a:r>
              <a:rPr lang="en-US" sz="2000" spc="-5" dirty="0" smtClean="0">
                <a:latin typeface="Arial"/>
                <a:cs typeface="Arial"/>
              </a:rPr>
              <a:t>the query result </a:t>
            </a:r>
            <a:r>
              <a:rPr lang="en-US" sz="2000" spc="-15" dirty="0" smtClean="0">
                <a:latin typeface="Arial"/>
                <a:cs typeface="Arial"/>
              </a:rPr>
              <a:t>type  </a:t>
            </a:r>
            <a:r>
              <a:rPr lang="en-US" sz="2000" spc="-5" dirty="0" smtClean="0">
                <a:latin typeface="Arial"/>
                <a:cs typeface="Arial"/>
              </a:rPr>
              <a:t>is unknown or </a:t>
            </a:r>
            <a:r>
              <a:rPr lang="en-US" sz="2000" spc="-10" dirty="0" smtClean="0">
                <a:latin typeface="Arial"/>
                <a:cs typeface="Arial"/>
              </a:rPr>
              <a:t>when </a:t>
            </a:r>
            <a:r>
              <a:rPr lang="en-US" sz="2000" spc="-5" dirty="0" smtClean="0">
                <a:latin typeface="Arial"/>
                <a:cs typeface="Arial"/>
              </a:rPr>
              <a:t>a query returns polymorphic results. </a:t>
            </a:r>
            <a:r>
              <a:rPr lang="en-US" sz="2000" spc="5" dirty="0" smtClean="0">
                <a:latin typeface="Arial"/>
                <a:cs typeface="Arial"/>
              </a:rPr>
              <a:t>When </a:t>
            </a:r>
            <a:r>
              <a:rPr lang="en-US" sz="2000" spc="-5" dirty="0" smtClean="0">
                <a:latin typeface="Arial"/>
                <a:cs typeface="Arial"/>
              </a:rPr>
              <a:t>a </a:t>
            </a:r>
            <a:r>
              <a:rPr lang="en-US" sz="2000" dirty="0" smtClean="0">
                <a:latin typeface="Arial"/>
                <a:cs typeface="Arial"/>
              </a:rPr>
              <a:t>more  </a:t>
            </a:r>
            <a:r>
              <a:rPr lang="en-US" sz="2000" spc="-5" dirty="0" smtClean="0">
                <a:latin typeface="Arial"/>
                <a:cs typeface="Arial"/>
              </a:rPr>
              <a:t>specific result </a:t>
            </a:r>
            <a:r>
              <a:rPr lang="en-US" sz="2000" spc="-15" dirty="0" smtClean="0">
                <a:latin typeface="Arial"/>
                <a:cs typeface="Arial"/>
              </a:rPr>
              <a:t>type </a:t>
            </a:r>
            <a:r>
              <a:rPr lang="en-US" sz="2000" spc="-5" dirty="0" smtClean="0">
                <a:latin typeface="Arial"/>
                <a:cs typeface="Arial"/>
              </a:rPr>
              <a:t>is expected, use the </a:t>
            </a:r>
            <a:r>
              <a:rPr lang="en-US" sz="2000" spc="-10" dirty="0" err="1" smtClean="0">
                <a:latin typeface="Arial"/>
                <a:cs typeface="Arial"/>
              </a:rPr>
              <a:t>TypedQuery</a:t>
            </a:r>
            <a:r>
              <a:rPr lang="en-US" sz="2000" spc="35" dirty="0" smtClean="0">
                <a:latin typeface="Arial"/>
                <a:cs typeface="Arial"/>
              </a:rPr>
              <a:t> </a:t>
            </a:r>
            <a:r>
              <a:rPr lang="en-US" sz="2000" spc="-5" dirty="0" smtClean="0">
                <a:latin typeface="Arial"/>
                <a:cs typeface="Arial"/>
              </a:rPr>
              <a:t>interface.</a:t>
            </a:r>
            <a:endParaRPr lang="en-US"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853</Words>
  <Application>Microsoft Office PowerPoint</Application>
  <PresentationFormat>Custom</PresentationFormat>
  <Paragraphs>109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ClassBook-LessonXX</dc:title>
  <dc:creator>iGATE</dc:creator>
  <cp:lastModifiedBy>Blessed</cp:lastModifiedBy>
  <cp:revision>6</cp:revision>
  <dcterms:created xsi:type="dcterms:W3CDTF">2020-06-03T22:51:59Z</dcterms:created>
  <dcterms:modified xsi:type="dcterms:W3CDTF">2020-06-19T18:37:10Z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2020-06-03T00:00:00Z</vt:filetime>
  </property>
</Properties>
</file>