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2.xml" ContentType="application/vnd.openxmlformats-officedocument.theme+xml"/>
  <Override PartName="/ppt/slideLayouts/slideLayout137.xml" ContentType="application/vnd.openxmlformats-officedocument.presentationml.slideLayout+xml"/>
  <Override PartName="/ppt/theme/theme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4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5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6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7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8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9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1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5"/>
    <p:sldMasterId id="2147483976" r:id="rId6"/>
    <p:sldMasterId id="2147484036" r:id="rId7"/>
    <p:sldMasterId id="2147484041" r:id="rId8"/>
    <p:sldMasterId id="2147484058" r:id="rId9"/>
    <p:sldMasterId id="2147484067" r:id="rId10"/>
    <p:sldMasterId id="2147484075" r:id="rId11"/>
    <p:sldMasterId id="2147484086" r:id="rId12"/>
    <p:sldMasterId id="2147484093" r:id="rId13"/>
    <p:sldMasterId id="2147484098" r:id="rId14"/>
  </p:sldMasterIdLst>
  <p:notesMasterIdLst>
    <p:notesMasterId r:id="rId27"/>
  </p:notesMasterIdLst>
  <p:sldIdLst>
    <p:sldId id="2034" r:id="rId15"/>
    <p:sldId id="2014" r:id="rId16"/>
    <p:sldId id="2051" r:id="rId17"/>
    <p:sldId id="2052" r:id="rId18"/>
    <p:sldId id="2053" r:id="rId19"/>
    <p:sldId id="2054" r:id="rId20"/>
    <p:sldId id="2056" r:id="rId21"/>
    <p:sldId id="2057" r:id="rId22"/>
    <p:sldId id="2058" r:id="rId23"/>
    <p:sldId id="2059" r:id="rId24"/>
    <p:sldId id="2060" r:id="rId25"/>
    <p:sldId id="2033" r:id="rId26"/>
  </p:sldIdLst>
  <p:sldSz cx="12192000" cy="6858000"/>
  <p:notesSz cx="7010400" cy="9296400"/>
  <p:custDataLst>
    <p:tags r:id="rId2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E" id="{5AE43CF7-B30A-423C-886F-3697D9B6FA79}">
          <p14:sldIdLst>
            <p14:sldId id="2034"/>
            <p14:sldId id="2014"/>
            <p14:sldId id="2051"/>
            <p14:sldId id="2052"/>
            <p14:sldId id="2053"/>
            <p14:sldId id="2054"/>
            <p14:sldId id="2056"/>
            <p14:sldId id="2057"/>
            <p14:sldId id="2058"/>
            <p14:sldId id="2059"/>
            <p14:sldId id="2060"/>
            <p14:sldId id="20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udemaine" initials="VD" lastIdx="37" clrIdx="0">
    <p:extLst>
      <p:ext uri="{19B8F6BF-5375-455C-9EA6-DF929625EA0E}">
        <p15:presenceInfo xmlns:p15="http://schemas.microsoft.com/office/powerpoint/2012/main" userId="Victor Dudema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000099"/>
    <a:srgbClr val="000000"/>
    <a:srgbClr val="FFFFFF"/>
    <a:srgbClr val="180450"/>
    <a:srgbClr val="F2F2F2"/>
    <a:srgbClr val="00CAC5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479" autoAdjust="0"/>
  </p:normalViewPr>
  <p:slideViewPr>
    <p:cSldViewPr snapToObjects="1">
      <p:cViewPr varScale="1">
        <p:scale>
          <a:sx n="115" d="100"/>
          <a:sy n="115" d="100"/>
        </p:scale>
        <p:origin x="1020" y="108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8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/>
            <a:fld id="{122A0326-BD93-4906-A13C-D44A1D300149}" type="slidenum">
              <a:rPr lang="en-US">
                <a:solidFill>
                  <a:prstClr val="black"/>
                </a:solidFill>
                <a:latin typeface="Agenda Tabular Light" panose="02000603040000020004" pitchFamily="2" charset="0"/>
              </a:rPr>
              <a:pPr defTabSz="931774"/>
              <a:t>1</a:t>
            </a:fld>
            <a:endParaRPr lang="en-US" dirty="0">
              <a:solidFill>
                <a:prstClr val="black"/>
              </a:solidFill>
              <a:latin typeface="Agenda Tabular Light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8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pn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emf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emf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44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67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977201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buSzPct val="100000"/>
              <a:defRPr sz="1400"/>
            </a:lvl3pPr>
            <a:lvl4pPr marL="514350" indent="-171450">
              <a:buClr>
                <a:schemeClr val="accent2"/>
              </a:buClr>
              <a:buSzPct val="100000"/>
              <a:defRPr sz="1400"/>
            </a:lvl4pPr>
            <a:lvl5pPr>
              <a:buClr>
                <a:schemeClr val="accent2"/>
              </a:buClr>
              <a:buSzPct val="10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121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205052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7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75130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141382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857984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488927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379829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6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664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310658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62762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14952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076287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49205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04957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86008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9791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228218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9941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5037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27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08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052615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93940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80734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95704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007160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41812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65999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03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4702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641173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648237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39718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10761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2633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14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0991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8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PPT_ReBrand_YellowCoverINTERNALB2_96d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14400" y="6477000"/>
            <a:ext cx="406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defTabSz="914400"/>
            <a:r>
              <a:rPr lang="en-CA" sz="800">
                <a:solidFill>
                  <a:srgbClr val="82786F"/>
                </a:solidFill>
              </a:rPr>
              <a:t>For Internal Use Only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10363200" cy="8763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b"/>
          <a:lstStyle>
            <a:lvl1pPr>
              <a:defRPr sz="3600">
                <a:solidFill>
                  <a:srgbClr val="003946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CA" noProof="0" dirty="0" smtClean="0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2743200"/>
            <a:ext cx="10358967" cy="685800"/>
          </a:xfrm>
        </p:spPr>
        <p:txBody>
          <a:bodyPr bIns="45720"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rgbClr val="003946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CA" noProof="0" dirty="0" smtClean="0"/>
          </a:p>
        </p:txBody>
      </p:sp>
      <p:pic>
        <p:nvPicPr>
          <p:cNvPr id="7" name="Picture 18" descr="2 colour yellow with blue tex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0400" y="5886451"/>
            <a:ext cx="2235200" cy="688975"/>
          </a:xfrm>
          <a:prstGeom prst="rect">
            <a:avLst/>
          </a:prstGeom>
          <a:noFill/>
        </p:spPr>
      </p:pic>
      <p:pic>
        <p:nvPicPr>
          <p:cNvPr id="8" name="Picture 21" descr="Lifes brighter type e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251" y="6462714"/>
            <a:ext cx="2457449" cy="14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9479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fld id="{BD2DBCD5-4DD9-45E9-B4DE-9038C116D31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0584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78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6FAED06E-EBE8-4A50-8904-7894F5CC14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64654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CD15309C-CCF7-43A3-B21C-B0F29EF87DD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44147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A5D71426-B60C-42A4-895D-F64CA464D46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649AAF46-7E91-4594-BAF6-EFEDE68231D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7896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7578E1C0-6D52-4653-AA5F-918388CD135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2354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A661D849-B023-41EA-8D01-3E283C6789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8999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DAB91E75-67A5-4E93-8500-A11A5E58C0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6568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22F2D7CD-493B-4597-8C4D-D98C5E296C2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584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>
                <a:latin typeface="Arial" charset="0"/>
              </a:defRPr>
            </a:lvl1pPr>
          </a:lstStyle>
          <a:p>
            <a:pPr>
              <a:defRPr/>
            </a:pPr>
            <a:fld id="{91E75B7F-D1BB-40EA-A7A9-ED8C11CEC9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5062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67" y="36513"/>
            <a:ext cx="1016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36133" y="1636713"/>
            <a:ext cx="107696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7AB11BC-9009-4598-8A6A-8D91F5F1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137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32154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383281" y="91029"/>
            <a:ext cx="1620879" cy="2707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2">
                    <a:lumMod val="50000"/>
                  </a:schemeClr>
                </a:solidFill>
                <a:latin typeface="Agenda Tabular Light" pitchFamily="2" charset="0"/>
              </a:defRPr>
            </a:lvl1pPr>
          </a:lstStyle>
          <a:p>
            <a:pPr lvl="0"/>
            <a:r>
              <a:rPr lang="en-US" dirty="0" smtClean="0"/>
              <a:t>stage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165600" y="63161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56790" y="6316159"/>
            <a:ext cx="56047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97A"/>
                </a:solidFill>
              </a:defRPr>
            </a:lvl1pPr>
          </a:lstStyle>
          <a:p>
            <a:fld id="{00C35FA8-10B0-4F7F-854B-67832E33226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22400" y="350838"/>
            <a:ext cx="7781891" cy="563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592815" y="90434"/>
            <a:ext cx="951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genda Tabular Light" panose="02000603040000020004" pitchFamily="2" charset="0"/>
              </a:rPr>
              <a:t>Stage:</a:t>
            </a:r>
            <a:endParaRPr lang="en-CA" sz="1600" dirty="0">
              <a:solidFill>
                <a:schemeClr val="accent2">
                  <a:lumMod val="50000"/>
                </a:schemeClr>
              </a:solidFill>
              <a:latin typeface="Agenda Tabular Light" panose="02000603040000020004" pitchFamily="2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72229" y="383506"/>
            <a:ext cx="1087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genda Tabular Light" panose="02000603040000020004" pitchFamily="2" charset="0"/>
              </a:rPr>
              <a:t>Status:</a:t>
            </a:r>
            <a:endParaRPr lang="en-CA" sz="1600" dirty="0">
              <a:solidFill>
                <a:schemeClr val="accent2">
                  <a:lumMod val="50000"/>
                </a:schemeClr>
              </a:solidFill>
              <a:latin typeface="Agenda Tabular Light" panose="02000603040000020004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386311" y="377973"/>
            <a:ext cx="1629272" cy="293688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2">
                    <a:lumMod val="50000"/>
                  </a:schemeClr>
                </a:solidFill>
                <a:latin typeface="Agenda Tabular Light" panose="02000603040000020004" pitchFamily="2" charset="0"/>
              </a:defRPr>
            </a:lvl1pPr>
          </a:lstStyle>
          <a:p>
            <a:pPr lvl="0"/>
            <a:r>
              <a:rPr lang="en-US" dirty="0" smtClean="0"/>
              <a:t>status</a:t>
            </a:r>
            <a:endParaRPr lang="en-CA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474469" y="686626"/>
            <a:ext cx="1087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genda Tabular Light" panose="02000603040000020004" pitchFamily="2" charset="0"/>
              </a:rPr>
              <a:t>Action:</a:t>
            </a:r>
            <a:endParaRPr lang="en-CA" sz="1600" dirty="0">
              <a:solidFill>
                <a:schemeClr val="accent2">
                  <a:lumMod val="50000"/>
                </a:schemeClr>
              </a:solidFill>
              <a:latin typeface="Agenda Tabular Light" panose="02000603040000020004" pitchFamily="2" charset="0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388551" y="681093"/>
            <a:ext cx="1629272" cy="293688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2">
                    <a:lumMod val="50000"/>
                  </a:schemeClr>
                </a:solidFill>
                <a:latin typeface="Agenda Tabular Light" panose="02000603040000020004" pitchFamily="2" charset="0"/>
              </a:defRPr>
            </a:lvl1pPr>
          </a:lstStyle>
          <a:p>
            <a:pPr lvl="0"/>
            <a:r>
              <a:rPr lang="en-US" dirty="0" smtClean="0"/>
              <a:t>action</a:t>
            </a:r>
            <a:endParaRPr lang="en-CA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402551" y="99959"/>
            <a:ext cx="0" cy="93474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7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5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753245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le_cl_3p_P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01" y="228600"/>
            <a:ext cx="2088305" cy="8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6462716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5257800"/>
            <a:ext cx="7924800" cy="685800"/>
          </a:xfrm>
        </p:spPr>
        <p:txBody>
          <a:bodyPr/>
          <a:lstStyle>
            <a:lvl1pPr>
              <a:defRPr sz="3733">
                <a:solidFill>
                  <a:srgbClr val="0022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19800"/>
            <a:ext cx="4978400" cy="5334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222F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35360" y="453669"/>
            <a:ext cx="43204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1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6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le_cl_3p_P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00" y="228600"/>
            <a:ext cx="2088305" cy="8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5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5257800"/>
            <a:ext cx="7924800" cy="685800"/>
          </a:xfrm>
        </p:spPr>
        <p:txBody>
          <a:bodyPr/>
          <a:lstStyle>
            <a:lvl1pPr>
              <a:defRPr sz="3733">
                <a:solidFill>
                  <a:srgbClr val="0022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19800"/>
            <a:ext cx="4978400" cy="5334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222F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35360" y="453669"/>
            <a:ext cx="43204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4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B07D-7A19-4C1A-BC97-94B8A41A80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39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9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7039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le_cl_3p_P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00" y="228600"/>
            <a:ext cx="2088305" cy="8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5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5257800"/>
            <a:ext cx="7924800" cy="685800"/>
          </a:xfrm>
        </p:spPr>
        <p:txBody>
          <a:bodyPr/>
          <a:lstStyle>
            <a:lvl1pPr>
              <a:defRPr sz="3733">
                <a:solidFill>
                  <a:srgbClr val="0022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19800"/>
            <a:ext cx="4978400" cy="5334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222F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35360" y="453669"/>
            <a:ext cx="43204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B07D-7A19-4C1A-BC97-94B8A41A80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39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9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0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6963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3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le_cl_3p_P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00" y="228600"/>
            <a:ext cx="2088305" cy="8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5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5257800"/>
            <a:ext cx="7924800" cy="685800"/>
          </a:xfrm>
        </p:spPr>
        <p:txBody>
          <a:bodyPr/>
          <a:lstStyle>
            <a:lvl1pPr>
              <a:defRPr sz="3733">
                <a:solidFill>
                  <a:srgbClr val="0022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19800"/>
            <a:ext cx="4978400" cy="5334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222F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35360" y="453669"/>
            <a:ext cx="43204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2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B07D-7A19-4C1A-BC97-94B8A41A80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39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9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967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 sz="3467">
                <a:solidFill>
                  <a:srgbClr val="000000"/>
                </a:solidFill>
              </a:defRPr>
            </a:lvl2pPr>
            <a:lvl3pPr>
              <a:defRPr sz="3467">
                <a:solidFill>
                  <a:srgbClr val="000000"/>
                </a:solidFill>
              </a:defRPr>
            </a:lvl3pPr>
            <a:lvl4pPr>
              <a:defRPr sz="3467">
                <a:solidFill>
                  <a:srgbClr val="000000"/>
                </a:solidFill>
              </a:defRPr>
            </a:lvl4pPr>
            <a:lvl5pPr>
              <a:defRPr sz="34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3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3200"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9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le_cl_3p_P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300" y="228600"/>
            <a:ext cx="2088305" cy="8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fes brighter type e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5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5257800"/>
            <a:ext cx="7924800" cy="685800"/>
          </a:xfrm>
        </p:spPr>
        <p:txBody>
          <a:bodyPr/>
          <a:lstStyle>
            <a:lvl1pPr>
              <a:defRPr sz="3733">
                <a:solidFill>
                  <a:srgbClr val="0022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6019800"/>
            <a:ext cx="4978400" cy="5334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222F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35360" y="453669"/>
            <a:ext cx="43204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6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B07D-7A19-4C1A-BC97-94B8A41A80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394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94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9368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462400"/>
            <a:ext cx="12192000" cy="3176400"/>
          </a:xfrm>
          <a:prstGeom prst="rect">
            <a:avLst/>
          </a:prstGeom>
          <a:solidFill>
            <a:srgbClr val="F1AB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45" y="2528498"/>
            <a:ext cx="1078226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43" y="4224960"/>
            <a:ext cx="9867860" cy="141384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85" y="75939"/>
            <a:ext cx="8058371" cy="2300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8984" y="5905501"/>
            <a:ext cx="2223941" cy="678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87" y="6197600"/>
            <a:ext cx="4795748" cy="4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6" t="4630" r="80614" b="77144"/>
          <a:stretch/>
        </p:blipFill>
        <p:spPr>
          <a:xfrm>
            <a:off x="9601200" y="0"/>
            <a:ext cx="2606805" cy="133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21302"/>
          </a:xfrm>
        </p:spPr>
        <p:txBody>
          <a:bodyPr>
            <a:normAutofit/>
          </a:bodyPr>
          <a:lstStyle>
            <a:lvl1pPr algn="l">
              <a:defRPr sz="336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 sz="288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16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EF4800-AA57-274D-BF2E-EF968E82F1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15" y="6055240"/>
            <a:ext cx="2547640" cy="72716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1182350"/>
            <a:ext cx="109728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462400"/>
            <a:ext cx="12192000" cy="3176400"/>
          </a:xfrm>
          <a:prstGeom prst="rect">
            <a:avLst/>
          </a:prstGeom>
          <a:solidFill>
            <a:srgbClr val="F1AB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85" y="75939"/>
            <a:ext cx="8058371" cy="230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8984" y="5905501"/>
            <a:ext cx="2223941" cy="6781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87" y="6197600"/>
            <a:ext cx="4795748" cy="49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85" y="4076702"/>
            <a:ext cx="11409240" cy="1362076"/>
          </a:xfrm>
        </p:spPr>
        <p:txBody>
          <a:bodyPr anchor="t">
            <a:normAutofit/>
          </a:bodyPr>
          <a:lstStyle>
            <a:lvl1pPr algn="l">
              <a:defRPr sz="4320" b="1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690" y="2906715"/>
            <a:ext cx="10912599" cy="7508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9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48482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31637" y="6366927"/>
            <a:ext cx="2844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32171" y="6366927"/>
            <a:ext cx="2602475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2491" y="6356353"/>
            <a:ext cx="1069909" cy="365125"/>
          </a:xfrm>
        </p:spPr>
        <p:txBody>
          <a:bodyPr/>
          <a:lstStyle/>
          <a:p>
            <a:fld id="{35EF4800-AA57-274D-BF2E-EF968E82F1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6" t="4630" r="80614" b="77144"/>
          <a:stretch/>
        </p:blipFill>
        <p:spPr>
          <a:xfrm>
            <a:off x="9601200" y="0"/>
            <a:ext cx="2606805" cy="1330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15" y="6055240"/>
            <a:ext cx="2547640" cy="7271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1009531"/>
            <a:ext cx="109728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01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898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9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9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82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70275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7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8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4095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000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28632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76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732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51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8229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6552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07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517757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14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9926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5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675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99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2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479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24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3744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62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510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5559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18086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3239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09831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87664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950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791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2551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269313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42995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0166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311334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59161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17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99786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432214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5450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4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99777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09919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4307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786577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344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827141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74396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24836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70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794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8074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88603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64747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80506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3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358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38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9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069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1871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79150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823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18700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904371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7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68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08386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4501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556509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0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8616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647756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47405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61495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3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41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598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964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893600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40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73156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tags" Target="../tags/tag2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42" Type="http://schemas.openxmlformats.org/officeDocument/2006/relationships/slideLayout" Target="../slideLayouts/slideLayout119.xml"/><Relationship Id="rId47" Type="http://schemas.openxmlformats.org/officeDocument/2006/relationships/slideLayout" Target="../slideLayouts/slideLayout124.xml"/><Relationship Id="rId50" Type="http://schemas.openxmlformats.org/officeDocument/2006/relationships/slideLayout" Target="../slideLayouts/slideLayout127.xml"/><Relationship Id="rId55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38" Type="http://schemas.openxmlformats.org/officeDocument/2006/relationships/slideLayout" Target="../slideLayouts/slideLayout115.xml"/><Relationship Id="rId4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18.xml"/><Relationship Id="rId54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4.xml"/><Relationship Id="rId40" Type="http://schemas.openxmlformats.org/officeDocument/2006/relationships/slideLayout" Target="../slideLayouts/slideLayout117.xml"/><Relationship Id="rId45" Type="http://schemas.openxmlformats.org/officeDocument/2006/relationships/slideLayout" Target="../slideLayouts/slideLayout122.xml"/><Relationship Id="rId53" Type="http://schemas.openxmlformats.org/officeDocument/2006/relationships/slideLayout" Target="../slideLayouts/slideLayout130.xml"/><Relationship Id="rId58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49" Type="http://schemas.openxmlformats.org/officeDocument/2006/relationships/slideLayout" Target="../slideLayouts/slideLayout126.xml"/><Relationship Id="rId57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08.xml"/><Relationship Id="rId44" Type="http://schemas.openxmlformats.org/officeDocument/2006/relationships/slideLayout" Target="../slideLayouts/slideLayout121.xml"/><Relationship Id="rId52" Type="http://schemas.openxmlformats.org/officeDocument/2006/relationships/slideLayout" Target="../slideLayouts/slideLayout129.xml"/><Relationship Id="rId60" Type="http://schemas.openxmlformats.org/officeDocument/2006/relationships/theme" Target="../theme/theme2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Relationship Id="rId43" Type="http://schemas.openxmlformats.org/officeDocument/2006/relationships/slideLayout" Target="../slideLayouts/slideLayout120.xml"/><Relationship Id="rId48" Type="http://schemas.openxmlformats.org/officeDocument/2006/relationships/slideLayout" Target="../slideLayouts/slideLayout125.xml"/><Relationship Id="rId56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85.xml"/><Relationship Id="rId51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8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33" r:id="rId35"/>
    <p:sldLayoutId id="2147483934" r:id="rId36"/>
    <p:sldLayoutId id="2147483935" r:id="rId37"/>
    <p:sldLayoutId id="2147483936" r:id="rId38"/>
    <p:sldLayoutId id="2147483937" r:id="rId39"/>
    <p:sldLayoutId id="2147483938" r:id="rId40"/>
    <p:sldLayoutId id="2147483939" r:id="rId41"/>
    <p:sldLayoutId id="2147483940" r:id="rId42"/>
    <p:sldLayoutId id="2147483941" r:id="rId43"/>
    <p:sldLayoutId id="2147483942" r:id="rId44"/>
    <p:sldLayoutId id="2147483943" r:id="rId45"/>
    <p:sldLayoutId id="2147483944" r:id="rId46"/>
    <p:sldLayoutId id="2147483945" r:id="rId47"/>
    <p:sldLayoutId id="2147483946" r:id="rId48"/>
    <p:sldLayoutId id="2147483947" r:id="rId49"/>
    <p:sldLayoutId id="2147483948" r:id="rId50"/>
    <p:sldLayoutId id="2147483949" r:id="rId51"/>
    <p:sldLayoutId id="2147483950" r:id="rId52"/>
    <p:sldLayoutId id="2147483951" r:id="rId53"/>
    <p:sldLayoutId id="2147483952" r:id="rId54"/>
    <p:sldLayoutId id="2147483953" r:id="rId55"/>
    <p:sldLayoutId id="2147483954" r:id="rId56"/>
    <p:sldLayoutId id="2147483955" r:id="rId57"/>
    <p:sldLayoutId id="2147483956" r:id="rId58"/>
    <p:sldLayoutId id="2147483957" r:id="rId59"/>
    <p:sldLayoutId id="2147483958" r:id="rId60"/>
    <p:sldLayoutId id="2147483959" r:id="rId61"/>
    <p:sldLayoutId id="2147483960" r:id="rId62"/>
    <p:sldLayoutId id="2147483961" r:id="rId63"/>
    <p:sldLayoutId id="2147483962" r:id="rId64"/>
    <p:sldLayoutId id="2147483963" r:id="rId65"/>
    <p:sldLayoutId id="2147483964" r:id="rId66"/>
    <p:sldLayoutId id="2147483965" r:id="rId67"/>
    <p:sldLayoutId id="2147483966" r:id="rId68"/>
    <p:sldLayoutId id="2147483967" r:id="rId69"/>
    <p:sldLayoutId id="2147483968" r:id="rId70"/>
    <p:sldLayoutId id="2147483969" r:id="rId71"/>
    <p:sldLayoutId id="2147483970" r:id="rId72"/>
    <p:sldLayoutId id="2147483971" r:id="rId73"/>
    <p:sldLayoutId id="2147483972" r:id="rId74"/>
    <p:sldLayoutId id="2147483973" r:id="rId75"/>
    <p:sldLayoutId id="2147483974" r:id="rId76"/>
    <p:sldLayoutId id="2147483975" r:id="rId7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35EF4800-AA57-274D-BF2E-EF968E82F1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cnSubjectTitle_ID_7" hidden="1"/>
          <p:cNvSpPr txBox="1"/>
          <p:nvPr userDrawn="1">
            <p:custDataLst>
              <p:tags r:id="rId6"/>
            </p:custDataLst>
          </p:nvPr>
        </p:nvSpPr>
        <p:spPr bwMode="gray">
          <a:xfrm>
            <a:off x="609600" y="1704975"/>
            <a:ext cx="9313333" cy="3877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buFontTx/>
              <a:buNone/>
            </a:pPr>
            <a:r>
              <a:rPr lang="en-CA" sz="1920" b="1" i="0" smtClean="0">
                <a:solidFill>
                  <a:schemeClr val="tx1"/>
                </a:solidFill>
              </a:rPr>
              <a:t>Subject Title</a:t>
            </a:r>
            <a:endParaRPr lang="en-CA" sz="1920" b="1" i="0">
              <a:solidFill>
                <a:schemeClr val="tx1"/>
              </a:solidFill>
            </a:endParaRPr>
          </a:p>
        </p:txBody>
      </p:sp>
      <p:sp>
        <p:nvSpPr>
          <p:cNvPr id="8" name="AcnFootnote_ID_8" hidden="1"/>
          <p:cNvSpPr txBox="1"/>
          <p:nvPr userDrawn="1">
            <p:custDataLst>
              <p:tags r:id="rId7"/>
            </p:custDataLst>
          </p:nvPr>
        </p:nvSpPr>
        <p:spPr bwMode="gray">
          <a:xfrm>
            <a:off x="609600" y="7524167"/>
            <a:ext cx="10972800" cy="498598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645796" indent="-645796" algn="l">
              <a:buFontTx/>
              <a:buNone/>
            </a:pPr>
            <a:r>
              <a:rPr lang="en-CA" sz="1200" b="0" i="0" smtClean="0">
                <a:solidFill>
                  <a:schemeClr val="tx1"/>
                </a:solidFill>
              </a:rPr>
              <a:t>*	Footnote</a:t>
            </a:r>
          </a:p>
          <a:p>
            <a:pPr marL="645796" indent="-645796" algn="l">
              <a:spcBef>
                <a:spcPct val="20000"/>
              </a:spcBef>
              <a:buFontTx/>
              <a:buNone/>
            </a:pPr>
            <a:r>
              <a:rPr lang="en-CA" sz="1200" b="0" i="0" smtClean="0">
                <a:solidFill>
                  <a:schemeClr val="tx1"/>
                </a:solidFill>
              </a:rPr>
              <a:t>Source:	Source</a:t>
            </a:r>
            <a:endParaRPr lang="en-CA" sz="1200" b="0" i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548640" rtl="0" eaLnBrk="1" latinLnBrk="0" hangingPunct="1">
        <a:spcBef>
          <a:spcPct val="0"/>
        </a:spcBef>
        <a:buNone/>
        <a:defRPr sz="336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  <p:sldLayoutId id="2147484002" r:id="rId26"/>
    <p:sldLayoutId id="2147484003" r:id="rId27"/>
    <p:sldLayoutId id="2147484004" r:id="rId28"/>
    <p:sldLayoutId id="2147484005" r:id="rId29"/>
    <p:sldLayoutId id="2147484006" r:id="rId30"/>
    <p:sldLayoutId id="2147484007" r:id="rId31"/>
    <p:sldLayoutId id="2147484008" r:id="rId32"/>
    <p:sldLayoutId id="2147484009" r:id="rId33"/>
    <p:sldLayoutId id="2147484010" r:id="rId34"/>
    <p:sldLayoutId id="2147484011" r:id="rId35"/>
    <p:sldLayoutId id="2147484012" r:id="rId36"/>
    <p:sldLayoutId id="2147484013" r:id="rId37"/>
    <p:sldLayoutId id="2147484014" r:id="rId38"/>
    <p:sldLayoutId id="2147484015" r:id="rId39"/>
    <p:sldLayoutId id="2147484016" r:id="rId40"/>
    <p:sldLayoutId id="2147484017" r:id="rId41"/>
    <p:sldLayoutId id="2147484018" r:id="rId42"/>
    <p:sldLayoutId id="2147484019" r:id="rId43"/>
    <p:sldLayoutId id="2147484020" r:id="rId44"/>
    <p:sldLayoutId id="2147484021" r:id="rId45"/>
    <p:sldLayoutId id="2147484022" r:id="rId46"/>
    <p:sldLayoutId id="2147484023" r:id="rId47"/>
    <p:sldLayoutId id="2147484024" r:id="rId48"/>
    <p:sldLayoutId id="2147484025" r:id="rId49"/>
    <p:sldLayoutId id="2147484026" r:id="rId50"/>
    <p:sldLayoutId id="2147484027" r:id="rId51"/>
    <p:sldLayoutId id="2147484028" r:id="rId52"/>
    <p:sldLayoutId id="2147484029" r:id="rId53"/>
    <p:sldLayoutId id="2147484030" r:id="rId54"/>
    <p:sldLayoutId id="2147484031" r:id="rId55"/>
    <p:sldLayoutId id="2147484032" r:id="rId56"/>
    <p:sldLayoutId id="2147484033" r:id="rId57"/>
    <p:sldLayoutId id="2147484034" r:id="rId58"/>
    <p:sldLayoutId id="2147484035" r:id="rId59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7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94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9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7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54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 descr="PPT_InsidePage_96dpi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8"/>
            <a:ext cx="12189884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CA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8712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7950"/>
            <a:ext cx="3860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>
              <a:defRPr sz="1200">
                <a:solidFill>
                  <a:srgbClr val="003946"/>
                </a:solidFill>
                <a:latin typeface="Arial" pitchFamily="34" charset="0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6000" y="6457950"/>
            <a:ext cx="2844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r" defTabSz="914400">
              <a:defRPr sz="1200">
                <a:solidFill>
                  <a:srgbClr val="003946"/>
                </a:solidFill>
                <a:latin typeface="Arial" pitchFamily="34" charset="0"/>
                <a:cs typeface="+mn-cs"/>
              </a:defRPr>
            </a:lvl1pPr>
          </a:lstStyle>
          <a:p>
            <a:fld id="{BD2DBCD5-4DD9-45E9-B4DE-9038C116D31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609600" y="6477000"/>
            <a:ext cx="406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0" anchor="b"/>
          <a:lstStyle/>
          <a:p>
            <a:pPr defTabSz="914400"/>
            <a:r>
              <a:rPr lang="en-CA" sz="800">
                <a:solidFill>
                  <a:srgbClr val="82786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67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09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809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9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60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0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27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84" indent="-304784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54" indent="-37463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25" indent="-304784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493" indent="-37463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062" indent="-304784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632" indent="-304784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202" indent="-304784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772" indent="-304784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341" indent="-304784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7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9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7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54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7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7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9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7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54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7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9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7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54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1447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914400" y="2209800"/>
            <a:ext cx="711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lnSpc>
                <a:spcPct val="85000"/>
              </a:lnSpc>
            </a:pPr>
            <a:endParaRPr lang="en-US" sz="4267" dirty="0">
              <a:solidFill>
                <a:srgbClr val="003946"/>
              </a:solidFill>
            </a:endParaRPr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587" y="1371601"/>
            <a:ext cx="111760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2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613525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1ECCEF3D-19ED-4E65-BC57-E48778741EB4}" type="slidenum">
              <a:rPr lang="en-US" smtClean="0">
                <a:solidFill>
                  <a:srgbClr val="003946"/>
                </a:solidFill>
              </a:rPr>
              <a:pPr/>
              <a:t>‹#›</a:t>
            </a:fld>
            <a:endParaRPr lang="en-US" dirty="0">
              <a:solidFill>
                <a:srgbClr val="003946"/>
              </a:solidFill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7170"/>
            <a:ext cx="11176000" cy="67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8" descr="sle_cl_3p_P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37927"/>
            <a:ext cx="1487488" cy="63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4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accent3"/>
          </a:solidFill>
          <a:latin typeface="Agenda Tabular Light" panose="02000603040000020004" pitchFamily="2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Arial" charset="0"/>
        </a:defRPr>
      </a:lvl9pPr>
    </p:titleStyle>
    <p:bodyStyle>
      <a:lvl1pPr marL="30479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Char char="•"/>
        <a:defRPr lang="en-US" sz="3733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1pPr>
      <a:lvl2pPr marL="91437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3pPr>
      <a:lvl4pPr marL="2133547" indent="-374641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anose="020B0604020202020204" pitchFamily="34" charset="0"/>
        <a:buChar char="•"/>
        <a:defRPr lang="en-US" sz="3467" dirty="0" smtClean="0">
          <a:solidFill>
            <a:srgbClr val="000000"/>
          </a:solidFill>
          <a:latin typeface="Agenda Tabular Light" panose="02000603040000020004" pitchFamily="2" charset="0"/>
          <a:ea typeface="+mn-ea"/>
          <a:cs typeface="Calibri" panose="020F0502020204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6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ctrTitle"/>
          </p:nvPr>
        </p:nvSpPr>
        <p:spPr>
          <a:xfrm>
            <a:off x="272919" y="2600908"/>
            <a:ext cx="10477164" cy="68580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>
                <a:solidFill>
                  <a:srgbClr val="180450"/>
                </a:solidFill>
                <a:latin typeface="+mj-lt"/>
              </a:rPr>
              <a:t>IFRS 17</a:t>
            </a:r>
            <a:r>
              <a:rPr lang="en-US" sz="4000" dirty="0">
                <a:solidFill>
                  <a:srgbClr val="180450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rgbClr val="180450"/>
                </a:solidFill>
                <a:latin typeface="+mj-lt"/>
              </a:rPr>
              <a:t>- </a:t>
            </a:r>
            <a:r>
              <a:rPr lang="en-US" sz="4000" b="0" dirty="0" smtClean="0">
                <a:solidFill>
                  <a:srgbClr val="180450"/>
                </a:solidFill>
                <a:latin typeface="+mj-lt"/>
              </a:rPr>
              <a:t>SunRise</a:t>
            </a:r>
            <a:br>
              <a:rPr lang="en-US" sz="4000" b="0" dirty="0" smtClean="0">
                <a:solidFill>
                  <a:srgbClr val="180450"/>
                </a:solidFill>
                <a:latin typeface="+mj-lt"/>
              </a:rPr>
            </a:br>
            <a:endParaRPr lang="en-US" sz="4000" b="0" dirty="0">
              <a:solidFill>
                <a:srgbClr val="18045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19" y="465313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Facilitator:</a:t>
            </a:r>
          </a:p>
          <a:p>
            <a:r>
              <a:rPr lang="en-US" sz="1600" dirty="0" smtClean="0"/>
              <a:t>Aditya Kumar</a:t>
            </a:r>
          </a:p>
          <a:p>
            <a:r>
              <a:rPr lang="en-US" sz="1600" dirty="0" smtClean="0"/>
              <a:t>Aditya Sahu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High Level ETL Architecture</a:t>
            </a:r>
            <a:endParaRPr lang="en-US"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2088"/>
            <a:ext cx="10972800" cy="41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SunRise Architecture</a:t>
            </a:r>
            <a:endParaRPr lang="en-US" sz="28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1750" y="1298316"/>
            <a:ext cx="7455926" cy="4886452"/>
            <a:chOff x="425584" y="884176"/>
            <a:chExt cx="7645438" cy="5020564"/>
          </a:xfrm>
        </p:grpSpPr>
        <p:grpSp>
          <p:nvGrpSpPr>
            <p:cNvPr id="7" name="Group 6"/>
            <p:cNvGrpSpPr/>
            <p:nvPr/>
          </p:nvGrpSpPr>
          <p:grpSpPr>
            <a:xfrm>
              <a:off x="425584" y="884176"/>
              <a:ext cx="7443051" cy="4641843"/>
              <a:chOff x="425584" y="884176"/>
              <a:chExt cx="7443051" cy="464184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434202" y="1748495"/>
                <a:ext cx="546329" cy="20341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97692" y="1181196"/>
                <a:ext cx="1425436" cy="4204821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3175" cap="flat" cmpd="sng" algn="ctr">
                <a:solidFill>
                  <a:srgbClr val="ECECEC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Calculate</a:t>
                </a:r>
                <a:endParaRPr kumimoji="0" lang="en-GB" sz="833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49671" y="1174223"/>
                <a:ext cx="1455389" cy="4182817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175" cap="flat" cmpd="sng" algn="ctr">
                <a:solidFill>
                  <a:srgbClr val="F2F2F2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Verify / Standardize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31253" y="1174223"/>
                <a:ext cx="1416778" cy="418281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3175" cap="flat" cmpd="sng" algn="ctr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Analysis / DA</a:t>
                </a: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773287" y="3906655"/>
                <a:ext cx="3959872" cy="1382817"/>
              </a:xfrm>
              <a:custGeom>
                <a:avLst/>
                <a:gdLst>
                  <a:gd name="connsiteX0" fmla="*/ 0 w 6285563"/>
                  <a:gd name="connsiteY0" fmla="*/ 0 h 1828275"/>
                  <a:gd name="connsiteX1" fmla="*/ 2228423 w 6285563"/>
                  <a:gd name="connsiteY1" fmla="*/ 0 h 1828275"/>
                  <a:gd name="connsiteX2" fmla="*/ 2228423 w 6285563"/>
                  <a:gd name="connsiteY2" fmla="*/ 860235 h 1828275"/>
                  <a:gd name="connsiteX3" fmla="*/ 4835942 w 6285563"/>
                  <a:gd name="connsiteY3" fmla="*/ 860235 h 1828275"/>
                  <a:gd name="connsiteX4" fmla="*/ 4835942 w 6285563"/>
                  <a:gd name="connsiteY4" fmla="*/ 858963 h 1828275"/>
                  <a:gd name="connsiteX5" fmla="*/ 6285563 w 6285563"/>
                  <a:gd name="connsiteY5" fmla="*/ 858963 h 1828275"/>
                  <a:gd name="connsiteX6" fmla="*/ 6285563 w 6285563"/>
                  <a:gd name="connsiteY6" fmla="*/ 1828275 h 1828275"/>
                  <a:gd name="connsiteX7" fmla="*/ 0 w 6285563"/>
                  <a:gd name="connsiteY7" fmla="*/ 1828275 h 1828275"/>
                  <a:gd name="connsiteX8" fmla="*/ 0 w 6285563"/>
                  <a:gd name="connsiteY8" fmla="*/ 0 h 182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85563" h="1828275">
                    <a:moveTo>
                      <a:pt x="0" y="0"/>
                    </a:moveTo>
                    <a:lnTo>
                      <a:pt x="2228423" y="0"/>
                    </a:lnTo>
                    <a:lnTo>
                      <a:pt x="2228423" y="860235"/>
                    </a:lnTo>
                    <a:lnTo>
                      <a:pt x="4835942" y="860235"/>
                    </a:lnTo>
                    <a:lnTo>
                      <a:pt x="4835942" y="858963"/>
                    </a:lnTo>
                    <a:lnTo>
                      <a:pt x="6285563" y="858963"/>
                    </a:lnTo>
                    <a:lnTo>
                      <a:pt x="6285563" y="1828275"/>
                    </a:lnTo>
                    <a:lnTo>
                      <a:pt x="0" y="18282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lgDash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48030" y="1174223"/>
                <a:ext cx="1920603" cy="4182818"/>
              </a:xfrm>
              <a:prstGeom prst="rect">
                <a:avLst/>
              </a:prstGeom>
              <a:solidFill>
                <a:sysClr val="window" lastClr="FFFFFF">
                  <a:lumMod val="75000"/>
                  <a:alpha val="75000"/>
                </a:sysClr>
              </a:solidFill>
              <a:ln w="3175" cap="flat" cmpd="sng" algn="ctr">
                <a:solidFill>
                  <a:srgbClr val="CFCFCF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Reporting &amp; Disclosure</a:t>
                </a:r>
              </a:p>
            </p:txBody>
          </p:sp>
          <p:sp>
            <p:nvSpPr>
              <p:cNvPr id="33" name="Rectangle 22"/>
              <p:cNvSpPr/>
              <p:nvPr/>
            </p:nvSpPr>
            <p:spPr>
              <a:xfrm>
                <a:off x="6139752" y="1582915"/>
                <a:ext cx="1036920" cy="1675579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Analysis Outputs</a:t>
                </a: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5584" y="1174223"/>
                <a:ext cx="1214777" cy="416910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0000"/>
                </a:sysClr>
              </a:solidFill>
              <a:ln w="3175" cap="flat" cmpd="sng" algn="ctr">
                <a:solidFill>
                  <a:srgbClr val="F8F8F8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Sources</a:t>
                </a:r>
              </a:p>
            </p:txBody>
          </p:sp>
          <p:sp>
            <p:nvSpPr>
              <p:cNvPr id="35" name="Rectangle 12"/>
              <p:cNvSpPr/>
              <p:nvPr/>
            </p:nvSpPr>
            <p:spPr>
              <a:xfrm>
                <a:off x="583126" y="1789602"/>
                <a:ext cx="711537" cy="15284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Data Sources: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Assets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Policy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Reinsurance </a:t>
                </a:r>
              </a:p>
            </p:txBody>
          </p:sp>
          <p:sp>
            <p:nvSpPr>
              <p:cNvPr id="36" name="Can 13"/>
              <p:cNvSpPr/>
              <p:nvPr/>
            </p:nvSpPr>
            <p:spPr>
              <a:xfrm>
                <a:off x="1915714" y="2538982"/>
                <a:ext cx="921707" cy="286672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Standardization</a:t>
                </a:r>
              </a:p>
            </p:txBody>
          </p:sp>
          <p:sp>
            <p:nvSpPr>
              <p:cNvPr id="37" name="Can 13"/>
              <p:cNvSpPr/>
              <p:nvPr/>
            </p:nvSpPr>
            <p:spPr>
              <a:xfrm>
                <a:off x="1918158" y="4690383"/>
                <a:ext cx="3780406" cy="485595"/>
              </a:xfrm>
              <a:prstGeom prst="can">
                <a:avLst>
                  <a:gd name="adj" fmla="val 16379"/>
                </a:avLst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Aptitude Sub Ledger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83258" y="4109941"/>
                <a:ext cx="285640" cy="278198"/>
              </a:xfrm>
              <a:prstGeom prst="ellipse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CSM</a:t>
                </a:r>
                <a:endParaRPr kumimoji="0" lang="en-US" sz="8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Can 13"/>
              <p:cNvSpPr/>
              <p:nvPr/>
            </p:nvSpPr>
            <p:spPr>
              <a:xfrm>
                <a:off x="6254966" y="4690382"/>
                <a:ext cx="806495" cy="484124"/>
              </a:xfrm>
              <a:prstGeom prst="can">
                <a:avLst>
                  <a:gd name="adj" fmla="val 16379"/>
                </a:avLst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General </a:t>
                </a:r>
              </a:p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Ledger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197359" y="3906654"/>
                <a:ext cx="921707" cy="276643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Disclosure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622005" y="2665514"/>
                <a:ext cx="372710" cy="388980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83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Models</a:t>
                </a: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Can 13"/>
              <p:cNvSpPr/>
              <p:nvPr/>
            </p:nvSpPr>
            <p:spPr>
              <a:xfrm>
                <a:off x="3347507" y="2044749"/>
                <a:ext cx="921707" cy="308404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Assumptions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00395" y="1582117"/>
                <a:ext cx="921707" cy="414964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Investment Results Explanation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197359" y="3512819"/>
                <a:ext cx="921707" cy="276643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Narrative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336523" y="1483150"/>
                <a:ext cx="949782" cy="515439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Basis Setting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51043" y="4055681"/>
                <a:ext cx="1049111" cy="385898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Aptitude Rules </a:t>
                </a: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cxnSp>
            <p:nvCxnSpPr>
              <p:cNvPr id="47" name="Elbow Connector 482"/>
              <p:cNvCxnSpPr>
                <a:stCxn id="37" idx="4"/>
                <a:endCxn id="39" idx="2"/>
              </p:cNvCxnSpPr>
              <p:nvPr/>
            </p:nvCxnSpPr>
            <p:spPr>
              <a:xfrm flipV="1">
                <a:off x="5698563" y="4932444"/>
                <a:ext cx="556402" cy="73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5579331" y="4764989"/>
                <a:ext cx="814300" cy="21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Aggregated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00533" y="4250332"/>
                <a:ext cx="799253" cy="55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Insurance and Investment Accounting</a:t>
                </a:r>
              </a:p>
            </p:txBody>
          </p:sp>
          <p:cxnSp>
            <p:nvCxnSpPr>
              <p:cNvPr id="50" name="Straight Arrow Connector 49"/>
              <p:cNvCxnSpPr>
                <a:endCxn id="36" idx="2"/>
              </p:cNvCxnSpPr>
              <p:nvPr/>
            </p:nvCxnSpPr>
            <p:spPr>
              <a:xfrm>
                <a:off x="1294662" y="2682319"/>
                <a:ext cx="62105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1" name="Straight Arrow Connector 50"/>
              <p:cNvCxnSpPr>
                <a:stCxn id="36" idx="3"/>
              </p:cNvCxnSpPr>
              <p:nvPr/>
            </p:nvCxnSpPr>
            <p:spPr>
              <a:xfrm>
                <a:off x="2376568" y="2825654"/>
                <a:ext cx="0" cy="54922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2" name="Straight Arrow Connector 51"/>
              <p:cNvCxnSpPr>
                <a:stCxn id="41" idx="4"/>
                <a:endCxn id="92" idx="1"/>
              </p:cNvCxnSpPr>
              <p:nvPr/>
            </p:nvCxnSpPr>
            <p:spPr>
              <a:xfrm flipH="1">
                <a:off x="3808359" y="3054494"/>
                <a:ext cx="1" cy="32442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3" name="Straight Arrow Connector 162"/>
              <p:cNvCxnSpPr>
                <a:stCxn id="36" idx="4"/>
                <a:endCxn id="41" idx="2"/>
              </p:cNvCxnSpPr>
              <p:nvPr/>
            </p:nvCxnSpPr>
            <p:spPr>
              <a:xfrm>
                <a:off x="2837421" y="2682318"/>
                <a:ext cx="784584" cy="177686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4" name="Straight Arrow Connector 53"/>
              <p:cNvCxnSpPr>
                <a:stCxn id="42" idx="3"/>
                <a:endCxn id="41" idx="0"/>
              </p:cNvCxnSpPr>
              <p:nvPr/>
            </p:nvCxnSpPr>
            <p:spPr>
              <a:xfrm flipH="1">
                <a:off x="3808360" y="2353153"/>
                <a:ext cx="1" cy="31236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5" name="Straight Arrow Connector 162"/>
              <p:cNvCxnSpPr/>
              <p:nvPr/>
            </p:nvCxnSpPr>
            <p:spPr>
              <a:xfrm rot="16200000" flipV="1">
                <a:off x="3570695" y="2534821"/>
                <a:ext cx="1546012" cy="147373"/>
              </a:xfrm>
              <a:prstGeom prst="bentConnector3">
                <a:avLst>
                  <a:gd name="adj1" fmla="val 100050"/>
                </a:avLst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6" name="Straight Arrow Connector 162"/>
              <p:cNvCxnSpPr>
                <a:endCxn id="43" idx="1"/>
              </p:cNvCxnSpPr>
              <p:nvPr/>
            </p:nvCxnSpPr>
            <p:spPr>
              <a:xfrm rot="5400000" flipH="1" flipV="1">
                <a:off x="3933893" y="2508375"/>
                <a:ext cx="1585275" cy="147728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168546" y="2707597"/>
                <a:ext cx="0" cy="68812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8" name="Straight Arrow Connector 57"/>
              <p:cNvCxnSpPr>
                <a:stCxn id="93" idx="3"/>
                <a:endCxn id="33" idx="1"/>
              </p:cNvCxnSpPr>
              <p:nvPr/>
            </p:nvCxnSpPr>
            <p:spPr>
              <a:xfrm flipV="1">
                <a:off x="5722104" y="2420707"/>
                <a:ext cx="417649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9" name="Straight Arrow Connector 58"/>
              <p:cNvCxnSpPr>
                <a:stCxn id="33" idx="2"/>
                <a:endCxn id="44" idx="0"/>
              </p:cNvCxnSpPr>
              <p:nvPr/>
            </p:nvCxnSpPr>
            <p:spPr>
              <a:xfrm>
                <a:off x="6658213" y="3258497"/>
                <a:ext cx="0" cy="25432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6658212" y="4183295"/>
                <a:ext cx="0" cy="507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1" name="Straight Arrow Connector 60"/>
              <p:cNvCxnSpPr>
                <a:stCxn id="38" idx="2"/>
                <a:endCxn id="46" idx="3"/>
              </p:cNvCxnSpPr>
              <p:nvPr/>
            </p:nvCxnSpPr>
            <p:spPr>
              <a:xfrm flipH="1" flipV="1">
                <a:off x="3000154" y="4248630"/>
                <a:ext cx="683104" cy="41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3833053" y="4410478"/>
                <a:ext cx="0" cy="2799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3" name="Straight Arrow Connector 162"/>
              <p:cNvCxnSpPr>
                <a:stCxn id="35" idx="2"/>
                <a:endCxn id="46" idx="1"/>
              </p:cNvCxnSpPr>
              <p:nvPr/>
            </p:nvCxnSpPr>
            <p:spPr>
              <a:xfrm rot="16200000" flipH="1">
                <a:off x="979678" y="3277263"/>
                <a:ext cx="930580" cy="101214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2385003" y="3864509"/>
                <a:ext cx="0" cy="20157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396759" y="4441579"/>
                <a:ext cx="0" cy="2488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66" name="Rectangle 65"/>
              <p:cNvSpPr/>
              <p:nvPr/>
            </p:nvSpPr>
            <p:spPr>
              <a:xfrm>
                <a:off x="2443372" y="2993984"/>
                <a:ext cx="465965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Policy Data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89448" y="3084086"/>
                <a:ext cx="724437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</a:t>
                </a:r>
              </a:p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Info &amp; ALM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452690" y="3875996"/>
                <a:ext cx="688855" cy="21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26689" y="4410478"/>
                <a:ext cx="745678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 Accounting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H="1">
                <a:off x="1648327" y="1326333"/>
                <a:ext cx="1345" cy="4030707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98864" y="1178143"/>
                <a:ext cx="0" cy="4178897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29698" y="1181196"/>
                <a:ext cx="0" cy="4175845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950512" y="1181196"/>
                <a:ext cx="0" cy="4175846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648327" y="989798"/>
                <a:ext cx="6220307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7030A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429156" y="5343326"/>
                <a:ext cx="7439478" cy="170513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Control Framework</a:t>
                </a:r>
              </a:p>
            </p:txBody>
          </p:sp>
          <p:sp>
            <p:nvSpPr>
              <p:cNvPr id="76" name="Shape 87"/>
              <p:cNvSpPr/>
              <p:nvPr/>
            </p:nvSpPr>
            <p:spPr>
              <a:xfrm>
                <a:off x="1993229" y="887125"/>
                <a:ext cx="274748" cy="19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585" extrusionOk="0">
                    <a:moveTo>
                      <a:pt x="2169" y="19951"/>
                    </a:moveTo>
                    <a:cubicBezTo>
                      <a:pt x="2444" y="20061"/>
                      <a:pt x="4432" y="20097"/>
                      <a:pt x="4494" y="19992"/>
                    </a:cubicBezTo>
                    <a:cubicBezTo>
                      <a:pt x="4518" y="19951"/>
                      <a:pt x="4476" y="19711"/>
                      <a:pt x="4400" y="19458"/>
                    </a:cubicBezTo>
                    <a:cubicBezTo>
                      <a:pt x="4198" y="18788"/>
                      <a:pt x="4053" y="17618"/>
                      <a:pt x="4053" y="16661"/>
                    </a:cubicBezTo>
                    <a:cubicBezTo>
                      <a:pt x="4052" y="14034"/>
                      <a:pt x="4985" y="11980"/>
                      <a:pt x="6584" y="11091"/>
                    </a:cubicBezTo>
                    <a:cubicBezTo>
                      <a:pt x="7100" y="10804"/>
                      <a:pt x="7221" y="10678"/>
                      <a:pt x="7221" y="10424"/>
                    </a:cubicBezTo>
                    <a:cubicBezTo>
                      <a:pt x="7221" y="10067"/>
                      <a:pt x="7603" y="8630"/>
                      <a:pt x="7902" y="7859"/>
                    </a:cubicBezTo>
                    <a:cubicBezTo>
                      <a:pt x="8322" y="6778"/>
                      <a:pt x="8877" y="5948"/>
                      <a:pt x="9568" y="5371"/>
                    </a:cubicBezTo>
                    <a:cubicBezTo>
                      <a:pt x="11298" y="3924"/>
                      <a:pt x="13334" y="4381"/>
                      <a:pt x="14581" y="6497"/>
                    </a:cubicBezTo>
                    <a:lnTo>
                      <a:pt x="15023" y="7246"/>
                    </a:lnTo>
                    <a:lnTo>
                      <a:pt x="15508" y="7032"/>
                    </a:lnTo>
                    <a:cubicBezTo>
                      <a:pt x="15774" y="6914"/>
                      <a:pt x="16080" y="6815"/>
                      <a:pt x="16186" y="6811"/>
                    </a:cubicBezTo>
                    <a:cubicBezTo>
                      <a:pt x="16430" y="6803"/>
                      <a:pt x="16441" y="6508"/>
                      <a:pt x="16234" y="5456"/>
                    </a:cubicBezTo>
                    <a:cubicBezTo>
                      <a:pt x="15586" y="2165"/>
                      <a:pt x="13834" y="8"/>
                      <a:pt x="11800" y="0"/>
                    </a:cubicBezTo>
                    <a:cubicBezTo>
                      <a:pt x="11073" y="-3"/>
                      <a:pt x="10465" y="226"/>
                      <a:pt x="9880" y="725"/>
                    </a:cubicBezTo>
                    <a:cubicBezTo>
                      <a:pt x="9338" y="1186"/>
                      <a:pt x="8676" y="2092"/>
                      <a:pt x="8349" y="2821"/>
                    </a:cubicBezTo>
                    <a:cubicBezTo>
                      <a:pt x="7795" y="4053"/>
                      <a:pt x="7824" y="4015"/>
                      <a:pt x="7562" y="3837"/>
                    </a:cubicBezTo>
                    <a:cubicBezTo>
                      <a:pt x="6736" y="3277"/>
                      <a:pt x="5782" y="3179"/>
                      <a:pt x="5022" y="3577"/>
                    </a:cubicBezTo>
                    <a:cubicBezTo>
                      <a:pt x="3616" y="4313"/>
                      <a:pt x="2609" y="6606"/>
                      <a:pt x="2549" y="9209"/>
                    </a:cubicBezTo>
                    <a:cubicBezTo>
                      <a:pt x="2540" y="9628"/>
                      <a:pt x="2509" y="10031"/>
                      <a:pt x="2482" y="10105"/>
                    </a:cubicBezTo>
                    <a:cubicBezTo>
                      <a:pt x="2455" y="10179"/>
                      <a:pt x="2284" y="10304"/>
                      <a:pt x="2101" y="10381"/>
                    </a:cubicBezTo>
                    <a:cubicBezTo>
                      <a:pt x="1237" y="10750"/>
                      <a:pt x="548" y="11690"/>
                      <a:pt x="189" y="12991"/>
                    </a:cubicBezTo>
                    <a:cubicBezTo>
                      <a:pt x="18" y="13608"/>
                      <a:pt x="0" y="13808"/>
                      <a:pt x="0" y="15050"/>
                    </a:cubicBezTo>
                    <a:cubicBezTo>
                      <a:pt x="0" y="16357"/>
                      <a:pt x="11" y="16465"/>
                      <a:pt x="226" y="17204"/>
                    </a:cubicBezTo>
                    <a:cubicBezTo>
                      <a:pt x="603" y="18506"/>
                      <a:pt x="1409" y="19644"/>
                      <a:pt x="2169" y="19951"/>
                    </a:cubicBezTo>
                    <a:cubicBezTo>
                      <a:pt x="2169" y="19951"/>
                      <a:pt x="2169" y="19951"/>
                      <a:pt x="2169" y="19951"/>
                    </a:cubicBezTo>
                    <a:close/>
                    <a:moveTo>
                      <a:pt x="6975" y="21453"/>
                    </a:moveTo>
                    <a:cubicBezTo>
                      <a:pt x="5673" y="20901"/>
                      <a:pt x="4947" y="19146"/>
                      <a:pt x="4945" y="16542"/>
                    </a:cubicBezTo>
                    <a:cubicBezTo>
                      <a:pt x="4944" y="15709"/>
                      <a:pt x="4980" y="15310"/>
                      <a:pt x="5103" y="14775"/>
                    </a:cubicBezTo>
                    <a:cubicBezTo>
                      <a:pt x="5403" y="13462"/>
                      <a:pt x="6198" y="12472"/>
                      <a:pt x="7245" y="12107"/>
                    </a:cubicBezTo>
                    <a:cubicBezTo>
                      <a:pt x="7766" y="11926"/>
                      <a:pt x="7926" y="11731"/>
                      <a:pt x="7926" y="11281"/>
                    </a:cubicBezTo>
                    <a:cubicBezTo>
                      <a:pt x="7926" y="11139"/>
                      <a:pt x="7988" y="10718"/>
                      <a:pt x="8063" y="10345"/>
                    </a:cubicBezTo>
                    <a:cubicBezTo>
                      <a:pt x="8408" y="8648"/>
                      <a:pt x="9045" y="7234"/>
                      <a:pt x="9726" y="6656"/>
                    </a:cubicBezTo>
                    <a:cubicBezTo>
                      <a:pt x="10438" y="6051"/>
                      <a:pt x="10798" y="5914"/>
                      <a:pt x="11660" y="5922"/>
                    </a:cubicBezTo>
                    <a:cubicBezTo>
                      <a:pt x="12884" y="5933"/>
                      <a:pt x="13495" y="6383"/>
                      <a:pt x="14349" y="7905"/>
                    </a:cubicBezTo>
                    <a:lnTo>
                      <a:pt x="14818" y="8741"/>
                    </a:lnTo>
                    <a:lnTo>
                      <a:pt x="15239" y="8494"/>
                    </a:lnTo>
                    <a:cubicBezTo>
                      <a:pt x="17276" y="7299"/>
                      <a:pt x="19307" y="9334"/>
                      <a:pt x="19470" y="12735"/>
                    </a:cubicBezTo>
                    <a:lnTo>
                      <a:pt x="19515" y="13665"/>
                    </a:lnTo>
                    <a:lnTo>
                      <a:pt x="19916" y="13909"/>
                    </a:lnTo>
                    <a:cubicBezTo>
                      <a:pt x="21062" y="14605"/>
                      <a:pt x="21600" y="16066"/>
                      <a:pt x="21502" y="18215"/>
                    </a:cubicBezTo>
                    <a:cubicBezTo>
                      <a:pt x="21439" y="19620"/>
                      <a:pt x="21051" y="20741"/>
                      <a:pt x="20437" y="21298"/>
                    </a:cubicBezTo>
                    <a:lnTo>
                      <a:pt x="20149" y="21560"/>
                    </a:lnTo>
                    <a:lnTo>
                      <a:pt x="13738" y="21581"/>
                    </a:lnTo>
                    <a:cubicBezTo>
                      <a:pt x="8811" y="21597"/>
                      <a:pt x="7245" y="21567"/>
                      <a:pt x="6975" y="21453"/>
                    </a:cubicBezTo>
                    <a:cubicBezTo>
                      <a:pt x="6975" y="21453"/>
                      <a:pt x="6975" y="21453"/>
                      <a:pt x="6975" y="21453"/>
                    </a:cubicBezTo>
                    <a:close/>
                  </a:path>
                </a:pathLst>
              </a:custGeom>
              <a:solidFill>
                <a:srgbClr val="E2D6EC"/>
              </a:solidFill>
              <a:ln w="6350" cap="flat">
                <a:solidFill>
                  <a:srgbClr val="7030A0"/>
                </a:solidFill>
                <a:miter lim="400000"/>
              </a:ln>
              <a:effectLst/>
            </p:spPr>
            <p:txBody>
              <a:bodyPr wrap="square" lIns="27601" tIns="27601" rIns="27601" bIns="27601" numCol="1" anchor="ctr">
                <a:noAutofit/>
              </a:bodyPr>
              <a:lstStyle/>
              <a:p>
                <a:pPr defTabSz="259723">
                  <a:defRPr sz="3000" spc="59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333" spc="33" dirty="0">
                  <a:solidFill>
                    <a:prstClr val="black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439173" y="884176"/>
                <a:ext cx="1108706" cy="214937"/>
              </a:xfrm>
              <a:prstGeom prst="rect">
                <a:avLst/>
              </a:prstGeom>
              <a:solidFill>
                <a:srgbClr val="E2D6EC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Cloud Infrastructure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5582629" y="2707598"/>
                <a:ext cx="2312" cy="201280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79" name="Can 13"/>
              <p:cNvSpPr/>
              <p:nvPr/>
            </p:nvSpPr>
            <p:spPr>
              <a:xfrm>
                <a:off x="7285195" y="4690382"/>
                <a:ext cx="468958" cy="484124"/>
              </a:xfrm>
              <a:prstGeom prst="can">
                <a:avLst>
                  <a:gd name="adj" fmla="val 16379"/>
                </a:avLst>
              </a:prstGeom>
              <a:solidFill>
                <a:srgbClr val="5B9BD5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600" kern="0" dirty="0">
                    <a:solidFill>
                      <a:prstClr val="white"/>
                    </a:solidFill>
                    <a:latin typeface="Calibri" panose="020F0502020204030204"/>
                  </a:rPr>
                  <a:t>Planning System</a:t>
                </a:r>
              </a:p>
            </p:txBody>
          </p:sp>
          <p:cxnSp>
            <p:nvCxnSpPr>
              <p:cNvPr id="80" name="Straight Arrow Connector 79"/>
              <p:cNvCxnSpPr>
                <a:stCxn id="39" idx="4"/>
              </p:cNvCxnSpPr>
              <p:nvPr/>
            </p:nvCxnSpPr>
            <p:spPr>
              <a:xfrm>
                <a:off x="7061461" y="4932444"/>
                <a:ext cx="21798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472C4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1" name="Rectangle 80"/>
              <p:cNvSpPr/>
              <p:nvPr/>
            </p:nvSpPr>
            <p:spPr>
              <a:xfrm>
                <a:off x="1232048" y="2681832"/>
                <a:ext cx="697872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Snapshot Data</a:t>
                </a: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V="1">
                <a:off x="3879789" y="3899029"/>
                <a:ext cx="0" cy="21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3767712" y="3860157"/>
                <a:ext cx="0" cy="22183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5648382" y="1997081"/>
                <a:ext cx="0" cy="27233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5" name="Rectangle 84"/>
              <p:cNvSpPr/>
              <p:nvPr/>
            </p:nvSpPr>
            <p:spPr>
              <a:xfrm>
                <a:off x="3434202" y="1653759"/>
                <a:ext cx="546329" cy="265686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Discount Rate </a:t>
                </a: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5265531" y="1997081"/>
                <a:ext cx="0" cy="29555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7" name="Can 13"/>
              <p:cNvSpPr/>
              <p:nvPr/>
            </p:nvSpPr>
            <p:spPr>
              <a:xfrm>
                <a:off x="1912828" y="1822977"/>
                <a:ext cx="921707" cy="286672"/>
              </a:xfrm>
              <a:prstGeom prst="can">
                <a:avLst>
                  <a:gd name="adj" fmla="val 16379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Investments Data </a:t>
                </a:r>
                <a:r>
                  <a:rPr kumimoji="0" lang="en-US" sz="66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Repository*</a:t>
                </a: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162"/>
              <p:cNvCxnSpPr>
                <a:stCxn id="87" idx="1"/>
                <a:endCxn id="43" idx="0"/>
              </p:cNvCxnSpPr>
              <p:nvPr/>
            </p:nvCxnSpPr>
            <p:spPr>
              <a:xfrm rot="5400000" flipH="1" flipV="1">
                <a:off x="3697037" y="258766"/>
                <a:ext cx="240861" cy="2887567"/>
              </a:xfrm>
              <a:prstGeom prst="bentConnector3">
                <a:avLst>
                  <a:gd name="adj1" fmla="val 175393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299514" y="1983525"/>
                <a:ext cx="607155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90" name="Straight Arrow Connector 162"/>
              <p:cNvCxnSpPr>
                <a:stCxn id="87" idx="4"/>
                <a:endCxn id="85" idx="1"/>
              </p:cNvCxnSpPr>
              <p:nvPr/>
            </p:nvCxnSpPr>
            <p:spPr>
              <a:xfrm flipV="1">
                <a:off x="2834536" y="1786603"/>
                <a:ext cx="599666" cy="179711"/>
              </a:xfrm>
              <a:prstGeom prst="bentConnector3">
                <a:avLst>
                  <a:gd name="adj1" fmla="val 30865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91" name="Rectangle 90"/>
              <p:cNvSpPr/>
              <p:nvPr/>
            </p:nvSpPr>
            <p:spPr>
              <a:xfrm>
                <a:off x="429156" y="903799"/>
                <a:ext cx="7439478" cy="46100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1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Can 13"/>
              <p:cNvSpPr/>
              <p:nvPr/>
            </p:nvSpPr>
            <p:spPr>
              <a:xfrm>
                <a:off x="1919948" y="3378915"/>
                <a:ext cx="3776822" cy="485595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Actuarial Repository 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00395" y="2292633"/>
                <a:ext cx="921707" cy="414964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Reporting &amp; </a:t>
                </a:r>
                <a:br>
                  <a:rPr lang="en-US" sz="750" kern="0" dirty="0">
                    <a:latin typeface="Calibri" panose="020F0502020204030204"/>
                  </a:rPr>
                </a:br>
                <a:r>
                  <a:rPr lang="en-US" sz="750" kern="0" dirty="0">
                    <a:latin typeface="Calibri" panose="020F0502020204030204"/>
                  </a:rPr>
                  <a:t>Analysis Platform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60329" y="5331029"/>
                <a:ext cx="1308306" cy="19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Version </a:t>
                </a:r>
                <a:r>
                  <a:rPr kumimoji="0" lang="en-US" sz="667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2.2 (May 20</a:t>
                </a:r>
                <a:r>
                  <a:rPr kumimoji="0" lang="en-US" sz="667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2019)</a:t>
                </a:r>
              </a:p>
            </p:txBody>
          </p:sp>
          <p:cxnSp>
            <p:nvCxnSpPr>
              <p:cNvPr id="95" name="Straight Arrow Connector 162"/>
              <p:cNvCxnSpPr>
                <a:endCxn id="36" idx="0"/>
              </p:cNvCxnSpPr>
              <p:nvPr/>
            </p:nvCxnSpPr>
            <p:spPr>
              <a:xfrm rot="10800000" flipV="1">
                <a:off x="2376569" y="2227806"/>
                <a:ext cx="721125" cy="358128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96" name="Straight Arrow Connector 162"/>
              <p:cNvCxnSpPr/>
              <p:nvPr/>
            </p:nvCxnSpPr>
            <p:spPr>
              <a:xfrm flipV="1">
                <a:off x="2988917" y="1850201"/>
                <a:ext cx="445285" cy="37760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425584" y="884176"/>
                <a:ext cx="1167662" cy="207749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On Premises</a:t>
                </a:r>
                <a:endParaRPr kumimoji="0" lang="en-US" sz="7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5584" y="5581571"/>
              <a:ext cx="7645438" cy="323169"/>
              <a:chOff x="492401" y="6258323"/>
              <a:chExt cx="9754016" cy="41229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92401" y="6258327"/>
                <a:ext cx="9754016" cy="412294"/>
                <a:chOff x="799095" y="6307577"/>
                <a:chExt cx="10552663" cy="44605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99095" y="6307577"/>
                  <a:ext cx="2340033" cy="446053"/>
                  <a:chOff x="834020" y="6068111"/>
                  <a:chExt cx="2340033" cy="44605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834020" y="6146222"/>
                    <a:ext cx="240781" cy="240781"/>
                  </a:xfrm>
                  <a:prstGeom prst="rect">
                    <a:avLst/>
                  </a:prstGeom>
                  <a:solidFill>
                    <a:srgbClr val="FFF2CC"/>
                  </a:solidFill>
                  <a:ln w="12700" cap="flat" cmpd="sng" algn="ctr">
                    <a:solidFill>
                      <a:srgbClr val="FFC000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87839" y="6068111"/>
                    <a:ext cx="2086214" cy="4460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Financial Reporting </a:t>
                    </a:r>
                    <a:endParaRPr kumimoji="0" lang="en-US" sz="75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&amp; </a:t>
                    </a: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Disclosures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063965" y="6377692"/>
                  <a:ext cx="1205105" cy="286748"/>
                  <a:chOff x="4013165" y="6377692"/>
                  <a:chExt cx="1205105" cy="28674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4013165" y="6385688"/>
                    <a:ext cx="240782" cy="240781"/>
                  </a:xfrm>
                  <a:prstGeom prst="rect">
                    <a:avLst/>
                  </a:prstGeom>
                  <a:solidFill>
                    <a:srgbClr val="C5E0B4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293630" y="6377692"/>
                    <a:ext cx="924640" cy="286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Actuarial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449287" y="6363669"/>
                  <a:ext cx="1583559" cy="262800"/>
                  <a:chOff x="2423887" y="6363669"/>
                  <a:chExt cx="1583559" cy="2628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423887" y="6385688"/>
                    <a:ext cx="240781" cy="240781"/>
                  </a:xfrm>
                  <a:prstGeom prst="rect">
                    <a:avLst/>
                  </a:prstGeom>
                  <a:solidFill>
                    <a:srgbClr val="F8CBAD"/>
                  </a:solidFill>
                  <a:ln w="12700" cap="flat" cmpd="sng" algn="ctr">
                    <a:solidFill>
                      <a:srgbClr val="ED7D31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00983" y="6363669"/>
                    <a:ext cx="1306463" cy="2493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ALM / Investments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173686" y="6377692"/>
                  <a:ext cx="2356330" cy="249299"/>
                  <a:chOff x="3914546" y="6498450"/>
                  <a:chExt cx="2356330" cy="249299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914546" y="6506446"/>
                    <a:ext cx="240781" cy="240781"/>
                  </a:xfrm>
                  <a:prstGeom prst="rect">
                    <a:avLst/>
                  </a:prstGeom>
                  <a:solidFill>
                    <a:srgbClr val="E2D6EC"/>
                  </a:solidFill>
                  <a:ln w="12700" cap="flat" cmpd="sng" algn="ctr">
                    <a:solidFill>
                      <a:srgbClr val="C598C8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184662" y="6498450"/>
                    <a:ext cx="2086214" cy="249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Cross - Streams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9012278" y="6377692"/>
                  <a:ext cx="2339480" cy="249299"/>
                  <a:chOff x="9707603" y="6078928"/>
                  <a:chExt cx="2339480" cy="249299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707603" y="6086924"/>
                    <a:ext cx="240781" cy="240781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960869" y="6078928"/>
                    <a:ext cx="2086214" cy="249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Not within SunRise scope</a:t>
                    </a:r>
                  </a:p>
                </p:txBody>
              </p: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5861225" y="6330526"/>
                <a:ext cx="222557" cy="222558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50" b="0" i="1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22880" y="6258323"/>
                <a:ext cx="2308332" cy="23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CSM Engine and Sub Ledger: Risk Integrity (RI)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22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09" y="1268760"/>
            <a:ext cx="6041365" cy="367240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5" y="6009591"/>
            <a:ext cx="1408373" cy="61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48" y="4675610"/>
            <a:ext cx="4838700" cy="17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1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Agenda</a:t>
            </a:r>
            <a:endParaRPr lang="en-CA" sz="2800" b="1" dirty="0">
              <a:latin typeface="+mn-lt"/>
            </a:endParaRPr>
          </a:p>
        </p:txBody>
      </p:sp>
      <p:sp>
        <p:nvSpPr>
          <p:cNvPr id="35" name="AutoShape 92"/>
          <p:cNvSpPr>
            <a:spLocks noChangeArrowheads="1"/>
          </p:cNvSpPr>
          <p:nvPr/>
        </p:nvSpPr>
        <p:spPr bwMode="auto">
          <a:xfrm rot="16200000" flipH="1">
            <a:off x="1417296" y="1803970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AutoShape 92"/>
          <p:cNvSpPr>
            <a:spLocks noChangeArrowheads="1"/>
          </p:cNvSpPr>
          <p:nvPr/>
        </p:nvSpPr>
        <p:spPr bwMode="auto">
          <a:xfrm rot="5400000" flipH="1">
            <a:off x="4361665" y="-401997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6420" y="1920039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prstClr val="white"/>
                </a:solidFill>
                <a:cs typeface="Arial" charset="0"/>
              </a:rPr>
              <a:t>  Why IFRS 17 needed</a:t>
            </a:r>
            <a:endParaRPr lang="en-US" altLang="ko-KR" sz="1800" b="1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직사각형 108"/>
          <p:cNvSpPr/>
          <p:nvPr/>
        </p:nvSpPr>
        <p:spPr>
          <a:xfrm>
            <a:off x="1479384" y="2049220"/>
            <a:ext cx="547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AutoShape 92"/>
          <p:cNvSpPr>
            <a:spLocks noChangeArrowheads="1"/>
          </p:cNvSpPr>
          <p:nvPr/>
        </p:nvSpPr>
        <p:spPr bwMode="auto">
          <a:xfrm rot="16200000" flipH="1">
            <a:off x="1426821" y="3383589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AutoShape 92"/>
          <p:cNvSpPr>
            <a:spLocks noChangeArrowheads="1"/>
          </p:cNvSpPr>
          <p:nvPr/>
        </p:nvSpPr>
        <p:spPr bwMode="auto">
          <a:xfrm rot="5400000" flipH="1">
            <a:off x="4371190" y="1177622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9204" y="3495026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smtClean="0">
                <a:solidFill>
                  <a:prstClr val="white"/>
                </a:solidFill>
                <a:cs typeface="Arial" charset="0"/>
              </a:rPr>
              <a:t>  Types of Approaches for ETL solution </a:t>
            </a:r>
            <a:endParaRPr lang="en-US" altLang="ko-KR" sz="18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2" name="AutoShape 92"/>
          <p:cNvSpPr>
            <a:spLocks noChangeArrowheads="1"/>
          </p:cNvSpPr>
          <p:nvPr/>
        </p:nvSpPr>
        <p:spPr bwMode="auto">
          <a:xfrm rot="16200000" flipH="1">
            <a:off x="1426821" y="3890861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AutoShape 92"/>
          <p:cNvSpPr>
            <a:spLocks noChangeArrowheads="1"/>
          </p:cNvSpPr>
          <p:nvPr/>
        </p:nvSpPr>
        <p:spPr bwMode="auto">
          <a:xfrm rot="5400000" flipH="1">
            <a:off x="4371190" y="1684894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59204" y="4005755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white"/>
                </a:solidFill>
                <a:cs typeface="Arial" charset="0"/>
              </a:rPr>
              <a:t>  Sunrise Architecture</a:t>
            </a:r>
            <a:endParaRPr lang="en-US" altLang="ko-KR" sz="18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5" name="AutoShape 92"/>
          <p:cNvSpPr>
            <a:spLocks noChangeArrowheads="1"/>
          </p:cNvSpPr>
          <p:nvPr/>
        </p:nvSpPr>
        <p:spPr bwMode="auto">
          <a:xfrm rot="16200000" flipH="1">
            <a:off x="1407771" y="4431339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AutoShape 92"/>
          <p:cNvSpPr>
            <a:spLocks noChangeArrowheads="1"/>
          </p:cNvSpPr>
          <p:nvPr/>
        </p:nvSpPr>
        <p:spPr bwMode="auto">
          <a:xfrm rot="5400000" flipH="1">
            <a:off x="4352140" y="2225372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30081" y="4585108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white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prstClr val="white"/>
                </a:solidFill>
                <a:cs typeface="Arial" charset="0"/>
              </a:rPr>
              <a:t> Tools </a:t>
            </a:r>
            <a:r>
              <a:rPr lang="en-US" sz="1800" dirty="0">
                <a:solidFill>
                  <a:prstClr val="white"/>
                </a:solidFill>
                <a:cs typeface="Arial" charset="0"/>
              </a:rPr>
              <a:t>and </a:t>
            </a:r>
            <a:r>
              <a:rPr lang="en-US" sz="1800" dirty="0" smtClean="0">
                <a:solidFill>
                  <a:prstClr val="white"/>
                </a:solidFill>
                <a:cs typeface="Arial" charset="0"/>
              </a:rPr>
              <a:t>Technology Stack</a:t>
            </a:r>
            <a:endParaRPr lang="en-US" altLang="ko-KR" sz="18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8" name="직사각형 108"/>
          <p:cNvSpPr/>
          <p:nvPr/>
        </p:nvSpPr>
        <p:spPr>
          <a:xfrm>
            <a:off x="1469859" y="4517094"/>
            <a:ext cx="547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utoShape 92"/>
          <p:cNvSpPr>
            <a:spLocks noChangeArrowheads="1"/>
          </p:cNvSpPr>
          <p:nvPr/>
        </p:nvSpPr>
        <p:spPr bwMode="auto">
          <a:xfrm rot="16200000" flipH="1">
            <a:off x="1407771" y="4938611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AutoShape 92"/>
          <p:cNvSpPr>
            <a:spLocks noChangeArrowheads="1"/>
          </p:cNvSpPr>
          <p:nvPr/>
        </p:nvSpPr>
        <p:spPr bwMode="auto">
          <a:xfrm rot="5400000" flipH="1">
            <a:off x="4352140" y="2732644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0154" y="5066007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CA" sz="1800" dirty="0" smtClean="0">
                <a:solidFill>
                  <a:prstClr val="white"/>
                </a:solidFill>
                <a:cs typeface="Arial" charset="0"/>
              </a:rPr>
              <a:t>   High Level ETL Architecture</a:t>
            </a:r>
            <a:endParaRPr lang="en-US" altLang="ko-KR" sz="18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2" name="AutoShape 92"/>
          <p:cNvSpPr>
            <a:spLocks noChangeArrowheads="1"/>
          </p:cNvSpPr>
          <p:nvPr/>
        </p:nvSpPr>
        <p:spPr bwMode="auto">
          <a:xfrm rot="16200000" flipH="1">
            <a:off x="1417296" y="5469564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AutoShape 92"/>
          <p:cNvSpPr>
            <a:spLocks noChangeArrowheads="1"/>
          </p:cNvSpPr>
          <p:nvPr/>
        </p:nvSpPr>
        <p:spPr bwMode="auto">
          <a:xfrm rot="5400000" flipH="1">
            <a:off x="4361665" y="3263597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49679" y="5596960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white"/>
                </a:solidFill>
                <a:cs typeface="Arial" charset="0"/>
              </a:rPr>
              <a:t>  Q &amp; A</a:t>
            </a:r>
            <a:endParaRPr lang="en-US" altLang="ko-KR" sz="18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5" name="AutoShape 92"/>
          <p:cNvSpPr>
            <a:spLocks noChangeArrowheads="1"/>
          </p:cNvSpPr>
          <p:nvPr/>
        </p:nvSpPr>
        <p:spPr bwMode="auto">
          <a:xfrm rot="16200000" flipH="1">
            <a:off x="1431467" y="2882434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rot="5400000" flipH="1">
            <a:off x="4375836" y="676467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63850" y="3003287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prstClr val="white"/>
                </a:solidFill>
                <a:cs typeface="Arial" charset="0"/>
              </a:rPr>
              <a:t>  Basic Terminology</a:t>
            </a:r>
            <a:endParaRPr lang="en-US" altLang="ko-KR" sz="18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rot="16200000" flipH="1">
            <a:off x="1424110" y="1299914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rot="5400000" flipH="1">
            <a:off x="4368479" y="-906053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1001" y="1416541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prstClr val="white"/>
                </a:solidFill>
                <a:cs typeface="Arial" charset="0"/>
              </a:rPr>
              <a:t> What is IFRS 17</a:t>
            </a:r>
            <a:endParaRPr lang="en-US" altLang="ko-KR" sz="1800" b="1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rot="16200000" flipH="1">
            <a:off x="1424110" y="2337216"/>
            <a:ext cx="424173" cy="620447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0">
                <a:srgbClr val="00527F">
                  <a:shade val="51000"/>
                  <a:satMod val="130000"/>
                </a:srgbClr>
              </a:gs>
              <a:gs pos="80000">
                <a:srgbClr val="00527F">
                  <a:shade val="93000"/>
                  <a:satMod val="130000"/>
                </a:srgbClr>
              </a:gs>
              <a:gs pos="100000">
                <a:srgbClr val="00527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rot="5400000" flipH="1">
            <a:off x="4368479" y="131249"/>
            <a:ext cx="424170" cy="50323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22E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91001" y="2452946"/>
            <a:ext cx="4770079" cy="387191"/>
          </a:xfrm>
          <a:prstGeom prst="round2Same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prstClr val="white"/>
                </a:solidFill>
                <a:cs typeface="Arial" charset="0"/>
              </a:rPr>
              <a:t> What is SunRise</a:t>
            </a:r>
            <a:endParaRPr lang="en-US" altLang="ko-KR" sz="1800" b="1" dirty="0" smtClean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What is IFRS 17</a:t>
            </a:r>
            <a:endParaRPr lang="en-US" sz="2800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47528" y="1340768"/>
            <a:ext cx="8460940" cy="4824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IFRS stands for International Financial Reporting Standards</a:t>
            </a:r>
            <a:endParaRPr lang="en-US" sz="22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Issued by International Accounting Standards Board(IASB)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IASB is a governing body which issues standards related to Insurance, Financial Instruments etc.</a:t>
            </a:r>
            <a:endParaRPr lang="en-US" sz="22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IFRS 17 is a reporting standard applied on insurance contracts.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This standard will apply globally on every insurance company.</a:t>
            </a:r>
            <a:endParaRPr lang="en-US" sz="22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It will replace the existing standard for insurance contracts </a:t>
            </a:r>
            <a:r>
              <a:rPr lang="en-US" sz="2200" dirty="0" err="1" smtClean="0">
                <a:latin typeface="+mn-lt"/>
              </a:rPr>
              <a:t>i.e</a:t>
            </a:r>
            <a:r>
              <a:rPr lang="en-US" sz="2200" dirty="0" smtClean="0">
                <a:latin typeface="+mn-lt"/>
              </a:rPr>
              <a:t> IFRS 4.</a:t>
            </a:r>
            <a:endParaRPr lang="en-US" sz="22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+mn-lt"/>
              </a:rPr>
              <a:t>The changes will reflect in Balance sheet, Income statement, Disclosures </a:t>
            </a:r>
            <a:r>
              <a:rPr lang="en-US" sz="2200" dirty="0" err="1" smtClean="0">
                <a:latin typeface="+mn-lt"/>
              </a:rPr>
              <a:t>etc</a:t>
            </a:r>
            <a:r>
              <a:rPr lang="en-US" sz="2200" dirty="0" smtClean="0">
                <a:latin typeface="+mn-lt"/>
              </a:rPr>
              <a:t>, therefore making this project highly visible.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51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Why IFRS 17 needed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To bring consistency to financial reporting around the globe for companies reporting under IFRS 17, and to better compare those insurance companies to those operating in other sectors of industry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191039"/>
            <a:ext cx="7267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What is SunRise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SunRise is an in-house project to implement the IFRS 17 standards in Sun Life.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33" y="1880828"/>
            <a:ext cx="7884876" cy="42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Basic Terminology</a:t>
            </a:r>
            <a:endParaRPr lang="en-US" sz="28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525963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smtClean="0"/>
              <a:t>Actuary:</a:t>
            </a:r>
            <a:r>
              <a:rPr lang="en-US" sz="1600" dirty="0" smtClean="0"/>
              <a:t> </a:t>
            </a:r>
            <a:r>
              <a:rPr lang="en-US" sz="1600" dirty="0"/>
              <a:t>An actuary is a professional who assesses and manages the risks of financial investments, insurance policies and other potentially risky ventures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b="1" dirty="0" smtClean="0"/>
              <a:t>Model AXIS: </a:t>
            </a:r>
            <a:r>
              <a:rPr lang="en-US" sz="1600" dirty="0" smtClean="0"/>
              <a:t>Its an actuarial modelling solution and SLF’s main valuation software that provides complete integration of pricing, valuation and modelling.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b="1" dirty="0"/>
              <a:t>Data Standardization: </a:t>
            </a:r>
            <a:r>
              <a:rPr lang="en-US" sz="1600" dirty="0" smtClean="0"/>
              <a:t>To bring similar type of data on common standard. For ex: Policy </a:t>
            </a:r>
            <a:r>
              <a:rPr lang="en-US" sz="1600" dirty="0"/>
              <a:t>Administration Systems (PAS) may encode the same data item in a number of different ways. </a:t>
            </a:r>
            <a:r>
              <a:rPr lang="en-US" sz="1600" dirty="0" smtClean="0"/>
              <a:t>Gender </a:t>
            </a:r>
            <a:r>
              <a:rPr lang="en-US" sz="1600" dirty="0"/>
              <a:t>may be encoded as Male/Female, </a:t>
            </a:r>
            <a:r>
              <a:rPr lang="en-US" sz="1600" dirty="0" smtClean="0"/>
              <a:t>M/F or 0/1 etc. </a:t>
            </a:r>
            <a:r>
              <a:rPr lang="en-US" sz="1600" dirty="0"/>
              <a:t>in different systems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b="1" dirty="0" smtClean="0"/>
              <a:t>Accounting Hub: </a:t>
            </a:r>
            <a:r>
              <a:rPr lang="en-US" sz="1600" dirty="0" smtClean="0"/>
              <a:t>A data store to store the granular finance data for downstream reporting and analysis.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b="1" dirty="0" smtClean="0"/>
              <a:t>CSM: </a:t>
            </a:r>
            <a:r>
              <a:rPr lang="en-US" sz="1600" dirty="0" smtClean="0"/>
              <a:t>Contractual </a:t>
            </a:r>
            <a:r>
              <a:rPr lang="en-US" sz="1600" dirty="0"/>
              <a:t>Service </a:t>
            </a:r>
            <a:r>
              <a:rPr lang="en-US" sz="1600" dirty="0" smtClean="0"/>
              <a:t>Margin(CSM) is a component of asset or liability for the group of insurance contracts that represents the unearned profit the entity will recognize as it provides services in the future.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b="1" dirty="0" smtClean="0"/>
              <a:t>Ledger: </a:t>
            </a:r>
            <a:r>
              <a:rPr lang="en-US" sz="1600" dirty="0" smtClean="0"/>
              <a:t>A ledger is a collection of financial accounts. It </a:t>
            </a:r>
            <a:r>
              <a:rPr lang="en-US" sz="1600" dirty="0"/>
              <a:t>records classified and summarized financial </a:t>
            </a:r>
            <a:r>
              <a:rPr lang="en-US" sz="1600" dirty="0" smtClean="0"/>
              <a:t>information.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90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How we are approaching for ETL solution</a:t>
            </a:r>
            <a:endParaRPr lang="en-US" sz="2800" b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412875"/>
          <a:ext cx="10972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972">
                  <a:extLst>
                    <a:ext uri="{9D8B030D-6E8A-4147-A177-3AD203B41FA5}">
                      <a16:colId xmlns:a16="http://schemas.microsoft.com/office/drawing/2014/main" val="140374787"/>
                    </a:ext>
                  </a:extLst>
                </a:gridCol>
                <a:gridCol w="9338828">
                  <a:extLst>
                    <a:ext uri="{9D8B030D-6E8A-4147-A177-3AD203B41FA5}">
                      <a16:colId xmlns:a16="http://schemas.microsoft.com/office/drawing/2014/main" val="160819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Level of Standardization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</a:rPr>
                        <a:t>No data standardization; use existing feeds and ETL and create supplementary feeds if required</a:t>
                      </a:r>
                      <a:endParaRPr lang="en-US" sz="2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0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Option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</a:rPr>
                        <a:t>Minimal data standardization to support implementation of a Standardization Layer (SL) and Actuarial Data Repository (ADR)</a:t>
                      </a:r>
                      <a:endParaRPr lang="en-US" sz="2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Option 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</a:rPr>
                        <a:t>Redevelop and Standardize ETLs and cleaning up the </a:t>
                      </a:r>
                      <a:r>
                        <a:rPr lang="en-US" sz="2200" dirty="0" err="1" smtClean="0">
                          <a:effectLst/>
                        </a:rPr>
                        <a:t>DataLink</a:t>
                      </a:r>
                      <a:r>
                        <a:rPr lang="en-US" sz="2200" dirty="0" smtClean="0">
                          <a:effectLst/>
                        </a:rPr>
                        <a:t> to move the pure transformation logic out of DL and into the ETL</a:t>
                      </a:r>
                      <a:endParaRPr lang="en-US" sz="2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SunRise Architecture</a:t>
            </a:r>
            <a:endParaRPr lang="en-US" sz="28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9187" y="1279217"/>
            <a:ext cx="7455926" cy="4886452"/>
            <a:chOff x="425584" y="884176"/>
            <a:chExt cx="7645438" cy="5020564"/>
          </a:xfrm>
        </p:grpSpPr>
        <p:grpSp>
          <p:nvGrpSpPr>
            <p:cNvPr id="6" name="Group 5"/>
            <p:cNvGrpSpPr/>
            <p:nvPr/>
          </p:nvGrpSpPr>
          <p:grpSpPr>
            <a:xfrm>
              <a:off x="425584" y="884176"/>
              <a:ext cx="7443051" cy="4641843"/>
              <a:chOff x="425584" y="884176"/>
              <a:chExt cx="7443051" cy="46418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34202" y="1748495"/>
                <a:ext cx="546329" cy="20341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97692" y="1181196"/>
                <a:ext cx="1425436" cy="4204821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3175" cap="flat" cmpd="sng" algn="ctr">
                <a:solidFill>
                  <a:srgbClr val="ECECEC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Calculate</a:t>
                </a:r>
                <a:endParaRPr kumimoji="0" lang="en-GB" sz="833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49671" y="1174223"/>
                <a:ext cx="1455389" cy="4182817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175" cap="flat" cmpd="sng" algn="ctr">
                <a:solidFill>
                  <a:srgbClr val="F2F2F2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Verify / Standardize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31253" y="1174223"/>
                <a:ext cx="1416778" cy="418281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3175" cap="flat" cmpd="sng" algn="ctr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Analysis / DA</a:t>
                </a: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1773287" y="3906655"/>
                <a:ext cx="3959872" cy="1382817"/>
              </a:xfrm>
              <a:custGeom>
                <a:avLst/>
                <a:gdLst>
                  <a:gd name="connsiteX0" fmla="*/ 0 w 6285563"/>
                  <a:gd name="connsiteY0" fmla="*/ 0 h 1828275"/>
                  <a:gd name="connsiteX1" fmla="*/ 2228423 w 6285563"/>
                  <a:gd name="connsiteY1" fmla="*/ 0 h 1828275"/>
                  <a:gd name="connsiteX2" fmla="*/ 2228423 w 6285563"/>
                  <a:gd name="connsiteY2" fmla="*/ 860235 h 1828275"/>
                  <a:gd name="connsiteX3" fmla="*/ 4835942 w 6285563"/>
                  <a:gd name="connsiteY3" fmla="*/ 860235 h 1828275"/>
                  <a:gd name="connsiteX4" fmla="*/ 4835942 w 6285563"/>
                  <a:gd name="connsiteY4" fmla="*/ 858963 h 1828275"/>
                  <a:gd name="connsiteX5" fmla="*/ 6285563 w 6285563"/>
                  <a:gd name="connsiteY5" fmla="*/ 858963 h 1828275"/>
                  <a:gd name="connsiteX6" fmla="*/ 6285563 w 6285563"/>
                  <a:gd name="connsiteY6" fmla="*/ 1828275 h 1828275"/>
                  <a:gd name="connsiteX7" fmla="*/ 0 w 6285563"/>
                  <a:gd name="connsiteY7" fmla="*/ 1828275 h 1828275"/>
                  <a:gd name="connsiteX8" fmla="*/ 0 w 6285563"/>
                  <a:gd name="connsiteY8" fmla="*/ 0 h 182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85563" h="1828275">
                    <a:moveTo>
                      <a:pt x="0" y="0"/>
                    </a:moveTo>
                    <a:lnTo>
                      <a:pt x="2228423" y="0"/>
                    </a:lnTo>
                    <a:lnTo>
                      <a:pt x="2228423" y="860235"/>
                    </a:lnTo>
                    <a:lnTo>
                      <a:pt x="4835942" y="860235"/>
                    </a:lnTo>
                    <a:lnTo>
                      <a:pt x="4835942" y="858963"/>
                    </a:lnTo>
                    <a:lnTo>
                      <a:pt x="6285563" y="858963"/>
                    </a:lnTo>
                    <a:lnTo>
                      <a:pt x="6285563" y="1828275"/>
                    </a:lnTo>
                    <a:lnTo>
                      <a:pt x="0" y="182827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lgDash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48030" y="1174223"/>
                <a:ext cx="1920603" cy="4182818"/>
              </a:xfrm>
              <a:prstGeom prst="rect">
                <a:avLst/>
              </a:prstGeom>
              <a:solidFill>
                <a:sysClr val="window" lastClr="FFFFFF">
                  <a:lumMod val="75000"/>
                  <a:alpha val="75000"/>
                </a:sysClr>
              </a:solidFill>
              <a:ln w="3175" cap="flat" cmpd="sng" algn="ctr">
                <a:solidFill>
                  <a:srgbClr val="CFCFCF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Reporting &amp; Disclosure</a:t>
                </a:r>
              </a:p>
            </p:txBody>
          </p:sp>
          <p:sp>
            <p:nvSpPr>
              <p:cNvPr id="34" name="Rectangle 22"/>
              <p:cNvSpPr/>
              <p:nvPr/>
            </p:nvSpPr>
            <p:spPr>
              <a:xfrm>
                <a:off x="6139752" y="1582915"/>
                <a:ext cx="1036920" cy="1675579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Analysis Outputs</a:t>
                </a: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algn="ctr"/>
                <a:endParaRPr lang="en-US" sz="750" i="1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25584" y="1174223"/>
                <a:ext cx="1214777" cy="4169104"/>
              </a:xfrm>
              <a:prstGeom prst="rect">
                <a:avLst/>
              </a:prstGeom>
              <a:solidFill>
                <a:sysClr val="window" lastClr="FFFFFF">
                  <a:lumMod val="95000"/>
                  <a:alpha val="50000"/>
                </a:sysClr>
              </a:solidFill>
              <a:ln w="3175" cap="flat" cmpd="sng" algn="ctr">
                <a:solidFill>
                  <a:srgbClr val="F8F8F8"/>
                </a:solidFill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25972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75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Sources</a:t>
                </a:r>
              </a:p>
            </p:txBody>
          </p:sp>
          <p:sp>
            <p:nvSpPr>
              <p:cNvPr id="36" name="Rectangle 12"/>
              <p:cNvSpPr/>
              <p:nvPr/>
            </p:nvSpPr>
            <p:spPr>
              <a:xfrm>
                <a:off x="583126" y="1789602"/>
                <a:ext cx="711537" cy="152844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Data Sources: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Assets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Policy</a:t>
                </a:r>
              </a:p>
              <a:p>
                <a:pPr algn="ctr"/>
                <a:r>
                  <a:rPr lang="en-US" sz="750" kern="0" dirty="0">
                    <a:solidFill>
                      <a:prstClr val="white"/>
                    </a:solidFill>
                    <a:latin typeface="Calibri" panose="020F0502020204030204"/>
                  </a:rPr>
                  <a:t>Reinsurance </a:t>
                </a:r>
              </a:p>
            </p:txBody>
          </p:sp>
          <p:sp>
            <p:nvSpPr>
              <p:cNvPr id="37" name="Can 13"/>
              <p:cNvSpPr/>
              <p:nvPr/>
            </p:nvSpPr>
            <p:spPr>
              <a:xfrm>
                <a:off x="1915714" y="2538982"/>
                <a:ext cx="921707" cy="286672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Standardization</a:t>
                </a:r>
              </a:p>
            </p:txBody>
          </p:sp>
          <p:sp>
            <p:nvSpPr>
              <p:cNvPr id="38" name="Can 13"/>
              <p:cNvSpPr/>
              <p:nvPr/>
            </p:nvSpPr>
            <p:spPr>
              <a:xfrm>
                <a:off x="1918158" y="4690383"/>
                <a:ext cx="3780406" cy="485595"/>
              </a:xfrm>
              <a:prstGeom prst="can">
                <a:avLst>
                  <a:gd name="adj" fmla="val 16379"/>
                </a:avLst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Aptitude Sub Ledger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83258" y="4109941"/>
                <a:ext cx="285640" cy="278198"/>
              </a:xfrm>
              <a:prstGeom prst="ellipse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CSM</a:t>
                </a:r>
                <a:endParaRPr kumimoji="0" lang="en-US" sz="8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Can 13"/>
              <p:cNvSpPr/>
              <p:nvPr/>
            </p:nvSpPr>
            <p:spPr>
              <a:xfrm>
                <a:off x="6254966" y="4690382"/>
                <a:ext cx="806495" cy="484124"/>
              </a:xfrm>
              <a:prstGeom prst="can">
                <a:avLst>
                  <a:gd name="adj" fmla="val 16379"/>
                </a:avLst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General </a:t>
                </a:r>
              </a:p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Ledger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97359" y="3906654"/>
                <a:ext cx="921707" cy="276643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Disclosure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22005" y="2665514"/>
                <a:ext cx="372710" cy="388980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83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Models</a:t>
                </a: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Can 13"/>
              <p:cNvSpPr/>
              <p:nvPr/>
            </p:nvSpPr>
            <p:spPr>
              <a:xfrm>
                <a:off x="3347507" y="2044749"/>
                <a:ext cx="921707" cy="308404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Assumptions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00395" y="1582117"/>
                <a:ext cx="921707" cy="414964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Investment Results Explanation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197359" y="3512819"/>
                <a:ext cx="921707" cy="276643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Narrative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336523" y="1483150"/>
                <a:ext cx="949782" cy="515439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Basis Setting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51043" y="4055681"/>
                <a:ext cx="1049111" cy="385898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Aptitude Rules </a:t>
                </a: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cxnSp>
            <p:nvCxnSpPr>
              <p:cNvPr id="48" name="Elbow Connector 482"/>
              <p:cNvCxnSpPr>
                <a:stCxn id="38" idx="4"/>
                <a:endCxn id="40" idx="2"/>
              </p:cNvCxnSpPr>
              <p:nvPr/>
            </p:nvCxnSpPr>
            <p:spPr>
              <a:xfrm flipV="1">
                <a:off x="5698563" y="4932444"/>
                <a:ext cx="556402" cy="73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49" name="Rectangle 48"/>
              <p:cNvSpPr/>
              <p:nvPr/>
            </p:nvSpPr>
            <p:spPr>
              <a:xfrm>
                <a:off x="5579331" y="4764989"/>
                <a:ext cx="814300" cy="21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Aggregated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00533" y="4250332"/>
                <a:ext cx="799253" cy="55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Insurance and Investment Accounting</a:t>
                </a:r>
              </a:p>
            </p:txBody>
          </p:sp>
          <p:cxnSp>
            <p:nvCxnSpPr>
              <p:cNvPr id="51" name="Straight Arrow Connector 50"/>
              <p:cNvCxnSpPr>
                <a:endCxn id="37" idx="2"/>
              </p:cNvCxnSpPr>
              <p:nvPr/>
            </p:nvCxnSpPr>
            <p:spPr>
              <a:xfrm>
                <a:off x="1294662" y="2682319"/>
                <a:ext cx="62105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2" name="Straight Arrow Connector 51"/>
              <p:cNvCxnSpPr>
                <a:stCxn id="37" idx="3"/>
              </p:cNvCxnSpPr>
              <p:nvPr/>
            </p:nvCxnSpPr>
            <p:spPr>
              <a:xfrm>
                <a:off x="2376568" y="2825654"/>
                <a:ext cx="0" cy="54922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3" name="Straight Arrow Connector 52"/>
              <p:cNvCxnSpPr>
                <a:stCxn id="42" idx="4"/>
                <a:endCxn id="93" idx="1"/>
              </p:cNvCxnSpPr>
              <p:nvPr/>
            </p:nvCxnSpPr>
            <p:spPr>
              <a:xfrm flipH="1">
                <a:off x="3808359" y="3054494"/>
                <a:ext cx="1" cy="32442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4" name="Straight Arrow Connector 162"/>
              <p:cNvCxnSpPr>
                <a:stCxn id="37" idx="4"/>
                <a:endCxn id="42" idx="2"/>
              </p:cNvCxnSpPr>
              <p:nvPr/>
            </p:nvCxnSpPr>
            <p:spPr>
              <a:xfrm>
                <a:off x="2837421" y="2682318"/>
                <a:ext cx="784584" cy="177686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5" name="Straight Arrow Connector 54"/>
              <p:cNvCxnSpPr>
                <a:stCxn id="43" idx="3"/>
                <a:endCxn id="42" idx="0"/>
              </p:cNvCxnSpPr>
              <p:nvPr/>
            </p:nvCxnSpPr>
            <p:spPr>
              <a:xfrm flipH="1">
                <a:off x="3808360" y="2353153"/>
                <a:ext cx="1" cy="31236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6" name="Straight Arrow Connector 162"/>
              <p:cNvCxnSpPr/>
              <p:nvPr/>
            </p:nvCxnSpPr>
            <p:spPr>
              <a:xfrm rot="16200000" flipV="1">
                <a:off x="3570695" y="2534821"/>
                <a:ext cx="1546012" cy="147373"/>
              </a:xfrm>
              <a:prstGeom prst="bentConnector3">
                <a:avLst>
                  <a:gd name="adj1" fmla="val 100050"/>
                </a:avLst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7" name="Straight Arrow Connector 162"/>
              <p:cNvCxnSpPr>
                <a:endCxn id="44" idx="1"/>
              </p:cNvCxnSpPr>
              <p:nvPr/>
            </p:nvCxnSpPr>
            <p:spPr>
              <a:xfrm rot="5400000" flipH="1" flipV="1">
                <a:off x="3933893" y="2508375"/>
                <a:ext cx="1585275" cy="147728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168546" y="2707597"/>
                <a:ext cx="0" cy="68812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59" name="Straight Arrow Connector 58"/>
              <p:cNvCxnSpPr>
                <a:stCxn id="94" idx="3"/>
                <a:endCxn id="34" idx="1"/>
              </p:cNvCxnSpPr>
              <p:nvPr/>
            </p:nvCxnSpPr>
            <p:spPr>
              <a:xfrm flipV="1">
                <a:off x="5722104" y="2420707"/>
                <a:ext cx="417649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0" name="Straight Arrow Connector 59"/>
              <p:cNvCxnSpPr>
                <a:stCxn id="34" idx="2"/>
                <a:endCxn id="45" idx="0"/>
              </p:cNvCxnSpPr>
              <p:nvPr/>
            </p:nvCxnSpPr>
            <p:spPr>
              <a:xfrm>
                <a:off x="6658213" y="3258497"/>
                <a:ext cx="0" cy="25432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658212" y="4183295"/>
                <a:ext cx="0" cy="50708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2" name="Straight Arrow Connector 61"/>
              <p:cNvCxnSpPr>
                <a:stCxn id="39" idx="2"/>
                <a:endCxn id="47" idx="3"/>
              </p:cNvCxnSpPr>
              <p:nvPr/>
            </p:nvCxnSpPr>
            <p:spPr>
              <a:xfrm flipH="1" flipV="1">
                <a:off x="3000154" y="4248630"/>
                <a:ext cx="683104" cy="41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3833053" y="4410478"/>
                <a:ext cx="0" cy="2799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4" name="Straight Arrow Connector 162"/>
              <p:cNvCxnSpPr>
                <a:stCxn id="36" idx="2"/>
                <a:endCxn id="47" idx="1"/>
              </p:cNvCxnSpPr>
              <p:nvPr/>
            </p:nvCxnSpPr>
            <p:spPr>
              <a:xfrm rot="16200000" flipH="1">
                <a:off x="979678" y="3277263"/>
                <a:ext cx="930580" cy="1012149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385003" y="3864509"/>
                <a:ext cx="0" cy="20157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AD47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396759" y="4441579"/>
                <a:ext cx="0" cy="2488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2443372" y="2993984"/>
                <a:ext cx="465965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Policy Data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889448" y="3084086"/>
                <a:ext cx="724437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</a:t>
                </a:r>
              </a:p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Info &amp; ALM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52690" y="3875996"/>
                <a:ext cx="688855" cy="214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Reserves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426689" y="4410478"/>
                <a:ext cx="745678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Reserve Accounting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1648327" y="1326333"/>
                <a:ext cx="1345" cy="4030707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98864" y="1178143"/>
                <a:ext cx="0" cy="4178897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29698" y="1181196"/>
                <a:ext cx="0" cy="4175845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950512" y="1181196"/>
                <a:ext cx="0" cy="4175846"/>
              </a:xfrm>
              <a:prstGeom prst="line">
                <a:avLst/>
              </a:prstGeom>
              <a:noFill/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648327" y="989798"/>
                <a:ext cx="6220307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7030A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76" name="Rectangle 75"/>
              <p:cNvSpPr/>
              <p:nvPr/>
            </p:nvSpPr>
            <p:spPr>
              <a:xfrm>
                <a:off x="429156" y="5343326"/>
                <a:ext cx="7439478" cy="170513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Control Framework</a:t>
                </a:r>
              </a:p>
            </p:txBody>
          </p:sp>
          <p:sp>
            <p:nvSpPr>
              <p:cNvPr id="77" name="Shape 87"/>
              <p:cNvSpPr/>
              <p:nvPr/>
            </p:nvSpPr>
            <p:spPr>
              <a:xfrm>
                <a:off x="1993229" y="887125"/>
                <a:ext cx="274748" cy="19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585" extrusionOk="0">
                    <a:moveTo>
                      <a:pt x="2169" y="19951"/>
                    </a:moveTo>
                    <a:cubicBezTo>
                      <a:pt x="2444" y="20061"/>
                      <a:pt x="4432" y="20097"/>
                      <a:pt x="4494" y="19992"/>
                    </a:cubicBezTo>
                    <a:cubicBezTo>
                      <a:pt x="4518" y="19951"/>
                      <a:pt x="4476" y="19711"/>
                      <a:pt x="4400" y="19458"/>
                    </a:cubicBezTo>
                    <a:cubicBezTo>
                      <a:pt x="4198" y="18788"/>
                      <a:pt x="4053" y="17618"/>
                      <a:pt x="4053" y="16661"/>
                    </a:cubicBezTo>
                    <a:cubicBezTo>
                      <a:pt x="4052" y="14034"/>
                      <a:pt x="4985" y="11980"/>
                      <a:pt x="6584" y="11091"/>
                    </a:cubicBezTo>
                    <a:cubicBezTo>
                      <a:pt x="7100" y="10804"/>
                      <a:pt x="7221" y="10678"/>
                      <a:pt x="7221" y="10424"/>
                    </a:cubicBezTo>
                    <a:cubicBezTo>
                      <a:pt x="7221" y="10067"/>
                      <a:pt x="7603" y="8630"/>
                      <a:pt x="7902" y="7859"/>
                    </a:cubicBezTo>
                    <a:cubicBezTo>
                      <a:pt x="8322" y="6778"/>
                      <a:pt x="8877" y="5948"/>
                      <a:pt x="9568" y="5371"/>
                    </a:cubicBezTo>
                    <a:cubicBezTo>
                      <a:pt x="11298" y="3924"/>
                      <a:pt x="13334" y="4381"/>
                      <a:pt x="14581" y="6497"/>
                    </a:cubicBezTo>
                    <a:lnTo>
                      <a:pt x="15023" y="7246"/>
                    </a:lnTo>
                    <a:lnTo>
                      <a:pt x="15508" y="7032"/>
                    </a:lnTo>
                    <a:cubicBezTo>
                      <a:pt x="15774" y="6914"/>
                      <a:pt x="16080" y="6815"/>
                      <a:pt x="16186" y="6811"/>
                    </a:cubicBezTo>
                    <a:cubicBezTo>
                      <a:pt x="16430" y="6803"/>
                      <a:pt x="16441" y="6508"/>
                      <a:pt x="16234" y="5456"/>
                    </a:cubicBezTo>
                    <a:cubicBezTo>
                      <a:pt x="15586" y="2165"/>
                      <a:pt x="13834" y="8"/>
                      <a:pt x="11800" y="0"/>
                    </a:cubicBezTo>
                    <a:cubicBezTo>
                      <a:pt x="11073" y="-3"/>
                      <a:pt x="10465" y="226"/>
                      <a:pt x="9880" y="725"/>
                    </a:cubicBezTo>
                    <a:cubicBezTo>
                      <a:pt x="9338" y="1186"/>
                      <a:pt x="8676" y="2092"/>
                      <a:pt x="8349" y="2821"/>
                    </a:cubicBezTo>
                    <a:cubicBezTo>
                      <a:pt x="7795" y="4053"/>
                      <a:pt x="7824" y="4015"/>
                      <a:pt x="7562" y="3837"/>
                    </a:cubicBezTo>
                    <a:cubicBezTo>
                      <a:pt x="6736" y="3277"/>
                      <a:pt x="5782" y="3179"/>
                      <a:pt x="5022" y="3577"/>
                    </a:cubicBezTo>
                    <a:cubicBezTo>
                      <a:pt x="3616" y="4313"/>
                      <a:pt x="2609" y="6606"/>
                      <a:pt x="2549" y="9209"/>
                    </a:cubicBezTo>
                    <a:cubicBezTo>
                      <a:pt x="2540" y="9628"/>
                      <a:pt x="2509" y="10031"/>
                      <a:pt x="2482" y="10105"/>
                    </a:cubicBezTo>
                    <a:cubicBezTo>
                      <a:pt x="2455" y="10179"/>
                      <a:pt x="2284" y="10304"/>
                      <a:pt x="2101" y="10381"/>
                    </a:cubicBezTo>
                    <a:cubicBezTo>
                      <a:pt x="1237" y="10750"/>
                      <a:pt x="548" y="11690"/>
                      <a:pt x="189" y="12991"/>
                    </a:cubicBezTo>
                    <a:cubicBezTo>
                      <a:pt x="18" y="13608"/>
                      <a:pt x="0" y="13808"/>
                      <a:pt x="0" y="15050"/>
                    </a:cubicBezTo>
                    <a:cubicBezTo>
                      <a:pt x="0" y="16357"/>
                      <a:pt x="11" y="16465"/>
                      <a:pt x="226" y="17204"/>
                    </a:cubicBezTo>
                    <a:cubicBezTo>
                      <a:pt x="603" y="18506"/>
                      <a:pt x="1409" y="19644"/>
                      <a:pt x="2169" y="19951"/>
                    </a:cubicBezTo>
                    <a:cubicBezTo>
                      <a:pt x="2169" y="19951"/>
                      <a:pt x="2169" y="19951"/>
                      <a:pt x="2169" y="19951"/>
                    </a:cubicBezTo>
                    <a:close/>
                    <a:moveTo>
                      <a:pt x="6975" y="21453"/>
                    </a:moveTo>
                    <a:cubicBezTo>
                      <a:pt x="5673" y="20901"/>
                      <a:pt x="4947" y="19146"/>
                      <a:pt x="4945" y="16542"/>
                    </a:cubicBezTo>
                    <a:cubicBezTo>
                      <a:pt x="4944" y="15709"/>
                      <a:pt x="4980" y="15310"/>
                      <a:pt x="5103" y="14775"/>
                    </a:cubicBezTo>
                    <a:cubicBezTo>
                      <a:pt x="5403" y="13462"/>
                      <a:pt x="6198" y="12472"/>
                      <a:pt x="7245" y="12107"/>
                    </a:cubicBezTo>
                    <a:cubicBezTo>
                      <a:pt x="7766" y="11926"/>
                      <a:pt x="7926" y="11731"/>
                      <a:pt x="7926" y="11281"/>
                    </a:cubicBezTo>
                    <a:cubicBezTo>
                      <a:pt x="7926" y="11139"/>
                      <a:pt x="7988" y="10718"/>
                      <a:pt x="8063" y="10345"/>
                    </a:cubicBezTo>
                    <a:cubicBezTo>
                      <a:pt x="8408" y="8648"/>
                      <a:pt x="9045" y="7234"/>
                      <a:pt x="9726" y="6656"/>
                    </a:cubicBezTo>
                    <a:cubicBezTo>
                      <a:pt x="10438" y="6051"/>
                      <a:pt x="10798" y="5914"/>
                      <a:pt x="11660" y="5922"/>
                    </a:cubicBezTo>
                    <a:cubicBezTo>
                      <a:pt x="12884" y="5933"/>
                      <a:pt x="13495" y="6383"/>
                      <a:pt x="14349" y="7905"/>
                    </a:cubicBezTo>
                    <a:lnTo>
                      <a:pt x="14818" y="8741"/>
                    </a:lnTo>
                    <a:lnTo>
                      <a:pt x="15239" y="8494"/>
                    </a:lnTo>
                    <a:cubicBezTo>
                      <a:pt x="17276" y="7299"/>
                      <a:pt x="19307" y="9334"/>
                      <a:pt x="19470" y="12735"/>
                    </a:cubicBezTo>
                    <a:lnTo>
                      <a:pt x="19515" y="13665"/>
                    </a:lnTo>
                    <a:lnTo>
                      <a:pt x="19916" y="13909"/>
                    </a:lnTo>
                    <a:cubicBezTo>
                      <a:pt x="21062" y="14605"/>
                      <a:pt x="21600" y="16066"/>
                      <a:pt x="21502" y="18215"/>
                    </a:cubicBezTo>
                    <a:cubicBezTo>
                      <a:pt x="21439" y="19620"/>
                      <a:pt x="21051" y="20741"/>
                      <a:pt x="20437" y="21298"/>
                    </a:cubicBezTo>
                    <a:lnTo>
                      <a:pt x="20149" y="21560"/>
                    </a:lnTo>
                    <a:lnTo>
                      <a:pt x="13738" y="21581"/>
                    </a:lnTo>
                    <a:cubicBezTo>
                      <a:pt x="8811" y="21597"/>
                      <a:pt x="7245" y="21567"/>
                      <a:pt x="6975" y="21453"/>
                    </a:cubicBezTo>
                    <a:cubicBezTo>
                      <a:pt x="6975" y="21453"/>
                      <a:pt x="6975" y="21453"/>
                      <a:pt x="6975" y="21453"/>
                    </a:cubicBezTo>
                    <a:close/>
                  </a:path>
                </a:pathLst>
              </a:custGeom>
              <a:solidFill>
                <a:srgbClr val="E2D6EC"/>
              </a:solidFill>
              <a:ln w="6350" cap="flat">
                <a:solidFill>
                  <a:srgbClr val="7030A0"/>
                </a:solidFill>
                <a:miter lim="400000"/>
              </a:ln>
              <a:effectLst/>
            </p:spPr>
            <p:txBody>
              <a:bodyPr wrap="square" lIns="27601" tIns="27601" rIns="27601" bIns="27601" numCol="1" anchor="ctr">
                <a:noAutofit/>
              </a:bodyPr>
              <a:lstStyle/>
              <a:p>
                <a:pPr defTabSz="259723">
                  <a:defRPr sz="3000" spc="59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333" spc="33" dirty="0">
                  <a:solidFill>
                    <a:prstClr val="black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439173" y="884176"/>
                <a:ext cx="1108706" cy="214937"/>
              </a:xfrm>
              <a:prstGeom prst="rect">
                <a:avLst/>
              </a:prstGeom>
              <a:solidFill>
                <a:srgbClr val="E2D6EC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Cloud Infrastructure</a:t>
                </a: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 flipV="1">
                <a:off x="5582629" y="2707598"/>
                <a:ext cx="2312" cy="201280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0" name="Can 13"/>
              <p:cNvSpPr/>
              <p:nvPr/>
            </p:nvSpPr>
            <p:spPr>
              <a:xfrm>
                <a:off x="7285195" y="4690382"/>
                <a:ext cx="468958" cy="484124"/>
              </a:xfrm>
              <a:prstGeom prst="can">
                <a:avLst>
                  <a:gd name="adj" fmla="val 16379"/>
                </a:avLst>
              </a:prstGeom>
              <a:solidFill>
                <a:srgbClr val="5B9BD5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600" kern="0" dirty="0">
                    <a:solidFill>
                      <a:prstClr val="white"/>
                    </a:solidFill>
                    <a:latin typeface="Calibri" panose="020F0502020204030204"/>
                  </a:rPr>
                  <a:t>Planning System</a:t>
                </a:r>
              </a:p>
            </p:txBody>
          </p:sp>
          <p:cxnSp>
            <p:nvCxnSpPr>
              <p:cNvPr id="81" name="Straight Arrow Connector 80"/>
              <p:cNvCxnSpPr>
                <a:stCxn id="40" idx="4"/>
              </p:cNvCxnSpPr>
              <p:nvPr/>
            </p:nvCxnSpPr>
            <p:spPr>
              <a:xfrm>
                <a:off x="7061461" y="4932444"/>
                <a:ext cx="21798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472C4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2" name="Rectangle 81"/>
              <p:cNvSpPr/>
              <p:nvPr/>
            </p:nvSpPr>
            <p:spPr>
              <a:xfrm>
                <a:off x="1232048" y="2681832"/>
                <a:ext cx="697872" cy="32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Snapshot Data</a:t>
                </a: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flipV="1">
                <a:off x="3879789" y="3899029"/>
                <a:ext cx="0" cy="2134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3767712" y="3860157"/>
                <a:ext cx="0" cy="22183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5648382" y="1997081"/>
                <a:ext cx="0" cy="27233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6" name="Rectangle 85"/>
              <p:cNvSpPr/>
              <p:nvPr/>
            </p:nvSpPr>
            <p:spPr>
              <a:xfrm>
                <a:off x="3434202" y="1653759"/>
                <a:ext cx="546329" cy="265686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Discount Rate </a:t>
                </a: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5265531" y="1997081"/>
                <a:ext cx="0" cy="29555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88" name="Can 13"/>
              <p:cNvSpPr/>
              <p:nvPr/>
            </p:nvSpPr>
            <p:spPr>
              <a:xfrm>
                <a:off x="1912828" y="1822977"/>
                <a:ext cx="921707" cy="286672"/>
              </a:xfrm>
              <a:prstGeom prst="can">
                <a:avLst>
                  <a:gd name="adj" fmla="val 16379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Investments Data </a:t>
                </a:r>
                <a:r>
                  <a:rPr kumimoji="0" lang="en-US" sz="66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Repository*</a:t>
                </a:r>
                <a:endParaRPr kumimoji="0" lang="en-US" sz="6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9" name="Straight Arrow Connector 162"/>
              <p:cNvCxnSpPr>
                <a:stCxn id="88" idx="1"/>
                <a:endCxn id="44" idx="0"/>
              </p:cNvCxnSpPr>
              <p:nvPr/>
            </p:nvCxnSpPr>
            <p:spPr>
              <a:xfrm rot="5400000" flipH="1" flipV="1">
                <a:off x="3697037" y="258766"/>
                <a:ext cx="240861" cy="2887567"/>
              </a:xfrm>
              <a:prstGeom prst="bentConnector3">
                <a:avLst>
                  <a:gd name="adj1" fmla="val 175393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299514" y="1983525"/>
                <a:ext cx="607155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91" name="Straight Arrow Connector 162"/>
              <p:cNvCxnSpPr>
                <a:stCxn id="88" idx="4"/>
                <a:endCxn id="86" idx="1"/>
              </p:cNvCxnSpPr>
              <p:nvPr/>
            </p:nvCxnSpPr>
            <p:spPr>
              <a:xfrm flipV="1">
                <a:off x="2834536" y="1786603"/>
                <a:ext cx="599666" cy="179711"/>
              </a:xfrm>
              <a:prstGeom prst="bentConnector3">
                <a:avLst>
                  <a:gd name="adj1" fmla="val 30865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429156" y="903799"/>
                <a:ext cx="7439478" cy="461004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1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Can 13"/>
              <p:cNvSpPr/>
              <p:nvPr/>
            </p:nvSpPr>
            <p:spPr>
              <a:xfrm>
                <a:off x="1919948" y="3378915"/>
                <a:ext cx="3776822" cy="485595"/>
              </a:xfrm>
              <a:prstGeom prst="can">
                <a:avLst>
                  <a:gd name="adj" fmla="val 16379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Actuarial Repository 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00395" y="2292633"/>
                <a:ext cx="921707" cy="414964"/>
              </a:xfrm>
              <a:prstGeom prst="rect">
                <a:avLst/>
              </a:prstGeom>
              <a:solidFill>
                <a:srgbClr val="E2D6EC"/>
              </a:solidFill>
              <a:ln w="12700" cap="flat" cmpd="sng" algn="ctr">
                <a:solidFill>
                  <a:srgbClr val="C598C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750" kern="0" dirty="0">
                    <a:latin typeface="Calibri" panose="020F0502020204030204"/>
                  </a:rPr>
                  <a:t>Reporting &amp; </a:t>
                </a:r>
                <a:br>
                  <a:rPr lang="en-US" sz="750" kern="0" dirty="0">
                    <a:latin typeface="Calibri" panose="020F0502020204030204"/>
                  </a:rPr>
                </a:br>
                <a:r>
                  <a:rPr lang="en-US" sz="750" kern="0" dirty="0">
                    <a:latin typeface="Calibri" panose="020F0502020204030204"/>
                  </a:rPr>
                  <a:t>Analysis Platform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60329" y="5331029"/>
                <a:ext cx="1308306" cy="19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7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Version </a:t>
                </a:r>
                <a:r>
                  <a:rPr kumimoji="0" lang="en-US" sz="667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2.2 (May 20</a:t>
                </a:r>
                <a:r>
                  <a:rPr kumimoji="0" lang="en-US" sz="667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2019)</a:t>
                </a:r>
              </a:p>
            </p:txBody>
          </p:sp>
          <p:cxnSp>
            <p:nvCxnSpPr>
              <p:cNvPr id="96" name="Straight Arrow Connector 162"/>
              <p:cNvCxnSpPr>
                <a:endCxn id="37" idx="0"/>
              </p:cNvCxnSpPr>
              <p:nvPr/>
            </p:nvCxnSpPr>
            <p:spPr>
              <a:xfrm rot="10800000" flipV="1">
                <a:off x="2376569" y="2227806"/>
                <a:ext cx="721125" cy="358128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97" name="Straight Arrow Connector 162"/>
              <p:cNvCxnSpPr/>
              <p:nvPr/>
            </p:nvCxnSpPr>
            <p:spPr>
              <a:xfrm flipV="1">
                <a:off x="2988917" y="1850201"/>
                <a:ext cx="445285" cy="37760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ED7D3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Rectangle 97"/>
              <p:cNvSpPr/>
              <p:nvPr/>
            </p:nvSpPr>
            <p:spPr>
              <a:xfrm>
                <a:off x="425584" y="884176"/>
                <a:ext cx="1167662" cy="207749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25972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On Premises</a:t>
                </a:r>
                <a:endParaRPr kumimoji="0" lang="en-US" sz="7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5584" y="5581571"/>
              <a:ext cx="7645438" cy="323169"/>
              <a:chOff x="492401" y="6258323"/>
              <a:chExt cx="9754016" cy="41229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92401" y="6258327"/>
                <a:ext cx="9754016" cy="412294"/>
                <a:chOff x="799095" y="6307577"/>
                <a:chExt cx="10552663" cy="44605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99095" y="6307577"/>
                  <a:ext cx="2340033" cy="446053"/>
                  <a:chOff x="834020" y="6068111"/>
                  <a:chExt cx="2340033" cy="446053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834020" y="6146222"/>
                    <a:ext cx="240781" cy="240781"/>
                  </a:xfrm>
                  <a:prstGeom prst="rect">
                    <a:avLst/>
                  </a:prstGeom>
                  <a:solidFill>
                    <a:srgbClr val="FFF2CC"/>
                  </a:solidFill>
                  <a:ln w="12700" cap="flat" cmpd="sng" algn="ctr">
                    <a:solidFill>
                      <a:srgbClr val="FFC000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087839" y="6068111"/>
                    <a:ext cx="2086214" cy="4460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Financial Reporting </a:t>
                    </a:r>
                    <a:endParaRPr kumimoji="0" lang="en-US" sz="75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&amp; </a:t>
                    </a: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Disclosures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063965" y="6377692"/>
                  <a:ext cx="1205105" cy="286748"/>
                  <a:chOff x="4013165" y="6377692"/>
                  <a:chExt cx="1205105" cy="286748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4013165" y="6385688"/>
                    <a:ext cx="240782" cy="240781"/>
                  </a:xfrm>
                  <a:prstGeom prst="rect">
                    <a:avLst/>
                  </a:prstGeom>
                  <a:solidFill>
                    <a:srgbClr val="C5E0B4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293630" y="6377692"/>
                    <a:ext cx="924640" cy="286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Actuarial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449287" y="6363669"/>
                  <a:ext cx="1583559" cy="262800"/>
                  <a:chOff x="2423887" y="6363669"/>
                  <a:chExt cx="1583559" cy="2628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423887" y="6385688"/>
                    <a:ext cx="240781" cy="240781"/>
                  </a:xfrm>
                  <a:prstGeom prst="rect">
                    <a:avLst/>
                  </a:prstGeom>
                  <a:solidFill>
                    <a:srgbClr val="F8CBAD"/>
                  </a:solidFill>
                  <a:ln w="12700" cap="flat" cmpd="sng" algn="ctr">
                    <a:solidFill>
                      <a:srgbClr val="ED7D31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700983" y="6363669"/>
                    <a:ext cx="1306463" cy="2493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ALM / Investments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173686" y="6377692"/>
                  <a:ext cx="2356330" cy="249299"/>
                  <a:chOff x="3914546" y="6498450"/>
                  <a:chExt cx="2356330" cy="249299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3914546" y="6506446"/>
                    <a:ext cx="240781" cy="240781"/>
                  </a:xfrm>
                  <a:prstGeom prst="rect">
                    <a:avLst/>
                  </a:prstGeom>
                  <a:solidFill>
                    <a:srgbClr val="E2D6EC"/>
                  </a:solidFill>
                  <a:ln w="12700" cap="flat" cmpd="sng" algn="ctr">
                    <a:solidFill>
                      <a:srgbClr val="C598C8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184662" y="6498450"/>
                    <a:ext cx="2086214" cy="249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Cross - Streams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9012278" y="6377692"/>
                  <a:ext cx="2339480" cy="249299"/>
                  <a:chOff x="9707603" y="6078928"/>
                  <a:chExt cx="2339480" cy="249299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9707603" y="6086924"/>
                    <a:ext cx="240781" cy="240781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5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960869" y="6078928"/>
                    <a:ext cx="2086214" cy="249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5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Not within SunRise scope</a:t>
                    </a:r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>
              <a:xfrm>
                <a:off x="5861225" y="6330526"/>
                <a:ext cx="222557" cy="222558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50" b="0" i="1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22880" y="6258323"/>
                <a:ext cx="2308332" cy="23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CSM Engine and Sub Ledger: Risk Integrity (RI)</a:t>
                </a:r>
              </a:p>
            </p:txBody>
          </p:sp>
        </p:grp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73282"/>
              </p:ext>
            </p:extLst>
          </p:nvPr>
        </p:nvGraphicFramePr>
        <p:xfrm>
          <a:off x="7983821" y="1264377"/>
          <a:ext cx="3602058" cy="5524331"/>
        </p:xfrm>
        <a:graphic>
          <a:graphicData uri="http://schemas.openxmlformats.org/drawingml/2006/table">
            <a:tbl>
              <a:tblPr firstRow="1" bandRow="1"/>
              <a:tblGrid>
                <a:gridCol w="82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377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38100" marR="38100" marT="22860" marB="228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38100" marR="38100" marT="22860" marB="2286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9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24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Data Standardization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Standardizes actuarial snapshot data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and produce Policy Information Tables and other model inputs to feed into actuarial models and into the actuarial database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28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Actuarial calculators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(AXIS, </a:t>
                      </a:r>
                      <a:r>
                        <a:rPr lang="en-US" sz="750" baseline="0" dirty="0" err="1" smtClean="0">
                          <a:solidFill>
                            <a:schemeClr val="tx1"/>
                          </a:solidFill>
                        </a:rPr>
                        <a:t>PathWise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, etc.)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64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Assumptions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Actuarial assumptions (such as mortality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assumptions)</a:t>
                      </a: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 that are inputs into actuarial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models 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12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Actuarial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Repository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Database to store all actuarial data,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including model outputs and PAS (policy admin systems) data post-standardization, or support reporting and analysis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39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endParaRPr 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64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Rules Engine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Part of the Aptitude Accounting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Hub to take in data from PAS and feed into appropriate accounts in the Accounting Hub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064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Accounting Hub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finance data store that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acts as a sub-ledger to store granular finance data to support downstream reporting and analysis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928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General Ledger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ledger to store aggregated finance data for disclosures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064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Disclosure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platform/system to produce all mandatory external financial statements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65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Narrative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platform to generate the narrative to explain financial results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77239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endParaRPr 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12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Investments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Data Repository*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base to store all investments data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928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Basis Setting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platform to perform analysis for actuarial basis assumptions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928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system/tool to develop discount rates that feeds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models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097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Investments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Results Explanation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platform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to perform analysis for performance attribution of investments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7239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2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endParaRPr lang="en-US" sz="2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2532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CSM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calculation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engine to produce IFRS17 measures such as CSM, LC, and other calculated measures that are required for financial reporting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2091">
                <a:tc gridSpan="2"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3512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Reporting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&amp; Analysis Platform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platform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that pulls data from actuarial, finance, and investments databases and prepares data to support reporting and analysis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1465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Analysis Outputs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Applications (such as analysis of income statement and reserve movement analysis) that support</a:t>
                      </a:r>
                      <a:r>
                        <a:rPr lang="en-US" sz="750" baseline="0" dirty="0" smtClean="0">
                          <a:solidFill>
                            <a:schemeClr val="tx1"/>
                          </a:solidFill>
                        </a:rPr>
                        <a:t> internal reporting and MI analysis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512"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 Framework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>
                      <a:lvl1pPr marL="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403433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91440" indent="-9144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50" dirty="0" smtClean="0">
                          <a:solidFill>
                            <a:schemeClr val="tx1"/>
                          </a:solidFill>
                        </a:rPr>
                        <a:t>A set of control points to track the quality/completeness and timeliness of data as it moves through the architecture</a:t>
                      </a:r>
                      <a:endParaRPr lang="en-US" sz="75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22860" marB="22860">
                    <a:lnL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Tools and Technology: Actuarial </a:t>
            </a:r>
            <a:r>
              <a:rPr lang="en-US" sz="2800" b="1" dirty="0" err="1" smtClean="0">
                <a:latin typeface="+mn-lt"/>
              </a:rPr>
              <a:t>Workstream</a:t>
            </a:r>
            <a:r>
              <a:rPr lang="en-US" sz="2800" b="1" dirty="0" smtClean="0">
                <a:latin typeface="+mn-lt"/>
              </a:rPr>
              <a:t> Dev</a:t>
            </a:r>
            <a:endParaRPr lang="en-US" sz="28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40768"/>
            <a:ext cx="10755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Programming Language: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ETL Tools and IDE: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Computing Engine: 		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Version Control: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AWS Services: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340768"/>
            <a:ext cx="1043401" cy="576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19" y="1917748"/>
            <a:ext cx="1220194" cy="824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228" y="2153285"/>
            <a:ext cx="1291499" cy="416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0724" y="2742203"/>
            <a:ext cx="95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AWS Glue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13" y="3288847"/>
            <a:ext cx="943704" cy="491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08" y="4220547"/>
            <a:ext cx="773524" cy="773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28" y="4419688"/>
            <a:ext cx="1666875" cy="3661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24" y="5168252"/>
            <a:ext cx="668931" cy="6689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18" y="5089347"/>
            <a:ext cx="853759" cy="853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40" y="5229070"/>
            <a:ext cx="540203" cy="595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0" y="5208584"/>
            <a:ext cx="519348" cy="588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85" y="5100060"/>
            <a:ext cx="832334" cy="8323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79" y="5073968"/>
            <a:ext cx="830580" cy="8305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91099" y="592933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S3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863338" y="5926604"/>
            <a:ext cx="458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EC2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944912" y="5929335"/>
            <a:ext cx="78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Redshift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503859" y="5947117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RDS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583327" y="5943106"/>
            <a:ext cx="1402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Cloud Formation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996231" y="5947117"/>
            <a:ext cx="118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Step Function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0572" y="2104028"/>
            <a:ext cx="695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4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Need to see resul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12/04/2017 11:18:04 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12/04/2017 11:18:04 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224747176,A:\Curriculum Design &amp; Consulting\Personal\Virginia Knowles\CS BPMO\CS Welcome Deck - FINAL_pptx\Media.ppcx"/>
</p:tagLst>
</file>

<file path=ppt/theme/theme1.xml><?xml version="1.0" encoding="utf-8"?>
<a:theme xmlns:a="http://schemas.openxmlformats.org/drawingml/2006/main" name="Spectrum - 16x9">
  <a:themeElements>
    <a:clrScheme name="i9_Multicolored Dark">
      <a:dk1>
        <a:srgbClr val="FFFFFF"/>
      </a:dk1>
      <a:lt1>
        <a:srgbClr val="2B2B2D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D6CD2F75-B3B8-4C80-B2DA-F3557CA1BFBB}" vid="{86B0C282-CC7D-44D5-8B20-EC9103FDBC56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LF Generic Ray of Light Template">
  <a:themeElements>
    <a:clrScheme name="">
      <a:dk1>
        <a:srgbClr val="003946"/>
      </a:dk1>
      <a:lt1>
        <a:srgbClr val="FFFFFF"/>
      </a:lt1>
      <a:dk2>
        <a:srgbClr val="003946"/>
      </a:dk2>
      <a:lt2>
        <a:srgbClr val="82786F"/>
      </a:lt2>
      <a:accent1>
        <a:srgbClr val="EAAB00"/>
      </a:accent1>
      <a:accent2>
        <a:srgbClr val="5482AB"/>
      </a:accent2>
      <a:accent3>
        <a:srgbClr val="FFFFFF"/>
      </a:accent3>
      <a:accent4>
        <a:srgbClr val="002F3A"/>
      </a:accent4>
      <a:accent5>
        <a:srgbClr val="F3D2AA"/>
      </a:accent5>
      <a:accent6>
        <a:srgbClr val="4B759B"/>
      </a:accent6>
      <a:hlink>
        <a:srgbClr val="898F4B"/>
      </a:hlink>
      <a:folHlink>
        <a:srgbClr val="D47600"/>
      </a:folHlink>
    </a:clrScheme>
    <a:fontScheme name="SLF Generic Ray of Ligh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F Generic Ray of Ligh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F Generic Ray of Light Template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F Generic Ray of Light Template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2013_SLF_Template">
  <a:themeElements>
    <a:clrScheme name="Custom 1">
      <a:dk1>
        <a:srgbClr val="003946"/>
      </a:dk1>
      <a:lt1>
        <a:srgbClr val="FFFFFF"/>
      </a:lt1>
      <a:dk2>
        <a:srgbClr val="404040"/>
      </a:dk2>
      <a:lt2>
        <a:srgbClr val="FFFFFF"/>
      </a:lt2>
      <a:accent1>
        <a:srgbClr val="EAAB00"/>
      </a:accent1>
      <a:accent2>
        <a:srgbClr val="5482AB"/>
      </a:accent2>
      <a:accent3>
        <a:srgbClr val="D0651E"/>
      </a:accent3>
      <a:accent4>
        <a:srgbClr val="82786F"/>
      </a:accent4>
      <a:accent5>
        <a:srgbClr val="658237"/>
      </a:accent5>
      <a:accent6>
        <a:srgbClr val="A4383D"/>
      </a:accent6>
      <a:hlink>
        <a:srgbClr val="5482AB"/>
      </a:hlink>
      <a:folHlink>
        <a:srgbClr val="D0651E"/>
      </a:folHlink>
    </a:clrScheme>
    <a:fontScheme name="SLF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91440" rIns="0" bIns="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msical sun 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msical sun template2 13">
        <a:dk1>
          <a:srgbClr val="00394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F3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4">
        <a:dk1>
          <a:srgbClr val="003946"/>
        </a:dk1>
        <a:lt1>
          <a:srgbClr val="FFFFFF"/>
        </a:lt1>
        <a:dk2>
          <a:srgbClr val="D47600"/>
        </a:dk2>
        <a:lt2>
          <a:srgbClr val="80808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5">
        <a:dk1>
          <a:srgbClr val="003946"/>
        </a:dk1>
        <a:lt1>
          <a:srgbClr val="FFFFFF"/>
        </a:lt1>
        <a:dk2>
          <a:srgbClr val="D47600"/>
        </a:dk2>
        <a:lt2>
          <a:srgbClr val="FF0000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74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msical sun template2 16">
        <a:dk1>
          <a:srgbClr val="003946"/>
        </a:dk1>
        <a:lt1>
          <a:srgbClr val="FFFFFF"/>
        </a:lt1>
        <a:dk2>
          <a:srgbClr val="D47600"/>
        </a:dk2>
        <a:lt2>
          <a:srgbClr val="747F81"/>
        </a:lt2>
        <a:accent1>
          <a:srgbClr val="EAAB00"/>
        </a:accent1>
        <a:accent2>
          <a:srgbClr val="5482AB"/>
        </a:accent2>
        <a:accent3>
          <a:srgbClr val="FFFFFF"/>
        </a:accent3>
        <a:accent4>
          <a:srgbClr val="002F3A"/>
        </a:accent4>
        <a:accent5>
          <a:srgbClr val="F3D2AA"/>
        </a:accent5>
        <a:accent6>
          <a:srgbClr val="4B759B"/>
        </a:accent6>
        <a:hlink>
          <a:srgbClr val="898F4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C0ED92AB67F47AA575FE04E4BF386" ma:contentTypeVersion="0" ma:contentTypeDescription="Create a new document." ma:contentTypeScope="" ma:versionID="cabd4c9757028dbf6e3b40174520f875">
  <xsd:schema xmlns:xsd="http://www.w3.org/2001/XMLSchema" xmlns:xs="http://www.w3.org/2001/XMLSchema" xmlns:p="http://schemas.microsoft.com/office/2006/metadata/properties" xmlns:ns2="6d8e0356-2faf-4263-8516-57eb0fbcfb29" targetNamespace="http://schemas.microsoft.com/office/2006/metadata/properties" ma:root="true" ma:fieldsID="9dc1a2e1f8a0f1b9e6d48062734bd418" ns2:_="">
    <xsd:import namespace="6d8e0356-2faf-4263-8516-57eb0fbcfb2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e0356-2faf-4263-8516-57eb0fbcfb2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d8e0356-2faf-4263-8516-57eb0fbcfb29">ZYWCPNMYT2HE-12-225</_dlc_DocId>
    <_dlc_DocIdUrl xmlns="6d8e0356-2faf-4263-8516-57eb0fbcfb29">
      <Url>http://sp.sunlifecorp.com/sites/DBISTeam/_layouts/DocIdRedir.aspx?ID=ZYWCPNMYT2HE-12-225</Url>
      <Description>ZYWCPNMYT2HE-12-225</Description>
    </_dlc_DocIdUrl>
  </documentManagement>
</p:properties>
</file>

<file path=customXml/itemProps1.xml><?xml version="1.0" encoding="utf-8"?>
<ds:datastoreItem xmlns:ds="http://schemas.openxmlformats.org/officeDocument/2006/customXml" ds:itemID="{4EF70F2B-A62A-443F-A297-99107F14E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e0356-2faf-4263-8516-57eb0fbcf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50940C-3BFF-4818-81C4-56916ADD0B5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5B89866-1642-43CF-9E2F-65CE08F727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4A9909-F54B-49E8-8801-E470E548BB2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d8e0356-2faf-4263-8516-57eb0fbcfb2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183166</TotalTime>
  <Words>1006</Words>
  <Application>Microsoft Office PowerPoint</Application>
  <PresentationFormat>Widescreen</PresentationFormat>
  <Paragraphs>205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맑은 고딕</vt:lpstr>
      <vt:lpstr>Agenda Tabular Light</vt:lpstr>
      <vt:lpstr>Arial</vt:lpstr>
      <vt:lpstr>Calibri</vt:lpstr>
      <vt:lpstr>Gill Sans</vt:lpstr>
      <vt:lpstr>Open Sans</vt:lpstr>
      <vt:lpstr>Open Sans Light</vt:lpstr>
      <vt:lpstr>Times New Roman</vt:lpstr>
      <vt:lpstr>Wingdings</vt:lpstr>
      <vt:lpstr>Spectrum - 16x9</vt:lpstr>
      <vt:lpstr>2_Office Theme</vt:lpstr>
      <vt:lpstr>2_2013_SLF_Template</vt:lpstr>
      <vt:lpstr>SLF Generic Ray of Light Template</vt:lpstr>
      <vt:lpstr>7_2013_SLF_Template</vt:lpstr>
      <vt:lpstr>3_2013_SLF_Template</vt:lpstr>
      <vt:lpstr>4_2013_SLF_Template</vt:lpstr>
      <vt:lpstr>5_2013_SLF_Template</vt:lpstr>
      <vt:lpstr>6_2013_SLF_Template</vt:lpstr>
      <vt:lpstr>es template</vt:lpstr>
      <vt:lpstr>IFRS 17 - SunRise </vt:lpstr>
      <vt:lpstr>Agenda</vt:lpstr>
      <vt:lpstr>What is IFRS 17</vt:lpstr>
      <vt:lpstr>Why IFRS 17 needed</vt:lpstr>
      <vt:lpstr>What is SunRise</vt:lpstr>
      <vt:lpstr>Basic Terminology</vt:lpstr>
      <vt:lpstr>How we are approaching for ETL solution</vt:lpstr>
      <vt:lpstr>SunRise Architecture</vt:lpstr>
      <vt:lpstr>Tools and Technology: Actuarial Workstream Dev</vt:lpstr>
      <vt:lpstr>High Level ETL Architecture</vt:lpstr>
      <vt:lpstr>SunRise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 Status Update - Sept 22</dc:title>
  <dc:creator>You Exec (youexec.com)</dc:creator>
  <cp:lastModifiedBy>Tanmai Mehrotra</cp:lastModifiedBy>
  <cp:revision>1991</cp:revision>
  <cp:lastPrinted>2017-11-21T13:45:29Z</cp:lastPrinted>
  <dcterms:created xsi:type="dcterms:W3CDTF">2014-10-08T23:03:32Z</dcterms:created>
  <dcterms:modified xsi:type="dcterms:W3CDTF">2021-02-10T05:59:48Z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0x010100A75C0ED92AB67F47AA575FE04E4BF386</vt:lpwstr>
  </property>
  <property fmtid="{D5CDD505-2E9C-101B-9397-08002B2CF9AE}" pid="3" name="_dlc_DocIdItemGuid">
    <vt:lpwstr>47fc08b2-2628-445b-99d7-a88c9a8de2b0</vt:lpwstr>
  </property>
</Properties>
</file>