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54" y="13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A2DD-F973-4DFA-8364-0B7EA1691D3F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0132-FB76-4810-9AC8-2A73D2D58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0132-FB76-4810-9AC8-2A73D2D588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B02D-AD3D-4274-87E5-D2844C84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gma_rotor_details" TargetMode="External"/><Relationship Id="rId2" Type="http://schemas.openxmlformats.org/officeDocument/2006/relationships/hyperlink" Target="http://home.comcast.net/~dhhamer/downloads/enigvar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ptomuseum.com/crypto/enigma/k/railway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Enigma wrapped in a Mystery.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He who is unaware of his ignorance will be only misled by his knowledge.</a:t>
            </a:r>
            <a:endParaRPr lang="en-US" dirty="0"/>
          </a:p>
          <a:p>
            <a:r>
              <a:rPr lang="en-US" i="1" dirty="0"/>
              <a:t>- Richard </a:t>
            </a:r>
            <a:r>
              <a:rPr lang="en-US" i="1" dirty="0" err="1"/>
              <a:t>Whately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Rev. 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the customer (Joshua) to determine what they want.</a:t>
            </a:r>
          </a:p>
          <a:p>
            <a:r>
              <a:rPr lang="en-US" dirty="0" smtClean="0"/>
              <a:t>Create a </a:t>
            </a:r>
            <a:r>
              <a:rPr lang="en-US" u="sng" dirty="0" smtClean="0"/>
              <a:t>Requirements Document</a:t>
            </a:r>
            <a:r>
              <a:rPr lang="en-US" dirty="0" smtClean="0"/>
              <a:t> to describe the ‘thing’ to be built.</a:t>
            </a:r>
          </a:p>
          <a:p>
            <a:r>
              <a:rPr lang="en-US" dirty="0" smtClean="0"/>
              <a:t>Design and build the ‘thing’ using the </a:t>
            </a:r>
            <a:r>
              <a:rPr lang="en-US" u="sng" dirty="0" smtClean="0"/>
              <a:t>Requirements Document</a:t>
            </a:r>
            <a:r>
              <a:rPr lang="en-US" dirty="0" smtClean="0"/>
              <a:t> as a blueprint.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and Validation</a:t>
            </a:r>
            <a:br>
              <a:rPr lang="en-US" dirty="0" smtClean="0"/>
            </a:br>
            <a:r>
              <a:rPr lang="en-US" dirty="0" smtClean="0"/>
              <a:t>(from System 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Verification: did you build the ‘thing’ right, i.e., did you satisfy all the points of the </a:t>
            </a:r>
            <a:r>
              <a:rPr lang="en-US" u="sng" dirty="0" smtClean="0"/>
              <a:t>Requirements Document (RD)</a:t>
            </a:r>
            <a:r>
              <a:rPr lang="en-US" dirty="0" smtClean="0"/>
              <a:t>?  This is a mechanical procedure wherein you simply check that each item of the RD is implemented in the design and build of the ‘thing’.</a:t>
            </a:r>
          </a:p>
          <a:p>
            <a:r>
              <a:rPr lang="en-US" dirty="0" smtClean="0"/>
              <a:t>Validation: did you built the right ‘thing’, i.e., was the RD correct, in the first place?  Does the RD accurately reflect the customer’s wishes?  Not a mechanical process since it requires intelligence.  If you built something other than what the customer wanted, </a:t>
            </a:r>
            <a:r>
              <a:rPr lang="en-US" i="1" dirty="0" smtClean="0"/>
              <a:t>you are so fired</a:t>
            </a:r>
            <a:r>
              <a:rPr lang="en-US" dirty="0" smtClean="0"/>
              <a:t>.  Note, the word ‘validation’ means something different in software engineering, cf. p. 90 of our textbook.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Railway Enigma RD, 1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(1) fixed rotor [</a:t>
            </a:r>
            <a:r>
              <a:rPr lang="en-US" i="1" dirty="0" err="1" smtClean="0"/>
              <a:t>Eintrittwalze</a:t>
            </a:r>
            <a:r>
              <a:rPr lang="en-US" i="1" dirty="0" smtClean="0"/>
              <a:t> or ETW</a:t>
            </a:r>
            <a:r>
              <a:rPr lang="en-US" dirty="0" smtClean="0"/>
              <a:t>] :</a:t>
            </a:r>
          </a:p>
          <a:p>
            <a:pPr>
              <a:buNone/>
            </a:pPr>
            <a:r>
              <a:rPr lang="en-US" dirty="0" smtClean="0"/>
              <a:t>	Mapping</a:t>
            </a:r>
            <a:r>
              <a:rPr lang="en-US" dirty="0" smtClean="0"/>
              <a:t>: QWERTZUIOASDFGHJKPYXCVBNML</a:t>
            </a:r>
          </a:p>
          <a:p>
            <a:pPr>
              <a:buNone/>
            </a:pPr>
            <a:r>
              <a:rPr lang="en-US" sz="1800" dirty="0" smtClean="0"/>
              <a:t>	NOTE, this mapping corresponds to the position of the letters on the Enigma keyboard, which is a QWERTZ as opposed to QWERTY keyboard, which has the ordering: QWERTYUIOPASDFGHJKLZXCVBNM.  Other Enigma machines employ the mapping corresponding to the position of the letter in the alphabet: ABCDEFGHIJKLMNOPQRSTUVWXYZ.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wiringdiagram_Crop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4343400"/>
            <a:ext cx="4572000" cy="18592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Railway Enigma RD, 2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Three (3) stepping rotors [</a:t>
            </a:r>
            <a:r>
              <a:rPr lang="en-US" i="1" dirty="0" err="1" smtClean="0"/>
              <a:t>Walzen</a:t>
            </a:r>
            <a:r>
              <a:rPr lang="en-US" dirty="0" smtClean="0"/>
              <a:t>] with the ring settings/positions [</a:t>
            </a:r>
            <a:r>
              <a:rPr lang="en-US" i="1" dirty="0" err="1" smtClean="0"/>
              <a:t>Ringstellung</a:t>
            </a:r>
            <a:r>
              <a:rPr lang="en-US" dirty="0" smtClean="0"/>
              <a:t>], notch positions, turnover positions, and the appropriate type of stepping (</a:t>
            </a:r>
            <a:r>
              <a:rPr lang="en-US" dirty="0" err="1" smtClean="0"/>
              <a:t>cyclometric</a:t>
            </a:r>
            <a:r>
              <a:rPr lang="en-US" dirty="0" smtClean="0"/>
              <a:t> or </a:t>
            </a:r>
            <a:r>
              <a:rPr lang="en-US" dirty="0" err="1" smtClean="0"/>
              <a:t>Engima</a:t>
            </a:r>
            <a:r>
              <a:rPr lang="en-US" dirty="0" smtClean="0"/>
              <a:t> [We are </a:t>
            </a:r>
            <a:r>
              <a:rPr lang="en-US" u="sng" dirty="0" smtClean="0"/>
              <a:t>not</a:t>
            </a:r>
            <a:r>
              <a:rPr lang="en-US" dirty="0" smtClean="0"/>
              <a:t> sure which one was used in the German Railway Enigma, but most Enigma machines used Enigma stepping.]): See next slide, which was taken from:</a:t>
            </a:r>
          </a:p>
          <a:p>
            <a:pPr>
              <a:buNone/>
            </a:pPr>
            <a:r>
              <a:rPr lang="en-US" dirty="0" smtClean="0"/>
              <a:t> 	David </a:t>
            </a:r>
            <a:r>
              <a:rPr lang="en-US" dirty="0"/>
              <a:t>H. </a:t>
            </a:r>
            <a:r>
              <a:rPr lang="en-US" dirty="0" err="1"/>
              <a:t>Hamer</a:t>
            </a:r>
            <a:r>
              <a:rPr lang="en-US" dirty="0"/>
              <a:t>, Geoff Sullivan, </a:t>
            </a:r>
            <a:r>
              <a:rPr lang="en-US" dirty="0" err="1"/>
              <a:t>Frode</a:t>
            </a:r>
            <a:r>
              <a:rPr lang="en-US" dirty="0"/>
              <a:t> </a:t>
            </a:r>
            <a:r>
              <a:rPr lang="en-US" dirty="0" err="1"/>
              <a:t>Weierud</a:t>
            </a:r>
            <a:r>
              <a:rPr lang="en-US" dirty="0"/>
              <a:t>; Enigma variations: an extended family of machines; </a:t>
            </a:r>
            <a:r>
              <a:rPr lang="en-US" i="1" dirty="0" err="1"/>
              <a:t>Cryptologia</a:t>
            </a:r>
            <a:r>
              <a:rPr lang="en-US" dirty="0"/>
              <a:t>; Vol. 22; No. 3; July 1998; pp. </a:t>
            </a:r>
            <a:r>
              <a:rPr lang="en-US" dirty="0" smtClean="0"/>
              <a:t>211-229; URL: </a:t>
            </a:r>
            <a:r>
              <a:rPr lang="en-US" u="sng" dirty="0">
                <a:hlinkClick r:id="rId2"/>
              </a:rPr>
              <a:t>http://home.comcast.net/~</a:t>
            </a:r>
            <a:r>
              <a:rPr lang="en-US" u="sng" dirty="0" smtClean="0">
                <a:hlinkClick r:id="rId2"/>
              </a:rPr>
              <a:t>dhhamer/downloads/enigvar2.pdf</a:t>
            </a:r>
            <a:r>
              <a:rPr lang="en-US" u="sng" dirty="0" smtClean="0"/>
              <a:t>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NOTE, if you used the tables from the Wikipedia URL: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en.wikipedia.org/wiki/Enigma_rotor_details</a:t>
            </a:r>
            <a:r>
              <a:rPr lang="en-US" dirty="0" smtClean="0"/>
              <a:t>, the notch position are </a:t>
            </a:r>
            <a:r>
              <a:rPr lang="en-US" u="sng" dirty="0" smtClean="0"/>
              <a:t>wrong</a:t>
            </a:r>
            <a:r>
              <a:rPr lang="en-US" dirty="0" smtClean="0"/>
              <a:t> (Rotor I: Q, Rotor II: E, &amp; Rotor III: V), </a:t>
            </a:r>
            <a:r>
              <a:rPr lang="en-US" dirty="0" smtClean="0"/>
              <a:t>the turnover positions are </a:t>
            </a:r>
            <a:r>
              <a:rPr lang="en-US" u="sng" dirty="0" smtClean="0"/>
              <a:t>missing</a:t>
            </a:r>
            <a:r>
              <a:rPr lang="en-US" dirty="0" smtClean="0"/>
              <a:t>, and there is </a:t>
            </a:r>
            <a:r>
              <a:rPr lang="en-US" u="sng" dirty="0" smtClean="0"/>
              <a:t>no</a:t>
            </a:r>
            <a:r>
              <a:rPr lang="en-US" dirty="0" smtClean="0"/>
              <a:t> mention of the stepping </a:t>
            </a:r>
            <a:r>
              <a:rPr lang="en-US" dirty="0" smtClean="0"/>
              <a:t>type for this particular machine.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Railway Enigma RD, 3 of 4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277269"/>
            <a:ext cx="6743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 Railway Enigma RD, 4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Stepping rotors pre-increment, i.e., ++</a:t>
            </a:r>
            <a:r>
              <a:rPr lang="en-US" dirty="0" err="1" smtClean="0"/>
              <a:t>i</a:t>
            </a:r>
            <a:r>
              <a:rPr lang="en-US" dirty="0" smtClean="0"/>
              <a:t> instead of </a:t>
            </a:r>
            <a:r>
              <a:rPr lang="en-US" dirty="0" err="1" smtClean="0"/>
              <a:t>i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“Alphabets are progressing clockwise as viewed along the wheel axis from the ETW.” [</a:t>
            </a:r>
            <a:r>
              <a:rPr lang="en-US" dirty="0" err="1" smtClean="0"/>
              <a:t>Hamer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1998, p. 5 of enigvar2.pdf]</a:t>
            </a:r>
          </a:p>
          <a:p>
            <a:r>
              <a:rPr lang="en-US" dirty="0" smtClean="0"/>
              <a:t>One (1) </a:t>
            </a:r>
            <a:r>
              <a:rPr lang="en-US" u="sng" dirty="0" smtClean="0"/>
              <a:t>settable</a:t>
            </a:r>
            <a:r>
              <a:rPr lang="en-US" dirty="0" smtClean="0"/>
              <a:t> reflector [</a:t>
            </a:r>
            <a:r>
              <a:rPr lang="en-US" i="1" dirty="0" err="1" smtClean="0"/>
              <a:t>Umkehrwalze</a:t>
            </a:r>
            <a:r>
              <a:rPr lang="en-US" i="1" dirty="0" smtClean="0"/>
              <a:t> or UKW</a:t>
            </a:r>
            <a:r>
              <a:rPr lang="en-US" dirty="0" smtClean="0"/>
              <a:t>], see the next slide.</a:t>
            </a:r>
          </a:p>
          <a:p>
            <a:pPr>
              <a:buNone/>
            </a:pPr>
            <a:r>
              <a:rPr lang="en-US" dirty="0" smtClean="0"/>
              <a:t>	Mapping: see the previous slide.</a:t>
            </a:r>
          </a:p>
          <a:p>
            <a:r>
              <a:rPr lang="en-US" dirty="0" smtClean="0"/>
              <a:t>Plug Board [</a:t>
            </a:r>
            <a:r>
              <a:rPr lang="en-US" i="1" dirty="0" err="1" smtClean="0"/>
              <a:t>Steckerbrett</a:t>
            </a:r>
            <a:r>
              <a:rPr lang="en-US" dirty="0" smtClean="0"/>
              <a:t>] is optional since the German Railway Enigma did </a:t>
            </a:r>
            <a:r>
              <a:rPr lang="en-US" u="sng" dirty="0" smtClean="0"/>
              <a:t>not</a:t>
            </a:r>
            <a:r>
              <a:rPr lang="en-US" dirty="0" smtClean="0"/>
              <a:t> have one, see the next slide.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German Railway Enigma</a:t>
            </a:r>
            <a:endParaRPr lang="en-US" dirty="0"/>
          </a:p>
        </p:txBody>
      </p:sp>
      <p:pic>
        <p:nvPicPr>
          <p:cNvPr id="6" name="Content Placeholder 5" descr="fu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2215" y="1600201"/>
            <a:ext cx="6799569" cy="3886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5562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http://www.cryptomuseum.com/crypto/enigma/k/railway.htm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German Railway Enigma Implemented on an </a:t>
            </a:r>
            <a:r>
              <a:rPr lang="en-US" dirty="0" err="1" smtClean="0"/>
              <a:t>Arduino</a:t>
            </a:r>
            <a:r>
              <a:rPr lang="en-US" dirty="0" smtClean="0"/>
              <a:t>, model Uno Board</a:t>
            </a:r>
            <a:endParaRPr lang="en-US" dirty="0"/>
          </a:p>
        </p:txBody>
      </p:sp>
      <p:pic>
        <p:nvPicPr>
          <p:cNvPr id="7" name="Content Placeholder 6" descr="Picture 014_Cropped&amp;Compress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5709" y="1600200"/>
            <a:ext cx="6212582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Rev. 1.1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02D-AD3D-4274-87E5-D2844C84BF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435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 Enigma wrapped in a Mystery.</vt:lpstr>
      <vt:lpstr>Project Steps</vt:lpstr>
      <vt:lpstr>Verification and Validation (from System Engineering)</vt:lpstr>
      <vt:lpstr>German Railway Enigma RD, 1 of 4</vt:lpstr>
      <vt:lpstr>German Railway Enigma RD, 2 of 4</vt:lpstr>
      <vt:lpstr>German Railway Enigma RD, 3 of 4</vt:lpstr>
      <vt:lpstr>German Railway Enigma RD, 4 of 4</vt:lpstr>
      <vt:lpstr>German Railway Enigma</vt:lpstr>
      <vt:lpstr>German Railway Enigma Implemented on an Arduino, model Uno Board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43</cp:revision>
  <dcterms:created xsi:type="dcterms:W3CDTF">2013-05-11T18:49:38Z</dcterms:created>
  <dcterms:modified xsi:type="dcterms:W3CDTF">2013-05-14T20:54:33Z</dcterms:modified>
</cp:coreProperties>
</file>