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fb0a8ec0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fb0a8ec0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efa3fabd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efa3fabd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efa3fabd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efa3fabd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fb0a8ec0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fb0a8ec0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f83516e35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f83516e35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accent1"/>
                </a:solidFill>
                <a:latin typeface="Lato"/>
                <a:ea typeface="Lato"/>
                <a:cs typeface="Lato"/>
                <a:sym typeface="Lato"/>
              </a:rPr>
              <a:t>Basically… know more about your data and be able to have assumptions that you can test and verify later</a:t>
            </a:r>
            <a:endParaRPr sz="2400">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t/>
            </a:r>
            <a:endParaRPr sz="2400">
              <a:solidFill>
                <a:schemeClr val="accent1"/>
              </a:solidFill>
              <a:latin typeface="Lato"/>
              <a:ea typeface="Lato"/>
              <a:cs typeface="Lato"/>
              <a:sym typeface="Lato"/>
            </a:endParaRPr>
          </a:p>
          <a:p>
            <a:pPr indent="0" lvl="0" marL="0" rtl="0" algn="l">
              <a:lnSpc>
                <a:spcPct val="115000"/>
              </a:lnSpc>
              <a:spcBef>
                <a:spcPts val="1600"/>
              </a:spcBef>
              <a:spcAft>
                <a:spcPts val="1600"/>
              </a:spcAft>
              <a:buClr>
                <a:srgbClr val="000000"/>
              </a:buClr>
              <a:buSzPts val="1100"/>
              <a:buFont typeface="Arial"/>
              <a:buNone/>
            </a:pPr>
            <a:r>
              <a:rPr lang="en" sz="2400">
                <a:solidFill>
                  <a:schemeClr val="accent1"/>
                </a:solidFill>
                <a:latin typeface="Lato"/>
                <a:ea typeface="Lato"/>
                <a:cs typeface="Lato"/>
                <a:sym typeface="Lato"/>
              </a:rPr>
              <a:t>Also, create a story for the data that you can share with others</a:t>
            </a:r>
            <a:endParaRPr sz="2400">
              <a:solidFill>
                <a:schemeClr val="accent1"/>
              </a:solidFill>
              <a:latin typeface="Lato"/>
              <a:ea typeface="Lato"/>
              <a:cs typeface="Lato"/>
              <a:sym typeface="La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f83516e35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f83516e35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fb0a8ec0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fb0a8ec0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fb0a8ec0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fb0a8ec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fb0a8ec0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fb0a8ec0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fb0a8ec0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fb0a8ec0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fb0a8ec0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fb0a8ec0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fb0a8ec0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fb0a8ec0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s3.amazonaws.com/assets.datacamp.com/blog_assets/Python_Seaborn_Cheat_Sheet.pdf" TargetMode="External"/><Relationship Id="rId4" Type="http://schemas.openxmlformats.org/officeDocument/2006/relationships/hyperlink" Target="https://s3.amazonaws.com/assets.datacamp.com/blog_assets/Python_Matplotlib_Cheat_Sheet.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3.amazonaws.com/assets.datacamp.com/blog_assets/Jupyter_Notebook_Cheat_Sheet.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1 - </a:t>
            </a:r>
            <a:endParaRPr/>
          </a:p>
          <a:p>
            <a:pPr indent="0" lvl="0" marL="0" rtl="0" algn="l">
              <a:spcBef>
                <a:spcPts val="0"/>
              </a:spcBef>
              <a:spcAft>
                <a:spcPts val="0"/>
              </a:spcAft>
              <a:buNone/>
            </a:pPr>
            <a:r>
              <a:rPr lang="en"/>
              <a:t>Exploratory Data Analysis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Jordi Coscolla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Plotting</a:t>
            </a:r>
            <a:endParaRPr/>
          </a:p>
        </p:txBody>
      </p:sp>
      <p:sp>
        <p:nvSpPr>
          <p:cNvPr id="143" name="Google Shape;143;p22"/>
          <p:cNvSpPr txBox="1"/>
          <p:nvPr>
            <p:ph idx="1" type="body"/>
          </p:nvPr>
        </p:nvSpPr>
        <p:spPr>
          <a:xfrm>
            <a:off x="729450" y="2078875"/>
            <a:ext cx="7688700" cy="26577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There are two main libraries in python to plotting</a:t>
            </a:r>
            <a:endParaRPr/>
          </a:p>
          <a:p>
            <a:pPr indent="-311150" lvl="0" marL="457200" marR="0" rtl="0" algn="l">
              <a:lnSpc>
                <a:spcPct val="115000"/>
              </a:lnSpc>
              <a:spcBef>
                <a:spcPts val="0"/>
              </a:spcBef>
              <a:spcAft>
                <a:spcPts val="0"/>
              </a:spcAft>
              <a:buSzPts val="1300"/>
              <a:buChar char="-"/>
            </a:pPr>
            <a:r>
              <a:rPr lang="en"/>
              <a:t>Matplotlib -&gt; Super powerful but the api is messy (cause it tries to copy from matlab… which is crazy itself xD)</a:t>
            </a:r>
            <a:endParaRPr/>
          </a:p>
          <a:p>
            <a:pPr indent="-311150" lvl="0" marL="457200" marR="0" rtl="0" algn="l">
              <a:lnSpc>
                <a:spcPct val="115000"/>
              </a:lnSpc>
              <a:spcBef>
                <a:spcPts val="0"/>
              </a:spcBef>
              <a:spcAft>
                <a:spcPts val="0"/>
              </a:spcAft>
              <a:buSzPts val="1300"/>
              <a:buChar char="-"/>
            </a:pPr>
            <a:r>
              <a:rPr lang="en"/>
              <a:t>SeaBorn -&gt; a library on top of MatPlotlib with nice design (colors etc..) by default and a understandable api</a:t>
            </a:r>
            <a:endParaRPr/>
          </a:p>
          <a:p>
            <a:pPr indent="-311150" lvl="0" marL="457200" marR="0" rtl="0" algn="l">
              <a:lnSpc>
                <a:spcPct val="115000"/>
              </a:lnSpc>
              <a:spcBef>
                <a:spcPts val="0"/>
              </a:spcBef>
              <a:spcAft>
                <a:spcPts val="0"/>
              </a:spcAft>
              <a:buSzPts val="1300"/>
              <a:buChar char="-"/>
            </a:pPr>
            <a:r>
              <a:rPr lang="en"/>
              <a:t>Guess which one I will use…. But feel free to use whatever you want</a:t>
            </a:r>
            <a:endParaRPr/>
          </a:p>
          <a:p>
            <a:pPr indent="0" lvl="0" marL="457200" marR="0" rtl="0" algn="l">
              <a:lnSpc>
                <a:spcPct val="115000"/>
              </a:lnSpc>
              <a:spcBef>
                <a:spcPts val="1600"/>
              </a:spcBef>
              <a:spcAft>
                <a:spcPts val="0"/>
              </a:spcAft>
              <a:buNone/>
            </a:pPr>
            <a:r>
              <a:rPr lang="en" u="sng">
                <a:solidFill>
                  <a:schemeClr val="hlink"/>
                </a:solidFill>
                <a:hlinkClick r:id="rId3"/>
              </a:rPr>
              <a:t>https://s3.amazonaws.com/assets.datacamp.com/blog_assets/Python_Seaborn_Cheat_Sheet.pdf</a:t>
            </a:r>
            <a:endParaRPr/>
          </a:p>
          <a:p>
            <a:pPr indent="0" lvl="0" marL="457200" marR="0" rtl="0" algn="l">
              <a:lnSpc>
                <a:spcPct val="115000"/>
              </a:lnSpc>
              <a:spcBef>
                <a:spcPts val="1600"/>
              </a:spcBef>
              <a:spcAft>
                <a:spcPts val="1600"/>
              </a:spcAft>
              <a:buNone/>
            </a:pPr>
            <a:r>
              <a:rPr lang="en" u="sng">
                <a:solidFill>
                  <a:schemeClr val="hlink"/>
                </a:solidFill>
                <a:hlinkClick r:id="rId4"/>
              </a:rPr>
              <a:t>https://s3.amazonaws.com/assets.datacamp.com/blog_assets/Python_Matplotlib_Cheat_Sheet.pdf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pic>
        <p:nvPicPr>
          <p:cNvPr id="149" name="Google Shape;149;p23"/>
          <p:cNvPicPr preferRelativeResize="0"/>
          <p:nvPr/>
        </p:nvPicPr>
        <p:blipFill>
          <a:blip r:embed="rId3">
            <a:alphaModFix/>
          </a:blip>
          <a:stretch>
            <a:fillRect/>
          </a:stretch>
        </p:blipFill>
        <p:spPr>
          <a:xfrm>
            <a:off x="1138725" y="1962950"/>
            <a:ext cx="6866556" cy="298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155" name="Google Shape;155;p24"/>
          <p:cNvSpPr txBox="1"/>
          <p:nvPr>
            <p:ph idx="1" type="body"/>
          </p:nvPr>
        </p:nvSpPr>
        <p:spPr>
          <a:xfrm>
            <a:off x="729450" y="2078875"/>
            <a:ext cx="7688700" cy="268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pairs or groups (If you want to be alone is fine as well!)</a:t>
            </a:r>
            <a:endParaRPr/>
          </a:p>
          <a:p>
            <a:pPr indent="-298450" lvl="1" marL="1371600" rtl="0" algn="l">
              <a:spcBef>
                <a:spcPts val="0"/>
              </a:spcBef>
              <a:spcAft>
                <a:spcPts val="0"/>
              </a:spcAft>
              <a:buSzPts val="1100"/>
              <a:buChar char="○"/>
            </a:pPr>
            <a:r>
              <a:rPr lang="en"/>
              <a:t>If you feel stuck in something ask for help :)</a:t>
            </a:r>
            <a:endParaRPr/>
          </a:p>
          <a:p>
            <a:pPr indent="-311150" lvl="0" marL="457200" rtl="0" algn="l">
              <a:spcBef>
                <a:spcPts val="0"/>
              </a:spcBef>
              <a:spcAft>
                <a:spcPts val="0"/>
              </a:spcAft>
              <a:buSzPts val="1300"/>
              <a:buChar char="●"/>
            </a:pPr>
            <a:r>
              <a:rPr lang="en"/>
              <a:t>Start looking at your data</a:t>
            </a:r>
            <a:endParaRPr/>
          </a:p>
          <a:p>
            <a:pPr indent="-311150" lvl="0" marL="457200" rtl="0" algn="l">
              <a:spcBef>
                <a:spcPts val="0"/>
              </a:spcBef>
              <a:spcAft>
                <a:spcPts val="0"/>
              </a:spcAft>
              <a:buSzPts val="1300"/>
              <a:buChar char="●"/>
            </a:pPr>
            <a:r>
              <a:rPr lang="en"/>
              <a:t>Try to find patterns </a:t>
            </a:r>
            <a:endParaRPr/>
          </a:p>
          <a:p>
            <a:pPr indent="-311150" lvl="0" marL="457200" rtl="0" algn="l">
              <a:spcBef>
                <a:spcPts val="0"/>
              </a:spcBef>
              <a:spcAft>
                <a:spcPts val="0"/>
              </a:spcAft>
              <a:buSzPts val="1300"/>
              <a:buChar char="●"/>
            </a:pPr>
            <a:r>
              <a:rPr lang="en"/>
              <a:t>Do one submission with the findings</a:t>
            </a:r>
            <a:endParaRPr/>
          </a:p>
          <a:p>
            <a:pPr indent="-311150" lvl="0" marL="457200" rtl="0" algn="l">
              <a:spcBef>
                <a:spcPts val="0"/>
              </a:spcBef>
              <a:spcAft>
                <a:spcPts val="0"/>
              </a:spcAft>
              <a:buSzPts val="1300"/>
              <a:buChar char="●"/>
            </a:pPr>
            <a:r>
              <a:rPr lang="en"/>
              <a:t>10 min before the end we will share one insight with the full group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161" name="Google Shape;161;p25"/>
          <p:cNvSpPr txBox="1"/>
          <p:nvPr>
            <p:ph idx="1" type="body"/>
          </p:nvPr>
        </p:nvSpPr>
        <p:spPr>
          <a:xfrm>
            <a:off x="729450" y="2078875"/>
            <a:ext cx="7688700" cy="268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pairs or groups (If you want to be alone is fine as well!)</a:t>
            </a:r>
            <a:endParaRPr/>
          </a:p>
          <a:p>
            <a:pPr indent="-298450" lvl="1" marL="1371600" rtl="0" algn="l">
              <a:spcBef>
                <a:spcPts val="0"/>
              </a:spcBef>
              <a:spcAft>
                <a:spcPts val="0"/>
              </a:spcAft>
              <a:buSzPts val="1100"/>
              <a:buChar char="○"/>
            </a:pPr>
            <a:r>
              <a:rPr lang="en"/>
              <a:t>If you feel stuck in something ask for help :)</a:t>
            </a:r>
            <a:endParaRPr/>
          </a:p>
          <a:p>
            <a:pPr indent="-311150" lvl="0" marL="457200" rtl="0" algn="l">
              <a:spcBef>
                <a:spcPts val="0"/>
              </a:spcBef>
              <a:spcAft>
                <a:spcPts val="0"/>
              </a:spcAft>
              <a:buSzPts val="1300"/>
              <a:buChar char="●"/>
            </a:pPr>
            <a:r>
              <a:rPr lang="en"/>
              <a:t>Start looking at your data</a:t>
            </a:r>
            <a:endParaRPr/>
          </a:p>
          <a:p>
            <a:pPr indent="-311150" lvl="0" marL="457200" rtl="0" algn="l">
              <a:spcBef>
                <a:spcPts val="0"/>
              </a:spcBef>
              <a:spcAft>
                <a:spcPts val="0"/>
              </a:spcAft>
              <a:buSzPts val="1300"/>
              <a:buChar char="●"/>
            </a:pPr>
            <a:r>
              <a:rPr lang="en"/>
              <a:t>Try to find patterns </a:t>
            </a:r>
            <a:endParaRPr/>
          </a:p>
          <a:p>
            <a:pPr indent="-311150" lvl="0" marL="457200" rtl="0" algn="l">
              <a:spcBef>
                <a:spcPts val="0"/>
              </a:spcBef>
              <a:spcAft>
                <a:spcPts val="0"/>
              </a:spcAft>
              <a:buSzPts val="1300"/>
              <a:buChar char="●"/>
            </a:pPr>
            <a:r>
              <a:rPr lang="en"/>
              <a:t>Do one submission with the findings</a:t>
            </a:r>
            <a:endParaRPr/>
          </a:p>
          <a:p>
            <a:pPr indent="-311150" lvl="0" marL="457200" rtl="0" algn="l">
              <a:spcBef>
                <a:spcPts val="0"/>
              </a:spcBef>
              <a:spcAft>
                <a:spcPts val="0"/>
              </a:spcAft>
              <a:buSzPts val="1300"/>
              <a:buChar char="●"/>
            </a:pPr>
            <a:r>
              <a:rPr lang="en"/>
              <a:t>10 min before the end we will share one insight with the full group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R</a:t>
            </a:r>
            <a:r>
              <a:rPr lang="en" sz="2400"/>
              <a:t>efers to the critical process of performing initial investigations on data so as to discover patterns,to spot anomalies,to test hypothesis and to check assumptions with the help of summary statistics and graphical representations.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Jupyter</a:t>
            </a:r>
            <a:endParaRPr/>
          </a:p>
        </p:txBody>
      </p:sp>
      <p:sp>
        <p:nvSpPr>
          <p:cNvPr id="99" name="Google Shape;99;p15"/>
          <p:cNvSpPr txBox="1"/>
          <p:nvPr>
            <p:ph idx="1" type="body"/>
          </p:nvPr>
        </p:nvSpPr>
        <p:spPr>
          <a:xfrm>
            <a:off x="729450" y="2078875"/>
            <a:ext cx="7688700" cy="26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Jupyter is a web REPL for python:</a:t>
            </a:r>
            <a:endParaRPr/>
          </a:p>
          <a:p>
            <a:pPr indent="-311150" lvl="0" marL="457200" rtl="0" algn="l">
              <a:spcBef>
                <a:spcPts val="1600"/>
              </a:spcBef>
              <a:spcAft>
                <a:spcPts val="0"/>
              </a:spcAft>
              <a:buSzPts val="1300"/>
              <a:buChar char="-"/>
            </a:pPr>
            <a:r>
              <a:rPr lang="en"/>
              <a:t>Allow us to store all the steps for our conclusions</a:t>
            </a:r>
            <a:endParaRPr/>
          </a:p>
          <a:p>
            <a:pPr indent="-311150" lvl="0" marL="457200" rtl="0" algn="l">
              <a:spcBef>
                <a:spcPts val="0"/>
              </a:spcBef>
              <a:spcAft>
                <a:spcPts val="0"/>
              </a:spcAft>
              <a:buSzPts val="1300"/>
              <a:buChar char="-"/>
            </a:pPr>
            <a:r>
              <a:rPr lang="en"/>
              <a:t>Easy to share</a:t>
            </a:r>
            <a:endParaRPr/>
          </a:p>
          <a:p>
            <a:pPr indent="-311150" lvl="0" marL="457200" rtl="0" algn="l">
              <a:spcBef>
                <a:spcPts val="0"/>
              </a:spcBef>
              <a:spcAft>
                <a:spcPts val="0"/>
              </a:spcAft>
              <a:buSzPts val="1300"/>
              <a:buChar char="-"/>
            </a:pPr>
            <a:r>
              <a:rPr lang="en"/>
              <a:t>Good for playing with data</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a:t>
            </a:r>
            <a:r>
              <a:rPr lang="en"/>
              <a:t>Jupyter</a:t>
            </a:r>
            <a:endParaRPr/>
          </a:p>
        </p:txBody>
      </p:sp>
      <p:sp>
        <p:nvSpPr>
          <p:cNvPr id="105" name="Google Shape;105;p16"/>
          <p:cNvSpPr txBox="1"/>
          <p:nvPr>
            <p:ph idx="1" type="body"/>
          </p:nvPr>
        </p:nvSpPr>
        <p:spPr>
          <a:xfrm>
            <a:off x="729450" y="2078875"/>
            <a:ext cx="7688700" cy="2657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Activate the environment of last session</a:t>
            </a:r>
            <a:endParaRPr/>
          </a:p>
          <a:p>
            <a:pPr indent="0" lvl="0" marL="457200" rtl="0" algn="l">
              <a:spcBef>
                <a:spcPts val="1600"/>
              </a:spcBef>
              <a:spcAft>
                <a:spcPts val="0"/>
              </a:spcAft>
              <a:buNone/>
            </a:pPr>
            <a:r>
              <a:rPr b="1" lang="en"/>
              <a:t>s</a:t>
            </a:r>
            <a:r>
              <a:rPr b="1" lang="en"/>
              <a:t>ource env/bin/activate</a:t>
            </a:r>
            <a:r>
              <a:rPr lang="en"/>
              <a:t> (env is the environment folder created las time)</a:t>
            </a:r>
            <a:endParaRPr/>
          </a:p>
          <a:p>
            <a:pPr indent="-311150" lvl="0" marL="457200" rtl="0" algn="l">
              <a:spcBef>
                <a:spcPts val="1600"/>
              </a:spcBef>
              <a:spcAft>
                <a:spcPts val="0"/>
              </a:spcAft>
              <a:buSzPts val="1300"/>
              <a:buAutoNum type="arabicPeriod"/>
            </a:pPr>
            <a:r>
              <a:rPr lang="en"/>
              <a:t>Install jupyter (well I will install couple of more things xD)</a:t>
            </a:r>
            <a:endParaRPr/>
          </a:p>
          <a:p>
            <a:pPr indent="0" lvl="0" marL="457200" rtl="0" algn="l">
              <a:spcBef>
                <a:spcPts val="1600"/>
              </a:spcBef>
              <a:spcAft>
                <a:spcPts val="0"/>
              </a:spcAft>
              <a:buClr>
                <a:srgbClr val="000000"/>
              </a:buClr>
              <a:buSzPts val="1100"/>
              <a:buFont typeface="Arial"/>
              <a:buNone/>
            </a:pPr>
            <a:r>
              <a:rPr b="1" lang="en"/>
              <a:t>pip3 install jupyter seaborn matplotlib pandas</a:t>
            </a:r>
            <a:endParaRPr/>
          </a:p>
          <a:p>
            <a:pPr indent="-311150" lvl="0" marL="457200" rtl="0" algn="l">
              <a:spcBef>
                <a:spcPts val="1600"/>
              </a:spcBef>
              <a:spcAft>
                <a:spcPts val="0"/>
              </a:spcAft>
              <a:buSzPts val="1300"/>
              <a:buAutoNum type="arabicPeriod"/>
            </a:pPr>
            <a:r>
              <a:rPr lang="en"/>
              <a:t>Execute Jupyter notebook (a webpage should open)</a:t>
            </a:r>
            <a:endParaRPr/>
          </a:p>
          <a:p>
            <a:pPr indent="0" lvl="0" marL="457200" rtl="0" algn="l">
              <a:spcBef>
                <a:spcPts val="1600"/>
              </a:spcBef>
              <a:spcAft>
                <a:spcPts val="0"/>
              </a:spcAft>
              <a:buNone/>
            </a:pPr>
            <a:r>
              <a:rPr b="1" lang="en"/>
              <a:t>jupyter notebook .</a:t>
            </a:r>
            <a:endParaRPr b="1"/>
          </a:p>
          <a:p>
            <a:pPr indent="0" lvl="0" marL="457200" rtl="0" algn="l">
              <a:spcBef>
                <a:spcPts val="1600"/>
              </a:spcBef>
              <a:spcAft>
                <a:spcPts val="16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a:t>
            </a:r>
            <a:r>
              <a:rPr lang="en"/>
              <a:t> Jupyter</a:t>
            </a:r>
            <a:endParaRPr/>
          </a:p>
        </p:txBody>
      </p:sp>
      <p:sp>
        <p:nvSpPr>
          <p:cNvPr id="111" name="Google Shape;111;p17"/>
          <p:cNvSpPr txBox="1"/>
          <p:nvPr>
            <p:ph idx="1" type="body"/>
          </p:nvPr>
        </p:nvSpPr>
        <p:spPr>
          <a:xfrm>
            <a:off x="729450" y="2078875"/>
            <a:ext cx="7688700" cy="2657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Create a new notebook</a:t>
            </a:r>
            <a:endParaRPr/>
          </a:p>
          <a:p>
            <a:pPr indent="-311150" lvl="0" marL="457200" rtl="0" algn="l">
              <a:spcBef>
                <a:spcPts val="0"/>
              </a:spcBef>
              <a:spcAft>
                <a:spcPts val="0"/>
              </a:spcAft>
              <a:buSzPts val="1300"/>
              <a:buChar char="-"/>
            </a:pPr>
            <a:r>
              <a:rPr lang="en"/>
              <a:t>Shift + Enter: Executes the cells</a:t>
            </a:r>
            <a:endParaRPr/>
          </a:p>
          <a:p>
            <a:pPr indent="-311150" lvl="0" marL="457200" rtl="0" algn="l">
              <a:spcBef>
                <a:spcPts val="0"/>
              </a:spcBef>
              <a:spcAft>
                <a:spcPts val="0"/>
              </a:spcAft>
              <a:buSzPts val="1300"/>
              <a:buChar char="-"/>
            </a:pPr>
            <a:r>
              <a:rPr lang="en"/>
              <a:t>Variables are shared between cells</a:t>
            </a:r>
            <a:endParaRPr/>
          </a:p>
          <a:p>
            <a:pPr indent="-311150" lvl="0" marL="457200" rtl="0" algn="l">
              <a:spcBef>
                <a:spcPts val="0"/>
              </a:spcBef>
              <a:spcAft>
                <a:spcPts val="0"/>
              </a:spcAft>
              <a:buSzPts val="1300"/>
              <a:buChar char="-"/>
            </a:pPr>
            <a:r>
              <a:rPr lang="en"/>
              <a:t>Different type of cells (MarkDown / python etc..)</a:t>
            </a:r>
            <a:endParaRPr/>
          </a:p>
          <a:p>
            <a:pPr indent="-311150" lvl="0" marL="457200" rtl="0" algn="l">
              <a:spcBef>
                <a:spcPts val="0"/>
              </a:spcBef>
              <a:spcAft>
                <a:spcPts val="0"/>
              </a:spcAft>
              <a:buSzPts val="1300"/>
              <a:buChar char="-"/>
            </a:pPr>
            <a:r>
              <a:rPr lang="en"/>
              <a:t>The last expression is what is shown</a:t>
            </a:r>
            <a:endParaRPr/>
          </a:p>
          <a:p>
            <a:pPr indent="-311150" lvl="0" marL="457200" rtl="0" algn="l">
              <a:spcBef>
                <a:spcPts val="0"/>
              </a:spcBef>
              <a:spcAft>
                <a:spcPts val="0"/>
              </a:spcAft>
              <a:buSzPts val="1300"/>
              <a:buChar char="-"/>
            </a:pPr>
            <a:r>
              <a:rPr lang="en"/>
              <a:t>Some expressions have better formats</a:t>
            </a:r>
            <a:endParaRPr/>
          </a:p>
          <a:p>
            <a:pPr indent="-298450" lvl="1" marL="1371600" rtl="0" algn="l">
              <a:spcBef>
                <a:spcPts val="0"/>
              </a:spcBef>
              <a:spcAft>
                <a:spcPts val="0"/>
              </a:spcAft>
              <a:buSzPts val="1100"/>
              <a:buChar char="-"/>
            </a:pPr>
            <a:r>
              <a:rPr lang="en"/>
              <a:t>Plots</a:t>
            </a:r>
            <a:endParaRPr/>
          </a:p>
          <a:p>
            <a:pPr indent="-298450" lvl="1" marL="1371600" rtl="0" algn="l">
              <a:spcBef>
                <a:spcPts val="0"/>
              </a:spcBef>
              <a:spcAft>
                <a:spcPts val="0"/>
              </a:spcAft>
              <a:buSzPts val="1100"/>
              <a:buChar char="-"/>
            </a:pPr>
            <a:r>
              <a:rPr lang="en"/>
              <a:t>DataFrames</a:t>
            </a:r>
            <a:endParaRPr/>
          </a:p>
          <a:p>
            <a:pPr indent="0" lvl="0" marL="0" rtl="0" algn="l">
              <a:spcBef>
                <a:spcPts val="1600"/>
              </a:spcBef>
              <a:spcAft>
                <a:spcPts val="1600"/>
              </a:spcAft>
              <a:buNone/>
            </a:pPr>
            <a:r>
              <a:rPr lang="en" u="sng">
                <a:solidFill>
                  <a:schemeClr val="hlink"/>
                </a:solidFill>
                <a:hlinkClick r:id="rId3"/>
              </a:rPr>
              <a:t>https://s3.amazonaws.com/assets.datacamp.com/blog_assets/Jupyter_Notebook_Cheat_Sheet.pdf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the data</a:t>
            </a:r>
            <a:endParaRPr/>
          </a:p>
        </p:txBody>
      </p:sp>
      <p:pic>
        <p:nvPicPr>
          <p:cNvPr id="117" name="Google Shape;117;p18"/>
          <p:cNvPicPr preferRelativeResize="0"/>
          <p:nvPr/>
        </p:nvPicPr>
        <p:blipFill>
          <a:blip r:embed="rId3">
            <a:alphaModFix/>
          </a:blip>
          <a:stretch>
            <a:fillRect/>
          </a:stretch>
        </p:blipFill>
        <p:spPr>
          <a:xfrm>
            <a:off x="851949" y="1962400"/>
            <a:ext cx="7860901" cy="296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Filtering</a:t>
            </a:r>
            <a:r>
              <a:rPr lang="en"/>
              <a:t> the data</a:t>
            </a:r>
            <a:endParaRPr/>
          </a:p>
        </p:txBody>
      </p:sp>
      <p:pic>
        <p:nvPicPr>
          <p:cNvPr id="123" name="Google Shape;123;p19"/>
          <p:cNvPicPr preferRelativeResize="0"/>
          <p:nvPr/>
        </p:nvPicPr>
        <p:blipFill>
          <a:blip r:embed="rId3">
            <a:alphaModFix/>
          </a:blip>
          <a:stretch>
            <a:fillRect/>
          </a:stretch>
        </p:blipFill>
        <p:spPr>
          <a:xfrm>
            <a:off x="2253450" y="1896325"/>
            <a:ext cx="5873776" cy="310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Outliers</a:t>
            </a:r>
            <a:endParaRPr/>
          </a:p>
        </p:txBody>
      </p:sp>
      <p:sp>
        <p:nvSpPr>
          <p:cNvPr id="129" name="Google Shape;129;p20"/>
          <p:cNvSpPr txBox="1"/>
          <p:nvPr>
            <p:ph idx="1" type="body"/>
          </p:nvPr>
        </p:nvSpPr>
        <p:spPr>
          <a:xfrm>
            <a:off x="729450" y="2054975"/>
            <a:ext cx="7688700" cy="689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a:t>Who knows what a outlier is?</a:t>
            </a:r>
            <a:endParaRPr/>
          </a:p>
        </p:txBody>
      </p:sp>
      <p:pic>
        <p:nvPicPr>
          <p:cNvPr id="130" name="Google Shape;130;p20"/>
          <p:cNvPicPr preferRelativeResize="0"/>
          <p:nvPr/>
        </p:nvPicPr>
        <p:blipFill>
          <a:blip r:embed="rId3">
            <a:alphaModFix/>
          </a:blip>
          <a:stretch>
            <a:fillRect/>
          </a:stretch>
        </p:blipFill>
        <p:spPr>
          <a:xfrm>
            <a:off x="3517625" y="1927650"/>
            <a:ext cx="5488476" cy="3028950"/>
          </a:xfrm>
          <a:prstGeom prst="rect">
            <a:avLst/>
          </a:prstGeom>
          <a:noFill/>
          <a:ln>
            <a:noFill/>
          </a:ln>
        </p:spPr>
      </p:pic>
      <p:sp>
        <p:nvSpPr>
          <p:cNvPr id="131" name="Google Shape;131;p20"/>
          <p:cNvSpPr txBox="1"/>
          <p:nvPr>
            <p:ph idx="1" type="body"/>
          </p:nvPr>
        </p:nvSpPr>
        <p:spPr>
          <a:xfrm>
            <a:off x="778400" y="2559075"/>
            <a:ext cx="4186800" cy="23577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Outliers mess up with our statistics models</a:t>
            </a:r>
            <a:endParaRPr/>
          </a:p>
          <a:p>
            <a:pPr indent="-311150" lvl="0" marL="457200" marR="0" rtl="0" algn="l">
              <a:lnSpc>
                <a:spcPct val="115000"/>
              </a:lnSpc>
              <a:spcBef>
                <a:spcPts val="0"/>
              </a:spcBef>
              <a:spcAft>
                <a:spcPts val="0"/>
              </a:spcAft>
              <a:buSzPts val="1300"/>
              <a:buChar char="-"/>
            </a:pPr>
            <a:r>
              <a:rPr lang="en"/>
              <a:t>They are non releval (small data)</a:t>
            </a:r>
            <a:endParaRPr/>
          </a:p>
          <a:p>
            <a:pPr indent="-311150" lvl="0" marL="457200" marR="0" rtl="0" algn="l">
              <a:lnSpc>
                <a:spcPct val="115000"/>
              </a:lnSpc>
              <a:spcBef>
                <a:spcPts val="0"/>
              </a:spcBef>
              <a:spcAft>
                <a:spcPts val="0"/>
              </a:spcAft>
              <a:buSzPts val="1300"/>
              <a:buChar char="-"/>
            </a:pPr>
            <a:r>
              <a:rPr lang="en"/>
              <a:t>And normally due a errors during the capture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a:t>
            </a:r>
            <a:r>
              <a:rPr lang="en"/>
              <a:t> data</a:t>
            </a:r>
            <a:endParaRPr/>
          </a:p>
        </p:txBody>
      </p:sp>
      <p:sp>
        <p:nvSpPr>
          <p:cNvPr id="137" name="Google Shape;137;p21"/>
          <p:cNvSpPr txBox="1"/>
          <p:nvPr>
            <p:ph idx="1" type="body"/>
          </p:nvPr>
        </p:nvSpPr>
        <p:spPr>
          <a:xfrm>
            <a:off x="729450" y="2078875"/>
            <a:ext cx="7688700" cy="2657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p>
          <a:p>
            <a:pPr indent="-311150" lvl="0" marL="457200" marR="0" rtl="0" algn="l">
              <a:lnSpc>
                <a:spcPct val="115000"/>
              </a:lnSpc>
              <a:spcBef>
                <a:spcPts val="1600"/>
              </a:spcBef>
              <a:spcAft>
                <a:spcPts val="0"/>
              </a:spcAft>
              <a:buSzPts val="1300"/>
              <a:buChar char="-"/>
            </a:pPr>
            <a:r>
              <a:rPr lang="en"/>
              <a:t>Normally we don’t have data for all rows….</a:t>
            </a:r>
            <a:endParaRPr/>
          </a:p>
          <a:p>
            <a:pPr indent="-311150" lvl="0" marL="457200" marR="0" rtl="0" algn="l">
              <a:lnSpc>
                <a:spcPct val="115000"/>
              </a:lnSpc>
              <a:spcBef>
                <a:spcPts val="0"/>
              </a:spcBef>
              <a:spcAft>
                <a:spcPts val="0"/>
              </a:spcAft>
              <a:buSzPts val="1300"/>
              <a:buChar char="-"/>
            </a:pPr>
            <a:r>
              <a:rPr lang="en"/>
              <a:t>How we deal with it? </a:t>
            </a:r>
            <a:endParaRPr/>
          </a:p>
          <a:p>
            <a:pPr indent="-298450" lvl="1" marL="914400" marR="0" rtl="0" algn="l">
              <a:lnSpc>
                <a:spcPct val="115000"/>
              </a:lnSpc>
              <a:spcBef>
                <a:spcPts val="0"/>
              </a:spcBef>
              <a:spcAft>
                <a:spcPts val="0"/>
              </a:spcAft>
              <a:buSzPts val="1100"/>
              <a:buChar char="-"/>
            </a:pPr>
            <a:r>
              <a:rPr lang="en"/>
              <a:t>We just discard the full row if one column has missing data?</a:t>
            </a:r>
            <a:endParaRPr/>
          </a:p>
          <a:p>
            <a:pPr indent="-298450" lvl="1" marL="914400" marR="0" rtl="0" algn="l">
              <a:lnSpc>
                <a:spcPct val="115000"/>
              </a:lnSpc>
              <a:spcBef>
                <a:spcPts val="0"/>
              </a:spcBef>
              <a:spcAft>
                <a:spcPts val="0"/>
              </a:spcAft>
              <a:buSzPts val="1100"/>
              <a:buChar char="-"/>
            </a:pPr>
            <a:r>
              <a:rPr lang="en"/>
              <a:t>We can also use statistics to fill the NA (missing data)</a:t>
            </a:r>
            <a:endParaRPr/>
          </a:p>
          <a:p>
            <a:pPr indent="-298450" lvl="1" marL="914400" marR="0" rtl="0" algn="l">
              <a:lnSpc>
                <a:spcPct val="115000"/>
              </a:lnSpc>
              <a:spcBef>
                <a:spcPts val="0"/>
              </a:spcBef>
              <a:spcAft>
                <a:spcPts val="0"/>
              </a:spcAft>
              <a:buSzPts val="1100"/>
              <a:buChar char="-"/>
            </a:pPr>
            <a:r>
              <a:rPr lang="en"/>
              <a:t>For example: fill the NA with the mean of the column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