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embeddedFontLst>
    <p:embeddedFont>
      <p:font typeface="Palatino Linotyp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jGSWluWJxorDdcpb8yDA56aOy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6B6FCA-D4F2-49F6-AC6B-2E6E3D86E837}">
  <a:tblStyle styleId="{286B6FCA-D4F2-49F6-AC6B-2E6E3D86E837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9E7E6"/>
          </a:solidFill>
        </a:fill>
      </a:tcStyle>
    </a:band1H>
    <a:band2H>
      <a:tcTxStyle/>
    </a:band2H>
    <a:band1V>
      <a:tcTxStyle/>
      <a:tcStyle>
        <a:fill>
          <a:solidFill>
            <a:srgbClr val="E9E7E6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alatinoLinotype-bold.fntdata"/><Relationship Id="rId14" Type="http://schemas.openxmlformats.org/officeDocument/2006/relationships/slide" Target="slides/slide8.xml"/><Relationship Id="rId36" Type="http://schemas.openxmlformats.org/officeDocument/2006/relationships/font" Target="fonts/PalatinoLinotype-regular.fntdata"/><Relationship Id="rId17" Type="http://schemas.openxmlformats.org/officeDocument/2006/relationships/slide" Target="slides/slide11.xml"/><Relationship Id="rId39" Type="http://schemas.openxmlformats.org/officeDocument/2006/relationships/font" Target="fonts/PalatinoLinotype-boldItalic.fntdata"/><Relationship Id="rId16" Type="http://schemas.openxmlformats.org/officeDocument/2006/relationships/slide" Target="slides/slide10.xml"/><Relationship Id="rId38" Type="http://schemas.openxmlformats.org/officeDocument/2006/relationships/font" Target="fonts/PalatinoLinotyp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for slide 2</a:t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for slide 22</a:t>
            </a:r>
            <a:endParaRPr/>
          </a:p>
        </p:txBody>
      </p:sp>
      <p:sp>
        <p:nvSpPr>
          <p:cNvPr id="183" name="Google Shape;18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/>
          <p:nvPr>
            <p:ph type="ctrTitle"/>
          </p:nvPr>
        </p:nvSpPr>
        <p:spPr>
          <a:xfrm>
            <a:off x="1905000" y="4800600"/>
            <a:ext cx="5257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6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" type="subTitle"/>
          </p:nvPr>
        </p:nvSpPr>
        <p:spPr>
          <a:xfrm>
            <a:off x="1905000" y="5486400"/>
            <a:ext cx="411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2" name="Google Shape;42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type="title"/>
          </p:nvPr>
        </p:nvSpPr>
        <p:spPr>
          <a:xfrm>
            <a:off x="228600" y="838200"/>
            <a:ext cx="6172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" type="body"/>
          </p:nvPr>
        </p:nvSpPr>
        <p:spPr>
          <a:xfrm rot="5400000">
            <a:off x="1257300" y="723900"/>
            <a:ext cx="41148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type="title"/>
          </p:nvPr>
        </p:nvSpPr>
        <p:spPr>
          <a:xfrm rot="5400000">
            <a:off x="4600575" y="2847975"/>
            <a:ext cx="55626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151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" type="body"/>
          </p:nvPr>
        </p:nvSpPr>
        <p:spPr>
          <a:xfrm rot="5400000">
            <a:off x="561975" y="504825"/>
            <a:ext cx="5562600" cy="622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2000"/>
              <a:buFont typeface="Times New Roman"/>
              <a:buChar char="•"/>
              <a:defRPr>
                <a:solidFill>
                  <a:srgbClr val="151515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2000"/>
              <a:buFont typeface="Times New Roman"/>
              <a:buChar char="–"/>
              <a:defRPr>
                <a:solidFill>
                  <a:srgbClr val="151515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51515"/>
              </a:buClr>
              <a:buSzPts val="1800"/>
              <a:buFont typeface="Times New Roman"/>
              <a:buChar char="•"/>
              <a:defRPr>
                <a:solidFill>
                  <a:srgbClr val="151515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151515"/>
              </a:buClr>
              <a:buSzPts val="1600"/>
              <a:buFont typeface="Times New Roman"/>
              <a:buChar char="–"/>
              <a:defRPr>
                <a:solidFill>
                  <a:srgbClr val="151515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151515"/>
              </a:buClr>
              <a:buSzPts val="1600"/>
              <a:buFont typeface="Times New Roman"/>
              <a:buChar char="»"/>
              <a:defRPr>
                <a:solidFill>
                  <a:srgbClr val="151515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5151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  <a:defRPr sz="2400">
                <a:solidFill>
                  <a:srgbClr val="151515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–"/>
              <a:defRPr sz="2400">
                <a:solidFill>
                  <a:srgbClr val="151515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  <a:defRPr sz="2400">
                <a:solidFill>
                  <a:srgbClr val="151515"/>
                </a:solidFill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–"/>
              <a:defRPr sz="2400">
                <a:solidFill>
                  <a:srgbClr val="151515"/>
                </a:solidFill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»"/>
              <a:defRPr sz="2400">
                <a:solidFill>
                  <a:srgbClr val="151515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/>
          <p:nvPr>
            <p:ph type="title"/>
          </p:nvPr>
        </p:nvSpPr>
        <p:spPr>
          <a:xfrm>
            <a:off x="762000" y="1347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" type="body"/>
          </p:nvPr>
        </p:nvSpPr>
        <p:spPr>
          <a:xfrm>
            <a:off x="762000" y="-152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600000"/>
              </a:buClr>
              <a:buSzPts val="2000"/>
              <a:buFont typeface="Times New Roman"/>
              <a:buNone/>
              <a:defRPr sz="2000">
                <a:solidFill>
                  <a:srgbClr val="600000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228600" y="838200"/>
            <a:ext cx="6172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title"/>
          </p:nvPr>
        </p:nvSpPr>
        <p:spPr>
          <a:xfrm>
            <a:off x="228600" y="8382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228600" y="1828800"/>
            <a:ext cx="388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9" name="Google Shape;29;p36"/>
          <p:cNvSpPr txBox="1"/>
          <p:nvPr>
            <p:ph idx="2" type="body"/>
          </p:nvPr>
        </p:nvSpPr>
        <p:spPr>
          <a:xfrm>
            <a:off x="4191000" y="18288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04800" y="5334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304800" y="1657350"/>
            <a:ext cx="38862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37"/>
          <p:cNvSpPr txBox="1"/>
          <p:nvPr>
            <p:ph idx="2" type="body"/>
          </p:nvPr>
        </p:nvSpPr>
        <p:spPr>
          <a:xfrm>
            <a:off x="304800" y="2297112"/>
            <a:ext cx="38862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4" name="Google Shape;34;p37"/>
          <p:cNvSpPr txBox="1"/>
          <p:nvPr>
            <p:ph idx="3" type="body"/>
          </p:nvPr>
        </p:nvSpPr>
        <p:spPr>
          <a:xfrm>
            <a:off x="4492625" y="1657350"/>
            <a:ext cx="3660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37"/>
          <p:cNvSpPr txBox="1"/>
          <p:nvPr>
            <p:ph idx="4" type="body"/>
          </p:nvPr>
        </p:nvSpPr>
        <p:spPr>
          <a:xfrm>
            <a:off x="4492625" y="2297112"/>
            <a:ext cx="3660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228600" y="838200"/>
            <a:ext cx="6172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228600" y="838200"/>
            <a:ext cx="6172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E1D1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E1D1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E1D1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E1D1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E1D1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E1D1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E1D1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E1D1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E1D1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228600" y="1752600"/>
            <a:ext cx="6172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1905000" y="4800600"/>
            <a:ext cx="5257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CM1203 &amp; CM1207</a:t>
            </a:r>
            <a:endParaRPr/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1905000" y="5486400"/>
            <a:ext cx="411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/>
              <a:t>LECTURE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Car Example: Messages and Method Calls</a:t>
            </a:r>
            <a:endParaRPr sz="3100"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When you drive a car, pressing the accelerator pedal sends it a </a:t>
            </a:r>
            <a:r>
              <a:rPr b="1" lang="en-US" sz="2400">
                <a:solidFill>
                  <a:srgbClr val="FF0000"/>
                </a:solidFill>
              </a:rPr>
              <a:t>message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to perform a task – accelerate.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In a similar fashion, you can </a:t>
            </a:r>
            <a:r>
              <a:rPr b="1" lang="en-US">
                <a:solidFill>
                  <a:srgbClr val="FF0000"/>
                </a:solidFill>
              </a:rPr>
              <a:t>send messages to objects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Each message is implemented as a </a:t>
            </a:r>
            <a:r>
              <a:rPr b="1" lang="en-US" sz="2400">
                <a:solidFill>
                  <a:srgbClr val="FF0000"/>
                </a:solidFill>
              </a:rPr>
              <a:t>method call </a:t>
            </a:r>
            <a:r>
              <a:rPr lang="en-US" sz="2400"/>
              <a:t>that tells a method of the object to perform its task.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For example: a program might call a particular bank account’s </a:t>
            </a:r>
            <a:r>
              <a:rPr i="1" lang="en-US"/>
              <a:t>deposit</a:t>
            </a:r>
            <a:r>
              <a:rPr lang="en-US"/>
              <a:t> method to increase that account’s balance.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Car Example: Attributes and Instance Variables</a:t>
            </a:r>
            <a:endParaRPr sz="2700"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In addition to having the ability to accomplish tasks, a car also has </a:t>
            </a:r>
            <a:r>
              <a:rPr b="1" lang="en-US" sz="2400">
                <a:solidFill>
                  <a:srgbClr val="FF0000"/>
                </a:solidFill>
              </a:rPr>
              <a:t>attributes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(e.g. colour, number of doors, current speed, etc....)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Like its capabilities, the car’s attributes are represented as part of its design in its blueprint.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As you drive an actual car, these attributes are carried along with the car.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Every car maintains its </a:t>
            </a:r>
            <a:r>
              <a:rPr b="1" lang="en-US">
                <a:solidFill>
                  <a:srgbClr val="FF0000"/>
                </a:solidFill>
              </a:rPr>
              <a:t>own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attributes.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E.g. each car knows how much fuel is in its tank, but </a:t>
            </a:r>
            <a:r>
              <a:rPr b="1" lang="en-US" sz="2400">
                <a:solidFill>
                  <a:srgbClr val="FF0000"/>
                </a:solidFill>
              </a:rPr>
              <a:t>not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how much is in the tanks of </a:t>
            </a:r>
            <a:r>
              <a:rPr b="1" lang="en-US" sz="2400">
                <a:solidFill>
                  <a:srgbClr val="FF0000"/>
                </a:solidFill>
              </a:rPr>
              <a:t>other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cars.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Car Example: Attributes and Instance Variables</a:t>
            </a:r>
            <a:endParaRPr sz="2700"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Similarly, an object has attributes that it carries along as its used in a program.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These attributes are defined as part of the object’s class.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Attributes are defined by the class’s </a:t>
            </a:r>
            <a:r>
              <a:rPr b="1" lang="en-US" sz="2400">
                <a:solidFill>
                  <a:srgbClr val="FF0000"/>
                </a:solidFill>
              </a:rPr>
              <a:t>instance variables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E.g. a bank account object has a </a:t>
            </a:r>
            <a:r>
              <a:rPr b="1" lang="en-US">
                <a:solidFill>
                  <a:srgbClr val="FF0000"/>
                </a:solidFill>
              </a:rPr>
              <a:t>balance attribute</a:t>
            </a:r>
            <a:r>
              <a:rPr lang="en-US"/>
              <a:t> to represent the amount of money in the account.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Each bank account object knows the balance in the account it represents, but </a:t>
            </a:r>
            <a:r>
              <a:rPr b="1" lang="en-US" sz="2400">
                <a:solidFill>
                  <a:srgbClr val="FF0000"/>
                </a:solidFill>
              </a:rPr>
              <a:t>not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the balances of </a:t>
            </a:r>
            <a:r>
              <a:rPr b="1" lang="en-US" sz="2400">
                <a:solidFill>
                  <a:srgbClr val="FF0000"/>
                </a:solidFill>
              </a:rPr>
              <a:t>other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accounts in the bank.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 Example: Encapsulation</a:t>
            </a:r>
            <a:endParaRPr/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Classes </a:t>
            </a:r>
            <a:r>
              <a:rPr b="1" lang="en-US">
                <a:solidFill>
                  <a:srgbClr val="FF0000"/>
                </a:solidFill>
              </a:rPr>
              <a:t>encapsulate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(i.e. wrap) attributes and methods into objects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An object’s attributes and methods are intimately related.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Objects may communicate with one another, but they’re normally not allowed to know how other objects have been implemented.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Implementation details are </a:t>
            </a:r>
            <a:r>
              <a:rPr b="1" lang="en-US" sz="2400">
                <a:solidFill>
                  <a:srgbClr val="FF0000"/>
                </a:solidFill>
              </a:rPr>
              <a:t>hidden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within the the objects themselves.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This </a:t>
            </a:r>
            <a:r>
              <a:rPr b="1" lang="en-US">
                <a:solidFill>
                  <a:srgbClr val="FF0000"/>
                </a:solidFill>
              </a:rPr>
              <a:t>information hiding</a:t>
            </a:r>
            <a:r>
              <a:rPr lang="en-US"/>
              <a:t>, as we’ll see later one, is crucial to good software engineering.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 Example: Inheritance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A new class of objects can be created quickly and conveniently by </a:t>
            </a:r>
            <a:r>
              <a:rPr b="1" lang="en-US">
                <a:solidFill>
                  <a:srgbClr val="FF0000"/>
                </a:solidFill>
              </a:rPr>
              <a:t>inheritance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The new class </a:t>
            </a:r>
            <a:r>
              <a:rPr b="1" lang="en-US" sz="2400">
                <a:solidFill>
                  <a:srgbClr val="FF0000"/>
                </a:solidFill>
              </a:rPr>
              <a:t>absorbs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the characteristics of the existing class, possibly customising them or adding unique characteristics of its own.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Consider our car, an object of class ‘convertible’ </a:t>
            </a:r>
            <a:r>
              <a:rPr b="1" lang="en-US">
                <a:solidFill>
                  <a:srgbClr val="FF0000"/>
                </a:solidFill>
              </a:rPr>
              <a:t>is certainly an </a:t>
            </a:r>
            <a:r>
              <a:rPr lang="en-US"/>
              <a:t>object of the more </a:t>
            </a:r>
            <a:r>
              <a:rPr b="1" lang="en-US">
                <a:solidFill>
                  <a:srgbClr val="FF0000"/>
                </a:solidFill>
              </a:rPr>
              <a:t>general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class ‘automobile’, but more </a:t>
            </a:r>
            <a:r>
              <a:rPr b="1" lang="en-US">
                <a:solidFill>
                  <a:srgbClr val="FF0000"/>
                </a:solidFill>
              </a:rPr>
              <a:t>specifically</a:t>
            </a:r>
            <a:r>
              <a:rPr lang="en-US"/>
              <a:t>, the roof can be lowered and raised.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rgbClr val="151515"/>
              </a:buClr>
              <a:buSzPts val="800"/>
              <a:buFont typeface="Times New Roman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</a:rPr>
              <a:t>We will come back to look at OOP later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in Java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Java can be used to write stand alone applications (i.e. roughly equivalent to </a:t>
            </a:r>
            <a:r>
              <a:rPr b="1" lang="en-US">
                <a:solidFill>
                  <a:srgbClr val="FF0000"/>
                </a:solidFill>
              </a:rPr>
              <a:t>.exe </a:t>
            </a:r>
            <a:r>
              <a:rPr lang="en-US"/>
              <a:t>files on Windows).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Applications are compiled using the </a:t>
            </a:r>
            <a:r>
              <a:rPr b="1" lang="en-US">
                <a:solidFill>
                  <a:srgbClr val="FF0000"/>
                </a:solidFill>
              </a:rPr>
              <a:t>javac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command, and are launched using the java command.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(Java applets are an alternative to Java applications and are typically run through a web browser rather than using the </a:t>
            </a:r>
            <a:r>
              <a:rPr b="1" lang="en-US">
                <a:solidFill>
                  <a:srgbClr val="FF0000"/>
                </a:solidFill>
              </a:rPr>
              <a:t>java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command. We will not cover applets in much detail in this module.)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All Java applications must define a method 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"/>
              <a:buNone/>
            </a:pPr>
            <a:r>
              <a:rPr b="1"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public static void main(String[] args) { }</a:t>
            </a:r>
            <a:r>
              <a:rPr b="1" lang="en-US">
                <a:solidFill>
                  <a:srgbClr val="FF0000"/>
                </a:solidFill>
              </a:rPr>
              <a:t> </a:t>
            </a:r>
            <a:endParaRPr/>
          </a:p>
          <a:p>
            <a:pPr indent="0" lvl="0" marL="360363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this is the entry point when the application is executed in the JVM.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line applications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 applications we’ll start by looking at in this module are all command line applications.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Instead of using a graphical user interface, all interaction with the user is via a command line shell.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Text output is written to the shell (called standard out) via the </a:t>
            </a:r>
            <a:r>
              <a:rPr b="1"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System.out</a:t>
            </a:r>
            <a:r>
              <a:rPr lang="en-US"/>
              <a:t>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Input from the user is obtained from text typed at the shell (called standard input) via the </a:t>
            </a:r>
            <a:r>
              <a:rPr b="1"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System.in</a:t>
            </a:r>
            <a:r>
              <a:rPr lang="en-US"/>
              <a:t> object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Hello World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228600" y="1752600"/>
            <a:ext cx="7620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Times New Roman"/>
              <a:buChar char="•"/>
            </a:pPr>
            <a:r>
              <a:rPr lang="en-US" sz="2200"/>
              <a:t>Save in the file </a:t>
            </a:r>
            <a:r>
              <a:rPr b="1"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HelloWorld.java</a:t>
            </a:r>
            <a:r>
              <a:rPr lang="en-US" sz="2200"/>
              <a:t>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Times New Roman"/>
              <a:buChar char="•"/>
            </a:pPr>
            <a:r>
              <a:rPr lang="en-US" sz="2200"/>
              <a:t>Compile to get the class file 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HelloWorld.class</a:t>
            </a:r>
            <a:r>
              <a:rPr lang="en-US" sz="2200"/>
              <a:t>: </a:t>
            </a:r>
            <a:endParaRPr sz="2200"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"/>
              <a:buNone/>
            </a:pPr>
            <a:r>
              <a:rPr b="1"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javac HelloWorld.java</a:t>
            </a:r>
            <a:endParaRPr b="1" sz="22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Times New Roman"/>
              <a:buChar char="•"/>
            </a:pPr>
            <a:r>
              <a:rPr lang="en-US" sz="2200"/>
              <a:t>Launch with the JVM using the 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java</a:t>
            </a:r>
            <a:r>
              <a:rPr lang="en-US" sz="2200"/>
              <a:t> command: 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"/>
              <a:buNone/>
            </a:pPr>
            <a:r>
              <a:rPr b="1"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java HelloWorld</a:t>
            </a:r>
            <a:r>
              <a:rPr b="1"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  <p:graphicFrame>
        <p:nvGraphicFramePr>
          <p:cNvPr id="156" name="Google Shape;156;p17"/>
          <p:cNvGraphicFramePr/>
          <p:nvPr/>
        </p:nvGraphicFramePr>
        <p:xfrm>
          <a:off x="3048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{286B6FCA-D4F2-49F6-AC6B-2E6E3D86E837}</a:tableStyleId>
              </a:tblPr>
              <a:tblGrid>
                <a:gridCol w="76200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Code Example: Hello World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// HelloWorld.java</a:t>
                      </a:r>
                      <a:b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// An example of a java application </a:t>
                      </a:r>
                      <a:endParaRPr sz="14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public class HelloWorld</a:t>
                      </a:r>
                      <a:endParaRPr sz="14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{ </a:t>
                      </a:r>
                      <a:endParaRPr sz="14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public static void main( String[] args 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{ </a:t>
                      </a:r>
                      <a:endParaRPr sz="14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    System.out.println( "Hello World" 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} </a:t>
                      </a:r>
                      <a:endParaRPr sz="14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Formal Definitions I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28600" y="1752600"/>
            <a:ext cx="762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>
                <a:solidFill>
                  <a:srgbClr val="FF0000"/>
                </a:solidFill>
              </a:rPr>
              <a:t>Variables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Items of information identified by symbolic names. That is, a variable is a kind of storage box (or block of memory) where a value can be stored while a program is running.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>
                <a:solidFill>
                  <a:srgbClr val="FF0000"/>
                </a:solidFill>
              </a:rPr>
              <a:t>Type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Has two characteristics: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a set of associated values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a set of permitted operations on these values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Formal Definitions II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228600" y="1752600"/>
            <a:ext cx="762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>
                <a:solidFill>
                  <a:srgbClr val="FF0000"/>
                </a:solidFill>
              </a:rPr>
              <a:t>Type Example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The type int represents an integer with allowed values: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Times New Roman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2000"/>
              <a:buFont typeface="Times New Roman"/>
              <a:buNone/>
            </a:pPr>
            <a:r>
              <a:rPr lang="en-US" sz="2000"/>
              <a:t>−2147483448, −2147483447, . . . , −1, 0, 1, 2, . . . , 2147483447 </a:t>
            </a:r>
            <a:endParaRPr/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Times New Roman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and permitted operations such as add (+), subtract (-), various comparisons (e.g. &lt;, &gt;=, ==), other operators, etc.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>
                <a:solidFill>
                  <a:srgbClr val="FF0000"/>
                </a:solidFill>
              </a:rPr>
              <a:t>Class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A user-defined type. Each class describes a collection of data and/or operations that manipulate/process this data.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CM1203 &amp; CM1207 Lecture 2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Brief introduction to object-oriented programming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Some important definitions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First Java program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Formal Definitions III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228600" y="1752600"/>
            <a:ext cx="762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>
                <a:solidFill>
                  <a:srgbClr val="FF0000"/>
                </a:solidFill>
              </a:rPr>
              <a:t>Fields 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The individual pieces of data within a class are referred to as </a:t>
            </a:r>
            <a:r>
              <a:rPr i="1" lang="en-US"/>
              <a:t>fields </a:t>
            </a:r>
            <a:r>
              <a:rPr lang="en-US"/>
              <a:t>(sometimes referred to as </a:t>
            </a:r>
            <a:r>
              <a:rPr b="1" i="1" lang="en-US"/>
              <a:t>data members</a:t>
            </a:r>
            <a:r>
              <a:rPr i="1" lang="en-US"/>
              <a:t> </a:t>
            </a:r>
            <a:r>
              <a:rPr lang="en-US"/>
              <a:t>or </a:t>
            </a:r>
            <a:r>
              <a:rPr b="1" i="1" lang="en-US"/>
              <a:t>instance variables</a:t>
            </a:r>
            <a:r>
              <a:rPr lang="en-US"/>
              <a:t>). Each field has a type – either a class or a primitive type.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151515"/>
              </a:buClr>
              <a:buSzPts val="1600"/>
              <a:buFont typeface="Times New Roman"/>
              <a:buNone/>
            </a:pPr>
            <a:r>
              <a:t/>
            </a:r>
            <a:endParaRPr b="1" i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>
                <a:solidFill>
                  <a:srgbClr val="FF0000"/>
                </a:solidFill>
              </a:rPr>
              <a:t>Methods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The operations defined for a class are referred to as its </a:t>
            </a:r>
            <a:r>
              <a:rPr i="1" lang="en-US"/>
              <a:t>methods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151515"/>
              </a:buClr>
              <a:buSzPts val="1600"/>
              <a:buFont typeface="Times New Roman"/>
              <a:buNone/>
            </a:pPr>
            <a:r>
              <a:t/>
            </a:r>
            <a:endParaRPr b="1" i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>
                <a:solidFill>
                  <a:srgbClr val="FF0000"/>
                </a:solidFill>
              </a:rPr>
              <a:t>Object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An </a:t>
            </a:r>
            <a:r>
              <a:rPr i="1" lang="en-US"/>
              <a:t>object </a:t>
            </a:r>
            <a:r>
              <a:rPr lang="en-US"/>
              <a:t>is an instance of a class.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Constructing objects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As outlined in the car analogy, objects must be </a:t>
            </a:r>
            <a:r>
              <a:rPr b="1" lang="en-US" sz="2400">
                <a:solidFill>
                  <a:srgbClr val="FF0000"/>
                </a:solidFill>
              </a:rPr>
              <a:t>declared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before they can be used.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Objects are initialised using the </a:t>
            </a:r>
            <a:r>
              <a:rPr b="1" lang="en-US">
                <a:solidFill>
                  <a:srgbClr val="FF0000"/>
                </a:solidFill>
              </a:rPr>
              <a:t>new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operator.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The new operator calls the </a:t>
            </a:r>
            <a:r>
              <a:rPr b="1" lang="en-US" sz="2400">
                <a:solidFill>
                  <a:srgbClr val="FF0000"/>
                </a:solidFill>
              </a:rPr>
              <a:t>appropriate constructor</a:t>
            </a:r>
            <a:r>
              <a:rPr lang="en-US" sz="2400"/>
              <a:t> for the class.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Constructing objects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228600" y="1752600"/>
            <a:ext cx="7620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3048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{286B6FCA-D4F2-49F6-AC6B-2E6E3D86E837}</a:tableStyleId>
              </a:tblPr>
              <a:tblGrid>
                <a:gridCol w="7620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Code Example: Constructing Objects</a:t>
                      </a:r>
                      <a:endParaRPr sz="16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357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Date d = new Date();</a:t>
                      </a:r>
                      <a:br>
                        <a:rPr b="1" lang="en-US" sz="1600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-US" sz="1600">
                          <a:solidFill>
                            <a:srgbClr val="16161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 "The current date: " 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6161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 d 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6161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endParaRPr sz="1600">
                        <a:solidFill>
                          <a:srgbClr val="161616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6161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 =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new Date( -100000 )</a:t>
                      </a:r>
                      <a:r>
                        <a:rPr lang="en-US" sz="1600">
                          <a:solidFill>
                            <a:srgbClr val="16161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6161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 "Another date: " + d 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161616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6161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 "The current date: " +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new Date()</a:t>
                      </a:r>
                      <a:r>
                        <a:rPr lang="en-US" sz="1600">
                          <a:solidFill>
                            <a:srgbClr val="16161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161616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Accessing fields and methods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Fields and methods are accessed via the </a:t>
            </a:r>
            <a:r>
              <a:rPr b="1" lang="en-US">
                <a:solidFill>
                  <a:srgbClr val="FF0000"/>
                </a:solidFill>
              </a:rPr>
              <a:t>dot operator </a:t>
            </a:r>
            <a:endParaRPr b="1">
              <a:solidFill>
                <a:srgbClr val="FF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In the last line, p is called the </a:t>
            </a:r>
            <a:r>
              <a:rPr b="1" i="1" lang="en-US">
                <a:solidFill>
                  <a:srgbClr val="FF0000"/>
                </a:solidFill>
              </a:rPr>
              <a:t>implicit parameter</a:t>
            </a:r>
            <a:r>
              <a:rPr i="1" lang="en-US"/>
              <a:t> </a:t>
            </a:r>
            <a:r>
              <a:rPr lang="en-US"/>
              <a:t>of the method call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20, 10 are the </a:t>
            </a:r>
            <a:r>
              <a:rPr b="1" i="1" lang="en-US">
                <a:solidFill>
                  <a:srgbClr val="FF0000"/>
                </a:solidFill>
              </a:rPr>
              <a:t>explicit parameter</a:t>
            </a:r>
            <a:r>
              <a:rPr i="1" lang="en-US"/>
              <a:t>s </a:t>
            </a:r>
            <a:r>
              <a:rPr lang="en-US"/>
              <a:t>of the method call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685800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{286B6FCA-D4F2-49F6-AC6B-2E6E3D86E837}</a:tableStyleId>
              </a:tblPr>
              <a:tblGrid>
                <a:gridCol w="6096000"/>
              </a:tblGrid>
              <a:tr h="44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Accessing fields and methods</a:t>
                      </a:r>
                      <a:endParaRPr sz="2000">
                        <a:solidFill>
                          <a:schemeClr val="lt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145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515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Point p = new Point( 10, 20 );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515"/>
                        </a:buClr>
                        <a:buSzPts val="2000"/>
                        <a:buFont typeface="Courier"/>
                        <a:buNone/>
                      </a:pPr>
                      <a:r>
                        <a:rPr lang="en-US" sz="20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System.out.println(p.y);</a:t>
                      </a:r>
                      <a:br>
                        <a:rPr lang="en-US" sz="20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-US" sz="20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p.x = 20;</a:t>
                      </a:r>
                      <a:br>
                        <a:rPr lang="en-US" sz="20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-US" sz="20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p.translate(20,10);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1" lang="en-US">
                <a:solidFill>
                  <a:srgbClr val="FF0000"/>
                </a:solidFill>
              </a:rPr>
              <a:t>Object variables</a:t>
            </a:r>
            <a:r>
              <a:rPr lang="en-US"/>
              <a:t> do not store the actual value or instance directly in their memory location (unlike </a:t>
            </a:r>
            <a:r>
              <a:rPr b="1" lang="en-US">
                <a:solidFill>
                  <a:srgbClr val="FF0000"/>
                </a:solidFill>
              </a:rPr>
              <a:t>primitive type variables</a:t>
            </a:r>
            <a:r>
              <a:rPr lang="en-US"/>
              <a:t> such as </a:t>
            </a:r>
            <a:r>
              <a:rPr b="1" lang="en-US">
                <a:solidFill>
                  <a:srgbClr val="FF0000"/>
                </a:solidFill>
              </a:rPr>
              <a:t>int</a:t>
            </a:r>
            <a:r>
              <a:rPr lang="en-US"/>
              <a:t>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Instead they store a reference to the memory location of the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There can be </a:t>
            </a:r>
            <a:r>
              <a:rPr b="1" lang="en-US">
                <a:solidFill>
                  <a:srgbClr val="FF0000"/>
                </a:solidFill>
              </a:rPr>
              <a:t>more than one reference</a:t>
            </a:r>
            <a:r>
              <a:rPr lang="en-US"/>
              <a:t> to a single object 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references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228600" y="1752600"/>
            <a:ext cx="7620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25"/>
          <p:cNvGraphicFramePr/>
          <p:nvPr/>
        </p:nvGraphicFramePr>
        <p:xfrm>
          <a:off x="3048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{286B6FCA-D4F2-49F6-AC6B-2E6E3D86E837}</a:tableStyleId>
              </a:tblPr>
              <a:tblGrid>
                <a:gridCol w="7620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Code Example: Multiple references</a:t>
                      </a:r>
                      <a:endParaRPr sz="16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  <a:tr h="357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Point a = new Point( 10, 20 );</a:t>
                      </a:r>
                      <a:b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Point b = a;</a:t>
                      </a:r>
                      <a:b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 "a:" + a + " b:" + b ); </a:t>
                      </a:r>
                      <a:endParaRPr sz="16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</a:t>
                      </a: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"Excecuting a.translate( 10, 10 );" ); </a:t>
                      </a:r>
                      <a:endParaRPr sz="16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a.translate( 10, 10 );</a:t>
                      </a:r>
                      <a:b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 "a:" + a + " b:" + b ); </a:t>
                      </a:r>
                      <a:endParaRPr sz="16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</a:t>
                      </a: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"Excecuting b.translate( 10, 10 );" ); </a:t>
                      </a:r>
                      <a:endParaRPr sz="16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b.translate( 10, 10 ); </a:t>
                      </a:r>
                      <a:endParaRPr sz="16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5151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System.out.println( "a:" + a + " b:" + b ); </a:t>
                      </a:r>
                      <a:endParaRPr sz="1600">
                        <a:solidFill>
                          <a:srgbClr val="15151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Java API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FF0000"/>
                </a:solidFill>
              </a:rPr>
              <a:t>Core API</a:t>
            </a:r>
            <a:r>
              <a:rPr lang="en-US"/>
              <a:t> is a library of code that is available with all JVM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Classes within the Core API are organised into </a:t>
            </a:r>
            <a:r>
              <a:rPr b="1" lang="en-US">
                <a:solidFill>
                  <a:srgbClr val="FF0000"/>
                </a:solidFill>
              </a:rPr>
              <a:t>packages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of related classes, e.g.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Courier"/>
              <a:buChar char="–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java.util</a:t>
            </a:r>
            <a:r>
              <a:rPr lang="en-US"/>
              <a:t> contains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Date, Random, Calendar,. . 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Courier"/>
              <a:buChar char="–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javax.swing</a:t>
            </a:r>
            <a:r>
              <a:rPr lang="en-US"/>
              <a:t> contains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JApplet, JButton, JFrame, . . 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API documentation: </a:t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"/>
              <a:buNone/>
            </a:pPr>
            <a:r>
              <a:rPr b="1"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http://docs.oracle.com/javase/7/docs/api/</a:t>
            </a:r>
            <a:endParaRPr b="1" sz="22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Garbage Collection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In Java we explicitly create objects with new but there is no need to explicitly free their memory when they are no longer needed 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 garbage collector periodically frees the memory of objects that are no longer in use 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Objects are in use if they can be accessed by the program in its current state, i.e. there is a reference to the object.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Structure of a basic Java application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Introduction to types and variables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Introduction to classes, objects and methods References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rPr lang="en-US"/>
              <a:t>You should be able to: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Write, compile and run simple Java applications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Output to standard output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Construct new objects and call methods on them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Import and use classes from the core API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Understand the difference between references and non-reference variables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762000" y="122872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Object-oriented programming (OOP)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228600" y="17526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Objects (or more precisely the classes objects come from), are reusable software components.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There are time objects, video objects, etc....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Almost any noun can be reasonably represented as a software object in terms of: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–"/>
            </a:pPr>
            <a:r>
              <a:rPr lang="en-US"/>
              <a:t>attributes (e.g. name, colour, size, etc...)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–"/>
            </a:pPr>
            <a:r>
              <a:rPr lang="en-US"/>
              <a:t>behaviours (e.g. calculating, moving, communicating, etc..)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Software developers (particularly groups) can be more productive and programs are often easier to understand, correct and modify.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 Example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228600" y="17526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i="1" lang="en-US"/>
              <a:t>Your goal</a:t>
            </a:r>
            <a:r>
              <a:rPr lang="en-US"/>
              <a:t>: drive a car and make it go faster by pressing the accelerator pedal.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i="1" lang="en-US"/>
              <a:t>To achieve this</a:t>
            </a:r>
            <a:r>
              <a:rPr lang="en-US"/>
              <a:t>: Someone must </a:t>
            </a:r>
            <a:r>
              <a:rPr b="1" i="1" lang="en-US"/>
              <a:t>design</a:t>
            </a:r>
            <a:r>
              <a:rPr lang="en-US"/>
              <a:t> it (typically starts with engineering drawings or </a:t>
            </a:r>
            <a:r>
              <a:rPr b="1" i="1" lang="en-US"/>
              <a:t>blueprints</a:t>
            </a:r>
            <a:r>
              <a:rPr lang="en-US"/>
              <a:t>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 drawing will include the design for the accelerator pedal.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 actual pedal, however, </a:t>
            </a:r>
            <a:r>
              <a:rPr b="1" i="1" lang="en-US"/>
              <a:t>hides</a:t>
            </a:r>
            <a:r>
              <a:rPr lang="en-US"/>
              <a:t> the complex mechanisms that actually make the car go faster from the driver.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This enables anyone with little or no knowledge of how engines work to easily drive a car.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 Example [cont’d]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However, you cannot drive a cars blueprints!!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 car must be </a:t>
            </a:r>
            <a:r>
              <a:rPr b="1" i="1" lang="en-US"/>
              <a:t>built</a:t>
            </a:r>
            <a:r>
              <a:rPr lang="en-US"/>
              <a:t>, using the blueprints that define it, before it can be driven.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The completed car has an </a:t>
            </a:r>
            <a:r>
              <a:rPr b="1" i="1" lang="en-US" sz="2400"/>
              <a:t>actual</a:t>
            </a:r>
            <a:r>
              <a:rPr lang="en-US" sz="2400"/>
              <a:t> accelerator pedal, which makes the car go faster.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But even this is not enough – it won’t accelerate on its own.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It requires a driver to </a:t>
            </a:r>
            <a:r>
              <a:rPr b="1" i="1" lang="en-US" sz="2400"/>
              <a:t>press</a:t>
            </a:r>
            <a:r>
              <a:rPr lang="en-US" sz="2400"/>
              <a:t> the pedal to get the car to accelerate.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>
                <a:solidFill>
                  <a:srgbClr val="FF0000"/>
                </a:solidFill>
              </a:rPr>
              <a:t>Lets use the car example to introduce some OOP concepts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 Example: Methods and Classes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Performing a task in a program requires a </a:t>
            </a:r>
            <a:r>
              <a:rPr b="1" lang="en-US">
                <a:solidFill>
                  <a:srgbClr val="FF0000"/>
                </a:solidFill>
              </a:rPr>
              <a:t>method</a:t>
            </a:r>
            <a:r>
              <a:rPr lang="en-US">
                <a:solidFill>
                  <a:srgbClr val="161616"/>
                </a:solidFill>
              </a:rPr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The method houses the program statements that actually perform its tasks.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The method </a:t>
            </a:r>
            <a:r>
              <a:rPr i="1" lang="en-US"/>
              <a:t>hides</a:t>
            </a:r>
            <a:r>
              <a:rPr lang="en-US"/>
              <a:t> these statements from its user, just as the car hides from the driver the mechanisms that it employs to make the car go faster.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In Java, we create a program unit called a </a:t>
            </a:r>
            <a:r>
              <a:rPr b="1" lang="en-US" sz="2400">
                <a:solidFill>
                  <a:srgbClr val="FF0000"/>
                </a:solidFill>
              </a:rPr>
              <a:t>class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to house the set of methods that perform the class’s tasks.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A class is similar in concept to a car’s blueprint, which contain the design of the accelerator pedal, steering wheel, etc...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other class/methods examples</a:t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b="1" i="1" lang="en-US"/>
              <a:t>class</a:t>
            </a:r>
            <a:r>
              <a:rPr lang="en-US"/>
              <a:t> that represents a </a:t>
            </a:r>
            <a:r>
              <a:rPr b="1" lang="en-US">
                <a:solidFill>
                  <a:srgbClr val="FF0000"/>
                </a:solidFill>
              </a:rPr>
              <a:t>bank account</a:t>
            </a:r>
            <a:r>
              <a:rPr lang="en-US"/>
              <a:t>, might have </a:t>
            </a:r>
            <a:r>
              <a:rPr b="1" i="1" lang="en-US"/>
              <a:t>methods</a:t>
            </a:r>
            <a:r>
              <a:rPr lang="en-US"/>
              <a:t> to </a:t>
            </a:r>
            <a:r>
              <a:rPr i="1" lang="en-US"/>
              <a:t>withdraw</a:t>
            </a:r>
            <a:r>
              <a:rPr lang="en-US"/>
              <a:t> and </a:t>
            </a:r>
            <a:r>
              <a:rPr i="1" lang="en-US"/>
              <a:t>deposit</a:t>
            </a:r>
            <a:r>
              <a:rPr lang="en-US"/>
              <a:t> money, also to check the </a:t>
            </a:r>
            <a:r>
              <a:rPr i="1" lang="en-US"/>
              <a:t>balance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A </a:t>
            </a:r>
            <a:r>
              <a:rPr b="1" i="1" lang="en-US" sz="2400"/>
              <a:t>class</a:t>
            </a:r>
            <a:r>
              <a:rPr lang="en-US" sz="2400"/>
              <a:t> that represents a </a:t>
            </a:r>
            <a:r>
              <a:rPr b="1" lang="en-US" sz="2400">
                <a:solidFill>
                  <a:srgbClr val="FF0000"/>
                </a:solidFill>
              </a:rPr>
              <a:t>door</a:t>
            </a:r>
            <a:r>
              <a:rPr lang="en-US" sz="2400"/>
              <a:t>, might have </a:t>
            </a:r>
            <a:r>
              <a:rPr b="1" i="1" lang="en-US" sz="2400"/>
              <a:t>methods</a:t>
            </a:r>
            <a:r>
              <a:rPr lang="en-US" sz="2400"/>
              <a:t> to </a:t>
            </a:r>
            <a:r>
              <a:rPr i="1" lang="en-US" sz="2400"/>
              <a:t>lock</a:t>
            </a:r>
            <a:r>
              <a:rPr lang="en-US" sz="2400"/>
              <a:t>, </a:t>
            </a:r>
            <a:r>
              <a:rPr i="1" lang="en-US" sz="2400"/>
              <a:t>unlock</a:t>
            </a:r>
            <a:r>
              <a:rPr lang="en-US" sz="2400"/>
              <a:t>, </a:t>
            </a:r>
            <a:r>
              <a:rPr i="1" lang="en-US" sz="2400"/>
              <a:t>open</a:t>
            </a:r>
            <a:r>
              <a:rPr lang="en-US" sz="2400"/>
              <a:t> and </a:t>
            </a:r>
            <a:r>
              <a:rPr i="1" lang="en-US" sz="2400"/>
              <a:t>close</a:t>
            </a:r>
            <a:r>
              <a:rPr lang="en-US" sz="2400"/>
              <a:t> it.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A </a:t>
            </a:r>
            <a:r>
              <a:rPr b="1" i="1" lang="en-US"/>
              <a:t>class</a:t>
            </a:r>
            <a:r>
              <a:rPr lang="en-US"/>
              <a:t> that represents a </a:t>
            </a:r>
            <a:r>
              <a:rPr b="1" lang="en-US">
                <a:solidFill>
                  <a:srgbClr val="FF0000"/>
                </a:solidFill>
              </a:rPr>
              <a:t>phone directory</a:t>
            </a:r>
            <a:r>
              <a:rPr lang="en-US"/>
              <a:t>, might have </a:t>
            </a:r>
            <a:r>
              <a:rPr b="1" i="1" lang="en-US"/>
              <a:t>methods</a:t>
            </a:r>
            <a:r>
              <a:rPr lang="en-US"/>
              <a:t> to insert, delete, edit, retrieve and search entries within it.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 Example: Instantiation</a:t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228600" y="17526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We stated earlier that we need to </a:t>
            </a:r>
            <a:r>
              <a:rPr b="1" lang="en-US">
                <a:solidFill>
                  <a:srgbClr val="FF0000"/>
                </a:solidFill>
              </a:rPr>
              <a:t>build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the car from its blueprints, before it could actually be driven.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Before a program is able to perform the tasks that the class’s methods define, we must </a:t>
            </a:r>
            <a:r>
              <a:rPr b="1" lang="en-US" sz="2400">
                <a:solidFill>
                  <a:srgbClr val="FF0000"/>
                </a:solidFill>
              </a:rPr>
              <a:t>build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an object to represent that class.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This process is known as </a:t>
            </a:r>
            <a:r>
              <a:rPr b="1" lang="en-US">
                <a:solidFill>
                  <a:srgbClr val="FF0000"/>
                </a:solidFill>
              </a:rPr>
              <a:t>instantiation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The object is then referred to as an </a:t>
            </a:r>
            <a:r>
              <a:rPr b="1" lang="en-US" sz="2400">
                <a:solidFill>
                  <a:srgbClr val="FF0000"/>
                </a:solidFill>
              </a:rPr>
              <a:t>instance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of its class.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228600" y="8382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 Example: Reuse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28600" y="17526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The blueprints for the car can be </a:t>
            </a:r>
            <a:r>
              <a:rPr b="1" lang="en-US" sz="2400">
                <a:solidFill>
                  <a:srgbClr val="FF0000"/>
                </a:solidFill>
              </a:rPr>
              <a:t>reused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many times to build many cars.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Similarly, you can </a:t>
            </a:r>
            <a:r>
              <a:rPr b="1" lang="en-US">
                <a:solidFill>
                  <a:srgbClr val="FF0000"/>
                </a:solidFill>
              </a:rPr>
              <a:t>reuse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 class many times to build many objects.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Reuse of existing classes when building new classes, saves time and effort.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/>
              <a:t>It also helps to build more reliable and effective programs, as existing classes will have gone through extensive </a:t>
            </a:r>
            <a:r>
              <a:rPr i="1" lang="en-US"/>
              <a:t>testing</a:t>
            </a:r>
            <a:r>
              <a:rPr lang="en-US"/>
              <a:t>, </a:t>
            </a:r>
            <a:r>
              <a:rPr i="1" lang="en-US"/>
              <a:t>debugging</a:t>
            </a:r>
            <a:r>
              <a:rPr lang="en-US"/>
              <a:t> and </a:t>
            </a:r>
            <a:r>
              <a:rPr i="1" lang="en-US"/>
              <a:t>performance</a:t>
            </a:r>
            <a:r>
              <a:rPr lang="en-US"/>
              <a:t> tuning.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51515"/>
              </a:buClr>
              <a:buSzPts val="2400"/>
              <a:buFont typeface="Times New Roman"/>
              <a:buChar char="•"/>
            </a:pPr>
            <a:r>
              <a:rPr lang="en-US" sz="2400"/>
              <a:t>Reusable classes are a crucial part of software development.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TC103367989990</vt:lpwstr>
  </property>
</Properties>
</file>