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37"/>
  </p:notesMasterIdLst>
  <p:sldIdLst>
    <p:sldId id="256" r:id="rId2"/>
    <p:sldId id="42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0" r:id="rId12"/>
    <p:sldId id="365" r:id="rId13"/>
    <p:sldId id="267" r:id="rId14"/>
    <p:sldId id="367" r:id="rId15"/>
    <p:sldId id="368" r:id="rId16"/>
    <p:sldId id="369" r:id="rId17"/>
    <p:sldId id="271" r:id="rId18"/>
    <p:sldId id="432" r:id="rId19"/>
    <p:sldId id="435" r:id="rId20"/>
    <p:sldId id="431" r:id="rId21"/>
    <p:sldId id="370" r:id="rId22"/>
    <p:sldId id="433" r:id="rId23"/>
    <p:sldId id="380" r:id="rId24"/>
    <p:sldId id="374" r:id="rId25"/>
    <p:sldId id="375" r:id="rId26"/>
    <p:sldId id="376" r:id="rId27"/>
    <p:sldId id="434" r:id="rId28"/>
    <p:sldId id="378" r:id="rId29"/>
    <p:sldId id="280" r:id="rId30"/>
    <p:sldId id="281" r:id="rId31"/>
    <p:sldId id="286" r:id="rId32"/>
    <p:sldId id="284" r:id="rId33"/>
    <p:sldId id="285" r:id="rId34"/>
    <p:sldId id="287" r:id="rId35"/>
    <p:sldId id="43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75"/>
    <a:srgbClr val="BCBCB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9" autoAdjust="0"/>
    <p:restoredTop sz="91471" autoAdjust="0"/>
  </p:normalViewPr>
  <p:slideViewPr>
    <p:cSldViewPr snapToGrid="0">
      <p:cViewPr varScale="1">
        <p:scale>
          <a:sx n="107" d="100"/>
          <a:sy n="107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384D-5658-4DBF-B95A-C190640414B9}" type="datetimeFigureOut">
              <a:rPr lang="en-US" smtClean="0"/>
              <a:t>8/13/18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05822-0A88-4D27-9EA6-F053463D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0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4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34204"/>
            <a:ext cx="11820525" cy="7992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181100"/>
            <a:ext cx="11820525" cy="5095875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384048" indent="-18288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/>
            </a:lvl3pPr>
            <a:lvl4pPr marL="74980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4pPr>
            <a:lvl5pPr marL="93268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2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49" y="153537"/>
            <a:ext cx="11896725" cy="808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49" y="1160833"/>
            <a:ext cx="11896725" cy="4708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3349" y="1061570"/>
            <a:ext cx="118967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sabigdata/AI-Worksh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IG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scipylib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4478"/>
            <a:ext cx="10058400" cy="1481244"/>
          </a:xfrm>
        </p:spPr>
        <p:txBody>
          <a:bodyPr lIns="91440" tIns="0" bIns="0">
            <a:normAutofit/>
          </a:bodyPr>
          <a:lstStyle/>
          <a:p>
            <a:pPr algn="r"/>
            <a:r>
              <a:rPr lang="en-US" sz="4800" b="1" dirty="0"/>
              <a:t>Big Data and Data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97280" y="3614065"/>
            <a:ext cx="10058400" cy="33579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/>
              <a:t>Paul Rad, Ph.D.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54083" y="3949858"/>
            <a:ext cx="10058400" cy="1109086"/>
          </a:xfrm>
          <a:prstGeom prst="rect">
            <a:avLst/>
          </a:prstGeom>
        </p:spPr>
        <p:txBody>
          <a:bodyPr vert="horz" lIns="91440" tIns="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Associate Professor</a:t>
            </a:r>
          </a:p>
          <a:p>
            <a:pPr algn="r"/>
            <a:r>
              <a:rPr lang="en-US" sz="1800" dirty="0"/>
              <a:t>Cyber Analytics and AI </a:t>
            </a:r>
          </a:p>
          <a:p>
            <a:pPr algn="r"/>
            <a:r>
              <a:rPr lang="en-US" sz="1800" dirty="0"/>
              <a:t>Information Systems and Cyber Security</a:t>
            </a:r>
          </a:p>
          <a:p>
            <a:pPr algn="r"/>
            <a:r>
              <a:rPr lang="en-US" sz="1800" dirty="0"/>
              <a:t>College of Business School</a:t>
            </a:r>
          </a:p>
          <a:p>
            <a:pPr algn="r"/>
            <a:r>
              <a:rPr lang="en-US" sz="1800" dirty="0"/>
              <a:t>210.872.7259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://www.easypurl.info/wp-content/uploads/2015/05/DS.wordle.png">
            <a:extLst>
              <a:ext uri="{FF2B5EF4-FFF2-40B4-BE49-F238E27FC236}">
                <a16:creationId xmlns:a16="http://schemas.microsoft.com/office/drawing/2014/main" id="{EAE2DB29-5D7C-A641-88AC-81F57625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130" y="2343602"/>
            <a:ext cx="4852842" cy="2831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66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your Cloud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machine learning Cloud Server login information</a:t>
            </a:r>
          </a:p>
          <a:p>
            <a:endParaRPr lang="en-US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B5DD2-B31B-CA46-BD2F-2400A35B2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68" y="1663518"/>
            <a:ext cx="5905137" cy="262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2462E-1149-EB42-AC31-8AB8358A6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58" y="3612988"/>
            <a:ext cx="7467600" cy="2438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9DB7BC-FE8B-DB4C-BF5B-4D267CDC39F3}"/>
              </a:ext>
            </a:extLst>
          </p:cNvPr>
          <p:cNvSpPr/>
          <p:nvPr/>
        </p:nvSpPr>
        <p:spPr>
          <a:xfrm>
            <a:off x="4698920" y="325016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38C7D6-A90E-904C-BB74-967AF6636328}"/>
              </a:ext>
            </a:extLst>
          </p:cNvPr>
          <p:cNvSpPr txBox="1">
            <a:spLocks/>
          </p:cNvSpPr>
          <p:nvPr/>
        </p:nvSpPr>
        <p:spPr>
          <a:xfrm>
            <a:off x="3839732" y="5343547"/>
            <a:ext cx="5204073" cy="799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rgbClr val="C00000"/>
                </a:solidFill>
              </a:rPr>
              <a:t>Getting Around in iPython Notebook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Download tutorial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Github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292608" lvl="1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https://github.com/utsabigdata/AI-Workshop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912-91BD-5B44-B7B9-10443CFE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Process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1723-5D0F-9C42-9112-C0549799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12</a:t>
            </a:fld>
            <a:endParaRPr lang="en-US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050E8BF-B5C5-7A43-8CB5-E9A16B492218}"/>
              </a:ext>
            </a:extLst>
          </p:cNvPr>
          <p:cNvSpPr/>
          <p:nvPr/>
        </p:nvSpPr>
        <p:spPr>
          <a:xfrm>
            <a:off x="1513205" y="2474815"/>
            <a:ext cx="1508760" cy="711200"/>
          </a:xfrm>
          <a:prstGeom prst="chevron">
            <a:avLst>
              <a:gd name="adj" fmla="val 19703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Acquire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F84A20EF-CBFA-C84A-9B37-F47AB99E6AD0}"/>
              </a:ext>
            </a:extLst>
          </p:cNvPr>
          <p:cNvSpPr/>
          <p:nvPr/>
        </p:nvSpPr>
        <p:spPr>
          <a:xfrm>
            <a:off x="3277235" y="2474815"/>
            <a:ext cx="1508760" cy="711200"/>
          </a:xfrm>
          <a:prstGeom prst="chevron">
            <a:avLst>
              <a:gd name="adj" fmla="val 1970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Prepare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2DA75784-ADBF-4D48-945F-39E350A07CFE}"/>
              </a:ext>
            </a:extLst>
          </p:cNvPr>
          <p:cNvSpPr/>
          <p:nvPr/>
        </p:nvSpPr>
        <p:spPr>
          <a:xfrm>
            <a:off x="5041265" y="2474815"/>
            <a:ext cx="1508760" cy="711200"/>
          </a:xfrm>
          <a:prstGeom prst="chevron">
            <a:avLst>
              <a:gd name="adj" fmla="val 1970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Analyse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855750A2-CB8A-294D-8E4C-2C8B1E02B8F2}"/>
              </a:ext>
            </a:extLst>
          </p:cNvPr>
          <p:cNvSpPr/>
          <p:nvPr/>
        </p:nvSpPr>
        <p:spPr>
          <a:xfrm>
            <a:off x="6805295" y="2474815"/>
            <a:ext cx="1508760" cy="711200"/>
          </a:xfrm>
          <a:prstGeom prst="chevron">
            <a:avLst>
              <a:gd name="adj" fmla="val 1970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Present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C0EA0C58-980A-FF4C-8773-F46C670F75E3}"/>
              </a:ext>
            </a:extLst>
          </p:cNvPr>
          <p:cNvSpPr/>
          <p:nvPr/>
        </p:nvSpPr>
        <p:spPr>
          <a:xfrm>
            <a:off x="8569325" y="2474815"/>
            <a:ext cx="1508760" cy="711200"/>
          </a:xfrm>
          <a:prstGeom prst="chevron">
            <a:avLst>
              <a:gd name="adj" fmla="val 1970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Take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6F3DA00B-749A-394F-A2FA-C56888343E01}"/>
              </a:ext>
            </a:extLst>
          </p:cNvPr>
          <p:cNvSpPr/>
          <p:nvPr/>
        </p:nvSpPr>
        <p:spPr>
          <a:xfrm>
            <a:off x="1513205" y="1616590"/>
            <a:ext cx="8561498" cy="711200"/>
          </a:xfrm>
          <a:prstGeom prst="chevron">
            <a:avLst>
              <a:gd name="adj" fmla="val 19703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Plan a Data 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DDB95-A8E3-CA40-B0F7-813907182122}"/>
              </a:ext>
            </a:extLst>
          </p:cNvPr>
          <p:cNvSpPr txBox="1"/>
          <p:nvPr/>
        </p:nvSpPr>
        <p:spPr>
          <a:xfrm>
            <a:off x="3466589" y="3287615"/>
            <a:ext cx="1130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Organize</a:t>
            </a:r>
          </a:p>
          <a:p>
            <a:r>
              <a:rPr lang="en-GB" dirty="0"/>
              <a:t>Extract</a:t>
            </a:r>
          </a:p>
          <a:p>
            <a:r>
              <a:rPr lang="en-GB" dirty="0"/>
              <a:t>Transform</a:t>
            </a:r>
          </a:p>
          <a:p>
            <a:r>
              <a:rPr lang="en-GB" dirty="0"/>
              <a:t>Relate</a:t>
            </a:r>
          </a:p>
          <a:p>
            <a:r>
              <a:rPr lang="en-GB" dirty="0"/>
              <a:t>Enrich</a:t>
            </a:r>
          </a:p>
          <a:p>
            <a:r>
              <a:rPr lang="en-GB" dirty="0"/>
              <a:t>Learn</a:t>
            </a:r>
          </a:p>
          <a:p>
            <a:r>
              <a:rPr lang="en-GB" dirty="0"/>
              <a:t>Curate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00462-C066-9543-BE76-21FA2B2BDFCE}"/>
              </a:ext>
            </a:extLst>
          </p:cNvPr>
          <p:cNvSpPr txBox="1"/>
          <p:nvPr/>
        </p:nvSpPr>
        <p:spPr>
          <a:xfrm>
            <a:off x="5268803" y="3287615"/>
            <a:ext cx="1053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Describe</a:t>
            </a:r>
          </a:p>
          <a:p>
            <a:r>
              <a:rPr lang="en-GB" dirty="0"/>
              <a:t>Classify</a:t>
            </a:r>
          </a:p>
          <a:p>
            <a:r>
              <a:rPr lang="en-GB" dirty="0"/>
              <a:t>Discover</a:t>
            </a:r>
          </a:p>
          <a:p>
            <a:r>
              <a:rPr lang="en-GB" dirty="0"/>
              <a:t>Simulate</a:t>
            </a:r>
          </a:p>
          <a:p>
            <a:r>
              <a:rPr lang="en-GB" dirty="0"/>
              <a:t>Predict</a:t>
            </a:r>
          </a:p>
          <a:p>
            <a:r>
              <a:rPr lang="en-GB" dirty="0"/>
              <a:t>Prescribe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6CA38-60B8-3340-902F-4C70C4E09D2D}"/>
              </a:ext>
            </a:extLst>
          </p:cNvPr>
          <p:cNvSpPr txBox="1"/>
          <p:nvPr/>
        </p:nvSpPr>
        <p:spPr>
          <a:xfrm>
            <a:off x="7060372" y="3287615"/>
            <a:ext cx="998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Visualize</a:t>
            </a:r>
          </a:p>
          <a:p>
            <a:r>
              <a:rPr lang="en-GB" dirty="0"/>
              <a:t>Report</a:t>
            </a:r>
          </a:p>
          <a:p>
            <a:r>
              <a:rPr lang="en-GB" dirty="0"/>
              <a:t>Engage</a:t>
            </a:r>
          </a:p>
          <a:p>
            <a:r>
              <a:rPr lang="en-GB" dirty="0"/>
              <a:t>Advice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E6764-7A09-7441-A5FE-173DA0ADCF10}"/>
              </a:ext>
            </a:extLst>
          </p:cNvPr>
          <p:cNvSpPr txBox="1"/>
          <p:nvPr/>
        </p:nvSpPr>
        <p:spPr>
          <a:xfrm>
            <a:off x="8908367" y="3287615"/>
            <a:ext cx="830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Decide</a:t>
            </a:r>
          </a:p>
          <a:p>
            <a:r>
              <a:rPr lang="en-GB" dirty="0"/>
              <a:t>Act</a:t>
            </a:r>
          </a:p>
          <a:p>
            <a:r>
              <a:rPr lang="en-GB" dirty="0"/>
              <a:t>Affect</a:t>
            </a:r>
          </a:p>
          <a:p>
            <a:r>
              <a:rPr lang="en-GB" dirty="0"/>
              <a:t>Assess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95480-CC49-E043-9F30-41153B66142C}"/>
              </a:ext>
            </a:extLst>
          </p:cNvPr>
          <p:cNvSpPr txBox="1"/>
          <p:nvPr/>
        </p:nvSpPr>
        <p:spPr>
          <a:xfrm>
            <a:off x="1722180" y="3287615"/>
            <a:ext cx="1090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Purchase</a:t>
            </a:r>
          </a:p>
          <a:p>
            <a:r>
              <a:rPr lang="en-GB" dirty="0"/>
              <a:t>Subscribe</a:t>
            </a:r>
            <a:br>
              <a:rPr lang="en-GB" dirty="0"/>
            </a:br>
            <a:r>
              <a:rPr lang="en-GB" dirty="0"/>
              <a:t>Collect</a:t>
            </a:r>
          </a:p>
          <a:p>
            <a:r>
              <a:rPr lang="en-GB" dirty="0"/>
              <a:t>Sense</a:t>
            </a:r>
          </a:p>
          <a:p>
            <a:r>
              <a:rPr lang="en-GB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6707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771" y="5746573"/>
            <a:ext cx="15783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 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9174" y="5746573"/>
            <a:ext cx="8491513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99DC6-C828-8A4C-9549-A2DC649DEED8}"/>
              </a:ext>
            </a:extLst>
          </p:cNvPr>
          <p:cNvSpPr/>
          <p:nvPr/>
        </p:nvSpPr>
        <p:spPr>
          <a:xfrm>
            <a:off x="472438" y="1164596"/>
            <a:ext cx="10740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Pandas </a:t>
            </a:r>
            <a:r>
              <a:rPr lang="en-US" b="1" i="1" dirty="0" err="1">
                <a:solidFill>
                  <a:srgbClr val="000000"/>
                </a:solidFill>
                <a:latin typeface="Helvetica Neue" panose="02000503000000020004" pitchFamily="2" charset="0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 is two-dimensional, heterogeneous tabular data structure with labeled rows and columns ( axes ).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D9CC45-9BA8-324F-A02A-55D452125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07" y="1953278"/>
            <a:ext cx="4030262" cy="36509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5ED18-C8CB-FC4D-A454-C16BE1877834}"/>
              </a:ext>
            </a:extLst>
          </p:cNvPr>
          <p:cNvCxnSpPr/>
          <p:nvPr/>
        </p:nvCxnSpPr>
        <p:spPr>
          <a:xfrm>
            <a:off x="4684522" y="1856428"/>
            <a:ext cx="203780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CB8CCF-90B5-6246-9020-C4CCA218195A}"/>
              </a:ext>
            </a:extLst>
          </p:cNvPr>
          <p:cNvCxnSpPr/>
          <p:nvPr/>
        </p:nvCxnSpPr>
        <p:spPr>
          <a:xfrm>
            <a:off x="4095929" y="2193526"/>
            <a:ext cx="0" cy="19831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6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E9D8-EA1A-EA4D-8468-6EBAFE97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and Exporting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3357-16FC-5440-B90A-9267A87A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loading and reading data into Python from various resources</a:t>
            </a:r>
          </a:p>
          <a:p>
            <a:r>
              <a:rPr lang="en-US" dirty="0"/>
              <a:t>Two important properties</a:t>
            </a:r>
          </a:p>
          <a:p>
            <a:pPr lvl="1"/>
            <a:r>
              <a:rPr lang="en-US" dirty="0"/>
              <a:t>Format</a:t>
            </a:r>
          </a:p>
          <a:p>
            <a:pPr lvl="2"/>
            <a:r>
              <a:rPr lang="en-US" dirty="0"/>
              <a:t>Various formats: .csv, </a:t>
            </a:r>
            <a:r>
              <a:rPr lang="en-US" dirty="0" err="1"/>
              <a:t>json</a:t>
            </a:r>
            <a:r>
              <a:rPr lang="en-US" dirty="0"/>
              <a:t>, 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hdf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File Path of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50B4-41F2-3340-93AE-8690D5FA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F3EE2-9EA9-2A4C-AC62-133E3361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58" y="3040743"/>
            <a:ext cx="7112000" cy="208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DCE278-EA6E-EE4A-A40E-AD4AB43B7A3B}"/>
              </a:ext>
            </a:extLst>
          </p:cNvPr>
          <p:cNvSpPr/>
          <p:nvPr/>
        </p:nvSpPr>
        <p:spPr>
          <a:xfrm>
            <a:off x="526868" y="5642611"/>
            <a:ext cx="9048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archive.ics.uci.edu</a:t>
            </a:r>
            <a:r>
              <a:rPr lang="en-US" b="1" dirty="0"/>
              <a:t>/ml/machine-learning-databases/autos/imports-85.data</a:t>
            </a:r>
          </a:p>
        </p:txBody>
      </p:sp>
    </p:spTree>
    <p:extLst>
      <p:ext uri="{BB962C8B-B14F-4D97-AF65-F5344CB8AC3E}">
        <p14:creationId xmlns:p14="http://schemas.microsoft.com/office/powerpoint/2010/main" val="151740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23D-23C8-E649-8A0F-126F8707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of Dataset – Data Types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0CF81F-9021-FE47-9545-93CC83B35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21" y="1709737"/>
            <a:ext cx="9853965" cy="21690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EA17-E4F1-D347-87DB-B0D998B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19E32E-E23B-F841-921D-545AB6E5C7DF}"/>
              </a:ext>
            </a:extLst>
          </p:cNvPr>
          <p:cNvSpPr txBox="1"/>
          <p:nvPr/>
        </p:nvSpPr>
        <p:spPr>
          <a:xfrm>
            <a:off x="915458" y="4357920"/>
            <a:ext cx="55414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check data types?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Potential info and type mismatch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Compatibility and python methods</a:t>
            </a:r>
          </a:p>
        </p:txBody>
      </p:sp>
    </p:spTree>
    <p:extLst>
      <p:ext uri="{BB962C8B-B14F-4D97-AF65-F5344CB8AC3E}">
        <p14:creationId xmlns:p14="http://schemas.microsoft.com/office/powerpoint/2010/main" val="76064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6C03-DCFB-404D-A211-F102F90B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of Dataset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D87E-F813-EB4D-BCA6-E4F75758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In Pandas,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Explore data: </a:t>
            </a:r>
            <a:r>
              <a:rPr lang="en-US" sz="3200" b="1" dirty="0" err="1"/>
              <a:t>df.head</a:t>
            </a:r>
            <a:r>
              <a:rPr lang="en-US" sz="3200" b="1" dirty="0"/>
              <a:t>()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Check data types</a:t>
            </a:r>
            <a:r>
              <a:rPr lang="en-US" sz="3200" b="1" dirty="0"/>
              <a:t>: </a:t>
            </a:r>
            <a:r>
              <a:rPr lang="en-US" sz="3200" b="1" dirty="0" err="1"/>
              <a:t>df.dtypes</a:t>
            </a: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Statistical summary: </a:t>
            </a:r>
            <a:r>
              <a:rPr lang="en-US" sz="3200" b="1" dirty="0" err="1"/>
              <a:t>df.describe</a:t>
            </a:r>
            <a:r>
              <a:rPr lang="en-US" sz="3200" b="1" dirty="0"/>
              <a:t>()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Full summary statistics: </a:t>
            </a:r>
            <a:r>
              <a:rPr lang="en-US" sz="3200" b="1" dirty="0" err="1"/>
              <a:t>df.describe</a:t>
            </a:r>
            <a:r>
              <a:rPr lang="en-US" sz="3200" b="1" dirty="0"/>
              <a:t>( include = “all” )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DB15-B0EE-104A-84A7-1FE377F4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9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542393"/>
              </p:ext>
            </p:extLst>
          </p:nvPr>
        </p:nvGraphicFramePr>
        <p:xfrm>
          <a:off x="1227945" y="1300944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5318-B68D-E24E-95DB-E72A46AC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 </a:t>
            </a:r>
            <a:r>
              <a:rPr lang="en-US" dirty="0" err="1"/>
              <a:t>DataFrame</a:t>
            </a:r>
            <a:r>
              <a:rPr lang="en-US" dirty="0"/>
              <a:t> Column Update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DD39-9BB6-C244-9D29-11087312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2417F-7D9D-084A-828F-9A4299F0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807" y="1953278"/>
            <a:ext cx="4030262" cy="3650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AB5A6C-E566-6E43-AD08-C55AFB75FEF3}"/>
              </a:ext>
            </a:extLst>
          </p:cNvPr>
          <p:cNvSpPr txBox="1"/>
          <p:nvPr/>
        </p:nvSpPr>
        <p:spPr>
          <a:xfrm>
            <a:off x="4689253" y="1258698"/>
            <a:ext cx="11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[“rank”]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5B7D4D8-7146-7248-9E36-1C526907387C}"/>
              </a:ext>
            </a:extLst>
          </p:cNvPr>
          <p:cNvSpPr/>
          <p:nvPr/>
        </p:nvSpPr>
        <p:spPr>
          <a:xfrm>
            <a:off x="5008181" y="1637738"/>
            <a:ext cx="484632" cy="326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33EA7-0B91-ED4D-A71E-12C4B4B95F18}"/>
              </a:ext>
            </a:extLst>
          </p:cNvPr>
          <p:cNvSpPr txBox="1"/>
          <p:nvPr/>
        </p:nvSpPr>
        <p:spPr>
          <a:xfrm>
            <a:off x="2988466" y="1258698"/>
            <a:ext cx="17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a column: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C06FB9-CB20-7C48-A57D-3930D32F293C}"/>
              </a:ext>
            </a:extLst>
          </p:cNvPr>
          <p:cNvSpPr txBox="1"/>
          <p:nvPr/>
        </p:nvSpPr>
        <p:spPr>
          <a:xfrm>
            <a:off x="6703303" y="1236656"/>
            <a:ext cx="330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[“salary”] = </a:t>
            </a:r>
            <a:r>
              <a:rPr lang="en-US" dirty="0" err="1"/>
              <a:t>df</a:t>
            </a:r>
            <a:r>
              <a:rPr lang="en-US" dirty="0"/>
              <a:t>[“salary”] + 1000 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D99C806-C3FA-644D-9E63-D2819E64677C}"/>
              </a:ext>
            </a:extLst>
          </p:cNvPr>
          <p:cNvSpPr/>
          <p:nvPr/>
        </p:nvSpPr>
        <p:spPr>
          <a:xfrm>
            <a:off x="7939995" y="1661973"/>
            <a:ext cx="484632" cy="326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90E8-2C21-2C41-9B45-6B0773D1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DF3C-ACFB-9B43-B0B2-8055FAD8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388BAE-441C-3449-B5B8-9A594047E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46732"/>
              </p:ext>
            </p:extLst>
          </p:nvPr>
        </p:nvGraphicFramePr>
        <p:xfrm>
          <a:off x="1875670" y="194010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df.method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06BE81-A128-F84A-8D5D-F5E67963C998}"/>
              </a:ext>
            </a:extLst>
          </p:cNvPr>
          <p:cNvSpPr txBox="1"/>
          <p:nvPr/>
        </p:nvSpPr>
        <p:spPr>
          <a:xfrm>
            <a:off x="418476" y="1124192"/>
            <a:ext cx="966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attributes and methods can be listed with a </a:t>
            </a:r>
            <a:r>
              <a:rPr lang="en-US" sz="2400" i="1" dirty="0" err="1"/>
              <a:t>dir</a:t>
            </a:r>
            <a:r>
              <a:rPr lang="en-US" sz="2400" i="1" dirty="0"/>
              <a:t>() </a:t>
            </a:r>
            <a:r>
              <a:rPr lang="en-US" sz="2400" dirty="0"/>
              <a:t>function: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225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64AB-AF3F-EB49-B2D5-DEC4EED8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0FCF-A08A-704B-BCD0-12E8ABE8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/>
              <a:t>Overview of Python Libraries for Data Scientists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Reading Data from Different Sources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Selecting and Filtering the Data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Plotting the data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Data manipulation, sorting, grouping, rearranging 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Descriptive statistics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Inferential statistics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31E9-7CFF-3240-9298-F42CCC8B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4478"/>
            <a:ext cx="10058400" cy="1481244"/>
          </a:xfrm>
        </p:spPr>
        <p:txBody>
          <a:bodyPr lIns="91440" tIns="0" bIns="0">
            <a:normAutofit/>
          </a:bodyPr>
          <a:lstStyle/>
          <a:p>
            <a:pPr algn="ctr"/>
            <a:r>
              <a:rPr lang="en-US" altLang="en-US" sz="4800" b="1" dirty="0"/>
              <a:t>Coding Exercise #1</a:t>
            </a:r>
            <a:endParaRPr lang="en-US" sz="4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20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://www.easypurl.info/wp-content/uploads/2015/05/DS.wordle.png">
            <a:extLst>
              <a:ext uri="{FF2B5EF4-FFF2-40B4-BE49-F238E27FC236}">
                <a16:creationId xmlns:a16="http://schemas.microsoft.com/office/drawing/2014/main" id="{EAE2DB29-5D7C-A641-88AC-81F57625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130" y="2343602"/>
            <a:ext cx="4852842" cy="2831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5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47AE-72EB-4E41-AF22-0DFB6423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or Wrangling (pre-processing)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A331-A116-BF4E-8EA5-2B0D9C7E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/>
              <a:t>Data preprocessing</a:t>
            </a:r>
            <a:r>
              <a:rPr lang="en-US" sz="3200" dirty="0"/>
              <a:t> is an important step in the data mining process.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phrase </a:t>
            </a:r>
            <a:r>
              <a:rPr lang="en-US" sz="3200" dirty="0">
                <a:highlight>
                  <a:srgbClr val="FFFF00"/>
                </a:highlight>
                <a:hlinkClick r:id="rId2" tooltip="GIGO"/>
              </a:rPr>
              <a:t>"garbage in, garbage out</a:t>
            </a:r>
            <a:r>
              <a:rPr lang="en-US" sz="3200" dirty="0">
                <a:hlinkClick r:id="rId2" tooltip="GIGO"/>
              </a:rPr>
              <a:t>"</a:t>
            </a:r>
            <a:r>
              <a:rPr lang="en-US" sz="3200" dirty="0"/>
              <a:t> is particularly applicable to data mining and machine learning projects. </a:t>
            </a:r>
          </a:p>
          <a:p>
            <a:pPr marL="0" indent="0">
              <a:buNone/>
            </a:pPr>
            <a:r>
              <a:rPr lang="en-US" sz="3200" dirty="0"/>
              <a:t>Data-gathering methods are often loosely controlled, resulting in</a:t>
            </a:r>
          </a:p>
          <a:p>
            <a:pPr marL="0" indent="0">
              <a:buNone/>
            </a:pPr>
            <a:endParaRPr lang="en-US" sz="3200" dirty="0"/>
          </a:p>
          <a:p>
            <a:pPr lvl="2">
              <a:buFontTx/>
              <a:buChar char="-"/>
            </a:pPr>
            <a:r>
              <a:rPr lang="en-US" sz="2600" b="1" dirty="0"/>
              <a:t>Out-of-box values (e.g., Income: −100)</a:t>
            </a:r>
          </a:p>
          <a:p>
            <a:pPr lvl="2">
              <a:buFontTx/>
              <a:buChar char="-"/>
            </a:pPr>
            <a:r>
              <a:rPr lang="en-US" sz="2600" b="1" dirty="0"/>
              <a:t>Impossible data combinations (e.g., Sex: Male, Pregnant: Yes)</a:t>
            </a:r>
          </a:p>
          <a:p>
            <a:pPr lvl="2">
              <a:buFontTx/>
              <a:buChar char="-"/>
            </a:pPr>
            <a:r>
              <a:rPr lang="en-US" sz="2600" b="1" dirty="0"/>
              <a:t>Missing values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Analyzing data that has not been carefully screened for such problems can produce misleading results. Often, data preprocessing is the most important phase of a  machine learning project.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705A-FDD4-AB45-BDA0-BC0338E6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8897-2B79-8140-838C-2C9DF26C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23CD-2F60-AB47-9E69-C4118091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181100"/>
            <a:ext cx="3821399" cy="5095875"/>
          </a:xfrm>
        </p:spPr>
        <p:txBody>
          <a:bodyPr>
            <a:normAutofit/>
          </a:bodyPr>
          <a:lstStyle/>
          <a:p>
            <a:r>
              <a:rPr lang="en-US" sz="2800" dirty="0"/>
              <a:t>- Presented at “?”, “N/A”, 0, or a blank cell</a:t>
            </a:r>
          </a:p>
          <a:p>
            <a:r>
              <a:rPr lang="en-US" sz="2800" dirty="0"/>
              <a:t>- Drop the missing values</a:t>
            </a:r>
            <a:endParaRPr lang="en-US" sz="2800" dirty="0">
              <a:highlight>
                <a:srgbClr val="FFFF00"/>
              </a:highlight>
            </a:endParaRPr>
          </a:p>
          <a:p>
            <a:r>
              <a:rPr lang="en-US" sz="2800" b="1" dirty="0" err="1"/>
              <a:t>df.dropna</a:t>
            </a:r>
            <a:r>
              <a:rPr lang="en-US" sz="2800" b="1" dirty="0"/>
              <a:t>()</a:t>
            </a:r>
          </a:p>
          <a:p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090C-E346-6B4C-B28F-F0891DBE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A476F-319B-2E41-9D78-6348CCB3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02" y="1439799"/>
            <a:ext cx="7974143" cy="3193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A2B7EA-2EF7-E440-A937-103451EC7715}"/>
              </a:ext>
            </a:extLst>
          </p:cNvPr>
          <p:cNvSpPr/>
          <p:nvPr/>
        </p:nvSpPr>
        <p:spPr>
          <a:xfrm>
            <a:off x="180975" y="513963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- Replace the missing values</a:t>
            </a:r>
          </a:p>
          <a:p>
            <a:r>
              <a:rPr lang="en-US" sz="2800" b="1" dirty="0" err="1"/>
              <a:t>df.replace</a:t>
            </a:r>
            <a:r>
              <a:rPr lang="en-US" sz="2800" b="1" dirty="0"/>
              <a:t>(</a:t>
            </a:r>
            <a:r>
              <a:rPr lang="en-US" sz="2800" b="1" dirty="0" err="1"/>
              <a:t>missing_value</a:t>
            </a:r>
            <a:r>
              <a:rPr lang="en-US" sz="2800" b="1" dirty="0"/>
              <a:t>, </a:t>
            </a:r>
            <a:r>
              <a:rPr lang="en-US" sz="2800" b="1" dirty="0" err="1"/>
              <a:t>new_value</a:t>
            </a:r>
            <a:r>
              <a:rPr lang="en-US" sz="2800" b="1" dirty="0"/>
              <a:t>):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410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35FB-510F-CB47-B408-8C9F4033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– Describe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ABC4-A6EE-8646-8226-572352EE3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statistics using Panda </a:t>
            </a:r>
            <a:r>
              <a:rPr lang="en-US" b="1" dirty="0" err="1"/>
              <a:t>df.describe</a:t>
            </a:r>
            <a:r>
              <a:rPr lang="en-US" b="1" dirty="0"/>
              <a:t> ()</a:t>
            </a:r>
          </a:p>
          <a:p>
            <a:r>
              <a:rPr lang="en-US" dirty="0"/>
              <a:t>Summarize categorical data by using the </a:t>
            </a:r>
            <a:r>
              <a:rPr lang="en-US" b="1" dirty="0" err="1"/>
              <a:t>value_counts</a:t>
            </a:r>
            <a:r>
              <a:rPr lang="en-US" dirty="0"/>
              <a:t> method</a:t>
            </a:r>
          </a:p>
          <a:p>
            <a:pPr lvl="1"/>
            <a:r>
              <a:rPr lang="en-US" sz="2000" dirty="0" err="1"/>
              <a:t>df</a:t>
            </a:r>
            <a:r>
              <a:rPr lang="en-US" sz="2000" dirty="0"/>
              <a:t>[“attribute”].</a:t>
            </a:r>
            <a:r>
              <a:rPr lang="en-US" sz="2000" dirty="0" err="1"/>
              <a:t>values_counts</a:t>
            </a:r>
            <a:r>
              <a:rPr lang="en-US" sz="2000" dirty="0"/>
              <a:t>()</a:t>
            </a:r>
          </a:p>
          <a:p>
            <a:r>
              <a:rPr lang="en-US" dirty="0"/>
              <a:t>Box Plots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CC2F-E01D-294B-9A00-8609C972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2C7A3-9008-904D-9472-60110847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99" y="2868804"/>
            <a:ext cx="3626556" cy="3290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B6D94-593D-D74C-98C6-74694652B190}"/>
              </a:ext>
            </a:extLst>
          </p:cNvPr>
          <p:cNvSpPr txBox="1"/>
          <p:nvPr/>
        </p:nvSpPr>
        <p:spPr>
          <a:xfrm>
            <a:off x="4439741" y="35443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117CB-E493-2241-9B3B-1BC5F979C328}"/>
              </a:ext>
            </a:extLst>
          </p:cNvPr>
          <p:cNvSpPr txBox="1"/>
          <p:nvPr/>
        </p:nvSpPr>
        <p:spPr>
          <a:xfrm>
            <a:off x="4439741" y="485178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11052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19C3-8BA7-D14C-A221-B1233E0C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Formatting in Panda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023C-49A8-7C43-8D05-4E874284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Data are usually collected from different places and stored in different formats. Bringing data into a common standard of expression allows users to make meaningful comparison.</a:t>
            </a:r>
          </a:p>
          <a:p>
            <a:endParaRPr lang="en-US" sz="2800" dirty="0"/>
          </a:p>
          <a:p>
            <a:r>
              <a:rPr lang="en-US" sz="2800" dirty="0"/>
              <a:t>To identify data types: 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 err="1"/>
              <a:t>dataframe.dtypes</a:t>
            </a:r>
            <a:r>
              <a:rPr lang="en-US" sz="2800" dirty="0"/>
              <a:t> () to identify data type.</a:t>
            </a:r>
          </a:p>
          <a:p>
            <a:pPr marL="201168" lvl="1" indent="0">
              <a:buNone/>
            </a:pPr>
            <a:r>
              <a:rPr lang="en-US" sz="2800" dirty="0"/>
              <a:t>To covert data type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 err="1"/>
              <a:t>dataframe.astype</a:t>
            </a:r>
            <a:r>
              <a:rPr lang="en-US" sz="2800" dirty="0"/>
              <a:t>() to convert data type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2800" dirty="0" err="1"/>
              <a:t>df</a:t>
            </a:r>
            <a:r>
              <a:rPr lang="en-US" sz="2800" dirty="0"/>
              <a:t>[["price"]] = </a:t>
            </a:r>
            <a:r>
              <a:rPr lang="en-US" sz="2800" dirty="0" err="1"/>
              <a:t>df</a:t>
            </a:r>
            <a:r>
              <a:rPr lang="en-US" sz="2800" dirty="0"/>
              <a:t>[["price"]].</a:t>
            </a:r>
            <a:r>
              <a:rPr lang="en-US" sz="2800" dirty="0" err="1"/>
              <a:t>astype</a:t>
            </a:r>
            <a:r>
              <a:rPr lang="en-US" sz="2800" dirty="0"/>
              <a:t>("float")</a:t>
            </a:r>
          </a:p>
          <a:p>
            <a:pPr marL="201168" lvl="1" indent="0">
              <a:buNone/>
            </a:pPr>
            <a:r>
              <a:rPr lang="en-US" sz="2800" dirty="0"/>
              <a:t># cast the column price to a float</a:t>
            </a:r>
          </a:p>
          <a:p>
            <a:pPr marL="201168" lvl="1" indent="0">
              <a:buNone/>
            </a:pP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B2A5-E33E-6E4C-B1C7-9EED54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1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EF4C-5393-C747-9CF9-DFD00B23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in Panda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ECD847-E846-ED4B-8275-B8137715F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51722"/>
              </p:ext>
            </p:extLst>
          </p:nvPr>
        </p:nvGraphicFramePr>
        <p:xfrm>
          <a:off x="1293458" y="2417379"/>
          <a:ext cx="9595557" cy="255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571">
                  <a:extLst>
                    <a:ext uri="{9D8B030D-6E8A-4147-A177-3AD203B41FA5}">
                      <a16:colId xmlns:a16="http://schemas.microsoft.com/office/drawing/2014/main" val="3299563616"/>
                    </a:ext>
                  </a:extLst>
                </a:gridCol>
                <a:gridCol w="4349986">
                  <a:extLst>
                    <a:ext uri="{9D8B030D-6E8A-4147-A177-3AD203B41FA5}">
                      <a16:colId xmlns:a16="http://schemas.microsoft.com/office/drawing/2014/main" val="2818054718"/>
                    </a:ext>
                  </a:extLst>
                </a:gridCol>
              </a:tblGrid>
              <a:tr h="6138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Not-normalized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Normalized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19401"/>
                  </a:ext>
                </a:extLst>
              </a:tr>
              <a:tr h="7539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Different columns (attributes) are in different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Similar value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18762"/>
                  </a:ext>
                </a:extLst>
              </a:tr>
              <a:tr h="4367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Hard to compare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Equal influence on analytics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57424"/>
                  </a:ext>
                </a:extLst>
              </a:tr>
              <a:tr h="7539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Higher value numbers will influence the results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7559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231-FF75-864C-9727-B26BE914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F503-CBA1-EB49-83F8-99B43A0C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Data Normalization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6A8C-A38E-4A41-8A99-BE9F1EF3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Several approached for normalization:</a:t>
            </a:r>
          </a:p>
          <a:p>
            <a:endParaRPr lang="en-US" sz="3200" dirty="0"/>
          </a:p>
          <a:p>
            <a:pPr lvl="1"/>
            <a:r>
              <a:rPr lang="en-US" sz="2400" b="1" dirty="0"/>
              <a:t>Simple Feature Scaling</a:t>
            </a:r>
            <a:endParaRPr lang="en-US" sz="2400" dirty="0"/>
          </a:p>
          <a:p>
            <a:pPr lvl="1"/>
            <a:r>
              <a:rPr lang="en-US" sz="2400" b="1" dirty="0"/>
              <a:t>Min-Max</a:t>
            </a:r>
            <a:endParaRPr lang="en-US" sz="2400" dirty="0"/>
          </a:p>
          <a:p>
            <a:pPr lvl="1"/>
            <a:r>
              <a:rPr lang="en-US" sz="2400" b="1" dirty="0"/>
              <a:t>Z-score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A46A-202E-374E-8D4F-1BB45C97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216BE-4F3A-4E46-90E4-3BF1CD31A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71" y="3529894"/>
            <a:ext cx="9093200" cy="92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46C806-2AE7-CB4A-8D03-C05AA6E77511}"/>
              </a:ext>
            </a:extLst>
          </p:cNvPr>
          <p:cNvSpPr txBox="1"/>
          <p:nvPr/>
        </p:nvSpPr>
        <p:spPr>
          <a:xfrm>
            <a:off x="949577" y="4628320"/>
            <a:ext cx="95052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[“attribute”] = </a:t>
            </a:r>
            <a:r>
              <a:rPr lang="en-US" dirty="0" err="1"/>
              <a:t>df</a:t>
            </a:r>
            <a:r>
              <a:rPr lang="en-US" dirty="0"/>
              <a:t>[“attribute”]/</a:t>
            </a:r>
            <a:r>
              <a:rPr lang="en-US" dirty="0" err="1"/>
              <a:t>df</a:t>
            </a:r>
            <a:r>
              <a:rPr lang="en-US" dirty="0"/>
              <a:t>[“attribute”].max()</a:t>
            </a:r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[“attribute”] = (</a:t>
            </a:r>
            <a:r>
              <a:rPr lang="en-US" dirty="0" err="1"/>
              <a:t>df</a:t>
            </a:r>
            <a:r>
              <a:rPr lang="en-US" dirty="0"/>
              <a:t>[“attribute”] – </a:t>
            </a:r>
            <a:r>
              <a:rPr lang="en-US" dirty="0" err="1"/>
              <a:t>df</a:t>
            </a:r>
            <a:r>
              <a:rPr lang="en-US" dirty="0"/>
              <a:t>[“attribute”].min())/(</a:t>
            </a:r>
            <a:r>
              <a:rPr lang="en-US" dirty="0" err="1"/>
              <a:t>df</a:t>
            </a:r>
            <a:r>
              <a:rPr lang="en-US" dirty="0"/>
              <a:t>[“attribute”].max()-</a:t>
            </a:r>
            <a:r>
              <a:rPr lang="en-US" dirty="0" err="1"/>
              <a:t>df</a:t>
            </a:r>
            <a:r>
              <a:rPr lang="en-US" dirty="0"/>
              <a:t>[“attribute”].min())</a:t>
            </a:r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[“attribute”] = (</a:t>
            </a:r>
            <a:r>
              <a:rPr lang="en-US" dirty="0" err="1"/>
              <a:t>df</a:t>
            </a:r>
            <a:r>
              <a:rPr lang="en-US" dirty="0"/>
              <a:t>[“attribute”] - </a:t>
            </a:r>
            <a:r>
              <a:rPr lang="en-US" dirty="0" err="1"/>
              <a:t>df</a:t>
            </a:r>
            <a:r>
              <a:rPr lang="en-US" dirty="0"/>
              <a:t>[“attribute”].mean())/</a:t>
            </a:r>
            <a:r>
              <a:rPr lang="en-US" dirty="0" err="1"/>
              <a:t>df</a:t>
            </a:r>
            <a:r>
              <a:rPr lang="en-US" dirty="0"/>
              <a:t>[“attribute”].</a:t>
            </a:r>
            <a:r>
              <a:rPr lang="en-US" dirty="0" err="1"/>
              <a:t>std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3796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4478"/>
            <a:ext cx="10058400" cy="1481244"/>
          </a:xfrm>
        </p:spPr>
        <p:txBody>
          <a:bodyPr lIns="91440" tIns="0" bIns="0">
            <a:normAutofit/>
          </a:bodyPr>
          <a:lstStyle/>
          <a:p>
            <a:pPr algn="ctr"/>
            <a:r>
              <a:rPr lang="en-US" altLang="en-US" sz="4800" b="1" dirty="0"/>
              <a:t>Coding Exercise #2</a:t>
            </a:r>
            <a:endParaRPr lang="en-US" sz="4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27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://www.easypurl.info/wp-content/uploads/2015/05/DS.wordle.png">
            <a:extLst>
              <a:ext uri="{FF2B5EF4-FFF2-40B4-BE49-F238E27FC236}">
                <a16:creationId xmlns:a16="http://schemas.microsoft.com/office/drawing/2014/main" id="{EAE2DB29-5D7C-A641-88AC-81F57625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130" y="2343602"/>
            <a:ext cx="4852842" cy="2831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146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DF04-1299-A143-A053-6AFE4D89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8D56-E7B0-DF41-9D36-A1E1148C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Descriptive Statistics using </a:t>
            </a:r>
            <a:r>
              <a:rPr lang="en-US" sz="3200" dirty="0" err="1"/>
              <a:t>df.describe</a:t>
            </a:r>
            <a:r>
              <a:rPr lang="en-US" sz="3200" dirty="0"/>
              <a:t>()</a:t>
            </a:r>
          </a:p>
          <a:p>
            <a:r>
              <a:rPr lang="en-US" sz="3200" dirty="0"/>
              <a:t>Categorical data using </a:t>
            </a:r>
            <a:r>
              <a:rPr lang="en-US" sz="3200" dirty="0" err="1"/>
              <a:t>value_counts</a:t>
            </a:r>
            <a:r>
              <a:rPr lang="en-US" sz="3200" dirty="0"/>
              <a:t>()</a:t>
            </a:r>
          </a:p>
          <a:p>
            <a:r>
              <a:rPr lang="en-US" sz="3200" dirty="0"/>
              <a:t>Correlation </a:t>
            </a:r>
            <a:r>
              <a:rPr lang="en-US" sz="3200" dirty="0" err="1"/>
              <a:t>corr</a:t>
            </a:r>
            <a:r>
              <a:rPr lang="en-US" sz="3200" dirty="0"/>
              <a:t>()</a:t>
            </a:r>
          </a:p>
          <a:p>
            <a:endParaRPr lang="en-US" sz="3200" dirty="0"/>
          </a:p>
          <a:p>
            <a:r>
              <a:rPr lang="en-US" sz="3200" dirty="0"/>
              <a:t>Visualization</a:t>
            </a:r>
          </a:p>
          <a:p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1010-4256-ED48-8BD5-D3AE27E0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60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4381" y="836618"/>
            <a:ext cx="10418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241" y="2753119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8131" y="2753119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394" y="359388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1284" y="359388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24" y="4410613"/>
            <a:ext cx="4354841" cy="208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7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Many popular Python toolboxes/libraries:</a:t>
            </a:r>
          </a:p>
          <a:p>
            <a:pPr lvl="1"/>
            <a:r>
              <a:rPr lang="en-US" b="1" dirty="0" err="1"/>
              <a:t>NumPy</a:t>
            </a:r>
            <a:endParaRPr lang="en-US" b="1" dirty="0"/>
          </a:p>
          <a:p>
            <a:pPr lvl="1"/>
            <a:r>
              <a:rPr lang="en-US" b="1" dirty="0" err="1"/>
              <a:t>SciPy</a:t>
            </a:r>
            <a:endParaRPr lang="en-US" b="1" dirty="0"/>
          </a:p>
          <a:p>
            <a:pPr lvl="1"/>
            <a:r>
              <a:rPr lang="en-US" b="1" dirty="0"/>
              <a:t>Pandas</a:t>
            </a:r>
          </a:p>
          <a:p>
            <a:pPr lvl="1"/>
            <a:r>
              <a:rPr lang="en-US" b="1" dirty="0" err="1"/>
              <a:t>SciKit</a:t>
            </a:r>
            <a:r>
              <a:rPr lang="en-US" b="1" dirty="0"/>
              <a:t>-Learn</a:t>
            </a:r>
          </a:p>
          <a:p>
            <a:pPr lvl="1"/>
            <a:r>
              <a:rPr lang="en-US" b="1" dirty="0" err="1"/>
              <a:t>Ternsorflow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Visualization libraries</a:t>
            </a:r>
          </a:p>
          <a:p>
            <a:pPr lvl="1"/>
            <a:r>
              <a:rPr lang="en-US" b="1" dirty="0" err="1"/>
              <a:t>matplotlib</a:t>
            </a:r>
            <a:endParaRPr lang="en-US" b="1" dirty="0"/>
          </a:p>
          <a:p>
            <a:pPr lvl="1"/>
            <a:r>
              <a:rPr lang="en-US" b="1" dirty="0" err="1"/>
              <a:t>Seaborn</a:t>
            </a:r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4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1267" y="1333207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0975" y="293943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6621" y="289169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25266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25266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3606670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383891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667681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2858172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01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4478"/>
            <a:ext cx="10058400" cy="1481244"/>
          </a:xfrm>
        </p:spPr>
        <p:txBody>
          <a:bodyPr lIns="91440" tIns="0" bIns="0">
            <a:normAutofit/>
          </a:bodyPr>
          <a:lstStyle/>
          <a:p>
            <a:pPr algn="ctr"/>
            <a:r>
              <a:rPr lang="en-US" altLang="en-US" sz="4800" b="1" dirty="0"/>
              <a:t>Coding Exercise #3</a:t>
            </a:r>
            <a:endParaRPr lang="en-US" sz="4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35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://www.easypurl.info/wp-content/uploads/2015/05/DS.wordle.png">
            <a:extLst>
              <a:ext uri="{FF2B5EF4-FFF2-40B4-BE49-F238E27FC236}">
                <a16:creationId xmlns:a16="http://schemas.microsoft.com/office/drawing/2014/main" id="{EAE2DB29-5D7C-A641-88AC-81F57625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130" y="2343602"/>
            <a:ext cx="4852842" cy="28314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NumPy:</a:t>
            </a:r>
          </a:p>
          <a:p>
            <a:pPr marL="0" indent="0">
              <a:buNone/>
            </a:pPr>
            <a:endParaRPr lang="en-US" sz="2800" b="1" i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provides vectorization of mathematical operations on arrays and matrices which significantly improves the performance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dirty="0"/>
              <a:t>many other python libraries are built on NumPy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975" y="6408078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http://www.numpy.org/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SciPy:</a:t>
            </a:r>
          </a:p>
          <a:p>
            <a:pPr marL="0" indent="0">
              <a:buNone/>
            </a:pPr>
            <a:endParaRPr lang="en-US" sz="2800" i="1" dirty="0"/>
          </a:p>
          <a:p>
            <a:pPr lvl="1"/>
            <a:r>
              <a:rPr lang="en-US" sz="2800" dirty="0"/>
              <a:t>collection of algorithms for linear algebra, numerical integration, differential equations, optimization, and statistics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built on </a:t>
            </a:r>
            <a:r>
              <a:rPr lang="en-US" sz="2800" dirty="0" err="1"/>
              <a:t>NumPy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5" y="6431828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https://www.scipy.org/scipylib/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8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Pandas:</a:t>
            </a:r>
          </a:p>
          <a:p>
            <a:pPr marL="0" indent="0">
              <a:buNone/>
            </a:pPr>
            <a:endParaRPr lang="en-US" sz="2800" b="1" i="1" dirty="0"/>
          </a:p>
          <a:p>
            <a:pPr lvl="1"/>
            <a:r>
              <a:rPr lang="en-US" sz="2800" dirty="0"/>
              <a:t>adds data structures and tools designed to work with table-like data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provides tools for data manipulation: reshaping, merging, sorting, slicing, and aggregation.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5" y="6455578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http://pandas.pydata.org/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2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0975" y="6455578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http://scikit-learn.org/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err="1"/>
              <a:t>SciKit</a:t>
            </a:r>
            <a:r>
              <a:rPr lang="en-US" sz="2800" b="1" i="1" dirty="0"/>
              <a:t>-Learn: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dirty="0"/>
              <a:t>provides machine learning algorithms: classification, regression, clustering, model validation etc.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built on </a:t>
            </a:r>
            <a:r>
              <a:rPr lang="en-US" sz="2800" dirty="0" err="1"/>
              <a:t>NumPy</a:t>
            </a:r>
            <a:r>
              <a:rPr lang="en-US" sz="2800" dirty="0"/>
              <a:t>, </a:t>
            </a:r>
            <a:r>
              <a:rPr lang="en-US" sz="2800" dirty="0" err="1"/>
              <a:t>SciPy</a:t>
            </a:r>
            <a:r>
              <a:rPr lang="en-US" sz="2800" dirty="0"/>
              <a:t> and </a:t>
            </a:r>
            <a:r>
              <a:rPr lang="en-US" sz="2800" dirty="0" err="1"/>
              <a:t>matplotlib</a:t>
            </a:r>
            <a:endParaRPr lang="en-US" sz="2800" dirty="0"/>
          </a:p>
          <a:p>
            <a:pPr marL="914400" lvl="1" indent="-45720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matplotlib:</a:t>
            </a:r>
          </a:p>
          <a:p>
            <a:pPr marL="0" indent="0">
              <a:buNone/>
            </a:pPr>
            <a:endParaRPr lang="en-US" sz="2800" b="1" i="1" dirty="0"/>
          </a:p>
          <a:p>
            <a:pPr lvl="1"/>
            <a:r>
              <a:rPr lang="en-US" sz="2800" dirty="0"/>
              <a:t>python 2D plotting library</a:t>
            </a:r>
          </a:p>
          <a:p>
            <a:pPr marL="201168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line plots, scatter plots, </a:t>
            </a:r>
            <a:r>
              <a:rPr lang="en-US" sz="2800" dirty="0" err="1"/>
              <a:t>barcharts</a:t>
            </a:r>
            <a:r>
              <a:rPr lang="en-US" sz="2800" dirty="0"/>
              <a:t>, histograms, pie charts etc.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975" y="6431828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9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/>
              <a:t>Seaborn: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dirty="0"/>
              <a:t>based on </a:t>
            </a:r>
            <a:r>
              <a:rPr lang="en-US" sz="2800" dirty="0" err="1"/>
              <a:t>matplotlib</a:t>
            </a:r>
            <a:r>
              <a:rPr lang="en-US" sz="2800" dirty="0"/>
              <a:t> </a:t>
            </a:r>
          </a:p>
          <a:p>
            <a:pPr marL="914400" lvl="1" indent="-457200"/>
            <a:endParaRPr lang="en-US" sz="2800" dirty="0"/>
          </a:p>
          <a:p>
            <a:pPr lvl="1"/>
            <a:r>
              <a:rPr lang="en-US" sz="2800" dirty="0"/>
              <a:t>provides high level interface for drawing attractive statistical graphics</a:t>
            </a:r>
          </a:p>
          <a:p>
            <a:pPr lvl="1"/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975" y="6431828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1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12131</TotalTime>
  <Words>1617</Words>
  <Application>Microsoft Macintosh PowerPoint</Application>
  <PresentationFormat>Widescreen</PresentationFormat>
  <Paragraphs>328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Helvetica Neue</vt:lpstr>
      <vt:lpstr>Webdings</vt:lpstr>
      <vt:lpstr>Wingdings</vt:lpstr>
      <vt:lpstr>Retrospect</vt:lpstr>
      <vt:lpstr>Big Data and Data Analytics</vt:lpstr>
      <vt:lpstr>Outline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Login to your Cloud Server</vt:lpstr>
      <vt:lpstr>Download tutorial notebook</vt:lpstr>
      <vt:lpstr>Data Analytics Process </vt:lpstr>
      <vt:lpstr>Pandas DataFrame</vt:lpstr>
      <vt:lpstr>Importing and Exporting Data</vt:lpstr>
      <vt:lpstr>Insights of Dataset – Data Types</vt:lpstr>
      <vt:lpstr>Insights of Dataset – Data Types</vt:lpstr>
      <vt:lpstr>Data Frame data types</vt:lpstr>
      <vt:lpstr>Pandas DataFrame Column Update</vt:lpstr>
      <vt:lpstr>Data Frames methods</vt:lpstr>
      <vt:lpstr>Coding Exercise #1</vt:lpstr>
      <vt:lpstr>Data Cleaning or Wrangling (pre-processing)</vt:lpstr>
      <vt:lpstr>Missing values</vt:lpstr>
      <vt:lpstr>Descriptive Statistics – Describe ()</vt:lpstr>
      <vt:lpstr>Data Formatting in Panda</vt:lpstr>
      <vt:lpstr>Data Normalization in Panda</vt:lpstr>
      <vt:lpstr>Methods for Data Normalization </vt:lpstr>
      <vt:lpstr>Coding Exercise #2</vt:lpstr>
      <vt:lpstr>Explore Data</vt:lpstr>
      <vt:lpstr>Data Frames groupby method</vt:lpstr>
      <vt:lpstr>Data Frames groupby method</vt:lpstr>
      <vt:lpstr>Data Frame: filtering</vt:lpstr>
      <vt:lpstr>Data Frames: Slicing</vt:lpstr>
      <vt:lpstr>Data Frames: Selecting rows</vt:lpstr>
      <vt:lpstr>Data Frames: method loc</vt:lpstr>
      <vt:lpstr>Coding Exercise #3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Saliya</dc:creator>
  <cp:lastModifiedBy>Paul Rad</cp:lastModifiedBy>
  <cp:revision>397</cp:revision>
  <dcterms:created xsi:type="dcterms:W3CDTF">2015-01-31T16:20:13Z</dcterms:created>
  <dcterms:modified xsi:type="dcterms:W3CDTF">2018-08-13T06:44:33Z</dcterms:modified>
</cp:coreProperties>
</file>