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75" r:id="rId4"/>
    <p:sldId id="289" r:id="rId5"/>
    <p:sldId id="291" r:id="rId6"/>
    <p:sldId id="290" r:id="rId7"/>
    <p:sldId id="292" r:id="rId8"/>
    <p:sldId id="295" r:id="rId9"/>
    <p:sldId id="297" r:id="rId10"/>
    <p:sldId id="298" r:id="rId11"/>
    <p:sldId id="302" r:id="rId12"/>
    <p:sldId id="299" r:id="rId13"/>
    <p:sldId id="300" r:id="rId14"/>
    <p:sldId id="308" r:id="rId15"/>
    <p:sldId id="301" r:id="rId16"/>
    <p:sldId id="303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 varScale="1">
        <p:scale>
          <a:sx n="71" d="100"/>
          <a:sy n="7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 smtClean="0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 smtClean="0"/>
            <a:t>Commit</a:t>
          </a:r>
          <a:endParaRPr lang="de-DE" dirty="0"/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 smtClean="0"/>
            <a:t>Push</a:t>
          </a:r>
          <a:endParaRPr lang="de-DE" dirty="0"/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 smtClean="0"/>
            <a:t>Pull </a:t>
          </a:r>
          <a:endParaRPr lang="de-DE" dirty="0"/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Hub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Git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Kontinuierliche_Integration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NU_General_Public_Licens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z="2200" dirty="0" smtClean="0"/>
              <a:t>Nina </a:t>
            </a:r>
            <a:r>
              <a:rPr lang="de-DE" sz="2200" dirty="0" err="1" smtClean="0"/>
              <a:t>Stodolka</a:t>
            </a:r>
            <a:r>
              <a:rPr lang="de-DE" sz="2200" dirty="0" smtClean="0"/>
              <a:t> und Johannes </a:t>
            </a:r>
            <a:r>
              <a:rPr lang="de-DE" sz="2200" dirty="0" err="1" smtClean="0"/>
              <a:t>Struzek</a:t>
            </a:r>
            <a:r>
              <a:rPr lang="de-DE" sz="2200" dirty="0" smtClean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Zentrale Versionsverwaltungssysteme</a:t>
            </a:r>
          </a:p>
          <a:p>
            <a:pPr lvl="1"/>
            <a:r>
              <a:rPr lang="de-DE" dirty="0" smtClean="0"/>
              <a:t>Beispiele: CVS, SVN</a:t>
            </a:r>
          </a:p>
          <a:p>
            <a:pPr lvl="2"/>
            <a:r>
              <a:rPr lang="de-DE" dirty="0" smtClean="0"/>
              <a:t>Ein Repository auf einem zentralen Server</a:t>
            </a:r>
          </a:p>
          <a:p>
            <a:pPr lvl="2"/>
            <a:r>
              <a:rPr lang="de-DE" dirty="0" smtClean="0"/>
              <a:t>Lokale Kopie aller Dateien des </a:t>
            </a:r>
            <a:r>
              <a:rPr lang="de-DE" dirty="0" err="1" smtClean="0"/>
              <a:t>repositorys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Checkout</a:t>
            </a:r>
            <a:r>
              <a:rPr lang="de-DE" dirty="0" smtClean="0"/>
              <a:t> -&gt; Snapshot des </a:t>
            </a:r>
            <a:r>
              <a:rPr lang="de-DE" dirty="0" err="1" smtClean="0"/>
              <a:t>repositorys</a:t>
            </a:r>
            <a:r>
              <a:rPr lang="de-DE" dirty="0" smtClean="0"/>
              <a:t> -&gt; Working </a:t>
            </a:r>
            <a:r>
              <a:rPr lang="de-DE" dirty="0" err="1" smtClean="0"/>
              <a:t>Copies</a:t>
            </a:r>
            <a:endParaRPr lang="de-DE" dirty="0" smtClean="0"/>
          </a:p>
          <a:p>
            <a:pPr lvl="2"/>
            <a:r>
              <a:rPr lang="de-DE" dirty="0" smtClean="0"/>
              <a:t>Änderungen -&gt; Commit</a:t>
            </a:r>
          </a:p>
          <a:p>
            <a:pPr lvl="2"/>
            <a:r>
              <a:rPr lang="de-DE" dirty="0" smtClean="0"/>
              <a:t>Nachfolgende Schritte </a:t>
            </a:r>
            <a:r>
              <a:rPr lang="de-DE" dirty="0"/>
              <a:t>für einzelne </a:t>
            </a:r>
            <a:r>
              <a:rPr lang="de-DE" dirty="0" smtClean="0"/>
              <a:t>oder </a:t>
            </a:r>
            <a:r>
              <a:rPr lang="de-DE" dirty="0"/>
              <a:t>alle Dateien ausführbar (meiste SCMs)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SCM prüft ob Revisionsnummer der Working </a:t>
            </a:r>
            <a:r>
              <a:rPr lang="de-DE" dirty="0" err="1" smtClean="0"/>
              <a:t>Copy</a:t>
            </a:r>
            <a:r>
              <a:rPr lang="de-DE" dirty="0" smtClean="0"/>
              <a:t> gleich </a:t>
            </a:r>
            <a:r>
              <a:rPr lang="de-DE" dirty="0" err="1" smtClean="0"/>
              <a:t>Revisionesnummer</a:t>
            </a:r>
            <a:r>
              <a:rPr lang="de-DE" dirty="0" smtClean="0"/>
              <a:t> des </a:t>
            </a:r>
            <a:r>
              <a:rPr lang="de-DE" dirty="0" err="1" smtClean="0"/>
              <a:t>repositorys</a:t>
            </a:r>
            <a:endParaRPr lang="de-DE" dirty="0" smtClean="0"/>
          </a:p>
          <a:p>
            <a:pPr lvl="3"/>
            <a:r>
              <a:rPr lang="de-DE" dirty="0" smtClean="0"/>
              <a:t>Falls ja </a:t>
            </a:r>
          </a:p>
          <a:p>
            <a:pPr lvl="4"/>
            <a:r>
              <a:rPr lang="de-DE" dirty="0" smtClean="0"/>
              <a:t>Änderungen übernehmen</a:t>
            </a:r>
          </a:p>
          <a:p>
            <a:pPr lvl="4"/>
            <a:r>
              <a:rPr lang="de-DE" dirty="0" smtClean="0"/>
              <a:t>neue Version erstellen (Revisionsnummer +1)</a:t>
            </a:r>
          </a:p>
          <a:p>
            <a:pPr lvl="3"/>
            <a:r>
              <a:rPr lang="de-DE" dirty="0" smtClean="0"/>
              <a:t>Falls nein </a:t>
            </a:r>
          </a:p>
          <a:p>
            <a:pPr lvl="4"/>
            <a:r>
              <a:rPr lang="de-DE" u="sng" dirty="0" err="1" smtClean="0"/>
              <a:t>Merge</a:t>
            </a:r>
            <a:r>
              <a:rPr lang="de-DE" dirty="0" smtClean="0"/>
              <a:t>-Algorithmus mit manueller Prüfung ODER</a:t>
            </a:r>
            <a:endParaRPr lang="de-DE" dirty="0"/>
          </a:p>
          <a:p>
            <a:pPr lvl="4"/>
            <a:r>
              <a:rPr lang="de-DE" dirty="0" smtClean="0"/>
              <a:t>Hinweis an Entwickler, update auszuführen und </a:t>
            </a:r>
            <a:r>
              <a:rPr lang="de-DE" dirty="0" err="1" smtClean="0"/>
              <a:t>Merge</a:t>
            </a:r>
            <a:r>
              <a:rPr lang="de-DE" dirty="0" smtClean="0"/>
              <a:t> selber durchzuführen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Zentrale Versionsverwaltungssysteme</a:t>
            </a:r>
          </a:p>
          <a:p>
            <a:pPr lvl="2"/>
            <a:r>
              <a:rPr lang="de-DE" dirty="0" smtClean="0"/>
              <a:t>Nachteile: </a:t>
            </a:r>
          </a:p>
          <a:p>
            <a:pPr lvl="3"/>
            <a:r>
              <a:rPr lang="de-DE" dirty="0" smtClean="0"/>
              <a:t>Abhängigkeit vom zentralen Server</a:t>
            </a:r>
          </a:p>
          <a:p>
            <a:pPr lvl="3"/>
            <a:r>
              <a:rPr lang="de-DE" dirty="0" smtClean="0"/>
              <a:t>Backups notwendig</a:t>
            </a:r>
          </a:p>
          <a:p>
            <a:pPr lvl="3"/>
            <a:r>
              <a:rPr lang="de-DE" dirty="0" smtClean="0"/>
              <a:t>Versionsgeschichte nur im Repository vorhanden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Dezentrale Versionsverwaltungssysteme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Git</a:t>
            </a:r>
            <a:r>
              <a:rPr lang="de-DE" dirty="0" smtClean="0"/>
              <a:t>, Monotone, </a:t>
            </a:r>
            <a:r>
              <a:rPr lang="de-DE" dirty="0" err="1" smtClean="0"/>
              <a:t>BitKeeper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Jeder Benutzer unterhält eigenes Repository</a:t>
            </a:r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Zusammenarbeit (Beispiel A möchte bei B mitentwickeln)</a:t>
            </a:r>
          </a:p>
          <a:p>
            <a:pPr lvl="3"/>
            <a:r>
              <a:rPr lang="de-DE" dirty="0" smtClean="0"/>
              <a:t>B macht Repository öffentlich (Hosting)</a:t>
            </a:r>
          </a:p>
          <a:p>
            <a:pPr lvl="3"/>
            <a:r>
              <a:rPr lang="de-DE" dirty="0" smtClean="0"/>
              <a:t>Repository von B </a:t>
            </a:r>
            <a:r>
              <a:rPr lang="de-DE" dirty="0" err="1" smtClean="0"/>
              <a:t>clonen</a:t>
            </a:r>
            <a:r>
              <a:rPr lang="de-DE" dirty="0" smtClean="0"/>
              <a:t> -&gt; A hat eigenes unabhängiges Repository</a:t>
            </a:r>
          </a:p>
          <a:p>
            <a:pPr lvl="3"/>
            <a:r>
              <a:rPr lang="de-DE" dirty="0" smtClean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 smtClean="0"/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Vorteile</a:t>
            </a:r>
            <a:r>
              <a:rPr lang="de-DE" dirty="0"/>
              <a:t>: </a:t>
            </a:r>
          </a:p>
          <a:p>
            <a:pPr lvl="3"/>
            <a:r>
              <a:rPr lang="de-DE" dirty="0" smtClean="0"/>
              <a:t>Keine Verbindung zum Server notwendig -&gt; vollständiger Zugriff zu jedem </a:t>
            </a:r>
            <a:r>
              <a:rPr lang="de-DE" dirty="0"/>
              <a:t>Z</a:t>
            </a:r>
            <a:r>
              <a:rPr lang="de-DE" dirty="0" smtClean="0"/>
              <a:t>eitpunkt möglich</a:t>
            </a:r>
            <a:endParaRPr lang="de-DE" dirty="0"/>
          </a:p>
          <a:p>
            <a:pPr lvl="3"/>
            <a:r>
              <a:rPr lang="de-DE" dirty="0" smtClean="0"/>
              <a:t>Änderungen unter vollständiger Kontrolle (mit Namen)</a:t>
            </a:r>
          </a:p>
          <a:p>
            <a:pPr lvl="3"/>
            <a:r>
              <a:rPr lang="de-DE" dirty="0" smtClean="0"/>
              <a:t>Verteilte Versionsgeschichte (Änderungen lokal verfolgbar)</a:t>
            </a:r>
          </a:p>
          <a:p>
            <a:pPr lvl="3"/>
            <a:r>
              <a:rPr lang="de-DE" dirty="0" smtClean="0"/>
              <a:t>Unterstützen effiziente Arbeitsweise (schnelles Wechseln zwischen lokalen </a:t>
            </a:r>
            <a:r>
              <a:rPr lang="de-DE" dirty="0" err="1" smtClean="0"/>
              <a:t>Branches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 smtClean="0"/>
              <a:t>Effizienter Abgleich zwischen </a:t>
            </a:r>
            <a:r>
              <a:rPr lang="de-DE" dirty="0" err="1" smtClean="0"/>
              <a:t>Repositorys</a:t>
            </a:r>
            <a:endParaRPr lang="de-DE" dirty="0" smtClean="0"/>
          </a:p>
          <a:p>
            <a:pPr lvl="3"/>
            <a:r>
              <a:rPr lang="de-DE" dirty="0" smtClean="0"/>
              <a:t>Offline-Erzeugung der Hashs ohne Problem</a:t>
            </a:r>
          </a:p>
          <a:p>
            <a:pPr lvl="3"/>
            <a:r>
              <a:rPr lang="de-DE" dirty="0" smtClean="0"/>
              <a:t>Integrität -&gt; Hashwert wird aus Daten gewonnen -&gt; Manipulation schwer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marL="667512" lvl="2" indent="0">
              <a:buNone/>
            </a:pPr>
            <a:endParaRPr lang="de-DE" sz="1100" dirty="0" smtClean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15021"/>
              </p:ext>
            </p:extLst>
          </p:nvPr>
        </p:nvGraphicFramePr>
        <p:xfrm>
          <a:off x="457201" y="1962793"/>
          <a:ext cx="8291263" cy="455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456383"/>
                <a:gridCol w="3240360"/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Zentral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Dezentral 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Repository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 zentrales Repository, in</a:t>
                      </a:r>
                      <a:r>
                        <a:rPr lang="de-DE" sz="1600" baseline="0" dirty="0" smtClean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Lokal vorliegende Repository-Kopien; keine Trennung</a:t>
                      </a:r>
                      <a:r>
                        <a:rPr lang="de-DE" sz="1600" baseline="0" dirty="0" smtClean="0"/>
                        <a:t> zwischen Server- und Entwicklerumgebung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Historische</a:t>
                      </a:r>
                      <a:r>
                        <a:rPr lang="de-DE" sz="1600" baseline="0" dirty="0" smtClean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Änderungen</a:t>
                      </a:r>
                      <a:r>
                        <a:rPr lang="de-DE" sz="1600" baseline="0" dirty="0" smtClean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Netzwerkan</a:t>
                      </a:r>
                      <a:r>
                        <a:rPr lang="de-DE" sz="1600" b="1" dirty="0" smtClean="0"/>
                        <a:t>-bindung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Bei jedem Zugriff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Nur zur Synchronisation</a:t>
                      </a:r>
                      <a:r>
                        <a:rPr lang="de-DE" sz="1600" baseline="0" dirty="0" smtClean="0"/>
                        <a:t> notwendig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Performance &amp; Offline-Fähigkeit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Gering,</a:t>
                      </a:r>
                      <a:r>
                        <a:rPr lang="de-DE" sz="1600" baseline="0" dirty="0" smtClean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Hoch, da fast</a:t>
                      </a:r>
                      <a:r>
                        <a:rPr lang="de-DE" sz="1600" baseline="0" dirty="0" smtClean="0"/>
                        <a:t> alle Operationen lokal durchgeführt werden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Backup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Zentrale Datenspeicherung auf Server   -&gt; separates</a:t>
                      </a:r>
                      <a:r>
                        <a:rPr lang="de-DE" sz="1600" baseline="0" dirty="0" smtClean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Serverausfall: Auf</a:t>
                      </a:r>
                      <a:r>
                        <a:rPr lang="de-DE" sz="1600" baseline="0" dirty="0" smtClean="0"/>
                        <a:t> jedem Rechner lokale Kopien mit kompletter </a:t>
                      </a:r>
                      <a:r>
                        <a:rPr lang="de-DE" sz="1600" baseline="0" dirty="0" err="1" smtClean="0"/>
                        <a:t>History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Flexibilität</a:t>
                      </a:r>
                      <a:r>
                        <a:rPr lang="de-DE" sz="1600" b="1" baseline="0" dirty="0" smtClean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Anlegen spezieller </a:t>
                      </a:r>
                      <a:r>
                        <a:rPr lang="de-DE" sz="1600" dirty="0" err="1" smtClean="0"/>
                        <a:t>repositorys</a:t>
                      </a:r>
                      <a:r>
                        <a:rPr lang="de-DE" sz="1600" dirty="0" smtClean="0"/>
                        <a:t> möglich.</a:t>
                      </a:r>
                      <a:r>
                        <a:rPr lang="de-DE" sz="1600" baseline="0" dirty="0" smtClean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Webbasierter Online-Dienst, der Software-Entwicklungsprojekte auf seinen Servern bereitstellt (</a:t>
            </a:r>
            <a:r>
              <a:rPr lang="de-DE" dirty="0" err="1" smtClean="0"/>
              <a:t>FileHosting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Nutzer statt Projektzentrierung</a:t>
            </a:r>
          </a:p>
          <a:p>
            <a:pPr lvl="1"/>
            <a:r>
              <a:rPr lang="de-DE" dirty="0" smtClean="0"/>
              <a:t>Bereicherung von </a:t>
            </a:r>
            <a:r>
              <a:rPr lang="de-DE" dirty="0" err="1" smtClean="0"/>
              <a:t>Git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grafische Darstellung des Entwicklungsprozesses</a:t>
            </a:r>
          </a:p>
          <a:p>
            <a:pPr lvl="2"/>
            <a:r>
              <a:rPr lang="de-DE" dirty="0" smtClean="0"/>
              <a:t>Großteil der Features von </a:t>
            </a:r>
            <a:r>
              <a:rPr lang="de-DE" dirty="0" err="1" smtClean="0"/>
              <a:t>Git</a:t>
            </a:r>
            <a:r>
              <a:rPr lang="de-DE" dirty="0" smtClean="0"/>
              <a:t> ohne Kommandozeile nutzbar</a:t>
            </a:r>
          </a:p>
          <a:p>
            <a:pPr lvl="2"/>
            <a:r>
              <a:rPr lang="de-DE" dirty="0" smtClean="0"/>
              <a:t>Community-Features</a:t>
            </a:r>
          </a:p>
          <a:p>
            <a:pPr lvl="2"/>
            <a:r>
              <a:rPr lang="de-DE" dirty="0" smtClean="0"/>
              <a:t>Code Review und Projektmanagement Features</a:t>
            </a:r>
          </a:p>
          <a:p>
            <a:pPr lvl="2"/>
            <a:r>
              <a:rPr lang="de-DE" dirty="0" smtClean="0"/>
              <a:t>Dokumentation und Wiki Funktionalitäten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/>
              <a:t>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/>
              <a:t>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Freie Software </a:t>
            </a:r>
            <a:r>
              <a:rPr lang="de-DE" sz="1400" dirty="0" smtClean="0"/>
              <a:t>(</a:t>
            </a:r>
            <a:r>
              <a:rPr lang="de-DE" sz="1400" dirty="0"/>
              <a:t>GNU </a:t>
            </a:r>
            <a:r>
              <a:rPr lang="de-DE" sz="1400" dirty="0" smtClean="0"/>
              <a:t>GPLv2 Lizenz) </a:t>
            </a:r>
            <a:r>
              <a:rPr lang="de-DE" dirty="0" smtClean="0"/>
              <a:t>zur verteilten Versionsverwaltung</a:t>
            </a:r>
          </a:p>
          <a:p>
            <a:pPr lvl="1"/>
            <a:r>
              <a:rPr lang="de-DE" dirty="0" smtClean="0"/>
              <a:t>Initiiert </a:t>
            </a:r>
            <a:r>
              <a:rPr lang="de-DE" smtClean="0"/>
              <a:t>durch </a:t>
            </a:r>
            <a:r>
              <a:rPr lang="de-DE" smtClean="0"/>
              <a:t>Linus </a:t>
            </a:r>
            <a:r>
              <a:rPr lang="de-DE" dirty="0" err="1" smtClean="0"/>
              <a:t>Torvalds</a:t>
            </a:r>
            <a:r>
              <a:rPr lang="de-DE" dirty="0" smtClean="0"/>
              <a:t> (Linux Kernel)</a:t>
            </a:r>
          </a:p>
          <a:p>
            <a:pPr lvl="1"/>
            <a:r>
              <a:rPr lang="de-DE" dirty="0" smtClean="0"/>
              <a:t>Bedeutet umgangssprachlich „Blödmann“</a:t>
            </a:r>
          </a:p>
          <a:p>
            <a:pPr lvl="1"/>
            <a:r>
              <a:rPr lang="de-DE" dirty="0" smtClean="0"/>
              <a:t>Programmiersprache C, </a:t>
            </a:r>
            <a:r>
              <a:rPr lang="de-DE" dirty="0" err="1" smtClean="0"/>
              <a:t>Bourne</a:t>
            </a:r>
            <a:r>
              <a:rPr lang="de-DE" dirty="0" smtClean="0"/>
              <a:t>-Shell, Perl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82752" y="1967230"/>
            <a:ext cx="500404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Continous</a:t>
            </a:r>
            <a:r>
              <a:rPr lang="de-DE" dirty="0" smtClean="0"/>
              <a:t> Integration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en-US" dirty="0"/>
              <a:t>Workflows / Branch Management</a:t>
            </a:r>
            <a:endParaRPr lang="de-DE" dirty="0" smtClean="0"/>
          </a:p>
          <a:p>
            <a:r>
              <a:rPr lang="de-DE" dirty="0" smtClean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Nicht-Lineare Entwicklung</a:t>
            </a:r>
          </a:p>
          <a:p>
            <a:pPr lvl="3"/>
            <a:r>
              <a:rPr lang="de-DE" dirty="0" err="1" smtClean="0"/>
              <a:t>Branching</a:t>
            </a:r>
            <a:r>
              <a:rPr lang="de-DE" dirty="0" smtClean="0"/>
              <a:t> und </a:t>
            </a:r>
            <a:r>
              <a:rPr lang="de-DE" dirty="0" err="1" smtClean="0"/>
              <a:t>Merging</a:t>
            </a:r>
            <a:r>
              <a:rPr lang="de-DE" dirty="0" smtClean="0"/>
              <a:t> sind integraler Bestandteil (Feature-</a:t>
            </a:r>
            <a:r>
              <a:rPr lang="de-DE" dirty="0" err="1" smtClean="0"/>
              <a:t>Based</a:t>
            </a:r>
            <a:r>
              <a:rPr lang="de-DE" dirty="0" smtClean="0"/>
              <a:t>-Workflow)</a:t>
            </a:r>
          </a:p>
          <a:p>
            <a:pPr lvl="3"/>
            <a:r>
              <a:rPr lang="de-DE" dirty="0" err="1" smtClean="0"/>
              <a:t>Branches</a:t>
            </a:r>
            <a:r>
              <a:rPr lang="de-DE" dirty="0" smtClean="0"/>
              <a:t> sind performant </a:t>
            </a:r>
            <a:r>
              <a:rPr lang="de-DE" dirty="0"/>
              <a:t>integriert (</a:t>
            </a:r>
            <a:r>
              <a:rPr lang="de-DE" dirty="0" err="1"/>
              <a:t>Branch</a:t>
            </a:r>
            <a:r>
              <a:rPr lang="de-DE" dirty="0"/>
              <a:t> stellt nur eine </a:t>
            </a:r>
            <a:r>
              <a:rPr lang="de-DE" dirty="0" smtClean="0"/>
              <a:t>Reference </a:t>
            </a:r>
            <a:r>
              <a:rPr lang="de-DE" sz="1600" dirty="0" smtClean="0"/>
              <a:t>(Textdatei </a:t>
            </a:r>
            <a:r>
              <a:rPr lang="de-DE" sz="1600" dirty="0"/>
              <a:t>mit einer </a:t>
            </a:r>
            <a:r>
              <a:rPr lang="de-DE" sz="1600" dirty="0" smtClean="0"/>
              <a:t>Commit-ID)</a:t>
            </a:r>
            <a:r>
              <a:rPr lang="de-DE" dirty="0" smtClean="0"/>
              <a:t> </a:t>
            </a:r>
            <a:r>
              <a:rPr lang="de-DE" dirty="0"/>
              <a:t>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smtClean="0"/>
              <a:t>liegt </a:t>
            </a:r>
            <a:r>
              <a:rPr lang="de-DE" dirty="0"/>
              <a:t>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</a:t>
            </a:r>
            <a:r>
              <a:rPr lang="de-DE" dirty="0" smtClean="0"/>
              <a:t>rekonstruieren)</a:t>
            </a:r>
          </a:p>
          <a:p>
            <a:pPr lvl="3"/>
            <a:r>
              <a:rPr lang="de-DE" dirty="0" smtClean="0"/>
              <a:t>Sehr große und effiziente Entwicklungsstrukturen (</a:t>
            </a:r>
            <a:r>
              <a:rPr lang="de-DE" dirty="0" err="1" smtClean="0"/>
              <a:t>Git</a:t>
            </a:r>
            <a:r>
              <a:rPr lang="de-DE" dirty="0" smtClean="0"/>
              <a:t>, Linux) realisierbar (jedes Feature bzw. jeder Entwickler hat einen </a:t>
            </a:r>
            <a:r>
              <a:rPr lang="de-DE" dirty="0" err="1" smtClean="0"/>
              <a:t>Branch</a:t>
            </a:r>
            <a:r>
              <a:rPr lang="de-DE" dirty="0" smtClean="0"/>
              <a:t>/Repository und der </a:t>
            </a:r>
            <a:r>
              <a:rPr lang="de-DE" dirty="0" err="1" smtClean="0"/>
              <a:t>Maintainer</a:t>
            </a:r>
            <a:r>
              <a:rPr lang="de-DE" dirty="0" smtClean="0"/>
              <a:t> übernimmt </a:t>
            </a:r>
            <a:r>
              <a:rPr lang="de-DE" dirty="0" err="1" smtClean="0"/>
              <a:t>Commits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Kein zentraler Server (siehe dezentrales SCM)</a:t>
            </a:r>
          </a:p>
          <a:p>
            <a:pPr lvl="2"/>
            <a:r>
              <a:rPr lang="de-DE" dirty="0" smtClean="0"/>
              <a:t>Datentransfer zwischen </a:t>
            </a:r>
            <a:r>
              <a:rPr lang="de-DE" dirty="0" err="1" smtClean="0"/>
              <a:t>Repositorys</a:t>
            </a:r>
            <a:r>
              <a:rPr lang="de-DE" dirty="0" smtClean="0"/>
              <a:t> auf verschiedene Wege (Protokolle, Patches, Review-Systeme, Push &amp; </a:t>
            </a:r>
            <a:r>
              <a:rPr lang="de-DE" dirty="0" err="1" smtClean="0"/>
              <a:t>Merge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Kryptographische Sicherheit der Projektgeschichte (durch Hashs)</a:t>
            </a:r>
          </a:p>
          <a:p>
            <a:pPr lvl="2"/>
            <a:r>
              <a:rPr lang="de-DE" dirty="0" smtClean="0"/>
              <a:t>Speichersystem und </a:t>
            </a:r>
            <a:r>
              <a:rPr lang="de-DE" dirty="0" err="1" smtClean="0"/>
              <a:t>Dateiversionierung</a:t>
            </a:r>
            <a:endParaRPr lang="de-DE" dirty="0" smtClean="0"/>
          </a:p>
          <a:p>
            <a:pPr lvl="3"/>
            <a:r>
              <a:rPr lang="de-DE" dirty="0" smtClean="0"/>
              <a:t>Gesamtes Verzeichnis weist gleiche Revisionsnummer auf</a:t>
            </a:r>
          </a:p>
          <a:p>
            <a:pPr lvl="3"/>
            <a:r>
              <a:rPr lang="de-DE" dirty="0" smtClean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 smtClean="0"/>
              <a:t>Säubern des </a:t>
            </a:r>
            <a:r>
              <a:rPr lang="de-DE" dirty="0" err="1" smtClean="0"/>
              <a:t>Repositorys</a:t>
            </a:r>
            <a:r>
              <a:rPr lang="de-DE" dirty="0" smtClean="0"/>
              <a:t> (Daten gelöschter und zurückgenommener Aktionen und </a:t>
            </a:r>
            <a:r>
              <a:rPr lang="de-DE" dirty="0" err="1" smtClean="0"/>
              <a:t>Branches</a:t>
            </a:r>
            <a:r>
              <a:rPr lang="de-DE" dirty="0" smtClean="0"/>
              <a:t> bleiben bis zur expliziten Löschung vorhanden)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Interoperabilität (Hilfsprogramme für Interoperabilität zu anderen SCMs)</a:t>
            </a:r>
          </a:p>
          <a:p>
            <a:pPr lvl="2"/>
            <a:r>
              <a:rPr lang="de-DE" dirty="0" smtClean="0"/>
              <a:t>Web-Interface (</a:t>
            </a:r>
            <a:r>
              <a:rPr lang="de-DE" dirty="0" err="1" smtClean="0"/>
              <a:t>Gitweb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Staging</a:t>
            </a:r>
            <a:r>
              <a:rPr lang="de-DE" dirty="0" smtClean="0"/>
              <a:t> Bereich (auch genannt Stage</a:t>
            </a:r>
            <a:r>
              <a:rPr lang="de-DE" dirty="0"/>
              <a:t> </a:t>
            </a:r>
            <a:r>
              <a:rPr lang="de-DE" dirty="0" smtClean="0"/>
              <a:t>oder Index)</a:t>
            </a:r>
          </a:p>
          <a:p>
            <a:pPr lvl="3"/>
            <a:r>
              <a:rPr lang="de-DE" dirty="0" smtClean="0"/>
              <a:t>Zwischenbereich, indem Dateien gesammelt werden</a:t>
            </a:r>
          </a:p>
          <a:p>
            <a:pPr lvl="3"/>
            <a:r>
              <a:rPr lang="de-DE" dirty="0" smtClean="0"/>
              <a:t>Nicht alle Dateien aus dem </a:t>
            </a:r>
            <a:r>
              <a:rPr lang="de-DE" dirty="0" err="1" smtClean="0"/>
              <a:t>Staging</a:t>
            </a:r>
            <a:r>
              <a:rPr lang="de-DE" dirty="0" smtClean="0"/>
              <a:t> müssen </a:t>
            </a:r>
            <a:r>
              <a:rPr lang="de-DE" dirty="0" err="1" smtClean="0"/>
              <a:t>commited</a:t>
            </a:r>
            <a:r>
              <a:rPr lang="de-DE" dirty="0" smtClean="0"/>
              <a:t> werden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Hohe Komplexität </a:t>
            </a:r>
          </a:p>
          <a:p>
            <a:pPr lvl="3"/>
            <a:r>
              <a:rPr lang="de-DE" dirty="0" smtClean="0"/>
              <a:t>dezentrale Versionsverwaltung mit mehr Verantwortung für Entwickler</a:t>
            </a:r>
          </a:p>
          <a:p>
            <a:pPr lvl="3"/>
            <a:r>
              <a:rPr lang="de-DE" dirty="0" smtClean="0"/>
              <a:t>Viele Befehle und Parameter</a:t>
            </a:r>
          </a:p>
          <a:p>
            <a:pPr lvl="2"/>
            <a:r>
              <a:rPr lang="de-DE" dirty="0" smtClean="0"/>
              <a:t>Komplizierter Umgang mit Submodulen (Submodule sind eigenständige </a:t>
            </a:r>
            <a:r>
              <a:rPr lang="de-DE" dirty="0" err="1" smtClean="0"/>
              <a:t>Repositorys</a:t>
            </a:r>
            <a:r>
              <a:rPr lang="de-DE" dirty="0" smtClean="0"/>
              <a:t>, die in ein anderen Repository eingebunden werden)</a:t>
            </a:r>
          </a:p>
          <a:p>
            <a:pPr lvl="2"/>
            <a:r>
              <a:rPr lang="de-DE" dirty="0" smtClean="0"/>
              <a:t>Ressourcenverbrauch bei großen binären Dateien</a:t>
            </a:r>
          </a:p>
          <a:p>
            <a:pPr lvl="2"/>
            <a:r>
              <a:rPr lang="de-DE" dirty="0" err="1" smtClean="0"/>
              <a:t>Repositorys</a:t>
            </a:r>
            <a:r>
              <a:rPr lang="de-DE" dirty="0" smtClean="0"/>
              <a:t> können nur vollständig verwendet werden</a:t>
            </a:r>
          </a:p>
          <a:p>
            <a:pPr lvl="2"/>
            <a:r>
              <a:rPr lang="de-DE" dirty="0" smtClean="0"/>
              <a:t>Autorisierung nur auf dem ganzen Repository (keine Rechte für einzelne Verzeichnisse)</a:t>
            </a:r>
          </a:p>
          <a:p>
            <a:pPr lvl="2"/>
            <a:r>
              <a:rPr lang="de-DE" dirty="0" smtClean="0"/>
              <a:t>Mäßige grafische Werkzeuge für die Historienauswertung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 smtClean="0"/>
              <a:t>Dateiinhalte (</a:t>
            </a:r>
            <a:r>
              <a:rPr lang="de-DE" dirty="0" err="1" smtClean="0"/>
              <a:t>Blobs</a:t>
            </a:r>
            <a:r>
              <a:rPr lang="de-DE" dirty="0" smtClean="0"/>
              <a:t>): Texte oder binäre Daten – Speicherung unabhängig vom Dateinamen</a:t>
            </a:r>
          </a:p>
          <a:p>
            <a:pPr lvl="1"/>
            <a:r>
              <a:rPr lang="de-DE" dirty="0" smtClean="0"/>
              <a:t>Verzeichnisse (</a:t>
            </a:r>
            <a:r>
              <a:rPr lang="de-DE" dirty="0" err="1" smtClean="0"/>
              <a:t>Trees</a:t>
            </a:r>
            <a:r>
              <a:rPr lang="de-DE" dirty="0" smtClean="0"/>
              <a:t>): verknüpfen Dateinamen mit Inhalten. In Verzeichnissen können andere Verzeichnisse liegen</a:t>
            </a:r>
          </a:p>
          <a:p>
            <a:pPr lvl="1"/>
            <a:r>
              <a:rPr lang="de-DE" dirty="0" smtClean="0"/>
              <a:t>Versionen (</a:t>
            </a:r>
            <a:r>
              <a:rPr lang="de-DE" dirty="0" err="1" smtClean="0"/>
              <a:t>Commits</a:t>
            </a:r>
            <a:r>
              <a:rPr lang="de-DE" dirty="0" smtClean="0"/>
              <a:t>): definieren einen wiederherstellbaren Zustand eines Verzeichnisses. Hier werden auch die Metadaten gespeichert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</a:t>
            </a:r>
            <a:r>
              <a:rPr lang="de-DE" sz="1800" dirty="0" smtClean="0"/>
              <a:t>in neues Repository anlegen 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init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 smtClean="0"/>
              <a:t>ein lokales Repository kopieren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clone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ein </a:t>
            </a:r>
            <a:r>
              <a:rPr lang="de-DE" sz="1800" dirty="0" smtClean="0"/>
              <a:t>externes Repository </a:t>
            </a:r>
            <a:r>
              <a:rPr lang="de-DE" sz="1800" dirty="0"/>
              <a:t>kopieren 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smtClean="0"/>
              <a:t>hinzufügen von Änderungen ins </a:t>
            </a:r>
            <a:r>
              <a:rPr lang="de-DE" sz="1800" dirty="0" err="1" smtClean="0"/>
              <a:t>Staging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add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smtClean="0"/>
              <a:t>hinzufügen aller Änderungen ins Stag.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add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Änderungen committen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commit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de-DE" sz="1800" dirty="0" smtClean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</a:t>
            </a:r>
            <a:r>
              <a:rPr lang="de-DE" sz="1800" dirty="0" smtClean="0"/>
              <a:t>enden der Änderungen zum ext. Rep.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push </a:t>
            </a:r>
            <a:r>
              <a:rPr lang="de-DE" sz="1800" b="1" dirty="0" err="1" smtClean="0"/>
              <a:t>origin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</a:t>
            </a:r>
            <a:r>
              <a:rPr lang="de-DE" sz="1800" dirty="0" smtClean="0"/>
              <a:t>okales Repository updaten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 smtClean="0"/>
              <a:t>commit</a:t>
            </a:r>
            <a:r>
              <a:rPr lang="de-DE" sz="1800" dirty="0" smtClean="0"/>
              <a:t> anzeigen</a:t>
            </a:r>
            <a:r>
              <a:rPr lang="de-DE" sz="1800" dirty="0"/>
              <a:t>		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status</a:t>
            </a:r>
            <a:endParaRPr lang="de-DE" sz="1800" b="1" dirty="0" smtClean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Fortlaufende Entwicklung </a:t>
            </a:r>
          </a:p>
          <a:p>
            <a:pPr lvl="1"/>
            <a:r>
              <a:rPr lang="de-DE" dirty="0" smtClean="0"/>
              <a:t>Beschreibt den Prozess des fortlaufenden Zusammenfügens von Komponenten zu einer Anwendung</a:t>
            </a:r>
          </a:p>
          <a:p>
            <a:pPr lvl="1"/>
            <a:r>
              <a:rPr lang="de-DE" dirty="0" smtClean="0"/>
              <a:t>Ziel: Steigerung der Qualität der Software</a:t>
            </a:r>
          </a:p>
          <a:p>
            <a:pPr lvl="1"/>
            <a:r>
              <a:rPr lang="de-DE" dirty="0" smtClean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 smtClean="0"/>
              <a:t>Automatisch ausgelöst durch Einchecken in die </a:t>
            </a:r>
            <a:r>
              <a:rPr lang="de-DE" u="sng" dirty="0" smtClean="0"/>
              <a:t>Versionsverwaltung </a:t>
            </a:r>
          </a:p>
          <a:p>
            <a:pPr lvl="1"/>
            <a:r>
              <a:rPr lang="de-DE" dirty="0" smtClean="0"/>
              <a:t>Einfache Variante: </a:t>
            </a:r>
            <a:r>
              <a:rPr lang="de-DE" dirty="0" err="1" smtClean="0"/>
              <a:t>nightly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neuen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anlegen &amp; wechseln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dirty="0" smtClean="0"/>
              <a:t>um Master zurückwechseln	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master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 err="1" smtClean="0"/>
              <a:t>Branch</a:t>
            </a:r>
            <a:r>
              <a:rPr lang="de-DE" sz="1800" dirty="0" smtClean="0"/>
              <a:t> wieder löschen	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branch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</a:t>
            </a:r>
            <a:r>
              <a:rPr lang="de-DE" sz="1800" dirty="0" smtClean="0"/>
              <a:t>ins Repository hochladen 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dirty="0" smtClean="0"/>
              <a:t>verfügbar für andere machen)</a:t>
            </a:r>
            <a:r>
              <a:rPr lang="de-DE" sz="1800" dirty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push </a:t>
            </a:r>
            <a:r>
              <a:rPr lang="de-DE" sz="1800" b="1" dirty="0" err="1" smtClean="0"/>
              <a:t>origin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dirty="0" smtClean="0"/>
              <a:t>usammenführen zweier </a:t>
            </a:r>
            <a:r>
              <a:rPr lang="de-DE" sz="1800" dirty="0" err="1" smtClean="0"/>
              <a:t>Branches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merge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smtClean="0"/>
              <a:t>Unterschiede anzeigen lassen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diff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t</a:t>
            </a:r>
            <a:r>
              <a:rPr lang="de-DE" sz="1800" dirty="0" smtClean="0"/>
              <a:t>aggen 		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tag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smtClean="0"/>
              <a:t>Commit </a:t>
            </a:r>
            <a:r>
              <a:rPr lang="de-DE" sz="1800" dirty="0" err="1" smtClean="0"/>
              <a:t>Ids</a:t>
            </a:r>
            <a:r>
              <a:rPr lang="de-DE" sz="1800" dirty="0" smtClean="0"/>
              <a:t> erhalten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log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</a:t>
            </a:r>
            <a:r>
              <a:rPr lang="de-DE" sz="1800" dirty="0" smtClean="0"/>
              <a:t>okale Änderungen auf letzten Stand </a:t>
            </a:r>
          </a:p>
          <a:p>
            <a:pPr marL="0" indent="0">
              <a:buNone/>
            </a:pPr>
            <a:r>
              <a:rPr lang="de-DE" sz="1800" dirty="0"/>
              <a:t>d</a:t>
            </a:r>
            <a:r>
              <a:rPr lang="de-DE" sz="1800" dirty="0" smtClean="0"/>
              <a:t>es </a:t>
            </a:r>
            <a:r>
              <a:rPr lang="de-DE" sz="1800" dirty="0" err="1" smtClean="0"/>
              <a:t>Repositorys</a:t>
            </a:r>
            <a:r>
              <a:rPr lang="de-DE" sz="1800" dirty="0" smtClean="0"/>
              <a:t> zurücksetzen</a:t>
            </a:r>
            <a:r>
              <a:rPr lang="de-DE" sz="1800" dirty="0"/>
              <a:t>	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Einfacher Workflow für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667512" lvl="2" indent="0">
              <a:buNone/>
            </a:pPr>
            <a:endParaRPr lang="de-DE" dirty="0" smtClean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Hinweise zum Committen </a:t>
            </a:r>
          </a:p>
          <a:p>
            <a:pPr lvl="2"/>
            <a:r>
              <a:rPr lang="de-DE" dirty="0" smtClean="0"/>
              <a:t>Logisch zusammenhängende Änderungen gemeinsam einchecken</a:t>
            </a:r>
          </a:p>
          <a:p>
            <a:pPr lvl="2"/>
            <a:r>
              <a:rPr lang="de-DE" dirty="0" smtClean="0"/>
              <a:t>Projekt muss nach jedem Commit </a:t>
            </a:r>
            <a:r>
              <a:rPr lang="de-DE" dirty="0" err="1" smtClean="0"/>
              <a:t>compilierbar</a:t>
            </a:r>
            <a:r>
              <a:rPr lang="de-DE" dirty="0" smtClean="0"/>
              <a:t> sein </a:t>
            </a:r>
          </a:p>
          <a:p>
            <a:pPr lvl="2"/>
            <a:r>
              <a:rPr lang="de-DE" dirty="0" smtClean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Gründe für </a:t>
            </a:r>
            <a:r>
              <a:rPr lang="de-DE" dirty="0" err="1" smtClean="0"/>
              <a:t>Branch</a:t>
            </a:r>
            <a:r>
              <a:rPr lang="de-DE" dirty="0" smtClean="0"/>
              <a:t> Management</a:t>
            </a:r>
          </a:p>
          <a:p>
            <a:pPr lvl="2"/>
            <a:r>
              <a:rPr lang="de-DE" dirty="0" smtClean="0"/>
              <a:t>Mehrere Entwickler arbeiten unabhängig voneinander an einem Projekt</a:t>
            </a:r>
          </a:p>
          <a:p>
            <a:pPr lvl="2"/>
            <a:r>
              <a:rPr lang="de-DE" dirty="0" err="1" smtClean="0"/>
              <a:t>Bugfixes</a:t>
            </a:r>
            <a:r>
              <a:rPr lang="de-DE" dirty="0" smtClean="0"/>
              <a:t> für ältere Versionen müssen erstellt und ausgeliefert werden</a:t>
            </a:r>
          </a:p>
          <a:p>
            <a:pPr lvl="2"/>
            <a:r>
              <a:rPr lang="de-DE" dirty="0" smtClean="0"/>
              <a:t>Parallele Entwicklung mehrerer Features (spätere Zusammenführung)</a:t>
            </a:r>
          </a:p>
          <a:p>
            <a:pPr lvl="2"/>
            <a:r>
              <a:rPr lang="de-DE" dirty="0" smtClean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Mit Feature-</a:t>
            </a:r>
            <a:r>
              <a:rPr lang="de-DE" dirty="0" err="1" smtClean="0"/>
              <a:t>Branches</a:t>
            </a:r>
            <a:r>
              <a:rPr lang="de-DE" dirty="0" smtClean="0"/>
              <a:t> entwickeln</a:t>
            </a:r>
          </a:p>
          <a:p>
            <a:pPr lvl="3"/>
            <a:r>
              <a:rPr lang="de-DE" dirty="0" smtClean="0"/>
              <a:t>Rückkehr zu altem, lauffähigen Stand möglich</a:t>
            </a:r>
          </a:p>
          <a:p>
            <a:pPr lvl="3"/>
            <a:r>
              <a:rPr lang="de-DE" dirty="0" smtClean="0"/>
              <a:t>Rückrollen einzelner Features möglich</a:t>
            </a:r>
          </a:p>
          <a:p>
            <a:pPr lvl="3"/>
            <a:r>
              <a:rPr lang="de-DE" dirty="0" err="1" smtClean="0"/>
              <a:t>Builds</a:t>
            </a:r>
            <a:r>
              <a:rPr lang="de-DE" dirty="0" smtClean="0"/>
              <a:t> und Tests des Features vor </a:t>
            </a:r>
            <a:r>
              <a:rPr lang="de-DE" dirty="0" err="1" smtClean="0"/>
              <a:t>Merge</a:t>
            </a:r>
            <a:r>
              <a:rPr lang="de-DE" dirty="0" smtClean="0"/>
              <a:t> in master-</a:t>
            </a:r>
            <a:r>
              <a:rPr lang="de-DE" dirty="0" err="1" smtClean="0"/>
              <a:t>Branch</a:t>
            </a:r>
            <a:r>
              <a:rPr lang="de-DE" dirty="0" smtClean="0"/>
              <a:t> durchführbar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Mit </a:t>
            </a:r>
            <a:r>
              <a:rPr lang="de-DE" dirty="0" err="1" smtClean="0"/>
              <a:t>Forks</a:t>
            </a:r>
            <a:r>
              <a:rPr lang="de-DE" dirty="0" smtClean="0"/>
              <a:t> entwickeln</a:t>
            </a:r>
          </a:p>
          <a:p>
            <a:pPr lvl="3"/>
            <a:r>
              <a:rPr lang="de-DE" dirty="0" smtClean="0"/>
              <a:t>Kein einzelnen zentrales Repository, Entwickler pusht zu seinem eigenem Server-Repository</a:t>
            </a:r>
          </a:p>
          <a:p>
            <a:pPr lvl="3"/>
            <a:r>
              <a:rPr lang="de-DE" dirty="0" err="1" smtClean="0"/>
              <a:t>Maintainer</a:t>
            </a:r>
            <a:r>
              <a:rPr lang="de-DE" dirty="0" smtClean="0"/>
              <a:t> pusht Änderungen in offizielles Repository</a:t>
            </a:r>
          </a:p>
          <a:p>
            <a:pPr lvl="3"/>
            <a:r>
              <a:rPr lang="de-DE" dirty="0" smtClean="0"/>
              <a:t>Gut bei Mitarbeit von Externen, ggf. nicht vertrauenswürdigen Parteien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Periodisch Releases durchführen</a:t>
            </a:r>
          </a:p>
          <a:p>
            <a:pPr lvl="3"/>
            <a:r>
              <a:rPr lang="de-DE" dirty="0" smtClean="0"/>
              <a:t>Hotfixunterstützung</a:t>
            </a:r>
          </a:p>
          <a:p>
            <a:pPr lvl="3"/>
            <a:r>
              <a:rPr lang="de-DE" dirty="0" smtClean="0"/>
              <a:t>Paralleles Arbeiten am neuen Release</a:t>
            </a:r>
          </a:p>
          <a:p>
            <a:pPr lvl="3"/>
            <a:r>
              <a:rPr lang="de-DE" dirty="0" smtClean="0"/>
              <a:t>Abbildung von Testphasen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Freie Open-Source-Software für CI</a:t>
            </a:r>
          </a:p>
          <a:p>
            <a:pPr lvl="1"/>
            <a:r>
              <a:rPr lang="de-DE" dirty="0" smtClean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 veröffentlicht wurden</a:t>
            </a:r>
          </a:p>
          <a:p>
            <a:pPr lvl="1"/>
            <a:r>
              <a:rPr lang="de-DE" dirty="0" err="1" smtClean="0"/>
              <a:t>Builds</a:t>
            </a:r>
            <a:r>
              <a:rPr lang="de-DE" dirty="0" smtClean="0"/>
              <a:t> erstellen und testen</a:t>
            </a:r>
          </a:p>
          <a:p>
            <a:pPr lvl="1"/>
            <a:r>
              <a:rPr lang="de-DE" dirty="0" smtClean="0"/>
              <a:t>Lokal (Docker) oder </a:t>
            </a:r>
            <a:r>
              <a:rPr lang="de-DE" dirty="0" err="1" smtClean="0"/>
              <a:t>cloud</a:t>
            </a:r>
            <a:r>
              <a:rPr lang="de-DE" dirty="0" smtClean="0"/>
              <a:t>-basiert (Standard)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Features:</a:t>
            </a:r>
          </a:p>
          <a:p>
            <a:pPr lvl="2"/>
            <a:r>
              <a:rPr lang="de-DE" dirty="0" smtClean="0"/>
              <a:t>Schnelles Setup (Login mit </a:t>
            </a:r>
            <a:r>
              <a:rPr lang="de-DE" dirty="0" err="1" smtClean="0"/>
              <a:t>GitHub</a:t>
            </a:r>
            <a:r>
              <a:rPr lang="de-DE" dirty="0" smtClean="0"/>
              <a:t> Account, Konfiguration Travis, Push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Testüberwachung im laufenden Test möglich</a:t>
            </a:r>
          </a:p>
          <a:p>
            <a:pPr lvl="2"/>
            <a:r>
              <a:rPr lang="de-DE" dirty="0" smtClean="0"/>
              <a:t>„clean“ VM für jeden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2"/>
            <a:r>
              <a:rPr lang="de-DE" dirty="0" smtClean="0"/>
              <a:t>Parallele Tests möglich</a:t>
            </a:r>
          </a:p>
          <a:p>
            <a:pPr lvl="2"/>
            <a:r>
              <a:rPr lang="de-DE" dirty="0" smtClean="0"/>
              <a:t>Linux, Mac und iOS Unterstützung</a:t>
            </a:r>
          </a:p>
          <a:p>
            <a:pPr lvl="1"/>
            <a:r>
              <a:rPr lang="de-DE" dirty="0" smtClean="0"/>
              <a:t>Beta-Features</a:t>
            </a:r>
          </a:p>
          <a:p>
            <a:pPr lvl="2"/>
            <a:r>
              <a:rPr lang="de-DE" dirty="0" smtClean="0"/>
              <a:t>Auto-</a:t>
            </a:r>
            <a:r>
              <a:rPr lang="de-DE" dirty="0" err="1" smtClean="0"/>
              <a:t>Cancellation</a:t>
            </a:r>
            <a:r>
              <a:rPr lang="de-DE" dirty="0" smtClean="0"/>
              <a:t> (nur den letzten </a:t>
            </a:r>
            <a:r>
              <a:rPr lang="de-DE" dirty="0" err="1" smtClean="0"/>
              <a:t>Build</a:t>
            </a:r>
            <a:r>
              <a:rPr lang="de-DE" dirty="0" smtClean="0"/>
              <a:t> bauen)</a:t>
            </a:r>
          </a:p>
          <a:p>
            <a:pPr lvl="2"/>
            <a:r>
              <a:rPr lang="de-DE" dirty="0" err="1" smtClean="0"/>
              <a:t>Cron</a:t>
            </a:r>
            <a:r>
              <a:rPr lang="de-DE" dirty="0" smtClean="0"/>
              <a:t> Jobs (unabhängig von </a:t>
            </a:r>
            <a:r>
              <a:rPr lang="de-DE" dirty="0" err="1" smtClean="0"/>
              <a:t>Commits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Trusty</a:t>
            </a:r>
            <a:r>
              <a:rPr lang="de-DE" dirty="0" smtClean="0"/>
              <a:t> 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Funktionsweise</a:t>
            </a:r>
          </a:p>
          <a:p>
            <a:pPr lvl="2"/>
            <a:r>
              <a:rPr lang="de-DE" dirty="0" smtClean="0"/>
              <a:t>Konfiguration über ein .</a:t>
            </a:r>
            <a:r>
              <a:rPr lang="de-DE" dirty="0" err="1" smtClean="0"/>
              <a:t>travis.yml</a:t>
            </a:r>
            <a:r>
              <a:rPr lang="de-DE" dirty="0" smtClean="0"/>
              <a:t> File, das in das Root Verzeichnis des </a:t>
            </a:r>
            <a:r>
              <a:rPr lang="de-DE" dirty="0" err="1" smtClean="0"/>
              <a:t>Repositorys</a:t>
            </a:r>
            <a:r>
              <a:rPr lang="de-DE" dirty="0" smtClean="0"/>
              <a:t> gelegt wird</a:t>
            </a:r>
          </a:p>
          <a:p>
            <a:pPr lvl="2"/>
            <a:r>
              <a:rPr lang="de-DE" dirty="0" smtClean="0"/>
              <a:t>Darin enthalten sind Details </a:t>
            </a:r>
          </a:p>
          <a:p>
            <a:pPr lvl="3"/>
            <a:r>
              <a:rPr lang="de-DE" dirty="0" smtClean="0"/>
              <a:t>Zur verwendeten Programmiersprache</a:t>
            </a:r>
          </a:p>
          <a:p>
            <a:pPr lvl="3"/>
            <a:r>
              <a:rPr lang="de-DE" dirty="0" smtClean="0"/>
              <a:t>Zu Befehlen oder Skripten, die vor dem </a:t>
            </a:r>
            <a:r>
              <a:rPr lang="de-DE" dirty="0" err="1" smtClean="0"/>
              <a:t>Build</a:t>
            </a:r>
            <a:r>
              <a:rPr lang="de-DE" dirty="0" smtClean="0"/>
              <a:t> ausgeführt werden sollen (beispielsweise Installation oder Kopieren der Projektabhängigkeiten)</a:t>
            </a:r>
          </a:p>
          <a:p>
            <a:pPr lvl="3"/>
            <a:r>
              <a:rPr lang="de-DE" dirty="0" smtClean="0"/>
              <a:t>Der gewünschten </a:t>
            </a:r>
            <a:r>
              <a:rPr lang="de-DE" dirty="0" err="1" smtClean="0"/>
              <a:t>Build</a:t>
            </a:r>
            <a:r>
              <a:rPr lang="de-DE" dirty="0" smtClean="0"/>
              <a:t>- und Testumgebung</a:t>
            </a:r>
          </a:p>
          <a:p>
            <a:pPr lvl="3"/>
            <a:r>
              <a:rPr lang="de-DE" dirty="0" smtClean="0"/>
              <a:t>Zu Emails, </a:t>
            </a:r>
            <a:r>
              <a:rPr lang="de-DE" dirty="0" err="1" smtClean="0"/>
              <a:t>Campfire</a:t>
            </a:r>
            <a:r>
              <a:rPr lang="de-DE" dirty="0" smtClean="0"/>
              <a:t> oder IRC </a:t>
            </a:r>
            <a:r>
              <a:rPr lang="de-DE" dirty="0" err="1" smtClean="0"/>
              <a:t>Rooms</a:t>
            </a:r>
            <a:r>
              <a:rPr lang="de-DE" dirty="0" smtClean="0"/>
              <a:t>, die bei Fehlern zu benachrichtigen sind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 smtClean="0"/>
              <a:t>Gemeinsame Codebasis</a:t>
            </a:r>
          </a:p>
          <a:p>
            <a:pPr marL="667512" lvl="2" indent="0">
              <a:buNone/>
            </a:pPr>
            <a:r>
              <a:rPr lang="de-DE" dirty="0" smtClean="0"/>
              <a:t>Existenz einer Versionsverwaltung (sinnvolle Integration innerhalb einer Arbeitsgruppe)</a:t>
            </a:r>
          </a:p>
          <a:p>
            <a:pPr lvl="1"/>
            <a:r>
              <a:rPr lang="de-DE" dirty="0"/>
              <a:t>Automatisierte </a:t>
            </a:r>
            <a:r>
              <a:rPr lang="de-DE" dirty="0" smtClean="0"/>
              <a:t>Übersetzung</a:t>
            </a:r>
          </a:p>
          <a:p>
            <a:pPr marL="667512" lvl="2" indent="0">
              <a:buNone/>
            </a:pPr>
            <a:r>
              <a:rPr lang="de-DE" dirty="0" smtClean="0"/>
              <a:t>Vor Integration: Durchlaufen von definierten Tests, bspw. Statischen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 smtClean="0"/>
              <a:t>Einsatz separater Test-Umgebungen wird empfohlen, um Unabhängigkeit der Testergebnisse von Arbeitsumgebungen sicherzustellen </a:t>
            </a:r>
            <a:endParaRPr lang="de-DE" dirty="0"/>
          </a:p>
          <a:p>
            <a:pPr lvl="1"/>
            <a:r>
              <a:rPr lang="de-DE" dirty="0"/>
              <a:t>Kontinuierliche </a:t>
            </a:r>
            <a:r>
              <a:rPr lang="de-DE" dirty="0" smtClean="0"/>
              <a:t>Test-Entwicklung</a:t>
            </a:r>
          </a:p>
          <a:p>
            <a:pPr marL="667512" lvl="2" indent="0">
              <a:buNone/>
            </a:pPr>
            <a:r>
              <a:rPr lang="de-DE" dirty="0" smtClean="0"/>
              <a:t>Jede Änderung sollte möglichst zeitnah mit einem dazugehörigen Test entwickelt werden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 smtClean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 smtClean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 smtClean="0"/>
              <a:t>Fragen?</a:t>
            </a:r>
            <a:endParaRPr lang="de-DE" sz="4000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 smtClean="0"/>
              <a:t>1 </a:t>
            </a:r>
            <a:r>
              <a:rPr lang="de-DE" sz="2500" dirty="0"/>
              <a:t>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  <a:endParaRPr lang="de-DE" sz="2500" dirty="0" smtClean="0"/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 smtClean="0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 smtClean="0"/>
              <a:t>Git</a:t>
            </a:r>
            <a:r>
              <a:rPr lang="de-DE" sz="2500" dirty="0" smtClean="0"/>
              <a:t>: Homepage</a:t>
            </a:r>
            <a:r>
              <a:rPr lang="de-DE" sz="2500" dirty="0"/>
              <a:t>,</a:t>
            </a:r>
            <a:r>
              <a:rPr lang="de-DE" sz="2500" dirty="0" smtClean="0"/>
              <a:t> URL: </a:t>
            </a:r>
            <a:r>
              <a:rPr lang="de-DE" sz="2500" dirty="0">
                <a:hlinkClick r:id="rId7"/>
              </a:rPr>
              <a:t>https://</a:t>
            </a:r>
            <a:r>
              <a:rPr lang="de-DE" sz="2500" dirty="0" smtClean="0">
                <a:hlinkClick r:id="rId7"/>
              </a:rPr>
              <a:t>git-scm.com</a:t>
            </a:r>
            <a:r>
              <a:rPr lang="de-DE" sz="2500" dirty="0" smtClean="0"/>
              <a:t> </a:t>
            </a:r>
            <a:r>
              <a:rPr lang="de-DE" sz="2500" dirty="0"/>
              <a:t>vom 15.04.2017 </a:t>
            </a:r>
            <a:endParaRPr lang="de-DE" sz="2500" dirty="0" smtClean="0"/>
          </a:p>
          <a:p>
            <a:pPr lvl="1"/>
            <a:r>
              <a:rPr lang="de-DE" sz="2500" dirty="0" err="1" smtClean="0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</a:t>
            </a:r>
            <a:r>
              <a:rPr lang="de-DE" sz="2500" dirty="0" smtClean="0">
                <a:hlinkClick r:id="rId8"/>
              </a:rPr>
              <a:t>github.com</a:t>
            </a:r>
            <a:r>
              <a:rPr lang="de-DE" sz="2500" dirty="0" smtClean="0"/>
              <a:t>  vom 15.04.2017</a:t>
            </a:r>
            <a:endParaRPr lang="de-DE" sz="2500" dirty="0"/>
          </a:p>
          <a:p>
            <a:pPr lvl="1"/>
            <a:r>
              <a:rPr lang="de-DE" sz="2500" dirty="0" err="1" smtClean="0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  <a:endParaRPr lang="de-DE" sz="2500" dirty="0" smtClean="0"/>
          </a:p>
          <a:p>
            <a:pPr lvl="1"/>
            <a:r>
              <a:rPr lang="de-DE" sz="2500" dirty="0" smtClean="0"/>
              <a:t>Travis </a:t>
            </a:r>
            <a:r>
              <a:rPr lang="de-DE" sz="2500" dirty="0"/>
              <a:t>CI </a:t>
            </a:r>
            <a:r>
              <a:rPr lang="de-DE" sz="2500" dirty="0" smtClean="0"/>
              <a:t>GmbH: Homepage, URL: </a:t>
            </a:r>
            <a:r>
              <a:rPr lang="de-DE" sz="2500" dirty="0">
                <a:hlinkClick r:id="rId10"/>
              </a:rPr>
              <a:t>https://travis-ci.com</a:t>
            </a:r>
            <a:r>
              <a:rPr lang="de-DE" sz="2500" dirty="0" smtClean="0">
                <a:hlinkClick r:id="rId10"/>
              </a:rPr>
              <a:t>/</a:t>
            </a:r>
            <a:r>
              <a:rPr lang="de-DE" sz="2500" dirty="0" smtClean="0"/>
              <a:t>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2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4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5"/>
              </a:rPr>
              <a:t>https://de.wikipedia.org/wiki/Kontinuierliche_Integration</a:t>
            </a:r>
            <a:r>
              <a:rPr lang="de-DE" sz="2500" dirty="0"/>
              <a:t>  vom 15.04.2017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der Praxis -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</a:t>
            </a:r>
            <a:r>
              <a:rPr lang="de-DE" dirty="0" smtClean="0"/>
              <a:t>Produktionsumgebung</a:t>
            </a:r>
          </a:p>
          <a:p>
            <a:pPr lvl="1"/>
            <a:r>
              <a:rPr lang="de-DE" dirty="0" smtClean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 smtClean="0"/>
              <a:t>Build</a:t>
            </a:r>
            <a:r>
              <a:rPr lang="de-DE" dirty="0" smtClean="0"/>
              <a:t>-Qualität</a:t>
            </a:r>
          </a:p>
          <a:p>
            <a:pPr lvl="1"/>
            <a:r>
              <a:rPr lang="de-DE" dirty="0" smtClean="0"/>
              <a:t>Automatisierung von </a:t>
            </a:r>
            <a:r>
              <a:rPr lang="de-DE" dirty="0" err="1" smtClean="0"/>
              <a:t>Builds</a:t>
            </a:r>
            <a:r>
              <a:rPr lang="de-DE" dirty="0" smtClean="0"/>
              <a:t>: Freigabe </a:t>
            </a:r>
            <a:r>
              <a:rPr lang="de-DE" dirty="0"/>
              <a:t>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 smtClean="0"/>
              <a:t>Abstimmung &amp; Kontrolle Termine </a:t>
            </a:r>
          </a:p>
          <a:p>
            <a:pPr lvl="2"/>
            <a:r>
              <a:rPr lang="de-DE" dirty="0" smtClean="0"/>
              <a:t>Wer darf wann wo etwas einchecken (SVN)</a:t>
            </a:r>
          </a:p>
          <a:p>
            <a:pPr lvl="2"/>
            <a:r>
              <a:rPr lang="de-DE" dirty="0" smtClean="0"/>
              <a:t>Herausforderung viele Umgebungen -&gt; Ungenauigkeiten Check-In</a:t>
            </a:r>
          </a:p>
          <a:p>
            <a:pPr lvl="2"/>
            <a:r>
              <a:rPr lang="de-DE" dirty="0" smtClean="0"/>
              <a:t>Herausforderung ungleiche Zyklen</a:t>
            </a:r>
          </a:p>
          <a:p>
            <a:pPr lvl="1"/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SHA1-Prüfsummen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Prüfsummen Funktion</a:t>
            </a:r>
          </a:p>
          <a:p>
            <a:pPr lvl="1"/>
            <a:r>
              <a:rPr lang="de-DE" dirty="0" smtClean="0"/>
              <a:t>Aus beliebigen Datenblöcken Prüfwerte bildbar (bei </a:t>
            </a:r>
            <a:r>
              <a:rPr lang="de-DE" dirty="0" err="1" smtClean="0"/>
              <a:t>Git</a:t>
            </a:r>
            <a:r>
              <a:rPr lang="de-DE" dirty="0" smtClean="0"/>
              <a:t> auf Basis aller Daten – Inhalten der Dateien, Autor und Zeitpunkt)</a:t>
            </a:r>
          </a:p>
          <a:p>
            <a:pPr lvl="1"/>
            <a:r>
              <a:rPr lang="de-DE" dirty="0" smtClean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 smtClean="0"/>
              <a:t>ABER: </a:t>
            </a:r>
            <a:r>
              <a:rPr lang="de-DE" dirty="0"/>
              <a:t>es </a:t>
            </a:r>
            <a:r>
              <a:rPr lang="de-DE" dirty="0" smtClean="0"/>
              <a:t>gibt mehrere Ausgangszahlen </a:t>
            </a:r>
            <a:r>
              <a:rPr lang="de-DE" dirty="0"/>
              <a:t>die die gleiche </a:t>
            </a:r>
            <a:r>
              <a:rPr lang="de-DE" dirty="0" err="1"/>
              <a:t>P</a:t>
            </a:r>
            <a:r>
              <a:rPr lang="de-DE" dirty="0" err="1" smtClean="0"/>
              <a:t>rüfzahl</a:t>
            </a:r>
            <a:r>
              <a:rPr lang="de-DE" dirty="0" smtClean="0"/>
              <a:t> ergeben -&gt; ist an sich geknackt</a:t>
            </a:r>
          </a:p>
          <a:p>
            <a:pPr lvl="1"/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GNU GPL: </a:t>
            </a:r>
          </a:p>
          <a:p>
            <a:pPr lvl="2"/>
            <a:r>
              <a:rPr lang="de-DE" dirty="0" smtClean="0"/>
              <a:t>Erlaubt Software auszuführen, zu studieren, zu ändern und zu verbreiten</a:t>
            </a:r>
          </a:p>
          <a:p>
            <a:pPr lvl="2"/>
            <a:r>
              <a:rPr lang="de-DE" dirty="0" smtClean="0"/>
              <a:t>-&gt; Freie Software</a:t>
            </a:r>
          </a:p>
          <a:p>
            <a:pPr lvl="2"/>
            <a:r>
              <a:rPr lang="de-DE" dirty="0" smtClean="0"/>
              <a:t>Falls Software einem </a:t>
            </a:r>
            <a:r>
              <a:rPr lang="de-DE" dirty="0" err="1" smtClean="0"/>
              <a:t>Copyleft</a:t>
            </a:r>
            <a:r>
              <a:rPr lang="de-DE" dirty="0" smtClean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</a:t>
            </a:r>
            <a:r>
              <a:rPr lang="de-DE" dirty="0" smtClean="0"/>
              <a:t>Klausel: </a:t>
            </a:r>
            <a:r>
              <a:rPr lang="de-DE" dirty="0"/>
              <a:t>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Paragraph</a:t>
            </a:r>
            <a:r>
              <a:rPr lang="de-DE" dirty="0"/>
              <a:t> </a:t>
            </a:r>
            <a:r>
              <a:rPr lang="de-DE" dirty="0" smtClean="0"/>
              <a:t>8: Gültigkeit für einzelne Länder </a:t>
            </a:r>
            <a:r>
              <a:rPr lang="de-DE" dirty="0" err="1" smtClean="0"/>
              <a:t>auschließbar</a:t>
            </a:r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 smtClean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 smtClean="0"/>
              <a:t>Quellen: </a:t>
            </a:r>
            <a:r>
              <a:rPr lang="de-DE" sz="1100" dirty="0"/>
              <a:t>https://git-scm.com/book/en/v2/Getting-Started-Git-Basics</a:t>
            </a:r>
            <a:endParaRPr lang="de-DE" sz="1100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Art der Datenhaltung (</a:t>
            </a:r>
            <a:r>
              <a:rPr lang="de-DE" dirty="0" err="1" smtClean="0"/>
              <a:t>Git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Häufige Integration</a:t>
            </a:r>
          </a:p>
          <a:p>
            <a:pPr marL="667512" lvl="2" indent="0">
              <a:buNone/>
            </a:pPr>
            <a:r>
              <a:rPr lang="de-DE" dirty="0" smtClean="0"/>
              <a:t>So oft wie möglich integrieren</a:t>
            </a:r>
          </a:p>
          <a:p>
            <a:pPr marL="667512" lvl="2" indent="0">
              <a:buNone/>
            </a:pPr>
            <a:r>
              <a:rPr lang="de-DE" dirty="0" smtClean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 smtClean="0"/>
              <a:t>Sicherung des Entwicklungsstandes</a:t>
            </a:r>
          </a:p>
          <a:p>
            <a:pPr marL="667512" lvl="2" indent="0">
              <a:buNone/>
            </a:pPr>
            <a:r>
              <a:rPr lang="de-DE" dirty="0" smtClean="0"/>
              <a:t>Bspw. 1 Mal täglich mindestens</a:t>
            </a:r>
            <a:endParaRPr lang="de-DE" dirty="0"/>
          </a:p>
          <a:p>
            <a:pPr lvl="1"/>
            <a:r>
              <a:rPr lang="de-DE" dirty="0"/>
              <a:t>Integration in den </a:t>
            </a:r>
            <a:r>
              <a:rPr lang="de-DE" dirty="0" err="1" smtClean="0"/>
              <a:t>Hauptbranch</a:t>
            </a:r>
            <a:endParaRPr lang="de-DE" dirty="0" smtClean="0"/>
          </a:p>
          <a:p>
            <a:pPr marL="667512" lvl="2" indent="0">
              <a:buNone/>
            </a:pPr>
            <a:r>
              <a:rPr lang="de-DE" dirty="0" smtClean="0"/>
              <a:t>Änderungen in </a:t>
            </a:r>
            <a:r>
              <a:rPr lang="de-DE" dirty="0" err="1" smtClean="0"/>
              <a:t>Hauptbranch</a:t>
            </a:r>
            <a:r>
              <a:rPr lang="de-DE" dirty="0" smtClean="0"/>
              <a:t> integrieren, dort startet automatischer </a:t>
            </a:r>
            <a:r>
              <a:rPr lang="de-DE" dirty="0" err="1" smtClean="0"/>
              <a:t>Build</a:t>
            </a:r>
            <a:r>
              <a:rPr lang="de-DE" dirty="0" smtClean="0"/>
              <a:t>- und Testzyklus (kontinuierlicher </a:t>
            </a:r>
            <a:r>
              <a:rPr lang="de-DE" dirty="0" err="1" smtClean="0"/>
              <a:t>Integrationsbuild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Kurze </a:t>
            </a:r>
            <a:r>
              <a:rPr lang="de-DE" dirty="0" smtClean="0"/>
              <a:t>Testzyklen</a:t>
            </a:r>
          </a:p>
          <a:p>
            <a:pPr marL="667512" lvl="2" indent="0">
              <a:buNone/>
            </a:pPr>
            <a:r>
              <a:rPr lang="de-DE" dirty="0" smtClean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 smtClean="0"/>
              <a:t>Bsp. Lokale Tests vor Integration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Gespiegelte Produktionsumgebung</a:t>
            </a:r>
          </a:p>
          <a:p>
            <a:pPr marL="667512" lvl="2" indent="0">
              <a:buNone/>
            </a:pPr>
            <a:r>
              <a:rPr lang="de-DE" dirty="0" smtClean="0"/>
              <a:t>Änderungen sollten in einem Abbild der Produktionsumgebung getestet werden</a:t>
            </a:r>
            <a:endParaRPr lang="de-DE" dirty="0"/>
          </a:p>
          <a:p>
            <a:pPr lvl="1"/>
            <a:r>
              <a:rPr lang="de-DE" dirty="0"/>
              <a:t>Einfacher </a:t>
            </a:r>
            <a:r>
              <a:rPr lang="de-DE" dirty="0" smtClean="0"/>
              <a:t>Zugriff</a:t>
            </a:r>
          </a:p>
          <a:p>
            <a:pPr marL="667512" lvl="2" indent="0">
              <a:buNone/>
            </a:pPr>
            <a:r>
              <a:rPr lang="de-DE" dirty="0" smtClean="0"/>
              <a:t>Auch für Nicht-Entwickler (z.B. als Testsystem für Tester, Zahlen für QA, Dokumentation oder Pakete für Release Manager)</a:t>
            </a:r>
            <a:endParaRPr lang="de-DE" dirty="0"/>
          </a:p>
          <a:p>
            <a:pPr lvl="1"/>
            <a:r>
              <a:rPr lang="de-DE" dirty="0"/>
              <a:t>Automatisiertes </a:t>
            </a:r>
            <a:r>
              <a:rPr lang="de-DE" dirty="0" smtClean="0"/>
              <a:t>Reporting</a:t>
            </a:r>
          </a:p>
          <a:p>
            <a:pPr marL="667512" lvl="2" indent="0">
              <a:buNone/>
            </a:pPr>
            <a:r>
              <a:rPr lang="de-DE" dirty="0" smtClean="0"/>
              <a:t>Ergebnisse der Integration sollten leicht verfügbar sein (wann, welche Änderungen, welche Qualität)</a:t>
            </a:r>
            <a:endParaRPr lang="de-DE" dirty="0"/>
          </a:p>
          <a:p>
            <a:pPr lvl="1"/>
            <a:r>
              <a:rPr lang="de-DE" dirty="0"/>
              <a:t>Automatisierte </a:t>
            </a:r>
            <a:r>
              <a:rPr lang="de-DE" dirty="0" smtClean="0"/>
              <a:t>Verteilung</a:t>
            </a:r>
          </a:p>
          <a:p>
            <a:pPr marL="667512" lvl="2" indent="0">
              <a:buNone/>
            </a:pPr>
            <a:r>
              <a:rPr lang="de-DE" dirty="0" smtClean="0"/>
              <a:t>Leichte Überführung auf Produktionsumgebung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Steigerung der Software-Qualität durch: </a:t>
            </a:r>
          </a:p>
          <a:p>
            <a:pPr lvl="2"/>
            <a:r>
              <a:rPr lang="de-DE" dirty="0" smtClean="0"/>
              <a:t>Frühzeitiges Erkennen von Integrations-Problemen (fixen)</a:t>
            </a:r>
          </a:p>
          <a:p>
            <a:pPr lvl="2"/>
            <a:r>
              <a:rPr lang="de-DE" dirty="0" smtClean="0"/>
              <a:t>Frühe Warnungen bei nicht zusammenpassenden Bausteinen</a:t>
            </a:r>
          </a:p>
          <a:p>
            <a:pPr lvl="2"/>
            <a:r>
              <a:rPr lang="de-DE" dirty="0" smtClean="0"/>
              <a:t>Sofortige Unit Tests entdecken Fehler zeitnah</a:t>
            </a:r>
          </a:p>
          <a:p>
            <a:pPr lvl="2"/>
            <a:r>
              <a:rPr lang="de-DE" dirty="0" smtClean="0"/>
              <a:t>Ständige Verfügbarkeit eines lauffähigen Standes (Demo, Test, Vertrieb)</a:t>
            </a:r>
          </a:p>
          <a:p>
            <a:pPr lvl="2"/>
            <a:r>
              <a:rPr lang="de-DE" dirty="0" smtClean="0"/>
              <a:t>Feedback-Prozess führt zu einem verantwortlicheren Umgang (positiver „Erziehungseffekt“)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Auch Versionskontrollsysteme  (SCM) dienen</a:t>
            </a:r>
          </a:p>
          <a:p>
            <a:pPr lvl="2"/>
            <a:r>
              <a:rPr lang="de-DE" dirty="0" smtClean="0"/>
              <a:t>Der Verwaltung von Dateien</a:t>
            </a:r>
          </a:p>
          <a:p>
            <a:pPr lvl="2"/>
            <a:r>
              <a:rPr lang="de-DE" dirty="0" smtClean="0"/>
              <a:t>Der Zugriffsregelung auf Dateien</a:t>
            </a:r>
          </a:p>
          <a:p>
            <a:pPr lvl="2"/>
            <a:r>
              <a:rPr lang="de-DE" dirty="0" smtClean="0"/>
              <a:t>Der Protokollierung von Änderungen an Dateien</a:t>
            </a:r>
          </a:p>
          <a:p>
            <a:pPr lvl="1"/>
            <a:r>
              <a:rPr lang="de-DE" dirty="0" smtClean="0"/>
              <a:t>Alle zu verwaltenden Dateien liegen im Repository</a:t>
            </a:r>
          </a:p>
          <a:p>
            <a:pPr lvl="1"/>
            <a:r>
              <a:rPr lang="de-DE" dirty="0" smtClean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Jede Revision enthält Metadaten</a:t>
            </a:r>
          </a:p>
          <a:p>
            <a:pPr lvl="2"/>
            <a:r>
              <a:rPr lang="de-DE" dirty="0" smtClean="0"/>
              <a:t>Name des Autors</a:t>
            </a:r>
          </a:p>
          <a:p>
            <a:pPr lvl="2"/>
            <a:r>
              <a:rPr lang="de-DE" dirty="0" smtClean="0"/>
              <a:t>Zeitstemple</a:t>
            </a:r>
          </a:p>
          <a:p>
            <a:pPr lvl="2"/>
            <a:r>
              <a:rPr lang="de-DE" dirty="0" smtClean="0"/>
              <a:t>Commit Message</a:t>
            </a:r>
          </a:p>
          <a:p>
            <a:pPr lvl="1"/>
            <a:r>
              <a:rPr lang="de-DE" dirty="0" smtClean="0"/>
              <a:t>Zugriff auf das Repository entweder lesend (vor allem bei </a:t>
            </a:r>
            <a:r>
              <a:rPr lang="de-DE" dirty="0" err="1" smtClean="0"/>
              <a:t>OpenSource</a:t>
            </a:r>
            <a:r>
              <a:rPr lang="de-DE" dirty="0" smtClean="0"/>
              <a:t>-Projekten) oder so stark wie möglich eingeschränkt</a:t>
            </a:r>
          </a:p>
          <a:p>
            <a:pPr lvl="1"/>
            <a:r>
              <a:rPr lang="de-DE" dirty="0" smtClean="0"/>
              <a:t>Schreibender Zugriff kann direkt gewährt werden (Commit-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r>
              <a:rPr lang="de-DE" dirty="0" smtClean="0"/>
              <a:t>) oder indirekt (Patch-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2153</Words>
  <Application>Microsoft Office PowerPoint</Application>
  <PresentationFormat>Bildschirmpräsentation (4:3)</PresentationFormat>
  <Paragraphs>674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179</cp:revision>
  <cp:lastPrinted>2017-04-09T08:31:04Z</cp:lastPrinted>
  <dcterms:created xsi:type="dcterms:W3CDTF">2016-11-07T17:39:29Z</dcterms:created>
  <dcterms:modified xsi:type="dcterms:W3CDTF">2017-04-16T17:21:14Z</dcterms:modified>
</cp:coreProperties>
</file>