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7"/>
  </p:notesMasterIdLst>
  <p:sldIdLst>
    <p:sldId id="256" r:id="rId2"/>
    <p:sldId id="257" r:id="rId3"/>
    <p:sldId id="275" r:id="rId4"/>
    <p:sldId id="289" r:id="rId5"/>
    <p:sldId id="291" r:id="rId6"/>
    <p:sldId id="290" r:id="rId7"/>
    <p:sldId id="292" r:id="rId8"/>
    <p:sldId id="295" r:id="rId9"/>
    <p:sldId id="297" r:id="rId10"/>
    <p:sldId id="298" r:id="rId11"/>
    <p:sldId id="302" r:id="rId12"/>
    <p:sldId id="299" r:id="rId13"/>
    <p:sldId id="300" r:id="rId14"/>
    <p:sldId id="308" r:id="rId15"/>
    <p:sldId id="301" r:id="rId16"/>
    <p:sldId id="303" r:id="rId17"/>
    <p:sldId id="323" r:id="rId18"/>
    <p:sldId id="333" r:id="rId19"/>
    <p:sldId id="294" r:id="rId20"/>
    <p:sldId id="304" r:id="rId21"/>
    <p:sldId id="309" r:id="rId22"/>
    <p:sldId id="310" r:id="rId23"/>
    <p:sldId id="311" r:id="rId24"/>
    <p:sldId id="312" r:id="rId25"/>
    <p:sldId id="313" r:id="rId26"/>
    <p:sldId id="315" r:id="rId27"/>
    <p:sldId id="322" r:id="rId28"/>
    <p:sldId id="321" r:id="rId29"/>
    <p:sldId id="335" r:id="rId30"/>
    <p:sldId id="324" r:id="rId31"/>
    <p:sldId id="325" r:id="rId32"/>
    <p:sldId id="336" r:id="rId33"/>
    <p:sldId id="317" r:id="rId34"/>
    <p:sldId id="328" r:id="rId35"/>
    <p:sldId id="329" r:id="rId36"/>
    <p:sldId id="330" r:id="rId37"/>
    <p:sldId id="331" r:id="rId38"/>
    <p:sldId id="332" r:id="rId39"/>
    <p:sldId id="334" r:id="rId40"/>
    <p:sldId id="288" r:id="rId41"/>
    <p:sldId id="270" r:id="rId42"/>
    <p:sldId id="293" r:id="rId43"/>
    <p:sldId id="305" r:id="rId44"/>
    <p:sldId id="306" r:id="rId45"/>
    <p:sldId id="307" r:id="rId46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171" autoAdjust="0"/>
  </p:normalViewPr>
  <p:slideViewPr>
    <p:cSldViewPr>
      <p:cViewPr varScale="1">
        <p:scale>
          <a:sx n="68" d="100"/>
          <a:sy n="68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</dgm:pt>
    <dgm:pt modelId="{A48F5A5F-34D0-4559-BAC7-7C309FF557E1}" type="pres">
      <dgm:prSet presAssocID="{66778E1C-0207-4937-B182-B4F50CEBC52E}" presName="sibTrans" presStyleLbl="sibTrans2D1" presStyleIdx="0" presStyleCnt="3"/>
      <dgm:spPr/>
    </dgm:pt>
    <dgm:pt modelId="{93040D04-E660-46DF-861F-60548A484908}" type="pres">
      <dgm:prSet presAssocID="{66778E1C-0207-4937-B182-B4F50CEBC52E}" presName="connectorText" presStyleLbl="sibTrans2D1" presStyleIdx="0" presStyleCnt="3"/>
      <dgm:spPr/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</dgm:pt>
    <dgm:pt modelId="{9D251249-FB11-4901-92B0-6A52F131753F}" type="pres">
      <dgm:prSet presAssocID="{E27975C7-9319-40C3-97C6-AD5EA11B5570}" presName="sibTrans" presStyleLbl="sibTrans2D1" presStyleIdx="1" presStyleCnt="3"/>
      <dgm:spPr/>
    </dgm:pt>
    <dgm:pt modelId="{17CB7634-163B-4DD4-86A3-AA40DCA91AEE}" type="pres">
      <dgm:prSet presAssocID="{E27975C7-9319-40C3-97C6-AD5EA11B5570}" presName="connectorText" presStyleLbl="sibTrans2D1" presStyleIdx="1" presStyleCnt="3"/>
      <dgm:spPr/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</dgm:pt>
    <dgm:pt modelId="{BD4DA370-4A8D-42FD-8D2C-CBBB72C7B924}" type="pres">
      <dgm:prSet presAssocID="{4DF1265E-8E75-4C7C-823D-6F9D8D384AAE}" presName="sibTrans" presStyleLbl="sibTrans2D1" presStyleIdx="2" presStyleCnt="3"/>
      <dgm:spPr/>
    </dgm:pt>
    <dgm:pt modelId="{AD50940B-C7B9-4F3A-A676-E24DD9C42A1F}" type="pres">
      <dgm:prSet presAssocID="{4DF1265E-8E75-4C7C-823D-6F9D8D384AAE}" presName="connectorText" presStyleLbl="sibTrans2D1" presStyleIdx="2" presStyleCnt="3"/>
      <dgm:spPr/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de.wikipedia.org/wiki/Git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s://de.wikipedia.org/wiki/Versionsverwaltung" TargetMode="External"/><Relationship Id="rId17" Type="http://schemas.openxmlformats.org/officeDocument/2006/relationships/hyperlink" Target="https://en.wikipedia.org/wiki/Continuous_integration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Kontinuierliche_Inte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://www.inf.fu-berlin.de/inst/ag-se/theses/Berge09-versionsverwaltung-OSS.pdf%20vom%2015.04.2017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NU_General_Public_License" TargetMode="External"/><Relationship Id="rId10" Type="http://schemas.openxmlformats.org/officeDocument/2006/relationships/hyperlink" Target="https://travis-ci.com/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://t3n.de/news/eigentlich-github-472886/" TargetMode="External"/><Relationship Id="rId14" Type="http://schemas.openxmlformats.org/officeDocument/2006/relationships/hyperlink" Target="https://de.wikipedia.org/wiki/GitHub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r>
              <a:rPr lang="de-DE" dirty="0"/>
              <a:t>Ein Repository auf einem zentralen Server</a:t>
            </a:r>
          </a:p>
          <a:p>
            <a:pPr lvl="2"/>
            <a:r>
              <a:rPr lang="de-DE" dirty="0"/>
              <a:t>Lokale Kopie aller Dateien des </a:t>
            </a:r>
            <a:r>
              <a:rPr lang="de-DE" dirty="0" err="1"/>
              <a:t>repositorys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Checkout</a:t>
            </a:r>
            <a:r>
              <a:rPr lang="de-DE" dirty="0"/>
              <a:t> -&gt; Snapshot des </a:t>
            </a:r>
            <a:r>
              <a:rPr lang="de-DE" dirty="0" err="1"/>
              <a:t>repositorys</a:t>
            </a:r>
            <a:r>
              <a:rPr lang="de-DE" dirty="0"/>
              <a:t> -&gt; Working </a:t>
            </a:r>
            <a:r>
              <a:rPr lang="de-DE" dirty="0" err="1"/>
              <a:t>Copies</a:t>
            </a:r>
            <a:endParaRPr lang="de-DE" dirty="0"/>
          </a:p>
          <a:p>
            <a:pPr lvl="2"/>
            <a:r>
              <a:rPr lang="de-DE" dirty="0"/>
              <a:t>Änderungen -&gt; Commit</a:t>
            </a:r>
          </a:p>
          <a:p>
            <a:pPr lvl="2"/>
            <a:r>
              <a:rPr lang="de-DE" dirty="0"/>
              <a:t>Nachfolgende Schritte für einzelne oder alle Dateien ausführbar (meiste SCMs)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7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557037" y="4723050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SCM prüft ob Revisionsnummer der Working </a:t>
            </a:r>
            <a:r>
              <a:rPr lang="de-DE" dirty="0" err="1"/>
              <a:t>Copy</a:t>
            </a:r>
            <a:r>
              <a:rPr lang="de-DE" dirty="0"/>
              <a:t> gleich </a:t>
            </a:r>
            <a:r>
              <a:rPr lang="de-DE" dirty="0" err="1"/>
              <a:t>Revisionesnummer</a:t>
            </a:r>
            <a:r>
              <a:rPr lang="de-DE" dirty="0"/>
              <a:t> des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Falls ja </a:t>
            </a:r>
          </a:p>
          <a:p>
            <a:pPr lvl="4"/>
            <a:r>
              <a:rPr lang="de-DE" dirty="0"/>
              <a:t>Änderungen übernehmen</a:t>
            </a:r>
          </a:p>
          <a:p>
            <a:pPr lvl="4"/>
            <a:r>
              <a:rPr lang="de-DE" dirty="0"/>
              <a:t>neue Version erstellen (Revisionsnummer +1)</a:t>
            </a:r>
          </a:p>
          <a:p>
            <a:pPr lvl="3"/>
            <a:r>
              <a:rPr lang="de-DE" dirty="0"/>
              <a:t>Falls nein </a:t>
            </a:r>
          </a:p>
          <a:p>
            <a:pPr lvl="4"/>
            <a:r>
              <a:rPr lang="de-DE" u="sng" dirty="0" err="1"/>
              <a:t>Merge</a:t>
            </a:r>
            <a:r>
              <a:rPr lang="de-DE" dirty="0"/>
              <a:t>-Algorithmus mit manueller Prüfung ODER</a:t>
            </a:r>
          </a:p>
          <a:p>
            <a:pPr lvl="4"/>
            <a:r>
              <a:rPr lang="de-DE" dirty="0"/>
              <a:t>Hinweis an Entwickler, update auszuführen und </a:t>
            </a:r>
            <a:r>
              <a:rPr lang="de-DE" dirty="0" err="1"/>
              <a:t>Merge</a:t>
            </a:r>
            <a:r>
              <a:rPr lang="de-DE" dirty="0"/>
              <a:t> selber durchzuführen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2"/>
            <a:r>
              <a:rPr lang="de-DE" dirty="0"/>
              <a:t>Nachteile: </a:t>
            </a:r>
          </a:p>
          <a:p>
            <a:pPr lvl="3"/>
            <a:r>
              <a:rPr lang="de-DE" dirty="0"/>
              <a:t>Abhängigkeit vom zentralen Server</a:t>
            </a:r>
          </a:p>
          <a:p>
            <a:pPr lvl="3"/>
            <a:r>
              <a:rPr lang="de-DE" dirty="0"/>
              <a:t>Backups notwendig</a:t>
            </a:r>
          </a:p>
          <a:p>
            <a:pPr lvl="3"/>
            <a:r>
              <a:rPr lang="de-DE" dirty="0"/>
              <a:t>Versionsgeschichte nur im Repository vorhanden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Jeder Benutzer unterhält eigenes Repository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91264" cy="4785995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Vorteile: </a:t>
            </a:r>
          </a:p>
          <a:p>
            <a:pPr lvl="3"/>
            <a:r>
              <a:rPr lang="de-DE" dirty="0"/>
              <a:t>Keine Verbindung zum Server notwendig -&gt; vollständiger Zugriff zu jedem Zeitpunkt möglich</a:t>
            </a:r>
          </a:p>
          <a:p>
            <a:pPr lvl="3"/>
            <a:r>
              <a:rPr lang="de-DE" dirty="0"/>
              <a:t>Änderungen unter vollständiger Kontrolle (mit Namen)</a:t>
            </a:r>
          </a:p>
          <a:p>
            <a:pPr lvl="3"/>
            <a:r>
              <a:rPr lang="de-DE" dirty="0"/>
              <a:t>Verteilte Versionsgeschichte (Änderungen lokal verfolgbar)</a:t>
            </a:r>
          </a:p>
          <a:p>
            <a:pPr lvl="3"/>
            <a:r>
              <a:rPr lang="de-DE" dirty="0"/>
              <a:t>Unterstützen effiziente Arbeitsweise (schnelles Wechseln zwischen lokalen 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Revisionen können anhand laufender Nummern nicht mehr identifiziert werden (SHA1-Prüfsummen als Lösung bei GIT)</a:t>
            </a:r>
          </a:p>
          <a:p>
            <a:pPr lvl="3"/>
            <a:r>
              <a:rPr lang="de-DE" dirty="0"/>
              <a:t>Effizienter Abgleich zwischen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Offline-Erzeugung der Hashs ohne Problem</a:t>
            </a:r>
          </a:p>
          <a:p>
            <a:pPr lvl="3"/>
            <a:r>
              <a:rPr lang="de-DE" dirty="0"/>
              <a:t>Integrität -&gt; Hashwert wird aus Daten gewonnen -&gt; Manipulation schwer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2959"/>
              </p:ext>
            </p:extLst>
          </p:nvPr>
        </p:nvGraphicFramePr>
        <p:xfrm>
          <a:off x="457201" y="1962793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(</a:t>
            </a:r>
            <a:r>
              <a:rPr lang="de-DE" dirty="0" err="1"/>
              <a:t>FileHosting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Nutzer statt Projektzentrierung</a:t>
            </a:r>
          </a:p>
          <a:p>
            <a:pPr lvl="1"/>
            <a:r>
              <a:rPr lang="de-DE" dirty="0"/>
              <a:t>Bereicherung von </a:t>
            </a:r>
            <a:r>
              <a:rPr lang="de-DE" dirty="0" err="1"/>
              <a:t>Git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grafische Darstellung des Entwicklungsprozesses</a:t>
            </a:r>
          </a:p>
          <a:p>
            <a:pPr lvl="2"/>
            <a:r>
              <a:rPr lang="de-DE" dirty="0"/>
              <a:t>Großteil 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2"/>
            <a:r>
              <a:rPr lang="de-DE" dirty="0"/>
              <a:t>Community-Features</a:t>
            </a:r>
          </a:p>
          <a:p>
            <a:pPr lvl="2"/>
            <a:r>
              <a:rPr lang="de-DE" dirty="0"/>
              <a:t>Code Review und Projektmanagement Features</a:t>
            </a:r>
          </a:p>
          <a:p>
            <a:pPr lvl="2"/>
            <a:r>
              <a:rPr lang="de-DE" dirty="0"/>
              <a:t>Dokumentation und Wiki Funktionalitäten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3735310" cy="26966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23224"/>
            <a:ext cx="5005999" cy="2031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41" y="1810456"/>
            <a:ext cx="4345156" cy="21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Freie Software </a:t>
            </a:r>
            <a:r>
              <a:rPr lang="de-DE" sz="1400" dirty="0"/>
              <a:t>(GNU GPLv2 Lizenz) </a:t>
            </a:r>
            <a:r>
              <a:rPr lang="de-DE" dirty="0"/>
              <a:t>zur verteilten Versionsverwaltung</a:t>
            </a:r>
          </a:p>
          <a:p>
            <a:pPr lvl="1"/>
            <a:r>
              <a:rPr lang="de-DE" dirty="0"/>
              <a:t>Initiiert </a:t>
            </a:r>
            <a:r>
              <a:rPr lang="de-DE"/>
              <a:t>durch Linus </a:t>
            </a:r>
            <a:r>
              <a:rPr lang="de-DE" dirty="0" err="1"/>
              <a:t>Torvalds</a:t>
            </a:r>
            <a:r>
              <a:rPr lang="de-DE" dirty="0"/>
              <a:t> (Linux Kernel)</a:t>
            </a:r>
          </a:p>
          <a:p>
            <a:pPr lvl="1"/>
            <a:r>
              <a:rPr lang="de-DE" dirty="0"/>
              <a:t>Bedeutet umgangssprachlich „Blödmann“</a:t>
            </a:r>
          </a:p>
          <a:p>
            <a:pPr lvl="1"/>
            <a:r>
              <a:rPr lang="de-DE" dirty="0"/>
              <a:t>Programmiersprache C, </a:t>
            </a:r>
            <a:r>
              <a:rPr lang="de-DE" dirty="0" err="1"/>
              <a:t>Bourne</a:t>
            </a:r>
            <a:r>
              <a:rPr lang="de-DE" dirty="0"/>
              <a:t>-Shell, Perl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82752" y="1967230"/>
            <a:ext cx="5004048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Branch Management</a:t>
            </a:r>
            <a:endParaRPr lang="de-DE" dirty="0"/>
          </a:p>
          <a:p>
            <a:r>
              <a:rPr lang="de-DE" dirty="0"/>
              <a:t>Travis 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Nicht-Lineare Entwicklung</a:t>
            </a:r>
          </a:p>
          <a:p>
            <a:pPr lvl="3"/>
            <a:r>
              <a:rPr lang="de-DE" dirty="0" err="1"/>
              <a:t>Branching</a:t>
            </a:r>
            <a:r>
              <a:rPr lang="de-DE" dirty="0"/>
              <a:t> und </a:t>
            </a:r>
            <a:r>
              <a:rPr lang="de-DE" dirty="0" err="1"/>
              <a:t>Merging</a:t>
            </a:r>
            <a:r>
              <a:rPr lang="de-DE" dirty="0"/>
              <a:t> sind integraler Bestandteil (Feature-</a:t>
            </a:r>
            <a:r>
              <a:rPr lang="de-DE" dirty="0" err="1"/>
              <a:t>Based</a:t>
            </a:r>
            <a:r>
              <a:rPr lang="de-DE" dirty="0"/>
              <a:t>-Workflow)</a:t>
            </a:r>
          </a:p>
          <a:p>
            <a:pPr lvl="3"/>
            <a:r>
              <a:rPr lang="de-DE" dirty="0" err="1"/>
              <a:t>Branches</a:t>
            </a:r>
            <a:r>
              <a:rPr lang="de-DE" dirty="0"/>
              <a:t> sind performant integriert (</a:t>
            </a:r>
            <a:r>
              <a:rPr lang="de-DE" dirty="0" err="1"/>
              <a:t>Branch</a:t>
            </a:r>
            <a:r>
              <a:rPr lang="de-DE" dirty="0"/>
              <a:t> stellt nur eine Reference </a:t>
            </a:r>
            <a:r>
              <a:rPr lang="de-DE" sz="1600" dirty="0"/>
              <a:t>(Textdatei mit einer Commit-ID)</a:t>
            </a:r>
            <a:r>
              <a:rPr lang="de-DE" dirty="0"/>
              <a:t> dar, die in einem Repository im Verzeichnis .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 liegt und auf einen bestimmten Commit verweist. Über dessen Parental </a:t>
            </a:r>
            <a:r>
              <a:rPr lang="de-DE" dirty="0" err="1"/>
              <a:t>Commits</a:t>
            </a:r>
            <a:r>
              <a:rPr lang="de-DE" dirty="0"/>
              <a:t>, also Eltern-</a:t>
            </a:r>
            <a:r>
              <a:rPr lang="de-DE" dirty="0" err="1"/>
              <a:t>Commits</a:t>
            </a:r>
            <a:r>
              <a:rPr lang="de-DE" dirty="0"/>
              <a:t>, lässt sich die </a:t>
            </a:r>
            <a:r>
              <a:rPr lang="de-DE" dirty="0" err="1"/>
              <a:t>Branch</a:t>
            </a:r>
            <a:r>
              <a:rPr lang="de-DE" dirty="0"/>
              <a:t>-Struktur rekonstruieren)</a:t>
            </a:r>
          </a:p>
          <a:p>
            <a:pPr lvl="3"/>
            <a:r>
              <a:rPr lang="de-DE" dirty="0"/>
              <a:t>Sehr große und effiziente Entwicklungsstrukturen (</a:t>
            </a:r>
            <a:r>
              <a:rPr lang="de-DE" dirty="0" err="1"/>
              <a:t>Git</a:t>
            </a:r>
            <a:r>
              <a:rPr lang="de-DE" dirty="0"/>
              <a:t>, Linux) realisierbar (jedes Feature bzw. jeder Entwickler hat einen </a:t>
            </a:r>
            <a:r>
              <a:rPr lang="de-DE" dirty="0" err="1"/>
              <a:t>Branch</a:t>
            </a:r>
            <a:r>
              <a:rPr lang="de-DE" dirty="0"/>
              <a:t>/Repository und der </a:t>
            </a:r>
            <a:r>
              <a:rPr lang="de-DE" dirty="0" err="1"/>
              <a:t>Maintainer</a:t>
            </a:r>
            <a:r>
              <a:rPr lang="de-DE" dirty="0"/>
              <a:t> übernimmt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Kein zentraler Server (siehe dezentrales SCM)</a:t>
            </a:r>
          </a:p>
          <a:p>
            <a:pPr lvl="2"/>
            <a:r>
              <a:rPr lang="de-DE" dirty="0"/>
              <a:t>Datentransfer zwischen </a:t>
            </a:r>
            <a:r>
              <a:rPr lang="de-DE" dirty="0" err="1"/>
              <a:t>Repositorys</a:t>
            </a:r>
            <a:r>
              <a:rPr lang="de-DE" dirty="0"/>
              <a:t> auf verschiedene Wege 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Kryptographische Sicherheit der Projektgeschichte (durch Hashs)</a:t>
            </a:r>
          </a:p>
          <a:p>
            <a:pPr lvl="2"/>
            <a:r>
              <a:rPr lang="de-DE" dirty="0"/>
              <a:t>Speichersystem und </a:t>
            </a:r>
            <a:r>
              <a:rPr lang="de-DE" dirty="0" err="1"/>
              <a:t>Dateiversionierung</a:t>
            </a:r>
            <a:endParaRPr lang="de-DE" dirty="0"/>
          </a:p>
          <a:p>
            <a:pPr lvl="3"/>
            <a:r>
              <a:rPr lang="de-DE" dirty="0"/>
              <a:t>Gesamtes Verzeichnis weist gleiche Revisionsnummer auf</a:t>
            </a:r>
          </a:p>
          <a:p>
            <a:pPr lvl="3"/>
            <a:r>
              <a:rPr lang="de-DE" dirty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/>
              <a:t>Säubern des </a:t>
            </a:r>
            <a:r>
              <a:rPr lang="de-DE" dirty="0" err="1"/>
              <a:t>Repositorys</a:t>
            </a:r>
            <a:r>
              <a:rPr lang="de-DE" dirty="0"/>
              <a:t> (Daten gelöschter und zurückgenommener Aktionen und </a:t>
            </a:r>
            <a:r>
              <a:rPr lang="de-DE" dirty="0" err="1"/>
              <a:t>Branches</a:t>
            </a:r>
            <a:r>
              <a:rPr lang="de-DE" dirty="0"/>
              <a:t> bleiben bis zur expliziten Löschung vorhanden)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Interoperabilität (Hilfsprogramme für Interoperabilität zu anderen SCMs)</a:t>
            </a:r>
          </a:p>
          <a:p>
            <a:pPr lvl="2"/>
            <a:r>
              <a:rPr lang="de-DE" dirty="0"/>
              <a:t>Web-Interface (</a:t>
            </a:r>
            <a:r>
              <a:rPr lang="de-DE" dirty="0" err="1"/>
              <a:t>Gitweb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Staging</a:t>
            </a:r>
            <a:r>
              <a:rPr lang="de-DE" dirty="0"/>
              <a:t> Bereich (auch genannt Stage oder Index)</a:t>
            </a:r>
          </a:p>
          <a:p>
            <a:pPr lvl="3"/>
            <a:r>
              <a:rPr lang="de-DE" dirty="0"/>
              <a:t>Zwischenbereich, indem Dateien gesammelt werden</a:t>
            </a:r>
          </a:p>
          <a:p>
            <a:pPr lvl="3"/>
            <a:r>
              <a:rPr lang="de-DE" dirty="0"/>
              <a:t>Nicht alle Dateien aus dem </a:t>
            </a:r>
            <a:r>
              <a:rPr lang="de-DE" dirty="0" err="1"/>
              <a:t>Staging</a:t>
            </a:r>
            <a:r>
              <a:rPr lang="de-DE" dirty="0"/>
              <a:t> müssen </a:t>
            </a:r>
            <a:r>
              <a:rPr lang="de-DE" dirty="0" err="1"/>
              <a:t>commited</a:t>
            </a:r>
            <a:r>
              <a:rPr lang="de-DE" dirty="0"/>
              <a:t> werden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53891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1631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Hohe Komplexität </a:t>
            </a:r>
          </a:p>
          <a:p>
            <a:pPr lvl="3"/>
            <a:r>
              <a:rPr lang="de-DE" dirty="0"/>
              <a:t>dezentrale Versionsverwaltung mit mehr Verantwortung für Entwickler</a:t>
            </a:r>
          </a:p>
          <a:p>
            <a:pPr lvl="3"/>
            <a:r>
              <a:rPr lang="de-DE" dirty="0"/>
              <a:t>Viele Befehle und Parameter</a:t>
            </a:r>
          </a:p>
          <a:p>
            <a:pPr lvl="2"/>
            <a:r>
              <a:rPr lang="de-DE" dirty="0"/>
              <a:t>Komplizierter Umgang mit Submodulen (Submodule sind eigenständige </a:t>
            </a:r>
            <a:r>
              <a:rPr lang="de-DE" dirty="0" err="1"/>
              <a:t>Repositorys</a:t>
            </a:r>
            <a:r>
              <a:rPr lang="de-DE" dirty="0"/>
              <a:t>, die in ein anderen Repository eingebunden werden)</a:t>
            </a:r>
          </a:p>
          <a:p>
            <a:pPr lvl="2"/>
            <a:r>
              <a:rPr lang="de-DE" dirty="0"/>
              <a:t>Ressourcenverbrauch 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/>
              <a:t>Autorisierung nur auf dem ganzen Repository (keine Rechte für einzelne Verzeichnisse)</a:t>
            </a:r>
          </a:p>
          <a:p>
            <a:pPr lvl="2"/>
            <a:r>
              <a:rPr lang="de-DE" dirty="0"/>
              <a:t>Mäßige 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Fortlaufende Entwicklung </a:t>
            </a:r>
          </a:p>
          <a:p>
            <a:pPr lvl="1"/>
            <a:r>
              <a:rPr lang="de-DE" dirty="0"/>
              <a:t>Beschreibt den Prozess des fortlaufenden Zusammenfügens von Komponenten zu einer Anwendung</a:t>
            </a:r>
          </a:p>
          <a:p>
            <a:pPr lvl="1"/>
            <a:r>
              <a:rPr lang="de-DE" dirty="0"/>
              <a:t>Ziel:</a:t>
            </a:r>
          </a:p>
          <a:p>
            <a:pPr lvl="2"/>
            <a:r>
              <a:rPr lang="de-DE" dirty="0"/>
              <a:t>Integration Problems vermeiden und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1"/>
            <a:r>
              <a:rPr lang="de-DE" dirty="0"/>
              <a:t>Oftmals umfasst das nicht nur den Neubau des Systems, sondern auch die Durchführung automatisierter Tests und Messung via Metriken</a:t>
            </a:r>
          </a:p>
          <a:p>
            <a:pPr lvl="1"/>
            <a:r>
              <a:rPr lang="de-DE" dirty="0"/>
              <a:t>Automatisch ausgelöst durch Einchecken in die </a:t>
            </a:r>
            <a:r>
              <a:rPr lang="de-DE" u="sng" dirty="0"/>
              <a:t>Versionsverwaltung 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err="1"/>
              <a:t>compilierbar</a:t>
            </a:r>
            <a:r>
              <a:rPr lang="de-DE" dirty="0"/>
              <a:t> 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/>
              <a:t>Branch</a:t>
            </a:r>
            <a:r>
              <a:rPr lang="de-DE" dirty="0"/>
              <a:t> Management</a:t>
            </a:r>
          </a:p>
          <a:p>
            <a:pPr lvl="2"/>
            <a:r>
              <a:rPr lang="de-DE" dirty="0"/>
              <a:t>Mehrere Entwickler arbeiten unabhängig voneinander an einem Projekt</a:t>
            </a:r>
          </a:p>
          <a:p>
            <a:pPr lvl="2"/>
            <a:r>
              <a:rPr lang="de-DE" dirty="0" err="1"/>
              <a:t>Bugfixes</a:t>
            </a:r>
            <a:r>
              <a:rPr lang="de-DE" dirty="0"/>
              <a:t> für ältere Versionen müssen erstellt und ausgeliefert werden</a:t>
            </a:r>
          </a:p>
          <a:p>
            <a:pPr lvl="2"/>
            <a:r>
              <a:rPr lang="de-DE" dirty="0"/>
              <a:t>Parallele Entwicklung mehrerer Features (spätere Zusammenführung)</a:t>
            </a:r>
          </a:p>
          <a:p>
            <a:pPr lvl="2"/>
            <a:r>
              <a:rPr lang="de-DE" dirty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Feature-</a:t>
            </a:r>
            <a:r>
              <a:rPr lang="de-DE" dirty="0" err="1"/>
              <a:t>Branches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Rückkehr zu altem, lauffähigen Stand möglich</a:t>
            </a:r>
          </a:p>
          <a:p>
            <a:pPr lvl="3"/>
            <a:r>
              <a:rPr lang="de-DE" dirty="0"/>
              <a:t>Rückrollen einzelner Features möglich</a:t>
            </a:r>
          </a:p>
          <a:p>
            <a:pPr lvl="3"/>
            <a:r>
              <a:rPr lang="de-DE" dirty="0" err="1"/>
              <a:t>Builds</a:t>
            </a:r>
            <a:r>
              <a:rPr lang="de-DE" dirty="0"/>
              <a:t> und Tests des Features vor </a:t>
            </a:r>
            <a:r>
              <a:rPr lang="de-DE" dirty="0" err="1"/>
              <a:t>Merge</a:t>
            </a:r>
            <a:r>
              <a:rPr lang="de-DE" dirty="0"/>
              <a:t> in master-</a:t>
            </a:r>
            <a:r>
              <a:rPr lang="de-DE" dirty="0" err="1"/>
              <a:t>Branch</a:t>
            </a:r>
            <a:r>
              <a:rPr lang="de-DE" dirty="0"/>
              <a:t> durchführbar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Releases durchführen</a:t>
            </a:r>
          </a:p>
          <a:p>
            <a:pPr lvl="3"/>
            <a:r>
              <a:rPr lang="de-DE" dirty="0"/>
              <a:t>Hotfixunterstützung</a:t>
            </a:r>
          </a:p>
          <a:p>
            <a:pPr lvl="3"/>
            <a:r>
              <a:rPr lang="de-DE" dirty="0"/>
              <a:t>Paralleles Arbeiten am neuen Release</a:t>
            </a:r>
          </a:p>
          <a:p>
            <a:pPr lvl="3"/>
            <a:r>
              <a:rPr lang="de-DE" dirty="0"/>
              <a:t>Abbildung von Testphasen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Freie Open-Source-Software für CI</a:t>
            </a:r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/>
              <a:t>GitHub</a:t>
            </a:r>
            <a:r>
              <a:rPr lang="de-DE" dirty="0"/>
              <a:t> 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(Login mit </a:t>
            </a:r>
            <a:r>
              <a:rPr lang="de-DE" dirty="0" err="1"/>
              <a:t>GitHub</a:t>
            </a:r>
            <a:r>
              <a:rPr lang="de-DE" dirty="0"/>
              <a:t> Account, Konfiguration Travis, 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für 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Unterstützung</a:t>
            </a:r>
          </a:p>
          <a:p>
            <a:pPr lvl="1"/>
            <a:r>
              <a:rPr lang="de-DE" dirty="0"/>
              <a:t>Beta-Features</a:t>
            </a:r>
          </a:p>
          <a:p>
            <a:pPr lvl="2"/>
            <a:r>
              <a:rPr lang="de-DE" dirty="0"/>
              <a:t>Auto-</a:t>
            </a:r>
            <a:r>
              <a:rPr lang="de-DE" dirty="0" err="1"/>
              <a:t>Cancellation</a:t>
            </a:r>
            <a:r>
              <a:rPr lang="de-DE" dirty="0"/>
              <a:t> (nur den letzten </a:t>
            </a:r>
            <a:r>
              <a:rPr lang="de-DE" dirty="0" err="1"/>
              <a:t>Build</a:t>
            </a:r>
            <a:r>
              <a:rPr lang="de-DE" dirty="0"/>
              <a:t> bauen)</a:t>
            </a:r>
          </a:p>
          <a:p>
            <a:pPr lvl="2"/>
            <a:r>
              <a:rPr lang="de-DE" dirty="0" err="1"/>
              <a:t>Cron</a:t>
            </a:r>
            <a:r>
              <a:rPr lang="de-DE" dirty="0"/>
              <a:t> Jobs (unabhängig von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Trusty</a:t>
            </a:r>
            <a:r>
              <a:rPr lang="de-DE" dirty="0"/>
              <a:t> 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Konfiguration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2"/>
            <a:r>
              <a:rPr lang="de-DE" dirty="0"/>
              <a:t>Darin enthalten sind Details </a:t>
            </a:r>
          </a:p>
          <a:p>
            <a:pPr lvl="3"/>
            <a:r>
              <a:rPr lang="de-DE" dirty="0"/>
              <a:t>Zur verwendeten Programmiersprache</a:t>
            </a:r>
          </a:p>
          <a:p>
            <a:pPr lvl="3"/>
            <a:r>
              <a:rPr lang="de-DE" dirty="0"/>
              <a:t>Zu Befehlen oder Skripten, die vor dem </a:t>
            </a:r>
            <a:r>
              <a:rPr lang="de-DE" dirty="0" err="1"/>
              <a:t>Build</a:t>
            </a:r>
            <a:r>
              <a:rPr lang="de-DE" dirty="0"/>
              <a:t> ausgeführt werden sollen (beispielsweise Installation oder Kopieren der Projektabhängigkeiten)</a:t>
            </a:r>
          </a:p>
          <a:p>
            <a:pPr lvl="3"/>
            <a:r>
              <a:rPr lang="de-DE" dirty="0"/>
              <a:t>Der gewünschten </a:t>
            </a:r>
            <a:r>
              <a:rPr lang="de-DE" dirty="0" err="1"/>
              <a:t>Build</a:t>
            </a:r>
            <a:r>
              <a:rPr lang="de-DE" dirty="0"/>
              <a:t>- und Testumgebung</a:t>
            </a:r>
          </a:p>
          <a:p>
            <a:pPr lvl="3"/>
            <a:r>
              <a:rPr lang="de-DE" dirty="0"/>
              <a:t>Zu Emails, </a:t>
            </a:r>
            <a:r>
              <a:rPr lang="de-DE" dirty="0" err="1"/>
              <a:t>Campfire</a:t>
            </a:r>
            <a:r>
              <a:rPr lang="de-DE" dirty="0"/>
              <a:t> oder IRC </a:t>
            </a:r>
            <a:r>
              <a:rPr lang="de-DE" dirty="0" err="1"/>
              <a:t>Rooms</a:t>
            </a:r>
            <a:r>
              <a:rPr lang="de-DE" dirty="0"/>
              <a:t>, die bei Fehlern zu benachrichtigen sind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ravis CI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935480"/>
            <a:ext cx="7182544" cy="4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Gemeinsame Codebasis</a:t>
            </a:r>
          </a:p>
          <a:p>
            <a:pPr marL="667512" lvl="2" indent="0">
              <a:buNone/>
            </a:pPr>
            <a:r>
              <a:rPr lang="de-DE" dirty="0"/>
              <a:t>Existenz einer Versionsverwaltung</a:t>
            </a:r>
            <a:br>
              <a:rPr lang="de-DE" dirty="0"/>
            </a:br>
            <a:r>
              <a:rPr lang="de-DE" dirty="0"/>
              <a:t>(sinnvolle Integration innerhalb einer Arbeitsgruppe)</a:t>
            </a:r>
          </a:p>
          <a:p>
            <a:pPr lvl="1"/>
            <a:r>
              <a:rPr lang="de-DE" dirty="0"/>
              <a:t>Automatisierte Übersetzung</a:t>
            </a:r>
          </a:p>
          <a:p>
            <a:pPr marL="667512" lvl="2" indent="0">
              <a:buNone/>
            </a:pPr>
            <a:r>
              <a:rPr lang="de-DE" dirty="0"/>
              <a:t>Vor Integration: Durchlaufen von definierten Tests, bspw. statische 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/>
              <a:t>Einsatz separater Test-Umgebungen wird empfohlen, um Unabhängigkeit der Testergebnisse von Arbeitsumgebungen sicherzustellen </a:t>
            </a:r>
          </a:p>
          <a:p>
            <a:pPr lvl="1"/>
            <a:r>
              <a:rPr lang="de-DE" dirty="0"/>
              <a:t>Kontinuierliche Test-Entwicklung</a:t>
            </a:r>
          </a:p>
          <a:p>
            <a:pPr marL="667512" lvl="2" indent="0">
              <a:buNone/>
            </a:pPr>
            <a:r>
              <a:rPr lang="de-DE" dirty="0"/>
              <a:t>Jede Änderung sollte möglichst zeitnah mit einem dazugehörigen Test entwickelt werden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0000" lnSpcReduction="20000"/>
          </a:bodyPr>
          <a:lstStyle/>
          <a:p>
            <a:pPr lvl="1"/>
            <a:r>
              <a:rPr lang="de-DE" sz="2500" u="sng" dirty="0">
                <a:hlinkClick r:id="rId2"/>
              </a:rPr>
              <a:t> </a:t>
            </a:r>
            <a:r>
              <a:rPr lang="de-DE" sz="2500" dirty="0"/>
              <a:t>1 &amp; 1 Digital Guide: </a:t>
            </a:r>
            <a:r>
              <a:rPr lang="de-DE" sz="2500" dirty="0" err="1"/>
              <a:t>Git</a:t>
            </a:r>
            <a:r>
              <a:rPr lang="de-DE" sz="2500" dirty="0"/>
              <a:t> vs. SVN – Von verteilter und zentralisierter Versionsverwaltung, URL: </a:t>
            </a:r>
            <a:r>
              <a:rPr lang="de-DE" sz="2500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Atlassian</a:t>
            </a:r>
            <a:r>
              <a:rPr lang="de-DE" sz="2500" dirty="0"/>
              <a:t>: </a:t>
            </a:r>
            <a:r>
              <a:rPr lang="de-DE" sz="2500" dirty="0" err="1"/>
              <a:t>Comparing</a:t>
            </a:r>
            <a:r>
              <a:rPr lang="de-DE" sz="2500" dirty="0"/>
              <a:t> Workflows, URL: </a:t>
            </a:r>
            <a:r>
              <a:rPr lang="de-DE" sz="2500" dirty="0">
                <a:hlinkClick r:id="rId3"/>
              </a:rPr>
              <a:t>https://de.atlassian.com/git/tutorials/comparing-workflows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 err="1"/>
              <a:t>Chacon</a:t>
            </a:r>
            <a:r>
              <a:rPr lang="de-DE" sz="2500" dirty="0"/>
              <a:t>, Scott / Straub, Ben (2. Auflage 2014): Pro </a:t>
            </a:r>
            <a:r>
              <a:rPr lang="de-DE" sz="2500" dirty="0" err="1"/>
              <a:t>Git</a:t>
            </a:r>
            <a:r>
              <a:rPr lang="de-DE" sz="2500" dirty="0"/>
              <a:t>, </a:t>
            </a:r>
            <a:r>
              <a:rPr lang="de-DE" sz="2500" dirty="0" err="1"/>
              <a:t>Apress</a:t>
            </a:r>
            <a:r>
              <a:rPr lang="de-DE" sz="2500" dirty="0"/>
              <a:t>, URL: </a:t>
            </a:r>
            <a:r>
              <a:rPr lang="de-DE" sz="2500" u="sng" dirty="0">
                <a:hlinkClick r:id="rId4"/>
              </a:rPr>
              <a:t>https://git-scm.com/book/en/v2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Dudler, Roger: </a:t>
            </a:r>
            <a:r>
              <a:rPr lang="de-DE" sz="2500" dirty="0" err="1"/>
              <a:t>git</a:t>
            </a:r>
            <a:r>
              <a:rPr lang="de-DE" sz="2500" dirty="0"/>
              <a:t> – Der einfach Einstieg, URL: </a:t>
            </a:r>
            <a:r>
              <a:rPr lang="de-DE" sz="2500" u="sng" dirty="0">
                <a:hlinkClick r:id="rId5"/>
              </a:rPr>
              <a:t>https://rogerdudler.github.io/git-guide/index.de.html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Fowler, Martin: </a:t>
            </a:r>
            <a:r>
              <a:rPr lang="de-DE" sz="2500" dirty="0" err="1"/>
              <a:t>Continuous</a:t>
            </a:r>
            <a:r>
              <a:rPr lang="de-DE" sz="2500" dirty="0"/>
              <a:t> Integration, URL: </a:t>
            </a:r>
            <a:r>
              <a:rPr lang="de-DE" sz="2500" u="sng" dirty="0">
                <a:hlinkClick r:id="rId6"/>
              </a:rPr>
              <a:t>https://www.martinfowler.com/articles/continuousIntegration.html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</a:t>
            </a:r>
            <a:r>
              <a:rPr lang="de-DE" sz="2500" dirty="0"/>
              <a:t>: Homepage, URL: </a:t>
            </a:r>
            <a:r>
              <a:rPr lang="de-DE" sz="2500" dirty="0">
                <a:hlinkClick r:id="rId7"/>
              </a:rPr>
              <a:t>https://git-scm.com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GitHub</a:t>
            </a:r>
            <a:r>
              <a:rPr lang="de-DE" sz="2500" dirty="0"/>
              <a:t> Inc.: Homepage, URL: </a:t>
            </a:r>
            <a:r>
              <a:rPr lang="de-DE" sz="2500" dirty="0">
                <a:hlinkClick r:id="rId8"/>
              </a:rPr>
              <a:t>https://github.com</a:t>
            </a:r>
            <a:r>
              <a:rPr lang="de-DE" sz="2500" dirty="0"/>
              <a:t>  vom 15.04.2017</a:t>
            </a:r>
          </a:p>
          <a:p>
            <a:pPr lvl="1"/>
            <a:r>
              <a:rPr lang="de-DE" sz="2500" dirty="0" err="1"/>
              <a:t>Preißel</a:t>
            </a:r>
            <a:r>
              <a:rPr lang="de-DE" sz="2500" dirty="0"/>
              <a:t>, René / </a:t>
            </a:r>
            <a:r>
              <a:rPr lang="de-DE" sz="2500" dirty="0" err="1"/>
              <a:t>Stachmann</a:t>
            </a:r>
            <a:r>
              <a:rPr lang="de-DE" sz="2500" dirty="0"/>
              <a:t>, </a:t>
            </a:r>
            <a:r>
              <a:rPr lang="de-DE" sz="2500" dirty="0" err="1"/>
              <a:t>BjØrn</a:t>
            </a:r>
            <a:r>
              <a:rPr lang="de-DE" sz="2500" dirty="0"/>
              <a:t> (4. Auflage 2017): </a:t>
            </a:r>
            <a:r>
              <a:rPr lang="de-DE" sz="2500" dirty="0" err="1"/>
              <a:t>Git</a:t>
            </a:r>
            <a:r>
              <a:rPr lang="de-DE" sz="2500" dirty="0"/>
              <a:t> – Dezentrale Versionsverwaltung im Team – Grundlagen und Workflows, Heidelberg</a:t>
            </a:r>
          </a:p>
          <a:p>
            <a:pPr lvl="1"/>
            <a:r>
              <a:rPr lang="de-DE" sz="2500" dirty="0" err="1"/>
              <a:t>Stückler</a:t>
            </a:r>
            <a:r>
              <a:rPr lang="de-DE" sz="2500" dirty="0"/>
              <a:t>, Moritz: Was ist eigentlich dieses </a:t>
            </a:r>
            <a:r>
              <a:rPr lang="de-DE" sz="2500" dirty="0" err="1"/>
              <a:t>GitHub</a:t>
            </a:r>
            <a:r>
              <a:rPr lang="de-DE" sz="2500" dirty="0"/>
              <a:t>? , URL: </a:t>
            </a:r>
            <a:r>
              <a:rPr lang="de-DE" sz="2500" u="sng" dirty="0">
                <a:hlinkClick r:id="rId9"/>
              </a:rPr>
              <a:t>http://t3n.de/news/eigentlich-github-472886/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Travis CI GmbH: Homepage, URL: </a:t>
            </a:r>
            <a:r>
              <a:rPr lang="de-DE" sz="2500" dirty="0">
                <a:hlinkClick r:id="rId10"/>
              </a:rPr>
              <a:t>https://travis-ci.com/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Von dem Berge, Jana (2009): Auswirkungen der Benutzung von zentralen und dezentralen Versionsverwaltungssystemen In Open Source Projekten, URL: </a:t>
            </a:r>
            <a:r>
              <a:rPr lang="de-DE" sz="2500" u="sng" dirty="0">
                <a:hlinkClick r:id="rId11"/>
              </a:rPr>
              <a:t>http://www.inf.fu-berlin.de/inst/ag-se/theses/Berge09-versionsverwaltung-OSS.pdf </a:t>
            </a:r>
            <a:r>
              <a:rPr lang="de-DE" sz="2500" dirty="0"/>
              <a:t>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Versionsverwaltung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dirty="0">
                <a:hlinkClick r:id="rId12"/>
              </a:rPr>
              <a:t>https://de.wikipedia.org/wiki/Versionsverwaltung</a:t>
            </a:r>
            <a:r>
              <a:rPr lang="de-DE" sz="2500" dirty="0"/>
              <a:t> vom 17.04.2017 </a:t>
            </a:r>
            <a:endParaRPr lang="de-DE" sz="2500" dirty="0"/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Git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3"/>
              </a:rPr>
              <a:t>https://de.wikipedia.org/wiki/Git</a:t>
            </a:r>
            <a:r>
              <a:rPr lang="de-DE" sz="2500" dirty="0"/>
              <a:t> vom 11.04.2017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 err="1"/>
              <a:t>GitHub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4"/>
              </a:rPr>
              <a:t>https://de.wikipedia.org/wiki/GitHub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Inc.: GNU General Public </a:t>
            </a:r>
            <a:r>
              <a:rPr lang="de-DE" sz="2500" dirty="0" err="1"/>
              <a:t>License</a:t>
            </a:r>
            <a:r>
              <a:rPr lang="de-DE" sz="2500" dirty="0"/>
              <a:t>, URL: </a:t>
            </a:r>
            <a:r>
              <a:rPr lang="de-DE" sz="2500" u="sng" dirty="0">
                <a:hlinkClick r:id="rId15"/>
              </a:rPr>
              <a:t>https://de.wikipedia.org/wiki/GNU_General_Public_License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/>
              <a:t>Kontinuierliche Integration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6"/>
              </a:rPr>
              <a:t>https://de.wikipedia.org/wiki/Kontinuierliche_Integration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Continuous integration, </a:t>
            </a:r>
            <a:r>
              <a:rPr lang="de-DE" sz="2500" dirty="0"/>
              <a:t>URL: </a:t>
            </a:r>
            <a:r>
              <a:rPr lang="de-DE" sz="2500" dirty="0">
                <a:hlinkClick r:id="rId17"/>
              </a:rPr>
              <a:t>https://en.wikipedia.org/wiki/Continuous_integration</a:t>
            </a:r>
            <a:r>
              <a:rPr lang="de-DE" sz="2500" dirty="0"/>
              <a:t> vom 17.04.2017</a:t>
            </a:r>
            <a:endParaRPr lang="de-DE" sz="25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-&gt; Ungenauigkeiten Check-In</a:t>
            </a:r>
          </a:p>
          <a:p>
            <a:pPr lvl="2"/>
            <a:r>
              <a:rPr lang="de-DE" dirty="0"/>
              <a:t>Herausforderung ungleiche Zyklen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marL="667512" lvl="2" indent="0">
              <a:buNone/>
            </a:pPr>
            <a:r>
              <a:rPr lang="de-DE" dirty="0"/>
              <a:t>So oft wie möglich integrieren</a:t>
            </a:r>
          </a:p>
          <a:p>
            <a:pPr marL="667512" lvl="2" indent="0">
              <a:buNone/>
            </a:pPr>
            <a:r>
              <a:rPr lang="de-DE" dirty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/>
              <a:t>Sicherung des Entwicklungsstandes</a:t>
            </a:r>
          </a:p>
          <a:p>
            <a:pPr marL="667512" lvl="2" indent="0">
              <a:buNone/>
            </a:pPr>
            <a:r>
              <a:rPr lang="de-DE" dirty="0"/>
              <a:t>Bspw. mindestens 1 Mal täglich</a:t>
            </a:r>
          </a:p>
          <a:p>
            <a:pPr lvl="1"/>
            <a:r>
              <a:rPr lang="de-DE" dirty="0"/>
              <a:t>Integration in den </a:t>
            </a:r>
            <a:r>
              <a:rPr lang="de-DE" dirty="0" err="1"/>
              <a:t>Hauptbranch</a:t>
            </a:r>
            <a:endParaRPr lang="de-DE" dirty="0"/>
          </a:p>
          <a:p>
            <a:pPr marL="667512" lvl="2" indent="0">
              <a:buNone/>
            </a:pPr>
            <a:r>
              <a:rPr lang="de-DE" dirty="0"/>
              <a:t>Änderungen in </a:t>
            </a:r>
            <a:r>
              <a:rPr lang="de-DE" dirty="0" err="1"/>
              <a:t>Hauptbranch</a:t>
            </a:r>
            <a:r>
              <a:rPr lang="de-DE" dirty="0"/>
              <a:t> integrieren, dort startet automatischer </a:t>
            </a:r>
            <a:r>
              <a:rPr lang="de-DE" dirty="0" err="1"/>
              <a:t>Build</a:t>
            </a:r>
            <a:r>
              <a:rPr lang="de-DE" dirty="0"/>
              <a:t>- und Testzyklus (kontinuierlicher </a:t>
            </a:r>
            <a:r>
              <a:rPr lang="de-DE" dirty="0" err="1"/>
              <a:t>Integrationsbuild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Kurze Testzyklen</a:t>
            </a:r>
          </a:p>
          <a:p>
            <a:pPr marL="667512" lvl="2" indent="0">
              <a:buNone/>
            </a:pPr>
            <a:r>
              <a:rPr lang="de-DE" dirty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/>
              <a:t>Bsp. Lokale Tests vor Integration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marL="667512" lvl="2" indent="0">
              <a:buNone/>
            </a:pPr>
            <a:r>
              <a:rPr lang="de-DE" dirty="0"/>
              <a:t>Änderungen sollten in einem Abbild der Produktionsumgebung getestet werden</a:t>
            </a:r>
          </a:p>
          <a:p>
            <a:pPr lvl="1"/>
            <a:r>
              <a:rPr lang="de-DE" dirty="0"/>
              <a:t>Einfacher Zugriff</a:t>
            </a:r>
          </a:p>
          <a:p>
            <a:pPr marL="667512" lvl="2" indent="0">
              <a:buNone/>
            </a:pPr>
            <a:r>
              <a:rPr lang="de-DE" dirty="0"/>
              <a:t>Auch für Nicht-Entwickler (z.B. als Testsystem für Tester, Zahlen für QA, Dokumentation oder Pakete für Release Manager)</a:t>
            </a:r>
          </a:p>
          <a:p>
            <a:pPr lvl="1"/>
            <a:r>
              <a:rPr lang="de-DE" dirty="0"/>
              <a:t>Automatisiertes Reporting</a:t>
            </a:r>
          </a:p>
          <a:p>
            <a:pPr marL="667512" lvl="2" indent="0">
              <a:buNone/>
            </a:pPr>
            <a:r>
              <a:rPr lang="de-DE" dirty="0"/>
              <a:t>Ergebnisse der Integration sollten leicht verfügbar sein (wann, welche Änderungen, welche Qualität)</a:t>
            </a:r>
          </a:p>
          <a:p>
            <a:pPr lvl="1"/>
            <a:r>
              <a:rPr lang="de-DE" dirty="0"/>
              <a:t>Automatisierte Verteilung</a:t>
            </a:r>
          </a:p>
          <a:p>
            <a:pPr marL="667512" lvl="2" indent="0">
              <a:buNone/>
            </a:pPr>
            <a:r>
              <a:rPr lang="de-DE" dirty="0"/>
              <a:t>Leichte Überführung auf Produktionsumgebung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Erkennen von Integrations-Problemen (fixen)</a:t>
            </a:r>
          </a:p>
          <a:p>
            <a:pPr lvl="2"/>
            <a:r>
              <a:rPr lang="de-DE" dirty="0"/>
              <a:t>Frühe Warnungen bei nicht zusammenpassenden Bausteinen</a:t>
            </a:r>
          </a:p>
          <a:p>
            <a:pPr lvl="2"/>
            <a:r>
              <a:rPr lang="de-DE" dirty="0"/>
              <a:t>Sofortige Unit Tests entdecken Fehler zeitnah</a:t>
            </a:r>
          </a:p>
          <a:p>
            <a:pPr lvl="2"/>
            <a:r>
              <a:rPr lang="de-DE" dirty="0"/>
              <a:t>Ständige Verfügbarkeit eines lauffähigen Standes (Demo, Test, Vertrieb)</a:t>
            </a:r>
          </a:p>
          <a:p>
            <a:pPr lvl="2"/>
            <a:r>
              <a:rPr lang="de-DE" dirty="0"/>
              <a:t>Feedback-Prozess führt zu einem verantwortlicheren Umgang (positiver „Erziehungseffekt“)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Versionskontrollsysteme (SCM) dienen</a:t>
            </a:r>
          </a:p>
          <a:p>
            <a:pPr lvl="2"/>
            <a:r>
              <a:rPr lang="de-DE" dirty="0"/>
              <a:t>Der Verwaltung von Dateien</a:t>
            </a:r>
          </a:p>
          <a:p>
            <a:pPr lvl="2"/>
            <a:r>
              <a:rPr lang="de-DE" dirty="0"/>
              <a:t>Der Zugriffsregelung auf Dateien</a:t>
            </a:r>
          </a:p>
          <a:p>
            <a:pPr lvl="2"/>
            <a:r>
              <a:rPr lang="de-DE" dirty="0"/>
              <a:t>Der Protokollierung von Änderungen an Dateien</a:t>
            </a:r>
          </a:p>
          <a:p>
            <a:pPr lvl="1"/>
            <a:r>
              <a:rPr lang="de-DE" dirty="0"/>
              <a:t>Alle zu verwaltenden Dateien liegen im Repository</a:t>
            </a:r>
          </a:p>
          <a:p>
            <a:pPr lvl="1"/>
            <a:r>
              <a:rPr lang="de-DE" dirty="0"/>
              <a:t>Sobald Änderungen vorgenommen werden (und per Commit an das Repository übertragen werden) legt das SCM eine neue Version mit eindeutiger Kennzeichnung an (Revision)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Zeitstemple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2134</Words>
  <Application>Microsoft Office PowerPoint</Application>
  <PresentationFormat>Bildschirmpräsentation (4:3)</PresentationFormat>
  <Paragraphs>679</Paragraphs>
  <Slides>45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8" baseType="lpstr">
      <vt:lpstr>Calibri</vt:lpstr>
      <vt:lpstr>Wingdings 2</vt:lpstr>
      <vt:lpstr>Flow</vt:lpstr>
      <vt:lpstr>Git, Github und Travis</vt:lpstr>
      <vt:lpstr>Agenda</vt:lpstr>
      <vt:lpstr>Continous Integration</vt:lpstr>
      <vt:lpstr>CI - Grundsätze</vt:lpstr>
      <vt:lpstr>CI - Grundsätze</vt:lpstr>
      <vt:lpstr>CI - Grundsätze</vt:lpstr>
      <vt:lpstr>CI - Vorteile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GitHub</vt:lpstr>
      <vt:lpstr>GitHub</vt:lpstr>
      <vt:lpstr>Git</vt:lpstr>
      <vt:lpstr>Git - Besonderheiten</vt:lpstr>
      <vt:lpstr>Git - Besonderheiten</vt:lpstr>
      <vt:lpstr>Git - Besonderheiten</vt:lpstr>
      <vt:lpstr>Workflows / Branch Management</vt:lpstr>
      <vt:lpstr>Workflows / Branch Management</vt:lpstr>
      <vt:lpstr>Workflows / Branch Management</vt:lpstr>
      <vt:lpstr>Git - Nachteile</vt:lpstr>
      <vt:lpstr>Git - Repository</vt:lpstr>
      <vt:lpstr>Git - Befehle</vt:lpstr>
      <vt:lpstr>Git - Befehle</vt:lpstr>
      <vt:lpstr>Git - Befehle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Build automation with Travis CI </vt:lpstr>
      <vt:lpstr>Build automation with Travis CI </vt:lpstr>
      <vt:lpstr>Build automation with Travis CI </vt:lpstr>
      <vt:lpstr>Build automation with Travis CI </vt:lpstr>
      <vt:lpstr>PowerPoint-Präsentation</vt:lpstr>
      <vt:lpstr>Quellenverzeichnis</vt:lpstr>
      <vt:lpstr>Erfahrungen aus der Praxis - CI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Nutzer</cp:lastModifiedBy>
  <cp:revision>185</cp:revision>
  <cp:lastPrinted>2017-04-09T08:31:04Z</cp:lastPrinted>
  <dcterms:created xsi:type="dcterms:W3CDTF">2016-11-07T17:39:29Z</dcterms:created>
  <dcterms:modified xsi:type="dcterms:W3CDTF">2017-04-17T06:52:09Z</dcterms:modified>
</cp:coreProperties>
</file>