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9"/>
  </p:notesMasterIdLst>
  <p:sldIdLst>
    <p:sldId id="256" r:id="rId2"/>
    <p:sldId id="257" r:id="rId3"/>
    <p:sldId id="341" r:id="rId4"/>
    <p:sldId id="275" r:id="rId5"/>
    <p:sldId id="289" r:id="rId6"/>
    <p:sldId id="291" r:id="rId7"/>
    <p:sldId id="290" r:id="rId8"/>
    <p:sldId id="292" r:id="rId9"/>
    <p:sldId id="295" r:id="rId10"/>
    <p:sldId id="297" r:id="rId11"/>
    <p:sldId id="298" r:id="rId12"/>
    <p:sldId id="300" r:id="rId13"/>
    <p:sldId id="308" r:id="rId14"/>
    <p:sldId id="303" r:id="rId15"/>
    <p:sldId id="294" r:id="rId16"/>
    <p:sldId id="304" r:id="rId17"/>
    <p:sldId id="309" r:id="rId18"/>
    <p:sldId id="310" r:id="rId19"/>
    <p:sldId id="315" r:id="rId20"/>
    <p:sldId id="322" r:id="rId21"/>
    <p:sldId id="321" r:id="rId22"/>
    <p:sldId id="335" r:id="rId23"/>
    <p:sldId id="324" r:id="rId24"/>
    <p:sldId id="342" r:id="rId25"/>
    <p:sldId id="323" r:id="rId26"/>
    <p:sldId id="338" r:id="rId27"/>
    <p:sldId id="339" r:id="rId28"/>
    <p:sldId id="340" r:id="rId29"/>
    <p:sldId id="336" r:id="rId30"/>
    <p:sldId id="311" r:id="rId31"/>
    <p:sldId id="312" r:id="rId32"/>
    <p:sldId id="313" r:id="rId33"/>
    <p:sldId id="317" r:id="rId34"/>
    <p:sldId id="328" r:id="rId35"/>
    <p:sldId id="329" r:id="rId36"/>
    <p:sldId id="325" r:id="rId37"/>
    <p:sldId id="337" r:id="rId38"/>
    <p:sldId id="330" r:id="rId39"/>
    <p:sldId id="331" r:id="rId40"/>
    <p:sldId id="332" r:id="rId41"/>
    <p:sldId id="343" r:id="rId42"/>
    <p:sldId id="293" r:id="rId43"/>
    <p:sldId id="288" r:id="rId44"/>
    <p:sldId id="270" r:id="rId45"/>
    <p:sldId id="305" r:id="rId46"/>
    <p:sldId id="306" r:id="rId47"/>
    <p:sldId id="307" r:id="rId48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171" autoAdjust="0"/>
  </p:normalViewPr>
  <p:slideViewPr>
    <p:cSldViewPr>
      <p:cViewPr varScale="1">
        <p:scale>
          <a:sx n="59" d="100"/>
          <a:sy n="59" d="100"/>
        </p:scale>
        <p:origin x="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en.wikipedia.org/wiki/Build_automation%20vom%2017.04.2017" TargetMode="External"/><Relationship Id="rId18" Type="http://schemas.openxmlformats.org/officeDocument/2006/relationships/hyperlink" Target="https://de.wikipedia.org/wiki/Kontinuierliche_Integr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://www.inf.fu-berlin.de/inst/ag-se/theses/Berge09-versionsverwaltung-OSS.pdf%20vom%2015.04.2017" TargetMode="External"/><Relationship Id="rId17" Type="http://schemas.openxmlformats.org/officeDocument/2006/relationships/hyperlink" Target="https://de.wikipedia.org/wiki/GNU_General_Public_License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GitHub" TargetMode="External"/><Relationship Id="rId20" Type="http://schemas.openxmlformats.org/officeDocument/2006/relationships/hyperlink" Target="https://de.wikipedia.org/wiki/Versionsverwalt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s://travis-ci.com/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it" TargetMode="External"/><Relationship Id="rId10" Type="http://schemas.openxmlformats.org/officeDocument/2006/relationships/hyperlink" Target="http://t3n.de/news/eigentlich-github-472886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jaxenter.de/ci-server-im-vergleich-jenkins-vs-cruisecontrol-vs-travis-38081" TargetMode="External"/><Relationship Id="rId14" Type="http://schemas.openxmlformats.org/officeDocument/2006/relationships/hyperlink" Target="https://en.wikipedia.org/wiki/Continuous_integration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Zeitstempel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 fontScale="92500"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</a:t>
            </a:r>
            <a:r>
              <a:rPr lang="de-DE" dirty="0" err="1" smtClean="0"/>
              <a:t>epositorys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</a:t>
            </a:r>
            <a:r>
              <a:rPr lang="de-DE" dirty="0" smtClean="0"/>
              <a:t>Commit</a:t>
            </a:r>
          </a:p>
          <a:p>
            <a:pPr lvl="2"/>
            <a:r>
              <a:rPr lang="de-DE" dirty="0" smtClean="0"/>
              <a:t>Abgleich Revisionsnummer mit Working </a:t>
            </a:r>
            <a:r>
              <a:rPr lang="de-DE" dirty="0" err="1" smtClean="0"/>
              <a:t>Copy</a:t>
            </a:r>
            <a:endParaRPr lang="de-DE" dirty="0" smtClean="0"/>
          </a:p>
          <a:p>
            <a:pPr lvl="3"/>
            <a:r>
              <a:rPr lang="de-DE" dirty="0" smtClean="0"/>
              <a:t>Falls gleich: Änderungen übernehmen, neue </a:t>
            </a:r>
            <a:r>
              <a:rPr lang="de-DE" dirty="0"/>
              <a:t>Version </a:t>
            </a:r>
            <a:r>
              <a:rPr lang="de-DE" dirty="0" smtClean="0"/>
              <a:t>erstellen</a:t>
            </a:r>
            <a:endParaRPr lang="de-DE" dirty="0"/>
          </a:p>
          <a:p>
            <a:pPr lvl="3"/>
            <a:r>
              <a:rPr lang="de-DE" dirty="0"/>
              <a:t>Falls </a:t>
            </a:r>
            <a:r>
              <a:rPr lang="de-DE" dirty="0" smtClean="0"/>
              <a:t>nein: </a:t>
            </a:r>
            <a:r>
              <a:rPr lang="de-DE" dirty="0" err="1" smtClean="0"/>
              <a:t>Mergen</a:t>
            </a:r>
            <a:r>
              <a:rPr lang="de-DE" dirty="0" smtClean="0"/>
              <a:t> oder Hinweis zwecks </a:t>
            </a:r>
            <a:r>
              <a:rPr lang="de-DE" dirty="0" err="1" smtClean="0"/>
              <a:t>Merge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723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012160" y="4619887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</a:t>
            </a:r>
            <a:r>
              <a:rPr lang="de-DE" dirty="0" smtClean="0"/>
              <a:t>Repository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2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572"/>
              </p:ext>
            </p:extLst>
          </p:nvPr>
        </p:nvGraphicFramePr>
        <p:xfrm>
          <a:off x="457201" y="1764241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0" y="6597352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Ursprüngliche 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Nicht-Lineare Entwicklung</a:t>
            </a:r>
          </a:p>
          <a:p>
            <a:pPr lvl="3"/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/>
              <a:t>Flexibilität in Workflows / Strategien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</a:t>
            </a:r>
            <a:endParaRPr lang="de-DE" dirty="0" smtClean="0"/>
          </a:p>
          <a:p>
            <a:pPr lvl="3"/>
            <a:r>
              <a:rPr lang="de-DE" dirty="0" smtClean="0"/>
              <a:t>Sehr </a:t>
            </a:r>
            <a:r>
              <a:rPr lang="de-DE" dirty="0"/>
              <a:t>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</a:t>
            </a:r>
            <a:r>
              <a:rPr lang="de-DE" dirty="0" smtClean="0"/>
              <a:t>anderes </a:t>
            </a:r>
            <a:r>
              <a:rPr lang="de-DE" dirty="0"/>
              <a:t>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 smtClean="0"/>
              <a:t>Mäßige </a:t>
            </a:r>
            <a:r>
              <a:rPr lang="de-DE" dirty="0"/>
              <a:t>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 mit Travis </a:t>
            </a:r>
            <a:r>
              <a:rPr lang="de-DE" dirty="0"/>
              <a:t>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Unterstützung im </a:t>
            </a:r>
            <a:r>
              <a:rPr lang="de-DE" dirty="0" smtClean="0"/>
              <a:t>Entwicklungsworkflow </a:t>
            </a:r>
          </a:p>
          <a:p>
            <a:pPr lvl="1"/>
            <a:r>
              <a:rPr lang="de-DE" dirty="0" smtClean="0"/>
              <a:t>Code </a:t>
            </a:r>
            <a:r>
              <a:rPr lang="de-DE" dirty="0"/>
              <a:t>Hosting</a:t>
            </a:r>
          </a:p>
          <a:p>
            <a:pPr lvl="1"/>
            <a:r>
              <a:rPr lang="de-DE" dirty="0" err="1" smtClean="0"/>
              <a:t>Seamless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70608" y="6356350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54" y="3654335"/>
            <a:ext cx="3497089" cy="25442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86" y="4509120"/>
            <a:ext cx="3138266" cy="2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Projektmanagement </a:t>
            </a:r>
            <a:r>
              <a:rPr lang="de-DE" dirty="0"/>
              <a:t>Features (</a:t>
            </a:r>
            <a:r>
              <a:rPr lang="de-DE" dirty="0" err="1"/>
              <a:t>Issuelists</a:t>
            </a:r>
            <a:r>
              <a:rPr lang="de-DE" dirty="0"/>
              <a:t>, </a:t>
            </a:r>
            <a:r>
              <a:rPr lang="de-DE" dirty="0" err="1" smtClean="0"/>
              <a:t>Scrumboards</a:t>
            </a:r>
            <a:r>
              <a:rPr lang="de-DE" dirty="0" smtClean="0"/>
              <a:t>, </a:t>
            </a:r>
            <a:r>
              <a:rPr lang="de-DE" dirty="0"/>
              <a:t>grafische Darstellung des </a:t>
            </a:r>
            <a:r>
              <a:rPr lang="de-DE" dirty="0" smtClean="0"/>
              <a:t>Entwicklungsprozesses,…)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4012873" y="5805264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14" y="2913510"/>
            <a:ext cx="3678137" cy="24965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52" y="3140968"/>
            <a:ext cx="3668608" cy="2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8907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Integrationen: z.B.: </a:t>
            </a:r>
          </a:p>
          <a:p>
            <a:pPr lvl="2"/>
            <a:r>
              <a:rPr lang="de-DE" dirty="0" err="1" smtClean="0"/>
              <a:t>Slack</a:t>
            </a:r>
            <a:r>
              <a:rPr lang="de-DE" dirty="0" smtClean="0"/>
              <a:t> (Teammessaging)</a:t>
            </a:r>
          </a:p>
          <a:p>
            <a:pPr lvl="2"/>
            <a:r>
              <a:rPr lang="de-DE" dirty="0" err="1" smtClean="0"/>
              <a:t>ZenHub</a:t>
            </a:r>
            <a:r>
              <a:rPr lang="de-DE" dirty="0" smtClean="0"/>
              <a:t> (Project Management)</a:t>
            </a:r>
          </a:p>
          <a:p>
            <a:pPr lvl="2"/>
            <a:r>
              <a:rPr lang="de-DE" dirty="0" smtClean="0"/>
              <a:t>Travis CI (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Atom (Editor)</a:t>
            </a:r>
          </a:p>
          <a:p>
            <a:pPr lvl="2"/>
            <a:r>
              <a:rPr lang="de-DE" dirty="0" err="1" smtClean="0"/>
              <a:t>CircleCI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 Automation, Test Automation)</a:t>
            </a:r>
          </a:p>
          <a:p>
            <a:pPr lvl="2"/>
            <a:r>
              <a:rPr lang="de-DE" dirty="0" err="1" smtClean="0"/>
              <a:t>Codeship</a:t>
            </a:r>
            <a:r>
              <a:rPr lang="de-DE" dirty="0" smtClean="0"/>
              <a:t> (</a:t>
            </a:r>
            <a:r>
              <a:rPr lang="de-DE" dirty="0" err="1" smtClean="0"/>
              <a:t>Continous</a:t>
            </a:r>
            <a:r>
              <a:rPr lang="de-DE" dirty="0" smtClean="0"/>
              <a:t> Integration </a:t>
            </a:r>
            <a:r>
              <a:rPr lang="de-DE" dirty="0" err="1" smtClean="0"/>
              <a:t>with</a:t>
            </a:r>
            <a:r>
              <a:rPr lang="de-DE" dirty="0" smtClean="0"/>
              <a:t> Docker </a:t>
            </a:r>
            <a:r>
              <a:rPr lang="de-DE" dirty="0" err="1" smtClean="0"/>
              <a:t>support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Code </a:t>
            </a:r>
            <a:r>
              <a:rPr lang="de-DE" dirty="0" err="1" smtClean="0"/>
              <a:t>Climate</a:t>
            </a:r>
            <a:r>
              <a:rPr lang="de-DE" dirty="0" smtClean="0"/>
              <a:t> (</a:t>
            </a:r>
            <a:r>
              <a:rPr lang="de-DE" dirty="0" err="1" smtClean="0"/>
              <a:t>Automated</a:t>
            </a:r>
            <a:r>
              <a:rPr lang="de-DE" dirty="0" smtClean="0"/>
              <a:t> Code Review)</a:t>
            </a:r>
          </a:p>
          <a:p>
            <a:pPr lvl="2"/>
            <a:r>
              <a:rPr lang="de-DE" dirty="0" smtClean="0"/>
              <a:t>Gitter (</a:t>
            </a:r>
            <a:r>
              <a:rPr lang="de-DE" dirty="0" err="1" smtClean="0"/>
              <a:t>Collaboration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Waffle</a:t>
            </a:r>
            <a:r>
              <a:rPr lang="de-DE" dirty="0" smtClean="0"/>
              <a:t> (Project </a:t>
            </a:r>
            <a:r>
              <a:rPr lang="de-DE" dirty="0" err="1" smtClean="0"/>
              <a:t>Managment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Jira</a:t>
            </a:r>
            <a:r>
              <a:rPr lang="de-DE" dirty="0" smtClean="0"/>
              <a:t>, AWS, Buddy, </a:t>
            </a:r>
            <a:r>
              <a:rPr lang="de-DE" dirty="0" err="1" smtClean="0"/>
              <a:t>SideCI</a:t>
            </a:r>
            <a:r>
              <a:rPr lang="de-DE" dirty="0" smtClean="0"/>
              <a:t>, </a:t>
            </a:r>
            <a:r>
              <a:rPr lang="de-DE" dirty="0" err="1" smtClean="0"/>
              <a:t>Trello</a:t>
            </a:r>
            <a:r>
              <a:rPr lang="de-DE" dirty="0" smtClean="0"/>
              <a:t>, </a:t>
            </a:r>
            <a:r>
              <a:rPr lang="de-DE" dirty="0" err="1" smtClean="0"/>
              <a:t>PhraseApp</a:t>
            </a:r>
            <a:r>
              <a:rPr lang="de-DE" dirty="0" smtClean="0"/>
              <a:t>, </a:t>
            </a:r>
            <a:r>
              <a:rPr lang="de-DE" dirty="0" err="1" smtClean="0"/>
              <a:t>Bugsnag</a:t>
            </a:r>
            <a:r>
              <a:rPr lang="de-DE" dirty="0" smtClean="0"/>
              <a:t>, </a:t>
            </a:r>
            <a:r>
              <a:rPr lang="de-DE" dirty="0" err="1" smtClean="0"/>
              <a:t>StackStorm</a:t>
            </a:r>
            <a:r>
              <a:rPr lang="de-DE" dirty="0" smtClean="0"/>
              <a:t>, Google </a:t>
            </a:r>
            <a:r>
              <a:rPr lang="de-DE" dirty="0" err="1" smtClean="0"/>
              <a:t>Stackdriver</a:t>
            </a:r>
            <a:r>
              <a:rPr lang="de-DE" dirty="0" smtClean="0"/>
              <a:t>, Docker Cloud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7072599" y="3255185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288" y="1786940"/>
            <a:ext cx="4297512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Großteil </a:t>
            </a:r>
            <a:r>
              <a:rPr lang="de-DE" dirty="0"/>
              <a:t>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1"/>
            <a:r>
              <a:rPr lang="de-DE" dirty="0" smtClean="0"/>
              <a:t>Dokumentation </a:t>
            </a:r>
            <a:r>
              <a:rPr lang="de-DE" dirty="0"/>
              <a:t>und Wiki </a:t>
            </a:r>
            <a:r>
              <a:rPr lang="de-DE" dirty="0" smtClean="0"/>
              <a:t>Funktionalitäten</a:t>
            </a:r>
          </a:p>
          <a:p>
            <a:pPr lvl="1"/>
            <a:r>
              <a:rPr lang="de-DE" dirty="0" smtClean="0"/>
              <a:t>Community Management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779912" y="5177549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89943"/>
            <a:ext cx="2325040" cy="16961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2" y="4046957"/>
            <a:ext cx="2429857" cy="21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/>
              <a:t>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 smtClean="0"/>
              <a:t>Branches</a:t>
            </a:r>
            <a:endParaRPr lang="de-DE" dirty="0"/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Im Rahmen der Agilen Softwareentwicklung Lieferung von funktionsfähiger Software in immer kürzeren Abständen</a:t>
            </a:r>
          </a:p>
          <a:p>
            <a:pPr lvl="1"/>
            <a:r>
              <a:rPr lang="de-DE" dirty="0" smtClean="0"/>
              <a:t>Agile Entwicklung (</a:t>
            </a:r>
            <a:r>
              <a:rPr lang="de-DE" dirty="0" err="1" smtClean="0"/>
              <a:t>Scrum</a:t>
            </a:r>
            <a:r>
              <a:rPr lang="de-DE" dirty="0" smtClean="0"/>
              <a:t>, Kanban, Extreme </a:t>
            </a:r>
            <a:r>
              <a:rPr lang="de-DE" dirty="0" err="1" smtClean="0"/>
              <a:t>Programming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Automatisierung von Prozessen (Tests, </a:t>
            </a:r>
            <a:r>
              <a:rPr lang="de-DE" dirty="0" err="1" smtClean="0"/>
              <a:t>Deployments</a:t>
            </a:r>
            <a:r>
              <a:rPr lang="de-DE" dirty="0" smtClean="0"/>
              <a:t>, </a:t>
            </a:r>
            <a:r>
              <a:rPr lang="de-DE" dirty="0" err="1" smtClean="0"/>
              <a:t>Builds</a:t>
            </a:r>
            <a:r>
              <a:rPr lang="de-DE" dirty="0" smtClean="0"/>
              <a:t>) -&gt;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 smtClean="0"/>
          </a:p>
          <a:p>
            <a:pPr lvl="1"/>
            <a:r>
              <a:rPr lang="de-DE" dirty="0" smtClean="0"/>
              <a:t>Beispiel E-Commerce Software: </a:t>
            </a:r>
            <a:r>
              <a:rPr lang="de-DE" dirty="0" smtClean="0"/>
              <a:t>Wunsch nach sofortiger Verfügbarkeit von Änderungen </a:t>
            </a:r>
          </a:p>
          <a:p>
            <a:pPr lvl="1"/>
            <a:r>
              <a:rPr lang="de-DE" dirty="0" err="1" smtClean="0"/>
              <a:t>Continous</a:t>
            </a:r>
            <a:r>
              <a:rPr lang="de-DE" dirty="0" smtClean="0"/>
              <a:t> Integration ist ein </a:t>
            </a:r>
            <a:r>
              <a:rPr lang="de-DE" dirty="0" err="1" smtClean="0"/>
              <a:t>Softwarentwicklungs</a:t>
            </a:r>
            <a:r>
              <a:rPr lang="de-DE" dirty="0" err="1" smtClean="0"/>
              <a:t>methode</a:t>
            </a:r>
            <a:r>
              <a:rPr lang="de-DE" dirty="0" smtClean="0"/>
              <a:t>, die durch hohe Integrationsfrequenz und angeschlossene Automatisierung die schnelle Auslieferung unterstützt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/>
              <a:t>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/>
              <a:t>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381328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</a:t>
            </a:r>
            <a:r>
              <a:rPr lang="de-DE" dirty="0" smtClean="0"/>
              <a:t>entwickeln (</a:t>
            </a:r>
            <a:r>
              <a:rPr lang="de-DE" dirty="0" err="1" smtClean="0"/>
              <a:t>GitHub</a:t>
            </a:r>
            <a:r>
              <a:rPr lang="de-DE" dirty="0" smtClean="0"/>
              <a:t> spezifisch)</a:t>
            </a:r>
            <a:endParaRPr lang="de-DE" dirty="0"/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smtClean="0"/>
              <a:t>kompilierbar </a:t>
            </a:r>
            <a:r>
              <a:rPr lang="de-DE" dirty="0"/>
              <a:t>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345299" y="2537368"/>
            <a:ext cx="148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/>
              <a:t>A</a:t>
            </a:r>
            <a:r>
              <a:rPr lang="de-DE" dirty="0" smtClean="0"/>
              <a:t>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Automatisierte Erstellung von </a:t>
            </a:r>
            <a:r>
              <a:rPr lang="de-DE" dirty="0" err="1" smtClean="0"/>
              <a:t>Builds</a:t>
            </a:r>
            <a:r>
              <a:rPr lang="de-DE" dirty="0" smtClean="0"/>
              <a:t> (Dateien werden zu einem finalen Softwareprodukt zusammengepackt)</a:t>
            </a:r>
            <a:endParaRPr lang="de-DE" dirty="0" smtClean="0"/>
          </a:p>
          <a:p>
            <a:r>
              <a:rPr lang="de-DE" dirty="0" smtClean="0"/>
              <a:t>Besteht </a:t>
            </a:r>
            <a:r>
              <a:rPr lang="de-DE" dirty="0"/>
              <a:t>aus</a:t>
            </a:r>
          </a:p>
          <a:p>
            <a:pPr lvl="1"/>
            <a:r>
              <a:rPr lang="de-DE" dirty="0" err="1"/>
              <a:t>Compiling</a:t>
            </a:r>
            <a:endParaRPr lang="de-DE" dirty="0"/>
          </a:p>
          <a:p>
            <a:pPr lvl="1"/>
            <a:r>
              <a:rPr lang="de-DE" dirty="0" err="1" smtClean="0"/>
              <a:t>Packing</a:t>
            </a:r>
            <a:r>
              <a:rPr lang="de-DE" dirty="0" smtClean="0"/>
              <a:t>/</a:t>
            </a:r>
            <a:r>
              <a:rPr lang="de-DE" dirty="0" err="1" smtClean="0"/>
              <a:t>Deploying</a:t>
            </a:r>
            <a:endParaRPr lang="de-DE" dirty="0"/>
          </a:p>
          <a:p>
            <a:pPr lvl="1"/>
            <a:r>
              <a:rPr lang="de-DE" dirty="0"/>
              <a:t>automatische Tests</a:t>
            </a:r>
          </a:p>
          <a:p>
            <a:r>
              <a:rPr lang="de-DE" dirty="0"/>
              <a:t>Lokal (</a:t>
            </a:r>
            <a:r>
              <a:rPr lang="en-US" dirty="0"/>
              <a:t>Make, Rake, MS build, Ant, Gradle)</a:t>
            </a:r>
            <a:br>
              <a:rPr lang="en-US" dirty="0"/>
            </a:br>
            <a:r>
              <a:rPr lang="en-US" dirty="0" err="1"/>
              <a:t>oder</a:t>
            </a:r>
            <a:r>
              <a:rPr lang="en-US" dirty="0"/>
              <a:t> Server </a:t>
            </a:r>
            <a:r>
              <a:rPr lang="en-US" dirty="0" err="1"/>
              <a:t>basiert</a:t>
            </a:r>
            <a:r>
              <a:rPr lang="en-US" dirty="0"/>
              <a:t> (</a:t>
            </a:r>
            <a:r>
              <a:rPr lang="en-US" dirty="0" err="1"/>
              <a:t>CruiseControl</a:t>
            </a:r>
            <a:r>
              <a:rPr lang="en-US" dirty="0"/>
              <a:t>, Jenkins, Travis CI)</a:t>
            </a:r>
          </a:p>
          <a:p>
            <a:r>
              <a:rPr lang="en-US" dirty="0" err="1"/>
              <a:t>Typen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On-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</a:t>
            </a:r>
            <a:r>
              <a:rPr lang="de-DE" dirty="0" smtClean="0"/>
              <a:t>CI (kostenfrei für </a:t>
            </a:r>
            <a:r>
              <a:rPr lang="de-DE" dirty="0" err="1" smtClean="0"/>
              <a:t>OpenSource</a:t>
            </a:r>
            <a:r>
              <a:rPr lang="de-DE" dirty="0" smtClean="0"/>
              <a:t> Projekte)</a:t>
            </a:r>
            <a:endParaRPr lang="de-DE" dirty="0"/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 und Ähnlichem </a:t>
            </a:r>
            <a:r>
              <a:rPr lang="de-DE" dirty="0"/>
              <a:t>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weitere Anbindungen zu </a:t>
            </a:r>
            <a:r>
              <a:rPr lang="de-DE" dirty="0" err="1" smtClean="0"/>
              <a:t>Heroku</a:t>
            </a:r>
            <a:r>
              <a:rPr lang="de-DE" dirty="0" smtClean="0"/>
              <a:t>, AWS </a:t>
            </a:r>
            <a:r>
              <a:rPr lang="de-DE" dirty="0" err="1" smtClean="0"/>
              <a:t>CodeDeploy</a:t>
            </a:r>
            <a:r>
              <a:rPr lang="de-DE" dirty="0" smtClean="0"/>
              <a:t>, </a:t>
            </a:r>
            <a:r>
              <a:rPr lang="de-DE" dirty="0" err="1" smtClean="0"/>
              <a:t>OpenShift</a:t>
            </a:r>
            <a:endParaRPr lang="de-DE" dirty="0"/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</a:t>
            </a:r>
            <a:r>
              <a:rPr lang="de-DE" dirty="0" smtClean="0"/>
              <a:t>für </a:t>
            </a:r>
            <a:r>
              <a:rPr lang="de-DE" dirty="0"/>
              <a:t>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Vorinstallierte Testumgebung</a:t>
            </a:r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 (Windows </a:t>
            </a:r>
            <a:r>
              <a:rPr lang="de-DE" dirty="0" err="1"/>
              <a:t>Appveyor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Ziele: 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2"/>
            <a:r>
              <a:rPr lang="de-DE" dirty="0" smtClean="0"/>
              <a:t>Integrations-Probleme </a:t>
            </a:r>
            <a:r>
              <a:rPr lang="de-DE" dirty="0"/>
              <a:t>vermeiden</a:t>
            </a:r>
          </a:p>
          <a:p>
            <a:pPr lvl="1"/>
            <a:r>
              <a:rPr lang="de-DE" dirty="0" smtClean="0"/>
              <a:t>Beschreibt </a:t>
            </a:r>
            <a:r>
              <a:rPr lang="de-DE" dirty="0"/>
              <a:t>den Prozess des fortlaufenden Zusammenfügens von Komponenten zu einer Anwendung</a:t>
            </a:r>
          </a:p>
          <a:p>
            <a:pPr lvl="1"/>
            <a:r>
              <a:rPr lang="de-DE" dirty="0" smtClean="0"/>
              <a:t>Oftmals nicht </a:t>
            </a:r>
            <a:r>
              <a:rPr lang="de-DE" dirty="0"/>
              <a:t>nur </a:t>
            </a:r>
            <a:r>
              <a:rPr lang="de-DE" dirty="0" smtClean="0"/>
              <a:t>Neubau </a:t>
            </a:r>
            <a:r>
              <a:rPr lang="de-DE" dirty="0"/>
              <a:t>des Systems, sondern auch </a:t>
            </a:r>
            <a:r>
              <a:rPr lang="de-DE" dirty="0" smtClean="0"/>
              <a:t>Durchführung </a:t>
            </a:r>
            <a:r>
              <a:rPr lang="de-DE" dirty="0"/>
              <a:t>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oder 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GitHub</a:t>
            </a:r>
            <a:r>
              <a:rPr lang="de-DE" dirty="0" smtClean="0"/>
              <a:t> &amp; Travis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</a:t>
            </a:r>
            <a:r>
              <a:rPr lang="de-DE" dirty="0" smtClean="0"/>
              <a:t>&amp; ungleiche Zyklen -&gt; </a:t>
            </a:r>
            <a:r>
              <a:rPr lang="de-DE" dirty="0"/>
              <a:t>Ungenauigkeiten Check-In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dirty="0"/>
              <a:t>1 &amp; 1 Digital Guide: </a:t>
            </a:r>
            <a:r>
              <a:rPr lang="de-DE" dirty="0" err="1"/>
              <a:t>Git</a:t>
            </a:r>
            <a:r>
              <a:rPr lang="de-DE" dirty="0"/>
              <a:t> vs. SVN – Von verteilter und zentralisierter Versionsverwaltung, URL: </a:t>
            </a:r>
            <a:r>
              <a:rPr lang="de-DE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Atlassian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Workflows, URL: </a:t>
            </a:r>
            <a:r>
              <a:rPr lang="de-DE" u="sng" dirty="0">
                <a:hlinkClick r:id="rId3"/>
              </a:rPr>
              <a:t>https://de.atlassian.com/git/tutorials/comparing-workflows</a:t>
            </a:r>
            <a:r>
              <a:rPr lang="de-DE" dirty="0"/>
              <a:t>  vom 15.04.2017 </a:t>
            </a:r>
          </a:p>
          <a:p>
            <a:pPr lvl="1"/>
            <a:r>
              <a:rPr lang="de-DE" dirty="0" err="1"/>
              <a:t>Chacon</a:t>
            </a:r>
            <a:r>
              <a:rPr lang="de-DE" dirty="0"/>
              <a:t>, Scott / Straub, Ben (2. Auflage 2014): Pro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Apress</a:t>
            </a:r>
            <a:r>
              <a:rPr lang="de-DE" dirty="0"/>
              <a:t>, URL: </a:t>
            </a:r>
            <a:r>
              <a:rPr lang="de-DE" u="sng" dirty="0">
                <a:hlinkClick r:id="rId4"/>
              </a:rPr>
              <a:t>https://git-scm.com/book/en/v2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Dudler, Roger: </a:t>
            </a:r>
            <a:r>
              <a:rPr lang="de-DE" dirty="0" err="1"/>
              <a:t>git</a:t>
            </a:r>
            <a:r>
              <a:rPr lang="de-DE" dirty="0"/>
              <a:t> – Der einfach Einstieg, URL: </a:t>
            </a:r>
            <a:r>
              <a:rPr lang="de-DE" u="sng" dirty="0">
                <a:hlinkClick r:id="rId5"/>
              </a:rPr>
              <a:t>https://rogerdudler.github.io/git-guide/index.de.html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Fowler, Martin: </a:t>
            </a:r>
            <a:r>
              <a:rPr lang="de-DE" dirty="0" err="1"/>
              <a:t>Continuous</a:t>
            </a:r>
            <a:r>
              <a:rPr lang="de-DE" dirty="0"/>
              <a:t> Integration, URL: </a:t>
            </a:r>
            <a:r>
              <a:rPr lang="de-DE" u="sng" dirty="0">
                <a:hlinkClick r:id="rId6"/>
              </a:rPr>
              <a:t>https://www.martinfowler.com/articles/continuousIntegration.html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: Homepage, URL: </a:t>
            </a:r>
            <a:r>
              <a:rPr lang="de-DE" u="sng" dirty="0">
                <a:hlinkClick r:id="rId7"/>
              </a:rPr>
              <a:t>https://git-scm.com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Inc.: Homepage, URL: </a:t>
            </a:r>
            <a:r>
              <a:rPr lang="de-DE" u="sng" dirty="0">
                <a:hlinkClick r:id="rId8"/>
              </a:rPr>
              <a:t>https://github.com</a:t>
            </a:r>
            <a:r>
              <a:rPr lang="de-DE" dirty="0"/>
              <a:t>  vom 15.04.2017</a:t>
            </a:r>
          </a:p>
          <a:p>
            <a:pPr lvl="1"/>
            <a:r>
              <a:rPr lang="de-DE" dirty="0" err="1"/>
              <a:t>Preißel</a:t>
            </a:r>
            <a:r>
              <a:rPr lang="de-DE" dirty="0"/>
              <a:t>, René / </a:t>
            </a:r>
            <a:r>
              <a:rPr lang="de-DE" dirty="0" err="1"/>
              <a:t>Stachmann</a:t>
            </a:r>
            <a:r>
              <a:rPr lang="de-DE" dirty="0"/>
              <a:t>, </a:t>
            </a:r>
            <a:r>
              <a:rPr lang="de-DE" dirty="0" err="1"/>
              <a:t>BjØrn</a:t>
            </a:r>
            <a:r>
              <a:rPr lang="de-DE" dirty="0"/>
              <a:t> (4. Auflage 2017): </a:t>
            </a:r>
            <a:r>
              <a:rPr lang="de-DE" dirty="0" err="1"/>
              <a:t>Git</a:t>
            </a:r>
            <a:r>
              <a:rPr lang="de-DE" dirty="0"/>
              <a:t> – Dezentrale Versionsverwaltung im Team – Grundlagen und Workflows, Heidelberg</a:t>
            </a:r>
          </a:p>
          <a:p>
            <a:pPr lvl="1"/>
            <a:r>
              <a:rPr lang="de-DE" dirty="0"/>
              <a:t>Software &amp; Support Media GmbH: CI-Server im Vergleich: Jenkins vs. </a:t>
            </a:r>
            <a:r>
              <a:rPr lang="de-DE" dirty="0" err="1"/>
              <a:t>CruiseControl</a:t>
            </a:r>
            <a:r>
              <a:rPr lang="de-DE" dirty="0"/>
              <a:t> vs. Travis</a:t>
            </a:r>
            <a:r>
              <a:rPr lang="de-DE" b="1" dirty="0"/>
              <a:t> </a:t>
            </a:r>
            <a:r>
              <a:rPr lang="de-DE" u="sng" dirty="0">
                <a:hlinkClick r:id="rId9"/>
              </a:rPr>
              <a:t>https://jaxenter.de/ci-server-im-vergleich-jenkins-vs-cruisecontrol-vs-travis-38081</a:t>
            </a:r>
            <a:r>
              <a:rPr lang="de-DE" dirty="0"/>
              <a:t> vom 17.04.2017</a:t>
            </a:r>
          </a:p>
          <a:p>
            <a:pPr lvl="1"/>
            <a:r>
              <a:rPr lang="de-DE" dirty="0" err="1"/>
              <a:t>Stückler</a:t>
            </a:r>
            <a:r>
              <a:rPr lang="de-DE" dirty="0"/>
              <a:t>, Moritz: Was ist eigentlich dieses </a:t>
            </a:r>
            <a:r>
              <a:rPr lang="de-DE" dirty="0" err="1"/>
              <a:t>GitHub</a:t>
            </a:r>
            <a:r>
              <a:rPr lang="de-DE" dirty="0"/>
              <a:t>? , URL: </a:t>
            </a:r>
            <a:r>
              <a:rPr lang="de-DE" u="sng" dirty="0">
                <a:hlinkClick r:id="rId10"/>
              </a:rPr>
              <a:t>http://t3n.de/news/eigentlich-github-472886/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Travis CI GmbH: Homepage, URL: </a:t>
            </a:r>
            <a:r>
              <a:rPr lang="de-DE" u="sng" dirty="0">
                <a:hlinkClick r:id="rId11"/>
              </a:rPr>
              <a:t>https://travis-ci.com/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Von dem Berge, Jana (2009): Auswirkungen der Benutzung von zentralen und dezentralen Versionsverwaltungssystemen In Open Source Projekten, URL: </a:t>
            </a:r>
            <a:r>
              <a:rPr lang="de-DE" u="sng" dirty="0">
                <a:hlinkClick r:id="rId12"/>
              </a:rPr>
              <a:t>http://www.inf.fu-berlin.de/inst/ag-se/theses/Berge09-versionsverwaltung-OSS.pdf </a:t>
            </a:r>
            <a:r>
              <a:rPr lang="de-DE" dirty="0"/>
              <a:t>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Build automation, </a:t>
            </a:r>
            <a:r>
              <a:rPr lang="de-DE" dirty="0"/>
              <a:t>URL: </a:t>
            </a:r>
            <a:r>
              <a:rPr lang="de-DE" u="sng" dirty="0">
                <a:hlinkClick r:id="rId13"/>
              </a:rPr>
              <a:t>https://en.wikipedia.org/wiki/Build_automation vom 17.04.2017</a:t>
            </a:r>
            <a:endParaRPr lang="de-DE" dirty="0"/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Continuous integration, </a:t>
            </a:r>
            <a:r>
              <a:rPr lang="de-DE" dirty="0"/>
              <a:t>URL: </a:t>
            </a:r>
            <a:r>
              <a:rPr lang="de-DE" u="sng" dirty="0">
                <a:hlinkClick r:id="rId14"/>
              </a:rPr>
              <a:t>https://en.wikipedia.org/wiki/Continuous_integration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5"/>
              </a:rPr>
              <a:t>https://de.wikipedia.org/wiki/Git</a:t>
            </a:r>
            <a:r>
              <a:rPr lang="de-DE" dirty="0"/>
              <a:t> vom 11.04.2017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 err="1"/>
              <a:t>GitHub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6"/>
              </a:rPr>
              <a:t>https://de.wikipedia.org/wiki/GitHub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Inc.: GNU General Public </a:t>
            </a:r>
            <a:r>
              <a:rPr lang="de-DE" dirty="0" err="1"/>
              <a:t>License</a:t>
            </a:r>
            <a:r>
              <a:rPr lang="de-DE" dirty="0"/>
              <a:t>, URL: </a:t>
            </a:r>
            <a:r>
              <a:rPr lang="de-DE" u="sng" dirty="0">
                <a:hlinkClick r:id="rId17"/>
              </a:rPr>
              <a:t>https://de.wikipedia.org/wiki/GNU_General_Public_License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Kontinuierliche Integration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8"/>
              </a:rPr>
              <a:t>https://de.wikipedia.org/wiki/Kontinuierliche_Integration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Travis CI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9"/>
              </a:rPr>
              <a:t>https://de.wikipedia.org/wiki/Travis_CI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Versionsverwaltung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20"/>
              </a:rPr>
              <a:t>https://de.wikipedia.org/wiki/Versionsverwaltung</a:t>
            </a:r>
            <a:r>
              <a:rPr lang="de-DE" dirty="0"/>
              <a:t> vom 17.04.2017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</a:t>
            </a:r>
            <a:r>
              <a:rPr lang="de-DE" dirty="0" smtClean="0"/>
              <a:t>Versionsverwaltung (z.B. </a:t>
            </a:r>
            <a:r>
              <a:rPr lang="de-DE" dirty="0" err="1" smtClean="0"/>
              <a:t>Git</a:t>
            </a:r>
            <a:r>
              <a:rPr lang="de-DE" dirty="0" smtClean="0"/>
              <a:t>, SVN)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 smtClean="0"/>
              <a:t>) </a:t>
            </a:r>
            <a:endParaRPr lang="de-DE" dirty="0"/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</a:t>
            </a:r>
            <a:r>
              <a:rPr lang="de-DE" dirty="0" smtClean="0"/>
              <a:t>Verteilung 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Versionskontrollsysteme (SCM) </a:t>
            </a:r>
            <a:r>
              <a:rPr lang="de-DE" dirty="0" smtClean="0"/>
              <a:t>werden gebraucht um</a:t>
            </a:r>
            <a:endParaRPr lang="de-DE" dirty="0"/>
          </a:p>
          <a:p>
            <a:pPr lvl="2"/>
            <a:r>
              <a:rPr lang="de-DE" dirty="0" smtClean="0"/>
              <a:t>Datenstände zu speichern und zu protokollieren </a:t>
            </a:r>
          </a:p>
          <a:p>
            <a:pPr lvl="2"/>
            <a:r>
              <a:rPr lang="de-DE" dirty="0" smtClean="0"/>
              <a:t>Ältere Datenstände wiederherstellen zu können</a:t>
            </a:r>
            <a:endParaRPr lang="de-DE" dirty="0" smtClean="0"/>
          </a:p>
          <a:p>
            <a:pPr lvl="2"/>
            <a:r>
              <a:rPr lang="de-DE" dirty="0" smtClean="0"/>
              <a:t>Dateien zu verwalten</a:t>
            </a:r>
            <a:endParaRPr lang="de-DE" dirty="0"/>
          </a:p>
          <a:p>
            <a:pPr lvl="2"/>
            <a:r>
              <a:rPr lang="de-DE" dirty="0" smtClean="0"/>
              <a:t>Zugriffsrechte auf Dateien zu regeln</a:t>
            </a:r>
          </a:p>
          <a:p>
            <a:pPr lvl="1"/>
            <a:r>
              <a:rPr lang="de-DE" dirty="0" smtClean="0"/>
              <a:t>Alle </a:t>
            </a:r>
            <a:r>
              <a:rPr lang="de-DE" dirty="0"/>
              <a:t>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2251</Words>
  <Application>Microsoft Office PowerPoint</Application>
  <PresentationFormat>Bildschirmpräsentation (4:3)</PresentationFormat>
  <Paragraphs>696</Paragraphs>
  <Slides>47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0" baseType="lpstr">
      <vt:lpstr>Calibri</vt:lpstr>
      <vt:lpstr>Wingdings 2</vt:lpstr>
      <vt:lpstr>Flow</vt:lpstr>
      <vt:lpstr>Git, Github und Travis</vt:lpstr>
      <vt:lpstr>Agenda</vt:lpstr>
      <vt:lpstr>Continous Integration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</vt:lpstr>
      <vt:lpstr>Git - Besonderheiten</vt:lpstr>
      <vt:lpstr>Git - Besonderheiten</vt:lpstr>
      <vt:lpstr>Git - Besonderheiten</vt:lpstr>
      <vt:lpstr>Git - Nachteile</vt:lpstr>
      <vt:lpstr>Git - Repository</vt:lpstr>
      <vt:lpstr>Git - Befehle</vt:lpstr>
      <vt:lpstr>Git - Befehle</vt:lpstr>
      <vt:lpstr>Git - Befehle</vt:lpstr>
      <vt:lpstr>PowerPoint-Präsentation</vt:lpstr>
      <vt:lpstr>GitHub</vt:lpstr>
      <vt:lpstr>GitHub</vt:lpstr>
      <vt:lpstr>GitHub</vt:lpstr>
      <vt:lpstr>GitHub</vt:lpstr>
      <vt:lpstr>Workflows / Branching Modelle</vt:lpstr>
      <vt:lpstr>Strategien - Branching Modelle</vt:lpstr>
      <vt:lpstr>Strategien - Branching Modelle</vt:lpstr>
      <vt:lpstr>Strategien - Branching Modelle</vt:lpstr>
      <vt:lpstr>Workflows / Branching Modelle</vt:lpstr>
      <vt:lpstr>Workflows / Branching Modelle</vt:lpstr>
      <vt:lpstr>Workflows / Branching Modelle</vt:lpstr>
      <vt:lpstr>Workflows / Branching Modelle</vt:lpstr>
      <vt:lpstr>Build Automation</vt:lpstr>
      <vt:lpstr>Build automation mit Travis CI </vt:lpstr>
      <vt:lpstr>Build automation mit Travis CI </vt:lpstr>
      <vt:lpstr>Build automation mit Travis CI </vt:lpstr>
      <vt:lpstr>PowerPoint-Präsentation</vt:lpstr>
      <vt:lpstr>Erfahrungen aus der Praxis - CI</vt:lpstr>
      <vt:lpstr>PowerPoint-Präsentation</vt:lpstr>
      <vt:lpstr>Quellenverzeichnis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212</cp:revision>
  <cp:lastPrinted>2017-04-09T08:31:04Z</cp:lastPrinted>
  <dcterms:created xsi:type="dcterms:W3CDTF">2016-11-07T17:39:29Z</dcterms:created>
  <dcterms:modified xsi:type="dcterms:W3CDTF">2017-04-25T18:14:01Z</dcterms:modified>
</cp:coreProperties>
</file>