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notesMasterIdLst>
    <p:notesMasterId r:id="rId47"/>
  </p:notesMasterIdLst>
  <p:sldIdLst>
    <p:sldId id="256" r:id="rId2"/>
    <p:sldId id="257" r:id="rId3"/>
    <p:sldId id="341" r:id="rId4"/>
    <p:sldId id="289" r:id="rId5"/>
    <p:sldId id="291" r:id="rId6"/>
    <p:sldId id="290" r:id="rId7"/>
    <p:sldId id="292" r:id="rId8"/>
    <p:sldId id="295" r:id="rId9"/>
    <p:sldId id="298" r:id="rId10"/>
    <p:sldId id="300" r:id="rId11"/>
    <p:sldId id="303" r:id="rId12"/>
    <p:sldId id="294" r:id="rId13"/>
    <p:sldId id="304" r:id="rId14"/>
    <p:sldId id="310" r:id="rId15"/>
    <p:sldId id="315" r:id="rId16"/>
    <p:sldId id="321" r:id="rId17"/>
    <p:sldId id="335" r:id="rId18"/>
    <p:sldId id="324" r:id="rId19"/>
    <p:sldId id="342" r:id="rId20"/>
    <p:sldId id="323" r:id="rId21"/>
    <p:sldId id="338" r:id="rId22"/>
    <p:sldId id="339" r:id="rId23"/>
    <p:sldId id="340" r:id="rId24"/>
    <p:sldId id="336" r:id="rId25"/>
    <p:sldId id="311" r:id="rId26"/>
    <p:sldId id="312" r:id="rId27"/>
    <p:sldId id="313" r:id="rId28"/>
    <p:sldId id="317" r:id="rId29"/>
    <p:sldId id="329" r:id="rId30"/>
    <p:sldId id="325" r:id="rId31"/>
    <p:sldId id="347" r:id="rId32"/>
    <p:sldId id="330" r:id="rId33"/>
    <p:sldId id="331" r:id="rId34"/>
    <p:sldId id="332" r:id="rId35"/>
    <p:sldId id="343" r:id="rId36"/>
    <p:sldId id="293" r:id="rId37"/>
    <p:sldId id="288" r:id="rId38"/>
    <p:sldId id="270" r:id="rId39"/>
    <p:sldId id="305" r:id="rId40"/>
    <p:sldId id="306" r:id="rId41"/>
    <p:sldId id="297" r:id="rId42"/>
    <p:sldId id="344" r:id="rId43"/>
    <p:sldId id="345" r:id="rId44"/>
    <p:sldId id="346" r:id="rId45"/>
    <p:sldId id="307" r:id="rId46"/>
  </p:sldIdLst>
  <p:sldSz cx="9144000" cy="6858000" type="screen4x3"/>
  <p:notesSz cx="6858000" cy="97345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5" autoAdjust="0"/>
    <p:restoredTop sz="94171" autoAdjust="0"/>
  </p:normalViewPr>
  <p:slideViewPr>
    <p:cSldViewPr>
      <p:cViewPr varScale="1">
        <p:scale>
          <a:sx n="71" d="100"/>
          <a:sy n="71" d="100"/>
        </p:scale>
        <p:origin x="9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897931-0B3B-4A09-9042-FA7D5C26FA11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F1041E6B-5B69-4275-885B-D54446FB5B01}">
      <dgm:prSet phldrT="[Text]"/>
      <dgm:spPr/>
      <dgm:t>
        <a:bodyPr/>
        <a:lstStyle/>
        <a:p>
          <a:r>
            <a:rPr lang="de-DE" dirty="0" err="1"/>
            <a:t>Clone</a:t>
          </a:r>
          <a:endParaRPr lang="de-DE" dirty="0"/>
        </a:p>
      </dgm:t>
    </dgm:pt>
    <dgm:pt modelId="{BE4085E9-0397-437A-B5A7-E2309F7451C9}" type="parTrans" cxnId="{5DE4BBAC-61AD-4858-802A-496F9BC94E1C}">
      <dgm:prSet/>
      <dgm:spPr/>
      <dgm:t>
        <a:bodyPr/>
        <a:lstStyle/>
        <a:p>
          <a:endParaRPr lang="de-DE"/>
        </a:p>
      </dgm:t>
    </dgm:pt>
    <dgm:pt modelId="{66778E1C-0207-4937-B182-B4F50CEBC52E}" type="sibTrans" cxnId="{5DE4BBAC-61AD-4858-802A-496F9BC94E1C}">
      <dgm:prSet/>
      <dgm:spPr/>
      <dgm:t>
        <a:bodyPr/>
        <a:lstStyle/>
        <a:p>
          <a:endParaRPr lang="de-DE"/>
        </a:p>
      </dgm:t>
    </dgm:pt>
    <dgm:pt modelId="{A97BF677-9A0D-4095-8658-6FD978AA76F9}">
      <dgm:prSet phldrT="[Text]"/>
      <dgm:spPr/>
      <dgm:t>
        <a:bodyPr/>
        <a:lstStyle/>
        <a:p>
          <a:r>
            <a:rPr lang="de-DE" dirty="0"/>
            <a:t>Commit</a:t>
          </a:r>
        </a:p>
      </dgm:t>
    </dgm:pt>
    <dgm:pt modelId="{773C1253-D3BE-41F6-9456-CFD9611110A8}" type="parTrans" cxnId="{CEE6F9BE-3090-48B8-B208-63640DBB998F}">
      <dgm:prSet/>
      <dgm:spPr/>
      <dgm:t>
        <a:bodyPr/>
        <a:lstStyle/>
        <a:p>
          <a:endParaRPr lang="de-DE"/>
        </a:p>
      </dgm:t>
    </dgm:pt>
    <dgm:pt modelId="{E27975C7-9319-40C3-97C6-AD5EA11B5570}" type="sibTrans" cxnId="{CEE6F9BE-3090-48B8-B208-63640DBB998F}">
      <dgm:prSet/>
      <dgm:spPr/>
      <dgm:t>
        <a:bodyPr/>
        <a:lstStyle/>
        <a:p>
          <a:endParaRPr lang="de-DE"/>
        </a:p>
      </dgm:t>
    </dgm:pt>
    <dgm:pt modelId="{1C744182-69A4-4F09-AFE6-E71A24FE20EE}">
      <dgm:prSet phldrT="[Text]"/>
      <dgm:spPr/>
      <dgm:t>
        <a:bodyPr/>
        <a:lstStyle/>
        <a:p>
          <a:r>
            <a:rPr lang="de-DE" dirty="0"/>
            <a:t>Push</a:t>
          </a:r>
        </a:p>
      </dgm:t>
    </dgm:pt>
    <dgm:pt modelId="{0DC4DE94-D821-4ACB-ADEC-4372A6A60081}" type="parTrans" cxnId="{6B7269B3-C0B9-4334-91C2-6F46BE874673}">
      <dgm:prSet/>
      <dgm:spPr/>
      <dgm:t>
        <a:bodyPr/>
        <a:lstStyle/>
        <a:p>
          <a:endParaRPr lang="de-DE"/>
        </a:p>
      </dgm:t>
    </dgm:pt>
    <dgm:pt modelId="{4DF1265E-8E75-4C7C-823D-6F9D8D384AAE}" type="sibTrans" cxnId="{6B7269B3-C0B9-4334-91C2-6F46BE874673}">
      <dgm:prSet/>
      <dgm:spPr/>
      <dgm:t>
        <a:bodyPr/>
        <a:lstStyle/>
        <a:p>
          <a:endParaRPr lang="de-DE"/>
        </a:p>
      </dgm:t>
    </dgm:pt>
    <dgm:pt modelId="{4323A572-9F10-4943-9BA9-E9E6C3E82388}">
      <dgm:prSet phldrT="[Text]"/>
      <dgm:spPr/>
      <dgm:t>
        <a:bodyPr/>
        <a:lstStyle/>
        <a:p>
          <a:r>
            <a:rPr lang="de-DE" dirty="0"/>
            <a:t>Pull </a:t>
          </a:r>
        </a:p>
      </dgm:t>
    </dgm:pt>
    <dgm:pt modelId="{956199E4-6F7C-4E48-88FA-CAA2452B3A00}" type="parTrans" cxnId="{9E8167D6-1106-4D8E-BD4D-A9D50B760A05}">
      <dgm:prSet/>
      <dgm:spPr/>
      <dgm:t>
        <a:bodyPr/>
        <a:lstStyle/>
        <a:p>
          <a:endParaRPr lang="de-DE"/>
        </a:p>
      </dgm:t>
    </dgm:pt>
    <dgm:pt modelId="{F1FDFE7C-4BE1-4FF4-9B4A-9D358CD334B9}" type="sibTrans" cxnId="{9E8167D6-1106-4D8E-BD4D-A9D50B760A05}">
      <dgm:prSet/>
      <dgm:spPr/>
      <dgm:t>
        <a:bodyPr/>
        <a:lstStyle/>
        <a:p>
          <a:endParaRPr lang="de-DE"/>
        </a:p>
      </dgm:t>
    </dgm:pt>
    <dgm:pt modelId="{7D5A0802-E3D2-4E4D-A342-E3BAB1EAD2A4}" type="pres">
      <dgm:prSet presAssocID="{D5897931-0B3B-4A09-9042-FA7D5C26FA11}" presName="Name0" presStyleCnt="0">
        <dgm:presLayoutVars>
          <dgm:dir/>
          <dgm:resizeHandles val="exact"/>
        </dgm:presLayoutVars>
      </dgm:prSet>
      <dgm:spPr/>
    </dgm:pt>
    <dgm:pt modelId="{709AF982-B7B1-45BE-90BC-38F157C5AE93}" type="pres">
      <dgm:prSet presAssocID="{F1041E6B-5B69-4275-885B-D54446FB5B0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48F5A5F-34D0-4559-BAC7-7C309FF557E1}" type="pres">
      <dgm:prSet presAssocID="{66778E1C-0207-4937-B182-B4F50CEBC52E}" presName="sibTrans" presStyleLbl="sibTrans2D1" presStyleIdx="0" presStyleCnt="3"/>
      <dgm:spPr/>
      <dgm:t>
        <a:bodyPr/>
        <a:lstStyle/>
        <a:p>
          <a:endParaRPr lang="de-DE"/>
        </a:p>
      </dgm:t>
    </dgm:pt>
    <dgm:pt modelId="{93040D04-E660-46DF-861F-60548A484908}" type="pres">
      <dgm:prSet presAssocID="{66778E1C-0207-4937-B182-B4F50CEBC52E}" presName="connectorText" presStyleLbl="sibTrans2D1" presStyleIdx="0" presStyleCnt="3"/>
      <dgm:spPr/>
      <dgm:t>
        <a:bodyPr/>
        <a:lstStyle/>
        <a:p>
          <a:endParaRPr lang="de-DE"/>
        </a:p>
      </dgm:t>
    </dgm:pt>
    <dgm:pt modelId="{AD9DCF4C-0605-46C4-85C9-93C342559E76}" type="pres">
      <dgm:prSet presAssocID="{A97BF677-9A0D-4095-8658-6FD978AA76F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D251249-FB11-4901-92B0-6A52F131753F}" type="pres">
      <dgm:prSet presAssocID="{E27975C7-9319-40C3-97C6-AD5EA11B5570}" presName="sibTrans" presStyleLbl="sibTrans2D1" presStyleIdx="1" presStyleCnt="3"/>
      <dgm:spPr/>
      <dgm:t>
        <a:bodyPr/>
        <a:lstStyle/>
        <a:p>
          <a:endParaRPr lang="de-DE"/>
        </a:p>
      </dgm:t>
    </dgm:pt>
    <dgm:pt modelId="{17CB7634-163B-4DD4-86A3-AA40DCA91AEE}" type="pres">
      <dgm:prSet presAssocID="{E27975C7-9319-40C3-97C6-AD5EA11B5570}" presName="connectorText" presStyleLbl="sibTrans2D1" presStyleIdx="1" presStyleCnt="3"/>
      <dgm:spPr/>
      <dgm:t>
        <a:bodyPr/>
        <a:lstStyle/>
        <a:p>
          <a:endParaRPr lang="de-DE"/>
        </a:p>
      </dgm:t>
    </dgm:pt>
    <dgm:pt modelId="{70EE9B54-86A5-444C-8714-E159858EC775}" type="pres">
      <dgm:prSet presAssocID="{1C744182-69A4-4F09-AFE6-E71A24FE20E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D4DA370-4A8D-42FD-8D2C-CBBB72C7B924}" type="pres">
      <dgm:prSet presAssocID="{4DF1265E-8E75-4C7C-823D-6F9D8D384AAE}" presName="sibTrans" presStyleLbl="sibTrans2D1" presStyleIdx="2" presStyleCnt="3"/>
      <dgm:spPr/>
      <dgm:t>
        <a:bodyPr/>
        <a:lstStyle/>
        <a:p>
          <a:endParaRPr lang="de-DE"/>
        </a:p>
      </dgm:t>
    </dgm:pt>
    <dgm:pt modelId="{AD50940B-C7B9-4F3A-A676-E24DD9C42A1F}" type="pres">
      <dgm:prSet presAssocID="{4DF1265E-8E75-4C7C-823D-6F9D8D384AAE}" presName="connectorText" presStyleLbl="sibTrans2D1" presStyleIdx="2" presStyleCnt="3"/>
      <dgm:spPr/>
      <dgm:t>
        <a:bodyPr/>
        <a:lstStyle/>
        <a:p>
          <a:endParaRPr lang="de-DE"/>
        </a:p>
      </dgm:t>
    </dgm:pt>
    <dgm:pt modelId="{DA3328A8-C5B9-45AD-9E20-082A0FF5549E}" type="pres">
      <dgm:prSet presAssocID="{4323A572-9F10-4943-9BA9-E9E6C3E8238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0FD046F-F812-406A-BBE3-9CFCCC00612E}" type="presOf" srcId="{D5897931-0B3B-4A09-9042-FA7D5C26FA11}" destId="{7D5A0802-E3D2-4E4D-A342-E3BAB1EAD2A4}" srcOrd="0" destOrd="0" presId="urn:microsoft.com/office/officeart/2005/8/layout/process1"/>
    <dgm:cxn modelId="{D1B308F7-9AEB-4FE5-B809-ED801F726BF7}" type="presOf" srcId="{E27975C7-9319-40C3-97C6-AD5EA11B5570}" destId="{17CB7634-163B-4DD4-86A3-AA40DCA91AEE}" srcOrd="1" destOrd="0" presId="urn:microsoft.com/office/officeart/2005/8/layout/process1"/>
    <dgm:cxn modelId="{5DE4BBAC-61AD-4858-802A-496F9BC94E1C}" srcId="{D5897931-0B3B-4A09-9042-FA7D5C26FA11}" destId="{F1041E6B-5B69-4275-885B-D54446FB5B01}" srcOrd="0" destOrd="0" parTransId="{BE4085E9-0397-437A-B5A7-E2309F7451C9}" sibTransId="{66778E1C-0207-4937-B182-B4F50CEBC52E}"/>
    <dgm:cxn modelId="{A441AD23-0C2F-4E3A-97E7-A9B7F5527C36}" type="presOf" srcId="{66778E1C-0207-4937-B182-B4F50CEBC52E}" destId="{A48F5A5F-34D0-4559-BAC7-7C309FF557E1}" srcOrd="0" destOrd="0" presId="urn:microsoft.com/office/officeart/2005/8/layout/process1"/>
    <dgm:cxn modelId="{667B8706-9522-4A63-8210-C30519F86D8F}" type="presOf" srcId="{1C744182-69A4-4F09-AFE6-E71A24FE20EE}" destId="{70EE9B54-86A5-444C-8714-E159858EC775}" srcOrd="0" destOrd="0" presId="urn:microsoft.com/office/officeart/2005/8/layout/process1"/>
    <dgm:cxn modelId="{0BDDB2B1-5BAE-417A-BA6D-2360DB20C6DB}" type="presOf" srcId="{A97BF677-9A0D-4095-8658-6FD978AA76F9}" destId="{AD9DCF4C-0605-46C4-85C9-93C342559E76}" srcOrd="0" destOrd="0" presId="urn:microsoft.com/office/officeart/2005/8/layout/process1"/>
    <dgm:cxn modelId="{6B8AC64B-6237-4A19-AC5D-4118F2F4D526}" type="presOf" srcId="{4DF1265E-8E75-4C7C-823D-6F9D8D384AAE}" destId="{BD4DA370-4A8D-42FD-8D2C-CBBB72C7B924}" srcOrd="0" destOrd="0" presId="urn:microsoft.com/office/officeart/2005/8/layout/process1"/>
    <dgm:cxn modelId="{609D1C5D-C652-4767-9FD8-A504596D4155}" type="presOf" srcId="{4DF1265E-8E75-4C7C-823D-6F9D8D384AAE}" destId="{AD50940B-C7B9-4F3A-A676-E24DD9C42A1F}" srcOrd="1" destOrd="0" presId="urn:microsoft.com/office/officeart/2005/8/layout/process1"/>
    <dgm:cxn modelId="{F3AC554F-797F-4C06-8496-C733597D5523}" type="presOf" srcId="{F1041E6B-5B69-4275-885B-D54446FB5B01}" destId="{709AF982-B7B1-45BE-90BC-38F157C5AE93}" srcOrd="0" destOrd="0" presId="urn:microsoft.com/office/officeart/2005/8/layout/process1"/>
    <dgm:cxn modelId="{9BB7B858-29A0-47FF-8A34-94E2AF4EC4D4}" type="presOf" srcId="{66778E1C-0207-4937-B182-B4F50CEBC52E}" destId="{93040D04-E660-46DF-861F-60548A484908}" srcOrd="1" destOrd="0" presId="urn:microsoft.com/office/officeart/2005/8/layout/process1"/>
    <dgm:cxn modelId="{9E8167D6-1106-4D8E-BD4D-A9D50B760A05}" srcId="{D5897931-0B3B-4A09-9042-FA7D5C26FA11}" destId="{4323A572-9F10-4943-9BA9-E9E6C3E82388}" srcOrd="3" destOrd="0" parTransId="{956199E4-6F7C-4E48-88FA-CAA2452B3A00}" sibTransId="{F1FDFE7C-4BE1-4FF4-9B4A-9D358CD334B9}"/>
    <dgm:cxn modelId="{CE40EA87-2549-4DBE-B177-DCECC98CD35A}" type="presOf" srcId="{E27975C7-9319-40C3-97C6-AD5EA11B5570}" destId="{9D251249-FB11-4901-92B0-6A52F131753F}" srcOrd="0" destOrd="0" presId="urn:microsoft.com/office/officeart/2005/8/layout/process1"/>
    <dgm:cxn modelId="{CEE6F9BE-3090-48B8-B208-63640DBB998F}" srcId="{D5897931-0B3B-4A09-9042-FA7D5C26FA11}" destId="{A97BF677-9A0D-4095-8658-6FD978AA76F9}" srcOrd="1" destOrd="0" parTransId="{773C1253-D3BE-41F6-9456-CFD9611110A8}" sibTransId="{E27975C7-9319-40C3-97C6-AD5EA11B5570}"/>
    <dgm:cxn modelId="{5B50471F-E490-4041-A20F-A8DBA68DDB71}" type="presOf" srcId="{4323A572-9F10-4943-9BA9-E9E6C3E82388}" destId="{DA3328A8-C5B9-45AD-9E20-082A0FF5549E}" srcOrd="0" destOrd="0" presId="urn:microsoft.com/office/officeart/2005/8/layout/process1"/>
    <dgm:cxn modelId="{6B7269B3-C0B9-4334-91C2-6F46BE874673}" srcId="{D5897931-0B3B-4A09-9042-FA7D5C26FA11}" destId="{1C744182-69A4-4F09-AFE6-E71A24FE20EE}" srcOrd="2" destOrd="0" parTransId="{0DC4DE94-D821-4ACB-ADEC-4372A6A60081}" sibTransId="{4DF1265E-8E75-4C7C-823D-6F9D8D384AAE}"/>
    <dgm:cxn modelId="{B36CD942-BA6E-411C-8190-0FBA7A6CCE80}" type="presParOf" srcId="{7D5A0802-E3D2-4E4D-A342-E3BAB1EAD2A4}" destId="{709AF982-B7B1-45BE-90BC-38F157C5AE93}" srcOrd="0" destOrd="0" presId="urn:microsoft.com/office/officeart/2005/8/layout/process1"/>
    <dgm:cxn modelId="{D7C181C5-EF1F-4CA0-A4C8-09515EFC7C33}" type="presParOf" srcId="{7D5A0802-E3D2-4E4D-A342-E3BAB1EAD2A4}" destId="{A48F5A5F-34D0-4559-BAC7-7C309FF557E1}" srcOrd="1" destOrd="0" presId="urn:microsoft.com/office/officeart/2005/8/layout/process1"/>
    <dgm:cxn modelId="{252C4548-87C5-4B0C-BFC6-EFC1979EEBB7}" type="presParOf" srcId="{A48F5A5F-34D0-4559-BAC7-7C309FF557E1}" destId="{93040D04-E660-46DF-861F-60548A484908}" srcOrd="0" destOrd="0" presId="urn:microsoft.com/office/officeart/2005/8/layout/process1"/>
    <dgm:cxn modelId="{1C063CAD-3FDE-48B1-B382-2187CB4C87BA}" type="presParOf" srcId="{7D5A0802-E3D2-4E4D-A342-E3BAB1EAD2A4}" destId="{AD9DCF4C-0605-46C4-85C9-93C342559E76}" srcOrd="2" destOrd="0" presId="urn:microsoft.com/office/officeart/2005/8/layout/process1"/>
    <dgm:cxn modelId="{4283C8A2-CABC-493B-9274-5AFB17788882}" type="presParOf" srcId="{7D5A0802-E3D2-4E4D-A342-E3BAB1EAD2A4}" destId="{9D251249-FB11-4901-92B0-6A52F131753F}" srcOrd="3" destOrd="0" presId="urn:microsoft.com/office/officeart/2005/8/layout/process1"/>
    <dgm:cxn modelId="{2E36B0D4-AF9F-43A0-AA9F-709CF396FA3E}" type="presParOf" srcId="{9D251249-FB11-4901-92B0-6A52F131753F}" destId="{17CB7634-163B-4DD4-86A3-AA40DCA91AEE}" srcOrd="0" destOrd="0" presId="urn:microsoft.com/office/officeart/2005/8/layout/process1"/>
    <dgm:cxn modelId="{BA807A13-FE9C-4642-A17B-4D6F1E0BFB3C}" type="presParOf" srcId="{7D5A0802-E3D2-4E4D-A342-E3BAB1EAD2A4}" destId="{70EE9B54-86A5-444C-8714-E159858EC775}" srcOrd="4" destOrd="0" presId="urn:microsoft.com/office/officeart/2005/8/layout/process1"/>
    <dgm:cxn modelId="{A79EEFB6-B49E-417E-B888-B9012C562615}" type="presParOf" srcId="{7D5A0802-E3D2-4E4D-A342-E3BAB1EAD2A4}" destId="{BD4DA370-4A8D-42FD-8D2C-CBBB72C7B924}" srcOrd="5" destOrd="0" presId="urn:microsoft.com/office/officeart/2005/8/layout/process1"/>
    <dgm:cxn modelId="{E56C377B-53D2-4BBA-811D-77058AC546D6}" type="presParOf" srcId="{BD4DA370-4A8D-42FD-8D2C-CBBB72C7B924}" destId="{AD50940B-C7B9-4F3A-A676-E24DD9C42A1F}" srcOrd="0" destOrd="0" presId="urn:microsoft.com/office/officeart/2005/8/layout/process1"/>
    <dgm:cxn modelId="{5246E1C6-A904-4C25-9A78-8F64794CBFF7}" type="presParOf" srcId="{7D5A0802-E3D2-4E4D-A342-E3BAB1EAD2A4}" destId="{DA3328A8-C5B9-45AD-9E20-082A0FF5549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AF982-B7B1-45BE-90BC-38F157C5AE93}">
      <dsp:nvSpPr>
        <dsp:cNvPr id="0" name=""/>
        <dsp:cNvSpPr/>
      </dsp:nvSpPr>
      <dsp:spPr>
        <a:xfrm>
          <a:off x="2510" y="866754"/>
          <a:ext cx="1097552" cy="6585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err="1"/>
            <a:t>Clone</a:t>
          </a:r>
          <a:endParaRPr lang="de-DE" sz="2100" kern="1200" dirty="0"/>
        </a:p>
      </dsp:txBody>
      <dsp:txXfrm>
        <a:off x="21798" y="886042"/>
        <a:ext cx="1058976" cy="619955"/>
      </dsp:txXfrm>
    </dsp:sp>
    <dsp:sp modelId="{A48F5A5F-34D0-4559-BAC7-7C309FF557E1}">
      <dsp:nvSpPr>
        <dsp:cNvPr id="0" name=""/>
        <dsp:cNvSpPr/>
      </dsp:nvSpPr>
      <dsp:spPr>
        <a:xfrm>
          <a:off x="1209818" y="1059923"/>
          <a:ext cx="232681" cy="272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/>
        </a:p>
      </dsp:txBody>
      <dsp:txXfrm>
        <a:off x="1209818" y="1114362"/>
        <a:ext cx="162877" cy="163315"/>
      </dsp:txXfrm>
    </dsp:sp>
    <dsp:sp modelId="{AD9DCF4C-0605-46C4-85C9-93C342559E76}">
      <dsp:nvSpPr>
        <dsp:cNvPr id="0" name=""/>
        <dsp:cNvSpPr/>
      </dsp:nvSpPr>
      <dsp:spPr>
        <a:xfrm>
          <a:off x="1539084" y="866754"/>
          <a:ext cx="1097552" cy="6585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/>
            <a:t>Commit</a:t>
          </a:r>
        </a:p>
      </dsp:txBody>
      <dsp:txXfrm>
        <a:off x="1558372" y="886042"/>
        <a:ext cx="1058976" cy="619955"/>
      </dsp:txXfrm>
    </dsp:sp>
    <dsp:sp modelId="{9D251249-FB11-4901-92B0-6A52F131753F}">
      <dsp:nvSpPr>
        <dsp:cNvPr id="0" name=""/>
        <dsp:cNvSpPr/>
      </dsp:nvSpPr>
      <dsp:spPr>
        <a:xfrm>
          <a:off x="2746392" y="1059923"/>
          <a:ext cx="232681" cy="272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/>
        </a:p>
      </dsp:txBody>
      <dsp:txXfrm>
        <a:off x="2746392" y="1114362"/>
        <a:ext cx="162877" cy="163315"/>
      </dsp:txXfrm>
    </dsp:sp>
    <dsp:sp modelId="{70EE9B54-86A5-444C-8714-E159858EC775}">
      <dsp:nvSpPr>
        <dsp:cNvPr id="0" name=""/>
        <dsp:cNvSpPr/>
      </dsp:nvSpPr>
      <dsp:spPr>
        <a:xfrm>
          <a:off x="3075658" y="866754"/>
          <a:ext cx="1097552" cy="6585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/>
            <a:t>Push</a:t>
          </a:r>
        </a:p>
      </dsp:txBody>
      <dsp:txXfrm>
        <a:off x="3094946" y="886042"/>
        <a:ext cx="1058976" cy="619955"/>
      </dsp:txXfrm>
    </dsp:sp>
    <dsp:sp modelId="{BD4DA370-4A8D-42FD-8D2C-CBBB72C7B924}">
      <dsp:nvSpPr>
        <dsp:cNvPr id="0" name=""/>
        <dsp:cNvSpPr/>
      </dsp:nvSpPr>
      <dsp:spPr>
        <a:xfrm>
          <a:off x="4282966" y="1059923"/>
          <a:ext cx="232681" cy="272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/>
        </a:p>
      </dsp:txBody>
      <dsp:txXfrm>
        <a:off x="4282966" y="1114362"/>
        <a:ext cx="162877" cy="163315"/>
      </dsp:txXfrm>
    </dsp:sp>
    <dsp:sp modelId="{DA3328A8-C5B9-45AD-9E20-082A0FF5549E}">
      <dsp:nvSpPr>
        <dsp:cNvPr id="0" name=""/>
        <dsp:cNvSpPr/>
      </dsp:nvSpPr>
      <dsp:spPr>
        <a:xfrm>
          <a:off x="4612232" y="866754"/>
          <a:ext cx="1097552" cy="6585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/>
            <a:t>Pull </a:t>
          </a:r>
        </a:p>
      </dsp:txBody>
      <dsp:txXfrm>
        <a:off x="4631520" y="886042"/>
        <a:ext cx="1058976" cy="619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8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8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36BCD-359F-4F5B-AF29-33BFD393DED6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39838" y="1217613"/>
            <a:ext cx="4378325" cy="3284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684752"/>
            <a:ext cx="5486400" cy="383297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46134"/>
            <a:ext cx="2971800" cy="488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246134"/>
            <a:ext cx="2971800" cy="488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D086-AD70-4AA4-9C31-ADBC6D650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091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D086-AD70-4AA4-9C31-ADBC6D65057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08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0015-59FA-4CBB-A73E-96D203871599}" type="datetime1">
              <a:rPr lang="en-US" smtClean="0"/>
              <a:t>4/25/2017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991D-F0B1-42D5-97D4-41D194E9199B}" type="datetime1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7697-710B-4943-96D3-CD38FFC239FE}" type="datetime1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9C1C-CB28-4C14-BEE1-33EACFE7E59F}" type="datetime1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CB96-26CF-47E2-AA7E-562E6C8E1E4B}" type="datetime1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3B90-856A-4778-8586-8ACA210666E7}" type="datetime1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E5A1-68B1-46B0-B349-E67996EE978B}" type="datetime1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7761-76F5-4696-991B-2C4661EDCA10}" type="datetime1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2746-14B6-4A52-BC66-7BBA9E034619}" type="datetime1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6A67-E7DA-4FF7-A778-CDA8D1037A02}" type="datetime1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6F8F-BD89-4F4B-80DF-B6260262DF76}" type="datetime1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312904-D267-4574-B176-660BC2BB2A8B}" type="datetime1">
              <a:rPr lang="en-US" smtClean="0"/>
              <a:t>4/25/2017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" TargetMode="External"/><Relationship Id="rId13" Type="http://schemas.openxmlformats.org/officeDocument/2006/relationships/hyperlink" Target="https://en.wikipedia.org/wiki/Build_automation%20vom%2017.04.2017" TargetMode="External"/><Relationship Id="rId18" Type="http://schemas.openxmlformats.org/officeDocument/2006/relationships/hyperlink" Target="https://de.wikipedia.org/wiki/Kontinuierliche_Integration" TargetMode="External"/><Relationship Id="rId3" Type="http://schemas.openxmlformats.org/officeDocument/2006/relationships/hyperlink" Target="https://de.atlassian.com/git/tutorials/comparing-workflows" TargetMode="External"/><Relationship Id="rId7" Type="http://schemas.openxmlformats.org/officeDocument/2006/relationships/hyperlink" Target="https://git-scm.com/" TargetMode="External"/><Relationship Id="rId12" Type="http://schemas.openxmlformats.org/officeDocument/2006/relationships/hyperlink" Target="http://www.inf.fu-berlin.de/inst/ag-se/theses/Berge09-versionsverwaltung-OSS.pdf%20vom%2015.04.2017" TargetMode="External"/><Relationship Id="rId17" Type="http://schemas.openxmlformats.org/officeDocument/2006/relationships/hyperlink" Target="https://de.wikipedia.org/wiki/GNU_General_Public_License" TargetMode="External"/><Relationship Id="rId2" Type="http://schemas.openxmlformats.org/officeDocument/2006/relationships/hyperlink" Target="https://hosting.1und1.de/digitalguide/websites/web-entwicklung/git-vs-svn-versionsverwaltung-im-vergleich/" TargetMode="External"/><Relationship Id="rId16" Type="http://schemas.openxmlformats.org/officeDocument/2006/relationships/hyperlink" Target="https://de.wikipedia.org/wiki/GitHub" TargetMode="External"/><Relationship Id="rId20" Type="http://schemas.openxmlformats.org/officeDocument/2006/relationships/hyperlink" Target="https://de.wikipedia.org/wiki/Versionsverwaltu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rtinfowler.com/articles/continuousIntegration.html" TargetMode="External"/><Relationship Id="rId11" Type="http://schemas.openxmlformats.org/officeDocument/2006/relationships/hyperlink" Target="https://travis-ci.com/" TargetMode="External"/><Relationship Id="rId5" Type="http://schemas.openxmlformats.org/officeDocument/2006/relationships/hyperlink" Target="https://rogerdudler.github.io/git-guide/index.de.html" TargetMode="External"/><Relationship Id="rId15" Type="http://schemas.openxmlformats.org/officeDocument/2006/relationships/hyperlink" Target="https://de.wikipedia.org/wiki/Git" TargetMode="External"/><Relationship Id="rId10" Type="http://schemas.openxmlformats.org/officeDocument/2006/relationships/hyperlink" Target="http://t3n.de/news/eigentlich-github-472886/" TargetMode="External"/><Relationship Id="rId19" Type="http://schemas.openxmlformats.org/officeDocument/2006/relationships/hyperlink" Target="https://de.wikipedia.org/wiki/Travis_CI" TargetMode="External"/><Relationship Id="rId4" Type="http://schemas.openxmlformats.org/officeDocument/2006/relationships/hyperlink" Target="https://git-scm.com/book/en/v2" TargetMode="External"/><Relationship Id="rId9" Type="http://schemas.openxmlformats.org/officeDocument/2006/relationships/hyperlink" Target="https://jaxenter.de/ci-server-im-vergleich-jenkins-vs-cruisecontrol-vs-travis-38081" TargetMode="External"/><Relationship Id="rId14" Type="http://schemas.openxmlformats.org/officeDocument/2006/relationships/hyperlink" Target="https://en.wikipedia.org/wiki/Continuous_integration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r>
              <a:rPr lang="de-DE" dirty="0" err="1">
                <a:solidFill>
                  <a:schemeClr val="tx2"/>
                </a:solidFill>
                <a:effectLst/>
              </a:rPr>
              <a:t>Git</a:t>
            </a:r>
            <a:r>
              <a:rPr lang="de-DE" dirty="0">
                <a:solidFill>
                  <a:schemeClr val="tx2"/>
                </a:solidFill>
                <a:effectLst/>
              </a:rPr>
              <a:t>, </a:t>
            </a:r>
            <a:r>
              <a:rPr lang="de-DE" dirty="0" err="1">
                <a:solidFill>
                  <a:schemeClr val="tx2"/>
                </a:solidFill>
                <a:effectLst/>
              </a:rPr>
              <a:t>Github</a:t>
            </a:r>
            <a:r>
              <a:rPr lang="de-DE" dirty="0">
                <a:solidFill>
                  <a:schemeClr val="tx2"/>
                </a:solidFill>
                <a:effectLst/>
              </a:rPr>
              <a:t> und Travis</a:t>
            </a:r>
            <a:endParaRPr lang="en-US" dirty="0">
              <a:solidFill>
                <a:schemeClr val="tx2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2200" dirty="0"/>
              <a:t>Nina </a:t>
            </a:r>
            <a:r>
              <a:rPr lang="de-DE" sz="2200" dirty="0" err="1"/>
              <a:t>Stodolka</a:t>
            </a:r>
            <a:r>
              <a:rPr lang="de-DE" sz="2200" dirty="0"/>
              <a:t> und Johannes </a:t>
            </a:r>
            <a:r>
              <a:rPr lang="de-DE" sz="2200" dirty="0" err="1"/>
              <a:t>Struzek</a:t>
            </a:r>
            <a:r>
              <a:rPr lang="de-DE" sz="2200" dirty="0"/>
              <a:t>, 27.04.2017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42673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834880" cy="4389120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Dezentrale Versionsverwaltungssysteme</a:t>
            </a:r>
          </a:p>
          <a:p>
            <a:pPr lvl="1"/>
            <a:r>
              <a:rPr lang="de-DE" dirty="0"/>
              <a:t>Beispiele: </a:t>
            </a:r>
            <a:r>
              <a:rPr lang="de-DE" dirty="0" err="1"/>
              <a:t>Git</a:t>
            </a:r>
            <a:r>
              <a:rPr lang="de-DE" dirty="0"/>
              <a:t>, Monotone, </a:t>
            </a:r>
            <a:r>
              <a:rPr lang="de-DE" dirty="0" err="1"/>
              <a:t>BitKeeper</a:t>
            </a:r>
            <a:r>
              <a:rPr lang="de-DE" dirty="0"/>
              <a:t> </a:t>
            </a:r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10</a:t>
            </a:fld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975237" y="5857561"/>
            <a:ext cx="37855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r>
              <a:rPr lang="de-DE" sz="1100" dirty="0" err="1"/>
              <a:t>Preißel</a:t>
            </a:r>
            <a:r>
              <a:rPr lang="de-DE" sz="1100" dirty="0"/>
              <a:t>, René / </a:t>
            </a:r>
            <a:r>
              <a:rPr lang="de-DE" sz="1100" dirty="0" err="1"/>
              <a:t>Stachmann</a:t>
            </a:r>
            <a:r>
              <a:rPr lang="de-DE" sz="1100" dirty="0"/>
              <a:t>, </a:t>
            </a:r>
            <a:r>
              <a:rPr lang="de-DE" sz="1100" dirty="0" err="1"/>
              <a:t>BjØrn</a:t>
            </a:r>
            <a:r>
              <a:rPr lang="de-DE" sz="1100" dirty="0"/>
              <a:t> (4. Auflage 2017): </a:t>
            </a:r>
            <a:r>
              <a:rPr lang="de-DE" sz="1100" dirty="0" err="1"/>
              <a:t>Git</a:t>
            </a:r>
            <a:r>
              <a:rPr lang="de-DE" sz="1100" dirty="0"/>
              <a:t> 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267" y="2404297"/>
            <a:ext cx="3637533" cy="3451486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172872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Vergleich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3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667512" lvl="2" indent="0">
              <a:buNone/>
            </a:pPr>
            <a:endParaRPr lang="de-DE" sz="1100" dirty="0"/>
          </a:p>
          <a:p>
            <a:pPr marL="667512" lvl="2" indent="0">
              <a:buNone/>
            </a:pPr>
            <a:endParaRPr lang="de-DE" sz="1100" dirty="0"/>
          </a:p>
          <a:p>
            <a:pPr marL="667512" lvl="2" indent="0">
              <a:buNone/>
            </a:pPr>
            <a:endParaRPr lang="de-DE" sz="1100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349572"/>
              </p:ext>
            </p:extLst>
          </p:nvPr>
        </p:nvGraphicFramePr>
        <p:xfrm>
          <a:off x="457201" y="1764241"/>
          <a:ext cx="8291263" cy="483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563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3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0603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Zentral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Dezentral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11548">
                <a:tc>
                  <a:txBody>
                    <a:bodyPr/>
                    <a:lstStyle/>
                    <a:p>
                      <a:r>
                        <a:rPr lang="de-DE" sz="1600" b="1" dirty="0"/>
                        <a:t>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Ein zentrales Repository, von</a:t>
                      </a:r>
                      <a:r>
                        <a:rPr lang="de-DE" sz="1600" baseline="0" dirty="0"/>
                        <a:t> dem Arbeitskopien erzeugt werden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Lokal vorliegende eigene </a:t>
                      </a:r>
                      <a:r>
                        <a:rPr lang="de-DE" sz="1600" dirty="0" err="1"/>
                        <a:t>Repositorys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0757">
                <a:tc>
                  <a:txBody>
                    <a:bodyPr/>
                    <a:lstStyle/>
                    <a:p>
                      <a:r>
                        <a:rPr lang="de-DE" sz="1600" b="1" dirty="0" err="1"/>
                        <a:t>History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Historische</a:t>
                      </a:r>
                      <a:r>
                        <a:rPr lang="de-DE" sz="1600" baseline="0" dirty="0"/>
                        <a:t> Versionen der Dateien liegen auf Server; Änderungen sind nur auf Server nachvollziehbar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Änderungen</a:t>
                      </a:r>
                      <a:r>
                        <a:rPr lang="de-DE" sz="1600" baseline="0" dirty="0"/>
                        <a:t> sind auch lokal ohne Verbindung zum Server nachvollziehbar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77570">
                <a:tc>
                  <a:txBody>
                    <a:bodyPr/>
                    <a:lstStyle/>
                    <a:p>
                      <a:r>
                        <a:rPr lang="de-DE" sz="1600" b="1" dirty="0" err="1"/>
                        <a:t>Netzwerkan</a:t>
                      </a:r>
                      <a:r>
                        <a:rPr lang="de-DE" sz="1600" b="1" dirty="0"/>
                        <a:t>-bindung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Bei jedem Zugriff notwendig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Nur zur Synchronisation</a:t>
                      </a:r>
                      <a:r>
                        <a:rPr lang="de-DE" sz="1600" baseline="0" dirty="0"/>
                        <a:t> notwendig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77570">
                <a:tc>
                  <a:txBody>
                    <a:bodyPr/>
                    <a:lstStyle/>
                    <a:p>
                      <a:r>
                        <a:rPr lang="de-DE" sz="1600" b="1" dirty="0"/>
                        <a:t>Performance &amp; Offline-Fähigkeit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Gering,</a:t>
                      </a:r>
                      <a:r>
                        <a:rPr lang="de-DE" sz="1600" baseline="0" dirty="0"/>
                        <a:t> da für Operationen Netzwerkanbindung erforderlich 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Hoch, da fast</a:t>
                      </a:r>
                      <a:r>
                        <a:rPr lang="de-DE" sz="1600" baseline="0" dirty="0"/>
                        <a:t> alle Operationen lokal durchgeführt werden;</a:t>
                      </a:r>
                    </a:p>
                    <a:p>
                      <a:r>
                        <a:rPr lang="de-DE" sz="1600" baseline="0" dirty="0" err="1"/>
                        <a:t>Merge</a:t>
                      </a:r>
                      <a:r>
                        <a:rPr lang="de-DE" sz="1600" baseline="0" dirty="0"/>
                        <a:t> kann weitgehend automatisch erfolgen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77570">
                <a:tc>
                  <a:txBody>
                    <a:bodyPr/>
                    <a:lstStyle/>
                    <a:p>
                      <a:r>
                        <a:rPr lang="de-DE" sz="1600" b="1" dirty="0"/>
                        <a:t>Backup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Zentrale Datenspeicherung auf Server   -&gt; separates</a:t>
                      </a:r>
                      <a:r>
                        <a:rPr lang="de-DE" sz="1600" baseline="0" dirty="0"/>
                        <a:t> Backup notwendig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Serverausfall: Auf</a:t>
                      </a:r>
                      <a:r>
                        <a:rPr lang="de-DE" sz="1600" baseline="0" dirty="0"/>
                        <a:t> jedem Rechner lokale Kopien mit kompletter </a:t>
                      </a:r>
                      <a:r>
                        <a:rPr lang="de-DE" sz="1600" baseline="0" dirty="0" err="1"/>
                        <a:t>History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20757">
                <a:tc>
                  <a:txBody>
                    <a:bodyPr/>
                    <a:lstStyle/>
                    <a:p>
                      <a:r>
                        <a:rPr lang="de-DE" sz="1600" b="1" dirty="0"/>
                        <a:t>Flexibilität</a:t>
                      </a:r>
                      <a:r>
                        <a:rPr lang="de-DE" sz="1600" b="1" baseline="0" dirty="0"/>
                        <a:t> des Entwicklungs-prozesses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Anlegen spezieller </a:t>
                      </a:r>
                      <a:r>
                        <a:rPr lang="de-DE" sz="1600" dirty="0" err="1"/>
                        <a:t>repositorys</a:t>
                      </a:r>
                      <a:r>
                        <a:rPr lang="de-DE" sz="1600" dirty="0"/>
                        <a:t> möglich.</a:t>
                      </a:r>
                      <a:r>
                        <a:rPr lang="de-DE" sz="1600" baseline="0" dirty="0"/>
                        <a:t> Änderungen via Push freigeben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457200" y="6597352"/>
            <a:ext cx="7467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Quelle: Eigene Darstellung</a:t>
            </a:r>
          </a:p>
        </p:txBody>
      </p:sp>
    </p:spTree>
    <p:extLst>
      <p:ext uri="{BB962C8B-B14F-4D97-AF65-F5344CB8AC3E}">
        <p14:creationId xmlns:p14="http://schemas.microsoft.com/office/powerpoint/2010/main" val="62360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dotted" dirty="0" err="1"/>
              <a:t>Git</a:t>
            </a:r>
            <a:endParaRPr lang="en-US" u="dotte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4275"/>
            <a:ext cx="8892480" cy="4389120"/>
          </a:xfrm>
        </p:spPr>
        <p:txBody>
          <a:bodyPr>
            <a:normAutofit/>
          </a:bodyPr>
          <a:lstStyle/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Freie </a:t>
            </a:r>
            <a:r>
              <a:rPr lang="de-DE" dirty="0"/>
              <a:t>Software </a:t>
            </a:r>
            <a:r>
              <a:rPr lang="de-DE" dirty="0" smtClean="0"/>
              <a:t>zur </a:t>
            </a:r>
            <a:r>
              <a:rPr lang="de-DE" dirty="0"/>
              <a:t>verteilten Versionsverwaltung</a:t>
            </a:r>
          </a:p>
          <a:p>
            <a:pPr lvl="1"/>
            <a:r>
              <a:rPr lang="de-DE" dirty="0"/>
              <a:t>Initiiert durch </a:t>
            </a:r>
            <a:r>
              <a:rPr lang="de-DE" u="dotted" dirty="0"/>
              <a:t>Linus</a:t>
            </a:r>
            <a:r>
              <a:rPr lang="de-DE" dirty="0"/>
              <a:t> </a:t>
            </a:r>
            <a:r>
              <a:rPr lang="de-DE" dirty="0" err="1" smtClean="0"/>
              <a:t>Torvalds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12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934275"/>
            <a:ext cx="1191106" cy="600318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633407" y="2637387"/>
            <a:ext cx="18197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</a:t>
            </a:r>
          </a:p>
        </p:txBody>
      </p:sp>
    </p:spTree>
    <p:extLst>
      <p:ext uri="{BB962C8B-B14F-4D97-AF65-F5344CB8AC3E}">
        <p14:creationId xmlns:p14="http://schemas.microsoft.com/office/powerpoint/2010/main" val="14749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Besonderheiten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u="dotted" dirty="0" smtClean="0"/>
              <a:t>Nicht-Lineare </a:t>
            </a:r>
            <a:r>
              <a:rPr lang="de-DE" u="dotted" dirty="0" smtClean="0"/>
              <a:t>Entwicklung</a:t>
            </a:r>
          </a:p>
          <a:p>
            <a:pPr lvl="2"/>
            <a:r>
              <a:rPr lang="de-DE" u="dotted" dirty="0"/>
              <a:t>Datentransfer zwischen </a:t>
            </a:r>
            <a:r>
              <a:rPr lang="de-DE" u="dotted" dirty="0" err="1"/>
              <a:t>Repositorys</a:t>
            </a:r>
            <a:r>
              <a:rPr lang="de-DE" u="dotted" dirty="0"/>
              <a:t> </a:t>
            </a:r>
            <a:r>
              <a:rPr lang="de-DE" dirty="0"/>
              <a:t>(Protokolle, Patches, Review-Systeme, Push &amp; </a:t>
            </a:r>
            <a:r>
              <a:rPr lang="de-DE" dirty="0" err="1"/>
              <a:t>Merge</a:t>
            </a:r>
            <a:r>
              <a:rPr lang="de-DE" dirty="0"/>
              <a:t>)</a:t>
            </a:r>
          </a:p>
          <a:p>
            <a:pPr lvl="2"/>
            <a:r>
              <a:rPr lang="de-DE" u="dotted" dirty="0"/>
              <a:t>Kryptographische Sicherheit </a:t>
            </a:r>
          </a:p>
          <a:p>
            <a:pPr lvl="2"/>
            <a:r>
              <a:rPr lang="de-DE" dirty="0"/>
              <a:t>Speichersystem und </a:t>
            </a:r>
            <a:r>
              <a:rPr lang="de-DE" u="dotted" dirty="0" err="1"/>
              <a:t>Dateiversionierung</a:t>
            </a:r>
            <a:endParaRPr lang="de-DE" u="dotted" dirty="0"/>
          </a:p>
          <a:p>
            <a:pPr lvl="2"/>
            <a:endParaRPr lang="de-DE" u="dotted" dirty="0" smtClean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4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Besonderheiten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u="dotted" dirty="0"/>
              <a:t>Interoperabilität</a:t>
            </a:r>
            <a:r>
              <a:rPr lang="de-DE" dirty="0"/>
              <a:t> </a:t>
            </a:r>
            <a:endParaRPr lang="de-DE" dirty="0"/>
          </a:p>
          <a:p>
            <a:pPr lvl="2"/>
            <a:r>
              <a:rPr lang="de-DE" u="dotted" dirty="0" smtClean="0"/>
              <a:t>Web-Interface</a:t>
            </a:r>
            <a:r>
              <a:rPr lang="de-DE" dirty="0" smtClean="0"/>
              <a:t> </a:t>
            </a:r>
          </a:p>
          <a:p>
            <a:pPr lvl="2"/>
            <a:r>
              <a:rPr lang="de-DE" u="dotted" dirty="0" err="1" smtClean="0"/>
              <a:t>Staging</a:t>
            </a:r>
            <a:r>
              <a:rPr lang="de-DE" dirty="0" smtClean="0"/>
              <a:t> </a:t>
            </a:r>
            <a:r>
              <a:rPr lang="de-DE" dirty="0"/>
              <a:t>Bereich 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14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287805"/>
            <a:ext cx="4187058" cy="2251107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980584" y="5931427"/>
            <a:ext cx="194421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https://git-scm.com/book/en/v2/Getting-Started-Git-Basics</a:t>
            </a:r>
          </a:p>
        </p:txBody>
      </p:sp>
    </p:spTree>
    <p:extLst>
      <p:ext uri="{BB962C8B-B14F-4D97-AF65-F5344CB8AC3E}">
        <p14:creationId xmlns:p14="http://schemas.microsoft.com/office/powerpoint/2010/main" val="37004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Nachteile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u="dotted" dirty="0"/>
              <a:t>Hohe Komplexität </a:t>
            </a:r>
          </a:p>
          <a:p>
            <a:pPr lvl="2"/>
            <a:r>
              <a:rPr lang="de-DE" dirty="0" smtClean="0"/>
              <a:t>Komplizierter </a:t>
            </a:r>
            <a:r>
              <a:rPr lang="de-DE" dirty="0"/>
              <a:t>Umgang mit </a:t>
            </a:r>
            <a:r>
              <a:rPr lang="de-DE" u="dotted" dirty="0"/>
              <a:t>Submodulen</a:t>
            </a:r>
            <a:r>
              <a:rPr lang="de-DE" dirty="0"/>
              <a:t> </a:t>
            </a:r>
            <a:endParaRPr lang="de-DE" dirty="0" smtClean="0"/>
          </a:p>
          <a:p>
            <a:pPr lvl="2"/>
            <a:r>
              <a:rPr lang="de-DE" dirty="0" smtClean="0"/>
              <a:t>Ressourcenverbrauch </a:t>
            </a:r>
            <a:r>
              <a:rPr lang="de-DE" dirty="0"/>
              <a:t>bei großen binären Dateien</a:t>
            </a:r>
          </a:p>
          <a:p>
            <a:pPr lvl="2"/>
            <a:r>
              <a:rPr lang="de-DE" dirty="0" err="1"/>
              <a:t>Repositorys</a:t>
            </a:r>
            <a:r>
              <a:rPr lang="de-DE" dirty="0"/>
              <a:t> können nur vollständig verwendet werden</a:t>
            </a:r>
          </a:p>
          <a:p>
            <a:pPr lvl="2"/>
            <a:r>
              <a:rPr lang="de-DE" dirty="0" smtClean="0"/>
              <a:t>Mäßige </a:t>
            </a:r>
            <a:r>
              <a:rPr lang="de-DE" dirty="0"/>
              <a:t>grafische Werkzeuge für die Historienauswertung</a:t>
            </a:r>
          </a:p>
          <a:p>
            <a:pPr lvl="3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0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Befehle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16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ein neues Repository anlegen 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init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ein lokales Repository kopieren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clone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path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repository</a:t>
            </a:r>
            <a:endParaRPr lang="de-DE" sz="1800" dirty="0"/>
          </a:p>
          <a:p>
            <a:pPr marL="0" indent="0">
              <a:buNone/>
            </a:pPr>
            <a:r>
              <a:rPr lang="de-DE" sz="1800" dirty="0"/>
              <a:t>ein externes Repository kopieren 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clone</a:t>
            </a:r>
            <a:r>
              <a:rPr lang="de-DE" sz="1800" b="1" dirty="0"/>
              <a:t> 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username@host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:/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path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repository</a:t>
            </a: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1800" dirty="0"/>
              <a:t>hinzufügen von Änderungen ins </a:t>
            </a:r>
            <a:r>
              <a:rPr lang="de-DE" sz="1800" dirty="0" err="1"/>
              <a:t>Staging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add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filename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hinzufügen aller Änderungen ins Stag.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add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*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Änderungen committen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commit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–m „Commit 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message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“</a:t>
            </a:r>
          </a:p>
          <a:p>
            <a:pPr marL="0" indent="0">
              <a:buNone/>
            </a:pP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				</a:t>
            </a:r>
            <a:r>
              <a:rPr lang="de-DE" sz="1800" dirty="0">
                <a:solidFill>
                  <a:schemeClr val="accent1">
                    <a:lumMod val="75000"/>
                  </a:schemeClr>
                </a:solidFill>
              </a:rPr>
              <a:t>Message sollte kurz und prägnant sein</a:t>
            </a: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senden der Änderungen zum ext. Rep.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push </a:t>
            </a:r>
            <a:r>
              <a:rPr lang="de-DE" sz="1800" b="1" dirty="0" err="1"/>
              <a:t>origin</a:t>
            </a:r>
            <a:r>
              <a:rPr lang="de-DE" sz="1800" b="1" dirty="0"/>
              <a:t> </a:t>
            </a:r>
            <a:r>
              <a:rPr lang="de-DE" sz="1800" b="1" dirty="0" err="1"/>
              <a:t>master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lokales Repository updaten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pull</a:t>
            </a: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dirty="0"/>
          </a:p>
          <a:p>
            <a:pPr marL="0" indent="0" algn="ctr">
              <a:buNone/>
            </a:pP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96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Befehle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17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alle Änderungen seit letztem </a:t>
            </a:r>
          </a:p>
          <a:p>
            <a:pPr marL="0" indent="0">
              <a:buNone/>
            </a:pPr>
            <a:r>
              <a:rPr lang="de-DE" sz="1800" dirty="0" err="1"/>
              <a:t>commit</a:t>
            </a:r>
            <a:r>
              <a:rPr lang="de-DE" sz="1800" dirty="0"/>
              <a:t> anzeigen	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status</a:t>
            </a:r>
            <a:endParaRPr lang="de-DE" sz="1800" b="1" dirty="0"/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dirty="0"/>
          </a:p>
          <a:p>
            <a:pPr marL="0" indent="0" algn="ctr">
              <a:buNone/>
            </a:pP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254221"/>
            <a:ext cx="6374802" cy="263949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656977" y="5893713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100" dirty="0"/>
              <a:t>Quelle: https://git-scm.com/book/en/v2/Git-Basics-Recording-Changes-to-the-Repository</a:t>
            </a:r>
          </a:p>
        </p:txBody>
      </p:sp>
    </p:spTree>
    <p:extLst>
      <p:ext uri="{BB962C8B-B14F-4D97-AF65-F5344CB8AC3E}">
        <p14:creationId xmlns:p14="http://schemas.microsoft.com/office/powerpoint/2010/main" val="365405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Befehle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18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800" dirty="0"/>
              <a:t>neuen </a:t>
            </a:r>
            <a:r>
              <a:rPr lang="de-DE" sz="1800" dirty="0" err="1"/>
              <a:t>Branch</a:t>
            </a:r>
            <a:r>
              <a:rPr lang="de-DE" sz="1800" dirty="0"/>
              <a:t> anlegen &amp; wechseln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checkout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–b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zum Master zurückwechseln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checkout</a:t>
            </a:r>
            <a:r>
              <a:rPr lang="de-DE" sz="1800" b="1" dirty="0"/>
              <a:t> </a:t>
            </a:r>
            <a:r>
              <a:rPr lang="de-DE" sz="1800" b="1" dirty="0" err="1"/>
              <a:t>master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 err="1"/>
              <a:t>Branch</a:t>
            </a:r>
            <a:r>
              <a:rPr lang="de-DE" sz="1800" dirty="0"/>
              <a:t> wieder löschen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branch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–d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de-DE" sz="1800" dirty="0" err="1"/>
              <a:t>Branch</a:t>
            </a:r>
            <a:r>
              <a:rPr lang="de-DE" sz="1800" dirty="0"/>
              <a:t> ins Repository hochladen </a:t>
            </a:r>
          </a:p>
          <a:p>
            <a:pPr marL="0" indent="0">
              <a:buNone/>
            </a:pPr>
            <a:r>
              <a:rPr lang="de-DE" sz="1800" dirty="0"/>
              <a:t>(verfügbar für andere machen)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push </a:t>
            </a:r>
            <a:r>
              <a:rPr lang="de-DE" sz="1800" b="1" dirty="0" err="1"/>
              <a:t>origin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1800" dirty="0"/>
              <a:t>zusammenführen zweier </a:t>
            </a:r>
            <a:r>
              <a:rPr lang="de-DE" sz="1800" dirty="0" err="1"/>
              <a:t>Branches</a:t>
            </a:r>
            <a:r>
              <a:rPr lang="de-DE" sz="1800" dirty="0"/>
              <a:t>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merge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Unterschiede anzeigen lassen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diff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source_branch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target_branch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taggen 		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tag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&lt;tag&gt;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commitID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de-DE" sz="1800" dirty="0"/>
              <a:t>Commit </a:t>
            </a:r>
            <a:r>
              <a:rPr lang="de-DE" sz="1800" dirty="0" err="1"/>
              <a:t>Ids</a:t>
            </a:r>
            <a:r>
              <a:rPr lang="de-DE" sz="1800" dirty="0"/>
              <a:t> erhalten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log</a:t>
            </a: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lokale Änderungen auf letzten Stand </a:t>
            </a:r>
          </a:p>
          <a:p>
            <a:pPr marL="0" indent="0">
              <a:buNone/>
            </a:pPr>
            <a:r>
              <a:rPr lang="de-DE" sz="1800" dirty="0"/>
              <a:t>des </a:t>
            </a:r>
            <a:r>
              <a:rPr lang="de-DE" sz="1800" dirty="0" err="1"/>
              <a:t>Repositorys</a:t>
            </a:r>
            <a:r>
              <a:rPr lang="de-DE" sz="1800" dirty="0"/>
              <a:t> zurücksetzen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checkout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--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filename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dirty="0"/>
          </a:p>
          <a:p>
            <a:pPr marL="0" indent="0" algn="ctr">
              <a:buNone/>
            </a:pP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0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 smtClean="0"/>
              <a:t>Kleine Demo </a:t>
            </a:r>
            <a:r>
              <a:rPr lang="de-DE" dirty="0" err="1" smtClean="0"/>
              <a:t>Git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r>
              <a:rPr lang="de-DE" dirty="0" err="1"/>
              <a:t>Continous</a:t>
            </a:r>
            <a:r>
              <a:rPr lang="de-DE" dirty="0"/>
              <a:t> Integration</a:t>
            </a:r>
          </a:p>
          <a:p>
            <a:r>
              <a:rPr lang="de-DE" dirty="0"/>
              <a:t>Versionsverwaltung</a:t>
            </a:r>
          </a:p>
          <a:p>
            <a:r>
              <a:rPr lang="de-DE" dirty="0" err="1"/>
              <a:t>Git</a:t>
            </a:r>
            <a:r>
              <a:rPr lang="de-DE" dirty="0"/>
              <a:t> und </a:t>
            </a:r>
            <a:r>
              <a:rPr lang="de-DE" dirty="0" err="1"/>
              <a:t>Github</a:t>
            </a:r>
            <a:endParaRPr lang="de-DE" dirty="0"/>
          </a:p>
          <a:p>
            <a:r>
              <a:rPr lang="en-US" dirty="0"/>
              <a:t>Workflows / </a:t>
            </a:r>
            <a:r>
              <a:rPr lang="en-US" dirty="0" smtClean="0"/>
              <a:t>Branching </a:t>
            </a:r>
            <a:r>
              <a:rPr lang="en-US" dirty="0" err="1" smtClean="0"/>
              <a:t>Modelle</a:t>
            </a:r>
            <a:endParaRPr lang="de-DE" dirty="0"/>
          </a:p>
          <a:p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automation</a:t>
            </a:r>
            <a:r>
              <a:rPr lang="de-DE" dirty="0" smtClean="0"/>
              <a:t> mit Travis </a:t>
            </a:r>
            <a:r>
              <a:rPr lang="de-DE" dirty="0"/>
              <a:t>CI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6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20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96723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Webbasierter Online-Dienst, der Software-Entwicklungsprojekte auf seinen Servern bereitstellt </a:t>
            </a:r>
            <a:endParaRPr lang="de-DE" dirty="0" smtClean="0"/>
          </a:p>
          <a:p>
            <a:pPr lvl="1"/>
            <a:r>
              <a:rPr lang="de-DE" dirty="0" smtClean="0"/>
              <a:t>Unterstützung </a:t>
            </a:r>
            <a:r>
              <a:rPr lang="de-DE" dirty="0"/>
              <a:t>im </a:t>
            </a:r>
            <a:r>
              <a:rPr lang="de-DE" dirty="0" smtClean="0"/>
              <a:t>Entwicklungsworkflow </a:t>
            </a:r>
          </a:p>
          <a:p>
            <a:pPr lvl="1"/>
            <a:r>
              <a:rPr lang="de-DE" dirty="0" smtClean="0"/>
              <a:t>Code </a:t>
            </a:r>
            <a:r>
              <a:rPr lang="de-DE" dirty="0"/>
              <a:t>Hosting</a:t>
            </a:r>
          </a:p>
          <a:p>
            <a:pPr lvl="1"/>
            <a:r>
              <a:rPr lang="de-DE" dirty="0" err="1" smtClean="0"/>
              <a:t>Seamless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review</a:t>
            </a:r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748" y="1250477"/>
            <a:ext cx="1571499" cy="51944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991927"/>
            <a:ext cx="953041" cy="855161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072599" y="1379396"/>
            <a:ext cx="20714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https://github.com/logos</a:t>
            </a:r>
          </a:p>
        </p:txBody>
      </p:sp>
      <p:sp>
        <p:nvSpPr>
          <p:cNvPr id="11" name="Rechteck 10"/>
          <p:cNvSpPr/>
          <p:nvPr/>
        </p:nvSpPr>
        <p:spPr>
          <a:xfrm>
            <a:off x="4370608" y="6356350"/>
            <a:ext cx="17716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https://github.com/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054" y="3654335"/>
            <a:ext cx="3497089" cy="254420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686" y="4509120"/>
            <a:ext cx="3138266" cy="224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4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96723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smtClean="0"/>
              <a:t>Projektmanagement </a:t>
            </a:r>
            <a:r>
              <a:rPr lang="de-DE" dirty="0" smtClean="0"/>
              <a:t>Features</a:t>
            </a:r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748" y="1250477"/>
            <a:ext cx="1571499" cy="51944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991927"/>
            <a:ext cx="953041" cy="855161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072599" y="1379396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</a:t>
            </a:r>
            <a:r>
              <a:rPr lang="de-DE" sz="1100" dirty="0" smtClean="0"/>
              <a:t>github.com/logos </a:t>
            </a:r>
            <a:endParaRPr lang="de-DE" sz="1100" dirty="0"/>
          </a:p>
        </p:txBody>
      </p:sp>
      <p:sp>
        <p:nvSpPr>
          <p:cNvPr id="14" name="Rechteck 13"/>
          <p:cNvSpPr/>
          <p:nvPr/>
        </p:nvSpPr>
        <p:spPr>
          <a:xfrm>
            <a:off x="4012873" y="5805264"/>
            <a:ext cx="17716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https://github.com/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914" y="2913510"/>
            <a:ext cx="3678137" cy="249655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452" y="3140968"/>
            <a:ext cx="3668608" cy="249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0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967230"/>
            <a:ext cx="8229600" cy="489077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smtClean="0"/>
              <a:t>Integrationen: z.B.: </a:t>
            </a:r>
          </a:p>
          <a:p>
            <a:pPr lvl="2"/>
            <a:endParaRPr lang="de-DE" dirty="0" smtClean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748" y="1250477"/>
            <a:ext cx="1571499" cy="51944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991927"/>
            <a:ext cx="953041" cy="855161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072599" y="1379396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</a:t>
            </a:r>
            <a:r>
              <a:rPr lang="de-DE" sz="1100" dirty="0" smtClean="0"/>
              <a:t>github.com/logos </a:t>
            </a:r>
            <a:endParaRPr lang="de-DE" sz="1100" dirty="0"/>
          </a:p>
        </p:txBody>
      </p:sp>
      <p:sp>
        <p:nvSpPr>
          <p:cNvPr id="14" name="Rechteck 13"/>
          <p:cNvSpPr/>
          <p:nvPr/>
        </p:nvSpPr>
        <p:spPr>
          <a:xfrm>
            <a:off x="3127053" y="4532757"/>
            <a:ext cx="17716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https://github.com/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117" y="2916585"/>
            <a:ext cx="4297512" cy="149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8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23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96723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smtClean="0"/>
              <a:t>Großteil </a:t>
            </a:r>
            <a:r>
              <a:rPr lang="de-DE" dirty="0"/>
              <a:t>der Features von </a:t>
            </a:r>
            <a:r>
              <a:rPr lang="de-DE" dirty="0" err="1"/>
              <a:t>Git</a:t>
            </a:r>
            <a:r>
              <a:rPr lang="de-DE" dirty="0"/>
              <a:t> ohne Kommandozeile nutzbar</a:t>
            </a:r>
          </a:p>
          <a:p>
            <a:pPr lvl="1"/>
            <a:r>
              <a:rPr lang="de-DE" dirty="0" smtClean="0"/>
              <a:t>Dokumentation </a:t>
            </a:r>
            <a:r>
              <a:rPr lang="de-DE" dirty="0"/>
              <a:t>und </a:t>
            </a:r>
            <a:r>
              <a:rPr lang="de-DE" dirty="0" smtClean="0"/>
              <a:t>Wiki</a:t>
            </a:r>
            <a:endParaRPr lang="de-DE" dirty="0" smtClean="0"/>
          </a:p>
          <a:p>
            <a:pPr lvl="1"/>
            <a:r>
              <a:rPr lang="de-DE" dirty="0" smtClean="0"/>
              <a:t>Community Management</a:t>
            </a:r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748" y="1250477"/>
            <a:ext cx="1571499" cy="51944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991927"/>
            <a:ext cx="953041" cy="855161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072599" y="1379396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</a:t>
            </a:r>
            <a:r>
              <a:rPr lang="de-DE" sz="1100" dirty="0" smtClean="0"/>
              <a:t>github.com/logos </a:t>
            </a:r>
            <a:endParaRPr lang="de-DE" sz="1100" dirty="0"/>
          </a:p>
        </p:txBody>
      </p:sp>
      <p:sp>
        <p:nvSpPr>
          <p:cNvPr id="14" name="Rechteck 13"/>
          <p:cNvSpPr/>
          <p:nvPr/>
        </p:nvSpPr>
        <p:spPr>
          <a:xfrm>
            <a:off x="3779912" y="5177549"/>
            <a:ext cx="17716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https://github.com/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4289943"/>
            <a:ext cx="2325040" cy="169613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7072" y="4046957"/>
            <a:ext cx="2429857" cy="218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Workflows / Branching </a:t>
            </a:r>
            <a:r>
              <a:rPr lang="en-US" dirty="0" err="1"/>
              <a:t>Modelle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Gründe für </a:t>
            </a:r>
            <a:r>
              <a:rPr lang="de-DE" dirty="0" err="1" smtClean="0"/>
              <a:t>Branches</a:t>
            </a:r>
            <a:endParaRPr lang="de-DE" dirty="0"/>
          </a:p>
          <a:p>
            <a:pPr lvl="2"/>
            <a:r>
              <a:rPr lang="de-DE" dirty="0"/>
              <a:t>Mehrere </a:t>
            </a:r>
            <a:r>
              <a:rPr lang="de-DE" dirty="0" smtClean="0"/>
              <a:t>unabhängig arbeitende Entwickler </a:t>
            </a:r>
          </a:p>
          <a:p>
            <a:pPr lvl="2"/>
            <a:r>
              <a:rPr lang="de-DE" dirty="0" err="1" smtClean="0"/>
              <a:t>Bugfixes</a:t>
            </a:r>
            <a:r>
              <a:rPr lang="de-DE" dirty="0" smtClean="0"/>
              <a:t> </a:t>
            </a:r>
            <a:r>
              <a:rPr lang="de-DE" dirty="0"/>
              <a:t>für ältere Versionen </a:t>
            </a:r>
            <a:endParaRPr lang="de-DE" dirty="0" smtClean="0"/>
          </a:p>
          <a:p>
            <a:pPr lvl="2"/>
            <a:r>
              <a:rPr lang="de-DE" dirty="0" smtClean="0"/>
              <a:t>Parallele </a:t>
            </a:r>
            <a:r>
              <a:rPr lang="de-DE" dirty="0"/>
              <a:t>Entwicklung mehrerer Features </a:t>
            </a:r>
            <a:endParaRPr lang="de-DE" dirty="0" smtClean="0"/>
          </a:p>
          <a:p>
            <a:pPr lvl="2"/>
            <a:r>
              <a:rPr lang="de-DE" dirty="0" smtClean="0"/>
              <a:t>Stabilisierungsphase </a:t>
            </a:r>
            <a:r>
              <a:rPr lang="de-DE" dirty="0"/>
              <a:t>für </a:t>
            </a:r>
            <a:r>
              <a:rPr lang="de-DE" dirty="0" smtClean="0"/>
              <a:t>Release und Arbeiten </a:t>
            </a:r>
            <a:r>
              <a:rPr lang="de-DE" dirty="0"/>
              <a:t>an nächster Version</a:t>
            </a:r>
          </a:p>
          <a:p>
            <a:pPr marL="667512" lvl="2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5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Strategien</a:t>
            </a:r>
            <a:r>
              <a:rPr lang="en-US" dirty="0"/>
              <a:t> - Branching </a:t>
            </a:r>
            <a:r>
              <a:rPr lang="en-US" dirty="0" err="1"/>
              <a:t>Modelle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25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662597"/>
            <a:ext cx="6317629" cy="2934886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928421" y="5821562"/>
            <a:ext cx="2836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https://git-scm.com/about/distributed</a:t>
            </a:r>
          </a:p>
        </p:txBody>
      </p:sp>
    </p:spTree>
    <p:extLst>
      <p:ext uri="{BB962C8B-B14F-4D97-AF65-F5344CB8AC3E}">
        <p14:creationId xmlns:p14="http://schemas.microsoft.com/office/powerpoint/2010/main" val="333689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Strategien</a:t>
            </a:r>
            <a:r>
              <a:rPr lang="en-US" dirty="0"/>
              <a:t> - Branching </a:t>
            </a:r>
            <a:r>
              <a:rPr lang="en-US" dirty="0" err="1"/>
              <a:t>Modelle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26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928421" y="5821562"/>
            <a:ext cx="2836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https://git-scm.com/about/distributed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511131"/>
            <a:ext cx="6203282" cy="273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7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Strategien</a:t>
            </a:r>
            <a:r>
              <a:rPr lang="en-US" dirty="0"/>
              <a:t> - </a:t>
            </a:r>
            <a:r>
              <a:rPr lang="en-US" dirty="0" smtClean="0"/>
              <a:t>Branching </a:t>
            </a:r>
            <a:r>
              <a:rPr lang="en-US" dirty="0" err="1" smtClean="0"/>
              <a:t>Modelle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27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555776" y="6381328"/>
            <a:ext cx="2836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https://git-scm.com/about/distributed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420888"/>
            <a:ext cx="5971901" cy="398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Workflows / </a:t>
            </a:r>
            <a:r>
              <a:rPr lang="en-US" dirty="0" smtClean="0"/>
              <a:t>Branching </a:t>
            </a:r>
            <a:r>
              <a:rPr lang="en-US" dirty="0" err="1" smtClean="0"/>
              <a:t>Modelle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68560" y="1935480"/>
            <a:ext cx="9155360" cy="4389120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Mit </a:t>
            </a:r>
            <a:r>
              <a:rPr lang="de-DE" u="dotted" dirty="0"/>
              <a:t>Feature-</a:t>
            </a:r>
            <a:r>
              <a:rPr lang="de-DE" u="dotted" dirty="0" err="1"/>
              <a:t>Branches</a:t>
            </a:r>
            <a:r>
              <a:rPr lang="de-DE" dirty="0"/>
              <a:t> entwickeln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28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3429000"/>
            <a:ext cx="5471120" cy="3096344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908357" y="5755903"/>
            <a:ext cx="23042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https://de.atlassian.com/git/tutorials/comparing-workflows#feature-branch-workflow</a:t>
            </a:r>
          </a:p>
        </p:txBody>
      </p:sp>
    </p:spTree>
    <p:extLst>
      <p:ext uri="{BB962C8B-B14F-4D97-AF65-F5344CB8AC3E}">
        <p14:creationId xmlns:p14="http://schemas.microsoft.com/office/powerpoint/2010/main" val="19571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Workflows / </a:t>
            </a:r>
            <a:r>
              <a:rPr lang="en-US" dirty="0" smtClean="0"/>
              <a:t>Branching </a:t>
            </a:r>
            <a:r>
              <a:rPr lang="en-US" dirty="0" err="1" smtClean="0"/>
              <a:t>Modelle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68560" y="1935480"/>
            <a:ext cx="3786381" cy="4389120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Periodisch </a:t>
            </a:r>
            <a:r>
              <a:rPr lang="de-DE" u="dotted" dirty="0"/>
              <a:t>Releases</a:t>
            </a:r>
            <a:r>
              <a:rPr lang="de-DE" dirty="0"/>
              <a:t> durchführen</a:t>
            </a:r>
          </a:p>
          <a:p>
            <a:pPr lvl="3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29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908357" y="5755903"/>
            <a:ext cx="23042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https://de.atlassian.com/git/tutorials/comparing-workflows#feature-branch-workflow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821" y="2636912"/>
            <a:ext cx="5472486" cy="387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3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Continous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pPr lvl="1"/>
            <a:r>
              <a:rPr lang="de-DE" dirty="0" smtClean="0"/>
              <a:t>Ursprung in </a:t>
            </a:r>
            <a:r>
              <a:rPr lang="de-DE" u="dotted" dirty="0" smtClean="0"/>
              <a:t>a</a:t>
            </a:r>
            <a:r>
              <a:rPr lang="de-DE" u="dotted" dirty="0" smtClean="0"/>
              <a:t>giler Softwareentwicklung</a:t>
            </a:r>
          </a:p>
          <a:p>
            <a:pPr lvl="1"/>
            <a:r>
              <a:rPr lang="de-DE" dirty="0" smtClean="0"/>
              <a:t>CI = Softwareentwicklungsmethode</a:t>
            </a:r>
            <a:r>
              <a:rPr lang="de-DE" dirty="0" smtClean="0"/>
              <a:t>, die durch hohe Integrationsfrequenz und angeschlossene </a:t>
            </a:r>
            <a:r>
              <a:rPr lang="de-DE" u="dotted" dirty="0" smtClean="0"/>
              <a:t>Automatisierung</a:t>
            </a:r>
            <a:r>
              <a:rPr lang="de-DE" dirty="0" smtClean="0"/>
              <a:t> die schnelle Auslieferung unterstützt</a:t>
            </a:r>
            <a:endParaRPr lang="de-DE" dirty="0"/>
          </a:p>
          <a:p>
            <a:pPr lvl="1"/>
            <a:r>
              <a:rPr lang="de-DE" dirty="0"/>
              <a:t>Ziele: </a:t>
            </a:r>
          </a:p>
          <a:p>
            <a:pPr lvl="2"/>
            <a:r>
              <a:rPr lang="de-DE" dirty="0"/>
              <a:t>Steigerung der Qualität der Software</a:t>
            </a:r>
          </a:p>
          <a:p>
            <a:pPr lvl="2"/>
            <a:r>
              <a:rPr lang="de-DE" u="dotted" dirty="0"/>
              <a:t>Integrations-Probleme</a:t>
            </a:r>
            <a:r>
              <a:rPr lang="de-DE" dirty="0"/>
              <a:t> </a:t>
            </a:r>
            <a:r>
              <a:rPr lang="de-DE" dirty="0" smtClean="0"/>
              <a:t>vermeiden</a:t>
            </a:r>
          </a:p>
          <a:p>
            <a:pPr lvl="1"/>
            <a:r>
              <a:rPr lang="de-DE" dirty="0"/>
              <a:t>Einfache Variante: </a:t>
            </a:r>
            <a:r>
              <a:rPr lang="de-DE" dirty="0" err="1"/>
              <a:t>nightly</a:t>
            </a:r>
            <a:r>
              <a:rPr lang="de-DE" dirty="0"/>
              <a:t> </a:t>
            </a:r>
            <a:r>
              <a:rPr lang="de-DE" dirty="0" err="1" smtClean="0"/>
              <a:t>Build</a:t>
            </a:r>
            <a:r>
              <a:rPr lang="de-DE" dirty="0" smtClean="0"/>
              <a:t> (</a:t>
            </a:r>
            <a:r>
              <a:rPr lang="de-DE" dirty="0" err="1" smtClean="0"/>
              <a:t>Scheduled</a:t>
            </a:r>
            <a:r>
              <a:rPr lang="de-DE" dirty="0" smtClean="0"/>
              <a:t>)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3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Workflows / </a:t>
            </a:r>
            <a:r>
              <a:rPr lang="en-US" dirty="0" smtClean="0"/>
              <a:t>Branching </a:t>
            </a:r>
            <a:r>
              <a:rPr lang="en-US" dirty="0" err="1" smtClean="0"/>
              <a:t>Modelle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Einfacher Workflow für </a:t>
            </a:r>
            <a:r>
              <a:rPr lang="de-DE" dirty="0" err="1"/>
              <a:t>Git</a:t>
            </a:r>
            <a:r>
              <a:rPr lang="de-DE" dirty="0"/>
              <a:t>:</a:t>
            </a:r>
          </a:p>
          <a:p>
            <a:pPr marL="667512" lvl="2" indent="0">
              <a:buNone/>
            </a:pPr>
            <a:endParaRPr lang="de-DE" dirty="0"/>
          </a:p>
          <a:p>
            <a:pPr marL="667512" lvl="2" indent="0">
              <a:buNone/>
            </a:pPr>
            <a:endParaRPr lang="de-DE" dirty="0"/>
          </a:p>
          <a:p>
            <a:pPr marL="667512" lvl="2" indent="0">
              <a:buNone/>
            </a:pPr>
            <a:endParaRPr lang="de-DE" dirty="0"/>
          </a:p>
          <a:p>
            <a:pPr lvl="1"/>
            <a:r>
              <a:rPr lang="de-DE" dirty="0"/>
              <a:t>Hinweise zum Committen </a:t>
            </a:r>
          </a:p>
          <a:p>
            <a:pPr lvl="2"/>
            <a:r>
              <a:rPr lang="de-DE" dirty="0"/>
              <a:t>Logisch zusammenhängende Änderungen gemeinsam einchecken</a:t>
            </a:r>
          </a:p>
          <a:p>
            <a:pPr lvl="2"/>
            <a:r>
              <a:rPr lang="de-DE" dirty="0"/>
              <a:t>Projekt muss nach jedem Commit </a:t>
            </a:r>
            <a:r>
              <a:rPr lang="de-DE" dirty="0" smtClean="0"/>
              <a:t>kompilierbar </a:t>
            </a:r>
            <a:r>
              <a:rPr lang="de-DE" dirty="0"/>
              <a:t>sein </a:t>
            </a:r>
          </a:p>
          <a:p>
            <a:pPr lvl="2"/>
            <a:r>
              <a:rPr lang="de-DE" dirty="0"/>
              <a:t>Projekt sollte nach jedem Commit lauffähig sein</a:t>
            </a:r>
          </a:p>
          <a:p>
            <a:pPr marL="667512" lvl="2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976316880"/>
              </p:ext>
            </p:extLst>
          </p:nvPr>
        </p:nvGraphicFramePr>
        <p:xfrm>
          <a:off x="1259632" y="1556792"/>
          <a:ext cx="5712296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7345299" y="2537368"/>
            <a:ext cx="14805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Quelle: Eigene Darstellung</a:t>
            </a:r>
          </a:p>
        </p:txBody>
      </p:sp>
    </p:spTree>
    <p:extLst>
      <p:ext uri="{BB962C8B-B14F-4D97-AF65-F5344CB8AC3E}">
        <p14:creationId xmlns:p14="http://schemas.microsoft.com/office/powerpoint/2010/main" val="316995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Build</a:t>
            </a:r>
            <a:r>
              <a:rPr lang="de-DE" dirty="0"/>
              <a:t> A</a:t>
            </a:r>
            <a:r>
              <a:rPr lang="de-DE" dirty="0" smtClean="0"/>
              <a:t>utomation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35479"/>
            <a:ext cx="8229600" cy="4785995"/>
          </a:xfrm>
        </p:spPr>
        <p:txBody>
          <a:bodyPr>
            <a:normAutofit/>
          </a:bodyPr>
          <a:lstStyle/>
          <a:p>
            <a:r>
              <a:rPr lang="de-DE" dirty="0" smtClean="0"/>
              <a:t>Automatisierte Erstellung von </a:t>
            </a:r>
            <a:r>
              <a:rPr lang="de-DE" u="dotted" dirty="0" err="1" smtClean="0"/>
              <a:t>Builds</a:t>
            </a:r>
            <a:r>
              <a:rPr lang="de-DE" u="dotted" dirty="0" smtClean="0"/>
              <a:t> </a:t>
            </a:r>
            <a:endParaRPr lang="de-DE" u="dotted" dirty="0" smtClean="0"/>
          </a:p>
          <a:p>
            <a:r>
              <a:rPr lang="de-DE" u="dotted" dirty="0" smtClean="0"/>
              <a:t>Lokal</a:t>
            </a:r>
            <a:r>
              <a:rPr lang="de-DE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u="dotted" dirty="0"/>
              <a:t>Server </a:t>
            </a:r>
            <a:r>
              <a:rPr lang="en-US" u="dotted" dirty="0" err="1"/>
              <a:t>basiert</a:t>
            </a:r>
            <a:r>
              <a:rPr lang="en-US" u="dotted" dirty="0"/>
              <a:t> </a:t>
            </a:r>
            <a:endParaRPr lang="en-US" dirty="0"/>
          </a:p>
          <a:p>
            <a:r>
              <a:rPr lang="en-US" dirty="0" err="1" smtClean="0"/>
              <a:t>Typen</a:t>
            </a:r>
            <a:r>
              <a:rPr lang="en-US" dirty="0" smtClean="0"/>
              <a:t>:</a:t>
            </a:r>
          </a:p>
          <a:p>
            <a:pPr lvl="1"/>
            <a:r>
              <a:rPr lang="de-DE" dirty="0" smtClean="0"/>
              <a:t>On-</a:t>
            </a:r>
            <a:r>
              <a:rPr lang="de-DE" dirty="0" err="1" smtClean="0"/>
              <a:t>demand</a:t>
            </a:r>
            <a:r>
              <a:rPr lang="de-DE" dirty="0" smtClean="0"/>
              <a:t> </a:t>
            </a:r>
            <a:r>
              <a:rPr lang="de-DE" dirty="0" err="1"/>
              <a:t>automation</a:t>
            </a:r>
            <a:endParaRPr lang="de-DE" dirty="0"/>
          </a:p>
          <a:p>
            <a:pPr lvl="1"/>
            <a:r>
              <a:rPr lang="de-DE" dirty="0" err="1"/>
              <a:t>Scheduled</a:t>
            </a:r>
            <a:r>
              <a:rPr lang="de-DE" dirty="0"/>
              <a:t> </a:t>
            </a:r>
            <a:r>
              <a:rPr lang="de-DE" dirty="0" err="1"/>
              <a:t>automation</a:t>
            </a:r>
            <a:endParaRPr lang="de-DE" dirty="0"/>
          </a:p>
          <a:p>
            <a:pPr lvl="1"/>
            <a:r>
              <a:rPr lang="de-DE" dirty="0" err="1"/>
              <a:t>Triggered</a:t>
            </a:r>
            <a:r>
              <a:rPr lang="de-DE" dirty="0"/>
              <a:t> </a:t>
            </a:r>
            <a:r>
              <a:rPr lang="de-DE" dirty="0" err="1" smtClean="0"/>
              <a:t>automation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7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Build automation </a:t>
            </a:r>
            <a:r>
              <a:rPr lang="en-US" dirty="0" err="1" smtClean="0"/>
              <a:t>mit</a:t>
            </a:r>
            <a:r>
              <a:rPr lang="en-US" dirty="0" smtClean="0"/>
              <a:t> Travis </a:t>
            </a:r>
            <a:r>
              <a:rPr lang="en-US" dirty="0"/>
              <a:t>CI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u="dotted" dirty="0"/>
              <a:t>Freie</a:t>
            </a:r>
            <a:r>
              <a:rPr lang="de-DE" dirty="0"/>
              <a:t> Open-Source-Software für </a:t>
            </a:r>
            <a:r>
              <a:rPr lang="de-DE" dirty="0" smtClean="0"/>
              <a:t>CI</a:t>
            </a:r>
            <a:endParaRPr lang="de-DE" dirty="0"/>
          </a:p>
          <a:p>
            <a:pPr lvl="1"/>
            <a:r>
              <a:rPr lang="de-DE" dirty="0"/>
              <a:t>Zum Testen und Erstellen von Projekten, die auf </a:t>
            </a:r>
            <a:r>
              <a:rPr lang="de-DE" dirty="0" err="1" smtClean="0"/>
              <a:t>GitHub</a:t>
            </a:r>
            <a:r>
              <a:rPr lang="de-DE" dirty="0" smtClean="0"/>
              <a:t>, </a:t>
            </a:r>
            <a:r>
              <a:rPr lang="de-DE" dirty="0" err="1" smtClean="0"/>
              <a:t>Bitbucket</a:t>
            </a:r>
            <a:r>
              <a:rPr lang="de-DE" dirty="0" smtClean="0"/>
              <a:t> und Ähnlichem </a:t>
            </a:r>
            <a:r>
              <a:rPr lang="de-DE" dirty="0"/>
              <a:t>veröffentlicht wurden</a:t>
            </a:r>
          </a:p>
          <a:p>
            <a:pPr lvl="1"/>
            <a:r>
              <a:rPr lang="de-DE" dirty="0" err="1"/>
              <a:t>Builds</a:t>
            </a:r>
            <a:r>
              <a:rPr lang="de-DE" dirty="0"/>
              <a:t> erstellen und testen</a:t>
            </a:r>
          </a:p>
          <a:p>
            <a:pPr lvl="1"/>
            <a:r>
              <a:rPr lang="de-DE" dirty="0"/>
              <a:t>Lokal (Docker) oder </a:t>
            </a:r>
            <a:r>
              <a:rPr lang="de-DE" dirty="0" err="1"/>
              <a:t>cloud</a:t>
            </a:r>
            <a:r>
              <a:rPr lang="de-DE" dirty="0"/>
              <a:t>-basiert (Standard)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32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6634"/>
            <a:ext cx="2880320" cy="99470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3779912" y="2579729"/>
            <a:ext cx="21002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https://travis-ci.com/logo</a:t>
            </a:r>
          </a:p>
        </p:txBody>
      </p:sp>
    </p:spTree>
    <p:extLst>
      <p:ext uri="{BB962C8B-B14F-4D97-AF65-F5344CB8AC3E}">
        <p14:creationId xmlns:p14="http://schemas.microsoft.com/office/powerpoint/2010/main" val="161727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Build automation </a:t>
            </a:r>
            <a:r>
              <a:rPr lang="en-US" dirty="0" err="1" smtClean="0"/>
              <a:t>mit</a:t>
            </a:r>
            <a:r>
              <a:rPr lang="en-US" dirty="0" smtClean="0"/>
              <a:t> Travis </a:t>
            </a:r>
            <a:r>
              <a:rPr lang="en-US" dirty="0"/>
              <a:t>CI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Features:</a:t>
            </a:r>
          </a:p>
          <a:p>
            <a:pPr lvl="2"/>
            <a:r>
              <a:rPr lang="de-DE" dirty="0"/>
              <a:t>Schnelles Setup </a:t>
            </a:r>
            <a:endParaRPr lang="de-DE" dirty="0" smtClean="0"/>
          </a:p>
          <a:p>
            <a:pPr lvl="2"/>
            <a:r>
              <a:rPr lang="de-DE" dirty="0" smtClean="0"/>
              <a:t>weitere </a:t>
            </a:r>
            <a:r>
              <a:rPr lang="de-DE" u="dotted" dirty="0" smtClean="0"/>
              <a:t>Anbindungen</a:t>
            </a:r>
            <a:endParaRPr lang="de-DE" dirty="0"/>
          </a:p>
          <a:p>
            <a:pPr lvl="2"/>
            <a:r>
              <a:rPr lang="de-DE" dirty="0"/>
              <a:t>Testüberwachung im laufenden Test möglich</a:t>
            </a:r>
          </a:p>
          <a:p>
            <a:pPr lvl="2"/>
            <a:r>
              <a:rPr lang="de-DE" dirty="0"/>
              <a:t>„clean“ VM </a:t>
            </a:r>
            <a:r>
              <a:rPr lang="de-DE" dirty="0" smtClean="0"/>
              <a:t>für </a:t>
            </a:r>
            <a:r>
              <a:rPr lang="de-DE" dirty="0"/>
              <a:t>jeden </a:t>
            </a:r>
            <a:r>
              <a:rPr lang="de-DE" dirty="0" err="1"/>
              <a:t>Build</a:t>
            </a:r>
            <a:endParaRPr lang="de-DE" dirty="0"/>
          </a:p>
          <a:p>
            <a:pPr lvl="2"/>
            <a:r>
              <a:rPr lang="de-DE" dirty="0"/>
              <a:t>Vorinstallierte Testumgebung</a:t>
            </a:r>
          </a:p>
          <a:p>
            <a:pPr lvl="2"/>
            <a:r>
              <a:rPr lang="de-DE" dirty="0"/>
              <a:t>Parallele Tests möglich</a:t>
            </a:r>
          </a:p>
          <a:p>
            <a:pPr lvl="2"/>
            <a:r>
              <a:rPr lang="de-DE" dirty="0"/>
              <a:t>Linux, Mac und iOS </a:t>
            </a:r>
            <a:r>
              <a:rPr lang="de-DE" u="dotted" dirty="0"/>
              <a:t>Unterstützung</a:t>
            </a:r>
            <a:r>
              <a:rPr lang="de-DE" dirty="0"/>
              <a:t> </a:t>
            </a:r>
          </a:p>
          <a:p>
            <a:pPr lvl="1"/>
            <a:r>
              <a:rPr lang="de-DE" u="dotted" dirty="0" smtClean="0"/>
              <a:t>Beta-Features</a:t>
            </a:r>
            <a:endParaRPr lang="de-DE" u="dotted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4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Build automation </a:t>
            </a:r>
            <a:r>
              <a:rPr lang="en-US" dirty="0" err="1" smtClean="0"/>
              <a:t>mit</a:t>
            </a:r>
            <a:r>
              <a:rPr lang="en-US" dirty="0" smtClean="0"/>
              <a:t> Travis </a:t>
            </a:r>
            <a:r>
              <a:rPr lang="en-US" dirty="0"/>
              <a:t>CI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Funktionsweise</a:t>
            </a:r>
          </a:p>
          <a:p>
            <a:pPr lvl="2"/>
            <a:r>
              <a:rPr lang="de-DE" dirty="0"/>
              <a:t>„</a:t>
            </a:r>
            <a:r>
              <a:rPr lang="de-DE" dirty="0" err="1"/>
              <a:t>Triggered</a:t>
            </a:r>
            <a:r>
              <a:rPr lang="de-DE" dirty="0"/>
              <a:t> </a:t>
            </a:r>
            <a:r>
              <a:rPr lang="de-DE" dirty="0" err="1"/>
              <a:t>automation</a:t>
            </a:r>
            <a:r>
              <a:rPr lang="de-DE" dirty="0" smtClean="0"/>
              <a:t>“ oder </a:t>
            </a:r>
            <a:r>
              <a:rPr lang="de-DE" dirty="0"/>
              <a:t>bei </a:t>
            </a:r>
            <a:r>
              <a:rPr lang="de-DE" dirty="0" err="1"/>
              <a:t>Cron</a:t>
            </a:r>
            <a:r>
              <a:rPr lang="de-DE" dirty="0"/>
              <a:t> Job „</a:t>
            </a:r>
            <a:r>
              <a:rPr lang="de-DE" dirty="0" err="1"/>
              <a:t>Scheduled</a:t>
            </a:r>
            <a:r>
              <a:rPr lang="de-DE" dirty="0"/>
              <a:t> </a:t>
            </a:r>
            <a:r>
              <a:rPr lang="de-DE" dirty="0" err="1"/>
              <a:t>automation</a:t>
            </a:r>
            <a:r>
              <a:rPr lang="de-DE" dirty="0"/>
              <a:t>“</a:t>
            </a:r>
          </a:p>
          <a:p>
            <a:pPr lvl="2"/>
            <a:r>
              <a:rPr lang="de-DE" u="dotted" dirty="0"/>
              <a:t>Konfiguration</a:t>
            </a:r>
            <a:r>
              <a:rPr lang="de-DE" dirty="0"/>
              <a:t> über ein .</a:t>
            </a:r>
            <a:r>
              <a:rPr lang="de-DE" dirty="0" err="1"/>
              <a:t>travis.yml</a:t>
            </a:r>
            <a:r>
              <a:rPr lang="de-DE" dirty="0"/>
              <a:t> File, das in das Root Verzeichnis des </a:t>
            </a:r>
            <a:r>
              <a:rPr lang="de-DE" dirty="0" err="1"/>
              <a:t>Repositorys</a:t>
            </a:r>
            <a:r>
              <a:rPr lang="de-DE" dirty="0"/>
              <a:t> gelegt wird</a:t>
            </a:r>
          </a:p>
          <a:p>
            <a:pPr lvl="3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3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 smtClean="0"/>
              <a:t>Kleine Demo </a:t>
            </a:r>
            <a:r>
              <a:rPr lang="de-DE" dirty="0" err="1" smtClean="0"/>
              <a:t>GitHub</a:t>
            </a:r>
            <a:r>
              <a:rPr lang="de-DE" dirty="0" smtClean="0"/>
              <a:t> &amp; Travis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1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63272" cy="1143000"/>
          </a:xfrm>
        </p:spPr>
        <p:txBody>
          <a:bodyPr>
            <a:normAutofit/>
          </a:bodyPr>
          <a:lstStyle/>
          <a:p>
            <a:r>
              <a:rPr lang="en-US" dirty="0" err="1"/>
              <a:t>Erfahrungen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der Praxis - 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17856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Vernachlässigung Testprozesse</a:t>
            </a:r>
          </a:p>
          <a:p>
            <a:pPr lvl="1"/>
            <a:r>
              <a:rPr lang="de-DE" dirty="0"/>
              <a:t>Spiegelung Produktionsumgebung</a:t>
            </a:r>
          </a:p>
          <a:p>
            <a:pPr lvl="1"/>
            <a:r>
              <a:rPr lang="de-DE" dirty="0"/>
              <a:t>Automatisierte Verteilung / einfacher Zugriff</a:t>
            </a:r>
          </a:p>
          <a:p>
            <a:pPr lvl="1"/>
            <a:r>
              <a:rPr lang="de-DE" dirty="0"/>
              <a:t>Herausforderung Verantwortungsübernahme für </a:t>
            </a:r>
            <a:r>
              <a:rPr lang="de-DE" dirty="0" err="1"/>
              <a:t>Build</a:t>
            </a:r>
            <a:r>
              <a:rPr lang="de-DE" dirty="0"/>
              <a:t>-Qualität</a:t>
            </a:r>
          </a:p>
          <a:p>
            <a:pPr lvl="1"/>
            <a:r>
              <a:rPr lang="de-DE" dirty="0"/>
              <a:t>Automatisierung von </a:t>
            </a:r>
            <a:r>
              <a:rPr lang="de-DE" dirty="0" err="1"/>
              <a:t>Builds</a:t>
            </a:r>
            <a:r>
              <a:rPr lang="de-DE" dirty="0"/>
              <a:t>: Freigabe von </a:t>
            </a:r>
            <a:r>
              <a:rPr lang="de-DE" dirty="0" err="1"/>
              <a:t>Builds</a:t>
            </a:r>
            <a:r>
              <a:rPr lang="de-DE" dirty="0"/>
              <a:t> in einzelnen Schritten (für Testsystem, Produktionsumgebung)</a:t>
            </a:r>
          </a:p>
          <a:p>
            <a:pPr lvl="1"/>
            <a:r>
              <a:rPr lang="de-DE" dirty="0"/>
              <a:t>Abstimmung &amp; Kontrolle Termine </a:t>
            </a:r>
          </a:p>
          <a:p>
            <a:pPr lvl="2"/>
            <a:r>
              <a:rPr lang="de-DE" dirty="0"/>
              <a:t>Wer darf wann wo etwas einchecken (SVN)</a:t>
            </a:r>
          </a:p>
          <a:p>
            <a:pPr lvl="2"/>
            <a:r>
              <a:rPr lang="de-DE" dirty="0"/>
              <a:t>Herausforderung viele Umgebungen </a:t>
            </a:r>
            <a:r>
              <a:rPr lang="de-DE" dirty="0" smtClean="0"/>
              <a:t>&amp; ungleiche Zyklen -&gt; </a:t>
            </a:r>
            <a:r>
              <a:rPr lang="de-DE" dirty="0"/>
              <a:t>Ungenauigkeiten Check-In</a:t>
            </a:r>
          </a:p>
          <a:p>
            <a:pPr lvl="1"/>
            <a:endParaRPr lang="de-DE" dirty="0"/>
          </a:p>
          <a:p>
            <a:pPr marL="393192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922521"/>
          </a:xfrm>
        </p:spPr>
        <p:txBody>
          <a:bodyPr>
            <a:normAutofit/>
          </a:bodyPr>
          <a:lstStyle/>
          <a:p>
            <a:pPr marL="393192" lvl="1" indent="0" algn="ctr">
              <a:buNone/>
            </a:pPr>
            <a:endParaRPr lang="de-DE" dirty="0"/>
          </a:p>
          <a:p>
            <a:pPr marL="393192" lvl="1" indent="0" algn="ctr">
              <a:buNone/>
            </a:pPr>
            <a:endParaRPr lang="de-DE" sz="4000" dirty="0"/>
          </a:p>
          <a:p>
            <a:pPr marL="393192" lvl="1" indent="0" algn="ctr">
              <a:buNone/>
            </a:pPr>
            <a:r>
              <a:rPr lang="de-DE" sz="4000" dirty="0"/>
              <a:t>Danke für eure Aufmerksamkeit!</a:t>
            </a:r>
          </a:p>
          <a:p>
            <a:pPr marL="393192" lvl="1" indent="0" algn="ctr">
              <a:buNone/>
            </a:pPr>
            <a:r>
              <a:rPr lang="de-DE" sz="4000" dirty="0"/>
              <a:t>Fragen?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783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Quellenverzeichnis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8229600" cy="4589865"/>
          </a:xfrm>
        </p:spPr>
        <p:txBody>
          <a:bodyPr>
            <a:normAutofit fontScale="47500" lnSpcReduction="20000"/>
          </a:bodyPr>
          <a:lstStyle/>
          <a:p>
            <a:pPr lvl="1"/>
            <a:r>
              <a:rPr lang="de-DE" dirty="0"/>
              <a:t>1 &amp; 1 Digital Guide: </a:t>
            </a:r>
            <a:r>
              <a:rPr lang="de-DE" dirty="0" err="1"/>
              <a:t>Git</a:t>
            </a:r>
            <a:r>
              <a:rPr lang="de-DE" dirty="0"/>
              <a:t> vs. SVN – Von verteilter und zentralisierter Versionsverwaltung, URL: </a:t>
            </a:r>
            <a:r>
              <a:rPr lang="de-DE" u="sng" dirty="0">
                <a:hlinkClick r:id="rId2"/>
              </a:rPr>
              <a:t>https://hosting.1und1.de/digitalguide/websites/web-entwicklung/git-vs-svn-versionsverwaltung-im-vergleich/</a:t>
            </a:r>
            <a:r>
              <a:rPr lang="de-DE" dirty="0"/>
              <a:t> vom 15.04.2017 </a:t>
            </a:r>
          </a:p>
          <a:p>
            <a:pPr lvl="1"/>
            <a:r>
              <a:rPr lang="de-DE" dirty="0" err="1"/>
              <a:t>Atlassian</a:t>
            </a:r>
            <a:r>
              <a:rPr lang="de-DE" dirty="0"/>
              <a:t>: </a:t>
            </a:r>
            <a:r>
              <a:rPr lang="de-DE" dirty="0" err="1"/>
              <a:t>Comparing</a:t>
            </a:r>
            <a:r>
              <a:rPr lang="de-DE" dirty="0"/>
              <a:t> Workflows, URL: </a:t>
            </a:r>
            <a:r>
              <a:rPr lang="de-DE" u="sng" dirty="0">
                <a:hlinkClick r:id="rId3"/>
              </a:rPr>
              <a:t>https://de.atlassian.com/git/tutorials/comparing-workflows</a:t>
            </a:r>
            <a:r>
              <a:rPr lang="de-DE" dirty="0"/>
              <a:t>  vom 15.04.2017 </a:t>
            </a:r>
          </a:p>
          <a:p>
            <a:pPr lvl="1"/>
            <a:r>
              <a:rPr lang="de-DE" dirty="0" err="1"/>
              <a:t>Chacon</a:t>
            </a:r>
            <a:r>
              <a:rPr lang="de-DE" dirty="0"/>
              <a:t>, Scott / Straub, Ben (2. Auflage 2014): Pro </a:t>
            </a:r>
            <a:r>
              <a:rPr lang="de-DE" dirty="0" err="1"/>
              <a:t>Git</a:t>
            </a:r>
            <a:r>
              <a:rPr lang="de-DE" dirty="0"/>
              <a:t>, </a:t>
            </a:r>
            <a:r>
              <a:rPr lang="de-DE" dirty="0" err="1"/>
              <a:t>Apress</a:t>
            </a:r>
            <a:r>
              <a:rPr lang="de-DE" dirty="0"/>
              <a:t>, URL: </a:t>
            </a:r>
            <a:r>
              <a:rPr lang="de-DE" u="sng" dirty="0">
                <a:hlinkClick r:id="rId4"/>
              </a:rPr>
              <a:t>https://git-scm.com/book/en/v2</a:t>
            </a:r>
            <a:r>
              <a:rPr lang="de-DE" dirty="0"/>
              <a:t> vom 15.04.2017 </a:t>
            </a:r>
          </a:p>
          <a:p>
            <a:pPr lvl="1"/>
            <a:r>
              <a:rPr lang="de-DE" dirty="0"/>
              <a:t>Dudler, Roger: </a:t>
            </a:r>
            <a:r>
              <a:rPr lang="de-DE" dirty="0" err="1"/>
              <a:t>git</a:t>
            </a:r>
            <a:r>
              <a:rPr lang="de-DE" dirty="0"/>
              <a:t> – Der einfach Einstieg, URL: </a:t>
            </a:r>
            <a:r>
              <a:rPr lang="de-DE" u="sng" dirty="0">
                <a:hlinkClick r:id="rId5"/>
              </a:rPr>
              <a:t>https://rogerdudler.github.io/git-guide/index.de.html</a:t>
            </a:r>
            <a:r>
              <a:rPr lang="de-DE" dirty="0"/>
              <a:t>  vom 15.04.2017 </a:t>
            </a:r>
          </a:p>
          <a:p>
            <a:pPr lvl="1"/>
            <a:r>
              <a:rPr lang="de-DE" dirty="0"/>
              <a:t>Fowler, Martin: </a:t>
            </a:r>
            <a:r>
              <a:rPr lang="de-DE" dirty="0" err="1"/>
              <a:t>Continuous</a:t>
            </a:r>
            <a:r>
              <a:rPr lang="de-DE" dirty="0"/>
              <a:t> Integration, URL: </a:t>
            </a:r>
            <a:r>
              <a:rPr lang="de-DE" u="sng" dirty="0">
                <a:hlinkClick r:id="rId6"/>
              </a:rPr>
              <a:t>https://www.martinfowler.com/articles/continuousIntegration.html</a:t>
            </a:r>
            <a:r>
              <a:rPr lang="de-DE" dirty="0"/>
              <a:t> vom 15.04.2017 </a:t>
            </a:r>
          </a:p>
          <a:p>
            <a:pPr lvl="1"/>
            <a:r>
              <a:rPr lang="de-DE" dirty="0" err="1"/>
              <a:t>Git</a:t>
            </a:r>
            <a:r>
              <a:rPr lang="de-DE" dirty="0"/>
              <a:t>: Homepage, URL: </a:t>
            </a:r>
            <a:r>
              <a:rPr lang="de-DE" u="sng" dirty="0">
                <a:hlinkClick r:id="rId7"/>
              </a:rPr>
              <a:t>https://git-scm.com</a:t>
            </a:r>
            <a:r>
              <a:rPr lang="de-DE" dirty="0"/>
              <a:t> vom 15.04.2017 </a:t>
            </a:r>
          </a:p>
          <a:p>
            <a:pPr lvl="1"/>
            <a:r>
              <a:rPr lang="de-DE" dirty="0" err="1"/>
              <a:t>GitHub</a:t>
            </a:r>
            <a:r>
              <a:rPr lang="de-DE" dirty="0"/>
              <a:t> Inc.: Homepage, URL: </a:t>
            </a:r>
            <a:r>
              <a:rPr lang="de-DE" u="sng" dirty="0">
                <a:hlinkClick r:id="rId8"/>
              </a:rPr>
              <a:t>https://github.com</a:t>
            </a:r>
            <a:r>
              <a:rPr lang="de-DE" dirty="0"/>
              <a:t>  vom 15.04.2017</a:t>
            </a:r>
          </a:p>
          <a:p>
            <a:pPr lvl="1"/>
            <a:r>
              <a:rPr lang="de-DE" dirty="0" err="1"/>
              <a:t>Preißel</a:t>
            </a:r>
            <a:r>
              <a:rPr lang="de-DE" dirty="0"/>
              <a:t>, René / </a:t>
            </a:r>
            <a:r>
              <a:rPr lang="de-DE" dirty="0" err="1"/>
              <a:t>Stachmann</a:t>
            </a:r>
            <a:r>
              <a:rPr lang="de-DE" dirty="0"/>
              <a:t>, </a:t>
            </a:r>
            <a:r>
              <a:rPr lang="de-DE" dirty="0" err="1"/>
              <a:t>BjØrn</a:t>
            </a:r>
            <a:r>
              <a:rPr lang="de-DE" dirty="0"/>
              <a:t> (4. Auflage 2017): </a:t>
            </a:r>
            <a:r>
              <a:rPr lang="de-DE" dirty="0" err="1"/>
              <a:t>Git</a:t>
            </a:r>
            <a:r>
              <a:rPr lang="de-DE" dirty="0"/>
              <a:t> – Dezentrale Versionsverwaltung im Team – Grundlagen und Workflows, Heidelberg</a:t>
            </a:r>
          </a:p>
          <a:p>
            <a:pPr lvl="1"/>
            <a:r>
              <a:rPr lang="de-DE" dirty="0"/>
              <a:t>Software &amp; Support Media GmbH: CI-Server im Vergleich: Jenkins vs. </a:t>
            </a:r>
            <a:r>
              <a:rPr lang="de-DE" dirty="0" err="1"/>
              <a:t>CruiseControl</a:t>
            </a:r>
            <a:r>
              <a:rPr lang="de-DE" dirty="0"/>
              <a:t> vs. Travis</a:t>
            </a:r>
            <a:r>
              <a:rPr lang="de-DE" b="1" dirty="0"/>
              <a:t> </a:t>
            </a:r>
            <a:r>
              <a:rPr lang="de-DE" u="sng" dirty="0">
                <a:hlinkClick r:id="rId9"/>
              </a:rPr>
              <a:t>https://jaxenter.de/ci-server-im-vergleich-jenkins-vs-cruisecontrol-vs-travis-38081</a:t>
            </a:r>
            <a:r>
              <a:rPr lang="de-DE" dirty="0"/>
              <a:t> vom 17.04.2017</a:t>
            </a:r>
          </a:p>
          <a:p>
            <a:pPr lvl="1"/>
            <a:r>
              <a:rPr lang="de-DE" dirty="0" err="1"/>
              <a:t>Stückler</a:t>
            </a:r>
            <a:r>
              <a:rPr lang="de-DE" dirty="0"/>
              <a:t>, Moritz: Was ist eigentlich dieses </a:t>
            </a:r>
            <a:r>
              <a:rPr lang="de-DE" dirty="0" err="1"/>
              <a:t>GitHub</a:t>
            </a:r>
            <a:r>
              <a:rPr lang="de-DE" dirty="0"/>
              <a:t>? , URL: </a:t>
            </a:r>
            <a:r>
              <a:rPr lang="de-DE" u="sng" dirty="0">
                <a:hlinkClick r:id="rId10"/>
              </a:rPr>
              <a:t>http://t3n.de/news/eigentlich-github-472886/</a:t>
            </a:r>
            <a:r>
              <a:rPr lang="de-DE" dirty="0"/>
              <a:t> vom 15.04.2017 </a:t>
            </a:r>
          </a:p>
          <a:p>
            <a:pPr lvl="1"/>
            <a:r>
              <a:rPr lang="de-DE" dirty="0"/>
              <a:t>Travis CI GmbH: Homepage, URL: </a:t>
            </a:r>
            <a:r>
              <a:rPr lang="de-DE" u="sng" dirty="0">
                <a:hlinkClick r:id="rId11"/>
              </a:rPr>
              <a:t>https://travis-ci.com/</a:t>
            </a:r>
            <a:r>
              <a:rPr lang="de-DE" dirty="0"/>
              <a:t> vom 15.04.2017 </a:t>
            </a:r>
          </a:p>
          <a:p>
            <a:pPr lvl="1"/>
            <a:r>
              <a:rPr lang="de-DE" dirty="0"/>
              <a:t>Von dem Berge, Jana (2009): Auswirkungen der Benutzung von zentralen und dezentralen Versionsverwaltungssystemen In Open Source Projekten, URL: </a:t>
            </a:r>
            <a:r>
              <a:rPr lang="de-DE" u="sng" dirty="0">
                <a:hlinkClick r:id="rId12"/>
              </a:rPr>
              <a:t>http://www.inf.fu-berlin.de/inst/ag-se/theses/Berge09-versionsverwaltung-OSS.pdf </a:t>
            </a:r>
            <a:r>
              <a:rPr lang="de-DE" dirty="0"/>
              <a:t>vom 15.04.2017 </a:t>
            </a:r>
          </a:p>
          <a:p>
            <a:pPr lvl="1"/>
            <a:r>
              <a:rPr lang="de-DE" dirty="0"/>
              <a:t>Wikimedia </a:t>
            </a:r>
            <a:r>
              <a:rPr lang="de-DE" dirty="0" err="1"/>
              <a:t>Foundation</a:t>
            </a:r>
            <a:r>
              <a:rPr lang="de-DE" dirty="0"/>
              <a:t> Inc.</a:t>
            </a:r>
            <a:r>
              <a:rPr lang="en-US" dirty="0"/>
              <a:t>: Build automation, </a:t>
            </a:r>
            <a:r>
              <a:rPr lang="de-DE" dirty="0"/>
              <a:t>URL: </a:t>
            </a:r>
            <a:r>
              <a:rPr lang="de-DE" u="sng" dirty="0">
                <a:hlinkClick r:id="rId13"/>
              </a:rPr>
              <a:t>https://en.wikipedia.org/wiki/Build_automation vom 17.04.2017</a:t>
            </a:r>
            <a:endParaRPr lang="de-DE" dirty="0"/>
          </a:p>
          <a:p>
            <a:pPr lvl="1"/>
            <a:r>
              <a:rPr lang="de-DE" dirty="0"/>
              <a:t>Wikimedia </a:t>
            </a:r>
            <a:r>
              <a:rPr lang="de-DE" dirty="0" err="1"/>
              <a:t>Foundation</a:t>
            </a:r>
            <a:r>
              <a:rPr lang="de-DE" dirty="0"/>
              <a:t> Inc.</a:t>
            </a:r>
            <a:r>
              <a:rPr lang="en-US" dirty="0"/>
              <a:t>: Continuous integration, </a:t>
            </a:r>
            <a:r>
              <a:rPr lang="de-DE" dirty="0"/>
              <a:t>URL: </a:t>
            </a:r>
            <a:r>
              <a:rPr lang="de-DE" u="sng" dirty="0">
                <a:hlinkClick r:id="rId14"/>
              </a:rPr>
              <a:t>https://en.wikipedia.org/wiki/Continuous_integration</a:t>
            </a:r>
            <a:r>
              <a:rPr lang="de-DE" dirty="0"/>
              <a:t> vom 17.04.2017</a:t>
            </a:r>
          </a:p>
          <a:p>
            <a:pPr lvl="1"/>
            <a:r>
              <a:rPr lang="de-DE" dirty="0"/>
              <a:t>Wikimedia </a:t>
            </a:r>
            <a:r>
              <a:rPr lang="de-DE" dirty="0" err="1"/>
              <a:t>Foundation</a:t>
            </a:r>
            <a:r>
              <a:rPr lang="de-DE" dirty="0"/>
              <a:t> Inc.</a:t>
            </a:r>
            <a:r>
              <a:rPr lang="en-US" dirty="0"/>
              <a:t>: </a:t>
            </a:r>
            <a:r>
              <a:rPr lang="en-US" dirty="0" err="1"/>
              <a:t>Git</a:t>
            </a:r>
            <a:r>
              <a:rPr lang="en-US" dirty="0"/>
              <a:t>, </a:t>
            </a:r>
            <a:r>
              <a:rPr lang="de-DE" dirty="0"/>
              <a:t>URL: </a:t>
            </a:r>
            <a:r>
              <a:rPr lang="de-DE" u="sng" dirty="0">
                <a:hlinkClick r:id="rId15"/>
              </a:rPr>
              <a:t>https://de.wikipedia.org/wiki/Git</a:t>
            </a:r>
            <a:r>
              <a:rPr lang="de-DE" dirty="0"/>
              <a:t> vom 11.04.2017 </a:t>
            </a:r>
          </a:p>
          <a:p>
            <a:pPr lvl="1"/>
            <a:r>
              <a:rPr lang="de-DE" dirty="0"/>
              <a:t>Wikimedia </a:t>
            </a:r>
            <a:r>
              <a:rPr lang="de-DE" dirty="0" err="1"/>
              <a:t>Foundation</a:t>
            </a:r>
            <a:r>
              <a:rPr lang="de-DE" dirty="0"/>
              <a:t> Inc.</a:t>
            </a:r>
            <a:r>
              <a:rPr lang="en-US" dirty="0"/>
              <a:t>: </a:t>
            </a:r>
            <a:r>
              <a:rPr lang="de-DE" dirty="0" err="1"/>
              <a:t>GitHub</a:t>
            </a:r>
            <a:r>
              <a:rPr lang="en-US" dirty="0"/>
              <a:t>, </a:t>
            </a:r>
            <a:r>
              <a:rPr lang="de-DE" dirty="0"/>
              <a:t>URL: </a:t>
            </a:r>
            <a:r>
              <a:rPr lang="de-DE" u="sng" dirty="0">
                <a:hlinkClick r:id="rId16"/>
              </a:rPr>
              <a:t>https://de.wikipedia.org/wiki/GitHub</a:t>
            </a:r>
            <a:r>
              <a:rPr lang="de-DE" dirty="0"/>
              <a:t> vom 15.04.2017 </a:t>
            </a:r>
          </a:p>
          <a:p>
            <a:pPr lvl="1"/>
            <a:r>
              <a:rPr lang="de-DE" dirty="0"/>
              <a:t>Wikimedia </a:t>
            </a:r>
            <a:r>
              <a:rPr lang="de-DE" dirty="0" err="1"/>
              <a:t>Foundation</a:t>
            </a:r>
            <a:r>
              <a:rPr lang="de-DE" dirty="0"/>
              <a:t> Inc.: GNU General Public </a:t>
            </a:r>
            <a:r>
              <a:rPr lang="de-DE" dirty="0" err="1"/>
              <a:t>License</a:t>
            </a:r>
            <a:r>
              <a:rPr lang="de-DE" dirty="0"/>
              <a:t>, URL: </a:t>
            </a:r>
            <a:r>
              <a:rPr lang="de-DE" u="sng" dirty="0">
                <a:hlinkClick r:id="rId17"/>
              </a:rPr>
              <a:t>https://de.wikipedia.org/wiki/GNU_General_Public_License</a:t>
            </a:r>
            <a:r>
              <a:rPr lang="de-DE" dirty="0"/>
              <a:t> vom 15.04.2017 </a:t>
            </a:r>
          </a:p>
          <a:p>
            <a:pPr lvl="1"/>
            <a:r>
              <a:rPr lang="de-DE" dirty="0"/>
              <a:t>Wikimedia </a:t>
            </a:r>
            <a:r>
              <a:rPr lang="de-DE" dirty="0" err="1"/>
              <a:t>Foundation</a:t>
            </a:r>
            <a:r>
              <a:rPr lang="de-DE" dirty="0"/>
              <a:t> Inc.</a:t>
            </a:r>
            <a:r>
              <a:rPr lang="en-US" dirty="0"/>
              <a:t>: </a:t>
            </a:r>
            <a:r>
              <a:rPr lang="de-DE" dirty="0"/>
              <a:t>Kontinuierliche Integration</a:t>
            </a:r>
            <a:r>
              <a:rPr lang="en-US" dirty="0"/>
              <a:t>, </a:t>
            </a:r>
            <a:r>
              <a:rPr lang="de-DE" dirty="0"/>
              <a:t>URL: </a:t>
            </a:r>
            <a:r>
              <a:rPr lang="de-DE" u="sng" dirty="0">
                <a:hlinkClick r:id="rId18"/>
              </a:rPr>
              <a:t>https://de.wikipedia.org/wiki/Kontinuierliche_Integration</a:t>
            </a:r>
            <a:r>
              <a:rPr lang="de-DE" dirty="0"/>
              <a:t>  vom 15.04.2017 </a:t>
            </a:r>
          </a:p>
          <a:p>
            <a:pPr lvl="1"/>
            <a:r>
              <a:rPr lang="de-DE" dirty="0"/>
              <a:t>Wikimedia </a:t>
            </a:r>
            <a:r>
              <a:rPr lang="de-DE" dirty="0" err="1"/>
              <a:t>Foundation</a:t>
            </a:r>
            <a:r>
              <a:rPr lang="de-DE" dirty="0"/>
              <a:t> Inc.</a:t>
            </a:r>
            <a:r>
              <a:rPr lang="en-US" dirty="0"/>
              <a:t>: </a:t>
            </a:r>
            <a:r>
              <a:rPr lang="de-DE" dirty="0"/>
              <a:t>Travis CI</a:t>
            </a:r>
            <a:r>
              <a:rPr lang="en-US" dirty="0"/>
              <a:t>, </a:t>
            </a:r>
            <a:r>
              <a:rPr lang="de-DE" dirty="0"/>
              <a:t>URL: </a:t>
            </a:r>
            <a:r>
              <a:rPr lang="de-DE" u="sng" dirty="0">
                <a:hlinkClick r:id="rId19"/>
              </a:rPr>
              <a:t>https://de.wikipedia.org/wiki/Travis_CI</a:t>
            </a:r>
            <a:r>
              <a:rPr lang="de-DE" dirty="0"/>
              <a:t> vom 17.04.2017</a:t>
            </a:r>
          </a:p>
          <a:p>
            <a:pPr lvl="1"/>
            <a:r>
              <a:rPr lang="de-DE" dirty="0"/>
              <a:t>Wikimedia </a:t>
            </a:r>
            <a:r>
              <a:rPr lang="de-DE" dirty="0" err="1"/>
              <a:t>Foundation</a:t>
            </a:r>
            <a:r>
              <a:rPr lang="de-DE" dirty="0"/>
              <a:t> Inc.</a:t>
            </a:r>
            <a:r>
              <a:rPr lang="en-US" dirty="0"/>
              <a:t>: </a:t>
            </a:r>
            <a:r>
              <a:rPr lang="en-US" dirty="0" err="1"/>
              <a:t>Versionsverwaltung</a:t>
            </a:r>
            <a:r>
              <a:rPr lang="en-US" dirty="0"/>
              <a:t>, </a:t>
            </a:r>
            <a:r>
              <a:rPr lang="de-DE" dirty="0"/>
              <a:t>URL: </a:t>
            </a:r>
            <a:r>
              <a:rPr lang="de-DE" u="sng" dirty="0">
                <a:hlinkClick r:id="rId20"/>
              </a:rPr>
              <a:t>https://de.wikipedia.org/wiki/Versionsverwaltung</a:t>
            </a:r>
            <a:r>
              <a:rPr lang="de-DE" dirty="0"/>
              <a:t> vom 17.04.2017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32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63272" cy="1143000"/>
          </a:xfrm>
        </p:spPr>
        <p:txBody>
          <a:bodyPr>
            <a:normAutofit/>
          </a:bodyPr>
          <a:lstStyle/>
          <a:p>
            <a:r>
              <a:rPr lang="en-US" dirty="0"/>
              <a:t>SHA1-Prüfsummen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17856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Prüfsummen Funktion</a:t>
            </a:r>
          </a:p>
          <a:p>
            <a:pPr lvl="1"/>
            <a:r>
              <a:rPr lang="de-DE" dirty="0"/>
              <a:t>Aus beliebigen Datenblöcken Prüfwerte bildbar (bei </a:t>
            </a:r>
            <a:r>
              <a:rPr lang="de-DE" dirty="0" err="1"/>
              <a:t>Git</a:t>
            </a:r>
            <a:r>
              <a:rPr lang="de-DE" dirty="0"/>
              <a:t> auf Basis aller Daten – Inhalten der Dateien, Autor und Zeitpunkt)</a:t>
            </a:r>
          </a:p>
          <a:p>
            <a:pPr lvl="1"/>
            <a:r>
              <a:rPr lang="de-DE" dirty="0"/>
              <a:t>Durch den Vergleich von Prüfwerten bei Sender und Empfänger wird sichergestellt, dass Nachrichten unverändert ankommen</a:t>
            </a:r>
          </a:p>
          <a:p>
            <a:pPr lvl="1"/>
            <a:r>
              <a:rPr lang="de-DE" dirty="0"/>
              <a:t>ABER: es gibt mehrere Ausgangszahlen die die gleiche </a:t>
            </a:r>
            <a:r>
              <a:rPr lang="de-DE" dirty="0" err="1"/>
              <a:t>Prüfzahl</a:t>
            </a:r>
            <a:r>
              <a:rPr lang="de-DE" dirty="0"/>
              <a:t> ergeben -&gt; ist an sich geknackt</a:t>
            </a:r>
          </a:p>
          <a:p>
            <a:pPr lvl="1"/>
            <a:endParaRPr lang="de-DE" dirty="0"/>
          </a:p>
          <a:p>
            <a:pPr marL="393192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0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Grundsätze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Gemeinsame Codebasis</a:t>
            </a:r>
          </a:p>
          <a:p>
            <a:pPr lvl="1"/>
            <a:r>
              <a:rPr lang="de-DE" dirty="0" smtClean="0"/>
              <a:t>Automatisierte </a:t>
            </a:r>
            <a:r>
              <a:rPr lang="de-DE" dirty="0"/>
              <a:t>Übersetzung</a:t>
            </a:r>
          </a:p>
          <a:p>
            <a:pPr lvl="1"/>
            <a:r>
              <a:rPr lang="de-DE" dirty="0" smtClean="0"/>
              <a:t>Kontinuierliche </a:t>
            </a:r>
            <a:r>
              <a:rPr lang="de-DE" dirty="0"/>
              <a:t>Test-Entwicklung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63272" cy="1143000"/>
          </a:xfrm>
        </p:spPr>
        <p:txBody>
          <a:bodyPr>
            <a:normAutofit/>
          </a:bodyPr>
          <a:lstStyle/>
          <a:p>
            <a:r>
              <a:rPr lang="de-DE" sz="5400" dirty="0"/>
              <a:t>GNU GPLv2 Lizenz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17856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GNU GPL: </a:t>
            </a:r>
          </a:p>
          <a:p>
            <a:pPr lvl="2"/>
            <a:r>
              <a:rPr lang="de-DE" dirty="0"/>
              <a:t>Erlaubt Software auszuführen, zu studieren, zu ändern und zu verbreiten</a:t>
            </a:r>
          </a:p>
          <a:p>
            <a:pPr lvl="2"/>
            <a:r>
              <a:rPr lang="de-DE" dirty="0"/>
              <a:t>-&gt; Freie Software</a:t>
            </a:r>
          </a:p>
          <a:p>
            <a:pPr lvl="2"/>
            <a:r>
              <a:rPr lang="de-DE" dirty="0"/>
              <a:t>Falls Software einem </a:t>
            </a:r>
            <a:r>
              <a:rPr lang="de-DE" dirty="0" err="1"/>
              <a:t>Copyleft</a:t>
            </a:r>
            <a:r>
              <a:rPr lang="de-DE" dirty="0"/>
              <a:t> unterliegt, müssen diese Rechte bei Weitergabe beibehalten werden</a:t>
            </a:r>
          </a:p>
          <a:p>
            <a:pPr lvl="2"/>
            <a:r>
              <a:rPr lang="de-DE" dirty="0"/>
              <a:t>„Liberty </a:t>
            </a:r>
            <a:r>
              <a:rPr lang="de-DE" dirty="0" err="1"/>
              <a:t>or</a:t>
            </a:r>
            <a:r>
              <a:rPr lang="de-DE" dirty="0"/>
              <a:t> Death“-Klausel: Diese besagt, wenn es nicht möglich ist, einige Bedingungen der GNU GPL einzuhalten – beispielsweise wegen eines Gerichtsurteils – es untersagt ist, diese Lizenz nur bestmöglich zu erfüllen. In diesem Fall ist es also überhaupt nicht mehr möglich, die Software zu verbreiten.</a:t>
            </a:r>
          </a:p>
          <a:p>
            <a:pPr lvl="2"/>
            <a:r>
              <a:rPr lang="de-DE" dirty="0"/>
              <a:t>Paragraph 8: Gültigkeit für einzelne Länder </a:t>
            </a:r>
            <a:r>
              <a:rPr lang="de-DE" dirty="0" err="1"/>
              <a:t>auschließbar</a:t>
            </a:r>
            <a:endParaRPr lang="de-DE" dirty="0"/>
          </a:p>
          <a:p>
            <a:pPr marL="393192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Jede Revision enthält Metadaten</a:t>
            </a:r>
          </a:p>
          <a:p>
            <a:pPr lvl="2"/>
            <a:r>
              <a:rPr lang="de-DE" dirty="0"/>
              <a:t>Name des Autors</a:t>
            </a:r>
          </a:p>
          <a:p>
            <a:pPr lvl="2"/>
            <a:r>
              <a:rPr lang="de-DE" dirty="0"/>
              <a:t>Zeitstempel</a:t>
            </a:r>
          </a:p>
          <a:p>
            <a:pPr lvl="2"/>
            <a:r>
              <a:rPr lang="de-DE" dirty="0"/>
              <a:t>Commit Message</a:t>
            </a:r>
          </a:p>
          <a:p>
            <a:pPr lvl="1"/>
            <a:r>
              <a:rPr lang="de-DE" dirty="0"/>
              <a:t>Zugriff auf das Repository entweder lesend (vor allem bei </a:t>
            </a:r>
            <a:r>
              <a:rPr lang="de-DE" dirty="0" err="1"/>
              <a:t>OpenSource</a:t>
            </a:r>
            <a:r>
              <a:rPr lang="de-DE" dirty="0"/>
              <a:t>-Projekten) oder so stark wie möglich eingeschränkt</a:t>
            </a:r>
          </a:p>
          <a:p>
            <a:pPr lvl="1"/>
            <a:r>
              <a:rPr lang="de-DE" dirty="0"/>
              <a:t>Schreibender Zugriff kann direkt gewährt werden (Commit-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Collaboration</a:t>
            </a:r>
            <a:r>
              <a:rPr lang="de-DE" dirty="0"/>
              <a:t>) oder indirekt (Patch-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Collaboration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Unterscheidung zwischen zentralen und dezentralen SCMs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28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Zusammenarbeit (Beispiel A möchte bei B mitentwickeln)</a:t>
            </a:r>
          </a:p>
          <a:p>
            <a:pPr lvl="3"/>
            <a:r>
              <a:rPr lang="de-DE" dirty="0"/>
              <a:t>B macht Repository öffentlich (Hosting)</a:t>
            </a:r>
          </a:p>
          <a:p>
            <a:pPr lvl="3"/>
            <a:r>
              <a:rPr lang="de-DE" dirty="0"/>
              <a:t>Repository von B </a:t>
            </a:r>
            <a:r>
              <a:rPr lang="de-DE" dirty="0" err="1"/>
              <a:t>clonen</a:t>
            </a:r>
            <a:r>
              <a:rPr lang="de-DE" dirty="0"/>
              <a:t> -&gt; A hat eigenes unabhängiges Repository</a:t>
            </a:r>
          </a:p>
          <a:p>
            <a:pPr lvl="3"/>
            <a:r>
              <a:rPr lang="de-DE" dirty="0"/>
              <a:t>Um auf dem gleichen Stand zu bleiben Remote Update: Regelmäßiges Pull von dessen Repository</a:t>
            </a:r>
          </a:p>
          <a:p>
            <a:pPr lvl="3"/>
            <a:r>
              <a:rPr lang="de-DE" dirty="0"/>
              <a:t>Änderungen von A an B übertragen: </a:t>
            </a:r>
          </a:p>
          <a:p>
            <a:pPr lvl="4"/>
            <a:r>
              <a:rPr lang="de-DE" dirty="0"/>
              <a:t>Veröffentlichung eigenes Repository und bittet um Pull ODER</a:t>
            </a:r>
          </a:p>
          <a:p>
            <a:pPr lvl="4"/>
            <a:r>
              <a:rPr lang="de-DE" dirty="0"/>
              <a:t>Remote Commit: Rechte von B bekommen, direkt in dessen Repository zu pushen ODER</a:t>
            </a:r>
          </a:p>
          <a:p>
            <a:pPr lvl="4"/>
            <a:r>
              <a:rPr lang="de-DE" dirty="0"/>
              <a:t>Versand von Patches</a:t>
            </a:r>
          </a:p>
          <a:p>
            <a:pPr lvl="3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1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049398" cy="4389120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de-DE" dirty="0"/>
              <a:t>Dateiinhalte (</a:t>
            </a:r>
            <a:r>
              <a:rPr lang="de-DE" dirty="0" err="1"/>
              <a:t>Blobs</a:t>
            </a:r>
            <a:r>
              <a:rPr lang="de-DE" dirty="0"/>
              <a:t>): Texte oder binäre Daten – Speicherung unabhängig vom Dateinamen</a:t>
            </a:r>
          </a:p>
          <a:p>
            <a:pPr lvl="1"/>
            <a:r>
              <a:rPr lang="de-DE" dirty="0"/>
              <a:t>Verzeichnisse (</a:t>
            </a:r>
            <a:r>
              <a:rPr lang="de-DE" dirty="0" err="1"/>
              <a:t>Trees</a:t>
            </a:r>
            <a:r>
              <a:rPr lang="de-DE" dirty="0"/>
              <a:t>): verknüpfen Dateinamen mit Inhalten. In Verzeichnissen können andere Verzeichnisse liegen</a:t>
            </a:r>
          </a:p>
          <a:p>
            <a:pPr lvl="1"/>
            <a:r>
              <a:rPr lang="de-DE" dirty="0"/>
              <a:t>Versionen (</a:t>
            </a:r>
            <a:r>
              <a:rPr lang="de-DE" dirty="0" err="1"/>
              <a:t>Commits</a:t>
            </a:r>
            <a:r>
              <a:rPr lang="de-DE" dirty="0"/>
              <a:t>): definieren einen wiederherstellbaren Zustand eines Verzeichnisses. Hier werden auch die Metadaten gespeichert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43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598" y="1935480"/>
            <a:ext cx="4180202" cy="3747537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4901208" y="5855783"/>
            <a:ext cx="37855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r>
              <a:rPr lang="de-DE" sz="1100" dirty="0" err="1"/>
              <a:t>Preißel</a:t>
            </a:r>
            <a:r>
              <a:rPr lang="de-DE" sz="1100" dirty="0"/>
              <a:t>, René / </a:t>
            </a:r>
            <a:r>
              <a:rPr lang="de-DE" sz="1100" dirty="0" err="1"/>
              <a:t>Stachmann</a:t>
            </a:r>
            <a:r>
              <a:rPr lang="de-DE" sz="1100" dirty="0"/>
              <a:t>, </a:t>
            </a:r>
            <a:r>
              <a:rPr lang="de-DE" sz="1100" dirty="0" err="1"/>
              <a:t>BjØrn</a:t>
            </a:r>
            <a:r>
              <a:rPr lang="de-DE" sz="1100" dirty="0"/>
              <a:t> (4. Auflage 2017): </a:t>
            </a:r>
            <a:r>
              <a:rPr lang="de-DE" sz="1100" dirty="0" err="1"/>
              <a:t>Git</a:t>
            </a:r>
            <a:r>
              <a:rPr lang="de-DE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199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Workflows / </a:t>
            </a:r>
            <a:r>
              <a:rPr lang="en-US" dirty="0" smtClean="0"/>
              <a:t>Branching </a:t>
            </a:r>
            <a:r>
              <a:rPr lang="en-US" dirty="0" err="1" smtClean="0"/>
              <a:t>Modelle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Mit </a:t>
            </a:r>
            <a:r>
              <a:rPr lang="de-DE" dirty="0" err="1"/>
              <a:t>Forks</a:t>
            </a:r>
            <a:r>
              <a:rPr lang="de-DE" dirty="0"/>
              <a:t> </a:t>
            </a:r>
            <a:r>
              <a:rPr lang="de-DE" dirty="0" smtClean="0"/>
              <a:t>entwickeln (</a:t>
            </a:r>
            <a:r>
              <a:rPr lang="de-DE" dirty="0" err="1" smtClean="0"/>
              <a:t>GitHub</a:t>
            </a:r>
            <a:r>
              <a:rPr lang="de-DE" dirty="0" smtClean="0"/>
              <a:t> spezifisch)</a:t>
            </a:r>
            <a:endParaRPr lang="de-DE" dirty="0"/>
          </a:p>
          <a:p>
            <a:pPr lvl="3"/>
            <a:r>
              <a:rPr lang="de-DE" dirty="0"/>
              <a:t>Kein einzelnen zentrales Repository, Entwickler pusht zu seinem eigenem Server-Repository</a:t>
            </a:r>
          </a:p>
          <a:p>
            <a:pPr lvl="3"/>
            <a:r>
              <a:rPr lang="de-DE" dirty="0" err="1"/>
              <a:t>Maintainer</a:t>
            </a:r>
            <a:r>
              <a:rPr lang="de-DE" dirty="0"/>
              <a:t> pusht Änderungen in offizielles Repository</a:t>
            </a:r>
          </a:p>
          <a:p>
            <a:pPr lvl="3"/>
            <a:r>
              <a:rPr lang="de-DE" dirty="0"/>
              <a:t>Gut bei Mitarbeit von Externen, ggf. nicht vertrauenswürdigen Parteien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3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4517413" cy="4922520"/>
          </a:xfrm>
        </p:spPr>
        <p:txBody>
          <a:bodyPr>
            <a:normAutofit lnSpcReduction="10000"/>
          </a:bodyPr>
          <a:lstStyle/>
          <a:p>
            <a:pPr lvl="1"/>
            <a:r>
              <a:rPr lang="de-DE" dirty="0"/>
              <a:t>Art der Datenhaltung (SVN,..)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393192" lvl="1" indent="0">
              <a:buNone/>
            </a:pPr>
            <a:r>
              <a:rPr lang="de-DE" sz="1100" dirty="0"/>
              <a:t>Quellen: https://git-scm.com/book/en/v2/Getting-Started-Git-Basics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45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15" y="2395282"/>
            <a:ext cx="4536504" cy="182416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622" y="4333446"/>
            <a:ext cx="4779320" cy="186422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768934" y="3307365"/>
            <a:ext cx="4032448" cy="49225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Art der Datenhaltung (</a:t>
            </a:r>
            <a:r>
              <a:rPr lang="de-DE" dirty="0" err="1"/>
              <a:t>Git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647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Grundsätze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Häufige Integration</a:t>
            </a:r>
          </a:p>
          <a:p>
            <a:pPr lvl="1"/>
            <a:r>
              <a:rPr lang="de-DE" dirty="0" smtClean="0"/>
              <a:t>Integration </a:t>
            </a:r>
            <a:r>
              <a:rPr lang="de-DE" dirty="0"/>
              <a:t>in den </a:t>
            </a:r>
            <a:r>
              <a:rPr lang="de-DE" dirty="0" err="1"/>
              <a:t>Hauptbranch</a:t>
            </a:r>
            <a:endParaRPr lang="de-DE" dirty="0"/>
          </a:p>
          <a:p>
            <a:pPr lvl="1"/>
            <a:r>
              <a:rPr lang="de-DE" dirty="0" smtClean="0"/>
              <a:t>Kurze </a:t>
            </a:r>
            <a:r>
              <a:rPr lang="de-DE" dirty="0"/>
              <a:t>Testzyklen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Grundsätze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Gespiegelte Produktionsumgebung</a:t>
            </a:r>
          </a:p>
          <a:p>
            <a:pPr lvl="1"/>
            <a:r>
              <a:rPr lang="de-DE" dirty="0" smtClean="0"/>
              <a:t>Einfacher </a:t>
            </a:r>
            <a:r>
              <a:rPr lang="de-DE" dirty="0"/>
              <a:t>Zugriff</a:t>
            </a:r>
          </a:p>
          <a:p>
            <a:pPr lvl="1"/>
            <a:r>
              <a:rPr lang="de-DE" dirty="0" smtClean="0"/>
              <a:t>Automatisiertes </a:t>
            </a:r>
            <a:r>
              <a:rPr lang="de-DE" dirty="0"/>
              <a:t>Reporting</a:t>
            </a:r>
          </a:p>
          <a:p>
            <a:pPr lvl="1"/>
            <a:r>
              <a:rPr lang="de-DE" dirty="0" smtClean="0"/>
              <a:t>Automatisierte </a:t>
            </a:r>
            <a:r>
              <a:rPr lang="de-DE" dirty="0" smtClean="0"/>
              <a:t>Verteilung </a:t>
            </a:r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5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Vorteile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Steigerung der Software-Qualität durch: </a:t>
            </a:r>
          </a:p>
          <a:p>
            <a:pPr lvl="2"/>
            <a:r>
              <a:rPr lang="de-DE" dirty="0"/>
              <a:t>Frühzeitiges </a:t>
            </a:r>
            <a:r>
              <a:rPr lang="de-DE" u="dotted" dirty="0"/>
              <a:t>Erkennen</a:t>
            </a:r>
            <a:r>
              <a:rPr lang="de-DE" dirty="0"/>
              <a:t> von Integrations-Problemen </a:t>
            </a:r>
            <a:endParaRPr lang="de-DE" dirty="0" smtClean="0"/>
          </a:p>
          <a:p>
            <a:pPr lvl="2"/>
            <a:r>
              <a:rPr lang="de-DE" dirty="0" smtClean="0"/>
              <a:t>Frühzeitige </a:t>
            </a:r>
            <a:r>
              <a:rPr lang="de-DE" dirty="0"/>
              <a:t>Warnungen </a:t>
            </a:r>
            <a:endParaRPr lang="de-DE" dirty="0" smtClean="0"/>
          </a:p>
          <a:p>
            <a:pPr lvl="2"/>
            <a:r>
              <a:rPr lang="de-DE" dirty="0" smtClean="0"/>
              <a:t>Sofortige </a:t>
            </a:r>
            <a:r>
              <a:rPr lang="de-DE" dirty="0"/>
              <a:t>Unit </a:t>
            </a:r>
            <a:r>
              <a:rPr lang="de-DE" dirty="0" smtClean="0"/>
              <a:t>Tests</a:t>
            </a:r>
            <a:endParaRPr lang="de-DE" dirty="0"/>
          </a:p>
          <a:p>
            <a:pPr lvl="2"/>
            <a:r>
              <a:rPr lang="de-DE" dirty="0"/>
              <a:t>Ständige Verfügbarkeit eines lauffähigen Standes </a:t>
            </a:r>
            <a:endParaRPr lang="de-DE" dirty="0" smtClean="0"/>
          </a:p>
          <a:p>
            <a:pPr lvl="2"/>
            <a:r>
              <a:rPr lang="de-DE" u="dotted" dirty="0" smtClean="0"/>
              <a:t>Verantwortlicherer</a:t>
            </a:r>
            <a:r>
              <a:rPr lang="de-DE" dirty="0" smtClean="0"/>
              <a:t> Umgang </a:t>
            </a:r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4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8229600" cy="4785995"/>
          </a:xfrm>
        </p:spPr>
        <p:txBody>
          <a:bodyPr>
            <a:normAutofit/>
          </a:bodyPr>
          <a:lstStyle/>
          <a:p>
            <a:pPr lvl="1"/>
            <a:r>
              <a:rPr lang="de-DE" dirty="0" smtClean="0"/>
              <a:t>SCM </a:t>
            </a:r>
            <a:r>
              <a:rPr lang="de-DE" dirty="0" smtClean="0"/>
              <a:t>werden gebraucht um</a:t>
            </a:r>
            <a:endParaRPr lang="de-DE" dirty="0"/>
          </a:p>
          <a:p>
            <a:pPr lvl="2"/>
            <a:r>
              <a:rPr lang="de-DE" dirty="0" smtClean="0"/>
              <a:t>Datenstände zu speichern und zu protokollieren </a:t>
            </a:r>
          </a:p>
          <a:p>
            <a:pPr lvl="2"/>
            <a:r>
              <a:rPr lang="de-DE" dirty="0" smtClean="0"/>
              <a:t>Ältere Datenstände wiederherstellen zu können</a:t>
            </a:r>
          </a:p>
          <a:p>
            <a:pPr lvl="2"/>
            <a:r>
              <a:rPr lang="de-DE" dirty="0" smtClean="0"/>
              <a:t>Dateien zu verwalten</a:t>
            </a:r>
            <a:endParaRPr lang="de-DE" dirty="0"/>
          </a:p>
          <a:p>
            <a:pPr lvl="2"/>
            <a:r>
              <a:rPr lang="de-DE" dirty="0" smtClean="0"/>
              <a:t>Zugriffsrechte auf Dateien zu regeln</a:t>
            </a:r>
          </a:p>
          <a:p>
            <a:pPr lvl="1"/>
            <a:r>
              <a:rPr lang="de-DE" u="dotted" dirty="0" smtClean="0"/>
              <a:t>Repository (eindeutig)</a:t>
            </a:r>
            <a:endParaRPr lang="de-DE" u="dotted" dirty="0"/>
          </a:p>
          <a:p>
            <a:pPr lvl="1"/>
            <a:r>
              <a:rPr lang="de-DE" dirty="0" smtClean="0"/>
              <a:t>Unterscheidung </a:t>
            </a:r>
            <a:r>
              <a:rPr lang="de-DE" dirty="0"/>
              <a:t>zwischen zentralen und dezentralen SCMs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5266928" cy="4922521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Zentrale Versionsverwaltungssysteme</a:t>
            </a:r>
          </a:p>
          <a:p>
            <a:pPr lvl="1"/>
            <a:r>
              <a:rPr lang="de-DE" dirty="0"/>
              <a:t>Beispiele: CVS, SVN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9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47" y="2169701"/>
            <a:ext cx="3129763" cy="2343015"/>
          </a:xfrm>
          <a:prstGeom prst="rect">
            <a:avLst/>
          </a:prstGeom>
          <a:ln w="3175" cap="sq">
            <a:solidFill>
              <a:srgbClr val="000000"/>
            </a:solidFill>
            <a:prstDash val="sysDot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hteck 5"/>
          <p:cNvSpPr/>
          <p:nvPr/>
        </p:nvSpPr>
        <p:spPr>
          <a:xfrm>
            <a:off x="5740642" y="4822931"/>
            <a:ext cx="29806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r>
              <a:rPr lang="de-DE" sz="1100" dirty="0" err="1"/>
              <a:t>Preißel</a:t>
            </a:r>
            <a:r>
              <a:rPr lang="de-DE" sz="1100" dirty="0"/>
              <a:t>, René / </a:t>
            </a:r>
            <a:r>
              <a:rPr lang="de-DE" sz="1100" dirty="0" err="1"/>
              <a:t>Stachmann</a:t>
            </a:r>
            <a:r>
              <a:rPr lang="de-DE" sz="1100" dirty="0"/>
              <a:t>, </a:t>
            </a:r>
            <a:r>
              <a:rPr lang="de-DE" sz="1100" dirty="0" err="1"/>
              <a:t>BjØrn</a:t>
            </a:r>
            <a:r>
              <a:rPr lang="de-DE" sz="1100" dirty="0"/>
              <a:t> (4. Auflage 2017): </a:t>
            </a:r>
            <a:r>
              <a:rPr lang="de-DE" sz="1100" dirty="0" err="1"/>
              <a:t>Git</a:t>
            </a:r>
            <a:r>
              <a:rPr lang="de-DE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540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1572</Words>
  <Application>Microsoft Office PowerPoint</Application>
  <PresentationFormat>Bildschirmpräsentation (4:3)</PresentationFormat>
  <Paragraphs>604</Paragraphs>
  <Slides>45</Slides>
  <Notes>1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48" baseType="lpstr">
      <vt:lpstr>Calibri</vt:lpstr>
      <vt:lpstr>Wingdings 2</vt:lpstr>
      <vt:lpstr>Flow</vt:lpstr>
      <vt:lpstr>Git, Github und Travis</vt:lpstr>
      <vt:lpstr>Agenda</vt:lpstr>
      <vt:lpstr>Continous Integration</vt:lpstr>
      <vt:lpstr>CI - Grundsätze</vt:lpstr>
      <vt:lpstr>CI - Grundsätze</vt:lpstr>
      <vt:lpstr>CI - Grundsätze</vt:lpstr>
      <vt:lpstr>CI - Vorteile</vt:lpstr>
      <vt:lpstr>Versionsverwaltungssysteme</vt:lpstr>
      <vt:lpstr>Versionsverwaltungssysteme</vt:lpstr>
      <vt:lpstr>Versionsverwaltungssysteme</vt:lpstr>
      <vt:lpstr>Vergleich</vt:lpstr>
      <vt:lpstr>Git</vt:lpstr>
      <vt:lpstr>Git - Besonderheiten</vt:lpstr>
      <vt:lpstr>Git - Besonderheiten</vt:lpstr>
      <vt:lpstr>Git - Nachteile</vt:lpstr>
      <vt:lpstr>Git - Befehle</vt:lpstr>
      <vt:lpstr>Git - Befehle</vt:lpstr>
      <vt:lpstr>Git - Befehle</vt:lpstr>
      <vt:lpstr>PowerPoint-Präsentation</vt:lpstr>
      <vt:lpstr>GitHub</vt:lpstr>
      <vt:lpstr>GitHub</vt:lpstr>
      <vt:lpstr>GitHub</vt:lpstr>
      <vt:lpstr>GitHub</vt:lpstr>
      <vt:lpstr>Workflows / Branching Modelle</vt:lpstr>
      <vt:lpstr>Strategien - Branching Modelle</vt:lpstr>
      <vt:lpstr>Strategien - Branching Modelle</vt:lpstr>
      <vt:lpstr>Strategien - Branching Modelle</vt:lpstr>
      <vt:lpstr>Workflows / Branching Modelle</vt:lpstr>
      <vt:lpstr>Workflows / Branching Modelle</vt:lpstr>
      <vt:lpstr>Workflows / Branching Modelle</vt:lpstr>
      <vt:lpstr>Build Automation</vt:lpstr>
      <vt:lpstr>Build automation mit Travis CI </vt:lpstr>
      <vt:lpstr>Build automation mit Travis CI </vt:lpstr>
      <vt:lpstr>Build automation mit Travis CI </vt:lpstr>
      <vt:lpstr>PowerPoint-Präsentation</vt:lpstr>
      <vt:lpstr>Erfahrungen aus der Praxis - CI</vt:lpstr>
      <vt:lpstr>PowerPoint-Präsentation</vt:lpstr>
      <vt:lpstr>Quellenverzeichnis</vt:lpstr>
      <vt:lpstr>SHA1-Prüfsummen</vt:lpstr>
      <vt:lpstr>GNU GPLv2 Lizenz</vt:lpstr>
      <vt:lpstr>Versionsverwaltungssysteme</vt:lpstr>
      <vt:lpstr>Versionsverwaltungssysteme</vt:lpstr>
      <vt:lpstr>Git - Repository</vt:lpstr>
      <vt:lpstr>Workflows / Branching Modelle</vt:lpstr>
      <vt:lpstr>Git</vt:lpstr>
    </vt:vector>
  </TitlesOfParts>
  <Company>Intershop Communications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Ulam-Distanz</dc:title>
  <dc:creator>Nina Stodolka</dc:creator>
  <cp:lastModifiedBy>Nina</cp:lastModifiedBy>
  <cp:revision>216</cp:revision>
  <cp:lastPrinted>2017-04-09T08:31:04Z</cp:lastPrinted>
  <dcterms:created xsi:type="dcterms:W3CDTF">2016-11-07T17:39:29Z</dcterms:created>
  <dcterms:modified xsi:type="dcterms:W3CDTF">2017-04-25T18:49:58Z</dcterms:modified>
</cp:coreProperties>
</file>