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257" r:id="rId3"/>
    <p:sldId id="341" r:id="rId4"/>
    <p:sldId id="289" r:id="rId5"/>
    <p:sldId id="291" r:id="rId6"/>
    <p:sldId id="290" r:id="rId7"/>
    <p:sldId id="292" r:id="rId8"/>
    <p:sldId id="295" r:id="rId9"/>
    <p:sldId id="298" r:id="rId10"/>
    <p:sldId id="300" r:id="rId11"/>
    <p:sldId id="303" r:id="rId12"/>
    <p:sldId id="294" r:id="rId13"/>
    <p:sldId id="304" r:id="rId14"/>
    <p:sldId id="310" r:id="rId15"/>
    <p:sldId id="315" r:id="rId16"/>
    <p:sldId id="321" r:id="rId17"/>
    <p:sldId id="335" r:id="rId18"/>
    <p:sldId id="324" r:id="rId19"/>
    <p:sldId id="342" r:id="rId20"/>
    <p:sldId id="323" r:id="rId21"/>
    <p:sldId id="338" r:id="rId22"/>
    <p:sldId id="339" r:id="rId23"/>
    <p:sldId id="340" r:id="rId24"/>
    <p:sldId id="336" r:id="rId25"/>
    <p:sldId id="311" r:id="rId26"/>
    <p:sldId id="312" r:id="rId27"/>
    <p:sldId id="313" r:id="rId28"/>
    <p:sldId id="317" r:id="rId29"/>
    <p:sldId id="329" r:id="rId30"/>
    <p:sldId id="325" r:id="rId31"/>
    <p:sldId id="347" r:id="rId32"/>
    <p:sldId id="330" r:id="rId33"/>
    <p:sldId id="331" r:id="rId34"/>
    <p:sldId id="332" r:id="rId35"/>
    <p:sldId id="343" r:id="rId36"/>
    <p:sldId id="293" r:id="rId37"/>
    <p:sldId id="288" r:id="rId38"/>
    <p:sldId id="270" r:id="rId39"/>
    <p:sldId id="348" r:id="rId40"/>
    <p:sldId id="305" r:id="rId41"/>
    <p:sldId id="306" r:id="rId42"/>
    <p:sldId id="297" r:id="rId43"/>
    <p:sldId id="344" r:id="rId44"/>
    <p:sldId id="345" r:id="rId45"/>
    <p:sldId id="346" r:id="rId46"/>
    <p:sldId id="307" r:id="rId47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171" autoAdjust="0"/>
  </p:normalViewPr>
  <p:slideViewPr>
    <p:cSldViewPr>
      <p:cViewPr varScale="1">
        <p:scale>
          <a:sx n="71" d="100"/>
          <a:sy n="71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en.wikipedia.org/wiki/Build_automation%20vom%2017.04.2017" TargetMode="External"/><Relationship Id="rId18" Type="http://schemas.openxmlformats.org/officeDocument/2006/relationships/hyperlink" Target="https://de.wikipedia.org/wiki/Kontinuierliche_Integr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://www.inf.fu-berlin.de/inst/ag-se/theses/Berge09-versionsverwaltung-OSS.pdf%20vom%2015.04.2017" TargetMode="External"/><Relationship Id="rId17" Type="http://schemas.openxmlformats.org/officeDocument/2006/relationships/hyperlink" Target="https://de.wikipedia.org/wiki/GNU_General_Public_License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GitHub" TargetMode="External"/><Relationship Id="rId20" Type="http://schemas.openxmlformats.org/officeDocument/2006/relationships/hyperlink" Target="https://de.wikipedia.org/wiki/Versionsverwalt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s://travis-ci.com/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it" TargetMode="External"/><Relationship Id="rId10" Type="http://schemas.openxmlformats.org/officeDocument/2006/relationships/hyperlink" Target="http://t3n.de/news/eigentlich-github-472886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jaxenter.de/ci-server-im-vergleich-jenkins-vs-cruisecontrol-vs-travis-38081" TargetMode="External"/><Relationship Id="rId14" Type="http://schemas.openxmlformats.org/officeDocument/2006/relationships/hyperlink" Target="https://en.wikipedia.org/wiki/Continuous_integration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75237" y="5857561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572"/>
              </p:ext>
            </p:extLst>
          </p:nvPr>
        </p:nvGraphicFramePr>
        <p:xfrm>
          <a:off x="457201" y="1764241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0" y="6597352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dotted" dirty="0" err="1"/>
              <a:t>Git</a:t>
            </a:r>
            <a:endParaRPr lang="en-US" u="dotte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Freie </a:t>
            </a:r>
            <a:r>
              <a:rPr lang="de-DE" dirty="0"/>
              <a:t>Software </a:t>
            </a:r>
            <a:r>
              <a:rPr lang="de-DE" dirty="0" smtClean="0"/>
              <a:t>zur </a:t>
            </a:r>
            <a:r>
              <a:rPr lang="de-DE" dirty="0"/>
              <a:t>verteilten Versionsverwaltung</a:t>
            </a:r>
          </a:p>
          <a:p>
            <a:pPr lvl="1"/>
            <a:r>
              <a:rPr lang="de-DE" dirty="0"/>
              <a:t>Initiiert durch </a:t>
            </a:r>
            <a:r>
              <a:rPr lang="de-DE" u="dotted" dirty="0"/>
              <a:t>Linus</a:t>
            </a:r>
            <a:r>
              <a:rPr lang="de-DE" dirty="0"/>
              <a:t> </a:t>
            </a:r>
            <a:r>
              <a:rPr lang="de-DE" dirty="0" err="1" smtClean="0"/>
              <a:t>Torvalds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34275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33407" y="2637387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 smtClean="0"/>
              <a:t>Nicht-Lineare Entwicklung</a:t>
            </a:r>
          </a:p>
          <a:p>
            <a:pPr lvl="2"/>
            <a:r>
              <a:rPr lang="de-DE" u="dotted" dirty="0"/>
              <a:t>Datentransfer zwischen </a:t>
            </a:r>
            <a:r>
              <a:rPr lang="de-DE" u="dotted" dirty="0" err="1"/>
              <a:t>Repositorys</a:t>
            </a:r>
            <a:r>
              <a:rPr lang="de-DE" u="dotted" dirty="0"/>
              <a:t> </a:t>
            </a:r>
            <a:r>
              <a:rPr lang="de-DE" dirty="0"/>
              <a:t>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u="dotted" dirty="0"/>
              <a:t>Kryptographische Sicherheit </a:t>
            </a:r>
          </a:p>
          <a:p>
            <a:pPr lvl="2"/>
            <a:r>
              <a:rPr lang="de-DE" dirty="0"/>
              <a:t>Speichersystem und </a:t>
            </a:r>
            <a:r>
              <a:rPr lang="de-DE" u="dotted" dirty="0" err="1"/>
              <a:t>Dateiversionierung</a:t>
            </a:r>
            <a:endParaRPr lang="de-DE" u="dotted" dirty="0"/>
          </a:p>
          <a:p>
            <a:pPr lvl="2"/>
            <a:endParaRPr lang="de-DE" u="dotted" dirty="0" smtClean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Interoperabilität</a:t>
            </a:r>
            <a:r>
              <a:rPr lang="de-DE" dirty="0"/>
              <a:t> </a:t>
            </a:r>
          </a:p>
          <a:p>
            <a:pPr lvl="2"/>
            <a:r>
              <a:rPr lang="de-DE" u="dotted" dirty="0" smtClean="0"/>
              <a:t>Web-Interface</a:t>
            </a:r>
            <a:r>
              <a:rPr lang="de-DE" dirty="0" smtClean="0"/>
              <a:t> </a:t>
            </a:r>
          </a:p>
          <a:p>
            <a:pPr lvl="2"/>
            <a:r>
              <a:rPr lang="de-DE" u="dotted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Bereich 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Hohe Komplexität </a:t>
            </a:r>
          </a:p>
          <a:p>
            <a:pPr lvl="2"/>
            <a:r>
              <a:rPr lang="de-DE" dirty="0" smtClean="0"/>
              <a:t>Komplizierter </a:t>
            </a:r>
            <a:r>
              <a:rPr lang="de-DE" dirty="0"/>
              <a:t>Umgang mit </a:t>
            </a:r>
            <a:r>
              <a:rPr lang="de-DE" u="dotted" dirty="0"/>
              <a:t>Submodulen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Ressourcenverbrauch </a:t>
            </a:r>
            <a:r>
              <a:rPr lang="de-DE" dirty="0"/>
              <a:t>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 smtClean="0"/>
              <a:t>Mäßige </a:t>
            </a:r>
            <a:r>
              <a:rPr lang="de-DE" dirty="0"/>
              <a:t>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 mit Travis </a:t>
            </a:r>
            <a:r>
              <a:rPr lang="de-DE" dirty="0"/>
              <a:t>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</a:t>
            </a:r>
            <a:endParaRPr lang="de-DE" dirty="0" smtClean="0"/>
          </a:p>
          <a:p>
            <a:pPr lvl="1"/>
            <a:r>
              <a:rPr lang="de-DE" dirty="0" smtClean="0"/>
              <a:t>Unterstützung </a:t>
            </a:r>
            <a:r>
              <a:rPr lang="de-DE" dirty="0"/>
              <a:t>im </a:t>
            </a:r>
            <a:r>
              <a:rPr lang="de-DE" dirty="0" smtClean="0"/>
              <a:t>Entwicklungsworkflow </a:t>
            </a:r>
          </a:p>
          <a:p>
            <a:pPr lvl="1"/>
            <a:r>
              <a:rPr lang="de-DE" dirty="0" smtClean="0"/>
              <a:t>Code </a:t>
            </a:r>
            <a:r>
              <a:rPr lang="de-DE" dirty="0"/>
              <a:t>Hosting</a:t>
            </a:r>
          </a:p>
          <a:p>
            <a:pPr lvl="1"/>
            <a:r>
              <a:rPr lang="de-DE" dirty="0" err="1" smtClean="0"/>
              <a:t>Seamless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70608" y="6356350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54" y="3654335"/>
            <a:ext cx="3497089" cy="25442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86" y="4509120"/>
            <a:ext cx="3138266" cy="2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Projektmanagement Features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4012873" y="5805264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14" y="2913510"/>
            <a:ext cx="3678137" cy="24965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52" y="3140968"/>
            <a:ext cx="3668608" cy="2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8907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Integrationen: z.B.: 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127053" y="4532757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117" y="2916585"/>
            <a:ext cx="4297512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Großteil </a:t>
            </a:r>
            <a:r>
              <a:rPr lang="de-DE" dirty="0"/>
              <a:t>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1"/>
            <a:r>
              <a:rPr lang="de-DE" dirty="0" smtClean="0"/>
              <a:t>Dokumentation </a:t>
            </a:r>
            <a:r>
              <a:rPr lang="de-DE" dirty="0"/>
              <a:t>und </a:t>
            </a:r>
            <a:r>
              <a:rPr lang="de-DE" dirty="0" smtClean="0"/>
              <a:t>Wiki</a:t>
            </a:r>
          </a:p>
          <a:p>
            <a:pPr lvl="1"/>
            <a:r>
              <a:rPr lang="de-DE" dirty="0" smtClean="0"/>
              <a:t>Community Management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779912" y="5177549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89943"/>
            <a:ext cx="2325040" cy="16961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2" y="4046957"/>
            <a:ext cx="2429857" cy="21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 smtClean="0"/>
              <a:t>Branches</a:t>
            </a:r>
            <a:endParaRPr lang="de-DE" dirty="0"/>
          </a:p>
          <a:p>
            <a:pPr lvl="2"/>
            <a:r>
              <a:rPr lang="de-DE" dirty="0"/>
              <a:t>Mehrere </a:t>
            </a:r>
            <a:r>
              <a:rPr lang="de-DE" dirty="0" smtClean="0"/>
              <a:t>unabhängig arbeitende Entwickler </a:t>
            </a:r>
          </a:p>
          <a:p>
            <a:pPr lvl="2"/>
            <a:r>
              <a:rPr lang="de-DE" dirty="0" err="1" smtClean="0"/>
              <a:t>Bugfixes</a:t>
            </a:r>
            <a:r>
              <a:rPr lang="de-DE" dirty="0" smtClean="0"/>
              <a:t> </a:t>
            </a:r>
            <a:r>
              <a:rPr lang="de-DE" dirty="0"/>
              <a:t>für ältere Versionen </a:t>
            </a:r>
            <a:endParaRPr lang="de-DE" dirty="0" smtClean="0"/>
          </a:p>
          <a:p>
            <a:pPr lvl="2"/>
            <a:r>
              <a:rPr lang="de-DE" dirty="0" smtClean="0"/>
              <a:t>Parallele </a:t>
            </a:r>
            <a:r>
              <a:rPr lang="de-DE" dirty="0"/>
              <a:t>Entwicklung mehrerer Features </a:t>
            </a:r>
            <a:endParaRPr lang="de-DE" dirty="0" smtClean="0"/>
          </a:p>
          <a:p>
            <a:pPr lvl="2"/>
            <a:r>
              <a:rPr lang="de-DE" dirty="0" smtClean="0"/>
              <a:t>Stabilisierungsphase </a:t>
            </a:r>
            <a:r>
              <a:rPr lang="de-DE" dirty="0"/>
              <a:t>für </a:t>
            </a:r>
            <a:r>
              <a:rPr lang="de-DE" dirty="0" smtClean="0"/>
              <a:t>Release und Arbeiten </a:t>
            </a:r>
            <a:r>
              <a:rPr lang="de-DE" dirty="0"/>
              <a:t>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381328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u="dotted" dirty="0"/>
              <a:t>Feature-</a:t>
            </a:r>
            <a:r>
              <a:rPr lang="de-DE" u="dotted" dirty="0" err="1"/>
              <a:t>Branches</a:t>
            </a:r>
            <a:r>
              <a:rPr lang="de-DE" dirty="0"/>
              <a:t> entwickeln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</a:t>
            </a:r>
            <a:r>
              <a:rPr lang="de-DE" u="dotted" dirty="0"/>
              <a:t>Releases</a:t>
            </a:r>
            <a:r>
              <a:rPr lang="de-DE" dirty="0"/>
              <a:t> durchführen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Ursprung in </a:t>
            </a:r>
            <a:r>
              <a:rPr lang="de-DE" u="dotted" dirty="0" smtClean="0"/>
              <a:t>agiler Softwareentwicklung</a:t>
            </a:r>
          </a:p>
          <a:p>
            <a:pPr lvl="1"/>
            <a:r>
              <a:rPr lang="de-DE" dirty="0" smtClean="0"/>
              <a:t>CI = Softwareentwicklungsmethode, die durch hohe Integrationsfrequenz und angeschlossene </a:t>
            </a:r>
            <a:r>
              <a:rPr lang="de-DE" u="dotted" dirty="0" smtClean="0"/>
              <a:t>Automatisierung</a:t>
            </a:r>
            <a:r>
              <a:rPr lang="de-DE" dirty="0" smtClean="0"/>
              <a:t> die schnelle Auslieferung unterstützt</a:t>
            </a:r>
            <a:endParaRPr lang="de-DE" dirty="0"/>
          </a:p>
          <a:p>
            <a:pPr lvl="1"/>
            <a:r>
              <a:rPr lang="de-DE" dirty="0"/>
              <a:t>Ziele: 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2"/>
            <a:r>
              <a:rPr lang="de-DE" u="dotted" dirty="0"/>
              <a:t>Integrations-Probleme</a:t>
            </a:r>
            <a:r>
              <a:rPr lang="de-DE" dirty="0"/>
              <a:t> </a:t>
            </a:r>
            <a:r>
              <a:rPr lang="de-DE" dirty="0" smtClean="0"/>
              <a:t>vermeiden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(</a:t>
            </a:r>
            <a:r>
              <a:rPr lang="de-DE" dirty="0" err="1" smtClean="0"/>
              <a:t>Scheduled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smtClean="0"/>
              <a:t>kompilierbar </a:t>
            </a:r>
            <a:r>
              <a:rPr lang="de-DE" dirty="0"/>
              <a:t>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345299" y="2537368"/>
            <a:ext cx="148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</a:t>
            </a:r>
            <a:r>
              <a:rPr lang="de-DE" dirty="0" smtClean="0"/>
              <a:t>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r>
              <a:rPr lang="de-DE" dirty="0" smtClean="0"/>
              <a:t>Automatisierte Erstellung von </a:t>
            </a:r>
            <a:r>
              <a:rPr lang="de-DE" u="dotted" dirty="0" err="1" smtClean="0"/>
              <a:t>Builds</a:t>
            </a:r>
            <a:r>
              <a:rPr lang="de-DE" u="dotted" dirty="0" smtClean="0"/>
              <a:t> </a:t>
            </a:r>
          </a:p>
          <a:p>
            <a:r>
              <a:rPr lang="de-DE" u="dotted" dirty="0" smtClean="0"/>
              <a:t>Lokal</a:t>
            </a:r>
            <a:r>
              <a:rPr lang="de-DE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u="dotted" dirty="0"/>
              <a:t>Server </a:t>
            </a:r>
            <a:r>
              <a:rPr lang="en-US" u="dotted" dirty="0" err="1"/>
              <a:t>basiert</a:t>
            </a:r>
            <a:r>
              <a:rPr lang="en-US" u="dotted" dirty="0"/>
              <a:t> </a:t>
            </a:r>
            <a:endParaRPr lang="en-US" dirty="0"/>
          </a:p>
          <a:p>
            <a:r>
              <a:rPr lang="en-US" dirty="0" err="1" smtClean="0"/>
              <a:t>Typen</a:t>
            </a:r>
            <a:r>
              <a:rPr lang="en-US" dirty="0" smtClean="0"/>
              <a:t>:</a:t>
            </a:r>
          </a:p>
          <a:p>
            <a:pPr lvl="1"/>
            <a:r>
              <a:rPr lang="de-DE" dirty="0" smtClean="0"/>
              <a:t>On-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u="dotted" dirty="0"/>
              <a:t>Freie</a:t>
            </a:r>
            <a:r>
              <a:rPr lang="de-DE" dirty="0"/>
              <a:t> Open-Source-Software für </a:t>
            </a:r>
            <a:r>
              <a:rPr lang="de-DE" dirty="0" smtClean="0"/>
              <a:t>CI</a:t>
            </a:r>
            <a:endParaRPr lang="de-DE" dirty="0"/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 und Ähnlichem </a:t>
            </a:r>
            <a:r>
              <a:rPr lang="de-DE" dirty="0"/>
              <a:t>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</a:t>
            </a:r>
            <a:endParaRPr lang="de-DE" dirty="0" smtClean="0"/>
          </a:p>
          <a:p>
            <a:pPr lvl="2"/>
            <a:r>
              <a:rPr lang="de-DE" dirty="0" smtClean="0"/>
              <a:t>weitere </a:t>
            </a:r>
            <a:r>
              <a:rPr lang="de-DE" u="dotted" dirty="0" smtClean="0"/>
              <a:t>Anbindungen</a:t>
            </a:r>
            <a:endParaRPr lang="de-DE" dirty="0"/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</a:t>
            </a:r>
            <a:r>
              <a:rPr lang="de-DE" dirty="0" smtClean="0"/>
              <a:t>für </a:t>
            </a:r>
            <a:r>
              <a:rPr lang="de-DE" dirty="0"/>
              <a:t>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Vorinstallierte Testumgebung</a:t>
            </a:r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</a:t>
            </a:r>
            <a:r>
              <a:rPr lang="de-DE" u="dotted" dirty="0"/>
              <a:t>Unterstützung</a:t>
            </a:r>
            <a:r>
              <a:rPr lang="de-DE" dirty="0"/>
              <a:t> </a:t>
            </a:r>
          </a:p>
          <a:p>
            <a:pPr lvl="1"/>
            <a:r>
              <a:rPr lang="de-DE" u="dotted" dirty="0" smtClean="0"/>
              <a:t>Beta-Features</a:t>
            </a:r>
            <a:endParaRPr lang="de-DE" u="dotted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 smtClean="0"/>
              <a:t>“ oder </a:t>
            </a:r>
            <a:r>
              <a:rPr lang="de-DE" dirty="0"/>
              <a:t>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u="dotted" dirty="0"/>
              <a:t>Konfiguration</a:t>
            </a:r>
            <a:r>
              <a:rPr lang="de-DE" dirty="0"/>
              <a:t>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GitHub</a:t>
            </a:r>
            <a:r>
              <a:rPr lang="de-DE" dirty="0" smtClean="0"/>
              <a:t> &amp; Travis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</a:t>
            </a:r>
            <a:r>
              <a:rPr lang="de-DE" dirty="0" smtClean="0"/>
              <a:t>&amp; ungleiche Zyklen -&gt; </a:t>
            </a:r>
            <a:r>
              <a:rPr lang="de-DE" dirty="0"/>
              <a:t>Ungenauigkeiten Check-In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dirty="0"/>
              <a:t>1 &amp; 1 Digital Guide: </a:t>
            </a:r>
            <a:r>
              <a:rPr lang="de-DE" dirty="0" err="1"/>
              <a:t>Git</a:t>
            </a:r>
            <a:r>
              <a:rPr lang="de-DE" dirty="0"/>
              <a:t> vs. SVN – Von verteilter und zentralisierter Versionsverwaltung, URL: </a:t>
            </a:r>
            <a:r>
              <a:rPr lang="de-DE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Atlassian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Workflows, URL: </a:t>
            </a:r>
            <a:r>
              <a:rPr lang="de-DE" u="sng" dirty="0">
                <a:hlinkClick r:id="rId3"/>
              </a:rPr>
              <a:t>https://de.atlassian.com/git/tutorials/comparing-workflows</a:t>
            </a:r>
            <a:r>
              <a:rPr lang="de-DE" dirty="0"/>
              <a:t>  vom 15.04.2017 </a:t>
            </a:r>
          </a:p>
          <a:p>
            <a:pPr lvl="1"/>
            <a:r>
              <a:rPr lang="de-DE" dirty="0" err="1"/>
              <a:t>Chacon</a:t>
            </a:r>
            <a:r>
              <a:rPr lang="de-DE" dirty="0"/>
              <a:t>, Scott / Straub, Ben (2. Auflage 2014): Pro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Apress</a:t>
            </a:r>
            <a:r>
              <a:rPr lang="de-DE" dirty="0"/>
              <a:t>, URL: </a:t>
            </a:r>
            <a:r>
              <a:rPr lang="de-DE" u="sng" dirty="0">
                <a:hlinkClick r:id="rId4"/>
              </a:rPr>
              <a:t>https://git-scm.com/book/en/v2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Dudler, Roger: </a:t>
            </a:r>
            <a:r>
              <a:rPr lang="de-DE" dirty="0" err="1"/>
              <a:t>git</a:t>
            </a:r>
            <a:r>
              <a:rPr lang="de-DE" dirty="0"/>
              <a:t> – Der einfach Einstieg, URL: </a:t>
            </a:r>
            <a:r>
              <a:rPr lang="de-DE" u="sng" dirty="0">
                <a:hlinkClick r:id="rId5"/>
              </a:rPr>
              <a:t>https://rogerdudler.github.io/git-guide/index.de.html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Fowler, Martin: </a:t>
            </a:r>
            <a:r>
              <a:rPr lang="de-DE" dirty="0" err="1"/>
              <a:t>Continuous</a:t>
            </a:r>
            <a:r>
              <a:rPr lang="de-DE" dirty="0"/>
              <a:t> Integration, URL: </a:t>
            </a:r>
            <a:r>
              <a:rPr lang="de-DE" u="sng" dirty="0">
                <a:hlinkClick r:id="rId6"/>
              </a:rPr>
              <a:t>https://www.martinfowler.com/articles/continuousIntegration.html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: Homepage, URL: </a:t>
            </a:r>
            <a:r>
              <a:rPr lang="de-DE" u="sng" dirty="0">
                <a:hlinkClick r:id="rId7"/>
              </a:rPr>
              <a:t>https://git-scm.com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Inc.: Homepage, URL: </a:t>
            </a:r>
            <a:r>
              <a:rPr lang="de-DE" u="sng" dirty="0">
                <a:hlinkClick r:id="rId8"/>
              </a:rPr>
              <a:t>https://github.com</a:t>
            </a:r>
            <a:r>
              <a:rPr lang="de-DE" dirty="0"/>
              <a:t>  vom 15.04.2017</a:t>
            </a:r>
          </a:p>
          <a:p>
            <a:pPr lvl="1"/>
            <a:r>
              <a:rPr lang="de-DE" dirty="0" err="1"/>
              <a:t>Preißel</a:t>
            </a:r>
            <a:r>
              <a:rPr lang="de-DE" dirty="0"/>
              <a:t>, René / </a:t>
            </a:r>
            <a:r>
              <a:rPr lang="de-DE" dirty="0" err="1"/>
              <a:t>Stachmann</a:t>
            </a:r>
            <a:r>
              <a:rPr lang="de-DE" dirty="0"/>
              <a:t>, </a:t>
            </a:r>
            <a:r>
              <a:rPr lang="de-DE" dirty="0" err="1"/>
              <a:t>BjØrn</a:t>
            </a:r>
            <a:r>
              <a:rPr lang="de-DE" dirty="0"/>
              <a:t> (4. Auflage 2017): </a:t>
            </a:r>
            <a:r>
              <a:rPr lang="de-DE" dirty="0" err="1"/>
              <a:t>Git</a:t>
            </a:r>
            <a:r>
              <a:rPr lang="de-DE" dirty="0"/>
              <a:t> – Dezentrale Versionsverwaltung im Team – Grundlagen und Workflows, Heidelberg</a:t>
            </a:r>
          </a:p>
          <a:p>
            <a:pPr lvl="1"/>
            <a:r>
              <a:rPr lang="de-DE" dirty="0"/>
              <a:t>Software &amp; Support Media GmbH: CI-Server im Vergleich: Jenkins vs. </a:t>
            </a:r>
            <a:r>
              <a:rPr lang="de-DE" dirty="0" err="1"/>
              <a:t>CruiseControl</a:t>
            </a:r>
            <a:r>
              <a:rPr lang="de-DE" dirty="0"/>
              <a:t> vs. Travis</a:t>
            </a:r>
            <a:r>
              <a:rPr lang="de-DE" b="1" dirty="0"/>
              <a:t> </a:t>
            </a:r>
            <a:r>
              <a:rPr lang="de-DE" u="sng" dirty="0">
                <a:hlinkClick r:id="rId9"/>
              </a:rPr>
              <a:t>https://jaxenter.de/ci-server-im-vergleich-jenkins-vs-cruisecontrol-vs-travis-38081</a:t>
            </a:r>
            <a:r>
              <a:rPr lang="de-DE" dirty="0"/>
              <a:t> vom 17.04.2017</a:t>
            </a:r>
          </a:p>
          <a:p>
            <a:pPr lvl="1"/>
            <a:r>
              <a:rPr lang="de-DE" dirty="0" err="1"/>
              <a:t>Stückler</a:t>
            </a:r>
            <a:r>
              <a:rPr lang="de-DE" dirty="0"/>
              <a:t>, Moritz: Was ist eigentlich dieses </a:t>
            </a:r>
            <a:r>
              <a:rPr lang="de-DE" dirty="0" err="1"/>
              <a:t>GitHub</a:t>
            </a:r>
            <a:r>
              <a:rPr lang="de-DE" dirty="0"/>
              <a:t>? , URL: </a:t>
            </a:r>
            <a:r>
              <a:rPr lang="de-DE" u="sng" dirty="0">
                <a:hlinkClick r:id="rId10"/>
              </a:rPr>
              <a:t>http://t3n.de/news/eigentlich-github-472886/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Travis CI GmbH: Homepage, URL: </a:t>
            </a:r>
            <a:r>
              <a:rPr lang="de-DE" u="sng" dirty="0">
                <a:hlinkClick r:id="rId11"/>
              </a:rPr>
              <a:t>https://travis-ci.com/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Von dem Berge, Jana (2009): Auswirkungen der Benutzung von zentralen und dezentralen Versionsverwaltungssystemen In Open Source Projekten, URL: </a:t>
            </a:r>
            <a:r>
              <a:rPr lang="de-DE" u="sng" dirty="0">
                <a:hlinkClick r:id="rId12"/>
              </a:rPr>
              <a:t>http://www.inf.fu-berlin.de/inst/ag-se/theses/Berge09-versionsverwaltung-OSS.pdf </a:t>
            </a:r>
            <a:r>
              <a:rPr lang="de-DE" dirty="0"/>
              <a:t>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Build automation, </a:t>
            </a:r>
            <a:r>
              <a:rPr lang="de-DE" dirty="0"/>
              <a:t>URL: </a:t>
            </a:r>
            <a:r>
              <a:rPr lang="de-DE" u="sng" dirty="0">
                <a:hlinkClick r:id="rId13"/>
              </a:rPr>
              <a:t>https://en.wikipedia.org/wiki/Build_automation vom 17.04.2017</a:t>
            </a:r>
            <a:endParaRPr lang="de-DE" dirty="0"/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Continuous integration, </a:t>
            </a:r>
            <a:r>
              <a:rPr lang="de-DE" dirty="0"/>
              <a:t>URL: </a:t>
            </a:r>
            <a:r>
              <a:rPr lang="de-DE" u="sng" dirty="0">
                <a:hlinkClick r:id="rId14"/>
              </a:rPr>
              <a:t>https://en.wikipedia.org/wiki/Continuous_integration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5"/>
              </a:rPr>
              <a:t>https://de.wikipedia.org/wiki/Git</a:t>
            </a:r>
            <a:r>
              <a:rPr lang="de-DE" dirty="0"/>
              <a:t> vom 11.04.2017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 err="1"/>
              <a:t>GitHub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6"/>
              </a:rPr>
              <a:t>https://de.wikipedia.org/wiki/GitHub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Inc.: GNU General Public </a:t>
            </a:r>
            <a:r>
              <a:rPr lang="de-DE" dirty="0" err="1"/>
              <a:t>License</a:t>
            </a:r>
            <a:r>
              <a:rPr lang="de-DE" dirty="0"/>
              <a:t>, URL: </a:t>
            </a:r>
            <a:r>
              <a:rPr lang="de-DE" u="sng" dirty="0">
                <a:hlinkClick r:id="rId17"/>
              </a:rPr>
              <a:t>https://de.wikipedia.org/wiki/GNU_General_Public_License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Kontinuierliche Integration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8"/>
              </a:rPr>
              <a:t>https://de.wikipedia.org/wiki/Kontinuierliche_Integration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Travis CI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9"/>
              </a:rPr>
              <a:t>https://de.wikipedia.org/wiki/Travis_CI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Versionsverwaltung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20"/>
              </a:rPr>
              <a:t>https://de.wikipedia.org/wiki/Versionsverwaltung</a:t>
            </a:r>
            <a:r>
              <a:rPr lang="de-DE" dirty="0"/>
              <a:t> vom 17.04.2017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marL="667512" lvl="2" indent="0" algn="ctr">
              <a:buNone/>
            </a:pPr>
            <a:r>
              <a:rPr lang="de-DE" sz="1100" dirty="0"/>
              <a:t>https://9gag.com/gag/a0bwDAB?ref=ios.s.others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I like to see the world bur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18332"/>
            <a:ext cx="6048345" cy="45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7200" y="980728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-apple-system"/>
              </a:rPr>
              <a:t>I like to see the world burn.</a:t>
            </a:r>
            <a:endParaRPr lang="en-US" sz="36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19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Gemeinsame Codebasis</a:t>
            </a:r>
          </a:p>
          <a:p>
            <a:pPr lvl="1"/>
            <a:r>
              <a:rPr lang="de-DE" dirty="0" smtClean="0"/>
              <a:t>Automatisierte </a:t>
            </a:r>
            <a:r>
              <a:rPr lang="de-DE" dirty="0"/>
              <a:t>Übersetzung</a:t>
            </a:r>
          </a:p>
          <a:p>
            <a:pPr lvl="1"/>
            <a:r>
              <a:rPr lang="de-DE" dirty="0" smtClean="0"/>
              <a:t>Kontinuierliche </a:t>
            </a:r>
            <a:r>
              <a:rPr lang="de-DE" dirty="0"/>
              <a:t>Test-Entwicklung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Zeitstempel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</a:t>
            </a:r>
            <a:r>
              <a:rPr lang="de-DE" dirty="0" smtClean="0"/>
              <a:t>entwickeln (</a:t>
            </a:r>
            <a:r>
              <a:rPr lang="de-DE" dirty="0" err="1" smtClean="0"/>
              <a:t>GitHub</a:t>
            </a:r>
            <a:r>
              <a:rPr lang="de-DE" dirty="0" smtClean="0"/>
              <a:t> spezifisch)</a:t>
            </a:r>
            <a:endParaRPr lang="de-DE" dirty="0"/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lvl="1"/>
            <a:r>
              <a:rPr lang="de-DE" dirty="0" smtClean="0"/>
              <a:t>Integration </a:t>
            </a:r>
            <a:r>
              <a:rPr lang="de-DE" dirty="0"/>
              <a:t>in den </a:t>
            </a:r>
            <a:r>
              <a:rPr lang="de-DE" dirty="0" err="1"/>
              <a:t>Hauptbranch</a:t>
            </a:r>
            <a:endParaRPr lang="de-DE" dirty="0"/>
          </a:p>
          <a:p>
            <a:pPr lvl="1"/>
            <a:r>
              <a:rPr lang="de-DE" dirty="0" smtClean="0"/>
              <a:t>Kurze </a:t>
            </a:r>
            <a:r>
              <a:rPr lang="de-DE" dirty="0"/>
              <a:t>Testzyklen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lvl="1"/>
            <a:r>
              <a:rPr lang="de-DE" dirty="0" smtClean="0"/>
              <a:t>Einfacher </a:t>
            </a:r>
            <a:r>
              <a:rPr lang="de-DE" dirty="0"/>
              <a:t>Zugriff</a:t>
            </a:r>
          </a:p>
          <a:p>
            <a:pPr lvl="1"/>
            <a:r>
              <a:rPr lang="de-DE" dirty="0" smtClean="0"/>
              <a:t>Automatisiertes </a:t>
            </a:r>
            <a:r>
              <a:rPr lang="de-DE" dirty="0"/>
              <a:t>Reporting</a:t>
            </a:r>
          </a:p>
          <a:p>
            <a:pPr lvl="1"/>
            <a:r>
              <a:rPr lang="de-DE" dirty="0" smtClean="0"/>
              <a:t>Automatisierte Verteilung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</a:t>
            </a:r>
            <a:r>
              <a:rPr lang="de-DE" u="dotted" dirty="0"/>
              <a:t>Erkennen</a:t>
            </a:r>
            <a:r>
              <a:rPr lang="de-DE" dirty="0"/>
              <a:t> von Integrations-Problemen </a:t>
            </a:r>
            <a:endParaRPr lang="de-DE" dirty="0" smtClean="0"/>
          </a:p>
          <a:p>
            <a:pPr lvl="2"/>
            <a:r>
              <a:rPr lang="de-DE" dirty="0" smtClean="0"/>
              <a:t>Frühzeitige </a:t>
            </a:r>
            <a:r>
              <a:rPr lang="de-DE" dirty="0"/>
              <a:t>Warnungen </a:t>
            </a:r>
            <a:endParaRPr lang="de-DE" dirty="0" smtClean="0"/>
          </a:p>
          <a:p>
            <a:pPr lvl="2"/>
            <a:r>
              <a:rPr lang="de-DE" dirty="0" smtClean="0"/>
              <a:t>Sofortige </a:t>
            </a:r>
            <a:r>
              <a:rPr lang="de-DE" dirty="0"/>
              <a:t>Unit </a:t>
            </a:r>
            <a:r>
              <a:rPr lang="de-DE" dirty="0" smtClean="0"/>
              <a:t>Tests</a:t>
            </a:r>
            <a:endParaRPr lang="de-DE" dirty="0"/>
          </a:p>
          <a:p>
            <a:pPr lvl="2"/>
            <a:r>
              <a:rPr lang="de-DE" dirty="0"/>
              <a:t>Ständige Verfügbarkeit eines lauffähigen Standes </a:t>
            </a:r>
            <a:endParaRPr lang="de-DE" dirty="0" smtClean="0"/>
          </a:p>
          <a:p>
            <a:pPr lvl="2"/>
            <a:r>
              <a:rPr lang="de-DE" u="dotted" dirty="0" smtClean="0"/>
              <a:t>Verantwortlicherer</a:t>
            </a:r>
            <a:r>
              <a:rPr lang="de-DE" dirty="0" smtClean="0"/>
              <a:t> Umgang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SCM werden gebraucht um</a:t>
            </a:r>
            <a:endParaRPr lang="de-DE" dirty="0"/>
          </a:p>
          <a:p>
            <a:pPr lvl="2"/>
            <a:r>
              <a:rPr lang="de-DE" dirty="0" smtClean="0"/>
              <a:t>Datenstände zu speichern und zu protokollieren </a:t>
            </a:r>
          </a:p>
          <a:p>
            <a:pPr lvl="2"/>
            <a:r>
              <a:rPr lang="de-DE" dirty="0" smtClean="0"/>
              <a:t>Ältere Datenstände wiederherstellen zu können</a:t>
            </a:r>
          </a:p>
          <a:p>
            <a:pPr lvl="2"/>
            <a:r>
              <a:rPr lang="de-DE" dirty="0" smtClean="0"/>
              <a:t>Dateien zu verwalten</a:t>
            </a:r>
            <a:endParaRPr lang="de-DE" dirty="0"/>
          </a:p>
          <a:p>
            <a:pPr lvl="2"/>
            <a:r>
              <a:rPr lang="de-DE" dirty="0" smtClean="0"/>
              <a:t>Zugriffsrechte auf Dateien zu regeln</a:t>
            </a:r>
          </a:p>
          <a:p>
            <a:pPr lvl="1"/>
            <a:r>
              <a:rPr lang="de-DE" u="dotted" dirty="0" smtClean="0"/>
              <a:t>Repository (eindeutig)</a:t>
            </a:r>
            <a:endParaRPr lang="de-DE" u="dotted" dirty="0"/>
          </a:p>
          <a:p>
            <a:pPr lvl="1"/>
            <a:r>
              <a:rPr lang="de-DE" dirty="0" smtClean="0"/>
              <a:t>Unterscheidung </a:t>
            </a:r>
            <a:r>
              <a:rPr lang="de-DE" dirty="0"/>
              <a:t>zwischen zentralen und dezentralen SCMs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47" y="2169701"/>
            <a:ext cx="3129763" cy="2343015"/>
          </a:xfrm>
          <a:prstGeom prst="rect">
            <a:avLst/>
          </a:prstGeom>
          <a:ln w="3175" cap="sq">
            <a:solidFill>
              <a:srgbClr val="000000"/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hteck 5"/>
          <p:cNvSpPr/>
          <p:nvPr/>
        </p:nvSpPr>
        <p:spPr>
          <a:xfrm>
            <a:off x="5740642" y="4822931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1584</Words>
  <Application>Microsoft Office PowerPoint</Application>
  <PresentationFormat>Bildschirmpräsentation (4:3)</PresentationFormat>
  <Paragraphs>628</Paragraphs>
  <Slides>46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-apple-system</vt:lpstr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Vergleich</vt:lpstr>
      <vt:lpstr>Git</vt:lpstr>
      <vt:lpstr>Git - Besonderheiten</vt:lpstr>
      <vt:lpstr>Git - Besonderheiten</vt:lpstr>
      <vt:lpstr>Git - Nachteile</vt:lpstr>
      <vt:lpstr>Git - Befehle</vt:lpstr>
      <vt:lpstr>Git - Befehle</vt:lpstr>
      <vt:lpstr>Git - Befehle</vt:lpstr>
      <vt:lpstr>PowerPoint-Präsentation</vt:lpstr>
      <vt:lpstr>GitHub</vt:lpstr>
      <vt:lpstr>GitHub</vt:lpstr>
      <vt:lpstr>GitHub</vt:lpstr>
      <vt:lpstr>GitHub</vt:lpstr>
      <vt:lpstr>Workflows / Branching Modelle</vt:lpstr>
      <vt:lpstr>Strategien - Branching Modelle</vt:lpstr>
      <vt:lpstr>Strategien - Branching Modelle</vt:lpstr>
      <vt:lpstr>Strategien - Branching Modelle</vt:lpstr>
      <vt:lpstr>Workflows / Branching Modelle</vt:lpstr>
      <vt:lpstr>Workflows / Branching Modelle</vt:lpstr>
      <vt:lpstr>Workflows / Branching Modelle</vt:lpstr>
      <vt:lpstr>Build Automation</vt:lpstr>
      <vt:lpstr>Build automation mit Travis CI </vt:lpstr>
      <vt:lpstr>Build automation mit Travis CI </vt:lpstr>
      <vt:lpstr>Build automation mit Travis CI </vt:lpstr>
      <vt:lpstr>PowerPoint-Präsentation</vt:lpstr>
      <vt:lpstr>Erfahrungen aus der Praxis - CI</vt:lpstr>
      <vt:lpstr>PowerPoint-Präsentation</vt:lpstr>
      <vt:lpstr>Quellenverzeichnis</vt:lpstr>
      <vt:lpstr>PowerPoint-Präsentation</vt:lpstr>
      <vt:lpstr>SHA1-Prüfsummen</vt:lpstr>
      <vt:lpstr>GNU GPLv2 Lizenz</vt:lpstr>
      <vt:lpstr>Versionsverwaltungssysteme</vt:lpstr>
      <vt:lpstr>Versionsverwaltungssysteme</vt:lpstr>
      <vt:lpstr>Git - Repository</vt:lpstr>
      <vt:lpstr>Workflows / Branching Modelle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218</cp:revision>
  <cp:lastPrinted>2017-04-09T08:31:04Z</cp:lastPrinted>
  <dcterms:created xsi:type="dcterms:W3CDTF">2016-11-07T17:39:29Z</dcterms:created>
  <dcterms:modified xsi:type="dcterms:W3CDTF">2017-04-26T19:50:19Z</dcterms:modified>
</cp:coreProperties>
</file>