
<file path=[Content_Types].xml><?xml version="1.0" encoding="utf-8"?>
<Types xmlns="http://schemas.openxmlformats.org/package/2006/content-types">
  <Default Extension="tmp" ContentType="image/png"/>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81" r:id="rId5"/>
    <p:sldId id="282" r:id="rId6"/>
    <p:sldId id="261" r:id="rId7"/>
    <p:sldId id="258" r:id="rId8"/>
    <p:sldId id="269" r:id="rId9"/>
    <p:sldId id="268" r:id="rId10"/>
    <p:sldId id="271" r:id="rId11"/>
    <p:sldId id="278" r:id="rId12"/>
    <p:sldId id="267" r:id="rId13"/>
    <p:sldId id="279" r:id="rId14"/>
    <p:sldId id="259" r:id="rId15"/>
    <p:sldId id="272" r:id="rId16"/>
    <p:sldId id="273" r:id="rId17"/>
    <p:sldId id="260" r:id="rId18"/>
    <p:sldId id="262" r:id="rId19"/>
    <p:sldId id="274" r:id="rId20"/>
    <p:sldId id="275" r:id="rId21"/>
    <p:sldId id="264" r:id="rId22"/>
    <p:sldId id="280" r:id="rId23"/>
    <p:sldId id="263" r:id="rId24"/>
  </p:sldIdLst>
  <p:sldSz cx="19799300" cy="8640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32" autoAdjust="0"/>
  </p:normalViewPr>
  <p:slideViewPr>
    <p:cSldViewPr snapToGrid="0">
      <p:cViewPr varScale="1">
        <p:scale>
          <a:sx n="65" d="100"/>
          <a:sy n="65" d="100"/>
        </p:scale>
        <p:origin x="53" y="950"/>
      </p:cViewPr>
      <p:guideLst/>
    </p:cSldViewPr>
  </p:slideViewPr>
  <p:notesTextViewPr>
    <p:cViewPr>
      <p:scale>
        <a:sx n="3" d="2"/>
        <a:sy n="3" d="2"/>
      </p:scale>
      <p:origin x="0" y="0"/>
    </p:cViewPr>
  </p:notesTextViewPr>
  <p:sorterViewPr>
    <p:cViewPr>
      <p:scale>
        <a:sx n="100" d="100"/>
        <a:sy n="100" d="100"/>
      </p:scale>
      <p:origin x="0" y="-160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74913" y="1414125"/>
            <a:ext cx="14849475" cy="3008266"/>
          </a:xfrm>
        </p:spPr>
        <p:txBody>
          <a:bodyPr anchor="b"/>
          <a:lstStyle>
            <a:lvl1pPr algn="ctr">
              <a:defRPr sz="7560"/>
            </a:lvl1pPr>
          </a:lstStyle>
          <a:p>
            <a:r>
              <a:rPr lang="en-US" smtClean="0"/>
              <a:t>Click to edit Master title style</a:t>
            </a:r>
            <a:endParaRPr lang="en-US" dirty="0"/>
          </a:p>
        </p:txBody>
      </p:sp>
      <p:sp>
        <p:nvSpPr>
          <p:cNvPr id="3" name="Subtitle 2"/>
          <p:cNvSpPr>
            <a:spLocks noGrp="1"/>
          </p:cNvSpPr>
          <p:nvPr>
            <p:ph type="subTitle" idx="1"/>
          </p:nvPr>
        </p:nvSpPr>
        <p:spPr>
          <a:xfrm>
            <a:off x="2474913" y="4538401"/>
            <a:ext cx="14849475" cy="2086184"/>
          </a:xfrm>
        </p:spPr>
        <p:txBody>
          <a:bodyPr/>
          <a:lstStyle>
            <a:lvl1pPr marL="0" indent="0" algn="ctr">
              <a:buNone/>
              <a:defRPr sz="3024"/>
            </a:lvl1pPr>
            <a:lvl2pPr marL="576072" indent="0" algn="ctr">
              <a:buNone/>
              <a:defRPr sz="2520"/>
            </a:lvl2pPr>
            <a:lvl3pPr marL="1152144" indent="0" algn="ctr">
              <a:buNone/>
              <a:defRPr sz="2268"/>
            </a:lvl3pPr>
            <a:lvl4pPr marL="1728216" indent="0" algn="ctr">
              <a:buNone/>
              <a:defRPr sz="2016"/>
            </a:lvl4pPr>
            <a:lvl5pPr marL="2304288" indent="0" algn="ctr">
              <a:buNone/>
              <a:defRPr sz="2016"/>
            </a:lvl5pPr>
            <a:lvl6pPr marL="2880360" indent="0" algn="ctr">
              <a:buNone/>
              <a:defRPr sz="2016"/>
            </a:lvl6pPr>
            <a:lvl7pPr marL="3456432" indent="0" algn="ctr">
              <a:buNone/>
              <a:defRPr sz="2016"/>
            </a:lvl7pPr>
            <a:lvl8pPr marL="4032504" indent="0" algn="ctr">
              <a:buNone/>
              <a:defRPr sz="2016"/>
            </a:lvl8pPr>
            <a:lvl9pPr marL="4608576" indent="0" algn="ctr">
              <a:buNone/>
              <a:defRPr sz="2016"/>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18/09/2020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034780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18/09/2020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023465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168874" y="460041"/>
            <a:ext cx="4269224" cy="732264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61202" y="460041"/>
            <a:ext cx="12560181" cy="732264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18/09/2020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431341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1ED6A04-D493-4885-BE0A-7E4D9714BF0F}" type="datetimeFigureOut">
              <a:rPr lang="en-AU" smtClean="0"/>
              <a:t>18/09/2020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994391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50890" y="2154191"/>
            <a:ext cx="17076896" cy="3594317"/>
          </a:xfrm>
        </p:spPr>
        <p:txBody>
          <a:bodyPr anchor="b"/>
          <a:lstStyle>
            <a:lvl1pPr>
              <a:defRPr sz="7560"/>
            </a:lvl1pPr>
          </a:lstStyle>
          <a:p>
            <a:r>
              <a:rPr lang="en-US" smtClean="0"/>
              <a:t>Click to edit Master title style</a:t>
            </a:r>
            <a:endParaRPr lang="en-US" dirty="0"/>
          </a:p>
        </p:txBody>
      </p:sp>
      <p:sp>
        <p:nvSpPr>
          <p:cNvPr id="3" name="Text Placeholder 2"/>
          <p:cNvSpPr>
            <a:spLocks noGrp="1"/>
          </p:cNvSpPr>
          <p:nvPr>
            <p:ph type="body" idx="1"/>
          </p:nvPr>
        </p:nvSpPr>
        <p:spPr>
          <a:xfrm>
            <a:off x="1350890" y="5782512"/>
            <a:ext cx="17076896" cy="1890166"/>
          </a:xfrm>
        </p:spPr>
        <p:txBody>
          <a:bodyPr/>
          <a:lstStyle>
            <a:lvl1pPr marL="0" indent="0">
              <a:buNone/>
              <a:defRPr sz="3024">
                <a:solidFill>
                  <a:schemeClr val="tx1">
                    <a:tint val="75000"/>
                  </a:schemeClr>
                </a:solidFill>
              </a:defRPr>
            </a:lvl1pPr>
            <a:lvl2pPr marL="576072" indent="0">
              <a:buNone/>
              <a:defRPr sz="2520">
                <a:solidFill>
                  <a:schemeClr val="tx1">
                    <a:tint val="75000"/>
                  </a:schemeClr>
                </a:solidFill>
              </a:defRPr>
            </a:lvl2pPr>
            <a:lvl3pPr marL="1152144" indent="0">
              <a:buNone/>
              <a:defRPr sz="2268">
                <a:solidFill>
                  <a:schemeClr val="tx1">
                    <a:tint val="75000"/>
                  </a:schemeClr>
                </a:solidFill>
              </a:defRPr>
            </a:lvl3pPr>
            <a:lvl4pPr marL="1728216" indent="0">
              <a:buNone/>
              <a:defRPr sz="2016">
                <a:solidFill>
                  <a:schemeClr val="tx1">
                    <a:tint val="75000"/>
                  </a:schemeClr>
                </a:solidFill>
              </a:defRPr>
            </a:lvl4pPr>
            <a:lvl5pPr marL="2304288" indent="0">
              <a:buNone/>
              <a:defRPr sz="2016">
                <a:solidFill>
                  <a:schemeClr val="tx1">
                    <a:tint val="75000"/>
                  </a:schemeClr>
                </a:solidFill>
              </a:defRPr>
            </a:lvl5pPr>
            <a:lvl6pPr marL="2880360" indent="0">
              <a:buNone/>
              <a:defRPr sz="2016">
                <a:solidFill>
                  <a:schemeClr val="tx1">
                    <a:tint val="75000"/>
                  </a:schemeClr>
                </a:solidFill>
              </a:defRPr>
            </a:lvl6pPr>
            <a:lvl7pPr marL="3456432" indent="0">
              <a:buNone/>
              <a:defRPr sz="2016">
                <a:solidFill>
                  <a:schemeClr val="tx1">
                    <a:tint val="75000"/>
                  </a:schemeClr>
                </a:solidFill>
              </a:defRPr>
            </a:lvl7pPr>
            <a:lvl8pPr marL="4032504" indent="0">
              <a:buNone/>
              <a:defRPr sz="2016">
                <a:solidFill>
                  <a:schemeClr val="tx1">
                    <a:tint val="75000"/>
                  </a:schemeClr>
                </a:solidFill>
              </a:defRPr>
            </a:lvl8pPr>
            <a:lvl9pPr marL="4608576" indent="0">
              <a:buNone/>
              <a:defRPr sz="2016">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1ED6A04-D493-4885-BE0A-7E4D9714BF0F}" type="datetimeFigureOut">
              <a:rPr lang="en-AU" smtClean="0"/>
              <a:t>18/09/2020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584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361202" y="2300203"/>
            <a:ext cx="8414703" cy="54824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10023395" y="2300203"/>
            <a:ext cx="8414703" cy="54824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1ED6A04-D493-4885-BE0A-7E4D9714BF0F}" type="datetimeFigureOut">
              <a:rPr lang="en-AU" smtClean="0"/>
              <a:t>18/09/2020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21868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3781" y="460041"/>
            <a:ext cx="17076896" cy="1670148"/>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63782" y="2118188"/>
            <a:ext cx="8376031"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smtClean="0"/>
              <a:t>Edit Master text styles</a:t>
            </a:r>
          </a:p>
        </p:txBody>
      </p:sp>
      <p:sp>
        <p:nvSpPr>
          <p:cNvPr id="4" name="Content Placeholder 3"/>
          <p:cNvSpPr>
            <a:spLocks noGrp="1"/>
          </p:cNvSpPr>
          <p:nvPr>
            <p:ph sz="half" idx="2"/>
          </p:nvPr>
        </p:nvSpPr>
        <p:spPr>
          <a:xfrm>
            <a:off x="1363782" y="3156278"/>
            <a:ext cx="8376031" cy="46424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10023396" y="2118188"/>
            <a:ext cx="8417281" cy="1038091"/>
          </a:xfrm>
        </p:spPr>
        <p:txBody>
          <a:bodyPr anchor="b"/>
          <a:lstStyle>
            <a:lvl1pPr marL="0" indent="0">
              <a:buNone/>
              <a:defRPr sz="3024" b="1"/>
            </a:lvl1pPr>
            <a:lvl2pPr marL="576072" indent="0">
              <a:buNone/>
              <a:defRPr sz="2520" b="1"/>
            </a:lvl2pPr>
            <a:lvl3pPr marL="1152144" indent="0">
              <a:buNone/>
              <a:defRPr sz="2268" b="1"/>
            </a:lvl3pPr>
            <a:lvl4pPr marL="1728216" indent="0">
              <a:buNone/>
              <a:defRPr sz="2016" b="1"/>
            </a:lvl4pPr>
            <a:lvl5pPr marL="2304288" indent="0">
              <a:buNone/>
              <a:defRPr sz="2016" b="1"/>
            </a:lvl5pPr>
            <a:lvl6pPr marL="2880360" indent="0">
              <a:buNone/>
              <a:defRPr sz="2016" b="1"/>
            </a:lvl6pPr>
            <a:lvl7pPr marL="3456432" indent="0">
              <a:buNone/>
              <a:defRPr sz="2016" b="1"/>
            </a:lvl7pPr>
            <a:lvl8pPr marL="4032504" indent="0">
              <a:buNone/>
              <a:defRPr sz="2016" b="1"/>
            </a:lvl8pPr>
            <a:lvl9pPr marL="4608576" indent="0">
              <a:buNone/>
              <a:defRPr sz="2016" b="1"/>
            </a:lvl9pPr>
          </a:lstStyle>
          <a:p>
            <a:pPr lvl="0"/>
            <a:r>
              <a:rPr lang="en-US" smtClean="0"/>
              <a:t>Edit Master text styles</a:t>
            </a:r>
          </a:p>
        </p:txBody>
      </p:sp>
      <p:sp>
        <p:nvSpPr>
          <p:cNvPr id="6" name="Content Placeholder 5"/>
          <p:cNvSpPr>
            <a:spLocks noGrp="1"/>
          </p:cNvSpPr>
          <p:nvPr>
            <p:ph sz="quarter" idx="4"/>
          </p:nvPr>
        </p:nvSpPr>
        <p:spPr>
          <a:xfrm>
            <a:off x="10023396" y="3156278"/>
            <a:ext cx="8417281" cy="464241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1ED6A04-D493-4885-BE0A-7E4D9714BF0F}" type="datetimeFigureOut">
              <a:rPr lang="en-AU" smtClean="0"/>
              <a:t>18/09/2020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85230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1ED6A04-D493-4885-BE0A-7E4D9714BF0F}" type="datetimeFigureOut">
              <a:rPr lang="en-AU" smtClean="0"/>
              <a:t>18/09/2020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855852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ED6A04-D493-4885-BE0A-7E4D9714BF0F}" type="datetimeFigureOut">
              <a:rPr lang="en-AU" smtClean="0"/>
              <a:t>18/09/2020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3332297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3782" y="576051"/>
            <a:ext cx="6385789" cy="2016178"/>
          </a:xfrm>
        </p:spPr>
        <p:txBody>
          <a:bodyPr anchor="b"/>
          <a:lstStyle>
            <a:lvl1pPr>
              <a:defRPr sz="4032"/>
            </a:lvl1pPr>
          </a:lstStyle>
          <a:p>
            <a:r>
              <a:rPr lang="en-US" smtClean="0"/>
              <a:t>Click to edit Master title style</a:t>
            </a:r>
            <a:endParaRPr lang="en-US" dirty="0"/>
          </a:p>
        </p:txBody>
      </p:sp>
      <p:sp>
        <p:nvSpPr>
          <p:cNvPr id="3" name="Content Placeholder 2"/>
          <p:cNvSpPr>
            <a:spLocks noGrp="1"/>
          </p:cNvSpPr>
          <p:nvPr>
            <p:ph idx="1"/>
          </p:nvPr>
        </p:nvSpPr>
        <p:spPr>
          <a:xfrm>
            <a:off x="8417281" y="1244111"/>
            <a:ext cx="10023396" cy="6140542"/>
          </a:xfrm>
        </p:spPr>
        <p:txBody>
          <a:bodyPr/>
          <a:lstStyle>
            <a:lvl1pPr>
              <a:defRPr sz="4032"/>
            </a:lvl1pPr>
            <a:lvl2pPr>
              <a:defRPr sz="3528"/>
            </a:lvl2pPr>
            <a:lvl3pPr>
              <a:defRPr sz="3024"/>
            </a:lvl3pPr>
            <a:lvl4pPr>
              <a:defRPr sz="2520"/>
            </a:lvl4pPr>
            <a:lvl5pPr>
              <a:defRPr sz="2520"/>
            </a:lvl5pPr>
            <a:lvl6pPr>
              <a:defRPr sz="2520"/>
            </a:lvl6pPr>
            <a:lvl7pPr>
              <a:defRPr sz="2520"/>
            </a:lvl7pPr>
            <a:lvl8pPr>
              <a:defRPr sz="2520"/>
            </a:lvl8pPr>
            <a:lvl9pPr>
              <a:defRPr sz="252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363782" y="2592229"/>
            <a:ext cx="6385789"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smtClean="0"/>
              <a:t>Edit Master text styles</a:t>
            </a:r>
          </a:p>
        </p:txBody>
      </p:sp>
      <p:sp>
        <p:nvSpPr>
          <p:cNvPr id="5" name="Date Placeholder 4"/>
          <p:cNvSpPr>
            <a:spLocks noGrp="1"/>
          </p:cNvSpPr>
          <p:nvPr>
            <p:ph type="dt" sz="half" idx="10"/>
          </p:nvPr>
        </p:nvSpPr>
        <p:spPr/>
        <p:txBody>
          <a:bodyPr/>
          <a:lstStyle/>
          <a:p>
            <a:fld id="{51ED6A04-D493-4885-BE0A-7E4D9714BF0F}" type="datetimeFigureOut">
              <a:rPr lang="en-AU" smtClean="0"/>
              <a:t>18/09/2020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12400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3782" y="576051"/>
            <a:ext cx="6385789" cy="2016178"/>
          </a:xfrm>
        </p:spPr>
        <p:txBody>
          <a:bodyPr anchor="b"/>
          <a:lstStyle>
            <a:lvl1pPr>
              <a:defRPr sz="4032"/>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417281" y="1244111"/>
            <a:ext cx="10023396" cy="6140542"/>
          </a:xfrm>
        </p:spPr>
        <p:txBody>
          <a:bodyPr anchor="t"/>
          <a:lstStyle>
            <a:lvl1pPr marL="0" indent="0">
              <a:buNone/>
              <a:defRPr sz="4032"/>
            </a:lvl1pPr>
            <a:lvl2pPr marL="576072" indent="0">
              <a:buNone/>
              <a:defRPr sz="3528"/>
            </a:lvl2pPr>
            <a:lvl3pPr marL="1152144" indent="0">
              <a:buNone/>
              <a:defRPr sz="3024"/>
            </a:lvl3pPr>
            <a:lvl4pPr marL="1728216" indent="0">
              <a:buNone/>
              <a:defRPr sz="2520"/>
            </a:lvl4pPr>
            <a:lvl5pPr marL="2304288" indent="0">
              <a:buNone/>
              <a:defRPr sz="2520"/>
            </a:lvl5pPr>
            <a:lvl6pPr marL="2880360" indent="0">
              <a:buNone/>
              <a:defRPr sz="2520"/>
            </a:lvl6pPr>
            <a:lvl7pPr marL="3456432" indent="0">
              <a:buNone/>
              <a:defRPr sz="2520"/>
            </a:lvl7pPr>
            <a:lvl8pPr marL="4032504" indent="0">
              <a:buNone/>
              <a:defRPr sz="2520"/>
            </a:lvl8pPr>
            <a:lvl9pPr marL="4608576" indent="0">
              <a:buNone/>
              <a:defRPr sz="2520"/>
            </a:lvl9pPr>
          </a:lstStyle>
          <a:p>
            <a:r>
              <a:rPr lang="en-US" smtClean="0"/>
              <a:t>Click icon to add picture</a:t>
            </a:r>
            <a:endParaRPr lang="en-US" dirty="0"/>
          </a:p>
        </p:txBody>
      </p:sp>
      <p:sp>
        <p:nvSpPr>
          <p:cNvPr id="4" name="Text Placeholder 3"/>
          <p:cNvSpPr>
            <a:spLocks noGrp="1"/>
          </p:cNvSpPr>
          <p:nvPr>
            <p:ph type="body" sz="half" idx="2"/>
          </p:nvPr>
        </p:nvSpPr>
        <p:spPr>
          <a:xfrm>
            <a:off x="1363782" y="2592229"/>
            <a:ext cx="6385789" cy="4802425"/>
          </a:xfrm>
        </p:spPr>
        <p:txBody>
          <a:bodyPr/>
          <a:lstStyle>
            <a:lvl1pPr marL="0" indent="0">
              <a:buNone/>
              <a:defRPr sz="2016"/>
            </a:lvl1pPr>
            <a:lvl2pPr marL="576072" indent="0">
              <a:buNone/>
              <a:defRPr sz="1764"/>
            </a:lvl2pPr>
            <a:lvl3pPr marL="1152144" indent="0">
              <a:buNone/>
              <a:defRPr sz="1512"/>
            </a:lvl3pPr>
            <a:lvl4pPr marL="1728216" indent="0">
              <a:buNone/>
              <a:defRPr sz="1260"/>
            </a:lvl4pPr>
            <a:lvl5pPr marL="2304288" indent="0">
              <a:buNone/>
              <a:defRPr sz="1260"/>
            </a:lvl5pPr>
            <a:lvl6pPr marL="2880360" indent="0">
              <a:buNone/>
              <a:defRPr sz="1260"/>
            </a:lvl6pPr>
            <a:lvl7pPr marL="3456432" indent="0">
              <a:buNone/>
              <a:defRPr sz="1260"/>
            </a:lvl7pPr>
            <a:lvl8pPr marL="4032504" indent="0">
              <a:buNone/>
              <a:defRPr sz="1260"/>
            </a:lvl8pPr>
            <a:lvl9pPr marL="4608576" indent="0">
              <a:buNone/>
              <a:defRPr sz="1260"/>
            </a:lvl9pPr>
          </a:lstStyle>
          <a:p>
            <a:pPr lvl="0"/>
            <a:r>
              <a:rPr lang="en-US" smtClean="0"/>
              <a:t>Edit Master text styles</a:t>
            </a:r>
          </a:p>
        </p:txBody>
      </p:sp>
      <p:sp>
        <p:nvSpPr>
          <p:cNvPr id="5" name="Date Placeholder 4"/>
          <p:cNvSpPr>
            <a:spLocks noGrp="1"/>
          </p:cNvSpPr>
          <p:nvPr>
            <p:ph type="dt" sz="half" idx="10"/>
          </p:nvPr>
        </p:nvSpPr>
        <p:spPr/>
        <p:txBody>
          <a:bodyPr/>
          <a:lstStyle/>
          <a:p>
            <a:fld id="{51ED6A04-D493-4885-BE0A-7E4D9714BF0F}" type="datetimeFigureOut">
              <a:rPr lang="en-AU" smtClean="0"/>
              <a:t>18/09/2020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9EE96CF9-E695-4E1B-A117-6D1316CC3DDC}" type="slidenum">
              <a:rPr lang="en-AU" smtClean="0"/>
              <a:t>‹#›</a:t>
            </a:fld>
            <a:endParaRPr lang="en-AU"/>
          </a:p>
        </p:txBody>
      </p:sp>
    </p:spTree>
    <p:extLst>
      <p:ext uri="{BB962C8B-B14F-4D97-AF65-F5344CB8AC3E}">
        <p14:creationId xmlns:p14="http://schemas.microsoft.com/office/powerpoint/2010/main" val="74610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61202" y="460041"/>
            <a:ext cx="17076896" cy="167014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61202" y="2300203"/>
            <a:ext cx="17076896" cy="54824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61202" y="8008708"/>
            <a:ext cx="4454843" cy="460041"/>
          </a:xfrm>
          <a:prstGeom prst="rect">
            <a:avLst/>
          </a:prstGeom>
        </p:spPr>
        <p:txBody>
          <a:bodyPr vert="horz" lIns="91440" tIns="45720" rIns="91440" bIns="45720" rtlCol="0" anchor="ctr"/>
          <a:lstStyle>
            <a:lvl1pPr algn="l">
              <a:defRPr sz="1512">
                <a:solidFill>
                  <a:schemeClr val="tx1">
                    <a:tint val="75000"/>
                  </a:schemeClr>
                </a:solidFill>
              </a:defRPr>
            </a:lvl1pPr>
          </a:lstStyle>
          <a:p>
            <a:fld id="{51ED6A04-D493-4885-BE0A-7E4D9714BF0F}" type="datetimeFigureOut">
              <a:rPr lang="en-AU" smtClean="0"/>
              <a:t>18/09/2020</a:t>
            </a:fld>
            <a:endParaRPr lang="en-AU"/>
          </a:p>
        </p:txBody>
      </p:sp>
      <p:sp>
        <p:nvSpPr>
          <p:cNvPr id="5" name="Footer Placeholder 4"/>
          <p:cNvSpPr>
            <a:spLocks noGrp="1"/>
          </p:cNvSpPr>
          <p:nvPr>
            <p:ph type="ftr" sz="quarter" idx="3"/>
          </p:nvPr>
        </p:nvSpPr>
        <p:spPr>
          <a:xfrm>
            <a:off x="6558518" y="8008708"/>
            <a:ext cx="6682264" cy="460041"/>
          </a:xfrm>
          <a:prstGeom prst="rect">
            <a:avLst/>
          </a:prstGeom>
        </p:spPr>
        <p:txBody>
          <a:bodyPr vert="horz" lIns="91440" tIns="45720" rIns="91440" bIns="45720" rtlCol="0" anchor="ctr"/>
          <a:lstStyle>
            <a:lvl1pPr algn="ctr">
              <a:defRPr sz="1512">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3983255" y="8008708"/>
            <a:ext cx="4454843" cy="460041"/>
          </a:xfrm>
          <a:prstGeom prst="rect">
            <a:avLst/>
          </a:prstGeom>
        </p:spPr>
        <p:txBody>
          <a:bodyPr vert="horz" lIns="91440" tIns="45720" rIns="91440" bIns="45720" rtlCol="0" anchor="ctr"/>
          <a:lstStyle>
            <a:lvl1pPr algn="r">
              <a:defRPr sz="1512">
                <a:solidFill>
                  <a:schemeClr val="tx1">
                    <a:tint val="75000"/>
                  </a:schemeClr>
                </a:solidFill>
              </a:defRPr>
            </a:lvl1pPr>
          </a:lstStyle>
          <a:p>
            <a:fld id="{9EE96CF9-E695-4E1B-A117-6D1316CC3DDC}" type="slidenum">
              <a:rPr lang="en-AU" smtClean="0"/>
              <a:t>‹#›</a:t>
            </a:fld>
            <a:endParaRPr lang="en-AU"/>
          </a:p>
        </p:txBody>
      </p:sp>
    </p:spTree>
    <p:extLst>
      <p:ext uri="{BB962C8B-B14F-4D97-AF65-F5344CB8AC3E}">
        <p14:creationId xmlns:p14="http://schemas.microsoft.com/office/powerpoint/2010/main" val="221347953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152144" rtl="0" eaLnBrk="1" latinLnBrk="0" hangingPunct="1">
        <a:lnSpc>
          <a:spcPct val="90000"/>
        </a:lnSpc>
        <a:spcBef>
          <a:spcPct val="0"/>
        </a:spcBef>
        <a:buNone/>
        <a:defRPr sz="5544" kern="1200">
          <a:solidFill>
            <a:schemeClr val="tx1"/>
          </a:solidFill>
          <a:latin typeface="+mj-lt"/>
          <a:ea typeface="+mj-ea"/>
          <a:cs typeface="+mj-cs"/>
        </a:defRPr>
      </a:lvl1pPr>
    </p:titleStyle>
    <p:body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p:bodyStyle>
    <p:otherStyle>
      <a:defPPr>
        <a:defRPr lang="en-US"/>
      </a:defPPr>
      <a:lvl1pPr marL="0" algn="l" defTabSz="1152144" rtl="0" eaLnBrk="1" latinLnBrk="0" hangingPunct="1">
        <a:defRPr sz="2268" kern="1200">
          <a:solidFill>
            <a:schemeClr val="tx1"/>
          </a:solidFill>
          <a:latin typeface="+mn-lt"/>
          <a:ea typeface="+mn-ea"/>
          <a:cs typeface="+mn-cs"/>
        </a:defRPr>
      </a:lvl1pPr>
      <a:lvl2pPr marL="576072" algn="l" defTabSz="1152144" rtl="0" eaLnBrk="1" latinLnBrk="0" hangingPunct="1">
        <a:defRPr sz="2268" kern="1200">
          <a:solidFill>
            <a:schemeClr val="tx1"/>
          </a:solidFill>
          <a:latin typeface="+mn-lt"/>
          <a:ea typeface="+mn-ea"/>
          <a:cs typeface="+mn-cs"/>
        </a:defRPr>
      </a:lvl2pPr>
      <a:lvl3pPr marL="1152144" algn="l" defTabSz="1152144" rtl="0" eaLnBrk="1" latinLnBrk="0" hangingPunct="1">
        <a:defRPr sz="2268" kern="1200">
          <a:solidFill>
            <a:schemeClr val="tx1"/>
          </a:solidFill>
          <a:latin typeface="+mn-lt"/>
          <a:ea typeface="+mn-ea"/>
          <a:cs typeface="+mn-cs"/>
        </a:defRPr>
      </a:lvl3pPr>
      <a:lvl4pPr marL="1728216" algn="l" defTabSz="1152144" rtl="0" eaLnBrk="1" latinLnBrk="0" hangingPunct="1">
        <a:defRPr sz="2268" kern="1200">
          <a:solidFill>
            <a:schemeClr val="tx1"/>
          </a:solidFill>
          <a:latin typeface="+mn-lt"/>
          <a:ea typeface="+mn-ea"/>
          <a:cs typeface="+mn-cs"/>
        </a:defRPr>
      </a:lvl4pPr>
      <a:lvl5pPr marL="2304288" algn="l" defTabSz="1152144" rtl="0" eaLnBrk="1" latinLnBrk="0" hangingPunct="1">
        <a:defRPr sz="2268" kern="1200">
          <a:solidFill>
            <a:schemeClr val="tx1"/>
          </a:solidFill>
          <a:latin typeface="+mn-lt"/>
          <a:ea typeface="+mn-ea"/>
          <a:cs typeface="+mn-cs"/>
        </a:defRPr>
      </a:lvl5pPr>
      <a:lvl6pPr marL="2880360" algn="l" defTabSz="1152144" rtl="0" eaLnBrk="1" latinLnBrk="0" hangingPunct="1">
        <a:defRPr sz="2268" kern="1200">
          <a:solidFill>
            <a:schemeClr val="tx1"/>
          </a:solidFill>
          <a:latin typeface="+mn-lt"/>
          <a:ea typeface="+mn-ea"/>
          <a:cs typeface="+mn-cs"/>
        </a:defRPr>
      </a:lvl6pPr>
      <a:lvl7pPr marL="3456432" algn="l" defTabSz="1152144" rtl="0" eaLnBrk="1" latinLnBrk="0" hangingPunct="1">
        <a:defRPr sz="2268" kern="1200">
          <a:solidFill>
            <a:schemeClr val="tx1"/>
          </a:solidFill>
          <a:latin typeface="+mn-lt"/>
          <a:ea typeface="+mn-ea"/>
          <a:cs typeface="+mn-cs"/>
        </a:defRPr>
      </a:lvl7pPr>
      <a:lvl8pPr marL="4032504" algn="l" defTabSz="1152144" rtl="0" eaLnBrk="1" latinLnBrk="0" hangingPunct="1">
        <a:defRPr sz="2268" kern="1200">
          <a:solidFill>
            <a:schemeClr val="tx1"/>
          </a:solidFill>
          <a:latin typeface="+mn-lt"/>
          <a:ea typeface="+mn-ea"/>
          <a:cs typeface="+mn-cs"/>
        </a:defRPr>
      </a:lvl8pPr>
      <a:lvl9pPr marL="4608576" algn="l" defTabSz="1152144" rtl="0" eaLnBrk="1" latinLnBrk="0" hangingPunct="1">
        <a:defRPr sz="226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5.xml"/><Relationship Id="rId1" Type="http://schemas.openxmlformats.org/officeDocument/2006/relationships/slideLayout" Target="../slideLayouts/slideLayout1.xml"/><Relationship Id="rId5" Type="http://schemas.openxmlformats.org/officeDocument/2006/relationships/slide" Target="slide10.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ttl.summerofcode.be/" TargetMode="Externa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hyperlink" Target="http://demo.seco.tkk.fi/skosify/skosify" TargetMode="External"/><Relationship Id="rId1" Type="http://schemas.openxmlformats.org/officeDocument/2006/relationships/slideLayout" Target="../slideLayouts/slideLayout2.xml"/><Relationship Id="rId5" Type="http://schemas.openxmlformats.org/officeDocument/2006/relationships/image" Target="../media/image10.tmp"/><Relationship Id="rId4" Type="http://schemas.openxmlformats.org/officeDocument/2006/relationships/image" Target="../media/image9.tmp"/></Relationships>
</file>

<file path=ppt/slides/_rels/slide13.xml.rels><?xml version="1.0" encoding="UTF-8" standalone="yes"?>
<Relationships xmlns="http://schemas.openxmlformats.org/package/2006/relationships"><Relationship Id="rId8" Type="http://schemas.openxmlformats.org/officeDocument/2006/relationships/image" Target="../media/image15.tmp"/><Relationship Id="rId3" Type="http://schemas.openxmlformats.org/officeDocument/2006/relationships/slide" Target="slide1.xml"/><Relationship Id="rId7" Type="http://schemas.openxmlformats.org/officeDocument/2006/relationships/image" Target="../media/image14.tmp"/><Relationship Id="rId2" Type="http://schemas.openxmlformats.org/officeDocument/2006/relationships/hyperlink" Target="http://labs.sparna.fr/skos-testing-tool/" TargetMode="External"/><Relationship Id="rId1" Type="http://schemas.openxmlformats.org/officeDocument/2006/relationships/slideLayout" Target="../slideLayouts/slideLayout2.xml"/><Relationship Id="rId6" Type="http://schemas.openxmlformats.org/officeDocument/2006/relationships/image" Target="../media/image13.tmp"/><Relationship Id="rId5" Type="http://schemas.openxmlformats.org/officeDocument/2006/relationships/image" Target="../media/image12.tmp"/><Relationship Id="rId4" Type="http://schemas.openxmlformats.org/officeDocument/2006/relationships/image" Target="../media/image11.tmp"/><Relationship Id="rId9" Type="http://schemas.openxmlformats.org/officeDocument/2006/relationships/image" Target="../media/image16.tmp"/></Relationships>
</file>

<file path=ppt/slides/_rels/slide14.xml.rels><?xml version="1.0" encoding="UTF-8" standalone="yes"?>
<Relationships xmlns="http://schemas.openxmlformats.org/package/2006/relationships"><Relationship Id="rId8" Type="http://schemas.openxmlformats.org/officeDocument/2006/relationships/image" Target="../media/image22.tmp"/><Relationship Id="rId3" Type="http://schemas.openxmlformats.org/officeDocument/2006/relationships/image" Target="../media/image17.tmp"/><Relationship Id="rId7" Type="http://schemas.openxmlformats.org/officeDocument/2006/relationships/image" Target="../media/image21.tmp"/><Relationship Id="rId2" Type="http://schemas.openxmlformats.org/officeDocument/2006/relationships/hyperlink" Target="https://github.com/geological-survey-of-queensland/vocabularies/tree/master/vocabularies" TargetMode="External"/><Relationship Id="rId1" Type="http://schemas.openxmlformats.org/officeDocument/2006/relationships/slideLayout" Target="../slideLayouts/slideLayout2.xml"/><Relationship Id="rId6" Type="http://schemas.openxmlformats.org/officeDocument/2006/relationships/image" Target="../media/image20.tmp"/><Relationship Id="rId5" Type="http://schemas.openxmlformats.org/officeDocument/2006/relationships/image" Target="../media/image19.tmp"/><Relationship Id="rId10" Type="http://schemas.openxmlformats.org/officeDocument/2006/relationships/image" Target="../media/image13.tmp"/><Relationship Id="rId4" Type="http://schemas.openxmlformats.org/officeDocument/2006/relationships/image" Target="../media/image18.tmp"/><Relationship Id="rId9" Type="http://schemas.openxmlformats.org/officeDocument/2006/relationships/image" Target="../media/image23.tmp"/></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geological-survey-of-queensland/vocabularies/wiki/Vocabulary-Technical-Review-Procedur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geological-survey-of-queensland/vocabularies/wiki/Vocabulary-Technical-Review-Procedure" TargetMode="External"/><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slide" Target="slide1.xml"/><Relationship Id="rId3" Type="http://schemas.openxmlformats.org/officeDocument/2006/relationships/hyperlink" Target="https://en.wikipedia.org/wiki/Disjoint_sets" TargetMode="External"/><Relationship Id="rId7" Type="http://schemas.openxmlformats.org/officeDocument/2006/relationships/hyperlink" Target="https://www.w3.org/TR/skos-reference/#L5429" TargetMode="External"/><Relationship Id="rId2" Type="http://schemas.openxmlformats.org/officeDocument/2006/relationships/hyperlink" Target="https://www.w3.org/TR/skos-reference" TargetMode="External"/><Relationship Id="rId1" Type="http://schemas.openxmlformats.org/officeDocument/2006/relationships/slideLayout" Target="../slideLayouts/slideLayout2.xml"/><Relationship Id="rId6" Type="http://schemas.openxmlformats.org/officeDocument/2006/relationships/hyperlink" Target="https://www.w3.org/TR/skos-reference/#L2422" TargetMode="External"/><Relationship Id="rId5" Type="http://schemas.openxmlformats.org/officeDocument/2006/relationships/hyperlink" Target="https://www.w3.org/TR/skos-reference/#L1567" TargetMode="External"/><Relationship Id="rId4" Type="http://schemas.openxmlformats.org/officeDocument/2006/relationships/hyperlink" Target="https://www.w3.org/TR/skos-reference/#L1228"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19.xml.rels><?xml version="1.0" encoding="UTF-8" standalone="yes"?>
<Relationships xmlns="http://schemas.openxmlformats.org/package/2006/relationships"><Relationship Id="rId8" Type="http://schemas.openxmlformats.org/officeDocument/2006/relationships/image" Target="../media/image29.tmp"/><Relationship Id="rId3" Type="http://schemas.openxmlformats.org/officeDocument/2006/relationships/image" Target="../media/image24.tmp"/><Relationship Id="rId7" Type="http://schemas.openxmlformats.org/officeDocument/2006/relationships/image" Target="../media/image28.tmp"/><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27.tmp"/><Relationship Id="rId5" Type="http://schemas.openxmlformats.org/officeDocument/2006/relationships/image" Target="../media/image26.tmp"/><Relationship Id="rId4" Type="http://schemas.openxmlformats.org/officeDocument/2006/relationships/image" Target="../media/image25.tmp"/></Relationships>
</file>

<file path=ppt/slides/_rels/slide2.xml.rels><?xml version="1.0" encoding="UTF-8" standalone="yes"?>
<Relationships xmlns="http://schemas.openxmlformats.org/package/2006/relationships"><Relationship Id="rId8" Type="http://schemas.openxmlformats.org/officeDocument/2006/relationships/hyperlink" Target="https://bartoc.org/" TargetMode="External"/><Relationship Id="rId13" Type="http://schemas.openxmlformats.org/officeDocument/2006/relationships/slide" Target="slide2.xml"/><Relationship Id="rId3" Type="http://schemas.openxmlformats.org/officeDocument/2006/relationships/hyperlink" Target="http://ldweb.ga.gov.au/def/voc/ga/" TargetMode="External"/><Relationship Id="rId7" Type="http://schemas.openxmlformats.org/officeDocument/2006/relationships/hyperlink" Target="https://geo-ide.noaa.gov/wiki/index.php?title=ISO_19115_and_19115-2_CodeList_Dictionaries" TargetMode="External"/><Relationship Id="rId12" Type="http://schemas.openxmlformats.org/officeDocument/2006/relationships/hyperlink" Target="https://confluence.csiro.au/public/VOCAB/vocabulary-services/publishing-vocabularies/best-practice-in-formalizing-a-skos-vocabulary" TargetMode="External"/><Relationship Id="rId2" Type="http://schemas.openxmlformats.org/officeDocument/2006/relationships/hyperlink" Target="https://vocabs.ands.org.au/" TargetMode="External"/><Relationship Id="rId1" Type="http://schemas.openxmlformats.org/officeDocument/2006/relationships/slideLayout" Target="../slideLayouts/slideLayout2.xml"/><Relationship Id="rId6" Type="http://schemas.openxmlformats.org/officeDocument/2006/relationships/hyperlink" Target="https://lov.linkeddata.es/dataset/lov" TargetMode="External"/><Relationship Id="rId11" Type="http://schemas.openxmlformats.org/officeDocument/2006/relationships/hyperlink" Target="http://vocab.nerc.ac.uk/collection/" TargetMode="External"/><Relationship Id="rId5" Type="http://schemas.openxmlformats.org/officeDocument/2006/relationships/hyperlink" Target="http://registry2.it.csiro.au/" TargetMode="External"/><Relationship Id="rId10" Type="http://schemas.openxmlformats.org/officeDocument/2006/relationships/hyperlink" Target="http://inspire.ec.europa.eu/codelist" TargetMode="External"/><Relationship Id="rId4" Type="http://schemas.openxmlformats.org/officeDocument/2006/relationships/hyperlink" Target="http://resource.geosciml.org/def/voc/" TargetMode="External"/><Relationship Id="rId9" Type="http://schemas.openxmlformats.org/officeDocument/2006/relationships/hyperlink" Target="https://www.bgs.ac.uk/data/vocabularies/home.cf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tmp"/><Relationship Id="rId7" Type="http://schemas.openxmlformats.org/officeDocument/2006/relationships/image" Target="../media/image33.png"/><Relationship Id="rId2" Type="http://schemas.openxmlformats.org/officeDocument/2006/relationships/slide" Target="slide1.xml"/><Relationship Id="rId1" Type="http://schemas.openxmlformats.org/officeDocument/2006/relationships/slideLayout" Target="../slideLayouts/slideLayout2.xml"/><Relationship Id="rId6" Type="http://schemas.openxmlformats.org/officeDocument/2006/relationships/image" Target="../media/image32.tmp"/><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5.xml"/><Relationship Id="rId1" Type="http://schemas.openxmlformats.org/officeDocument/2006/relationships/slideLayout" Target="../slideLayouts/slideLayout2.xml"/><Relationship Id="rId4" Type="http://schemas.openxmlformats.org/officeDocument/2006/relationships/slide" Target="slide1.xml"/></Relationships>
</file>

<file path=ppt/slides/_rels/slide5.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9.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p:cNvSpPr/>
          <p:nvPr/>
        </p:nvSpPr>
        <p:spPr>
          <a:xfrm>
            <a:off x="2160000" y="1360750"/>
            <a:ext cx="453583" cy="453583"/>
          </a:xfrm>
          <a:prstGeom prst="ellipse">
            <a:avLst/>
          </a:prstGeom>
          <a:solidFill>
            <a:srgbClr val="00B050"/>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474" tIns="6285" rIns="10474"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START</a:t>
            </a:r>
          </a:p>
        </p:txBody>
      </p:sp>
      <p:sp>
        <p:nvSpPr>
          <p:cNvPr id="14" name="Rectangle 13">
            <a:hlinkClick r:id="rId2" action="ppaction://hlinksldjump"/>
          </p:cNvPr>
          <p:cNvSpPr/>
          <p:nvPr/>
        </p:nvSpPr>
        <p:spPr>
          <a:xfrm>
            <a:off x="6480000" y="1814333"/>
            <a:ext cx="907167" cy="453583"/>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Create Vocabulary</a:t>
            </a:r>
          </a:p>
        </p:txBody>
      </p:sp>
      <p:sp>
        <p:nvSpPr>
          <p:cNvPr id="15" name="Rectangle 14">
            <a:hlinkClick r:id="rId2" action="ppaction://hlinksldjump"/>
          </p:cNvPr>
          <p:cNvSpPr/>
          <p:nvPr/>
        </p:nvSpPr>
        <p:spPr>
          <a:xfrm>
            <a:off x="6480000" y="907167"/>
            <a:ext cx="907167" cy="453583"/>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Edit Vocabulary</a:t>
            </a:r>
          </a:p>
        </p:txBody>
      </p:sp>
      <p:sp>
        <p:nvSpPr>
          <p:cNvPr id="16" name="Rectangle 15">
            <a:hlinkClick r:id="rId3" action="ppaction://hlinksldjump"/>
          </p:cNvPr>
          <p:cNvSpPr/>
          <p:nvPr/>
        </p:nvSpPr>
        <p:spPr>
          <a:xfrm>
            <a:off x="3600000" y="1814333"/>
            <a:ext cx="907167" cy="453583"/>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Extract </a:t>
            </a:r>
            <a:r>
              <a:rPr lang="en-AU" sz="931" dirty="0">
                <a:solidFill>
                  <a:prstClr val="black"/>
                </a:solidFill>
                <a:latin typeface="Calibri" panose="020F0502020204030204"/>
              </a:rPr>
              <a:t>Organisational </a:t>
            </a:r>
            <a:r>
              <a:rPr lang="en-AU" sz="931" dirty="0">
                <a:solidFill>
                  <a:prstClr val="black"/>
                </a:solidFill>
                <a:latin typeface="Calibri" panose="020F0502020204030204"/>
              </a:rPr>
              <a:t>Lists</a:t>
            </a:r>
          </a:p>
        </p:txBody>
      </p:sp>
      <p:sp>
        <p:nvSpPr>
          <p:cNvPr id="17" name="Rectangle 16">
            <a:hlinkClick r:id="rId4" action="ppaction://hlinksldjump"/>
          </p:cNvPr>
          <p:cNvSpPr/>
          <p:nvPr/>
        </p:nvSpPr>
        <p:spPr>
          <a:xfrm>
            <a:off x="3600000" y="907167"/>
            <a:ext cx="907167" cy="453583"/>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Search Existing Vocabs</a:t>
            </a:r>
          </a:p>
        </p:txBody>
      </p:sp>
      <p:sp>
        <p:nvSpPr>
          <p:cNvPr id="18" name="Diamond 17"/>
          <p:cNvSpPr/>
          <p:nvPr/>
        </p:nvSpPr>
        <p:spPr>
          <a:xfrm>
            <a:off x="5040000" y="1360749"/>
            <a:ext cx="907167" cy="453583"/>
          </a:xfrm>
          <a:prstGeom prst="diamond">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Found</a:t>
            </a:r>
          </a:p>
        </p:txBody>
      </p:sp>
      <p:sp>
        <p:nvSpPr>
          <p:cNvPr id="20" name="Rectangle 19"/>
          <p:cNvSpPr/>
          <p:nvPr/>
        </p:nvSpPr>
        <p:spPr>
          <a:xfrm>
            <a:off x="5807439" y="929286"/>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Yes</a:t>
            </a:r>
          </a:p>
        </p:txBody>
      </p:sp>
      <p:sp>
        <p:nvSpPr>
          <p:cNvPr id="21" name="Rectangle 20"/>
          <p:cNvSpPr/>
          <p:nvPr/>
        </p:nvSpPr>
        <p:spPr>
          <a:xfrm>
            <a:off x="5807439" y="2063245"/>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No</a:t>
            </a:r>
          </a:p>
        </p:txBody>
      </p:sp>
      <p:cxnSp>
        <p:nvCxnSpPr>
          <p:cNvPr id="27" name="Elbow Connector 26"/>
          <p:cNvCxnSpPr>
            <a:stCxn id="18" idx="0"/>
            <a:endCxn id="15" idx="1"/>
          </p:cNvCxnSpPr>
          <p:nvPr/>
        </p:nvCxnSpPr>
        <p:spPr>
          <a:xfrm rot="5400000" flipH="1" flipV="1">
            <a:off x="5873397" y="754146"/>
            <a:ext cx="226790" cy="98641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a:stCxn id="18" idx="2"/>
            <a:endCxn id="14" idx="1"/>
          </p:cNvCxnSpPr>
          <p:nvPr/>
        </p:nvCxnSpPr>
        <p:spPr>
          <a:xfrm rot="16200000" flipH="1">
            <a:off x="5873396" y="1434520"/>
            <a:ext cx="226793" cy="986416"/>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hlinkClick r:id="" action="ppaction://noaction"/>
          </p:cNvPr>
          <p:cNvSpPr/>
          <p:nvPr/>
        </p:nvSpPr>
        <p:spPr>
          <a:xfrm>
            <a:off x="7920000" y="2267917"/>
            <a:ext cx="907167" cy="453583"/>
          </a:xfrm>
          <a:prstGeom prst="rect">
            <a:avLst/>
          </a:prstGeom>
          <a:pattFill prst="wdUpDiag">
            <a:fgClr>
              <a:schemeClr val="accent6">
                <a:lumMod val="40000"/>
                <a:lumOff val="60000"/>
              </a:schemeClr>
            </a:fgClr>
            <a:bgClr>
              <a:schemeClr val="accent1">
                <a:lumMod val="40000"/>
                <a:lumOff val="60000"/>
              </a:schemeClr>
            </a:bgClr>
          </a:patt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SKOS Optimisation</a:t>
            </a:r>
          </a:p>
        </p:txBody>
      </p:sp>
      <p:sp>
        <p:nvSpPr>
          <p:cNvPr id="31" name="Rectangle 30">
            <a:hlinkClick r:id="" action="ppaction://noaction"/>
          </p:cNvPr>
          <p:cNvSpPr/>
          <p:nvPr/>
        </p:nvSpPr>
        <p:spPr>
          <a:xfrm>
            <a:off x="10871971" y="3401875"/>
            <a:ext cx="907167" cy="453583"/>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Technical</a:t>
            </a:r>
          </a:p>
          <a:p>
            <a:pPr algn="ctr" defTabSz="266030"/>
            <a:r>
              <a:rPr lang="en-AU" sz="931" dirty="0">
                <a:solidFill>
                  <a:prstClr val="black"/>
                </a:solidFill>
                <a:latin typeface="Calibri" panose="020F0502020204030204"/>
              </a:rPr>
              <a:t>Review</a:t>
            </a:r>
          </a:p>
        </p:txBody>
      </p:sp>
      <p:sp>
        <p:nvSpPr>
          <p:cNvPr id="33" name="Rectangle 32">
            <a:hlinkClick r:id="" action="ppaction://noaction"/>
          </p:cNvPr>
          <p:cNvSpPr/>
          <p:nvPr/>
        </p:nvSpPr>
        <p:spPr>
          <a:xfrm>
            <a:off x="16560000" y="2267917"/>
            <a:ext cx="907167" cy="453583"/>
          </a:xfrm>
          <a:prstGeom prst="rect">
            <a:avLst/>
          </a:prstGeom>
          <a:pattFill prst="wdUpDiag">
            <a:fgClr>
              <a:schemeClr val="accent6">
                <a:lumMod val="40000"/>
                <a:lumOff val="60000"/>
              </a:schemeClr>
            </a:fgClr>
            <a:bgClr>
              <a:schemeClr val="accent1">
                <a:lumMod val="40000"/>
                <a:lumOff val="60000"/>
              </a:schemeClr>
            </a:bgClr>
          </a:patt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Publish to</a:t>
            </a:r>
          </a:p>
          <a:p>
            <a:pPr algn="ctr" defTabSz="266030"/>
            <a:r>
              <a:rPr lang="en-AU" sz="931" dirty="0">
                <a:solidFill>
                  <a:prstClr val="black"/>
                </a:solidFill>
                <a:latin typeface="Calibri" panose="020F0502020204030204"/>
              </a:rPr>
              <a:t>Master</a:t>
            </a:r>
          </a:p>
        </p:txBody>
      </p:sp>
      <p:sp>
        <p:nvSpPr>
          <p:cNvPr id="34" name="Diamond 33"/>
          <p:cNvSpPr/>
          <p:nvPr/>
        </p:nvSpPr>
        <p:spPr>
          <a:xfrm>
            <a:off x="12232721" y="3401875"/>
            <a:ext cx="907167" cy="453583"/>
          </a:xfrm>
          <a:prstGeom prst="diamond">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474" tIns="6285" rIns="10474"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Valid</a:t>
            </a:r>
          </a:p>
        </p:txBody>
      </p:sp>
      <p:sp>
        <p:nvSpPr>
          <p:cNvPr id="35" name="Diamond 34"/>
          <p:cNvSpPr/>
          <p:nvPr/>
        </p:nvSpPr>
        <p:spPr>
          <a:xfrm>
            <a:off x="12913096" y="5216208"/>
            <a:ext cx="907167" cy="453583"/>
          </a:xfrm>
          <a:prstGeom prst="diamond">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474" tIns="6285" rIns="10474"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Endorsed</a:t>
            </a:r>
          </a:p>
        </p:txBody>
      </p:sp>
      <p:sp>
        <p:nvSpPr>
          <p:cNvPr id="36" name="Diamond 35"/>
          <p:cNvSpPr/>
          <p:nvPr/>
        </p:nvSpPr>
        <p:spPr>
          <a:xfrm>
            <a:off x="13593471" y="7257333"/>
            <a:ext cx="907167" cy="453583"/>
          </a:xfrm>
          <a:prstGeom prst="diamond">
            <a:avLst/>
          </a:prstGeom>
          <a:solidFill>
            <a:schemeClr val="tx2">
              <a:lumMod val="60000"/>
              <a:lumOff val="4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6285" rIns="0"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Approved</a:t>
            </a:r>
          </a:p>
        </p:txBody>
      </p:sp>
      <p:sp>
        <p:nvSpPr>
          <p:cNvPr id="37" name="Oval 36"/>
          <p:cNvSpPr/>
          <p:nvPr/>
        </p:nvSpPr>
        <p:spPr>
          <a:xfrm>
            <a:off x="18000000" y="2268000"/>
            <a:ext cx="453583" cy="453583"/>
          </a:xfrm>
          <a:prstGeom prst="ellipse">
            <a:avLst/>
          </a:prstGeom>
          <a:solidFill>
            <a:srgbClr val="FF0000"/>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474" tIns="6285" rIns="10474"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END</a:t>
            </a:r>
          </a:p>
        </p:txBody>
      </p:sp>
      <p:sp>
        <p:nvSpPr>
          <p:cNvPr id="38" name="Rectangle 37">
            <a:hlinkClick r:id="" action="ppaction://noaction"/>
          </p:cNvPr>
          <p:cNvSpPr/>
          <p:nvPr/>
        </p:nvSpPr>
        <p:spPr>
          <a:xfrm>
            <a:off x="10871971" y="5216208"/>
            <a:ext cx="907167" cy="453583"/>
          </a:xfrm>
          <a:prstGeom prst="rect">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Content</a:t>
            </a:r>
          </a:p>
          <a:p>
            <a:pPr algn="ctr" defTabSz="266030"/>
            <a:r>
              <a:rPr lang="en-AU" sz="931" dirty="0">
                <a:solidFill>
                  <a:prstClr val="black"/>
                </a:solidFill>
                <a:latin typeface="Calibri" panose="020F0502020204030204"/>
              </a:rPr>
              <a:t>Review</a:t>
            </a:r>
          </a:p>
        </p:txBody>
      </p:sp>
      <p:cxnSp>
        <p:nvCxnSpPr>
          <p:cNvPr id="3" name="Elbow Connector 2"/>
          <p:cNvCxnSpPr>
            <a:stCxn id="12" idx="6"/>
            <a:endCxn id="17" idx="1"/>
          </p:cNvCxnSpPr>
          <p:nvPr/>
        </p:nvCxnSpPr>
        <p:spPr>
          <a:xfrm flipV="1">
            <a:off x="2613583" y="1133959"/>
            <a:ext cx="986417" cy="453583"/>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12" idx="6"/>
            <a:endCxn id="16" idx="1"/>
          </p:cNvCxnSpPr>
          <p:nvPr/>
        </p:nvCxnSpPr>
        <p:spPr>
          <a:xfrm>
            <a:off x="2613583" y="1587542"/>
            <a:ext cx="986417" cy="453583"/>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17" idx="3"/>
            <a:endCxn id="18" idx="1"/>
          </p:cNvCxnSpPr>
          <p:nvPr/>
        </p:nvCxnSpPr>
        <p:spPr>
          <a:xfrm>
            <a:off x="4507167" y="1133959"/>
            <a:ext cx="532833" cy="453582"/>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16" idx="3"/>
            <a:endCxn id="18" idx="1"/>
          </p:cNvCxnSpPr>
          <p:nvPr/>
        </p:nvCxnSpPr>
        <p:spPr>
          <a:xfrm flipV="1">
            <a:off x="4507167" y="1587541"/>
            <a:ext cx="532833" cy="453584"/>
          </a:xfrm>
          <a:prstGeom prst="bentConnector3">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15" idx="3"/>
            <a:endCxn id="30" idx="1"/>
          </p:cNvCxnSpPr>
          <p:nvPr/>
        </p:nvCxnSpPr>
        <p:spPr>
          <a:xfrm>
            <a:off x="7387167" y="1133959"/>
            <a:ext cx="532833" cy="1360750"/>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stCxn id="14" idx="3"/>
            <a:endCxn id="30" idx="1"/>
          </p:cNvCxnSpPr>
          <p:nvPr/>
        </p:nvCxnSpPr>
        <p:spPr>
          <a:xfrm>
            <a:off x="7387167" y="2041125"/>
            <a:ext cx="532833" cy="453584"/>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30" idx="3"/>
            <a:endCxn id="48" idx="1"/>
          </p:cNvCxnSpPr>
          <p:nvPr/>
        </p:nvCxnSpPr>
        <p:spPr>
          <a:xfrm>
            <a:off x="8827167" y="2494709"/>
            <a:ext cx="5328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34" idx="0"/>
            <a:endCxn id="15" idx="0"/>
          </p:cNvCxnSpPr>
          <p:nvPr/>
        </p:nvCxnSpPr>
        <p:spPr>
          <a:xfrm rot="16200000" flipV="1">
            <a:off x="8562591" y="-721840"/>
            <a:ext cx="2494708" cy="5752721"/>
          </a:xfrm>
          <a:prstGeom prst="bentConnector3">
            <a:avLst>
              <a:gd name="adj1" fmla="val 109163"/>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12476825" y="2749608"/>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No</a:t>
            </a:r>
          </a:p>
        </p:txBody>
      </p:sp>
      <p:sp>
        <p:nvSpPr>
          <p:cNvPr id="47" name="Rectangle 46"/>
          <p:cNvSpPr/>
          <p:nvPr/>
        </p:nvSpPr>
        <p:spPr>
          <a:xfrm>
            <a:off x="14787907" y="3628666"/>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Yes</a:t>
            </a:r>
          </a:p>
        </p:txBody>
      </p:sp>
      <p:sp>
        <p:nvSpPr>
          <p:cNvPr id="48" name="Rectangle 47">
            <a:hlinkClick r:id="rId5" action="ppaction://hlinksldjump"/>
          </p:cNvPr>
          <p:cNvSpPr/>
          <p:nvPr/>
        </p:nvSpPr>
        <p:spPr>
          <a:xfrm>
            <a:off x="9360000" y="2267917"/>
            <a:ext cx="907167" cy="453583"/>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Submit Vocabulary</a:t>
            </a:r>
          </a:p>
        </p:txBody>
      </p:sp>
      <p:sp>
        <p:nvSpPr>
          <p:cNvPr id="51" name="Rectangle 50">
            <a:hlinkClick r:id="" action="ppaction://noaction"/>
          </p:cNvPr>
          <p:cNvSpPr/>
          <p:nvPr/>
        </p:nvSpPr>
        <p:spPr>
          <a:xfrm>
            <a:off x="10871971" y="7257333"/>
            <a:ext cx="907167" cy="453583"/>
          </a:xfrm>
          <a:prstGeom prst="rect">
            <a:avLst/>
          </a:prstGeom>
          <a:solidFill>
            <a:schemeClr val="tx2">
              <a:lumMod val="60000"/>
              <a:lumOff val="4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931" dirty="0">
                <a:solidFill>
                  <a:prstClr val="black"/>
                </a:solidFill>
                <a:latin typeface="Calibri" panose="020F0502020204030204"/>
              </a:rPr>
              <a:t>Business</a:t>
            </a:r>
          </a:p>
          <a:p>
            <a:pPr algn="ctr" defTabSz="266030"/>
            <a:r>
              <a:rPr lang="en-AU" sz="931" dirty="0">
                <a:solidFill>
                  <a:prstClr val="black"/>
                </a:solidFill>
                <a:latin typeface="Calibri" panose="020F0502020204030204"/>
              </a:rPr>
              <a:t>Review</a:t>
            </a:r>
          </a:p>
        </p:txBody>
      </p:sp>
      <p:cxnSp>
        <p:nvCxnSpPr>
          <p:cNvPr id="55" name="Straight Arrow Connector 54"/>
          <p:cNvCxnSpPr>
            <a:stCxn id="38" idx="3"/>
            <a:endCxn id="35" idx="1"/>
          </p:cNvCxnSpPr>
          <p:nvPr/>
        </p:nvCxnSpPr>
        <p:spPr>
          <a:xfrm>
            <a:off x="11779138" y="5443000"/>
            <a:ext cx="113395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1" idx="3"/>
            <a:endCxn id="36" idx="1"/>
          </p:cNvCxnSpPr>
          <p:nvPr/>
        </p:nvCxnSpPr>
        <p:spPr>
          <a:xfrm>
            <a:off x="11779138" y="7484125"/>
            <a:ext cx="181433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60"/>
          <p:cNvCxnSpPr>
            <a:stCxn id="35" idx="0"/>
            <a:endCxn id="15" idx="0"/>
          </p:cNvCxnSpPr>
          <p:nvPr/>
        </p:nvCxnSpPr>
        <p:spPr>
          <a:xfrm rot="16200000" flipV="1">
            <a:off x="7995612" y="-154860"/>
            <a:ext cx="4309041" cy="6433096"/>
          </a:xfrm>
          <a:prstGeom prst="bentConnector3">
            <a:avLst>
              <a:gd name="adj1" fmla="val 105305"/>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36" idx="0"/>
            <a:endCxn id="15" idx="0"/>
          </p:cNvCxnSpPr>
          <p:nvPr/>
        </p:nvCxnSpPr>
        <p:spPr>
          <a:xfrm rot="16200000" flipV="1">
            <a:off x="7315237" y="525514"/>
            <a:ext cx="6350166" cy="7113471"/>
          </a:xfrm>
          <a:prstGeom prst="bentConnector3">
            <a:avLst>
              <a:gd name="adj1" fmla="val 103600"/>
            </a:avLst>
          </a:prstGeom>
          <a:ln w="635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p:cNvCxnSpPr>
            <a:stCxn id="36" idx="3"/>
            <a:endCxn id="113" idx="2"/>
          </p:cNvCxnSpPr>
          <p:nvPr/>
        </p:nvCxnSpPr>
        <p:spPr>
          <a:xfrm flipV="1">
            <a:off x="14500639" y="5669792"/>
            <a:ext cx="693147" cy="1814333"/>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33" idx="3"/>
            <a:endCxn id="37" idx="2"/>
          </p:cNvCxnSpPr>
          <p:nvPr/>
        </p:nvCxnSpPr>
        <p:spPr>
          <a:xfrm>
            <a:off x="17467167" y="2494709"/>
            <a:ext cx="532833" cy="83"/>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13155007" y="4535833"/>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No</a:t>
            </a:r>
          </a:p>
        </p:txBody>
      </p:sp>
      <p:sp>
        <p:nvSpPr>
          <p:cNvPr id="70" name="Rectangle 69"/>
          <p:cNvSpPr/>
          <p:nvPr/>
        </p:nvSpPr>
        <p:spPr>
          <a:xfrm>
            <a:off x="14787907" y="7257333"/>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Yes</a:t>
            </a:r>
          </a:p>
        </p:txBody>
      </p:sp>
      <p:sp>
        <p:nvSpPr>
          <p:cNvPr id="71" name="Rectangle 70"/>
          <p:cNvSpPr/>
          <p:nvPr/>
        </p:nvSpPr>
        <p:spPr>
          <a:xfrm>
            <a:off x="13835382" y="6576958"/>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No</a:t>
            </a:r>
          </a:p>
        </p:txBody>
      </p:sp>
      <p:sp>
        <p:nvSpPr>
          <p:cNvPr id="72" name="Rectangle 71"/>
          <p:cNvSpPr/>
          <p:nvPr/>
        </p:nvSpPr>
        <p:spPr>
          <a:xfrm>
            <a:off x="14334324" y="5216208"/>
            <a:ext cx="209480" cy="20948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1047" dirty="0">
                <a:solidFill>
                  <a:prstClr val="black"/>
                </a:solidFill>
                <a:latin typeface="Calibri" panose="020F0502020204030204"/>
              </a:rPr>
              <a:t>Yes</a:t>
            </a:r>
          </a:p>
        </p:txBody>
      </p:sp>
      <p:cxnSp>
        <p:nvCxnSpPr>
          <p:cNvPr id="4" name="Elbow Connector 3"/>
          <p:cNvCxnSpPr>
            <a:stCxn id="31" idx="2"/>
            <a:endCxn id="48" idx="2"/>
          </p:cNvCxnSpPr>
          <p:nvPr/>
        </p:nvCxnSpPr>
        <p:spPr>
          <a:xfrm rot="5400000" flipH="1">
            <a:off x="10002591" y="2532494"/>
            <a:ext cx="1133958" cy="1511971"/>
          </a:xfrm>
          <a:prstGeom prst="bentConnector3">
            <a:avLst>
              <a:gd name="adj1" fmla="val -20159"/>
            </a:avLst>
          </a:prstGeom>
          <a:ln w="63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9285055" y="3209924"/>
            <a:ext cx="423286" cy="157110"/>
          </a:xfrm>
          <a:prstGeom prst="rect">
            <a:avLst/>
          </a:prstGeom>
          <a:solidFill>
            <a:schemeClr val="lt1"/>
          </a:solidFill>
          <a:ln w="25400">
            <a:solidFill>
              <a:schemeClr val="tx2">
                <a:lumMod val="20000"/>
                <a:lumOff val="80000"/>
                <a:alpha val="99000"/>
              </a:schemeClr>
            </a:solidFill>
            <a:prstDash val="sysDash"/>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266030"/>
            <a:r>
              <a:rPr lang="en-AU" sz="698" dirty="0">
                <a:solidFill>
                  <a:prstClr val="black"/>
                </a:solidFill>
                <a:latin typeface="Calibri" panose="020F0502020204030204"/>
              </a:rPr>
              <a:t>Minor fixes</a:t>
            </a:r>
          </a:p>
        </p:txBody>
      </p:sp>
      <p:cxnSp>
        <p:nvCxnSpPr>
          <p:cNvPr id="81" name="Elbow Connector 80"/>
          <p:cNvCxnSpPr>
            <a:stCxn id="48" idx="3"/>
            <a:endCxn id="31" idx="1"/>
          </p:cNvCxnSpPr>
          <p:nvPr/>
        </p:nvCxnSpPr>
        <p:spPr>
          <a:xfrm>
            <a:off x="10267167" y="2494709"/>
            <a:ext cx="604804" cy="1133958"/>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Elbow Connector 85"/>
          <p:cNvCxnSpPr>
            <a:stCxn id="48" idx="3"/>
            <a:endCxn id="38" idx="1"/>
          </p:cNvCxnSpPr>
          <p:nvPr/>
        </p:nvCxnSpPr>
        <p:spPr>
          <a:xfrm>
            <a:off x="10267167" y="2494709"/>
            <a:ext cx="604804" cy="294829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Elbow Connector 88"/>
          <p:cNvCxnSpPr>
            <a:stCxn id="48" idx="3"/>
            <a:endCxn id="51" idx="1"/>
          </p:cNvCxnSpPr>
          <p:nvPr/>
        </p:nvCxnSpPr>
        <p:spPr>
          <a:xfrm>
            <a:off x="10267167" y="2494709"/>
            <a:ext cx="604804" cy="498941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Diamond 112"/>
          <p:cNvSpPr/>
          <p:nvPr/>
        </p:nvSpPr>
        <p:spPr>
          <a:xfrm>
            <a:off x="14740201" y="5216208"/>
            <a:ext cx="907167" cy="453583"/>
          </a:xfrm>
          <a:prstGeom prst="diamond">
            <a:avLst/>
          </a:prstGeom>
          <a:solidFill>
            <a:schemeClr val="accent2">
              <a:lumMod val="60000"/>
              <a:lumOff val="4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0474" tIns="6285" rIns="10474" bIns="6285" numCol="1" spcCol="0" rtlCol="0" fromWordArt="0" anchor="ctr" anchorCtr="0" forceAA="0" compatLnSpc="1">
            <a:prstTxWarp prst="textNoShape">
              <a:avLst/>
            </a:prstTxWarp>
            <a:noAutofit/>
          </a:bodyPr>
          <a:lstStyle/>
          <a:p>
            <a:pPr algn="ctr" defTabSz="266030"/>
            <a:r>
              <a:rPr lang="en-AU" sz="815" dirty="0">
                <a:solidFill>
                  <a:prstClr val="black"/>
                </a:solidFill>
                <a:latin typeface="Calibri" panose="020F0502020204030204"/>
              </a:rPr>
              <a:t>Yes x3</a:t>
            </a:r>
            <a:endParaRPr lang="en-AU" sz="815" dirty="0">
              <a:solidFill>
                <a:prstClr val="black"/>
              </a:solidFill>
              <a:latin typeface="Calibri" panose="020F0502020204030204"/>
            </a:endParaRPr>
          </a:p>
        </p:txBody>
      </p:sp>
      <p:cxnSp>
        <p:nvCxnSpPr>
          <p:cNvPr id="120" name="Straight Arrow Connector 119"/>
          <p:cNvCxnSpPr>
            <a:stCxn id="35" idx="3"/>
            <a:endCxn id="113" idx="1"/>
          </p:cNvCxnSpPr>
          <p:nvPr/>
        </p:nvCxnSpPr>
        <p:spPr>
          <a:xfrm>
            <a:off x="13820263" y="5443000"/>
            <a:ext cx="91993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Elbow Connector 122"/>
          <p:cNvCxnSpPr>
            <a:stCxn id="34" idx="3"/>
            <a:endCxn id="113" idx="0"/>
          </p:cNvCxnSpPr>
          <p:nvPr/>
        </p:nvCxnSpPr>
        <p:spPr>
          <a:xfrm>
            <a:off x="13139889" y="3628666"/>
            <a:ext cx="2053897" cy="1587542"/>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31" idx="3"/>
            <a:endCxn id="34" idx="1"/>
          </p:cNvCxnSpPr>
          <p:nvPr/>
        </p:nvCxnSpPr>
        <p:spPr>
          <a:xfrm>
            <a:off x="11779138" y="3628666"/>
            <a:ext cx="453583"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Rectangle 146"/>
          <p:cNvSpPr/>
          <p:nvPr/>
        </p:nvSpPr>
        <p:spPr>
          <a:xfrm>
            <a:off x="0" y="453583"/>
            <a:ext cx="1360750" cy="2041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5210" tIns="57605" rIns="115210" bIns="57605" numCol="1" spcCol="0" rtlCol="0" fromWordArt="0" anchor="ctr" anchorCtr="0" forceAA="0" compatLnSpc="1">
            <a:prstTxWarp prst="textNoShape">
              <a:avLst/>
            </a:prstTxWarp>
            <a:noAutofit/>
          </a:bodyPr>
          <a:lstStyle/>
          <a:p>
            <a:pPr algn="ctr"/>
            <a:r>
              <a:rPr lang="en-AU" sz="1764" dirty="0"/>
              <a:t>Content Authority</a:t>
            </a:r>
            <a:endParaRPr lang="en-AU" sz="1764" dirty="0"/>
          </a:p>
        </p:txBody>
      </p:sp>
      <p:sp>
        <p:nvSpPr>
          <p:cNvPr id="148" name="Rectangle 147"/>
          <p:cNvSpPr/>
          <p:nvPr/>
        </p:nvSpPr>
        <p:spPr>
          <a:xfrm>
            <a:off x="0" y="2494708"/>
            <a:ext cx="1360750" cy="204112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ot="0" spcFirstLastPara="0" vertOverflow="overflow" horzOverflow="overflow" vert="horz" wrap="square" lIns="115210" tIns="57605" rIns="115210" bIns="57605" numCol="1" spcCol="0" rtlCol="0" fromWordArt="0" anchor="ctr" anchorCtr="0" forceAA="0" compatLnSpc="1">
            <a:prstTxWarp prst="textNoShape">
              <a:avLst/>
            </a:prstTxWarp>
            <a:noAutofit/>
          </a:bodyPr>
          <a:lstStyle/>
          <a:p>
            <a:pPr algn="ctr"/>
            <a:r>
              <a:rPr lang="en-AU" sz="1764" dirty="0"/>
              <a:t>Data Manager</a:t>
            </a:r>
            <a:endParaRPr lang="en-AU" sz="1764" dirty="0"/>
          </a:p>
        </p:txBody>
      </p:sp>
      <p:sp>
        <p:nvSpPr>
          <p:cNvPr id="149" name="Rectangle 148"/>
          <p:cNvSpPr/>
          <p:nvPr/>
        </p:nvSpPr>
        <p:spPr>
          <a:xfrm>
            <a:off x="0" y="4535833"/>
            <a:ext cx="1360750" cy="20411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15210" tIns="57605" rIns="115210" bIns="57605" numCol="1" spcCol="0" rtlCol="0" fromWordArt="0" anchor="ctr" anchorCtr="0" forceAA="0" compatLnSpc="1">
            <a:prstTxWarp prst="textNoShape">
              <a:avLst/>
            </a:prstTxWarp>
            <a:noAutofit/>
          </a:bodyPr>
          <a:lstStyle/>
          <a:p>
            <a:pPr algn="ctr"/>
            <a:r>
              <a:rPr lang="en-AU" sz="1764" dirty="0"/>
              <a:t>Peer Reviewer</a:t>
            </a:r>
            <a:endParaRPr lang="en-AU" sz="1764" dirty="0"/>
          </a:p>
        </p:txBody>
      </p:sp>
      <p:sp>
        <p:nvSpPr>
          <p:cNvPr id="150" name="Rectangle 149"/>
          <p:cNvSpPr/>
          <p:nvPr/>
        </p:nvSpPr>
        <p:spPr>
          <a:xfrm>
            <a:off x="0" y="6576958"/>
            <a:ext cx="1360750" cy="204112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115210" tIns="57605" rIns="115210" bIns="57605" numCol="1" spcCol="0" rtlCol="0" fromWordArt="0" anchor="ctr" anchorCtr="0" forceAA="0" compatLnSpc="1">
            <a:prstTxWarp prst="textNoShape">
              <a:avLst/>
            </a:prstTxWarp>
            <a:noAutofit/>
          </a:bodyPr>
          <a:lstStyle/>
          <a:p>
            <a:pPr algn="ctr"/>
            <a:r>
              <a:rPr lang="en-AU" sz="1764" dirty="0"/>
              <a:t>Vocabulary Owner</a:t>
            </a:r>
            <a:endParaRPr lang="en-AU" sz="1764" dirty="0"/>
          </a:p>
        </p:txBody>
      </p:sp>
      <p:cxnSp>
        <p:nvCxnSpPr>
          <p:cNvPr id="158" name="Elbow Connector 157"/>
          <p:cNvCxnSpPr>
            <a:stCxn id="113" idx="3"/>
            <a:endCxn id="33" idx="1"/>
          </p:cNvCxnSpPr>
          <p:nvPr/>
        </p:nvCxnSpPr>
        <p:spPr>
          <a:xfrm flipV="1">
            <a:off x="15647368" y="2494709"/>
            <a:ext cx="912632" cy="2948291"/>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1" name="Rectangle 170"/>
          <p:cNvSpPr/>
          <p:nvPr/>
        </p:nvSpPr>
        <p:spPr>
          <a:xfrm>
            <a:off x="0" y="0"/>
            <a:ext cx="19799300" cy="47570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Overflow="overflow" horzOverflow="overflow" vert="horz" wrap="square" lIns="115210" tIns="57605" rIns="115210" bIns="57605" numCol="1" spcCol="0" rtlCol="0" fromWordArt="0" anchor="ctr" anchorCtr="0" forceAA="0" compatLnSpc="1">
            <a:prstTxWarp prst="textNoShape">
              <a:avLst/>
            </a:prstTxWarp>
            <a:noAutofit/>
          </a:bodyPr>
          <a:lstStyle/>
          <a:p>
            <a:pPr algn="ctr"/>
            <a:r>
              <a:rPr lang="en-AU" sz="2268" b="1" dirty="0"/>
              <a:t>Vocabulary Work Flow</a:t>
            </a:r>
          </a:p>
        </p:txBody>
      </p:sp>
    </p:spTree>
    <p:extLst>
      <p:ext uri="{BB962C8B-B14F-4D97-AF65-F5344CB8AC3E}">
        <p14:creationId xmlns:p14="http://schemas.microsoft.com/office/powerpoint/2010/main" val="3271047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a:t>
            </a:r>
            <a:r>
              <a:rPr lang="en-AU" dirty="0" err="1" smtClean="0"/>
              <a:t>Turtleify</a:t>
            </a:r>
            <a:endParaRPr lang="en-AU"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
        <p:nvSpPr>
          <p:cNvPr id="7" name="Content Placeholder 2"/>
          <p:cNvSpPr>
            <a:spLocks noGrp="1"/>
          </p:cNvSpPr>
          <p:nvPr>
            <p:ph idx="1"/>
          </p:nvPr>
        </p:nvSpPr>
        <p:spPr>
          <a:xfrm>
            <a:off x="1361202" y="2300203"/>
            <a:ext cx="8224758" cy="6109011"/>
          </a:xfrm>
        </p:spPr>
        <p:txBody>
          <a:bodyPr>
            <a:normAutofit/>
          </a:bodyPr>
          <a:lstStyle/>
          <a:p>
            <a:pPr marL="342900" indent="-342900">
              <a:buFont typeface="+mj-lt"/>
              <a:buAutoNum type="arabicPeriod"/>
            </a:pPr>
            <a:r>
              <a:rPr lang="en-AU" sz="2000" b="1" dirty="0" smtClean="0"/>
              <a:t>Go to </a:t>
            </a:r>
            <a:r>
              <a:rPr lang="en-AU" sz="2000" b="1" dirty="0" err="1" smtClean="0"/>
              <a:t>Turtleify</a:t>
            </a:r>
            <a:r>
              <a:rPr lang="en-AU" sz="2000" b="1" dirty="0" smtClean="0"/>
              <a:t> tab</a:t>
            </a:r>
          </a:p>
          <a:p>
            <a:pPr marL="342900" indent="-342900">
              <a:buFont typeface="+mj-lt"/>
              <a:buAutoNum type="arabicPeriod"/>
            </a:pPr>
            <a:r>
              <a:rPr lang="en-AU" sz="2000" b="1" dirty="0" smtClean="0"/>
              <a:t>“Make Me A Turtle”</a:t>
            </a:r>
            <a:endParaRPr lang="en-AU" sz="2000" b="1" dirty="0" smtClean="0"/>
          </a:p>
          <a:p>
            <a:pPr marL="342900" indent="-342900">
              <a:buFont typeface="+mj-lt"/>
              <a:buAutoNum type="arabicPeriod"/>
            </a:pPr>
            <a:r>
              <a:rPr lang="en-AU" sz="2000" b="1" dirty="0" smtClean="0"/>
              <a:t>File will be exported under the file name &lt;</a:t>
            </a:r>
            <a:r>
              <a:rPr lang="en-AU" sz="2000" b="1" dirty="0" err="1" smtClean="0"/>
              <a:t>VocabularyName</a:t>
            </a:r>
            <a:r>
              <a:rPr lang="en-AU" sz="2000" b="1" dirty="0" smtClean="0"/>
              <a:t>&gt;.</a:t>
            </a:r>
            <a:r>
              <a:rPr lang="en-AU" sz="2000" b="1" dirty="0" err="1" smtClean="0"/>
              <a:t>ttl</a:t>
            </a:r>
            <a:r>
              <a:rPr lang="en-AU" sz="2000" b="1" dirty="0" smtClean="0"/>
              <a:t> into a desktop folder named Vocabs</a:t>
            </a:r>
          </a:p>
          <a:p>
            <a:pPr marL="342900" indent="-342900">
              <a:buFont typeface="+mj-lt"/>
              <a:buAutoNum type="arabicPeriod"/>
            </a:pPr>
            <a:endParaRPr lang="en-AU" sz="2000" b="1" dirty="0"/>
          </a:p>
          <a:p>
            <a:pPr marL="0" indent="0">
              <a:buNone/>
            </a:pPr>
            <a:endParaRPr lang="en-AU" sz="2000" b="1" dirty="0"/>
          </a:p>
        </p:txBody>
      </p:sp>
      <p:pic>
        <p:nvPicPr>
          <p:cNvPr id="9" name="Picture 8"/>
          <p:cNvPicPr>
            <a:picLocks noChangeAspect="1"/>
          </p:cNvPicPr>
          <p:nvPr/>
        </p:nvPicPr>
        <p:blipFill>
          <a:blip r:embed="rId2"/>
          <a:stretch>
            <a:fillRect/>
          </a:stretch>
        </p:blipFill>
        <p:spPr>
          <a:xfrm>
            <a:off x="14295120" y="2534160"/>
            <a:ext cx="3048000" cy="4324866"/>
          </a:xfrm>
          <a:prstGeom prst="rect">
            <a:avLst/>
          </a:prstGeom>
        </p:spPr>
      </p:pic>
    </p:spTree>
    <p:extLst>
      <p:ext uri="{BB962C8B-B14F-4D97-AF65-F5344CB8AC3E}">
        <p14:creationId xmlns:p14="http://schemas.microsoft.com/office/powerpoint/2010/main" val="322444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Validate</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a:bodyPr>
          <a:lstStyle/>
          <a:p>
            <a:pPr marL="342900" indent="-342900">
              <a:buFont typeface="+mj-lt"/>
              <a:buAutoNum type="arabicPeriod"/>
            </a:pPr>
            <a:r>
              <a:rPr lang="en-AU" sz="2000" b="1" dirty="0"/>
              <a:t>Open the relevant vocabulary in GitHub and click the ‘Raw’ </a:t>
            </a:r>
            <a:r>
              <a:rPr lang="en-AU" sz="2000" b="1" dirty="0" smtClean="0"/>
              <a:t>button</a:t>
            </a:r>
          </a:p>
          <a:p>
            <a:pPr marL="342900" indent="-342900">
              <a:buFont typeface="+mj-lt"/>
              <a:buAutoNum type="arabicPeriod"/>
            </a:pPr>
            <a:r>
              <a:rPr lang="en-AU" sz="2000" b="1" dirty="0"/>
              <a:t>Copy </a:t>
            </a:r>
            <a:r>
              <a:rPr lang="en-AU" sz="2000" b="1" dirty="0" smtClean="0"/>
              <a:t>(</a:t>
            </a:r>
            <a:r>
              <a:rPr lang="en-AU" sz="2000" b="1" dirty="0" err="1" smtClean="0"/>
              <a:t>ctrl+C</a:t>
            </a:r>
            <a:r>
              <a:rPr lang="en-AU" sz="2000" b="1" dirty="0" smtClean="0"/>
              <a:t>) the </a:t>
            </a:r>
            <a:r>
              <a:rPr lang="en-AU" sz="2000" b="1" dirty="0"/>
              <a:t>contents of the Raw </a:t>
            </a:r>
            <a:r>
              <a:rPr lang="en-AU" sz="2000" b="1" dirty="0" err="1"/>
              <a:t>ttl</a:t>
            </a:r>
            <a:r>
              <a:rPr lang="en-AU" sz="2000" b="1" dirty="0"/>
              <a:t> page</a:t>
            </a:r>
            <a:endParaRPr lang="en-AU" sz="2000" b="1" dirty="0" smtClean="0"/>
          </a:p>
          <a:p>
            <a:pPr marL="342900" indent="-342900">
              <a:buFont typeface="+mj-lt"/>
              <a:buAutoNum type="arabicPeriod"/>
            </a:pPr>
            <a:r>
              <a:rPr lang="en-AU" sz="2000" b="1" dirty="0" smtClean="0"/>
              <a:t>In a </a:t>
            </a:r>
            <a:r>
              <a:rPr lang="en-AU" sz="2000" b="1" dirty="0"/>
              <a:t>new browser window open </a:t>
            </a:r>
            <a:r>
              <a:rPr lang="en-AU" sz="2000" b="1" dirty="0" err="1" smtClean="0">
                <a:hlinkClick r:id="rId2"/>
              </a:rPr>
              <a:t>IDLab</a:t>
            </a:r>
            <a:r>
              <a:rPr lang="en-AU" sz="2000" b="1" dirty="0" smtClean="0">
                <a:hlinkClick r:id="rId2"/>
              </a:rPr>
              <a:t> Turtle Validator</a:t>
            </a:r>
            <a:endParaRPr lang="en-AU" sz="2000" b="1" dirty="0" smtClean="0"/>
          </a:p>
          <a:p>
            <a:pPr marL="342900" indent="-342900">
              <a:buFont typeface="+mj-lt"/>
              <a:buAutoNum type="arabicPeriod"/>
            </a:pPr>
            <a:r>
              <a:rPr lang="en-AU" sz="2000" b="1" dirty="0" smtClean="0"/>
              <a:t>Paste (</a:t>
            </a:r>
            <a:r>
              <a:rPr lang="en-AU" sz="2000" b="1" dirty="0" err="1" smtClean="0"/>
              <a:t>ctrl+V</a:t>
            </a:r>
            <a:r>
              <a:rPr lang="en-AU" sz="2000" b="1" dirty="0" smtClean="0"/>
              <a:t>) the contents of the Raw </a:t>
            </a:r>
            <a:r>
              <a:rPr lang="en-AU" sz="2000" b="1" dirty="0" err="1" smtClean="0"/>
              <a:t>ttl</a:t>
            </a:r>
            <a:r>
              <a:rPr lang="en-AU" sz="2000" b="1" dirty="0" smtClean="0"/>
              <a:t> page into the </a:t>
            </a:r>
            <a:r>
              <a:rPr lang="en-AU" sz="2000" b="1" dirty="0" err="1" smtClean="0"/>
              <a:t>IDLab</a:t>
            </a:r>
            <a:r>
              <a:rPr lang="en-AU" sz="2000" b="1" dirty="0" smtClean="0"/>
              <a:t> Turtle Validator and click Validate. </a:t>
            </a:r>
          </a:p>
          <a:p>
            <a:pPr marL="342900" indent="-342900">
              <a:buFont typeface="+mj-lt"/>
              <a:buAutoNum type="arabicPeriod"/>
            </a:pPr>
            <a:r>
              <a:rPr lang="en-AU" sz="2000" b="1" dirty="0" smtClean="0"/>
              <a:t>File is valid if </a:t>
            </a:r>
            <a:r>
              <a:rPr lang="en-AU" sz="2000" b="1" dirty="0" err="1"/>
              <a:t>IDLab</a:t>
            </a:r>
            <a:r>
              <a:rPr lang="en-AU" sz="2000" b="1" dirty="0"/>
              <a:t> Turtle Validator </a:t>
            </a:r>
            <a:r>
              <a:rPr lang="en-AU" sz="2000" b="1" dirty="0" smtClean="0"/>
              <a:t>gives the </a:t>
            </a:r>
            <a:r>
              <a:rPr lang="en-AU" sz="2000" b="1" dirty="0"/>
              <a:t>result “Congrats! Your syntax is correct</a:t>
            </a:r>
            <a:r>
              <a:rPr lang="en-AU" sz="2000" b="1" dirty="0" smtClean="0"/>
              <a:t>.” If not seek further guidance.</a:t>
            </a:r>
          </a:p>
          <a:p>
            <a:pPr marL="342900" indent="-342900">
              <a:buFont typeface="+mj-lt"/>
              <a:buAutoNum type="arabicPeriod"/>
            </a:pPr>
            <a:endParaRPr lang="en-AU" sz="2000" b="1"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7" name="Right Arrow 6"/>
          <p:cNvSpPr/>
          <p:nvPr/>
        </p:nvSpPr>
        <p:spPr>
          <a:xfrm>
            <a:off x="15214341" y="272690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3" name="Right Arrow 12"/>
          <p:cNvSpPr/>
          <p:nvPr/>
        </p:nvSpPr>
        <p:spPr>
          <a:xfrm>
            <a:off x="9408714" y="522548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89163" y="1394150"/>
            <a:ext cx="8011298" cy="4421201"/>
          </a:xfrm>
          <a:prstGeom prst="rect">
            <a:avLst/>
          </a:prstGeom>
        </p:spPr>
      </p:pic>
      <p:pic>
        <p:nvPicPr>
          <p:cNvPr id="16" name="Picture 15" descr="Screen Clipping"/>
          <p:cNvPicPr>
            <a:picLocks noChangeAspect="1"/>
          </p:cNvPicPr>
          <p:nvPr/>
        </p:nvPicPr>
        <p:blipFill rotWithShape="1">
          <a:blip r:embed="rId5">
            <a:extLst>
              <a:ext uri="{28A0092B-C50C-407E-A947-70E740481C1C}">
                <a14:useLocalDpi xmlns:a14="http://schemas.microsoft.com/office/drawing/2010/main" val="0"/>
              </a:ext>
            </a:extLst>
          </a:blip>
          <a:srcRect b="25062"/>
          <a:stretch/>
        </p:blipFill>
        <p:spPr>
          <a:xfrm>
            <a:off x="11079930" y="1394150"/>
            <a:ext cx="8033796" cy="4481717"/>
          </a:xfrm>
          <a:prstGeom prst="rect">
            <a:avLst/>
          </a:prstGeom>
        </p:spPr>
      </p:pic>
      <p:pic>
        <p:nvPicPr>
          <p:cNvPr id="5" name="Picture 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99761" y="1394150"/>
            <a:ext cx="8033796" cy="5980562"/>
          </a:xfrm>
          <a:prstGeom prst="rect">
            <a:avLst/>
          </a:prstGeom>
        </p:spPr>
      </p:pic>
      <p:sp>
        <p:nvSpPr>
          <p:cNvPr id="17" name="Right Arrow 16"/>
          <p:cNvSpPr/>
          <p:nvPr/>
        </p:nvSpPr>
        <p:spPr>
          <a:xfrm>
            <a:off x="9408714" y="550800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1" name="Rectangle 10"/>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t>Data Manager or Content Authority</a:t>
            </a:r>
            <a:endParaRPr lang="en-AU" sz="2800" dirty="0"/>
          </a:p>
        </p:txBody>
      </p:sp>
    </p:spTree>
    <p:extLst>
      <p:ext uri="{BB962C8B-B14F-4D97-AF65-F5344CB8AC3E}">
        <p14:creationId xmlns:p14="http://schemas.microsoft.com/office/powerpoint/2010/main" val="69639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6"/>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7"/>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13"/>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6"/>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3" grpId="0" animBg="1"/>
      <p:bldP spid="13" grpId="1"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Format</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a:bodyPr>
          <a:lstStyle/>
          <a:p>
            <a:pPr marL="342900" indent="-342900">
              <a:buFont typeface="+mj-lt"/>
              <a:buAutoNum type="arabicPeriod"/>
            </a:pPr>
            <a:r>
              <a:rPr lang="en-AU" sz="2000" b="1" dirty="0"/>
              <a:t>In GitHub return to the main page for the vocabulary (as per picture on right), right-click the Raw button and ‘Save link as…’</a:t>
            </a:r>
          </a:p>
          <a:p>
            <a:pPr marL="342900" indent="-342900">
              <a:buFont typeface="+mj-lt"/>
              <a:buAutoNum type="arabicPeriod"/>
            </a:pPr>
            <a:r>
              <a:rPr lang="en-AU" sz="2000" b="1" dirty="0" smtClean="0"/>
              <a:t>Open </a:t>
            </a:r>
            <a:r>
              <a:rPr lang="en-AU" sz="2000" b="1" dirty="0" err="1" smtClean="0">
                <a:hlinkClick r:id="rId2"/>
              </a:rPr>
              <a:t>Skosify</a:t>
            </a:r>
            <a:r>
              <a:rPr lang="en-AU" sz="2000" b="1" dirty="0" smtClean="0"/>
              <a:t> in new window.</a:t>
            </a:r>
          </a:p>
          <a:p>
            <a:pPr marL="342900" indent="-342900">
              <a:buFont typeface="+mj-lt"/>
              <a:buAutoNum type="arabicPeriod"/>
            </a:pPr>
            <a:r>
              <a:rPr lang="en-AU" sz="2000" b="1" dirty="0" smtClean="0"/>
              <a:t>In </a:t>
            </a:r>
            <a:r>
              <a:rPr lang="en-AU" sz="2000" b="1" dirty="0" err="1" smtClean="0"/>
              <a:t>Skosify</a:t>
            </a:r>
            <a:r>
              <a:rPr lang="en-AU" sz="2000" b="1" dirty="0" smtClean="0"/>
              <a:t> tick the checkbox ‘Keep </a:t>
            </a:r>
            <a:r>
              <a:rPr lang="en-AU" sz="2000" b="1" dirty="0" err="1" smtClean="0"/>
              <a:t>skos:related</a:t>
            </a:r>
            <a:r>
              <a:rPr lang="en-AU" sz="2000" b="1" dirty="0" smtClean="0"/>
              <a:t> relationships within the same hierarchy’, all other boxes should be unticked.</a:t>
            </a:r>
          </a:p>
          <a:p>
            <a:pPr marL="342900" indent="-342900">
              <a:buFont typeface="+mj-lt"/>
              <a:buAutoNum type="arabicPeriod"/>
            </a:pPr>
            <a:r>
              <a:rPr lang="en-AU" sz="2000" b="1" dirty="0" smtClean="0"/>
              <a:t>Click ‘Choose file’ button, navigate to and select the file saved in Step 1</a:t>
            </a:r>
          </a:p>
          <a:p>
            <a:pPr marL="342900" indent="-342900">
              <a:buFont typeface="+mj-lt"/>
              <a:buAutoNum type="arabicPeriod"/>
            </a:pPr>
            <a:r>
              <a:rPr lang="en-AU" sz="2000" b="1" dirty="0" smtClean="0"/>
              <a:t>Click ‘Process’ button. </a:t>
            </a:r>
          </a:p>
          <a:p>
            <a:pPr marL="342900" indent="-342900">
              <a:buFont typeface="+mj-lt"/>
              <a:buAutoNum type="arabicPeriod"/>
            </a:pPr>
            <a:r>
              <a:rPr lang="en-AU" sz="2000" b="1" dirty="0" smtClean="0"/>
              <a:t>Check messages. Optimisations </a:t>
            </a:r>
            <a:r>
              <a:rPr lang="en-AU" sz="2000" b="1" dirty="0"/>
              <a:t>such as stripping whitespace is normal. Seek further guidance for unexpected errors.</a:t>
            </a:r>
          </a:p>
          <a:p>
            <a:pPr marL="342900" indent="-342900">
              <a:buFont typeface="+mj-lt"/>
              <a:buAutoNum type="arabicPeriod"/>
            </a:pPr>
            <a:r>
              <a:rPr lang="en-AU" sz="2000" b="1" dirty="0" smtClean="0"/>
              <a:t>Click ‘Processed vocabulary’, select all (</a:t>
            </a:r>
            <a:r>
              <a:rPr lang="en-AU" sz="2000" b="1" dirty="0" err="1" smtClean="0"/>
              <a:t>ctrl+A</a:t>
            </a:r>
            <a:r>
              <a:rPr lang="en-AU" sz="2000" b="1" dirty="0" smtClean="0"/>
              <a:t>) and copy (</a:t>
            </a:r>
            <a:r>
              <a:rPr lang="en-AU" sz="2000" b="1" dirty="0" err="1" smtClean="0"/>
              <a:t>ctrl+C</a:t>
            </a:r>
            <a:r>
              <a:rPr lang="en-AU" sz="2000" b="1" dirty="0" smtClean="0"/>
              <a:t>)</a:t>
            </a:r>
          </a:p>
          <a:p>
            <a:pPr marL="342900" indent="-342900">
              <a:buFont typeface="+mj-lt"/>
              <a:buAutoNum type="arabicPeriod"/>
            </a:pPr>
            <a:r>
              <a:rPr lang="en-AU" sz="2000" b="1" dirty="0" smtClean="0"/>
              <a:t>In </a:t>
            </a:r>
            <a:r>
              <a:rPr lang="en-AU" sz="2000" b="1" dirty="0"/>
              <a:t>Notepad o</a:t>
            </a:r>
            <a:r>
              <a:rPr lang="en-AU" sz="2000" b="1" dirty="0" smtClean="0"/>
              <a:t>pen the vocabulary </a:t>
            </a:r>
            <a:r>
              <a:rPr lang="en-AU" sz="2000" b="1" dirty="0" err="1" smtClean="0"/>
              <a:t>ttl</a:t>
            </a:r>
            <a:r>
              <a:rPr lang="en-AU" sz="2000" b="1" dirty="0" smtClean="0"/>
              <a:t> file (from step 1), select all (</a:t>
            </a:r>
            <a:r>
              <a:rPr lang="en-AU" sz="2000" b="1" dirty="0" err="1" smtClean="0"/>
              <a:t>ctrl+A</a:t>
            </a:r>
            <a:r>
              <a:rPr lang="en-AU" sz="2000" b="1" dirty="0" smtClean="0"/>
              <a:t>) and paste (</a:t>
            </a:r>
            <a:r>
              <a:rPr lang="en-AU" sz="2000" b="1" dirty="0" err="1" smtClean="0"/>
              <a:t>ctrl+V</a:t>
            </a:r>
            <a:r>
              <a:rPr lang="en-AU" sz="2000" b="1" dirty="0" smtClean="0"/>
              <a:t>) the processed vocabulary to overwrite. Save file.</a:t>
            </a:r>
          </a:p>
          <a:p>
            <a:pPr marL="342900" indent="-342900">
              <a:buFont typeface="+mj-lt"/>
              <a:buAutoNum type="arabicPeriod"/>
            </a:pPr>
            <a:endParaRPr lang="en-AU" sz="2000" b="1"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7" name="Right Arrow 6"/>
          <p:cNvSpPr/>
          <p:nvPr/>
        </p:nvSpPr>
        <p:spPr>
          <a:xfrm>
            <a:off x="15214341" y="272690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297" y="1279281"/>
            <a:ext cx="7895624" cy="6210300"/>
          </a:xfrm>
          <a:prstGeom prst="rect">
            <a:avLst/>
          </a:prstGeom>
        </p:spPr>
      </p:pic>
      <p:sp>
        <p:nvSpPr>
          <p:cNvPr id="11" name="Right Arrow 10"/>
          <p:cNvSpPr/>
          <p:nvPr/>
        </p:nvSpPr>
        <p:spPr>
          <a:xfrm>
            <a:off x="10116065" y="3361292"/>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3" name="Right Arrow 12"/>
          <p:cNvSpPr/>
          <p:nvPr/>
        </p:nvSpPr>
        <p:spPr>
          <a:xfrm>
            <a:off x="10737392" y="257127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4" name="Right Arrow 13"/>
          <p:cNvSpPr/>
          <p:nvPr/>
        </p:nvSpPr>
        <p:spPr>
          <a:xfrm>
            <a:off x="9725374" y="5809770"/>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5" name="Picture 14"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04466" y="838200"/>
            <a:ext cx="6571458" cy="7094970"/>
          </a:xfrm>
          <a:prstGeom prst="rect">
            <a:avLst/>
          </a:prstGeom>
        </p:spPr>
      </p:pic>
      <p:sp>
        <p:nvSpPr>
          <p:cNvPr id="16" name="Right Arrow 15"/>
          <p:cNvSpPr/>
          <p:nvPr/>
        </p:nvSpPr>
        <p:spPr>
          <a:xfrm>
            <a:off x="10737391" y="6417471"/>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8" name="Rectangle 17"/>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t>Data Manager or Content Authority</a:t>
            </a:r>
            <a:endParaRPr lang="en-AU" sz="2800" dirty="0"/>
          </a:p>
        </p:txBody>
      </p:sp>
    </p:spTree>
    <p:extLst>
      <p:ext uri="{BB962C8B-B14F-4D97-AF65-F5344CB8AC3E}">
        <p14:creationId xmlns:p14="http://schemas.microsoft.com/office/powerpoint/2010/main" val="366471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200"/>
                                        <p:tgtEl>
                                          <p:spTgt spid="6"/>
                                        </p:tgtEl>
                                      </p:cBhvr>
                                    </p:animEffect>
                                  </p:childTnLst>
                                </p:cTn>
                              </p:par>
                            </p:childTnLst>
                          </p:cTn>
                        </p:par>
                        <p:par>
                          <p:cTn id="10" fill="hold">
                            <p:stCondLst>
                              <p:cond delay="2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7" grpId="1" animBg="1"/>
      <p:bldP spid="11" grpId="0" animBg="1"/>
      <p:bldP spid="11" grpId="1" animBg="1"/>
      <p:bldP spid="13" grpId="0" animBg="1"/>
      <p:bldP spid="13" grpId="1" animBg="1"/>
      <p:bldP spid="14" grpId="0" animBg="1"/>
      <p:bldP spid="14" grpId="1" animBg="1"/>
      <p:bldP spid="16" grpId="0" animBg="1"/>
      <p:bldP spid="1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SKOS Optimisation - Check</a:t>
            </a:r>
            <a:endParaRPr lang="en-AU" dirty="0"/>
          </a:p>
        </p:txBody>
      </p:sp>
      <p:sp>
        <p:nvSpPr>
          <p:cNvPr id="3" name="Content Placeholder 2"/>
          <p:cNvSpPr>
            <a:spLocks noGrp="1"/>
          </p:cNvSpPr>
          <p:nvPr>
            <p:ph idx="1"/>
          </p:nvPr>
        </p:nvSpPr>
        <p:spPr>
          <a:xfrm>
            <a:off x="1361202" y="2300203"/>
            <a:ext cx="8226000" cy="5850570"/>
          </a:xfrm>
        </p:spPr>
        <p:txBody>
          <a:bodyPr vert="horz" lIns="91440" tIns="45720" rIns="91440" bIns="45720" rtlCol="0">
            <a:normAutofit fontScale="92500" lnSpcReduction="10000"/>
          </a:bodyPr>
          <a:lstStyle/>
          <a:p>
            <a:pPr marL="342900" indent="-342900">
              <a:buFont typeface="+mj-lt"/>
              <a:buAutoNum type="arabicPeriod"/>
            </a:pPr>
            <a:r>
              <a:rPr lang="en-AU" sz="2000" b="1" dirty="0" smtClean="0"/>
              <a:t>In browser window open </a:t>
            </a:r>
            <a:r>
              <a:rPr lang="en-AU" sz="2000" b="1" dirty="0" smtClean="0">
                <a:hlinkClick r:id="rId2"/>
              </a:rPr>
              <a:t>SKOS testing tool</a:t>
            </a:r>
            <a:r>
              <a:rPr lang="en-AU" sz="2000" b="1" dirty="0" smtClean="0"/>
              <a:t>.</a:t>
            </a:r>
          </a:p>
          <a:p>
            <a:pPr marL="342900" indent="-342900">
              <a:buFont typeface="+mj-lt"/>
              <a:buAutoNum type="arabicPeriod"/>
            </a:pPr>
            <a:r>
              <a:rPr lang="en-AU" sz="2000" b="1" dirty="0"/>
              <a:t>Click </a:t>
            </a:r>
            <a:r>
              <a:rPr lang="en-AU" sz="2000" b="1" dirty="0" smtClean="0"/>
              <a:t>‘SELECT A FILE’ </a:t>
            </a:r>
            <a:r>
              <a:rPr lang="en-AU" sz="2000" b="1" dirty="0"/>
              <a:t>button, navigate to and select the file saved </a:t>
            </a:r>
            <a:r>
              <a:rPr lang="en-AU" sz="2000" b="1" dirty="0" smtClean="0"/>
              <a:t>in </a:t>
            </a:r>
            <a:r>
              <a:rPr lang="en-AU" sz="2000" b="1" dirty="0"/>
              <a:t>the </a:t>
            </a:r>
            <a:r>
              <a:rPr lang="en-AU" sz="2000" b="1" i="1" dirty="0"/>
              <a:t>SKOS Optimisation - Format </a:t>
            </a:r>
            <a:r>
              <a:rPr lang="en-AU" sz="2000" b="1" dirty="0" smtClean="0"/>
              <a:t>page.</a:t>
            </a:r>
          </a:p>
          <a:p>
            <a:pPr marL="342900" indent="-342900">
              <a:buFont typeface="+mj-lt"/>
              <a:buAutoNum type="arabicPeriod"/>
            </a:pPr>
            <a:r>
              <a:rPr lang="en-AU" sz="2000" b="1" dirty="0" smtClean="0"/>
              <a:t>Click the ‘Test’ Button.</a:t>
            </a:r>
          </a:p>
          <a:p>
            <a:pPr marL="342900" indent="-342900">
              <a:buFont typeface="+mj-lt"/>
              <a:buAutoNum type="arabicPeriod"/>
            </a:pPr>
            <a:r>
              <a:rPr lang="en-AU" sz="2000" b="1" dirty="0" smtClean="0"/>
              <a:t>Check results page</a:t>
            </a:r>
          </a:p>
          <a:p>
            <a:pPr marL="918972" lvl="1" indent="-342900">
              <a:buFont typeface="+mj-lt"/>
              <a:buAutoNum type="alphaLcPeriod"/>
            </a:pPr>
            <a:r>
              <a:rPr lang="en-AU" sz="1496" b="1" dirty="0"/>
              <a:t>Disconnected Concept Clusters : WARNING </a:t>
            </a:r>
            <a:r>
              <a:rPr lang="en-AU" sz="1496" b="1" dirty="0" smtClean="0"/>
              <a:t>(X) – X should equal the number of top concepts in the concept scheme</a:t>
            </a:r>
          </a:p>
          <a:p>
            <a:pPr marL="918972" lvl="1" indent="-342900">
              <a:buFont typeface="+mj-lt"/>
              <a:buAutoNum type="alphaLcPeriod"/>
            </a:pPr>
            <a:r>
              <a:rPr lang="en-AU" sz="1496" b="1" dirty="0" err="1"/>
              <a:t>Unidirectionally</a:t>
            </a:r>
            <a:r>
              <a:rPr lang="en-AU" sz="1496" b="1" dirty="0"/>
              <a:t> Related Concepts : </a:t>
            </a:r>
            <a:r>
              <a:rPr lang="en-AU" sz="1496" b="1" dirty="0" smtClean="0"/>
              <a:t>WARNING – Expected warning as narrower relationships are automatically inferred as the inverse of broader relationships.</a:t>
            </a:r>
          </a:p>
          <a:p>
            <a:pPr marL="918972" lvl="1" indent="-342900">
              <a:buFont typeface="+mj-lt"/>
              <a:buAutoNum type="alphaLcPeriod"/>
            </a:pPr>
            <a:r>
              <a:rPr lang="en-AU" sz="1496" b="1" dirty="0" smtClean="0"/>
              <a:t>For other errors seek further guidance.</a:t>
            </a:r>
          </a:p>
          <a:p>
            <a:pPr marL="342900" indent="-342900">
              <a:buFont typeface="+mj-lt"/>
              <a:buAutoNum type="arabicPeriod"/>
            </a:pPr>
            <a:r>
              <a:rPr lang="en-AU" sz="2000" b="1" dirty="0" smtClean="0"/>
              <a:t>If file is valid open in notepad and copy contents </a:t>
            </a:r>
            <a:r>
              <a:rPr lang="en-AU" sz="2000" b="1" dirty="0"/>
              <a:t>(</a:t>
            </a:r>
            <a:r>
              <a:rPr lang="en-AU" sz="2000" b="1" dirty="0" err="1"/>
              <a:t>Ctrl+A</a:t>
            </a:r>
            <a:r>
              <a:rPr lang="en-AU" sz="2000" b="1" dirty="0"/>
              <a:t> </a:t>
            </a:r>
            <a:r>
              <a:rPr lang="en-AU" sz="2000" b="1" dirty="0" smtClean="0"/>
              <a:t>then </a:t>
            </a:r>
            <a:r>
              <a:rPr lang="en-AU" sz="2000" b="1" dirty="0" err="1" smtClean="0"/>
              <a:t>Ctrl+C</a:t>
            </a:r>
            <a:r>
              <a:rPr lang="en-AU" sz="2000" b="1" dirty="0"/>
              <a:t>) </a:t>
            </a:r>
            <a:endParaRPr lang="en-AU" sz="2000" b="1" dirty="0" smtClean="0"/>
          </a:p>
          <a:p>
            <a:pPr marL="342900" indent="-342900">
              <a:buFont typeface="+mj-lt"/>
              <a:buAutoNum type="arabicPeriod"/>
            </a:pPr>
            <a:r>
              <a:rPr lang="en-AU" sz="2000" b="1" dirty="0" smtClean="0"/>
              <a:t>Open pull request in GitHub</a:t>
            </a:r>
          </a:p>
          <a:p>
            <a:pPr marL="342900" indent="-342900">
              <a:buFont typeface="+mj-lt"/>
              <a:buAutoNum type="arabicPeriod"/>
            </a:pPr>
            <a:r>
              <a:rPr lang="en-AU" sz="2000" b="1" dirty="0" smtClean="0"/>
              <a:t>Click [Files changed]</a:t>
            </a:r>
          </a:p>
          <a:p>
            <a:pPr marL="342900" indent="-342900">
              <a:buFont typeface="+mj-lt"/>
              <a:buAutoNum type="arabicPeriod"/>
            </a:pPr>
            <a:r>
              <a:rPr lang="en-AU" sz="2000" b="1" dirty="0" smtClean="0"/>
              <a:t>Click […] and select [Edit file]</a:t>
            </a:r>
          </a:p>
          <a:p>
            <a:pPr marL="342900" indent="-342900">
              <a:buFont typeface="+mj-lt"/>
              <a:buAutoNum type="arabicPeriod"/>
            </a:pPr>
            <a:r>
              <a:rPr lang="en-AU" sz="2000" b="1" dirty="0" smtClean="0"/>
              <a:t>Overwrite with optimised contents from notepad (</a:t>
            </a:r>
            <a:r>
              <a:rPr lang="en-AU" sz="2000" b="1" dirty="0" err="1" smtClean="0"/>
              <a:t>Ctrl+A</a:t>
            </a:r>
            <a:r>
              <a:rPr lang="en-AU" sz="2000" b="1" dirty="0" smtClean="0"/>
              <a:t> then </a:t>
            </a:r>
            <a:r>
              <a:rPr lang="en-AU" sz="2000" b="1" dirty="0" err="1" smtClean="0"/>
              <a:t>Ctrl+V</a:t>
            </a:r>
            <a:r>
              <a:rPr lang="en-AU" sz="2000" b="1" dirty="0"/>
              <a:t>) (</a:t>
            </a:r>
            <a:r>
              <a:rPr lang="en-AU" sz="2000" b="1" dirty="0" err="1"/>
              <a:t>Ctrl+A</a:t>
            </a:r>
            <a:r>
              <a:rPr lang="en-AU" sz="2000" b="1" dirty="0"/>
              <a:t> then </a:t>
            </a:r>
            <a:r>
              <a:rPr lang="en-AU" sz="2000" b="1" dirty="0" err="1"/>
              <a:t>Ctrl+C</a:t>
            </a:r>
            <a:r>
              <a:rPr lang="en-AU" sz="2000" b="1" dirty="0" smtClean="0"/>
              <a:t>)</a:t>
            </a:r>
          </a:p>
          <a:p>
            <a:pPr marL="342900" indent="-342900">
              <a:buFont typeface="+mj-lt"/>
              <a:buAutoNum type="arabicPeriod"/>
            </a:pPr>
            <a:r>
              <a:rPr lang="en-AU" sz="2000" b="1" dirty="0" smtClean="0"/>
              <a:t>Scroll to bottom of page and title Commit changes to ’Optimisation Complete’, then commit directly to the dev-</a:t>
            </a:r>
            <a:r>
              <a:rPr lang="en-AU" sz="2000" b="1" dirty="0" err="1" smtClean="0"/>
              <a:t>VocabularyName</a:t>
            </a:r>
            <a:r>
              <a:rPr lang="en-AU" sz="2000" b="1" dirty="0" smtClean="0"/>
              <a:t> branch</a:t>
            </a:r>
            <a:endParaRPr lang="en-AU" sz="2000" b="1" dirty="0"/>
          </a:p>
        </p:txBody>
      </p:sp>
      <p:sp>
        <p:nvSpPr>
          <p:cNvPr id="4" name="Rectangle 3">
            <a:hlinkClick r:id="rId3"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73297" y="1517957"/>
            <a:ext cx="8033796" cy="5732948"/>
          </a:xfrm>
          <a:prstGeom prst="rect">
            <a:avLst/>
          </a:prstGeom>
        </p:spPr>
      </p:pic>
      <p:sp>
        <p:nvSpPr>
          <p:cNvPr id="13" name="Right Arrow 12"/>
          <p:cNvSpPr/>
          <p:nvPr/>
        </p:nvSpPr>
        <p:spPr>
          <a:xfrm>
            <a:off x="15367062" y="3188105"/>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6" name="Right Arrow 15"/>
          <p:cNvSpPr/>
          <p:nvPr/>
        </p:nvSpPr>
        <p:spPr>
          <a:xfrm>
            <a:off x="12364782" y="6408188"/>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0" name="Picture 9"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73297" y="1918640"/>
            <a:ext cx="8033796" cy="4931582"/>
          </a:xfrm>
          <a:prstGeom prst="rect">
            <a:avLst/>
          </a:prstGeom>
        </p:spPr>
      </p:pic>
      <p:pic>
        <p:nvPicPr>
          <p:cNvPr id="11" name="Picture 10" descr="Screen Clipping"/>
          <p:cNvPicPr>
            <a:picLocks noChangeAspect="1"/>
          </p:cNvPicPr>
          <p:nvPr/>
        </p:nvPicPr>
        <p:blipFill rotWithShape="1">
          <a:blip r:embed="rId6">
            <a:extLst>
              <a:ext uri="{28A0092B-C50C-407E-A947-70E740481C1C}">
                <a14:useLocalDpi xmlns:a14="http://schemas.microsoft.com/office/drawing/2010/main" val="0"/>
              </a:ext>
            </a:extLst>
          </a:blip>
          <a:srcRect t="7774" b="26405"/>
          <a:stretch/>
        </p:blipFill>
        <p:spPr>
          <a:xfrm>
            <a:off x="10618121" y="2169986"/>
            <a:ext cx="8483319" cy="4899554"/>
          </a:xfrm>
          <a:prstGeom prst="rect">
            <a:avLst/>
          </a:prstGeom>
        </p:spPr>
      </p:pic>
      <p:sp>
        <p:nvSpPr>
          <p:cNvPr id="12" name="Right Arrow 11"/>
          <p:cNvSpPr/>
          <p:nvPr/>
        </p:nvSpPr>
        <p:spPr>
          <a:xfrm>
            <a:off x="12682296" y="3188104"/>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6" name="Picture 5" descr="Screen Clipping"/>
          <p:cNvPicPr>
            <a:picLocks noChangeAspect="1"/>
          </p:cNvPicPr>
          <p:nvPr/>
        </p:nvPicPr>
        <p:blipFill rotWithShape="1">
          <a:blip r:embed="rId7">
            <a:extLst>
              <a:ext uri="{28A0092B-C50C-407E-A947-70E740481C1C}">
                <a14:useLocalDpi xmlns:a14="http://schemas.microsoft.com/office/drawing/2010/main" val="0"/>
              </a:ext>
            </a:extLst>
          </a:blip>
          <a:srcRect l="1143" t="1280" b="7246"/>
          <a:stretch/>
        </p:blipFill>
        <p:spPr>
          <a:xfrm>
            <a:off x="10693399" y="2169987"/>
            <a:ext cx="8030019" cy="5950432"/>
          </a:xfrm>
          <a:prstGeom prst="rect">
            <a:avLst/>
          </a:prstGeom>
        </p:spPr>
      </p:pic>
      <p:pic>
        <p:nvPicPr>
          <p:cNvPr id="7" name="Picture 6" descr="Screen Clipping"/>
          <p:cNvPicPr>
            <a:picLocks noChangeAspect="1"/>
          </p:cNvPicPr>
          <p:nvPr/>
        </p:nvPicPr>
        <p:blipFill rotWithShape="1">
          <a:blip r:embed="rId8">
            <a:extLst>
              <a:ext uri="{28A0092B-C50C-407E-A947-70E740481C1C}">
                <a14:useLocalDpi xmlns:a14="http://schemas.microsoft.com/office/drawing/2010/main" val="0"/>
              </a:ext>
            </a:extLst>
          </a:blip>
          <a:srcRect l="79176" t="42057"/>
          <a:stretch/>
        </p:blipFill>
        <p:spPr>
          <a:xfrm>
            <a:off x="17017036" y="3886149"/>
            <a:ext cx="1696741" cy="2341172"/>
          </a:xfrm>
          <a:prstGeom prst="rect">
            <a:avLst/>
          </a:prstGeom>
        </p:spPr>
      </p:pic>
      <p:sp>
        <p:nvSpPr>
          <p:cNvPr id="15" name="Right Arrow 14"/>
          <p:cNvSpPr/>
          <p:nvPr/>
        </p:nvSpPr>
        <p:spPr>
          <a:xfrm>
            <a:off x="16647088" y="3999546"/>
            <a:ext cx="1638119" cy="861767"/>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pic>
        <p:nvPicPr>
          <p:cNvPr id="17" name="Picture 16"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38001" y="1698720"/>
            <a:ext cx="8340813" cy="6530143"/>
          </a:xfrm>
          <a:prstGeom prst="rect">
            <a:avLst/>
          </a:prstGeom>
        </p:spPr>
      </p:pic>
      <p:sp>
        <p:nvSpPr>
          <p:cNvPr id="18" name="Rectangle 17"/>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a:t>Data Manager or Content Authority</a:t>
            </a:r>
            <a:endParaRPr lang="en-AU" sz="2800" dirty="0"/>
          </a:p>
        </p:txBody>
      </p:sp>
    </p:spTree>
    <p:extLst>
      <p:ext uri="{BB962C8B-B14F-4D97-AF65-F5344CB8AC3E}">
        <p14:creationId xmlns:p14="http://schemas.microsoft.com/office/powerpoint/2010/main" val="143507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12"/>
                                        </p:tgtEl>
                                        <p:attrNameLst>
                                          <p:attrName>style.visibility</p:attrName>
                                        </p:attrNameLst>
                                      </p:cBhvr>
                                      <p:to>
                                        <p:strVal val="hidden"/>
                                      </p:to>
                                    </p:set>
                                  </p:childTnLst>
                                </p:cTn>
                              </p:par>
                              <p:par>
                                <p:cTn id="63" presetID="10"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250"/>
                                        <p:tgtEl>
                                          <p:spTgt spid="15"/>
                                        </p:tgtEl>
                                      </p:cBhvr>
                                    </p:animEffect>
                                  </p:childTnLst>
                                </p:cTn>
                              </p:par>
                              <p:par>
                                <p:cTn id="66" presetID="1" presetClass="entr" presetSubtype="0" fill="hold" nodeType="with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par>
                          <p:cTn id="68" fill="hold">
                            <p:stCondLst>
                              <p:cond delay="250"/>
                            </p:stCondLst>
                            <p:childTnLst>
                              <p:par>
                                <p:cTn id="69" presetID="10" presetClass="entr" presetSubtype="0" fill="hold" nodeType="after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25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
                                            <p:txEl>
                                              <p:pRg st="11" end="11"/>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
                                            <p:txEl>
                                              <p:pRg st="12" end="12"/>
                                            </p:txEl>
                                          </p:spTgt>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11"/>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3" grpId="1" animBg="1"/>
      <p:bldP spid="16" grpId="0" animBg="1"/>
      <p:bldP spid="16" grpId="1" animBg="1"/>
      <p:bldP spid="12" grpId="0" animBg="1"/>
      <p:bldP spid="12" grpId="1" animBg="1"/>
      <p:bldP spid="15" grpId="0" animBg="1"/>
      <p:bldP spid="15"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Submit Vocabulary</a:t>
            </a:r>
            <a:endParaRPr lang="en-AU" dirty="0"/>
          </a:p>
        </p:txBody>
      </p:sp>
      <p:sp>
        <p:nvSpPr>
          <p:cNvPr id="3" name="Content Placeholder 2"/>
          <p:cNvSpPr>
            <a:spLocks noGrp="1"/>
          </p:cNvSpPr>
          <p:nvPr>
            <p:ph idx="1"/>
          </p:nvPr>
        </p:nvSpPr>
        <p:spPr>
          <a:xfrm>
            <a:off x="1361202" y="2300203"/>
            <a:ext cx="8224758" cy="6109011"/>
          </a:xfrm>
        </p:spPr>
        <p:txBody>
          <a:bodyPr>
            <a:normAutofit lnSpcReduction="10000"/>
          </a:bodyPr>
          <a:lstStyle/>
          <a:p>
            <a:pPr marL="342900" indent="-342900">
              <a:buFont typeface="+mj-lt"/>
              <a:buAutoNum type="arabicPeriod"/>
            </a:pPr>
            <a:r>
              <a:rPr lang="en-AU" sz="2000" b="1" dirty="0" smtClean="0"/>
              <a:t>Navigate </a:t>
            </a:r>
            <a:r>
              <a:rPr lang="en-AU" sz="2000" b="1" dirty="0"/>
              <a:t>to </a:t>
            </a:r>
            <a:r>
              <a:rPr lang="en-AU" sz="2000" b="1" dirty="0" smtClean="0"/>
              <a:t>the </a:t>
            </a:r>
            <a:r>
              <a:rPr lang="en-AU" sz="2000" b="1" dirty="0" smtClean="0">
                <a:hlinkClick r:id="rId2"/>
              </a:rPr>
              <a:t>Vocabulary Repository</a:t>
            </a:r>
            <a:r>
              <a:rPr lang="en-AU" sz="2000" b="1" dirty="0" smtClean="0"/>
              <a:t> of the GSQ </a:t>
            </a:r>
            <a:r>
              <a:rPr lang="en-AU" sz="2000" b="1" dirty="0" err="1" smtClean="0"/>
              <a:t>Github</a:t>
            </a:r>
            <a:r>
              <a:rPr lang="en-AU" sz="2000" b="1" dirty="0" smtClean="0"/>
              <a:t> page</a:t>
            </a:r>
          </a:p>
          <a:p>
            <a:pPr marL="342900" indent="-342900">
              <a:buFont typeface="+mj-lt"/>
              <a:buAutoNum type="arabicPeriod"/>
            </a:pPr>
            <a:r>
              <a:rPr lang="en-AU" sz="2000" b="1" dirty="0" smtClean="0"/>
              <a:t>Open </a:t>
            </a:r>
            <a:r>
              <a:rPr lang="en-AU" sz="2000" b="1" dirty="0" smtClean="0"/>
              <a:t>the </a:t>
            </a:r>
            <a:r>
              <a:rPr lang="en-AU" sz="2000" b="1" dirty="0" smtClean="0">
                <a:hlinkClick r:id="rId2"/>
              </a:rPr>
              <a:t>Vocabularies </a:t>
            </a:r>
            <a:r>
              <a:rPr lang="en-AU" sz="2000" b="1" dirty="0">
                <a:hlinkClick r:id="rId2"/>
              </a:rPr>
              <a:t>F</a:t>
            </a:r>
            <a:r>
              <a:rPr lang="en-AU" sz="2000" b="1" dirty="0" smtClean="0">
                <a:hlinkClick r:id="rId2"/>
              </a:rPr>
              <a:t>older</a:t>
            </a:r>
            <a:r>
              <a:rPr lang="en-AU" sz="2000" b="1" dirty="0" smtClean="0"/>
              <a:t> within the repository</a:t>
            </a:r>
          </a:p>
          <a:p>
            <a:pPr marL="342900" indent="-342900">
              <a:buFont typeface="+mj-lt"/>
              <a:buAutoNum type="arabicPeriod"/>
            </a:pPr>
            <a:r>
              <a:rPr lang="en-AU" sz="2000" b="1" dirty="0" smtClean="0"/>
              <a:t>Import .</a:t>
            </a:r>
            <a:r>
              <a:rPr lang="en-AU" sz="2000" b="1" dirty="0" err="1" smtClean="0"/>
              <a:t>ttl</a:t>
            </a:r>
            <a:r>
              <a:rPr lang="en-AU" sz="2000" b="1" dirty="0" smtClean="0"/>
              <a:t> file </a:t>
            </a:r>
            <a:r>
              <a:rPr lang="en-AU" sz="2000" b="1" dirty="0" err="1" smtClean="0"/>
              <a:t>intoGitHub</a:t>
            </a:r>
            <a:r>
              <a:rPr lang="en-AU" sz="2000" b="1" dirty="0" smtClean="0"/>
              <a:t> by dragging and dropping the file onto the vocabulary list or using the  “Upload files” button.</a:t>
            </a:r>
          </a:p>
          <a:p>
            <a:pPr marL="342900" indent="-342900">
              <a:buFont typeface="+mj-lt"/>
              <a:buAutoNum type="arabicPeriod"/>
            </a:pPr>
            <a:r>
              <a:rPr lang="en-AU" sz="2000" b="1" dirty="0" smtClean="0"/>
              <a:t>Title Commit Changes with </a:t>
            </a:r>
            <a:r>
              <a:rPr lang="en-AU" sz="2000" b="1" i="1" dirty="0" smtClean="0"/>
              <a:t>Create/Update &lt;</a:t>
            </a:r>
            <a:r>
              <a:rPr lang="en-AU" sz="2000" b="1" i="1" dirty="0" err="1" smtClean="0"/>
              <a:t>VocabularyName</a:t>
            </a:r>
            <a:r>
              <a:rPr lang="en-AU" sz="2000" b="1" i="1" dirty="0" smtClean="0"/>
              <a:t>&gt; </a:t>
            </a:r>
            <a:r>
              <a:rPr lang="en-AU" sz="2000" b="1" dirty="0" smtClean="0"/>
              <a:t>e.g. Create earth-science-data-category vocabulary</a:t>
            </a:r>
          </a:p>
          <a:p>
            <a:pPr marL="576072" lvl="1" indent="0">
              <a:buNone/>
            </a:pPr>
            <a:r>
              <a:rPr lang="en-AU" sz="1496" b="1" dirty="0" smtClean="0"/>
              <a:t>Add any relevant notes in ‘Add an optional extended description’</a:t>
            </a:r>
          </a:p>
          <a:p>
            <a:pPr marL="342900" indent="-342900">
              <a:buFont typeface="+mj-lt"/>
              <a:buAutoNum type="arabicPeriod"/>
            </a:pPr>
            <a:r>
              <a:rPr lang="en-AU" sz="2000" b="1" dirty="0"/>
              <a:t>Select ‘Create a new branch for this commit and start a pull request</a:t>
            </a:r>
            <a:r>
              <a:rPr lang="en-AU" sz="2000" b="1" dirty="0" smtClean="0"/>
              <a:t>.‘ and name to </a:t>
            </a:r>
            <a:r>
              <a:rPr lang="en-AU" sz="2000" b="1" i="1" dirty="0" smtClean="0"/>
              <a:t>create</a:t>
            </a:r>
            <a:r>
              <a:rPr lang="en-AU" sz="2000" b="1" i="1" dirty="0" smtClean="0"/>
              <a:t>-&lt;</a:t>
            </a:r>
            <a:r>
              <a:rPr lang="en-AU" sz="2000" b="1" i="1" dirty="0" err="1" smtClean="0"/>
              <a:t>VocabularyName</a:t>
            </a:r>
            <a:r>
              <a:rPr lang="en-AU" sz="2000" b="1" i="1" dirty="0" smtClean="0"/>
              <a:t>&gt; </a:t>
            </a:r>
            <a:r>
              <a:rPr lang="en-AU" sz="2000" b="1" dirty="0" smtClean="0"/>
              <a:t>e.g. </a:t>
            </a:r>
            <a:r>
              <a:rPr lang="en-AU" sz="2000" b="1" dirty="0" smtClean="0"/>
              <a:t>create</a:t>
            </a:r>
            <a:r>
              <a:rPr lang="en-AU" sz="2000" b="1" dirty="0" smtClean="0"/>
              <a:t>-earth-science-data-category</a:t>
            </a:r>
            <a:endParaRPr lang="en-AU" sz="2000" b="1" dirty="0" smtClean="0"/>
          </a:p>
          <a:p>
            <a:pPr marL="342900" indent="-342900">
              <a:buFont typeface="+mj-lt"/>
              <a:buAutoNum type="arabicPeriod"/>
            </a:pPr>
            <a:r>
              <a:rPr lang="en-AU" sz="2000" b="1" dirty="0" smtClean="0"/>
              <a:t>Click [Propose changes] button</a:t>
            </a:r>
          </a:p>
          <a:p>
            <a:pPr marL="342900" indent="-342900">
              <a:buFont typeface="+mj-lt"/>
              <a:buAutoNum type="arabicPeriod"/>
            </a:pPr>
            <a:r>
              <a:rPr lang="en-AU" sz="2000" b="1" dirty="0" smtClean="0"/>
              <a:t>Ensure that pull request is for</a:t>
            </a:r>
          </a:p>
          <a:p>
            <a:pPr marL="576072" lvl="1" indent="0">
              <a:buNone/>
            </a:pPr>
            <a:r>
              <a:rPr lang="en-AU" sz="1700" b="1" dirty="0" smtClean="0"/>
              <a:t>[base: </a:t>
            </a:r>
            <a:r>
              <a:rPr lang="en-AU" sz="1700" b="1" dirty="0" smtClean="0"/>
              <a:t>master</a:t>
            </a:r>
            <a:r>
              <a:rPr lang="en-AU" sz="1700" b="1" dirty="0" smtClean="0">
                <a:ea typeface="Segoe UI Symbol" panose="020B0502040204020203" pitchFamily="34" charset="0"/>
              </a:rPr>
              <a:t>⇦ </a:t>
            </a:r>
            <a:r>
              <a:rPr lang="en-AU" sz="1700" b="1" dirty="0" err="1" smtClean="0">
                <a:ea typeface="Segoe UI Symbol" panose="020B0502040204020203" pitchFamily="34" charset="0"/>
              </a:rPr>
              <a:t>compare:create</a:t>
            </a:r>
            <a:r>
              <a:rPr lang="en-AU" sz="1700" b="1" dirty="0" smtClean="0">
                <a:ea typeface="Segoe UI Symbol" panose="020B0502040204020203" pitchFamily="34" charset="0"/>
              </a:rPr>
              <a:t>-&lt;</a:t>
            </a:r>
            <a:r>
              <a:rPr lang="en-AU" sz="1700" b="1" dirty="0" err="1" smtClean="0">
                <a:ea typeface="Segoe UI Symbol" panose="020B0502040204020203" pitchFamily="34" charset="0"/>
              </a:rPr>
              <a:t>VocabularyName</a:t>
            </a:r>
            <a:r>
              <a:rPr lang="en-AU" sz="1700" b="1" dirty="0" smtClean="0">
                <a:ea typeface="Segoe UI Symbol" panose="020B0502040204020203" pitchFamily="34" charset="0"/>
              </a:rPr>
              <a:t>&gt;]</a:t>
            </a:r>
            <a:endParaRPr lang="en-AU" sz="1700" b="1" dirty="0" smtClean="0"/>
          </a:p>
          <a:p>
            <a:pPr marL="342900" indent="-342900">
              <a:buFont typeface="+mj-lt"/>
              <a:buAutoNum type="arabicPeriod"/>
            </a:pPr>
            <a:r>
              <a:rPr lang="en-AU" sz="2000" b="1" dirty="0" smtClean="0"/>
              <a:t>Click reviewers cog in top right of screen and add relevant data manager. </a:t>
            </a:r>
          </a:p>
          <a:p>
            <a:pPr marL="342900" indent="-342900">
              <a:buFont typeface="+mj-lt"/>
              <a:buAutoNum type="arabicPeriod"/>
            </a:pPr>
            <a:r>
              <a:rPr lang="en-AU" sz="2000" b="1" dirty="0" smtClean="0"/>
              <a:t>Add Title “For </a:t>
            </a:r>
            <a:r>
              <a:rPr lang="en-AU" sz="2000" b="1" dirty="0" smtClean="0"/>
              <a:t>review </a:t>
            </a:r>
            <a:r>
              <a:rPr lang="en-AU" sz="2000" b="1" dirty="0" smtClean="0"/>
              <a:t>- </a:t>
            </a:r>
            <a:r>
              <a:rPr lang="en-AU" sz="2000" b="1" dirty="0" err="1" smtClean="0"/>
              <a:t>VocabularyName</a:t>
            </a:r>
            <a:r>
              <a:rPr lang="en-AU" sz="2000" b="1" dirty="0" smtClean="0"/>
              <a:t>”</a:t>
            </a:r>
          </a:p>
          <a:p>
            <a:pPr marL="342900" indent="-342900">
              <a:buFont typeface="+mj-lt"/>
              <a:buAutoNum type="arabicPeriod"/>
            </a:pPr>
            <a:r>
              <a:rPr lang="en-AU" sz="2000" b="1" dirty="0" smtClean="0"/>
              <a:t>Click [Create pull request] button.</a:t>
            </a:r>
          </a:p>
          <a:p>
            <a:pPr marL="342900" indent="-342900">
              <a:buFont typeface="+mj-lt"/>
              <a:buAutoNum type="arabicPeriod"/>
            </a:pPr>
            <a:r>
              <a:rPr lang="en-AU" sz="2000" b="1" dirty="0" smtClean="0"/>
              <a:t>Once notified of approval by reviewers, click [Merge pull request]</a:t>
            </a:r>
            <a:endParaRPr lang="en-AU" sz="2000" b="1" dirty="0"/>
          </a:p>
          <a:p>
            <a:pPr marL="0" indent="0">
              <a:buNone/>
            </a:pPr>
            <a:endParaRPr lang="en-AU" sz="2000" b="1" dirty="0"/>
          </a:p>
        </p:txBody>
      </p:sp>
      <p:pic>
        <p:nvPicPr>
          <p:cNvPr id="7" name="Picture 6" descr="Screen Clipping"/>
          <p:cNvPicPr>
            <a:picLocks noChangeAspect="1"/>
          </p:cNvPicPr>
          <p:nvPr/>
        </p:nvPicPr>
        <p:blipFill rotWithShape="1">
          <a:blip r:embed="rId3">
            <a:extLst>
              <a:ext uri="{28A0092B-C50C-407E-A947-70E740481C1C}">
                <a14:useLocalDpi xmlns:a14="http://schemas.microsoft.com/office/drawing/2010/main" val="0"/>
              </a:ext>
            </a:extLst>
          </a:blip>
          <a:srcRect l="8088" t="6220" r="3387" b="6680"/>
          <a:stretch/>
        </p:blipFill>
        <p:spPr>
          <a:xfrm>
            <a:off x="10620000" y="1620000"/>
            <a:ext cx="8274254" cy="6286467"/>
          </a:xfrm>
          <a:prstGeom prst="rect">
            <a:avLst/>
          </a:prstGeom>
        </p:spPr>
      </p:pic>
      <p:pic>
        <p:nvPicPr>
          <p:cNvPr id="25" name="Picture 24" descr="Screen Clipping"/>
          <p:cNvPicPr>
            <a:picLocks noChangeAspect="1"/>
          </p:cNvPicPr>
          <p:nvPr/>
        </p:nvPicPr>
        <p:blipFill rotWithShape="1">
          <a:blip r:embed="rId4">
            <a:extLst>
              <a:ext uri="{28A0092B-C50C-407E-A947-70E740481C1C}">
                <a14:useLocalDpi xmlns:a14="http://schemas.microsoft.com/office/drawing/2010/main" val="0"/>
              </a:ext>
            </a:extLst>
          </a:blip>
          <a:srcRect l="2421" t="4385"/>
          <a:stretch/>
        </p:blipFill>
        <p:spPr>
          <a:xfrm>
            <a:off x="10696575" y="3857625"/>
            <a:ext cx="2625710" cy="1979734"/>
          </a:xfrm>
          <a:prstGeom prst="rect">
            <a:avLst/>
          </a:prstGeom>
        </p:spPr>
      </p:pic>
      <p:pic>
        <p:nvPicPr>
          <p:cNvPr id="26" name="Picture 25" descr="Screen Clipping"/>
          <p:cNvPicPr>
            <a:picLocks noChangeAspect="1"/>
          </p:cNvPicPr>
          <p:nvPr/>
        </p:nvPicPr>
        <p:blipFill rotWithShape="1">
          <a:blip r:embed="rId5">
            <a:extLst>
              <a:ext uri="{28A0092B-C50C-407E-A947-70E740481C1C}">
                <a14:useLocalDpi xmlns:a14="http://schemas.microsoft.com/office/drawing/2010/main" val="0"/>
              </a:ext>
            </a:extLst>
          </a:blip>
          <a:srcRect l="7420" t="6369" r="4734" b="10669"/>
          <a:stretch/>
        </p:blipFill>
        <p:spPr>
          <a:xfrm>
            <a:off x="10620000" y="1620000"/>
            <a:ext cx="8262359" cy="6259079"/>
          </a:xfrm>
          <a:prstGeom prst="rect">
            <a:avLst/>
          </a:prstGeom>
        </p:spPr>
      </p:pic>
      <p:sp>
        <p:nvSpPr>
          <p:cNvPr id="27" name="Left Arrow 26"/>
          <p:cNvSpPr/>
          <p:nvPr/>
        </p:nvSpPr>
        <p:spPr>
          <a:xfrm>
            <a:off x="14112000" y="1580203"/>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8" name="Left Arrow 27"/>
          <p:cNvSpPr/>
          <p:nvPr/>
        </p:nvSpPr>
        <p:spPr>
          <a:xfrm>
            <a:off x="11628000" y="36000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9" name="Left Arrow 28"/>
          <p:cNvSpPr/>
          <p:nvPr/>
        </p:nvSpPr>
        <p:spPr>
          <a:xfrm>
            <a:off x="11664000" y="51480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0" name="Folded Corner 29"/>
          <p:cNvSpPr/>
          <p:nvPr/>
        </p:nvSpPr>
        <p:spPr>
          <a:xfrm rot="10800000">
            <a:off x="9640285" y="8675054"/>
            <a:ext cx="387350" cy="425688"/>
          </a:xfrm>
          <a:prstGeom prst="foldedCorner">
            <a:avLst>
              <a:gd name="adj" fmla="val 291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1" name="Right Arrow 30"/>
          <p:cNvSpPr/>
          <p:nvPr/>
        </p:nvSpPr>
        <p:spPr>
          <a:xfrm>
            <a:off x="15776985" y="2505094"/>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rotWithShape="1">
          <a:blip r:embed="rId6">
            <a:extLst>
              <a:ext uri="{28A0092B-C50C-407E-A947-70E740481C1C}">
                <a14:useLocalDpi xmlns:a14="http://schemas.microsoft.com/office/drawing/2010/main" val="0"/>
              </a:ext>
            </a:extLst>
          </a:blip>
          <a:srcRect l="-214" t="-54" r="13" b="56"/>
          <a:stretch/>
        </p:blipFill>
        <p:spPr>
          <a:xfrm>
            <a:off x="10515600" y="1624693"/>
            <a:ext cx="8450036" cy="6270171"/>
          </a:xfrm>
          <a:prstGeom prst="rect">
            <a:avLst/>
          </a:prstGeom>
        </p:spPr>
      </p:pic>
      <p:sp>
        <p:nvSpPr>
          <p:cNvPr id="33" name="Left Arrow 32"/>
          <p:cNvSpPr/>
          <p:nvPr/>
        </p:nvSpPr>
        <p:spPr>
          <a:xfrm>
            <a:off x="12768860" y="511735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4" name="Picture 33" descr="Screen Clipping"/>
          <p:cNvPicPr>
            <a:picLocks noChangeAspect="1"/>
          </p:cNvPicPr>
          <p:nvPr/>
        </p:nvPicPr>
        <p:blipFill rotWithShape="1">
          <a:blip r:embed="rId7">
            <a:extLst>
              <a:ext uri="{28A0092B-C50C-407E-A947-70E740481C1C}">
                <a14:useLocalDpi xmlns:a14="http://schemas.microsoft.com/office/drawing/2010/main" val="0"/>
              </a:ext>
            </a:extLst>
          </a:blip>
          <a:srcRect l="7201" t="1568" r="315" b="1"/>
          <a:stretch/>
        </p:blipFill>
        <p:spPr>
          <a:xfrm>
            <a:off x="11167642" y="4832946"/>
            <a:ext cx="7690649" cy="3242765"/>
          </a:xfrm>
          <a:prstGeom prst="rect">
            <a:avLst/>
          </a:prstGeom>
        </p:spPr>
      </p:pic>
      <p:sp>
        <p:nvSpPr>
          <p:cNvPr id="35" name="Left Arrow 34"/>
          <p:cNvSpPr/>
          <p:nvPr/>
        </p:nvSpPr>
        <p:spPr>
          <a:xfrm>
            <a:off x="13158198" y="696235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6" name="Right Arrow 35"/>
          <p:cNvSpPr/>
          <p:nvPr/>
        </p:nvSpPr>
        <p:spPr>
          <a:xfrm>
            <a:off x="9978105" y="6637318"/>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7" name="Left Arrow 36"/>
          <p:cNvSpPr/>
          <p:nvPr/>
        </p:nvSpPr>
        <p:spPr>
          <a:xfrm>
            <a:off x="12294000" y="741555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38" name="Picture 37" descr="Screen Clipping"/>
          <p:cNvPicPr>
            <a:picLocks noChangeAspect="1"/>
          </p:cNvPicPr>
          <p:nvPr/>
        </p:nvPicPr>
        <p:blipFill rotWithShape="1">
          <a:blip r:embed="rId8">
            <a:extLst>
              <a:ext uri="{28A0092B-C50C-407E-A947-70E740481C1C}">
                <a14:useLocalDpi xmlns:a14="http://schemas.microsoft.com/office/drawing/2010/main" val="0"/>
              </a:ext>
            </a:extLst>
          </a:blip>
          <a:srcRect l="5089" t="12397" r="9148"/>
          <a:stretch/>
        </p:blipFill>
        <p:spPr>
          <a:xfrm>
            <a:off x="10620000" y="2160000"/>
            <a:ext cx="8260480" cy="5125777"/>
          </a:xfrm>
          <a:prstGeom prst="rect">
            <a:avLst/>
          </a:prstGeom>
        </p:spPr>
      </p:pic>
      <p:sp>
        <p:nvSpPr>
          <p:cNvPr id="39" name="Left Arrow 38"/>
          <p:cNvSpPr/>
          <p:nvPr/>
        </p:nvSpPr>
        <p:spPr>
          <a:xfrm>
            <a:off x="14757127" y="3191037"/>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0" name="Right Arrow 39"/>
          <p:cNvSpPr/>
          <p:nvPr/>
        </p:nvSpPr>
        <p:spPr>
          <a:xfrm>
            <a:off x="17461968" y="37506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41" name="Picture 40" descr="Screen Clipping"/>
          <p:cNvPicPr>
            <a:picLocks noChangeAspect="1"/>
          </p:cNvPicPr>
          <p:nvPr/>
        </p:nvPicPr>
        <p:blipFill rotWithShape="1">
          <a:blip r:embed="rId9">
            <a:extLst>
              <a:ext uri="{28A0092B-C50C-407E-A947-70E740481C1C}">
                <a14:useLocalDpi xmlns:a14="http://schemas.microsoft.com/office/drawing/2010/main" val="0"/>
              </a:ext>
            </a:extLst>
          </a:blip>
          <a:srcRect l="953" t="6639"/>
          <a:stretch/>
        </p:blipFill>
        <p:spPr>
          <a:xfrm>
            <a:off x="10618121" y="3889924"/>
            <a:ext cx="6235448" cy="446096"/>
          </a:xfrm>
          <a:prstGeom prst="rect">
            <a:avLst/>
          </a:prstGeom>
        </p:spPr>
      </p:pic>
      <p:sp>
        <p:nvSpPr>
          <p:cNvPr id="42" name="Left Arrow 41"/>
          <p:cNvSpPr/>
          <p:nvPr/>
        </p:nvSpPr>
        <p:spPr>
          <a:xfrm>
            <a:off x="12814927" y="375060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43" name="Right Arrow 42"/>
          <p:cNvSpPr/>
          <p:nvPr/>
        </p:nvSpPr>
        <p:spPr>
          <a:xfrm>
            <a:off x="14129469" y="6532134"/>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44" name="Rectangle 43"/>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pic>
        <p:nvPicPr>
          <p:cNvPr id="45" name="Picture 44" descr="Screen Clipping"/>
          <p:cNvPicPr>
            <a:picLocks noChangeAspect="1"/>
          </p:cNvPicPr>
          <p:nvPr/>
        </p:nvPicPr>
        <p:blipFill rotWithShape="1">
          <a:blip r:embed="rId10">
            <a:extLst>
              <a:ext uri="{28A0092B-C50C-407E-A947-70E740481C1C}">
                <a14:useLocalDpi xmlns:a14="http://schemas.microsoft.com/office/drawing/2010/main" val="0"/>
              </a:ext>
            </a:extLst>
          </a:blip>
          <a:srcRect t="7774" b="26405"/>
          <a:stretch/>
        </p:blipFill>
        <p:spPr>
          <a:xfrm>
            <a:off x="10618121" y="2169986"/>
            <a:ext cx="8483319" cy="4899554"/>
          </a:xfrm>
          <a:prstGeom prst="rect">
            <a:avLst/>
          </a:prstGeom>
        </p:spPr>
      </p:pic>
      <p:sp>
        <p:nvSpPr>
          <p:cNvPr id="23" name="Left Arrow 22"/>
          <p:cNvSpPr/>
          <p:nvPr/>
        </p:nvSpPr>
        <p:spPr>
          <a:xfrm>
            <a:off x="12888000" y="6348846"/>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Tree>
    <p:extLst>
      <p:ext uri="{BB962C8B-B14F-4D97-AF65-F5344CB8AC3E}">
        <p14:creationId xmlns:p14="http://schemas.microsoft.com/office/powerpoint/2010/main" val="11938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200"/>
                                        <p:tgtEl>
                                          <p:spTgt spid="26"/>
                                        </p:tgtEl>
                                      </p:cBhvr>
                                    </p:animEffect>
                                  </p:childTnLst>
                                </p:cTn>
                              </p:par>
                              <p:par>
                                <p:cTn id="32" presetID="1" presetClass="exit" presetSubtype="0" fill="hold"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29"/>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childTnLst>
                                </p:cTn>
                              </p:par>
                              <p:par>
                                <p:cTn id="40" presetID="37" presetClass="path" presetSubtype="0" accel="50000" decel="50000" fill="hold" grpId="0" nodeType="withEffect">
                                  <p:stCondLst>
                                    <p:cond delay="0"/>
                                  </p:stCondLst>
                                  <p:childTnLst>
                                    <p:animMotion origin="layout" path="M -2.63631E-6 -6.65074E-7 C 0.00016 -0.09388 0.00361 -0.12346 0.01027 -0.19199 C 0.0255 -0.28569 0.07802 -0.40584 0.11057 -0.42201 C 0.12781 -0.43377 0.14922 -0.43946 0.18361 -0.44534 " pathEditMode="relative" rAng="0" ptsTypes="AAAA">
                                      <p:cBhvr>
                                        <p:cTn id="41" dur="1000" fill="hold"/>
                                        <p:tgtEl>
                                          <p:spTgt spid="30"/>
                                        </p:tgtEl>
                                        <p:attrNameLst>
                                          <p:attrName>ppt_x</p:attrName>
                                          <p:attrName>ppt_y</p:attrName>
                                        </p:attrNameLst>
                                      </p:cBhvr>
                                      <p:rCtr x="9181" y="-22267"/>
                                    </p:animMotion>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fade">
                                      <p:cBhvr>
                                        <p:cTn id="45" dur="200"/>
                                        <p:tgtEl>
                                          <p:spTgt spid="31"/>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30"/>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1"/>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26"/>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200"/>
                                        <p:tgtEl>
                                          <p:spTgt spid="32"/>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childTnLst>
                                </p:cTn>
                              </p:par>
                              <p:par>
                                <p:cTn id="61" presetID="1" presetClass="entr" presetSubtype="0" fill="hold" grpId="0" nodeType="withEffect">
                                  <p:stCondLst>
                                    <p:cond delay="250"/>
                                  </p:stCondLst>
                                  <p:childTnLst>
                                    <p:set>
                                      <p:cBhvr>
                                        <p:cTn id="62" dur="1" fill="hold">
                                          <p:stCondLst>
                                            <p:cond delay="0"/>
                                          </p:stCondLst>
                                        </p:cTn>
                                        <p:tgtEl>
                                          <p:spTgt spid="3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5" end="5"/>
                                            </p:txEl>
                                          </p:spTgt>
                                        </p:tgtEl>
                                        <p:attrNameLst>
                                          <p:attrName>style.visibility</p:attrName>
                                        </p:attrNameLst>
                                      </p:cBhvr>
                                      <p:to>
                                        <p:strVal val="visible"/>
                                      </p:to>
                                    </p:set>
                                  </p:childTnLst>
                                </p:cTn>
                              </p:par>
                            </p:childTnLst>
                          </p:cTn>
                        </p:par>
                        <p:par>
                          <p:cTn id="67" fill="hold">
                            <p:stCondLst>
                              <p:cond delay="0"/>
                            </p:stCondLst>
                            <p:childTnLst>
                              <p:par>
                                <p:cTn id="68" presetID="10" presetClass="entr" presetSubtype="0" fill="hold" grpId="0" nodeType="after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250"/>
                                        <p:tgtEl>
                                          <p:spTgt spid="36"/>
                                        </p:tgtEl>
                                      </p:cBhvr>
                                    </p:animEffect>
                                  </p:childTnLst>
                                </p:cTn>
                              </p:par>
                              <p:par>
                                <p:cTn id="71" presetID="10" presetClass="entr" presetSubtype="0" fill="hold" nodeType="withEffect">
                                  <p:stCondLst>
                                    <p:cond delay="25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250"/>
                                        <p:tgtEl>
                                          <p:spTgt spid="34"/>
                                        </p:tgtEl>
                                      </p:cBhvr>
                                    </p:animEffect>
                                  </p:childTnLst>
                                </p:cTn>
                              </p:par>
                            </p:childTnLst>
                          </p:cTn>
                        </p:par>
                        <p:par>
                          <p:cTn id="74" fill="hold">
                            <p:stCondLst>
                              <p:cond delay="500"/>
                            </p:stCondLst>
                            <p:childTnLst>
                              <p:par>
                                <p:cTn id="75" presetID="10" presetClass="entr" presetSubtype="0" fill="hold" grpId="0" nodeType="afterEffect">
                                  <p:stCondLst>
                                    <p:cond delay="250"/>
                                  </p:stCondLst>
                                  <p:childTnLst>
                                    <p:set>
                                      <p:cBhvr>
                                        <p:cTn id="76" dur="1" fill="hold">
                                          <p:stCondLst>
                                            <p:cond delay="0"/>
                                          </p:stCondLst>
                                        </p:cTn>
                                        <p:tgtEl>
                                          <p:spTgt spid="35"/>
                                        </p:tgtEl>
                                        <p:attrNameLst>
                                          <p:attrName>style.visibility</p:attrName>
                                        </p:attrNameLst>
                                      </p:cBhvr>
                                      <p:to>
                                        <p:strVal val="visible"/>
                                      </p:to>
                                    </p:set>
                                    <p:animEffect transition="in" filter="fade">
                                      <p:cBhvr>
                                        <p:cTn id="77" dur="25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childTnLst>
                                </p:cTn>
                              </p:par>
                              <p:par>
                                <p:cTn id="82" presetID="1" presetClass="exit" presetSubtype="0" fill="hold" grpId="1" nodeType="withEffect">
                                  <p:stCondLst>
                                    <p:cond delay="0"/>
                                  </p:stCondLst>
                                  <p:childTnLst>
                                    <p:set>
                                      <p:cBhvr>
                                        <p:cTn id="83" dur="1" fill="hold">
                                          <p:stCondLst>
                                            <p:cond delay="0"/>
                                          </p:stCondLst>
                                        </p:cTn>
                                        <p:tgtEl>
                                          <p:spTgt spid="36"/>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par>
                                <p:cTn id="86" presetID="10" presetClass="entr" presetSubtype="0" fill="hold" grpId="0"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250"/>
                                        <p:tgtEl>
                                          <p:spTgt spid="37"/>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
                                            <p:txEl>
                                              <p:pRg st="7" end="7"/>
                                            </p:txEl>
                                          </p:spTgt>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3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32"/>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par>
                                <p:cTn id="99" presetID="1" presetClass="entr" presetSubtype="0" fill="hold" nodeType="withEffect">
                                  <p:stCondLst>
                                    <p:cond delay="0"/>
                                  </p:stCondLst>
                                  <p:childTnLst>
                                    <p:set>
                                      <p:cBhvr>
                                        <p:cTn id="100" dur="1" fill="hold">
                                          <p:stCondLst>
                                            <p:cond delay="0"/>
                                          </p:stCondLst>
                                        </p:cTn>
                                        <p:tgtEl>
                                          <p:spTgt spid="3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
                                            <p:txEl>
                                              <p:pRg st="8" end="8"/>
                                            </p:txEl>
                                          </p:spTgt>
                                        </p:tgtEl>
                                        <p:attrNameLst>
                                          <p:attrName>style.visibility</p:attrName>
                                        </p:attrNameLst>
                                      </p:cBhvr>
                                      <p:to>
                                        <p:strVal val="visible"/>
                                      </p:to>
                                    </p:set>
                                  </p:childTnLst>
                                </p:cTn>
                              </p:par>
                              <p:par>
                                <p:cTn id="103" presetID="10" presetClass="entr" presetSubtype="0" fill="hold" grpId="0" nodeType="withEffect">
                                  <p:stCondLst>
                                    <p:cond delay="0"/>
                                  </p:stCondLst>
                                  <p:childTnLst>
                                    <p:set>
                                      <p:cBhvr>
                                        <p:cTn id="104" dur="1" fill="hold">
                                          <p:stCondLst>
                                            <p:cond delay="0"/>
                                          </p:stCondLst>
                                        </p:cTn>
                                        <p:tgtEl>
                                          <p:spTgt spid="39"/>
                                        </p:tgtEl>
                                        <p:attrNameLst>
                                          <p:attrName>style.visibility</p:attrName>
                                        </p:attrNameLst>
                                      </p:cBhvr>
                                      <p:to>
                                        <p:strVal val="visible"/>
                                      </p:to>
                                    </p:set>
                                    <p:animEffect transition="in" filter="fade">
                                      <p:cBhvr>
                                        <p:cTn id="105" dur="250"/>
                                        <p:tgtEl>
                                          <p:spTgt spid="39"/>
                                        </p:tgtEl>
                                      </p:cBhvr>
                                    </p:animEffec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grpId="0" nodeType="clickEffect">
                                  <p:stCondLst>
                                    <p:cond delay="0"/>
                                  </p:stCondLst>
                                  <p:childTnLst>
                                    <p:set>
                                      <p:cBhvr>
                                        <p:cTn id="109" dur="1" fill="hold">
                                          <p:stCondLst>
                                            <p:cond delay="0"/>
                                          </p:stCondLst>
                                        </p:cTn>
                                        <p:tgtEl>
                                          <p:spTgt spid="3">
                                            <p:txEl>
                                              <p:pRg st="9" end="9"/>
                                            </p:txEl>
                                          </p:spTgt>
                                        </p:tgtEl>
                                        <p:attrNameLst>
                                          <p:attrName>style.visibility</p:attrName>
                                        </p:attrNameLst>
                                      </p:cBhvr>
                                      <p:to>
                                        <p:strVal val="visible"/>
                                      </p:to>
                                    </p:set>
                                  </p:childTnLst>
                                </p:cTn>
                              </p:par>
                              <p:par>
                                <p:cTn id="110" presetID="1" presetClass="exit" presetSubtype="0" fill="hold" grpId="1" nodeType="withEffect">
                                  <p:stCondLst>
                                    <p:cond delay="0"/>
                                  </p:stCondLst>
                                  <p:childTnLst>
                                    <p:set>
                                      <p:cBhvr>
                                        <p:cTn id="111" dur="1" fill="hold">
                                          <p:stCondLst>
                                            <p:cond delay="0"/>
                                          </p:stCondLst>
                                        </p:cTn>
                                        <p:tgtEl>
                                          <p:spTgt spid="39"/>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40"/>
                                        </p:tgtEl>
                                        <p:attrNameLst>
                                          <p:attrName>style.visibility</p:attrName>
                                        </p:attrNameLst>
                                      </p:cBhvr>
                                      <p:to>
                                        <p:strVal val="visible"/>
                                      </p:to>
                                    </p:set>
                                    <p:animEffect transition="in" filter="fade">
                                      <p:cBhvr>
                                        <p:cTn id="114" dur="250"/>
                                        <p:tgtEl>
                                          <p:spTgt spid="40"/>
                                        </p:tgtEl>
                                      </p:cBhvr>
                                    </p:animEffec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
                                            <p:txEl>
                                              <p:pRg st="10" end="10"/>
                                            </p:txEl>
                                          </p:spTgt>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40"/>
                                        </p:tgtEl>
                                        <p:attrNameLst>
                                          <p:attrName>style.visibility</p:attrName>
                                        </p:attrNameLst>
                                      </p:cBhvr>
                                      <p:to>
                                        <p:strVal val="hidden"/>
                                      </p:to>
                                    </p:set>
                                  </p:childTnLst>
                                </p:cTn>
                              </p:par>
                              <p:par>
                                <p:cTn id="121" presetID="10" presetClass="entr" presetSubtype="0" fill="hold"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250"/>
                                        <p:tgtEl>
                                          <p:spTgt spid="41"/>
                                        </p:tgtEl>
                                      </p:cBhvr>
                                    </p:animEffect>
                                  </p:childTnLst>
                                </p:cTn>
                              </p:par>
                            </p:childTnLst>
                          </p:cTn>
                        </p:par>
                        <p:par>
                          <p:cTn id="124" fill="hold">
                            <p:stCondLst>
                              <p:cond delay="250"/>
                            </p:stCondLst>
                            <p:childTnLst>
                              <p:par>
                                <p:cTn id="125" presetID="10" presetClass="entr" presetSubtype="0" fill="hold" grpId="0" nodeType="afterEffect">
                                  <p:stCondLst>
                                    <p:cond delay="0"/>
                                  </p:stCondLst>
                                  <p:childTnLst>
                                    <p:set>
                                      <p:cBhvr>
                                        <p:cTn id="126" dur="1" fill="hold">
                                          <p:stCondLst>
                                            <p:cond delay="0"/>
                                          </p:stCondLst>
                                        </p:cTn>
                                        <p:tgtEl>
                                          <p:spTgt spid="42"/>
                                        </p:tgtEl>
                                        <p:attrNameLst>
                                          <p:attrName>style.visibility</p:attrName>
                                        </p:attrNameLst>
                                      </p:cBhvr>
                                      <p:to>
                                        <p:strVal val="visible"/>
                                      </p:to>
                                    </p:set>
                                    <p:animEffect transition="in" filter="fade">
                                      <p:cBhvr>
                                        <p:cTn id="127" dur="250"/>
                                        <p:tgtEl>
                                          <p:spTgt spid="42"/>
                                        </p:tgtEl>
                                      </p:cBhvr>
                                    </p:animEffec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
                                            <p:txEl>
                                              <p:pRg st="11" end="11"/>
                                            </p:txEl>
                                          </p:spTgt>
                                        </p:tgtEl>
                                        <p:attrNameLst>
                                          <p:attrName>style.visibility</p:attrName>
                                        </p:attrNameLst>
                                      </p:cBhvr>
                                      <p:to>
                                        <p:strVal val="visible"/>
                                      </p:to>
                                    </p:set>
                                  </p:childTnLst>
                                </p:cTn>
                              </p:par>
                              <p:par>
                                <p:cTn id="132" presetID="1" presetClass="exit" presetSubtype="0" fill="hold" grpId="1" nodeType="withEffect">
                                  <p:stCondLst>
                                    <p:cond delay="0"/>
                                  </p:stCondLst>
                                  <p:childTnLst>
                                    <p:set>
                                      <p:cBhvr>
                                        <p:cTn id="133" dur="1" fill="hold">
                                          <p:stCondLst>
                                            <p:cond delay="0"/>
                                          </p:stCondLst>
                                        </p:cTn>
                                        <p:tgtEl>
                                          <p:spTgt spid="42"/>
                                        </p:tgtEl>
                                        <p:attrNameLst>
                                          <p:attrName>style.visibility</p:attrName>
                                        </p:attrNameLst>
                                      </p:cBhvr>
                                      <p:to>
                                        <p:strVal val="hidden"/>
                                      </p:to>
                                    </p:set>
                                  </p:childTnLst>
                                </p:cTn>
                              </p:par>
                              <p:par>
                                <p:cTn id="134" presetID="10" presetClass="entr" presetSubtype="0" fill="hold" grpId="0" nodeType="withEffect">
                                  <p:stCondLst>
                                    <p:cond delay="0"/>
                                  </p:stCondLst>
                                  <p:childTnLst>
                                    <p:set>
                                      <p:cBhvr>
                                        <p:cTn id="135" dur="1" fill="hold">
                                          <p:stCondLst>
                                            <p:cond delay="0"/>
                                          </p:stCondLst>
                                        </p:cTn>
                                        <p:tgtEl>
                                          <p:spTgt spid="43"/>
                                        </p:tgtEl>
                                        <p:attrNameLst>
                                          <p:attrName>style.visibility</p:attrName>
                                        </p:attrNameLst>
                                      </p:cBhvr>
                                      <p:to>
                                        <p:strVal val="visible"/>
                                      </p:to>
                                    </p:set>
                                    <p:animEffect transition="in" filter="fade">
                                      <p:cBhvr>
                                        <p:cTn id="136" dur="250"/>
                                        <p:tgtEl>
                                          <p:spTgt spid="43"/>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3">
                                            <p:txEl>
                                              <p:pRg st="12" end="12"/>
                                            </p:txEl>
                                          </p:spTgt>
                                        </p:tgtEl>
                                        <p:attrNameLst>
                                          <p:attrName>style.visibility</p:attrName>
                                        </p:attrNameLst>
                                      </p:cBhvr>
                                      <p:to>
                                        <p:strVal val="visible"/>
                                      </p:to>
                                    </p:set>
                                  </p:childTnLst>
                                </p:cTn>
                              </p:par>
                              <p:par>
                                <p:cTn id="141" presetID="1" presetClass="exit" presetSubtype="0" fill="hold" grpId="1" nodeType="withEffect">
                                  <p:stCondLst>
                                    <p:cond delay="0"/>
                                  </p:stCondLst>
                                  <p:childTnLst>
                                    <p:set>
                                      <p:cBhvr>
                                        <p:cTn id="142" dur="1" fill="hold">
                                          <p:stCondLst>
                                            <p:cond delay="0"/>
                                          </p:stCondLst>
                                        </p:cTn>
                                        <p:tgtEl>
                                          <p:spTgt spid="43"/>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38"/>
                                        </p:tgtEl>
                                        <p:attrNameLst>
                                          <p:attrName>style.visibility</p:attrName>
                                        </p:attrNameLst>
                                      </p:cBhvr>
                                      <p:to>
                                        <p:strVal val="hidden"/>
                                      </p:to>
                                    </p:set>
                                  </p:childTnLst>
                                </p:cTn>
                              </p:par>
                              <p:par>
                                <p:cTn id="145" presetID="1" presetClass="entr" presetSubtype="0" fill="hold" nodeType="with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par>
                                <p:cTn id="147" presetID="10"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animEffect transition="in" filter="fade">
                                      <p:cBhvr>
                                        <p:cTn id="149" dur="25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P spid="27" grpId="1" animBg="1"/>
      <p:bldP spid="28" grpId="0" animBg="1"/>
      <p:bldP spid="28" grpId="1" animBg="1"/>
      <p:bldP spid="29" grpId="0" animBg="1"/>
      <p:bldP spid="29" grpId="1" animBg="1"/>
      <p:bldP spid="30" grpId="0" animBg="1"/>
      <p:bldP spid="30" grpId="1" animBg="1"/>
      <p:bldP spid="31" grpId="0" animBg="1"/>
      <p:bldP spid="31" grpId="1" animBg="1"/>
      <p:bldP spid="33" grpId="0" animBg="1"/>
      <p:bldP spid="35" grpId="0" animBg="1"/>
      <p:bldP spid="35" grpId="1" animBg="1"/>
      <p:bldP spid="36" grpId="0" animBg="1"/>
      <p:bldP spid="36" grpId="1" animBg="1"/>
      <p:bldP spid="37" grpId="0" animBg="1"/>
      <p:bldP spid="37" grpId="1" animBg="1"/>
      <p:bldP spid="39" grpId="0" animBg="1"/>
      <p:bldP spid="39" grpId="1" animBg="1"/>
      <p:bldP spid="40" grpId="0" animBg="1"/>
      <p:bldP spid="40" grpId="1" animBg="1"/>
      <p:bldP spid="42" grpId="0" animBg="1"/>
      <p:bldP spid="42" grpId="1" animBg="1"/>
      <p:bldP spid="43" grpId="0" animBg="1"/>
      <p:bldP spid="43" grpId="1"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0141526" y="706582"/>
            <a:ext cx="9130147" cy="7259781"/>
          </a:xfrm>
          <a:ln/>
          <a:effectLst>
            <a:outerShdw blurRad="50800" dist="635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lnSpc>
                <a:spcPct val="120000"/>
              </a:lnSpc>
              <a:spcBef>
                <a:spcPts val="0"/>
              </a:spcBef>
              <a:buNone/>
            </a:pPr>
            <a:r>
              <a:rPr lang="en-AU" sz="1800" b="1" dirty="0"/>
              <a:t>@prefix : &lt;http://linked.data.gov.au/def/earth-science-data-category/&gt; .</a:t>
            </a:r>
          </a:p>
          <a:p>
            <a:pPr marL="0" indent="0">
              <a:lnSpc>
                <a:spcPct val="120000"/>
              </a:lnSpc>
              <a:spcBef>
                <a:spcPts val="0"/>
              </a:spcBef>
              <a:buNone/>
            </a:pPr>
            <a:r>
              <a:rPr lang="en-AU" sz="1800" b="1" dirty="0"/>
              <a:t>@prefix dc: &lt;http://purl.org/dc/elements/1.1/&gt; .</a:t>
            </a:r>
          </a:p>
          <a:p>
            <a:pPr marL="0" indent="0">
              <a:lnSpc>
                <a:spcPct val="120000"/>
              </a:lnSpc>
              <a:spcBef>
                <a:spcPts val="0"/>
              </a:spcBef>
              <a:buNone/>
            </a:pPr>
            <a:r>
              <a:rPr lang="en-AU" sz="1800" b="1" dirty="0"/>
              <a:t>@prefix </a:t>
            </a:r>
            <a:r>
              <a:rPr lang="en-AU" sz="1800" b="1" dirty="0" err="1"/>
              <a:t>dct</a:t>
            </a:r>
            <a:r>
              <a:rPr lang="en-AU" sz="1800" b="1" dirty="0"/>
              <a:t>: &lt;http://purl.org/dc/terms/&gt; .</a:t>
            </a:r>
          </a:p>
          <a:p>
            <a:pPr marL="0" indent="0">
              <a:lnSpc>
                <a:spcPct val="120000"/>
              </a:lnSpc>
              <a:spcBef>
                <a:spcPts val="0"/>
              </a:spcBef>
              <a:buNone/>
            </a:pPr>
            <a:r>
              <a:rPr lang="en-AU" sz="1800" b="1" dirty="0"/>
              <a:t>@prefix </a:t>
            </a:r>
            <a:r>
              <a:rPr lang="en-AU" sz="1800" b="1" dirty="0" err="1"/>
              <a:t>es</a:t>
            </a:r>
            <a:r>
              <a:rPr lang="en-AU" sz="1800" b="1" dirty="0"/>
              <a:t>: &lt;http://purl.org/au-research/vocabulary/anzsrc-for/2008/&gt; .</a:t>
            </a:r>
          </a:p>
          <a:p>
            <a:pPr marL="0" indent="0">
              <a:lnSpc>
                <a:spcPct val="120000"/>
              </a:lnSpc>
              <a:spcBef>
                <a:spcPts val="0"/>
              </a:spcBef>
              <a:buNone/>
            </a:pPr>
            <a:r>
              <a:rPr lang="en-AU" sz="1800" b="1" dirty="0"/>
              <a:t>@prefix owl: &lt;http://www.w3.org/2002/07/owl#&gt; .</a:t>
            </a:r>
          </a:p>
          <a:p>
            <a:pPr marL="0" indent="0">
              <a:lnSpc>
                <a:spcPct val="120000"/>
              </a:lnSpc>
              <a:spcBef>
                <a:spcPts val="0"/>
              </a:spcBef>
              <a:buNone/>
            </a:pPr>
            <a:r>
              <a:rPr lang="en-AU" sz="1800" b="1" dirty="0"/>
              <a:t>@prefix </a:t>
            </a:r>
            <a:r>
              <a:rPr lang="en-AU" sz="1800" b="1" dirty="0" err="1"/>
              <a:t>rdf</a:t>
            </a:r>
            <a:r>
              <a:rPr lang="en-AU" sz="1800" b="1" dirty="0"/>
              <a:t>: &lt;http://www.w3.org/1999/02/22-rdf-syntax-ns#&gt; .</a:t>
            </a:r>
          </a:p>
          <a:p>
            <a:pPr marL="0" indent="0">
              <a:lnSpc>
                <a:spcPct val="120000"/>
              </a:lnSpc>
              <a:spcBef>
                <a:spcPts val="0"/>
              </a:spcBef>
              <a:buNone/>
            </a:pPr>
            <a:r>
              <a:rPr lang="en-AU" sz="1800" b="1" dirty="0"/>
              <a:t>@prefix </a:t>
            </a:r>
            <a:r>
              <a:rPr lang="en-AU" sz="1800" b="1" dirty="0" err="1"/>
              <a:t>rdfs</a:t>
            </a:r>
            <a:r>
              <a:rPr lang="en-AU" sz="1800" b="1" dirty="0"/>
              <a:t>: &lt;http://www.w3.org/2000/01/rdf-schema#&gt; .</a:t>
            </a:r>
          </a:p>
          <a:p>
            <a:pPr marL="0" indent="0">
              <a:lnSpc>
                <a:spcPct val="120000"/>
              </a:lnSpc>
              <a:spcBef>
                <a:spcPts val="0"/>
              </a:spcBef>
              <a:buNone/>
            </a:pPr>
            <a:r>
              <a:rPr lang="en-AU" sz="1800" b="1" dirty="0"/>
              <a:t>@prefix </a:t>
            </a:r>
            <a:r>
              <a:rPr lang="en-AU" sz="1800" b="1" dirty="0" err="1"/>
              <a:t>skos</a:t>
            </a:r>
            <a:r>
              <a:rPr lang="en-AU" sz="1800" b="1" dirty="0"/>
              <a:t>: &lt;http://www.w3.org/2004/02/skos/core#&gt; .</a:t>
            </a:r>
          </a:p>
          <a:p>
            <a:pPr marL="0" indent="0">
              <a:lnSpc>
                <a:spcPct val="120000"/>
              </a:lnSpc>
              <a:spcBef>
                <a:spcPts val="0"/>
              </a:spcBef>
              <a:buNone/>
            </a:pPr>
            <a:r>
              <a:rPr lang="en-AU" sz="1800" b="1" dirty="0"/>
              <a:t>@prefix xml: &lt;http://www.w3.org/XML/1998/namespace&gt; .</a:t>
            </a:r>
          </a:p>
          <a:p>
            <a:pPr marL="0" indent="0">
              <a:lnSpc>
                <a:spcPct val="120000"/>
              </a:lnSpc>
              <a:spcBef>
                <a:spcPts val="0"/>
              </a:spcBef>
              <a:buNone/>
            </a:pPr>
            <a:r>
              <a:rPr lang="en-AU" sz="1800" b="1" dirty="0"/>
              <a:t>@prefix </a:t>
            </a:r>
            <a:r>
              <a:rPr lang="en-AU" sz="1800" b="1" dirty="0" err="1"/>
              <a:t>xsd</a:t>
            </a:r>
            <a:r>
              <a:rPr lang="en-AU" sz="1800" b="1" dirty="0"/>
              <a:t>: &lt;http://www.w3.org/2001/XMLSchema#&gt;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&lt;http://linked.data.gov.au/def/earth-science-data-category&gt; a </a:t>
            </a:r>
            <a:r>
              <a:rPr lang="en-AU" sz="1800" b="1" dirty="0" err="1"/>
              <a:t>owl:Ontology</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t>
            </a:r>
            <a:r>
              <a:rPr lang="en-AU" sz="1800" b="1" dirty="0" err="1"/>
              <a:t>conceptScheme</a:t>
            </a:r>
            <a:r>
              <a:rPr lang="en-AU" sz="1800" b="1" dirty="0"/>
              <a:t> a </a:t>
            </a:r>
            <a:r>
              <a:rPr lang="en-AU" sz="1800" b="1" dirty="0" err="1"/>
              <a:t>skos:ConceptScheme</a:t>
            </a:r>
            <a:r>
              <a:rPr lang="en-AU" sz="1800" b="1" dirty="0"/>
              <a:t> ;</a:t>
            </a:r>
          </a:p>
          <a:p>
            <a:pPr marL="0" indent="0">
              <a:lnSpc>
                <a:spcPct val="120000"/>
              </a:lnSpc>
              <a:spcBef>
                <a:spcPts val="0"/>
              </a:spcBef>
              <a:buNone/>
            </a:pPr>
            <a:r>
              <a:rPr lang="en-AU" sz="1800" b="1" dirty="0"/>
              <a:t>    </a:t>
            </a:r>
            <a:r>
              <a:rPr lang="en-AU" sz="1800" b="1" dirty="0" err="1"/>
              <a:t>dct:created</a:t>
            </a:r>
            <a:r>
              <a:rPr lang="en-AU" sz="1800" b="1" dirty="0"/>
              <a:t> "2019-09-06T8:17:57+10:00"^^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dct:modified</a:t>
            </a:r>
            <a:r>
              <a:rPr lang="en-AU" sz="1800" b="1" dirty="0"/>
              <a:t> "2019-09-11T8:46:46+10:00"^^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dct:source</a:t>
            </a:r>
            <a:r>
              <a:rPr lang="en-AU" sz="1800" b="1" dirty="0"/>
              <a:t> "Modified from the Fields of Research vocabulary from the Australian and New Zealand Standard Research Classification (ANZSRC). Relevant earth science categories have been extracted and augmented with narrower terms relevant for industry and research institutions." ;</a:t>
            </a:r>
          </a:p>
          <a:p>
            <a:pPr marL="0" indent="0">
              <a:lnSpc>
                <a:spcPct val="120000"/>
              </a:lnSpc>
              <a:spcBef>
                <a:spcPts val="0"/>
              </a:spcBef>
              <a:buNone/>
            </a:pPr>
            <a:r>
              <a:rPr lang="en-AU" sz="1800" b="1" dirty="0"/>
              <a:t>    </a:t>
            </a:r>
            <a:r>
              <a:rPr lang="en-AU" sz="1800" b="1" dirty="0" err="1"/>
              <a:t>skos:definition</a:t>
            </a:r>
            <a:r>
              <a:rPr lang="en-AU" sz="1800" b="1" dirty="0"/>
              <a:t> "A classification that facilitates identification of the Fields of Research, or topics, to which a dataset, activity, or entity pertain."@</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dct:creator</a:t>
            </a:r>
            <a:r>
              <a:rPr lang="en-AU" sz="1800" b="1" dirty="0"/>
              <a:t> "Geological Survey of Queensland" ;</a:t>
            </a:r>
          </a:p>
          <a:p>
            <a:pPr marL="0" indent="0">
              <a:lnSpc>
                <a:spcPct val="120000"/>
              </a:lnSpc>
              <a:spcBef>
                <a:spcPts val="0"/>
              </a:spcBef>
              <a:buNone/>
            </a:pPr>
            <a:r>
              <a:rPr lang="en-AU" sz="1800" b="1" dirty="0"/>
              <a:t>    </a:t>
            </a:r>
            <a:r>
              <a:rPr lang="en-AU" sz="1800" b="1" dirty="0" err="1"/>
              <a:t>skos:prefLabel</a:t>
            </a:r>
            <a:r>
              <a:rPr lang="en-AU" sz="1800" b="1" dirty="0"/>
              <a:t> "Earth Science Data Category"@</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:airborne-spectral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:spectral-imaging ;</a:t>
            </a:r>
          </a:p>
          <a:p>
            <a:pPr marL="0" indent="0">
              <a:lnSpc>
                <a:spcPct val="120000"/>
              </a:lnSpc>
              <a:spcBef>
                <a:spcPts val="0"/>
              </a:spcBef>
              <a:buNone/>
            </a:pPr>
            <a:r>
              <a:rPr lang="en-AU" sz="1800" b="1" dirty="0"/>
              <a:t>    </a:t>
            </a:r>
            <a:r>
              <a:rPr lang="en-AU" sz="1800" b="1" dirty="0" err="1"/>
              <a:t>skos:definition</a:t>
            </a:r>
            <a:r>
              <a:rPr lang="en-AU" sz="1800" b="1" dirty="0"/>
              <a:t> "Remotely sensed spectral imaging obtained from an airborne platform."@</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"Airborne Spectral"@</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:conventional-logs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a:t>
            </a:r>
            <a:r>
              <a:rPr lang="en-AU" sz="1800" b="1" dirty="0" err="1"/>
              <a:t>petrophysics</a:t>
            </a:r>
            <a:r>
              <a:rPr lang="en-AU" sz="1800" b="1" dirty="0"/>
              <a:t> ;</a:t>
            </a:r>
          </a:p>
          <a:p>
            <a:pPr marL="0" indent="0">
              <a:lnSpc>
                <a:spcPct val="120000"/>
              </a:lnSpc>
              <a:spcBef>
                <a:spcPts val="0"/>
              </a:spcBef>
              <a:buNone/>
            </a:pPr>
            <a:r>
              <a:rPr lang="en-AU" sz="1800" b="1" dirty="0"/>
              <a:t>    </a:t>
            </a:r>
            <a:r>
              <a:rPr lang="en-AU" sz="1800" b="1" dirty="0" err="1"/>
              <a:t>skos:definition</a:t>
            </a:r>
            <a:r>
              <a:rPr lang="en-AU" sz="1800" b="1" dirty="0"/>
              <a:t> "To continuously measure formation properties with electrically powered instruments to infer properties and make decisions about drilling and production operations. Source: Schlumberger Oilfield Glossary"@</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"Conventional Logs"@</a:t>
            </a:r>
            <a:r>
              <a:rPr lang="en-AU" sz="1800" b="1" dirty="0" err="1"/>
              <a:t>en</a:t>
            </a:r>
            <a:r>
              <a:rPr lang="en-AU" sz="1800" b="1" dirty="0"/>
              <a:t> .</a:t>
            </a:r>
          </a:p>
        </p:txBody>
      </p:sp>
      <p:sp>
        <p:nvSpPr>
          <p:cNvPr id="5" name="Content Placeholder 2"/>
          <p:cNvSpPr txBox="1">
            <a:spLocks/>
          </p:cNvSpPr>
          <p:nvPr/>
        </p:nvSpPr>
        <p:spPr>
          <a:xfrm>
            <a:off x="1361202" y="2300203"/>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Verify </a:t>
            </a:r>
            <a:r>
              <a:rPr lang="en-AU" sz="2400" b="1" dirty="0"/>
              <a:t>that the vocabulary </a:t>
            </a:r>
            <a:r>
              <a:rPr lang="en-AU" sz="2400" b="1" dirty="0" smtClean="0"/>
              <a:t>name:</a:t>
            </a:r>
          </a:p>
          <a:p>
            <a:pPr marL="342900" indent="-342900">
              <a:buFont typeface="+mj-lt"/>
              <a:buAutoNum type="arabicPeriod"/>
            </a:pPr>
            <a:r>
              <a:rPr lang="en-AU" sz="2000" b="1" dirty="0"/>
              <a:t>R</a:t>
            </a:r>
            <a:r>
              <a:rPr lang="en-AU" sz="2000" b="1" dirty="0" smtClean="0"/>
              <a:t>eflects </a:t>
            </a:r>
            <a:r>
              <a:rPr lang="en-AU" sz="2000" b="1" dirty="0"/>
              <a:t>the vocabulary content.</a:t>
            </a:r>
          </a:p>
          <a:p>
            <a:pPr marL="342900" indent="-342900">
              <a:buFont typeface="+mj-lt"/>
              <a:buAutoNum type="arabicPeriod"/>
            </a:pPr>
            <a:r>
              <a:rPr lang="en-AU" sz="2000" b="1" dirty="0" smtClean="0"/>
              <a:t>Uses </a:t>
            </a:r>
            <a:r>
              <a:rPr lang="en-AU" sz="2000" b="1" dirty="0"/>
              <a:t>only plain English words.</a:t>
            </a:r>
          </a:p>
          <a:p>
            <a:pPr marL="342900" indent="-342900">
              <a:buFont typeface="+mj-lt"/>
              <a:buAutoNum type="arabicPeriod"/>
            </a:pPr>
            <a:r>
              <a:rPr lang="en-AU" sz="2000" b="1" dirty="0" smtClean="0"/>
              <a:t>Starts with the prefix “GSQ” if </a:t>
            </a:r>
            <a:r>
              <a:rPr lang="en-AU" sz="2000" b="1" dirty="0"/>
              <a:t>the vocabulary is about GSQ-only </a:t>
            </a:r>
            <a:r>
              <a:rPr lang="en-AU" sz="2000" b="1" dirty="0" smtClean="0"/>
              <a:t>concepts, e.g</a:t>
            </a:r>
            <a:r>
              <a:rPr lang="en-AU" sz="2000" b="1" dirty="0"/>
              <a:t>. GSQ Dataset Theme.</a:t>
            </a:r>
          </a:p>
          <a:p>
            <a:pPr marL="342900" indent="-342900">
              <a:buFont typeface="+mj-lt"/>
              <a:buAutoNum type="arabicPeriod"/>
            </a:pPr>
            <a:r>
              <a:rPr lang="en-AU" sz="2000" b="1" dirty="0" smtClean="0"/>
              <a:t>Does NOT start with the prefix “GSQ” if </a:t>
            </a:r>
            <a:r>
              <a:rPr lang="en-AU" sz="2000" b="1" dirty="0"/>
              <a:t>the vocabulary is about universal </a:t>
            </a:r>
            <a:r>
              <a:rPr lang="en-AU" sz="2000" b="1" dirty="0" smtClean="0"/>
              <a:t>concepts, e.g</a:t>
            </a:r>
            <a:r>
              <a:rPr lang="en-AU" sz="2000" b="1" dirty="0"/>
              <a:t>. Earth Science Data Category.</a:t>
            </a:r>
          </a:p>
        </p:txBody>
      </p:sp>
      <p:sp>
        <p:nvSpPr>
          <p:cNvPr id="8" name="Rounded Rectangle 7"/>
          <p:cNvSpPr/>
          <p:nvPr/>
        </p:nvSpPr>
        <p:spPr>
          <a:xfrm>
            <a:off x="11454384" y="5114544"/>
            <a:ext cx="1975104"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9" name="TextBox 8"/>
          <p:cNvSpPr txBox="1"/>
          <p:nvPr/>
        </p:nvSpPr>
        <p:spPr>
          <a:xfrm>
            <a:off x="15116030" y="0"/>
            <a:ext cx="4683270" cy="307777"/>
          </a:xfrm>
          <a:prstGeom prst="rect">
            <a:avLst/>
          </a:prstGeom>
          <a:noFill/>
        </p:spPr>
        <p:txBody>
          <a:bodyPr wrap="none" rtlCol="0">
            <a:spAutoFit/>
          </a:bodyPr>
          <a:lstStyle/>
          <a:p>
            <a:r>
              <a:rPr lang="en-AU" sz="1400" dirty="0" smtClean="0"/>
              <a:t>For detailed instruction go to </a:t>
            </a:r>
            <a:r>
              <a:rPr lang="en-AU" sz="1400" dirty="0" smtClean="0">
                <a:hlinkClick r:id="rId2"/>
              </a:rPr>
              <a:t>Vocabulary Wiki </a:t>
            </a:r>
            <a:r>
              <a:rPr lang="en-AU" sz="1400" dirty="0" smtClean="0"/>
              <a:t>on GSQ </a:t>
            </a:r>
            <a:r>
              <a:rPr lang="en-AU" sz="1400" dirty="0" err="1" smtClean="0"/>
              <a:t>Github</a:t>
            </a:r>
            <a:r>
              <a:rPr lang="en-AU" sz="1400" dirty="0" smtClean="0"/>
              <a:t> </a:t>
            </a:r>
            <a:endParaRPr lang="en-AU" sz="1400" dirty="0"/>
          </a:p>
        </p:txBody>
      </p:sp>
      <p:sp>
        <p:nvSpPr>
          <p:cNvPr id="10" name="Rounded Rectangle 9"/>
          <p:cNvSpPr/>
          <p:nvPr/>
        </p:nvSpPr>
        <p:spPr>
          <a:xfrm>
            <a:off x="10274372" y="2928693"/>
            <a:ext cx="4091868"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1" name="Rounded Rectangle 10"/>
          <p:cNvSpPr/>
          <p:nvPr/>
        </p:nvSpPr>
        <p:spPr>
          <a:xfrm>
            <a:off x="10186923" y="742842"/>
            <a:ext cx="5100834" cy="20116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2" name="Content Placeholder 2"/>
          <p:cNvSpPr txBox="1">
            <a:spLocks/>
          </p:cNvSpPr>
          <p:nvPr/>
        </p:nvSpPr>
        <p:spPr>
          <a:xfrm>
            <a:off x="1360800" y="2300400"/>
            <a:ext cx="8226000" cy="585000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a:t>
            </a:r>
            <a:r>
              <a:rPr lang="en-AU" sz="2400" b="1" dirty="0" smtClean="0"/>
              <a:t>that the </a:t>
            </a:r>
            <a:r>
              <a:rPr lang="en-AU" sz="2400" b="1" dirty="0"/>
              <a:t>vocabulary URI</a:t>
            </a:r>
          </a:p>
          <a:p>
            <a:pPr marL="457200" indent="-457200">
              <a:buFont typeface="+mj-lt"/>
              <a:buAutoNum type="arabicPeriod"/>
            </a:pPr>
            <a:r>
              <a:rPr lang="en-AU" sz="2000" b="1" dirty="0" smtClean="0"/>
              <a:t>Is in the format:</a:t>
            </a:r>
          </a:p>
          <a:p>
            <a:pPr marL="576072" lvl="1" indent="0">
              <a:buNone/>
            </a:pPr>
            <a:r>
              <a:rPr lang="en-AU" sz="1496" b="1" i="1" dirty="0" smtClean="0"/>
              <a:t>&lt;http</a:t>
            </a:r>
            <a:r>
              <a:rPr lang="en-AU" sz="1496" b="1" i="1" dirty="0"/>
              <a:t>://</a:t>
            </a:r>
            <a:r>
              <a:rPr lang="en-AU" sz="1496" b="1" i="1" dirty="0" smtClean="0"/>
              <a:t>linked.data.gov.au/def/VocabularyID&gt;</a:t>
            </a:r>
          </a:p>
          <a:p>
            <a:pPr marL="576072" lvl="1" indent="0">
              <a:buNone/>
            </a:pPr>
            <a:r>
              <a:rPr lang="en-AU" sz="1496" b="1" dirty="0" smtClean="0"/>
              <a:t>e.g</a:t>
            </a:r>
            <a:r>
              <a:rPr lang="en-AU" sz="1496" b="1" dirty="0"/>
              <a:t>. </a:t>
            </a:r>
            <a:r>
              <a:rPr lang="en-AU" sz="1496" b="1" dirty="0" smtClean="0"/>
              <a:t>&lt;http</a:t>
            </a:r>
            <a:r>
              <a:rPr lang="en-AU" sz="1496" b="1" dirty="0"/>
              <a:t>://</a:t>
            </a:r>
            <a:r>
              <a:rPr lang="en-AU" sz="1496" b="1" dirty="0" smtClean="0"/>
              <a:t>linked.data.gov.au/def/gsq-dataset-theme&gt;</a:t>
            </a:r>
            <a:endParaRPr lang="en-AU" sz="1496" b="1" dirty="0"/>
          </a:p>
          <a:p>
            <a:pPr marL="457200" indent="-457200">
              <a:buFont typeface="+mj-lt"/>
              <a:buAutoNum type="arabicPeriod"/>
            </a:pPr>
            <a:r>
              <a:rPr lang="en-AU" sz="2000" b="1" dirty="0" smtClean="0"/>
              <a:t>The vocabulary </a:t>
            </a:r>
            <a:r>
              <a:rPr lang="en-AU" sz="2000" b="1" dirty="0"/>
              <a:t>ID </a:t>
            </a:r>
            <a:r>
              <a:rPr lang="en-AU" sz="2000" b="1" dirty="0" smtClean="0"/>
              <a:t>within the URI is:</a:t>
            </a:r>
            <a:endParaRPr lang="en-AU" sz="2000" b="1" dirty="0"/>
          </a:p>
          <a:p>
            <a:pPr marL="576072" lvl="1" indent="0">
              <a:buNone/>
            </a:pPr>
            <a:r>
              <a:rPr lang="en-AU" sz="1496" b="1" dirty="0"/>
              <a:t>All lower case ASCII characters - letters and numbers </a:t>
            </a:r>
            <a:r>
              <a:rPr lang="en-AU" sz="1496" b="1" dirty="0" smtClean="0"/>
              <a:t>only.</a:t>
            </a:r>
            <a:endParaRPr lang="en-AU" sz="1496" b="1" dirty="0"/>
          </a:p>
          <a:p>
            <a:pPr marL="576072" lvl="1" indent="0">
              <a:buNone/>
            </a:pPr>
            <a:r>
              <a:rPr lang="en-AU" sz="1496" b="1" dirty="0"/>
              <a:t>No spaces - use hyphens in place of </a:t>
            </a:r>
            <a:r>
              <a:rPr lang="en-AU" sz="1496" b="1" dirty="0" smtClean="0"/>
              <a:t>spaces. </a:t>
            </a:r>
          </a:p>
          <a:p>
            <a:pPr marL="576072" lvl="1" indent="0">
              <a:buNone/>
            </a:pPr>
            <a:r>
              <a:rPr lang="en-AU" sz="1496" b="1" dirty="0" smtClean="0"/>
              <a:t>e.g</a:t>
            </a:r>
            <a:r>
              <a:rPr lang="en-AU" sz="1496" b="1" dirty="0"/>
              <a:t>. </a:t>
            </a:r>
            <a:r>
              <a:rPr lang="en-AU" sz="1496" b="1" dirty="0" smtClean="0"/>
              <a:t>earth-science-data-category.</a:t>
            </a:r>
          </a:p>
          <a:p>
            <a:pPr marL="576072" lvl="1" indent="0">
              <a:buNone/>
            </a:pPr>
            <a:r>
              <a:rPr lang="en-AU" sz="1496" b="1" i="1" dirty="0" smtClean="0"/>
              <a:t>Does </a:t>
            </a:r>
            <a:r>
              <a:rPr lang="en-AU" sz="1496" b="1" i="1" dirty="0"/>
              <a:t>not </a:t>
            </a:r>
            <a:r>
              <a:rPr lang="en-AU" sz="1496" b="1" dirty="0"/>
              <a:t>have a trailing slash on the Ontology </a:t>
            </a:r>
            <a:r>
              <a:rPr lang="en-AU" sz="1496" b="1" dirty="0" smtClean="0"/>
              <a:t>Line.</a:t>
            </a:r>
          </a:p>
        </p:txBody>
      </p:sp>
      <p:sp>
        <p:nvSpPr>
          <p:cNvPr id="14" name="Content Placeholder 2"/>
          <p:cNvSpPr txBox="1">
            <a:spLocks/>
          </p:cNvSpPr>
          <p:nvPr/>
        </p:nvSpPr>
        <p:spPr>
          <a:xfrm>
            <a:off x="1360800" y="2300400"/>
            <a:ext cx="8226000" cy="585000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RDF </a:t>
            </a:r>
            <a:r>
              <a:rPr lang="en-AU" sz="2400" b="1" dirty="0" smtClean="0"/>
              <a:t>prefix:</a:t>
            </a:r>
          </a:p>
          <a:p>
            <a:pPr marL="457200" indent="-457200">
              <a:buFont typeface="+mj-lt"/>
              <a:buAutoNum type="arabicPeriod"/>
            </a:pPr>
            <a:r>
              <a:rPr lang="en-AU" sz="2000" b="1" dirty="0" smtClean="0"/>
              <a:t>Is </a:t>
            </a:r>
            <a:r>
              <a:rPr lang="en-AU" sz="2000" b="1" dirty="0"/>
              <a:t>declared for the vocabulary and is in the format:</a:t>
            </a:r>
          </a:p>
          <a:p>
            <a:pPr marL="576072" lvl="1" indent="0">
              <a:buNone/>
            </a:pPr>
            <a:r>
              <a:rPr lang="en-AU" sz="1496" b="1" i="1" dirty="0" smtClean="0"/>
              <a:t>@</a:t>
            </a:r>
            <a:r>
              <a:rPr lang="en-AU" sz="1496" b="1" i="1" dirty="0"/>
              <a:t>prefix </a:t>
            </a:r>
            <a:r>
              <a:rPr lang="en-AU" sz="1496" b="1" i="1" dirty="0" smtClean="0"/>
              <a:t> </a:t>
            </a:r>
            <a:r>
              <a:rPr lang="en-AU" sz="1496" b="1" i="1" dirty="0" err="1" smtClean="0"/>
              <a:t>prefix</a:t>
            </a:r>
            <a:r>
              <a:rPr lang="en-AU" sz="1496" b="1" i="1" dirty="0" smtClean="0"/>
              <a:t>: &lt;vocab-URI/&gt; .</a:t>
            </a:r>
          </a:p>
          <a:p>
            <a:pPr marL="576072" lvl="1" indent="0">
              <a:buNone/>
            </a:pPr>
            <a:r>
              <a:rPr lang="en-AU" sz="1496" b="1" dirty="0" smtClean="0"/>
              <a:t>e.g. @prefix </a:t>
            </a:r>
            <a:r>
              <a:rPr lang="en-AU" sz="1496" b="1" dirty="0" err="1" smtClean="0"/>
              <a:t>gsqtheme</a:t>
            </a:r>
            <a:r>
              <a:rPr lang="en-AU" sz="1496" b="1" dirty="0" smtClean="0"/>
              <a:t>: &lt;http://linked.data.gov.au/def/gsq-dataset-theme/&gt; .</a:t>
            </a:r>
          </a:p>
          <a:p>
            <a:pPr marL="457200" indent="-457200">
              <a:buFont typeface="+mj-lt"/>
              <a:buAutoNum type="arabicPeriod"/>
            </a:pPr>
            <a:r>
              <a:rPr lang="en-AU" sz="2000" b="1" dirty="0" smtClean="0"/>
              <a:t>Is letters </a:t>
            </a:r>
            <a:r>
              <a:rPr lang="en-AU" sz="2000" b="1" dirty="0"/>
              <a:t>only and as short as possible (max 8 characters</a:t>
            </a:r>
            <a:r>
              <a:rPr lang="en-AU" sz="2000" b="1" dirty="0" smtClean="0"/>
              <a:t>). </a:t>
            </a:r>
          </a:p>
          <a:p>
            <a:pPr marL="576072" lvl="1" indent="0">
              <a:buNone/>
            </a:pPr>
            <a:r>
              <a:rPr lang="en-AU" sz="1496" b="1" dirty="0" smtClean="0"/>
              <a:t>Note: RDF Prefix may be a colon only </a:t>
            </a:r>
          </a:p>
          <a:p>
            <a:pPr marL="576072" lvl="1" indent="0">
              <a:buNone/>
            </a:pPr>
            <a:r>
              <a:rPr lang="en-AU" sz="1496" b="1" dirty="0" smtClean="0"/>
              <a:t>e.g. </a:t>
            </a:r>
            <a:r>
              <a:rPr lang="en-AU" sz="1496" b="1" dirty="0"/>
              <a:t>@prefix </a:t>
            </a:r>
            <a:r>
              <a:rPr lang="en-AU" sz="1496" b="1" dirty="0" smtClean="0"/>
              <a:t>: </a:t>
            </a:r>
            <a:r>
              <a:rPr lang="en-AU" sz="1496" b="1" dirty="0"/>
              <a:t>&lt;http://linked.data.gov.au/def/gsq-dataset-theme/&gt; .</a:t>
            </a:r>
          </a:p>
          <a:p>
            <a:pPr marL="457200" indent="-457200">
              <a:buFont typeface="+mj-lt"/>
              <a:buAutoNum type="arabicPeriod"/>
            </a:pPr>
            <a:r>
              <a:rPr lang="en-AU" sz="2000" b="1" dirty="0" smtClean="0"/>
              <a:t>The </a:t>
            </a:r>
            <a:r>
              <a:rPr lang="en-AU" sz="2000" b="1" dirty="0"/>
              <a:t>prefix declaration must use the vocab URL with a trailing slash.</a:t>
            </a:r>
            <a:endParaRPr lang="en-AU" sz="1496" b="1" dirty="0"/>
          </a:p>
        </p:txBody>
      </p:sp>
      <p:sp>
        <p:nvSpPr>
          <p:cNvPr id="15" name="Content Placeholder 2"/>
          <p:cNvSpPr txBox="1">
            <a:spLocks/>
          </p:cNvSpPr>
          <p:nvPr/>
        </p:nvSpPr>
        <p:spPr>
          <a:xfrm>
            <a:off x="1360800" y="2300400"/>
            <a:ext cx="8226000" cy="5850000"/>
          </a:xfrm>
          <a:prstGeom prst="rect">
            <a:avLst/>
          </a:prstGeom>
        </p:spPr>
        <p:txBody>
          <a:bodyPr vert="horz" lIns="91440" tIns="45720" rIns="91440" bIns="45720" rtlCol="0">
            <a:normAutofit fontScale="85000" lnSpcReduction="2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Concept </a:t>
            </a:r>
            <a:r>
              <a:rPr lang="en-AU" sz="2400" b="1" dirty="0" smtClean="0"/>
              <a:t>Scheme</a:t>
            </a:r>
          </a:p>
          <a:p>
            <a:pPr marL="457200" indent="-457200">
              <a:buFont typeface="+mj-lt"/>
              <a:buAutoNum type="arabicPeriod"/>
            </a:pPr>
            <a:r>
              <a:rPr lang="en-AU" sz="2000" b="1" dirty="0"/>
              <a:t>The vocabulary must include one and only one concept scheme</a:t>
            </a:r>
            <a:r>
              <a:rPr lang="en-AU" sz="2000" b="1" dirty="0" smtClean="0"/>
              <a:t>.</a:t>
            </a:r>
          </a:p>
          <a:p>
            <a:pPr marL="457200" indent="-457200">
              <a:buFont typeface="+mj-lt"/>
              <a:buAutoNum type="arabicPeriod"/>
            </a:pPr>
            <a:r>
              <a:rPr lang="en-AU" sz="2000" b="1" dirty="0" smtClean="0"/>
              <a:t>Declaration: Must be on the first line of the concept scheme and be in the form </a:t>
            </a:r>
            <a:r>
              <a:rPr lang="en-AU" sz="2000" b="1" i="1" dirty="0" err="1" smtClean="0"/>
              <a:t>prefix:conceptScheme</a:t>
            </a:r>
            <a:r>
              <a:rPr lang="en-AU" sz="2000" b="1" i="1" dirty="0" smtClean="0"/>
              <a:t> a </a:t>
            </a:r>
            <a:r>
              <a:rPr lang="en-AU" sz="2000" b="1" i="1" dirty="0" err="1" smtClean="0"/>
              <a:t>skos:ConceptScheme</a:t>
            </a:r>
            <a:r>
              <a:rPr lang="en-AU" sz="2000" b="1" i="1" dirty="0" smtClean="0"/>
              <a:t> ;</a:t>
            </a:r>
          </a:p>
          <a:p>
            <a:pPr marL="576072" lvl="1" indent="0">
              <a:buNone/>
            </a:pPr>
            <a:r>
              <a:rPr lang="en-AU" sz="1496" b="1" dirty="0"/>
              <a:t>e.g. </a:t>
            </a:r>
            <a:r>
              <a:rPr lang="en-AU" sz="1496" b="1" dirty="0" err="1"/>
              <a:t>gsqtheme:conceptScheme</a:t>
            </a:r>
            <a:r>
              <a:rPr lang="en-AU" sz="1496" b="1" dirty="0"/>
              <a:t> a </a:t>
            </a:r>
            <a:r>
              <a:rPr lang="en-AU" sz="1496" b="1" dirty="0" err="1"/>
              <a:t>skos:ConceptScheme</a:t>
            </a:r>
            <a:r>
              <a:rPr lang="en-AU" sz="1496" b="1" dirty="0"/>
              <a:t> </a:t>
            </a:r>
            <a:r>
              <a:rPr lang="en-AU" sz="1496" b="1" dirty="0" smtClean="0"/>
              <a:t>;</a:t>
            </a:r>
          </a:p>
          <a:p>
            <a:pPr marL="457200" indent="-457200">
              <a:buFont typeface="+mj-lt"/>
              <a:buAutoNum type="arabicPeriod"/>
            </a:pPr>
            <a:r>
              <a:rPr lang="en-AU" sz="2000" b="1" dirty="0" smtClean="0"/>
              <a:t>Vocabulary </a:t>
            </a:r>
            <a:r>
              <a:rPr lang="en-AU" sz="2000" b="1" dirty="0"/>
              <a:t>Title</a:t>
            </a:r>
            <a:r>
              <a:rPr lang="en-AU" sz="2100" b="1" dirty="0" smtClean="0"/>
              <a:t>: Must be in the </a:t>
            </a:r>
            <a:r>
              <a:rPr lang="en-AU" sz="2100" b="1" i="1" dirty="0" smtClean="0"/>
              <a:t>form </a:t>
            </a:r>
            <a:r>
              <a:rPr lang="en-AU" sz="2100" b="1" i="1" dirty="0" err="1" smtClean="0"/>
              <a:t>skos:prefLabel</a:t>
            </a:r>
            <a:r>
              <a:rPr lang="en-AU" sz="2100" b="1" i="1" dirty="0" smtClean="0"/>
              <a:t> “title”@</a:t>
            </a:r>
            <a:r>
              <a:rPr lang="en-AU" sz="2100" b="1" i="1" dirty="0" err="1" smtClean="0"/>
              <a:t>en</a:t>
            </a:r>
            <a:r>
              <a:rPr lang="en-AU" sz="2100" b="1" i="1" dirty="0" smtClean="0"/>
              <a:t> ;</a:t>
            </a:r>
          </a:p>
          <a:p>
            <a:pPr marL="576072" lvl="1" indent="0">
              <a:buNone/>
            </a:pPr>
            <a:r>
              <a:rPr lang="en-AU" sz="1596" b="1" dirty="0" smtClean="0"/>
              <a:t>e.g. </a:t>
            </a:r>
            <a:r>
              <a:rPr lang="en-AU" sz="1596" b="1" dirty="0" err="1" smtClean="0"/>
              <a:t>skos:prefLabel</a:t>
            </a:r>
            <a:r>
              <a:rPr lang="en-AU" sz="1596" b="1" dirty="0" smtClean="0"/>
              <a:t> “GSQ Dataset Theme”@</a:t>
            </a:r>
            <a:r>
              <a:rPr lang="en-AU" sz="1596" b="1" dirty="0" err="1" smtClean="0"/>
              <a:t>en</a:t>
            </a:r>
            <a:r>
              <a:rPr lang="en-AU" sz="1596" b="1" dirty="0"/>
              <a:t> </a:t>
            </a:r>
            <a:r>
              <a:rPr lang="en-AU" sz="1596" b="1" dirty="0" smtClean="0"/>
              <a:t>;</a:t>
            </a:r>
          </a:p>
          <a:p>
            <a:pPr marL="457200" indent="-457200">
              <a:buFont typeface="+mj-lt"/>
              <a:buAutoNum type="arabicPeriod"/>
            </a:pPr>
            <a:r>
              <a:rPr lang="en-AU" sz="2100" b="1" dirty="0" smtClean="0"/>
              <a:t>Definition: Must be in the </a:t>
            </a:r>
            <a:r>
              <a:rPr lang="en-AU" sz="2100" b="1" i="1" dirty="0" smtClean="0"/>
              <a:t>form </a:t>
            </a:r>
            <a:r>
              <a:rPr lang="en-AU" sz="2100" b="1" i="1" dirty="0" err="1" smtClean="0"/>
              <a:t>skos:definition</a:t>
            </a:r>
            <a:r>
              <a:rPr lang="en-AU" sz="2100" b="1" i="1" dirty="0" smtClean="0"/>
              <a:t> “definition”@</a:t>
            </a:r>
            <a:r>
              <a:rPr lang="en-AU" sz="2100" b="1" i="1" dirty="0" err="1" smtClean="0"/>
              <a:t>en</a:t>
            </a:r>
            <a:r>
              <a:rPr lang="en-AU" sz="2100" b="1" i="1" dirty="0" smtClean="0"/>
              <a:t> ;</a:t>
            </a:r>
          </a:p>
          <a:p>
            <a:pPr marL="576072" lvl="1" indent="0">
              <a:buNone/>
            </a:pPr>
            <a:r>
              <a:rPr lang="en-AU" sz="1600" b="1" dirty="0"/>
              <a:t>e.g. </a:t>
            </a:r>
            <a:r>
              <a:rPr lang="en-AU" sz="1600" b="1" dirty="0" err="1" smtClean="0"/>
              <a:t>skos:definition</a:t>
            </a:r>
            <a:r>
              <a:rPr lang="en-AU" sz="1600" b="1" dirty="0" smtClean="0"/>
              <a:t> “This is the definition of the concept scheme”@</a:t>
            </a:r>
            <a:r>
              <a:rPr lang="en-AU" sz="1600" b="1" dirty="0" err="1"/>
              <a:t>en</a:t>
            </a:r>
            <a:r>
              <a:rPr lang="en-AU" sz="1600" b="1" dirty="0"/>
              <a:t> </a:t>
            </a:r>
            <a:r>
              <a:rPr lang="en-AU" sz="1600" b="1" dirty="0" smtClean="0"/>
              <a:t>;</a:t>
            </a:r>
          </a:p>
          <a:p>
            <a:pPr marL="457200" indent="-457200">
              <a:buFont typeface="+mj-lt"/>
              <a:buAutoNum type="arabicPeriod"/>
            </a:pPr>
            <a:r>
              <a:rPr lang="en-AU" sz="2104" b="1" dirty="0" smtClean="0"/>
              <a:t>Created: Must be the date the vocabulary was originally created and be in the form </a:t>
            </a:r>
            <a:r>
              <a:rPr lang="en-AU" sz="2104" b="1" i="1" dirty="0" err="1" smtClean="0"/>
              <a:t>dct:created</a:t>
            </a:r>
            <a:r>
              <a:rPr lang="en-AU" sz="2104" b="1" i="1" dirty="0" smtClean="0"/>
              <a:t> “</a:t>
            </a:r>
            <a:r>
              <a:rPr lang="en-AU" sz="2104" b="1" i="1" dirty="0" err="1" smtClean="0"/>
              <a:t>yyyy</a:t>
            </a:r>
            <a:r>
              <a:rPr lang="en-AU" sz="2104" b="1" i="1" dirty="0" smtClean="0"/>
              <a:t>-mm-</a:t>
            </a:r>
            <a:r>
              <a:rPr lang="en-AU" sz="2104" b="1" i="1" dirty="0" err="1" smtClean="0"/>
              <a:t>dd</a:t>
            </a:r>
            <a:r>
              <a:rPr lang="en-AU" sz="2104" b="1" i="1" dirty="0" smtClean="0"/>
              <a:t>”^^</a:t>
            </a:r>
            <a:r>
              <a:rPr lang="en-AU" sz="2104" b="1" i="1" dirty="0" err="1" smtClean="0"/>
              <a:t>xsd:date</a:t>
            </a:r>
            <a:r>
              <a:rPr lang="en-AU" sz="2104" b="1" i="1" dirty="0" smtClean="0"/>
              <a:t> ; </a:t>
            </a:r>
            <a:r>
              <a:rPr lang="en-AU" sz="2104" b="1" dirty="0" smtClean="0"/>
              <a:t>or </a:t>
            </a:r>
            <a:r>
              <a:rPr lang="en-AU" sz="2104" b="1" i="1" dirty="0" err="1" smtClean="0"/>
              <a:t>dct</a:t>
            </a:r>
            <a:r>
              <a:rPr lang="en-AU" sz="2104" b="1" i="1" dirty="0" smtClean="0"/>
              <a:t> created </a:t>
            </a:r>
            <a:r>
              <a:rPr lang="en-AU" sz="2104" b="1" i="1" dirty="0" err="1" smtClean="0"/>
              <a:t>yyyy-mm-ddThh:mm:ss</a:t>
            </a:r>
            <a:r>
              <a:rPr lang="en-AU" sz="2104" b="1" i="1" dirty="0" smtClean="0"/>
              <a:t>^^</a:t>
            </a:r>
            <a:r>
              <a:rPr lang="en-AU" sz="2104" b="1" i="1" dirty="0" err="1" smtClean="0"/>
              <a:t>xsd:dateTime</a:t>
            </a:r>
            <a:r>
              <a:rPr lang="en-AU" sz="2104" b="1" i="1" dirty="0" smtClean="0"/>
              <a:t> ;</a:t>
            </a:r>
          </a:p>
          <a:p>
            <a:pPr marL="576072" lvl="1" indent="0">
              <a:buNone/>
            </a:pPr>
            <a:r>
              <a:rPr lang="en-AU" sz="1600" b="1" dirty="0" smtClean="0"/>
              <a:t>e.g</a:t>
            </a:r>
            <a:r>
              <a:rPr lang="en-AU" sz="1600" b="1" dirty="0"/>
              <a:t>. </a:t>
            </a:r>
            <a:r>
              <a:rPr lang="en-AU" sz="1600" b="1" dirty="0" err="1"/>
              <a:t>dct:created</a:t>
            </a:r>
            <a:r>
              <a:rPr lang="en-AU" sz="1600" b="1" dirty="0"/>
              <a:t> "2019-03-06"^^</a:t>
            </a:r>
            <a:r>
              <a:rPr lang="en-AU" sz="1600" b="1" dirty="0" err="1" smtClean="0"/>
              <a:t>xsd:date</a:t>
            </a:r>
            <a:r>
              <a:rPr lang="en-AU" sz="1600" b="1" dirty="0" smtClean="0"/>
              <a:t> ; </a:t>
            </a:r>
          </a:p>
          <a:p>
            <a:pPr marL="576072" lvl="1" indent="0">
              <a:buNone/>
            </a:pPr>
            <a:r>
              <a:rPr lang="en-AU" sz="1600" b="1" dirty="0" smtClean="0"/>
              <a:t>or </a:t>
            </a:r>
            <a:r>
              <a:rPr lang="en-AU" sz="1600" b="1" dirty="0" err="1" smtClean="0"/>
              <a:t>dct:created</a:t>
            </a:r>
            <a:r>
              <a:rPr lang="en-AU" sz="1600" b="1" dirty="0" smtClean="0"/>
              <a:t> </a:t>
            </a:r>
            <a:r>
              <a:rPr lang="en-AU" sz="1600" b="1" dirty="0"/>
              <a:t>"</a:t>
            </a:r>
            <a:r>
              <a:rPr lang="en-AU" sz="1600" b="1" dirty="0" smtClean="0"/>
              <a:t>2019-03-06T09:15:30"^^</a:t>
            </a:r>
            <a:r>
              <a:rPr lang="en-AU" sz="1600" b="1" dirty="0" err="1" smtClean="0"/>
              <a:t>xsd:dateTime</a:t>
            </a:r>
            <a:r>
              <a:rPr lang="en-AU" sz="1600" b="1" dirty="0" smtClean="0"/>
              <a:t> ; </a:t>
            </a:r>
          </a:p>
          <a:p>
            <a:pPr marL="457200" indent="-457200">
              <a:buFont typeface="+mj-lt"/>
              <a:buAutoNum type="arabicPeriod"/>
            </a:pPr>
            <a:r>
              <a:rPr lang="en-AU" sz="2104" b="1" dirty="0" smtClean="0"/>
              <a:t>Modified: Must be the date the vocabulary was last modified and be in the same form as the created date.</a:t>
            </a:r>
          </a:p>
          <a:p>
            <a:pPr marL="457200" indent="-457200">
              <a:buFont typeface="+mj-lt"/>
              <a:buAutoNum type="arabicPeriod"/>
            </a:pPr>
            <a:r>
              <a:rPr lang="en-AU" sz="2104" b="1" dirty="0" smtClean="0"/>
              <a:t>Additional Properties</a:t>
            </a:r>
            <a:r>
              <a:rPr lang="en-AU" sz="2104" b="1" dirty="0"/>
              <a:t>: Additional </a:t>
            </a:r>
            <a:r>
              <a:rPr lang="en-AU" sz="2104" b="1" dirty="0" smtClean="0"/>
              <a:t>properties may </a:t>
            </a:r>
            <a:r>
              <a:rPr lang="en-AU" sz="2104" b="1" dirty="0"/>
              <a:t>be present after the five lines. Allowed properties are:</a:t>
            </a:r>
          </a:p>
          <a:p>
            <a:pPr marL="1033272" lvl="1" indent="-457200">
              <a:buFont typeface="+mj-lt"/>
              <a:buAutoNum type="romanLcPeriod"/>
            </a:pPr>
            <a:r>
              <a:rPr lang="en-AU" sz="1600" b="1" dirty="0" err="1"/>
              <a:t>skos:historyNote</a:t>
            </a:r>
            <a:r>
              <a:rPr lang="en-AU" sz="1600" b="1" dirty="0"/>
              <a:t> - describing the history of the vocabulary</a:t>
            </a:r>
          </a:p>
          <a:p>
            <a:pPr marL="1033272" lvl="1" indent="-457200">
              <a:buFont typeface="+mj-lt"/>
              <a:buAutoNum type="romanLcPeriod"/>
            </a:pPr>
            <a:r>
              <a:rPr lang="en-AU" sz="1600" b="1" dirty="0" err="1" smtClean="0"/>
              <a:t>dct:source</a:t>
            </a:r>
            <a:r>
              <a:rPr lang="en-AU" sz="1600" b="1" dirty="0" smtClean="0"/>
              <a:t> </a:t>
            </a:r>
            <a:r>
              <a:rPr lang="en-AU" sz="1600" b="1" dirty="0"/>
              <a:t>- describing the source of the vocabulary</a:t>
            </a:r>
          </a:p>
          <a:p>
            <a:pPr marL="1033272" lvl="1" indent="-457200">
              <a:buFont typeface="+mj-lt"/>
              <a:buAutoNum type="romanLcPeriod"/>
            </a:pPr>
            <a:r>
              <a:rPr lang="en-AU" sz="1600" b="1" dirty="0" err="1" smtClean="0"/>
              <a:t>dct:creator</a:t>
            </a:r>
            <a:r>
              <a:rPr lang="en-AU" sz="1600" b="1" dirty="0" smtClean="0"/>
              <a:t> </a:t>
            </a:r>
            <a:r>
              <a:rPr lang="en-AU" sz="1600" b="1" dirty="0"/>
              <a:t>- identifying the person that created the vocabulary</a:t>
            </a:r>
          </a:p>
          <a:p>
            <a:pPr marL="457200" indent="-457200">
              <a:buFont typeface="+mj-lt"/>
              <a:buAutoNum type="arabicPeriod"/>
            </a:pPr>
            <a:endParaRPr lang="en-AU" sz="2100" b="1" dirty="0"/>
          </a:p>
        </p:txBody>
      </p:sp>
      <p:sp>
        <p:nvSpPr>
          <p:cNvPr id="18" name="Rounded Rectangle 17"/>
          <p:cNvSpPr/>
          <p:nvPr/>
        </p:nvSpPr>
        <p:spPr>
          <a:xfrm>
            <a:off x="10174913" y="3129862"/>
            <a:ext cx="8943785" cy="2309954"/>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0" name="Right Arrow 19"/>
          <p:cNvSpPr>
            <a:spLocks noChangeAspect="1"/>
          </p:cNvSpPr>
          <p:nvPr/>
        </p:nvSpPr>
        <p:spPr>
          <a:xfrm rot="10800000">
            <a:off x="13115513" y="319554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1" name="Right Arrow 20"/>
          <p:cNvSpPr>
            <a:spLocks noChangeAspect="1"/>
          </p:cNvSpPr>
          <p:nvPr/>
        </p:nvSpPr>
        <p:spPr>
          <a:xfrm rot="10800000">
            <a:off x="13908012" y="498961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2" name="Right Arrow 21"/>
          <p:cNvSpPr>
            <a:spLocks noChangeAspect="1"/>
          </p:cNvSpPr>
          <p:nvPr/>
        </p:nvSpPr>
        <p:spPr>
          <a:xfrm rot="10800000">
            <a:off x="11840942" y="459832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3" name="Right Arrow 22"/>
          <p:cNvSpPr>
            <a:spLocks noChangeAspect="1"/>
          </p:cNvSpPr>
          <p:nvPr/>
        </p:nvSpPr>
        <p:spPr>
          <a:xfrm rot="10800000">
            <a:off x="14557500" y="336729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17" name="Rectangle 1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3475667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childTnLst>
                                </p:cTn>
                              </p:par>
                              <p:par>
                                <p:cTn id="30" presetID="10" presetClass="entr" presetSubtype="0" fill="hold" grpId="1"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 presetClass="exit" presetSubtype="0" fill="hold" grpId="1" nodeType="withEffect">
                                  <p:stCondLst>
                                    <p:cond delay="0"/>
                                  </p:stCondLst>
                                  <p:childTnLst>
                                    <p:set>
                                      <p:cBhvr>
                                        <p:cTn id="34" dur="1" fill="hold">
                                          <p:stCondLst>
                                            <p:cond delay="0"/>
                                          </p:stCondLst>
                                        </p:cTn>
                                        <p:tgtEl>
                                          <p:spTgt spid="8"/>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5">
                                            <p:txEl>
                                              <p:pRg st="1" end="1"/>
                                            </p:txEl>
                                          </p:spTgt>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5">
                                            <p:txEl>
                                              <p:pRg st="3" end="3"/>
                                            </p:txEl>
                                          </p:spTgt>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5">
                                            <p:txEl>
                                              <p:pRg st="4" end="4"/>
                                            </p:txEl>
                                          </p:spTgt>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
                                            <p:txEl>
                                              <p:pRg st="2" end="2"/>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2">
                                            <p:txEl>
                                              <p:pRg st="5" end="5"/>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
                                            <p:txEl>
                                              <p:pRg st="0" end="0"/>
                                            </p:txEl>
                                          </p:spTgt>
                                        </p:tgtEl>
                                        <p:attrNameLst>
                                          <p:attrName>style.visibility</p:attrName>
                                        </p:attrNameLst>
                                      </p:cBhvr>
                                      <p:to>
                                        <p:strVal val="visible"/>
                                      </p:to>
                                    </p:set>
                                  </p:childTnLst>
                                </p:cTn>
                              </p:par>
                              <p:par>
                                <p:cTn id="73" presetID="1" presetClass="exit" presetSubtype="0" fill="hold" grpId="2" nodeType="withEffect">
                                  <p:stCondLst>
                                    <p:cond delay="0"/>
                                  </p:stCondLst>
                                  <p:childTnLst>
                                    <p:set>
                                      <p:cBhvr>
                                        <p:cTn id="74" dur="1" fill="hold">
                                          <p:stCondLst>
                                            <p:cond delay="0"/>
                                          </p:stCondLst>
                                        </p:cTn>
                                        <p:tgtEl>
                                          <p:spTgt spid="10"/>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2">
                                            <p:txEl>
                                              <p:pRg st="0" end="0"/>
                                            </p:txEl>
                                          </p:spTgt>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2">
                                            <p:txEl>
                                              <p:pRg st="1" end="1"/>
                                            </p:txEl>
                                          </p:spTgt>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12">
                                            <p:txEl>
                                              <p:pRg st="2" end="2"/>
                                            </p:txEl>
                                          </p:spTgt>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12">
                                            <p:txEl>
                                              <p:pRg st="3" end="3"/>
                                            </p:txEl>
                                          </p:spTgt>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12">
                                            <p:txEl>
                                              <p:pRg st="4" end="4"/>
                                            </p:txEl>
                                          </p:spTgt>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2">
                                            <p:txEl>
                                              <p:pRg st="5" end="5"/>
                                            </p:txEl>
                                          </p:spTgt>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12">
                                            <p:txEl>
                                              <p:pRg st="6" end="6"/>
                                            </p:txEl>
                                          </p:spTgt>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12">
                                            <p:txEl>
                                              <p:pRg st="7" end="7"/>
                                            </p:txEl>
                                          </p:spTgt>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12">
                                            <p:txEl>
                                              <p:pRg st="8" end="8"/>
                                            </p:txEl>
                                          </p:spTgt>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animEffect transition="in" filter="fade">
                                      <p:cBhvr>
                                        <p:cTn id="95" dur="500"/>
                                        <p:tgtEl>
                                          <p:spTgt spid="11"/>
                                        </p:tgtEl>
                                      </p:cBhvr>
                                    </p:animEffec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4">
                                            <p:txEl>
                                              <p:pRg st="1" end="1"/>
                                            </p:txEl>
                                          </p:spTgt>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xEl>
                                              <p:pRg st="2" end="2"/>
                                            </p:txEl>
                                          </p:spTgt>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4">
                                            <p:txEl>
                                              <p:pRg st="4" end="4"/>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14">
                                            <p:txEl>
                                              <p:pRg st="5" end="5"/>
                                            </p:txEl>
                                          </p:spTgt>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15">
                                            <p:txEl>
                                              <p:pRg st="0" end="0"/>
                                            </p:txEl>
                                          </p:spTgt>
                                        </p:tgtEl>
                                        <p:attrNameLst>
                                          <p:attrName>style.visibility</p:attrName>
                                        </p:attrNameLst>
                                      </p:cBhvr>
                                      <p:to>
                                        <p:strVal val="visible"/>
                                      </p:to>
                                    </p:set>
                                  </p:childTnLst>
                                </p:cTn>
                              </p:par>
                              <p:par>
                                <p:cTn id="120" presetID="10" presetClass="entr" presetSubtype="0" fill="hold" grpId="0" nodeType="withEffect">
                                  <p:stCondLst>
                                    <p:cond delay="0"/>
                                  </p:stCondLst>
                                  <p:childTnLst>
                                    <p:set>
                                      <p:cBhvr>
                                        <p:cTn id="121" dur="1" fill="hold">
                                          <p:stCondLst>
                                            <p:cond delay="0"/>
                                          </p:stCondLst>
                                        </p:cTn>
                                        <p:tgtEl>
                                          <p:spTgt spid="18"/>
                                        </p:tgtEl>
                                        <p:attrNameLst>
                                          <p:attrName>style.visibility</p:attrName>
                                        </p:attrNameLst>
                                      </p:cBhvr>
                                      <p:to>
                                        <p:strVal val="visible"/>
                                      </p:to>
                                    </p:set>
                                    <p:animEffect transition="in" filter="fade">
                                      <p:cBhvr>
                                        <p:cTn id="122" dur="500"/>
                                        <p:tgtEl>
                                          <p:spTgt spid="18"/>
                                        </p:tgtEl>
                                      </p:cBhvr>
                                    </p:animEffect>
                                  </p:childTnLst>
                                </p:cTn>
                              </p:par>
                              <p:par>
                                <p:cTn id="123" presetID="1" presetClass="exit" presetSubtype="0" fill="hold" grpId="2" nodeType="withEffect">
                                  <p:stCondLst>
                                    <p:cond delay="0"/>
                                  </p:stCondLst>
                                  <p:childTnLst>
                                    <p:set>
                                      <p:cBhvr>
                                        <p:cTn id="124" dur="1" fill="hold">
                                          <p:stCondLst>
                                            <p:cond delay="0"/>
                                          </p:stCondLst>
                                        </p:cTn>
                                        <p:tgtEl>
                                          <p:spTgt spid="11"/>
                                        </p:tgtEl>
                                        <p:attrNameLst>
                                          <p:attrName>style.visibility</p:attrName>
                                        </p:attrNameLst>
                                      </p:cBhvr>
                                      <p:to>
                                        <p:strVal val="hidden"/>
                                      </p:to>
                                    </p:set>
                                  </p:childTnLst>
                                </p:cTn>
                              </p:par>
                              <p:par>
                                <p:cTn id="125" presetID="1" presetClass="exit" presetSubtype="0" fill="hold" grpId="1" nodeType="withEffect">
                                  <p:stCondLst>
                                    <p:cond delay="0"/>
                                  </p:stCondLst>
                                  <p:childTnLst>
                                    <p:set>
                                      <p:cBhvr>
                                        <p:cTn id="126" dur="1" fill="hold">
                                          <p:stCondLst>
                                            <p:cond delay="0"/>
                                          </p:stCondLst>
                                        </p:cTn>
                                        <p:tgtEl>
                                          <p:spTgt spid="14">
                                            <p:txEl>
                                              <p:pRg st="0" end="0"/>
                                            </p:txEl>
                                          </p:spTgt>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14">
                                            <p:txEl>
                                              <p:pRg st="1" end="1"/>
                                            </p:txEl>
                                          </p:spTgt>
                                        </p:tgtEl>
                                        <p:attrNameLst>
                                          <p:attrName>style.visibility</p:attrName>
                                        </p:attrNameLst>
                                      </p:cBhvr>
                                      <p:to>
                                        <p:strVal val="hidden"/>
                                      </p:to>
                                    </p:set>
                                  </p:childTnLst>
                                </p:cTn>
                              </p:par>
                              <p:par>
                                <p:cTn id="129" presetID="1" presetClass="exit" presetSubtype="0" fill="hold" grpId="1" nodeType="withEffect">
                                  <p:stCondLst>
                                    <p:cond delay="0"/>
                                  </p:stCondLst>
                                  <p:childTnLst>
                                    <p:set>
                                      <p:cBhvr>
                                        <p:cTn id="130" dur="1" fill="hold">
                                          <p:stCondLst>
                                            <p:cond delay="0"/>
                                          </p:stCondLst>
                                        </p:cTn>
                                        <p:tgtEl>
                                          <p:spTgt spid="14">
                                            <p:txEl>
                                              <p:pRg st="2" end="2"/>
                                            </p:txEl>
                                          </p:spTgt>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4">
                                            <p:txEl>
                                              <p:pRg st="3" end="3"/>
                                            </p:txEl>
                                          </p:spTgt>
                                        </p:tgtEl>
                                        <p:attrNameLst>
                                          <p:attrName>style.visibility</p:attrName>
                                        </p:attrNameLst>
                                      </p:cBhvr>
                                      <p:to>
                                        <p:strVal val="hidden"/>
                                      </p:to>
                                    </p:set>
                                  </p:childTnLst>
                                </p:cTn>
                              </p:par>
                              <p:par>
                                <p:cTn id="133" presetID="1" presetClass="exit" presetSubtype="0" fill="hold" grpId="1" nodeType="withEffect">
                                  <p:stCondLst>
                                    <p:cond delay="0"/>
                                  </p:stCondLst>
                                  <p:childTnLst>
                                    <p:set>
                                      <p:cBhvr>
                                        <p:cTn id="134" dur="1" fill="hold">
                                          <p:stCondLst>
                                            <p:cond delay="0"/>
                                          </p:stCondLst>
                                        </p:cTn>
                                        <p:tgtEl>
                                          <p:spTgt spid="14">
                                            <p:txEl>
                                              <p:pRg st="4" end="4"/>
                                            </p:txEl>
                                          </p:spTgt>
                                        </p:tgtEl>
                                        <p:attrNameLst>
                                          <p:attrName>style.visibility</p:attrName>
                                        </p:attrNameLst>
                                      </p:cBhvr>
                                      <p:to>
                                        <p:strVal val="hidden"/>
                                      </p:to>
                                    </p:set>
                                  </p:childTnLst>
                                </p:cTn>
                              </p:par>
                              <p:par>
                                <p:cTn id="135" presetID="1" presetClass="exit" presetSubtype="0" fill="hold" grpId="1" nodeType="withEffect">
                                  <p:stCondLst>
                                    <p:cond delay="0"/>
                                  </p:stCondLst>
                                  <p:childTnLst>
                                    <p:set>
                                      <p:cBhvr>
                                        <p:cTn id="136" dur="1" fill="hold">
                                          <p:stCondLst>
                                            <p:cond delay="0"/>
                                          </p:stCondLst>
                                        </p:cTn>
                                        <p:tgtEl>
                                          <p:spTgt spid="14">
                                            <p:txEl>
                                              <p:pRg st="5" end="5"/>
                                            </p:txEl>
                                          </p:spTgt>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14">
                                            <p:txEl>
                                              <p:pRg st="6" end="6"/>
                                            </p:txEl>
                                          </p:spTgt>
                                        </p:tgtEl>
                                        <p:attrNameLst>
                                          <p:attrName>style.visibility</p:attrName>
                                        </p:attrNameLst>
                                      </p:cBhvr>
                                      <p:to>
                                        <p:strVal val="hidden"/>
                                      </p:to>
                                    </p:set>
                                  </p:childTnLst>
                                </p:cTn>
                              </p:par>
                              <p:par>
                                <p:cTn id="139" presetID="1" presetClass="exit" presetSubtype="0" fill="hold" grpId="1" nodeType="withEffect">
                                  <p:stCondLst>
                                    <p:cond delay="0"/>
                                  </p:stCondLst>
                                  <p:childTnLst>
                                    <p:set>
                                      <p:cBhvr>
                                        <p:cTn id="140" dur="1" fill="hold">
                                          <p:stCondLst>
                                            <p:cond delay="0"/>
                                          </p:stCondLst>
                                        </p:cTn>
                                        <p:tgtEl>
                                          <p:spTgt spid="14">
                                            <p:txEl>
                                              <p:pRg st="7" end="7"/>
                                            </p:txEl>
                                          </p:spTgt>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5">
                                            <p:txEl>
                                              <p:pRg st="2" end="2"/>
                                            </p:txEl>
                                          </p:spTgt>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5">
                                            <p:txEl>
                                              <p:pRg st="3" end="3"/>
                                            </p:txEl>
                                          </p:spTgt>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0"/>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nodeType="clickEffect">
                                  <p:stCondLst>
                                    <p:cond delay="0"/>
                                  </p:stCondLst>
                                  <p:childTnLst>
                                    <p:set>
                                      <p:cBhvr>
                                        <p:cTn id="156" dur="1" fill="hold">
                                          <p:stCondLst>
                                            <p:cond delay="0"/>
                                          </p:stCondLst>
                                        </p:cTn>
                                        <p:tgtEl>
                                          <p:spTgt spid="15">
                                            <p:txEl>
                                              <p:pRg st="4" end="4"/>
                                            </p:txEl>
                                          </p:spTgt>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20"/>
                                        </p:tgtEl>
                                        <p:attrNameLst>
                                          <p:attrName>style.visibility</p:attrName>
                                        </p:attrNameLst>
                                      </p:cBhvr>
                                      <p:to>
                                        <p:strVal val="hidden"/>
                                      </p:to>
                                    </p:set>
                                  </p:childTnLst>
                                </p:cTn>
                              </p:par>
                              <p:par>
                                <p:cTn id="159" presetID="1" presetClass="entr" presetSubtype="0" fill="hold" grpId="0" nodeType="withEffect">
                                  <p:stCondLst>
                                    <p:cond delay="0"/>
                                  </p:stCondLst>
                                  <p:childTnLst>
                                    <p:set>
                                      <p:cBhvr>
                                        <p:cTn id="160" dur="1" fill="hold">
                                          <p:stCondLst>
                                            <p:cond delay="0"/>
                                          </p:stCondLst>
                                        </p:cTn>
                                        <p:tgtEl>
                                          <p:spTgt spid="2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nodeType="clickEffect">
                                  <p:stCondLst>
                                    <p:cond delay="0"/>
                                  </p:stCondLst>
                                  <p:childTnLst>
                                    <p:set>
                                      <p:cBhvr>
                                        <p:cTn id="166" dur="1" fill="hold">
                                          <p:stCondLst>
                                            <p:cond delay="0"/>
                                          </p:stCondLst>
                                        </p:cTn>
                                        <p:tgtEl>
                                          <p:spTgt spid="15">
                                            <p:txEl>
                                              <p:pRg st="6" end="6"/>
                                            </p:txEl>
                                          </p:spTgt>
                                        </p:tgtEl>
                                        <p:attrNameLst>
                                          <p:attrName>style.visibility</p:attrName>
                                        </p:attrNameLst>
                                      </p:cBhvr>
                                      <p:to>
                                        <p:strVal val="visible"/>
                                      </p:to>
                                    </p:set>
                                  </p:childTnLst>
                                </p:cTn>
                              </p:par>
                              <p:par>
                                <p:cTn id="167" presetID="1" presetClass="exit" presetSubtype="0" fill="hold" grpId="1" nodeType="withEffect">
                                  <p:stCondLst>
                                    <p:cond delay="0"/>
                                  </p:stCondLst>
                                  <p:childTnLst>
                                    <p:set>
                                      <p:cBhvr>
                                        <p:cTn id="168" dur="1" fill="hold">
                                          <p:stCondLst>
                                            <p:cond delay="0"/>
                                          </p:stCondLst>
                                        </p:cTn>
                                        <p:tgtEl>
                                          <p:spTgt spid="2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22"/>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nodeType="clickEffect">
                                  <p:stCondLst>
                                    <p:cond delay="0"/>
                                  </p:stCondLst>
                                  <p:childTnLst>
                                    <p:set>
                                      <p:cBhvr>
                                        <p:cTn id="176" dur="1" fill="hold">
                                          <p:stCondLst>
                                            <p:cond delay="0"/>
                                          </p:stCondLst>
                                        </p:cTn>
                                        <p:tgtEl>
                                          <p:spTgt spid="15">
                                            <p:txEl>
                                              <p:pRg st="8" end="8"/>
                                            </p:txEl>
                                          </p:spTgt>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22"/>
                                        </p:tgtEl>
                                        <p:attrNameLst>
                                          <p:attrName>style.visibility</p:attrName>
                                        </p:attrNameLst>
                                      </p:cBhvr>
                                      <p:to>
                                        <p:strVal val="hidden"/>
                                      </p:to>
                                    </p:set>
                                  </p:childTnLst>
                                </p:cTn>
                              </p:par>
                              <p:par>
                                <p:cTn id="179" presetID="1" presetClass="entr" presetSubtype="0" fill="hold" grpId="0" nodeType="withEffect">
                                  <p:stCondLst>
                                    <p:cond delay="0"/>
                                  </p:stCondLst>
                                  <p:childTnLst>
                                    <p:set>
                                      <p:cBhvr>
                                        <p:cTn id="180" dur="1" fill="hold">
                                          <p:stCondLst>
                                            <p:cond delay="0"/>
                                          </p:stCondLst>
                                        </p:cTn>
                                        <p:tgtEl>
                                          <p:spTgt spid="23"/>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
                                            <p:txEl>
                                              <p:pRg st="9" end="9"/>
                                            </p:txEl>
                                          </p:spTgt>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5">
                                            <p:txEl>
                                              <p:pRg st="11" end="11"/>
                                            </p:txEl>
                                          </p:spTgt>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nodeType="clickEffect">
                                  <p:stCondLst>
                                    <p:cond delay="0"/>
                                  </p:stCondLst>
                                  <p:childTnLst>
                                    <p:set>
                                      <p:cBhvr>
                                        <p:cTn id="192" dur="1" fill="hold">
                                          <p:stCondLst>
                                            <p:cond delay="0"/>
                                          </p:stCondLst>
                                        </p:cTn>
                                        <p:tgtEl>
                                          <p:spTgt spid="15">
                                            <p:txEl>
                                              <p:pRg st="12" end="12"/>
                                            </p:txEl>
                                          </p:spTgt>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15">
                                            <p:txEl>
                                              <p:pRg st="13" end="13"/>
                                            </p:txEl>
                                          </p:spTgt>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
                                            <p:txEl>
                                              <p:pRg st="14" end="14"/>
                                            </p:txEl>
                                          </p:spTgt>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5">
                                            <p:txEl>
                                              <p:pRg st="15" end="15"/>
                                            </p:txEl>
                                          </p:spTgt>
                                        </p:tgtEl>
                                        <p:attrNameLst>
                                          <p:attrName>style.visibility</p:attrName>
                                        </p:attrNameLst>
                                      </p:cBhvr>
                                      <p:to>
                                        <p:strVal val="visible"/>
                                      </p:to>
                                    </p:set>
                                  </p:childTnLst>
                                </p:cTn>
                              </p:par>
                              <p:par>
                                <p:cTn id="199" presetID="1" presetClass="exit" presetSubtype="0" fill="hold" grpId="1" nodeType="withEffect">
                                  <p:stCondLst>
                                    <p:cond delay="0"/>
                                  </p:stCondLst>
                                  <p:childTnLst>
                                    <p:set>
                                      <p:cBhvr>
                                        <p:cTn id="200" dur="1" fill="hold">
                                          <p:stCondLst>
                                            <p:cond delay="0"/>
                                          </p:stCondLst>
                                        </p:cTn>
                                        <p:tgtEl>
                                          <p:spTgt spid="23"/>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5" grpId="1" build="allAtOnce"/>
      <p:bldP spid="8" grpId="0" uiExpand="1" animBg="1"/>
      <p:bldP spid="8" grpId="1" uiExpand="1" animBg="1"/>
      <p:bldP spid="10" grpId="1" uiExpand="1" animBg="1"/>
      <p:bldP spid="10" grpId="2" uiExpand="1" animBg="1"/>
      <p:bldP spid="11" grpId="0" uiExpand="1" animBg="1"/>
      <p:bldP spid="11" grpId="2" animBg="1"/>
      <p:bldP spid="12" grpId="0" build="p" bldLvl="2"/>
      <p:bldP spid="12" grpId="1" build="allAtOnce"/>
      <p:bldP spid="14" grpId="0" build="p"/>
      <p:bldP spid="14" grpId="1" build="allAtOnce"/>
      <p:bldP spid="15" grpId="0" uiExpand="1" build="p"/>
      <p:bldP spid="18" grpId="0" animBg="1"/>
      <p:bldP spid="18"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Content Placeholder 2"/>
          <p:cNvSpPr txBox="1">
            <a:spLocks/>
          </p:cNvSpPr>
          <p:nvPr/>
        </p:nvSpPr>
        <p:spPr>
          <a:xfrm>
            <a:off x="1360800" y="2300400"/>
            <a:ext cx="8226000" cy="5850570"/>
          </a:xfrm>
          <a:prstGeom prst="rect">
            <a:avLst/>
          </a:prstGeom>
        </p:spPr>
        <p:txBody>
          <a:bodyPr vert="horz" lIns="91440" tIns="45720" rIns="91440" bIns="45720" rtlCol="0">
            <a:normAutofit fontScale="92500" lnSpcReduction="1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Check Additional Properties:</a:t>
            </a:r>
            <a:endParaRPr lang="en-AU" sz="2400" b="1" dirty="0"/>
          </a:p>
          <a:p>
            <a:pPr marL="0" indent="0">
              <a:buNone/>
            </a:pPr>
            <a:r>
              <a:rPr lang="en-AU" sz="2000" b="1" dirty="0"/>
              <a:t>Additional optional properties may be present. Allowed properties are</a:t>
            </a:r>
            <a:r>
              <a:rPr lang="en-AU" sz="2000" b="1" dirty="0" smtClean="0"/>
              <a:t>:</a:t>
            </a:r>
          </a:p>
          <a:p>
            <a:pPr marL="342900" indent="-342900">
              <a:buFont typeface="+mj-lt"/>
              <a:buAutoNum type="arabicPeriod"/>
            </a:pPr>
            <a:r>
              <a:rPr lang="en-AU" sz="2000" b="1" dirty="0" smtClean="0"/>
              <a:t>Created: in the same form as the concept scheme</a:t>
            </a:r>
            <a:endParaRPr lang="en-AU" sz="1496" b="1" dirty="0" smtClean="0"/>
          </a:p>
          <a:p>
            <a:pPr marL="342900" indent="-342900">
              <a:buFont typeface="+mj-lt"/>
              <a:buAutoNum type="arabicPeriod"/>
            </a:pPr>
            <a:r>
              <a:rPr lang="en-AU" sz="2000" b="1" dirty="0" smtClean="0"/>
              <a:t>Modified: </a:t>
            </a:r>
            <a:r>
              <a:rPr lang="en-AU" sz="2000" b="1" dirty="0"/>
              <a:t>in the same form as the concept scheme</a:t>
            </a:r>
            <a:endParaRPr lang="en-AU" sz="1496" b="1" dirty="0"/>
          </a:p>
          <a:p>
            <a:pPr marL="342900" indent="-342900">
              <a:buFont typeface="+mj-lt"/>
              <a:buAutoNum type="arabicPeriod"/>
            </a:pPr>
            <a:r>
              <a:rPr lang="en-AU" sz="2000" b="1" dirty="0" smtClean="0"/>
              <a:t>Labels: as per the following</a:t>
            </a:r>
          </a:p>
          <a:p>
            <a:pPr marL="918972" lvl="1" indent="-342900">
              <a:buFont typeface="+mj-lt"/>
              <a:buAutoNum type="alphaLcParenR"/>
            </a:pPr>
            <a:r>
              <a:rPr lang="en-AU" sz="1496" b="1" dirty="0" smtClean="0"/>
              <a:t>Preferred Label – One per language in form </a:t>
            </a:r>
            <a:r>
              <a:rPr lang="en-AU" sz="1496" b="1" i="1" dirty="0" err="1" smtClean="0"/>
              <a:t>skos:prefLabel</a:t>
            </a:r>
            <a:r>
              <a:rPr lang="en-AU" sz="1496" b="1" i="1" dirty="0" smtClean="0"/>
              <a:t> “Name”@</a:t>
            </a:r>
            <a:r>
              <a:rPr lang="en-AU" sz="1496" b="1" i="1" dirty="0" err="1" smtClean="0"/>
              <a:t>en</a:t>
            </a:r>
            <a:r>
              <a:rPr lang="en-AU" sz="1496" b="1" i="1" dirty="0" smtClean="0"/>
              <a:t> ;</a:t>
            </a:r>
          </a:p>
          <a:p>
            <a:pPr marL="1152144" lvl="2" indent="0">
              <a:buNone/>
            </a:pPr>
            <a:r>
              <a:rPr lang="en-AU" sz="992" b="1" dirty="0" smtClean="0"/>
              <a:t> e.g.  </a:t>
            </a:r>
            <a:r>
              <a:rPr lang="en-AU" sz="992" b="1" dirty="0" err="1" smtClean="0"/>
              <a:t>Skos:prefLabel</a:t>
            </a:r>
            <a:r>
              <a:rPr lang="en-AU" sz="992" b="1" dirty="0" smtClean="0"/>
              <a:t> “Thongs”@</a:t>
            </a:r>
            <a:r>
              <a:rPr lang="en-AU" sz="992" b="1" dirty="0" err="1" smtClean="0"/>
              <a:t>en</a:t>
            </a:r>
            <a:r>
              <a:rPr lang="en-AU" sz="992" b="1" dirty="0" smtClean="0"/>
              <a:t>  ;</a:t>
            </a:r>
          </a:p>
          <a:p>
            <a:pPr marL="918972" lvl="1" indent="-342900">
              <a:buFont typeface="+mj-lt"/>
              <a:buAutoNum type="alphaLcParenR"/>
            </a:pPr>
            <a:r>
              <a:rPr lang="en-AU" sz="1496" b="1" dirty="0" smtClean="0"/>
              <a:t>Alternate Labels </a:t>
            </a:r>
            <a:r>
              <a:rPr lang="en-AU" sz="1496" b="1" dirty="0"/>
              <a:t>– </a:t>
            </a:r>
            <a:r>
              <a:rPr lang="en-AU" sz="1496" b="1" dirty="0" smtClean="0"/>
              <a:t>Where a concept has multiple, </a:t>
            </a:r>
            <a:r>
              <a:rPr lang="en-AU" sz="1496" b="1" dirty="0"/>
              <a:t>legitimate and common </a:t>
            </a:r>
            <a:r>
              <a:rPr lang="en-AU" sz="1496" b="1" dirty="0" smtClean="0"/>
              <a:t>synonyms describe in the form </a:t>
            </a:r>
            <a:r>
              <a:rPr lang="en-AU" sz="1496" b="1" i="1" dirty="0" err="1" smtClean="0"/>
              <a:t>skos:altLabel</a:t>
            </a:r>
            <a:r>
              <a:rPr lang="en-AU" sz="1496" b="1" i="1" dirty="0" smtClean="0"/>
              <a:t> “Alternate name</a:t>
            </a:r>
            <a:r>
              <a:rPr lang="en-AU" sz="1496" b="1" i="1" dirty="0"/>
              <a:t>”@</a:t>
            </a:r>
            <a:r>
              <a:rPr lang="en-AU" sz="1496" b="1" i="1" dirty="0" err="1"/>
              <a:t>en</a:t>
            </a:r>
            <a:r>
              <a:rPr lang="en-AU" sz="1496" b="1" i="1" dirty="0"/>
              <a:t> </a:t>
            </a:r>
            <a:r>
              <a:rPr lang="en-AU" sz="1496" b="1" i="1" dirty="0" smtClean="0"/>
              <a:t>;</a:t>
            </a:r>
            <a:endParaRPr lang="en-AU" sz="1496" b="1" dirty="0" smtClean="0"/>
          </a:p>
          <a:p>
            <a:pPr marL="1152144" lvl="2" indent="0">
              <a:buNone/>
            </a:pPr>
            <a:r>
              <a:rPr lang="en-AU" sz="992" b="1" dirty="0"/>
              <a:t>e.g. </a:t>
            </a:r>
            <a:r>
              <a:rPr lang="en-AU" sz="992" b="1" dirty="0" err="1"/>
              <a:t>skos:altLabel</a:t>
            </a:r>
            <a:r>
              <a:rPr lang="en-AU" sz="992" b="1" dirty="0"/>
              <a:t> </a:t>
            </a:r>
            <a:r>
              <a:rPr lang="en-AU" sz="992" b="1" dirty="0" smtClean="0"/>
              <a:t>“Flip flops”@</a:t>
            </a:r>
            <a:r>
              <a:rPr lang="en-AU" sz="992" b="1" dirty="0" err="1"/>
              <a:t>en</a:t>
            </a:r>
            <a:r>
              <a:rPr lang="en-AU" sz="992" b="1" dirty="0"/>
              <a:t> </a:t>
            </a:r>
            <a:r>
              <a:rPr lang="en-AU" sz="992" b="1" dirty="0" smtClean="0"/>
              <a:t>;</a:t>
            </a:r>
          </a:p>
          <a:p>
            <a:pPr marL="918972" lvl="1" indent="-342900">
              <a:buFont typeface="+mj-lt"/>
              <a:buAutoNum type="alphaLcParenR"/>
            </a:pPr>
            <a:r>
              <a:rPr lang="en-AU" sz="1496" b="1" dirty="0" smtClean="0"/>
              <a:t>Hidden Labels </a:t>
            </a:r>
            <a:r>
              <a:rPr lang="en-AU" sz="1496" b="1" dirty="0"/>
              <a:t>– Where the concept has synonyms that are colloquial, vernacular, or slang per describe in the form </a:t>
            </a:r>
            <a:r>
              <a:rPr lang="en-AU" sz="1496" b="1" i="1" dirty="0" err="1" smtClean="0"/>
              <a:t>skos:hiddenLabel</a:t>
            </a:r>
            <a:r>
              <a:rPr lang="en-AU" sz="1496" b="1" i="1" dirty="0" smtClean="0"/>
              <a:t> “Hidden name</a:t>
            </a:r>
            <a:r>
              <a:rPr lang="en-AU" sz="1496" b="1" i="1" dirty="0"/>
              <a:t>”@</a:t>
            </a:r>
            <a:r>
              <a:rPr lang="en-AU" sz="1496" b="1" i="1" dirty="0" err="1"/>
              <a:t>en</a:t>
            </a:r>
            <a:r>
              <a:rPr lang="en-AU" sz="1496" b="1" i="1" dirty="0"/>
              <a:t> ;</a:t>
            </a:r>
          </a:p>
          <a:p>
            <a:pPr marL="1152144" lvl="2" indent="0">
              <a:buNone/>
            </a:pPr>
            <a:r>
              <a:rPr lang="en-AU" sz="992" b="1" dirty="0"/>
              <a:t> e.g.  </a:t>
            </a:r>
            <a:r>
              <a:rPr lang="en-AU" sz="992" b="1" dirty="0" err="1" smtClean="0"/>
              <a:t>Skos:hiddenLabel</a:t>
            </a:r>
            <a:r>
              <a:rPr lang="en-AU" sz="992" b="1" dirty="0" smtClean="0"/>
              <a:t> “Jandals”@</a:t>
            </a:r>
            <a:r>
              <a:rPr lang="en-AU" sz="992" b="1" dirty="0" err="1"/>
              <a:t>en</a:t>
            </a:r>
            <a:r>
              <a:rPr lang="en-AU" sz="992" b="1" dirty="0"/>
              <a:t>  </a:t>
            </a:r>
            <a:r>
              <a:rPr lang="en-AU" sz="992" b="1" dirty="0" smtClean="0"/>
              <a:t>;</a:t>
            </a:r>
            <a:endParaRPr lang="en-AU" sz="1496" b="1" dirty="0" smtClean="0"/>
          </a:p>
          <a:p>
            <a:pPr marL="342900" indent="-342900">
              <a:buFont typeface="+mj-lt"/>
              <a:buAutoNum type="arabicPeriod"/>
            </a:pPr>
            <a:r>
              <a:rPr lang="en-AU" sz="2000" b="1" dirty="0" smtClean="0"/>
              <a:t>Additional Notes: </a:t>
            </a:r>
            <a:r>
              <a:rPr lang="en-AU" sz="2000" b="1" dirty="0"/>
              <a:t>as per the following </a:t>
            </a:r>
            <a:endParaRPr lang="en-AU" sz="2000" b="1" dirty="0" smtClean="0"/>
          </a:p>
          <a:p>
            <a:pPr marL="918972" lvl="1" indent="-342900">
              <a:buFont typeface="+mj-lt"/>
              <a:buAutoNum type="alphaLcParenR"/>
            </a:pPr>
            <a:r>
              <a:rPr lang="en-AU" sz="1496" b="1" dirty="0" smtClean="0"/>
              <a:t>Example – Where the concept requires an illustrative example to clarify </a:t>
            </a:r>
            <a:r>
              <a:rPr lang="en-AU" sz="1496" b="1" dirty="0" err="1" smtClean="0"/>
              <a:t>useage</a:t>
            </a:r>
            <a:r>
              <a:rPr lang="en-AU" sz="1496" b="1" dirty="0" smtClean="0"/>
              <a:t> use </a:t>
            </a:r>
            <a:r>
              <a:rPr lang="en-AU" sz="1496" b="1" i="1" dirty="0" err="1" smtClean="0"/>
              <a:t>skos:example</a:t>
            </a:r>
            <a:r>
              <a:rPr lang="en-AU" sz="1496" b="1" i="1" dirty="0" smtClean="0"/>
              <a:t> “example”@</a:t>
            </a:r>
            <a:r>
              <a:rPr lang="en-AU" sz="1496" b="1" i="1" dirty="0" err="1" smtClean="0"/>
              <a:t>en</a:t>
            </a:r>
            <a:r>
              <a:rPr lang="en-AU" sz="1496" b="1" i="1" dirty="0" smtClean="0"/>
              <a:t> ;</a:t>
            </a:r>
          </a:p>
          <a:p>
            <a:pPr marL="918972" lvl="1" indent="-342900">
              <a:buFont typeface="+mj-lt"/>
              <a:buAutoNum type="alphaLcParenR"/>
            </a:pPr>
            <a:r>
              <a:rPr lang="en-AU" sz="1496" b="1" dirty="0" smtClean="0"/>
              <a:t>History Note – When significant changes to the meaning of a concept are made use</a:t>
            </a:r>
            <a:r>
              <a:rPr lang="en-AU" sz="1496" b="1" i="1" dirty="0"/>
              <a:t> </a:t>
            </a:r>
            <a:r>
              <a:rPr lang="en-AU" sz="1496" b="1" i="1" dirty="0" err="1" smtClean="0"/>
              <a:t>skos:historyNote</a:t>
            </a:r>
            <a:r>
              <a:rPr lang="en-AU" sz="1496" b="1" i="1" dirty="0" smtClean="0"/>
              <a:t> “description of change”@</a:t>
            </a:r>
            <a:r>
              <a:rPr lang="en-AU" sz="1496" b="1" i="1" dirty="0" err="1" smtClean="0"/>
              <a:t>en</a:t>
            </a:r>
            <a:r>
              <a:rPr lang="en-AU" sz="1496" b="1" i="1" dirty="0" smtClean="0"/>
              <a:t> ;</a:t>
            </a:r>
          </a:p>
          <a:p>
            <a:pPr marL="918972" lvl="1" indent="-342900">
              <a:buFont typeface="+mj-lt"/>
              <a:buAutoNum type="alphaLcParenR"/>
            </a:pPr>
            <a:r>
              <a:rPr lang="en-AU" sz="1496" b="1" dirty="0"/>
              <a:t>Change Note - </a:t>
            </a:r>
            <a:r>
              <a:rPr lang="en-AU" sz="1496" b="1" dirty="0" smtClean="0"/>
              <a:t>When fine-grained </a:t>
            </a:r>
            <a:r>
              <a:rPr lang="en-AU" sz="1496" b="1" dirty="0"/>
              <a:t>changes to a concept, for the purposes of administration and </a:t>
            </a:r>
            <a:r>
              <a:rPr lang="en-AU" sz="1496" b="1" dirty="0" smtClean="0"/>
              <a:t>maintenance are made use </a:t>
            </a:r>
            <a:r>
              <a:rPr lang="en-AU" sz="1496" b="1" i="1" dirty="0" err="1" smtClean="0"/>
              <a:t>skos:changeNote</a:t>
            </a:r>
            <a:r>
              <a:rPr lang="en-AU" sz="1496" b="1" i="1" dirty="0" smtClean="0"/>
              <a:t> “description of change”@</a:t>
            </a:r>
            <a:r>
              <a:rPr lang="en-AU" sz="1496" b="1" i="1" dirty="0" err="1" smtClean="0"/>
              <a:t>en</a:t>
            </a:r>
            <a:r>
              <a:rPr lang="en-AU" sz="1496" b="1" i="1" dirty="0" smtClean="0"/>
              <a:t> ;</a:t>
            </a:r>
          </a:p>
          <a:p>
            <a:pPr marL="918972" lvl="1" indent="-342900">
              <a:buFont typeface="+mj-lt"/>
              <a:buAutoNum type="alphaLcParenR"/>
            </a:pPr>
            <a:r>
              <a:rPr lang="en-AU" sz="1496" b="1" dirty="0" smtClean="0"/>
              <a:t>Notations – Where specific codes relate to concepts use </a:t>
            </a:r>
            <a:r>
              <a:rPr lang="en-AU" sz="1496" b="1" i="1" dirty="0" err="1" smtClean="0"/>
              <a:t>skos:notation</a:t>
            </a:r>
            <a:r>
              <a:rPr lang="en-AU" sz="1496" b="1" i="1" dirty="0" smtClean="0"/>
              <a:t> “NOTN” ;</a:t>
            </a:r>
            <a:r>
              <a:rPr lang="en-AU" sz="1496" b="1" dirty="0" smtClean="0"/>
              <a:t> </a:t>
            </a:r>
            <a:endParaRPr lang="en-AU" sz="1496" b="1" dirty="0"/>
          </a:p>
        </p:txBody>
      </p:sp>
      <p:sp>
        <p:nvSpPr>
          <p:cNvPr id="5" name="Content Placeholder 2"/>
          <p:cNvSpPr txBox="1">
            <a:spLocks/>
          </p:cNvSpPr>
          <p:nvPr/>
        </p:nvSpPr>
        <p:spPr>
          <a:xfrm>
            <a:off x="1360800" y="2300400"/>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a:t>Validate the Concepts:</a:t>
            </a:r>
          </a:p>
          <a:p>
            <a:pPr marL="342900" indent="-342900">
              <a:buFont typeface="+mj-lt"/>
              <a:buAutoNum type="arabicPeriod"/>
            </a:pPr>
            <a:r>
              <a:rPr lang="en-AU" sz="2000" b="1" dirty="0"/>
              <a:t>The vocabulary must include at least two concepts</a:t>
            </a:r>
            <a:r>
              <a:rPr lang="en-AU" sz="2000" b="1" dirty="0" smtClean="0"/>
              <a:t>.</a:t>
            </a:r>
          </a:p>
          <a:p>
            <a:pPr marL="342900" indent="-342900">
              <a:buFont typeface="+mj-lt"/>
              <a:buAutoNum type="arabicPeriod"/>
            </a:pPr>
            <a:r>
              <a:rPr lang="en-AU" sz="2000" b="1" dirty="0" smtClean="0"/>
              <a:t>Declaration: must be on the first line of each concept and be in the form </a:t>
            </a:r>
            <a:r>
              <a:rPr lang="en-AU" sz="2000" b="1" i="1" dirty="0" err="1" smtClean="0"/>
              <a:t>prefix:conceptID</a:t>
            </a:r>
            <a:r>
              <a:rPr lang="en-AU" sz="2000" b="1" i="1" dirty="0" smtClean="0"/>
              <a:t> a </a:t>
            </a:r>
            <a:r>
              <a:rPr lang="en-AU" sz="2000" b="1" i="1" dirty="0" err="1" smtClean="0"/>
              <a:t>skos:Concept</a:t>
            </a:r>
            <a:r>
              <a:rPr lang="en-AU" sz="2000" b="1" i="1" dirty="0" smtClean="0"/>
              <a:t> ;</a:t>
            </a:r>
          </a:p>
          <a:p>
            <a:pPr marL="576072" lvl="1" indent="0">
              <a:buNone/>
            </a:pPr>
            <a:r>
              <a:rPr lang="en-AU" sz="1496" b="1" dirty="0" smtClean="0"/>
              <a:t>e.g. </a:t>
            </a:r>
            <a:r>
              <a:rPr lang="en-AU" sz="1496" b="1" dirty="0" err="1" smtClean="0"/>
              <a:t>gsqtheme:seismic-data</a:t>
            </a:r>
            <a:r>
              <a:rPr lang="en-AU" sz="1496" b="1" dirty="0" smtClean="0"/>
              <a:t> a </a:t>
            </a:r>
            <a:r>
              <a:rPr lang="en-AU" sz="1496" b="1" dirty="0" err="1" smtClean="0"/>
              <a:t>skos:Concept</a:t>
            </a:r>
            <a:r>
              <a:rPr lang="en-AU" sz="1496" b="1" dirty="0" smtClean="0"/>
              <a:t> ; </a:t>
            </a:r>
          </a:p>
          <a:p>
            <a:pPr marL="342900" indent="-342900">
              <a:buFont typeface="+mj-lt"/>
              <a:buAutoNum type="arabicPeriod"/>
            </a:pPr>
            <a:r>
              <a:rPr lang="en-AU" sz="2000" b="1" dirty="0" smtClean="0"/>
              <a:t>Preferred Name</a:t>
            </a:r>
            <a:r>
              <a:rPr lang="en-AU" sz="2000" b="1" dirty="0"/>
              <a:t>: </a:t>
            </a:r>
            <a:r>
              <a:rPr lang="en-AU" sz="2000" b="1" dirty="0" smtClean="0"/>
              <a:t>must </a:t>
            </a:r>
            <a:r>
              <a:rPr lang="en-AU" sz="2000" b="1" dirty="0"/>
              <a:t>be </a:t>
            </a:r>
            <a:r>
              <a:rPr lang="en-AU" sz="2000" b="1" dirty="0" smtClean="0"/>
              <a:t>in sentence </a:t>
            </a:r>
            <a:r>
              <a:rPr lang="en-AU" sz="2000" b="1" dirty="0"/>
              <a:t>case (First word starts with a capital) </a:t>
            </a:r>
            <a:r>
              <a:rPr lang="en-AU" sz="2000" b="1" dirty="0" smtClean="0"/>
              <a:t>and in </a:t>
            </a:r>
            <a:r>
              <a:rPr lang="en-AU" sz="2000" b="1" dirty="0"/>
              <a:t>the form </a:t>
            </a:r>
            <a:r>
              <a:rPr lang="en-AU" sz="2000" b="1" i="1" dirty="0" err="1"/>
              <a:t>skos:prefLabel</a:t>
            </a:r>
            <a:r>
              <a:rPr lang="en-AU" sz="2000" b="1" i="1" dirty="0"/>
              <a:t> </a:t>
            </a:r>
            <a:r>
              <a:rPr lang="en-AU" sz="2000" b="1" i="1" dirty="0" smtClean="0"/>
              <a:t>“Concept name”@</a:t>
            </a:r>
            <a:r>
              <a:rPr lang="en-AU" sz="2000" b="1" i="1" dirty="0" err="1"/>
              <a:t>en</a:t>
            </a:r>
            <a:r>
              <a:rPr lang="en-AU" sz="2000" b="1" i="1" dirty="0"/>
              <a:t> ;</a:t>
            </a:r>
          </a:p>
          <a:p>
            <a:pPr marL="576072" lvl="1" indent="0">
              <a:buNone/>
            </a:pPr>
            <a:r>
              <a:rPr lang="en-AU" sz="1496" b="1" dirty="0"/>
              <a:t>e.g. </a:t>
            </a:r>
            <a:r>
              <a:rPr lang="en-AU" sz="1496" b="1" dirty="0" err="1"/>
              <a:t>skos:prefLabel</a:t>
            </a:r>
            <a:r>
              <a:rPr lang="en-AU" sz="1496" b="1" dirty="0"/>
              <a:t> “GSQ </a:t>
            </a:r>
            <a:r>
              <a:rPr lang="en-AU" sz="1496" b="1" dirty="0" smtClean="0"/>
              <a:t>dataset theme</a:t>
            </a:r>
            <a:r>
              <a:rPr lang="en-AU" sz="1496" b="1" dirty="0"/>
              <a:t>”@</a:t>
            </a:r>
            <a:r>
              <a:rPr lang="en-AU" sz="1496" b="1" dirty="0" err="1"/>
              <a:t>en</a:t>
            </a:r>
            <a:r>
              <a:rPr lang="en-AU" sz="1496" b="1" dirty="0"/>
              <a:t> </a:t>
            </a:r>
            <a:r>
              <a:rPr lang="en-AU" sz="1496" b="1" dirty="0" smtClean="0"/>
              <a:t>;</a:t>
            </a:r>
            <a:endParaRPr lang="en-AU" sz="1496" b="1" dirty="0"/>
          </a:p>
          <a:p>
            <a:pPr marL="342900" indent="-342900">
              <a:buFont typeface="+mj-lt"/>
              <a:buAutoNum type="arabicPeriod"/>
            </a:pPr>
            <a:r>
              <a:rPr lang="en-AU" sz="2000" b="1" dirty="0"/>
              <a:t>Definition: </a:t>
            </a:r>
            <a:r>
              <a:rPr lang="en-AU" sz="2000" b="1" dirty="0" smtClean="0"/>
              <a:t>must </a:t>
            </a:r>
            <a:r>
              <a:rPr lang="en-AU" sz="2000" b="1" dirty="0"/>
              <a:t>be </a:t>
            </a:r>
            <a:r>
              <a:rPr lang="en-AU" sz="2000" b="1" dirty="0" smtClean="0"/>
              <a:t>a plain English description of the concept and be in </a:t>
            </a:r>
            <a:r>
              <a:rPr lang="en-AU" sz="2000" b="1" dirty="0"/>
              <a:t>the form </a:t>
            </a:r>
            <a:r>
              <a:rPr lang="en-AU" sz="2000" b="1" i="1" dirty="0" err="1"/>
              <a:t>skos:definition</a:t>
            </a:r>
            <a:r>
              <a:rPr lang="en-AU" sz="2000" b="1" i="1" dirty="0"/>
              <a:t> “definition”@</a:t>
            </a:r>
            <a:r>
              <a:rPr lang="en-AU" sz="2000" b="1" i="1" dirty="0" err="1"/>
              <a:t>en</a:t>
            </a:r>
            <a:r>
              <a:rPr lang="en-AU" sz="2000" b="1" i="1" dirty="0"/>
              <a:t> ;</a:t>
            </a:r>
          </a:p>
          <a:p>
            <a:pPr marL="576072" lvl="1" indent="0">
              <a:buNone/>
            </a:pPr>
            <a:r>
              <a:rPr lang="en-AU" sz="1496" b="1" dirty="0"/>
              <a:t>e.g. </a:t>
            </a:r>
            <a:r>
              <a:rPr lang="en-AU" sz="1496" b="1" dirty="0" err="1"/>
              <a:t>skos:definition</a:t>
            </a:r>
            <a:r>
              <a:rPr lang="en-AU" sz="1496" b="1" dirty="0"/>
              <a:t> “This is the definition of the </a:t>
            </a:r>
            <a:r>
              <a:rPr lang="en-AU" sz="1496" b="1" dirty="0" smtClean="0"/>
              <a:t>concept”@</a:t>
            </a:r>
            <a:r>
              <a:rPr lang="en-AU" sz="1496" b="1" dirty="0" err="1"/>
              <a:t>en</a:t>
            </a:r>
            <a:r>
              <a:rPr lang="en-AU" sz="1496" b="1" dirty="0"/>
              <a:t> </a:t>
            </a:r>
            <a:r>
              <a:rPr lang="en-AU" sz="1496" b="1" dirty="0" smtClean="0"/>
              <a:t>;</a:t>
            </a:r>
          </a:p>
          <a:p>
            <a:pPr marL="457200" indent="-457200">
              <a:buFont typeface="+mj-lt"/>
              <a:buAutoNum type="arabicPeriod"/>
            </a:pPr>
            <a:r>
              <a:rPr lang="en-AU" sz="2000" b="1" dirty="0" smtClean="0"/>
              <a:t>In Scheme: must be in the form </a:t>
            </a:r>
            <a:r>
              <a:rPr lang="en-AU" sz="2000" b="1" i="1" dirty="0" err="1" smtClean="0"/>
              <a:t>skos:inScheme</a:t>
            </a:r>
            <a:r>
              <a:rPr lang="en-AU" sz="2000" b="1" i="1" dirty="0" smtClean="0"/>
              <a:t> </a:t>
            </a:r>
            <a:r>
              <a:rPr lang="en-AU" sz="2000" b="1" i="1" dirty="0" err="1" smtClean="0"/>
              <a:t>prefix:conceptScheme</a:t>
            </a:r>
            <a:endParaRPr lang="en-AU" sz="2000" b="1" i="1" dirty="0" smtClean="0"/>
          </a:p>
          <a:p>
            <a:pPr marL="576072" lvl="1" indent="0">
              <a:buNone/>
            </a:pPr>
            <a:r>
              <a:rPr lang="en-AU" sz="1496" b="1" dirty="0" smtClean="0"/>
              <a:t>e.g</a:t>
            </a:r>
            <a:r>
              <a:rPr lang="en-AU" sz="1496" b="1" dirty="0"/>
              <a:t>. </a:t>
            </a:r>
            <a:r>
              <a:rPr lang="en-AU" sz="1496" b="1" dirty="0" err="1"/>
              <a:t>skos:inScheme</a:t>
            </a:r>
            <a:r>
              <a:rPr lang="en-AU" sz="1496" b="1" dirty="0"/>
              <a:t> </a:t>
            </a:r>
            <a:r>
              <a:rPr lang="en-AU" sz="1496" b="1" dirty="0" err="1"/>
              <a:t>gsqtheme:conceptScheme</a:t>
            </a:r>
            <a:r>
              <a:rPr lang="en-AU" sz="1496" b="1" dirty="0"/>
              <a:t> </a:t>
            </a:r>
            <a:r>
              <a:rPr lang="en-AU" sz="1496" b="1" dirty="0" smtClean="0"/>
              <a:t>;</a:t>
            </a:r>
          </a:p>
          <a:p>
            <a:pPr marL="457200" indent="-457200">
              <a:buFont typeface="+mj-lt"/>
              <a:buAutoNum type="arabicPeriod"/>
            </a:pPr>
            <a:r>
              <a:rPr lang="en-AU" sz="2000" b="1" dirty="0" smtClean="0"/>
              <a:t>Top Concept Of: Where a concept is a top level concept (i.e. the first division below the concept scheme) it must be described as atop concept in the form </a:t>
            </a:r>
            <a:r>
              <a:rPr lang="en-AU" sz="2000" b="1" i="1" dirty="0" err="1" smtClean="0"/>
              <a:t>skos:topConceptOf</a:t>
            </a:r>
            <a:r>
              <a:rPr lang="en-AU" sz="2000" b="1" i="1" dirty="0" smtClean="0"/>
              <a:t> </a:t>
            </a:r>
            <a:r>
              <a:rPr lang="en-AU" sz="2000" b="1" i="1" dirty="0" err="1" smtClean="0"/>
              <a:t>prefix:conceptScheme</a:t>
            </a:r>
            <a:endParaRPr lang="en-AU" sz="2000" b="1" dirty="0" smtClean="0"/>
          </a:p>
          <a:p>
            <a:pPr marL="576072" lvl="1" indent="0">
              <a:buNone/>
            </a:pPr>
            <a:r>
              <a:rPr lang="en-AU" sz="1496" b="1" dirty="0" smtClean="0"/>
              <a:t>e.g</a:t>
            </a:r>
            <a:r>
              <a:rPr lang="en-AU" sz="1496" b="1" dirty="0"/>
              <a:t>. </a:t>
            </a:r>
            <a:r>
              <a:rPr lang="en-AU" sz="1496" b="1" dirty="0" err="1"/>
              <a:t>skos:topConceptOf</a:t>
            </a:r>
            <a:r>
              <a:rPr lang="en-AU" sz="1496" b="1" dirty="0"/>
              <a:t> </a:t>
            </a:r>
            <a:r>
              <a:rPr lang="en-AU" sz="1496" b="1" dirty="0" err="1"/>
              <a:t>gsqtheme:conceptScheme</a:t>
            </a:r>
            <a:r>
              <a:rPr lang="en-AU" sz="1496" b="1" dirty="0"/>
              <a:t> ;</a:t>
            </a:r>
          </a:p>
        </p:txBody>
      </p:sp>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0141526" y="706582"/>
            <a:ext cx="9130147" cy="7259781"/>
          </a:xfrm>
          <a:ln/>
          <a:effectLst>
            <a:outerShdw blurRad="50800" dist="635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rmAutofit fontScale="70000" lnSpcReduction="20000"/>
          </a:bodyPr>
          <a:lstStyle/>
          <a:p>
            <a:pPr marL="0" indent="0">
              <a:lnSpc>
                <a:spcPct val="120000"/>
              </a:lnSpc>
              <a:spcBef>
                <a:spcPts val="0"/>
              </a:spcBef>
              <a:buNone/>
            </a:pPr>
            <a:r>
              <a:rPr lang="en-AU" sz="1800" b="1" dirty="0"/>
              <a:t>@prefix : &lt;http://linked.data.gov.au/def/earth-science-data-category/&gt; .</a:t>
            </a:r>
          </a:p>
          <a:p>
            <a:pPr marL="0" indent="0">
              <a:lnSpc>
                <a:spcPct val="120000"/>
              </a:lnSpc>
              <a:spcBef>
                <a:spcPts val="0"/>
              </a:spcBef>
              <a:buNone/>
            </a:pPr>
            <a:r>
              <a:rPr lang="en-AU" sz="1800" b="1" dirty="0"/>
              <a:t>@prefix dc: &lt;http://purl.org/dc/elements/1.1/&gt; .</a:t>
            </a:r>
          </a:p>
          <a:p>
            <a:pPr marL="0" indent="0">
              <a:lnSpc>
                <a:spcPct val="120000"/>
              </a:lnSpc>
              <a:spcBef>
                <a:spcPts val="0"/>
              </a:spcBef>
              <a:buNone/>
            </a:pPr>
            <a:r>
              <a:rPr lang="en-AU" sz="1800" b="1" dirty="0"/>
              <a:t>@prefix </a:t>
            </a:r>
            <a:r>
              <a:rPr lang="en-AU" sz="1800" b="1" dirty="0" err="1"/>
              <a:t>dct</a:t>
            </a:r>
            <a:r>
              <a:rPr lang="en-AU" sz="1800" b="1" dirty="0"/>
              <a:t>: &lt;http://purl.org/dc/terms/&gt; .</a:t>
            </a:r>
          </a:p>
          <a:p>
            <a:pPr marL="0" indent="0">
              <a:lnSpc>
                <a:spcPct val="120000"/>
              </a:lnSpc>
              <a:spcBef>
                <a:spcPts val="0"/>
              </a:spcBef>
              <a:buNone/>
            </a:pPr>
            <a:r>
              <a:rPr lang="en-AU" sz="1800" b="1" dirty="0"/>
              <a:t>@prefix </a:t>
            </a:r>
            <a:r>
              <a:rPr lang="en-AU" sz="1800" b="1" dirty="0" err="1"/>
              <a:t>es</a:t>
            </a:r>
            <a:r>
              <a:rPr lang="en-AU" sz="1800" b="1" dirty="0"/>
              <a:t>: &lt;http://purl.org/au-research/vocabulary/anzsrc-for/2008/&gt; .</a:t>
            </a:r>
          </a:p>
          <a:p>
            <a:pPr marL="0" indent="0">
              <a:lnSpc>
                <a:spcPct val="120000"/>
              </a:lnSpc>
              <a:spcBef>
                <a:spcPts val="0"/>
              </a:spcBef>
              <a:buNone/>
            </a:pPr>
            <a:r>
              <a:rPr lang="en-AU" sz="1800" b="1" dirty="0"/>
              <a:t>@prefix owl: &lt;http://www.w3.org/2002/07/owl#&gt; .</a:t>
            </a:r>
          </a:p>
          <a:p>
            <a:pPr marL="0" indent="0">
              <a:lnSpc>
                <a:spcPct val="120000"/>
              </a:lnSpc>
              <a:spcBef>
                <a:spcPts val="0"/>
              </a:spcBef>
              <a:buNone/>
            </a:pPr>
            <a:r>
              <a:rPr lang="en-AU" sz="1800" b="1" dirty="0"/>
              <a:t>@prefix </a:t>
            </a:r>
            <a:r>
              <a:rPr lang="en-AU" sz="1800" b="1" dirty="0" err="1"/>
              <a:t>rdf</a:t>
            </a:r>
            <a:r>
              <a:rPr lang="en-AU" sz="1800" b="1" dirty="0"/>
              <a:t>: &lt;http://www.w3.org/1999/02/22-rdf-syntax-ns#&gt; .</a:t>
            </a:r>
          </a:p>
          <a:p>
            <a:pPr marL="0" indent="0">
              <a:lnSpc>
                <a:spcPct val="120000"/>
              </a:lnSpc>
              <a:spcBef>
                <a:spcPts val="0"/>
              </a:spcBef>
              <a:buNone/>
            </a:pPr>
            <a:r>
              <a:rPr lang="en-AU" sz="1800" b="1" dirty="0"/>
              <a:t>@prefix </a:t>
            </a:r>
            <a:r>
              <a:rPr lang="en-AU" sz="1800" b="1" dirty="0" err="1"/>
              <a:t>rdfs</a:t>
            </a:r>
            <a:r>
              <a:rPr lang="en-AU" sz="1800" b="1" dirty="0"/>
              <a:t>: &lt;http://www.w3.org/2000/01/rdf-schema#&gt; .</a:t>
            </a:r>
          </a:p>
          <a:p>
            <a:pPr marL="0" indent="0">
              <a:lnSpc>
                <a:spcPct val="120000"/>
              </a:lnSpc>
              <a:spcBef>
                <a:spcPts val="0"/>
              </a:spcBef>
              <a:buNone/>
            </a:pPr>
            <a:r>
              <a:rPr lang="en-AU" sz="1800" b="1" dirty="0"/>
              <a:t>@prefix </a:t>
            </a:r>
            <a:r>
              <a:rPr lang="en-AU" sz="1800" b="1" dirty="0" err="1"/>
              <a:t>skos</a:t>
            </a:r>
            <a:r>
              <a:rPr lang="en-AU" sz="1800" b="1" dirty="0"/>
              <a:t>: &lt;http://www.w3.org/2004/02/skos/core#&gt; .</a:t>
            </a:r>
          </a:p>
          <a:p>
            <a:pPr marL="0" indent="0">
              <a:lnSpc>
                <a:spcPct val="120000"/>
              </a:lnSpc>
              <a:spcBef>
                <a:spcPts val="0"/>
              </a:spcBef>
              <a:buNone/>
            </a:pPr>
            <a:r>
              <a:rPr lang="en-AU" sz="1800" b="1" dirty="0"/>
              <a:t>@prefix xml: &lt;http://www.w3.org/XML/1998/namespace&gt; .</a:t>
            </a:r>
          </a:p>
          <a:p>
            <a:pPr marL="0" indent="0">
              <a:lnSpc>
                <a:spcPct val="120000"/>
              </a:lnSpc>
              <a:spcBef>
                <a:spcPts val="0"/>
              </a:spcBef>
              <a:buNone/>
            </a:pPr>
            <a:r>
              <a:rPr lang="en-AU" sz="1800" b="1" dirty="0"/>
              <a:t>@prefix </a:t>
            </a:r>
            <a:r>
              <a:rPr lang="en-AU" sz="1800" b="1" dirty="0" err="1"/>
              <a:t>xsd</a:t>
            </a:r>
            <a:r>
              <a:rPr lang="en-AU" sz="1800" b="1" dirty="0"/>
              <a:t>: &lt;http://www.w3.org/2001/XMLSchema#&gt;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&lt;http://linked.data.gov.au/def/earth-science-data-category&gt; a </a:t>
            </a:r>
            <a:r>
              <a:rPr lang="en-AU" sz="1800" b="1" dirty="0" err="1"/>
              <a:t>owl:Ontology</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t>
            </a:r>
            <a:r>
              <a:rPr lang="en-AU" sz="1800" b="1" dirty="0" err="1"/>
              <a:t>conceptScheme</a:t>
            </a:r>
            <a:r>
              <a:rPr lang="en-AU" sz="1800" b="1" dirty="0"/>
              <a:t> a </a:t>
            </a:r>
            <a:r>
              <a:rPr lang="en-AU" sz="1800" b="1" dirty="0" err="1"/>
              <a:t>skos:ConceptScheme</a:t>
            </a:r>
            <a:r>
              <a:rPr lang="en-AU" sz="1800" b="1" dirty="0"/>
              <a:t> ;</a:t>
            </a:r>
          </a:p>
          <a:p>
            <a:pPr marL="0" indent="0">
              <a:lnSpc>
                <a:spcPct val="120000"/>
              </a:lnSpc>
              <a:spcBef>
                <a:spcPts val="0"/>
              </a:spcBef>
              <a:buNone/>
            </a:pPr>
            <a:r>
              <a:rPr lang="en-AU" sz="1800" b="1" dirty="0"/>
              <a:t>    </a:t>
            </a:r>
            <a:r>
              <a:rPr lang="en-AU" sz="1800" b="1" dirty="0" err="1"/>
              <a:t>dct:created</a:t>
            </a:r>
            <a:r>
              <a:rPr lang="en-AU" sz="1800" b="1" dirty="0"/>
              <a:t> "2019-09-06T8:17:57+10:00"^^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dct:modified</a:t>
            </a:r>
            <a:r>
              <a:rPr lang="en-AU" sz="1800" b="1" dirty="0"/>
              <a:t> "2019-09-11T8:46:46+10:00"^^</a:t>
            </a:r>
            <a:r>
              <a:rPr lang="en-AU" sz="1800" b="1" dirty="0" err="1"/>
              <a:t>xsd:dateTime</a:t>
            </a:r>
            <a:r>
              <a:rPr lang="en-AU" sz="1800" b="1" dirty="0"/>
              <a:t> ;</a:t>
            </a:r>
          </a:p>
          <a:p>
            <a:pPr marL="0" indent="0">
              <a:lnSpc>
                <a:spcPct val="120000"/>
              </a:lnSpc>
              <a:spcBef>
                <a:spcPts val="0"/>
              </a:spcBef>
              <a:buNone/>
            </a:pPr>
            <a:r>
              <a:rPr lang="en-AU" sz="1800" b="1" dirty="0"/>
              <a:t>    </a:t>
            </a:r>
            <a:r>
              <a:rPr lang="en-AU" sz="1800" b="1" dirty="0" err="1"/>
              <a:t>dct:source</a:t>
            </a:r>
            <a:r>
              <a:rPr lang="en-AU" sz="1800" b="1" dirty="0"/>
              <a:t> "Modified from the Fields of Research vocabulary from the Australian and New Zealand Standard Research Classification (ANZSRC). Relevant earth science categories have been extracted and augmented with narrower terms relevant for industry and research institutions." ;</a:t>
            </a:r>
          </a:p>
          <a:p>
            <a:pPr marL="0" indent="0">
              <a:lnSpc>
                <a:spcPct val="120000"/>
              </a:lnSpc>
              <a:spcBef>
                <a:spcPts val="0"/>
              </a:spcBef>
              <a:buNone/>
            </a:pPr>
            <a:r>
              <a:rPr lang="en-AU" sz="1800" b="1" dirty="0"/>
              <a:t>    </a:t>
            </a:r>
            <a:r>
              <a:rPr lang="en-AU" sz="1800" b="1" dirty="0" err="1"/>
              <a:t>skos:definition</a:t>
            </a:r>
            <a:r>
              <a:rPr lang="en-AU" sz="1800" b="1" dirty="0"/>
              <a:t> "A classification that facilitates identification of the Fields of Research, or topics, to which a dataset, activity, or entity pertain."@</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dct:creator</a:t>
            </a:r>
            <a:r>
              <a:rPr lang="en-AU" sz="1800" b="1" dirty="0"/>
              <a:t> "Geological Survey of Queensland" ;</a:t>
            </a:r>
          </a:p>
          <a:p>
            <a:pPr marL="0" indent="0">
              <a:lnSpc>
                <a:spcPct val="120000"/>
              </a:lnSpc>
              <a:spcBef>
                <a:spcPts val="0"/>
              </a:spcBef>
              <a:buNone/>
            </a:pPr>
            <a:r>
              <a:rPr lang="en-AU" sz="1800" b="1" dirty="0"/>
              <a:t>    </a:t>
            </a:r>
            <a:r>
              <a:rPr lang="en-AU" sz="1800" b="1" dirty="0" err="1"/>
              <a:t>skos:prefLabel</a:t>
            </a:r>
            <a:r>
              <a:rPr lang="en-AU" sz="1800" b="1" dirty="0"/>
              <a:t> "Earth Science Data Category"@</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:airborne-spectral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:spectral-imaging ;</a:t>
            </a:r>
          </a:p>
          <a:p>
            <a:pPr marL="0" indent="0">
              <a:lnSpc>
                <a:spcPct val="120000"/>
              </a:lnSpc>
              <a:spcBef>
                <a:spcPts val="0"/>
              </a:spcBef>
              <a:buNone/>
            </a:pPr>
            <a:r>
              <a:rPr lang="en-AU" sz="1800" b="1" dirty="0"/>
              <a:t>    </a:t>
            </a:r>
            <a:r>
              <a:rPr lang="en-AU" sz="1800" b="1" dirty="0" err="1"/>
              <a:t>skos:definition</a:t>
            </a:r>
            <a:r>
              <a:rPr lang="en-AU" sz="1800" b="1" dirty="0"/>
              <a:t> "Remotely sensed spectral imaging obtained from an airborne platform."@</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"Airborne Spectral"@</a:t>
            </a:r>
            <a:r>
              <a:rPr lang="en-AU" sz="1800" b="1" dirty="0" err="1"/>
              <a:t>en</a:t>
            </a:r>
            <a:r>
              <a:rPr lang="en-AU" sz="1800" b="1" dirty="0"/>
              <a:t> .</a:t>
            </a:r>
          </a:p>
          <a:p>
            <a:pPr marL="0" indent="0">
              <a:lnSpc>
                <a:spcPct val="120000"/>
              </a:lnSpc>
              <a:spcBef>
                <a:spcPts val="0"/>
              </a:spcBef>
              <a:buNone/>
            </a:pPr>
            <a:endParaRPr lang="en-AU" sz="1800" b="1" dirty="0"/>
          </a:p>
          <a:p>
            <a:pPr marL="0" indent="0">
              <a:lnSpc>
                <a:spcPct val="120000"/>
              </a:lnSpc>
              <a:spcBef>
                <a:spcPts val="0"/>
              </a:spcBef>
              <a:buNone/>
            </a:pPr>
            <a:r>
              <a:rPr lang="en-AU" sz="1800" b="1" dirty="0"/>
              <a:t>:conventional-logs a </a:t>
            </a:r>
            <a:r>
              <a:rPr lang="en-AU" sz="1800" b="1" dirty="0" err="1"/>
              <a:t>skos:Concept</a:t>
            </a:r>
            <a:r>
              <a:rPr lang="en-AU" sz="1800" b="1" dirty="0"/>
              <a:t> ;</a:t>
            </a:r>
          </a:p>
          <a:p>
            <a:pPr marL="0" indent="0">
              <a:lnSpc>
                <a:spcPct val="120000"/>
              </a:lnSpc>
              <a:spcBef>
                <a:spcPts val="0"/>
              </a:spcBef>
              <a:buNone/>
            </a:pPr>
            <a:r>
              <a:rPr lang="en-AU" sz="1800" b="1" dirty="0"/>
              <a:t>    </a:t>
            </a:r>
            <a:r>
              <a:rPr lang="en-AU" sz="1800" b="1" dirty="0" err="1"/>
              <a:t>skos:broader</a:t>
            </a:r>
            <a:r>
              <a:rPr lang="en-AU" sz="1800" b="1" dirty="0"/>
              <a:t> :</a:t>
            </a:r>
            <a:r>
              <a:rPr lang="en-AU" sz="1800" b="1" dirty="0" err="1"/>
              <a:t>petrophysics</a:t>
            </a:r>
            <a:r>
              <a:rPr lang="en-AU" sz="1800" b="1" dirty="0"/>
              <a:t> ;</a:t>
            </a:r>
          </a:p>
          <a:p>
            <a:pPr marL="0" indent="0">
              <a:lnSpc>
                <a:spcPct val="120000"/>
              </a:lnSpc>
              <a:spcBef>
                <a:spcPts val="0"/>
              </a:spcBef>
              <a:buNone/>
            </a:pPr>
            <a:r>
              <a:rPr lang="en-AU" sz="1800" b="1" dirty="0"/>
              <a:t>    </a:t>
            </a:r>
            <a:r>
              <a:rPr lang="en-AU" sz="1800" b="1" dirty="0" err="1"/>
              <a:t>skos:definition</a:t>
            </a:r>
            <a:r>
              <a:rPr lang="en-AU" sz="1800" b="1" dirty="0"/>
              <a:t> "To continuously measure formation properties with electrically powered instruments to infer properties and make decisions about drilling and production operations. Source: Schlumberger Oilfield Glossary"@</a:t>
            </a:r>
            <a:r>
              <a:rPr lang="en-AU" sz="1800" b="1" dirty="0" err="1"/>
              <a:t>en</a:t>
            </a:r>
            <a:r>
              <a:rPr lang="en-AU" sz="1800" b="1" dirty="0"/>
              <a:t> ;</a:t>
            </a:r>
          </a:p>
          <a:p>
            <a:pPr marL="0" indent="0">
              <a:lnSpc>
                <a:spcPct val="120000"/>
              </a:lnSpc>
              <a:spcBef>
                <a:spcPts val="0"/>
              </a:spcBef>
              <a:buNone/>
            </a:pPr>
            <a:r>
              <a:rPr lang="en-AU" sz="1800" b="1" dirty="0"/>
              <a:t>    </a:t>
            </a:r>
            <a:r>
              <a:rPr lang="en-AU" sz="1800" b="1" dirty="0" err="1"/>
              <a:t>skos:inScheme</a:t>
            </a:r>
            <a:r>
              <a:rPr lang="en-AU" sz="1800" b="1" dirty="0"/>
              <a:t> :</a:t>
            </a:r>
            <a:r>
              <a:rPr lang="en-AU" sz="1800" b="1" dirty="0" err="1"/>
              <a:t>conceptScheme</a:t>
            </a:r>
            <a:r>
              <a:rPr lang="en-AU" sz="1800" b="1" dirty="0"/>
              <a:t> ;</a:t>
            </a:r>
          </a:p>
          <a:p>
            <a:pPr marL="0" indent="0">
              <a:lnSpc>
                <a:spcPct val="120000"/>
              </a:lnSpc>
              <a:spcBef>
                <a:spcPts val="0"/>
              </a:spcBef>
              <a:buNone/>
            </a:pPr>
            <a:r>
              <a:rPr lang="en-AU" sz="1800" b="1" dirty="0"/>
              <a:t>    </a:t>
            </a:r>
            <a:r>
              <a:rPr lang="en-AU" sz="1800" b="1" dirty="0" err="1"/>
              <a:t>skos:prefLabel</a:t>
            </a:r>
            <a:r>
              <a:rPr lang="en-AU" sz="1800" b="1" dirty="0"/>
              <a:t> "Conventional Logs"@</a:t>
            </a:r>
            <a:r>
              <a:rPr lang="en-AU" sz="1800" b="1" dirty="0" err="1"/>
              <a:t>en</a:t>
            </a:r>
            <a:r>
              <a:rPr lang="en-AU" sz="1800" b="1" dirty="0"/>
              <a:t> .</a:t>
            </a:r>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8" name="Rounded Rectangle 7"/>
          <p:cNvSpPr/>
          <p:nvPr/>
        </p:nvSpPr>
        <p:spPr>
          <a:xfrm>
            <a:off x="10032275" y="5368835"/>
            <a:ext cx="8987246" cy="2781938"/>
          </a:xfrm>
          <a:prstGeom prst="round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9" name="TextBox 8"/>
          <p:cNvSpPr txBox="1"/>
          <p:nvPr/>
        </p:nvSpPr>
        <p:spPr>
          <a:xfrm>
            <a:off x="15116030" y="0"/>
            <a:ext cx="4683270" cy="307777"/>
          </a:xfrm>
          <a:prstGeom prst="rect">
            <a:avLst/>
          </a:prstGeom>
          <a:noFill/>
        </p:spPr>
        <p:txBody>
          <a:bodyPr wrap="none" rtlCol="0">
            <a:spAutoFit/>
          </a:bodyPr>
          <a:lstStyle/>
          <a:p>
            <a:r>
              <a:rPr lang="en-AU" sz="1400" dirty="0" smtClean="0"/>
              <a:t>For detailed instruction go to </a:t>
            </a:r>
            <a:r>
              <a:rPr lang="en-AU" sz="1400" dirty="0" smtClean="0">
                <a:hlinkClick r:id="rId3"/>
              </a:rPr>
              <a:t>Vocabulary Wiki </a:t>
            </a:r>
            <a:r>
              <a:rPr lang="en-AU" sz="1400" dirty="0" smtClean="0"/>
              <a:t>on GSQ </a:t>
            </a:r>
            <a:r>
              <a:rPr lang="en-AU" sz="1400" dirty="0" err="1" smtClean="0"/>
              <a:t>Github</a:t>
            </a:r>
            <a:r>
              <a:rPr lang="en-AU" sz="1400" dirty="0" smtClean="0"/>
              <a:t> </a:t>
            </a:r>
            <a:endParaRPr lang="en-AU" sz="1400" dirty="0"/>
          </a:p>
        </p:txBody>
      </p:sp>
      <p:sp>
        <p:nvSpPr>
          <p:cNvPr id="20" name="Right Arrow 19"/>
          <p:cNvSpPr>
            <a:spLocks noChangeAspect="1"/>
          </p:cNvSpPr>
          <p:nvPr/>
        </p:nvSpPr>
        <p:spPr>
          <a:xfrm rot="10800000">
            <a:off x="12788942" y="5368835"/>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5" name="Right Arrow 24"/>
          <p:cNvSpPr>
            <a:spLocks noChangeAspect="1"/>
          </p:cNvSpPr>
          <p:nvPr/>
        </p:nvSpPr>
        <p:spPr>
          <a:xfrm rot="10800000">
            <a:off x="13191241" y="619602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6" name="Right Arrow 25"/>
          <p:cNvSpPr>
            <a:spLocks noChangeAspect="1"/>
          </p:cNvSpPr>
          <p:nvPr/>
        </p:nvSpPr>
        <p:spPr>
          <a:xfrm rot="10800000">
            <a:off x="16848841" y="576000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7" name="Right Arrow 26"/>
          <p:cNvSpPr>
            <a:spLocks noChangeAspect="1"/>
          </p:cNvSpPr>
          <p:nvPr/>
        </p:nvSpPr>
        <p:spPr>
          <a:xfrm rot="10800000">
            <a:off x="12788942" y="5960244"/>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9" name="Content Placeholder 2"/>
          <p:cNvSpPr txBox="1">
            <a:spLocks/>
          </p:cNvSpPr>
          <p:nvPr/>
        </p:nvSpPr>
        <p:spPr>
          <a:xfrm>
            <a:off x="1360800" y="2300400"/>
            <a:ext cx="8226000" cy="5850570"/>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0" indent="0">
              <a:buNone/>
            </a:pPr>
            <a:r>
              <a:rPr lang="en-AU" sz="2400" b="1" dirty="0" smtClean="0"/>
              <a:t>Check Delimiters:</a:t>
            </a:r>
            <a:endParaRPr lang="en-AU" sz="2400" b="1" dirty="0"/>
          </a:p>
          <a:p>
            <a:pPr marL="342900" indent="-342900">
              <a:buFont typeface="+mj-lt"/>
              <a:buAutoNum type="arabicPeriod"/>
            </a:pPr>
            <a:r>
              <a:rPr lang="en-AU" sz="2000" b="1" dirty="0" smtClean="0"/>
              <a:t>Each statement, concept or concept scheme must end in a </a:t>
            </a:r>
            <a:r>
              <a:rPr lang="en-AU" sz="2000" b="1" dirty="0" err="1" smtClean="0"/>
              <a:t>fullstop</a:t>
            </a:r>
            <a:r>
              <a:rPr lang="en-AU" sz="2000" b="1" dirty="0" smtClean="0"/>
              <a:t>.</a:t>
            </a:r>
          </a:p>
          <a:p>
            <a:pPr marL="342900" indent="-342900">
              <a:buFont typeface="+mj-lt"/>
              <a:buAutoNum type="arabicPeriod"/>
            </a:pPr>
            <a:r>
              <a:rPr lang="en-AU" sz="2000" b="1" dirty="0" smtClean="0"/>
              <a:t>All attributes within a concept or concept scheme must be separated by a semi-colon</a:t>
            </a:r>
            <a:endParaRPr lang="en-AU" sz="1496" b="1" dirty="0"/>
          </a:p>
        </p:txBody>
      </p:sp>
      <p:sp>
        <p:nvSpPr>
          <p:cNvPr id="30" name="Right Arrow 29"/>
          <p:cNvSpPr>
            <a:spLocks noChangeAspect="1"/>
          </p:cNvSpPr>
          <p:nvPr/>
        </p:nvSpPr>
        <p:spPr>
          <a:xfrm rot="10800000">
            <a:off x="15303973" y="61200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1" name="Right Arrow 30"/>
          <p:cNvSpPr>
            <a:spLocks noChangeAspect="1"/>
          </p:cNvSpPr>
          <p:nvPr/>
        </p:nvSpPr>
        <p:spPr>
          <a:xfrm rot="10800000">
            <a:off x="15629993" y="2801924"/>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2" name="Right Arrow 31"/>
          <p:cNvSpPr>
            <a:spLocks noChangeAspect="1"/>
          </p:cNvSpPr>
          <p:nvPr/>
        </p:nvSpPr>
        <p:spPr>
          <a:xfrm rot="10800000">
            <a:off x="13922493" y="4989703"/>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3" name="Right Arrow 32"/>
          <p:cNvSpPr>
            <a:spLocks noChangeAspect="1"/>
          </p:cNvSpPr>
          <p:nvPr/>
        </p:nvSpPr>
        <p:spPr>
          <a:xfrm rot="10800000">
            <a:off x="13237141" y="756189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4" name="Right Arrow 33"/>
          <p:cNvSpPr>
            <a:spLocks noChangeAspect="1"/>
          </p:cNvSpPr>
          <p:nvPr/>
        </p:nvSpPr>
        <p:spPr>
          <a:xfrm rot="10800000">
            <a:off x="13108641" y="321936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5" name="Right Arrow 34"/>
          <p:cNvSpPr>
            <a:spLocks noChangeAspect="1"/>
          </p:cNvSpPr>
          <p:nvPr/>
        </p:nvSpPr>
        <p:spPr>
          <a:xfrm rot="10800000">
            <a:off x="14525898" y="3613810"/>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36" name="Right Arrow 35"/>
          <p:cNvSpPr>
            <a:spLocks noChangeAspect="1"/>
          </p:cNvSpPr>
          <p:nvPr/>
        </p:nvSpPr>
        <p:spPr>
          <a:xfrm rot="10800000">
            <a:off x="11708105" y="4614189"/>
            <a:ext cx="896398" cy="471570"/>
          </a:xfrm>
          <a:prstGeom prst="rightArrow">
            <a:avLst>
              <a:gd name="adj1" fmla="val 50000"/>
              <a:gd name="adj2" fmla="val 82082"/>
            </a:avLst>
          </a:prstGeom>
          <a:gradFill flip="none"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tileRect/>
          </a:gradFill>
          <a:ln/>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scene3d>
              <a:camera prst="orthographicFront">
                <a:rot lat="0" lon="0" rev="10800000"/>
              </a:camera>
              <a:lightRig rig="threePt" dir="t"/>
            </a:scene3d>
          </a:bodyPr>
          <a:lstStyle/>
          <a:p>
            <a:pPr algn="ctr"/>
            <a:endParaRPr lang="en-AU" b="1" dirty="0" smtClean="0"/>
          </a:p>
        </p:txBody>
      </p:sp>
      <p:sp>
        <p:nvSpPr>
          <p:cNvPr id="21" name="Rectangle 20"/>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415408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4" end="4"/>
                                            </p:txEl>
                                          </p:spTgt>
                                        </p:tgtEl>
                                        <p:attrNameLst>
                                          <p:attrName>style.visibility</p:attrName>
                                        </p:attrNameLst>
                                      </p:cBhvr>
                                      <p:to>
                                        <p:strVal val="visible"/>
                                      </p:to>
                                    </p:set>
                                  </p:childTnLst>
                                </p:cTn>
                              </p:par>
                              <p:par>
                                <p:cTn id="26" presetID="1" presetClass="exit" presetSubtype="0" fill="hold" grpId="1" nodeType="withEffect">
                                  <p:stCondLst>
                                    <p:cond delay="0"/>
                                  </p:stCondLst>
                                  <p:childTnLst>
                                    <p:set>
                                      <p:cBhvr>
                                        <p:cTn id="27" dur="1" fill="hold">
                                          <p:stCondLst>
                                            <p:cond delay="0"/>
                                          </p:stCondLst>
                                        </p:cTn>
                                        <p:tgtEl>
                                          <p:spTgt spid="20"/>
                                        </p:tgtEl>
                                        <p:attrNameLst>
                                          <p:attrName>style.visibility</p:attrName>
                                        </p:attrNameLst>
                                      </p:cBhvr>
                                      <p:to>
                                        <p:strVal val="hidden"/>
                                      </p:to>
                                    </p:set>
                                  </p:childTnLst>
                                </p:cTn>
                              </p:par>
                              <p:par>
                                <p:cTn id="28" presetID="1" presetClass="entr" presetSubtype="0" fill="hold" grpId="0" nodeType="with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5">
                                            <p:txEl>
                                              <p:pRg st="7" end="7"/>
                                            </p:txEl>
                                          </p:spTgt>
                                        </p:tgtEl>
                                        <p:attrNameLst>
                                          <p:attrName>style.visibility</p:attrName>
                                        </p:attrNameLst>
                                      </p:cBhvr>
                                      <p:to>
                                        <p:strVal val="visible"/>
                                      </p:to>
                                    </p:set>
                                  </p:childTnLst>
                                </p:cTn>
                              </p:par>
                              <p:par>
                                <p:cTn id="38" presetID="1" presetClass="exit" presetSubtype="0" fill="hold" grpId="1" nodeType="withEffect">
                                  <p:stCondLst>
                                    <p:cond delay="0"/>
                                  </p:stCondLst>
                                  <p:childTnLst>
                                    <p:set>
                                      <p:cBhvr>
                                        <p:cTn id="39" dur="1" fill="hold">
                                          <p:stCondLst>
                                            <p:cond delay="0"/>
                                          </p:stCondLst>
                                        </p:cTn>
                                        <p:tgtEl>
                                          <p:spTgt spid="25"/>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
                                            <p:txEl>
                                              <p:pRg st="8" end="8"/>
                                            </p:txEl>
                                          </p:spTgt>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6"/>
                                        </p:tgtEl>
                                        <p:attrNameLst>
                                          <p:attrName>style.visibility</p:attrName>
                                        </p:attrNameLst>
                                      </p:cBhvr>
                                      <p:to>
                                        <p:strVal val="hidden"/>
                                      </p:to>
                                    </p:set>
                                  </p:childTnLst>
                                </p:cTn>
                              </p:par>
                              <p:par>
                                <p:cTn id="48" presetID="1"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5">
                                            <p:txEl>
                                              <p:pRg st="10" end="10"/>
                                            </p:txEl>
                                          </p:spTgt>
                                        </p:tgtEl>
                                        <p:attrNameLst>
                                          <p:attrName>style.visibility</p:attrName>
                                        </p:attrNameLst>
                                      </p:cBhvr>
                                      <p:to>
                                        <p:strVal val="visible"/>
                                      </p:to>
                                    </p:set>
                                  </p:childTnLst>
                                </p:cTn>
                              </p:par>
                              <p:par>
                                <p:cTn id="56" presetID="1" presetClass="exit" presetSubtype="0" fill="hold" grpId="1" nodeType="withEffect">
                                  <p:stCondLst>
                                    <p:cond delay="0"/>
                                  </p:stCondLst>
                                  <p:childTnLst>
                                    <p:set>
                                      <p:cBhvr>
                                        <p:cTn id="57" dur="1" fill="hold">
                                          <p:stCondLst>
                                            <p:cond delay="0"/>
                                          </p:stCondLst>
                                        </p:cTn>
                                        <p:tgtEl>
                                          <p:spTgt spid="27"/>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
                                            <p:txEl>
                                              <p:pRg st="0" end="0"/>
                                            </p:txEl>
                                          </p:spTgt>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5">
                                            <p:txEl>
                                              <p:pRg st="1" end="1"/>
                                            </p:txEl>
                                          </p:spTgt>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5">
                                            <p:txEl>
                                              <p:pRg st="2" end="2"/>
                                            </p:txEl>
                                          </p:spTgt>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5">
                                            <p:txEl>
                                              <p:pRg st="3" end="3"/>
                                            </p:txEl>
                                          </p:spTgt>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5">
                                            <p:txEl>
                                              <p:pRg st="4" end="4"/>
                                            </p:txEl>
                                          </p:spTgt>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5">
                                            <p:txEl>
                                              <p:pRg st="5" end="5"/>
                                            </p:txEl>
                                          </p:spTgt>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5">
                                            <p:txEl>
                                              <p:pRg st="6" end="6"/>
                                            </p:txEl>
                                          </p:spTgt>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5">
                                            <p:txEl>
                                              <p:pRg st="7" end="7"/>
                                            </p:txEl>
                                          </p:spTgt>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5">
                                            <p:txEl>
                                              <p:pRg st="8" end="8"/>
                                            </p:txEl>
                                          </p:spTgt>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5">
                                            <p:txEl>
                                              <p:pRg st="9" end="9"/>
                                            </p:txEl>
                                          </p:spTgt>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5">
                                            <p:txEl>
                                              <p:pRg st="10" end="10"/>
                                            </p:txEl>
                                          </p:spTgt>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
                                            <p:txEl>
                                              <p:pRg st="11" end="11"/>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24">
                                            <p:txEl>
                                              <p:pRg st="3" end="3"/>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24">
                                            <p:txEl>
                                              <p:pRg st="4" end="4"/>
                                            </p:txEl>
                                          </p:spTgt>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24">
                                            <p:txEl>
                                              <p:pRg st="5" end="5"/>
                                            </p:txEl>
                                          </p:spTgt>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24">
                                            <p:txEl>
                                              <p:pRg st="6" end="6"/>
                                            </p:txEl>
                                          </p:spTgt>
                                        </p:tgtEl>
                                        <p:attrNameLst>
                                          <p:attrName>style.visibility</p:attrName>
                                        </p:attrNameLst>
                                      </p:cBhvr>
                                      <p:to>
                                        <p:strVal val="visible"/>
                                      </p:to>
                                    </p:set>
                                  </p:childTnLst>
                                </p:cTn>
                              </p:par>
                              <p:par>
                                <p:cTn id="108" presetID="1" presetClass="entr" presetSubtype="0" fill="hold" grpId="0" nodeType="withEffect">
                                  <p:stCondLst>
                                    <p:cond delay="0"/>
                                  </p:stCondLst>
                                  <p:childTnLst>
                                    <p:set>
                                      <p:cBhvr>
                                        <p:cTn id="109" dur="1" fill="hold">
                                          <p:stCondLst>
                                            <p:cond delay="0"/>
                                          </p:stCondLst>
                                        </p:cTn>
                                        <p:tgtEl>
                                          <p:spTgt spid="24">
                                            <p:txEl>
                                              <p:pRg st="7" end="7"/>
                                            </p:txEl>
                                          </p:spTgt>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24">
                                            <p:txEl>
                                              <p:pRg st="8" end="8"/>
                                            </p:txEl>
                                          </p:spTgt>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24">
                                            <p:txEl>
                                              <p:pRg st="9" end="9"/>
                                            </p:txEl>
                                          </p:spTgt>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24">
                                            <p:txEl>
                                              <p:pRg st="10" end="10"/>
                                            </p:txEl>
                                          </p:spTgt>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4">
                                            <p:txEl>
                                              <p:pRg st="11" end="11"/>
                                            </p:txEl>
                                          </p:spTgt>
                                        </p:tgtEl>
                                        <p:attrNameLst>
                                          <p:attrName>style.visibility</p:attrName>
                                        </p:attrNameLst>
                                      </p:cBhvr>
                                      <p:to>
                                        <p:strVal val="visible"/>
                                      </p:to>
                                    </p:set>
                                  </p:childTnLst>
                                </p:cTn>
                              </p:par>
                              <p:par>
                                <p:cTn id="120" presetID="1" presetClass="entr" presetSubtype="0" fill="hold" grpId="0" nodeType="withEffect">
                                  <p:stCondLst>
                                    <p:cond delay="0"/>
                                  </p:stCondLst>
                                  <p:childTnLst>
                                    <p:set>
                                      <p:cBhvr>
                                        <p:cTn id="121" dur="1" fill="hold">
                                          <p:stCondLst>
                                            <p:cond delay="0"/>
                                          </p:stCondLst>
                                        </p:cTn>
                                        <p:tgtEl>
                                          <p:spTgt spid="24">
                                            <p:txEl>
                                              <p:pRg st="12" end="12"/>
                                            </p:txEl>
                                          </p:spTgt>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24">
                                            <p:txEl>
                                              <p:pRg st="13" end="13"/>
                                            </p:txEl>
                                          </p:spTgt>
                                        </p:tgtEl>
                                        <p:attrNameLst>
                                          <p:attrName>style.visibility</p:attrName>
                                        </p:attrNameLst>
                                      </p:cBhvr>
                                      <p:to>
                                        <p:strVal val="visible"/>
                                      </p:to>
                                    </p:set>
                                  </p:childTnLst>
                                </p:cTn>
                              </p:par>
                              <p:par>
                                <p:cTn id="124" presetID="1" presetClass="entr" presetSubtype="0" fill="hold" grpId="0" nodeType="withEffect">
                                  <p:stCondLst>
                                    <p:cond delay="0"/>
                                  </p:stCondLst>
                                  <p:childTnLst>
                                    <p:set>
                                      <p:cBhvr>
                                        <p:cTn id="125" dur="1" fill="hold">
                                          <p:stCondLst>
                                            <p:cond delay="0"/>
                                          </p:stCondLst>
                                        </p:cTn>
                                        <p:tgtEl>
                                          <p:spTgt spid="24">
                                            <p:txEl>
                                              <p:pRg st="14" end="14"/>
                                            </p:txEl>
                                          </p:spTgt>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24">
                                            <p:txEl>
                                              <p:pRg st="15" end="15"/>
                                            </p:txEl>
                                          </p:spTgt>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xit" presetSubtype="0" fill="hold" grpId="1" nodeType="clickEffect">
                                  <p:stCondLst>
                                    <p:cond delay="0"/>
                                  </p:stCondLst>
                                  <p:childTnLst>
                                    <p:set>
                                      <p:cBhvr>
                                        <p:cTn id="131" dur="1" fill="hold">
                                          <p:stCondLst>
                                            <p:cond delay="0"/>
                                          </p:stCondLst>
                                        </p:cTn>
                                        <p:tgtEl>
                                          <p:spTgt spid="8"/>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24">
                                            <p:txEl>
                                              <p:pRg st="0" end="0"/>
                                            </p:txEl>
                                          </p:spTgt>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4">
                                            <p:txEl>
                                              <p:pRg st="1" end="1"/>
                                            </p:txEl>
                                          </p:spTgt>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4">
                                            <p:txEl>
                                              <p:pRg st="2" end="2"/>
                                            </p:txEl>
                                          </p:spTgt>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4">
                                            <p:txEl>
                                              <p:pRg st="3" end="3"/>
                                            </p:txEl>
                                          </p:spTgt>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24">
                                            <p:txEl>
                                              <p:pRg st="4" end="4"/>
                                            </p:txEl>
                                          </p:spTgt>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24">
                                            <p:txEl>
                                              <p:pRg st="5" end="5"/>
                                            </p:txEl>
                                          </p:spTgt>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4">
                                            <p:txEl>
                                              <p:pRg st="6" end="6"/>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24">
                                            <p:txEl>
                                              <p:pRg st="7" end="7"/>
                                            </p:txEl>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24">
                                            <p:txEl>
                                              <p:pRg st="8" end="8"/>
                                            </p:txEl>
                                          </p:spTgt>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24">
                                            <p:txEl>
                                              <p:pRg st="9" end="9"/>
                                            </p:txEl>
                                          </p:spTgt>
                                        </p:tgtEl>
                                        <p:attrNameLst>
                                          <p:attrName>style.visibility</p:attrName>
                                        </p:attrNameLst>
                                      </p:cBhvr>
                                      <p:to>
                                        <p:strVal val="hidden"/>
                                      </p:to>
                                    </p:set>
                                  </p:childTnLst>
                                </p:cTn>
                              </p:par>
                              <p:par>
                                <p:cTn id="152" presetID="1" presetClass="exit" presetSubtype="0" fill="hold" grpId="1" nodeType="withEffect">
                                  <p:stCondLst>
                                    <p:cond delay="0"/>
                                  </p:stCondLst>
                                  <p:childTnLst>
                                    <p:set>
                                      <p:cBhvr>
                                        <p:cTn id="153" dur="1" fill="hold">
                                          <p:stCondLst>
                                            <p:cond delay="0"/>
                                          </p:stCondLst>
                                        </p:cTn>
                                        <p:tgtEl>
                                          <p:spTgt spid="24">
                                            <p:txEl>
                                              <p:pRg st="10" end="10"/>
                                            </p:txEl>
                                          </p:spTgt>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24">
                                            <p:txEl>
                                              <p:pRg st="11" end="11"/>
                                            </p:txEl>
                                          </p:spTgt>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24">
                                            <p:txEl>
                                              <p:pRg st="12" end="12"/>
                                            </p:txEl>
                                          </p:spTgt>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4">
                                            <p:txEl>
                                              <p:pRg st="13" end="13"/>
                                            </p:txEl>
                                          </p:spTgt>
                                        </p:tgtEl>
                                        <p:attrNameLst>
                                          <p:attrName>style.visibility</p:attrName>
                                        </p:attrNameLst>
                                      </p:cBhvr>
                                      <p:to>
                                        <p:strVal val="hidden"/>
                                      </p:to>
                                    </p:set>
                                  </p:childTnLst>
                                </p:cTn>
                              </p:par>
                              <p:par>
                                <p:cTn id="160" presetID="1" presetClass="exit" presetSubtype="0" fill="hold" grpId="1" nodeType="withEffect">
                                  <p:stCondLst>
                                    <p:cond delay="0"/>
                                  </p:stCondLst>
                                  <p:childTnLst>
                                    <p:set>
                                      <p:cBhvr>
                                        <p:cTn id="161" dur="1" fill="hold">
                                          <p:stCondLst>
                                            <p:cond delay="0"/>
                                          </p:stCondLst>
                                        </p:cTn>
                                        <p:tgtEl>
                                          <p:spTgt spid="24">
                                            <p:txEl>
                                              <p:pRg st="14" end="14"/>
                                            </p:txEl>
                                          </p:spTgt>
                                        </p:tgtEl>
                                        <p:attrNameLst>
                                          <p:attrName>style.visibility</p:attrName>
                                        </p:attrNameLst>
                                      </p:cBhvr>
                                      <p:to>
                                        <p:strVal val="hidden"/>
                                      </p:to>
                                    </p:set>
                                  </p:childTnLst>
                                </p:cTn>
                              </p:par>
                              <p:par>
                                <p:cTn id="162" presetID="1" presetClass="exit" presetSubtype="0" fill="hold" grpId="1" nodeType="withEffect">
                                  <p:stCondLst>
                                    <p:cond delay="0"/>
                                  </p:stCondLst>
                                  <p:childTnLst>
                                    <p:set>
                                      <p:cBhvr>
                                        <p:cTn id="163" dur="1" fill="hold">
                                          <p:stCondLst>
                                            <p:cond delay="0"/>
                                          </p:stCondLst>
                                        </p:cTn>
                                        <p:tgtEl>
                                          <p:spTgt spid="24">
                                            <p:txEl>
                                              <p:pRg st="15" end="15"/>
                                            </p:txEl>
                                          </p:spTgt>
                                        </p:tgtEl>
                                        <p:attrNameLst>
                                          <p:attrName>style.visibility</p:attrName>
                                        </p:attrNameLst>
                                      </p:cBhvr>
                                      <p:to>
                                        <p:strVal val="hidden"/>
                                      </p:to>
                                    </p:set>
                                  </p:childTnLst>
                                </p:cTn>
                              </p:par>
                              <p:par>
                                <p:cTn id="164" presetID="1" presetClass="entr" presetSubtype="0" fill="hold" grpId="0" nodeType="withEffect">
                                  <p:stCondLst>
                                    <p:cond delay="0"/>
                                  </p:stCondLst>
                                  <p:childTnLst>
                                    <p:set>
                                      <p:cBhvr>
                                        <p:cTn id="165"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presetID="1" presetClass="entr" presetSubtype="0" fill="hold" grpId="0" nodeType="clickEffect">
                                  <p:stCondLst>
                                    <p:cond delay="0"/>
                                  </p:stCondLst>
                                  <p:childTnLst>
                                    <p:set>
                                      <p:cBhvr>
                                        <p:cTn id="169" dur="1" fill="hold">
                                          <p:stCondLst>
                                            <p:cond delay="0"/>
                                          </p:stCondLst>
                                        </p:cTn>
                                        <p:tgtEl>
                                          <p:spTgt spid="29">
                                            <p:txEl>
                                              <p:pRg st="1" end="1"/>
                                            </p:txEl>
                                          </p:spTgt>
                                        </p:tgtEl>
                                        <p:attrNameLst>
                                          <p:attrName>style.visibility</p:attrName>
                                        </p:attrNameLst>
                                      </p:cBhvr>
                                      <p:to>
                                        <p:strVal val="visible"/>
                                      </p:to>
                                    </p:set>
                                  </p:childTnLst>
                                </p:cTn>
                              </p:par>
                            </p:childTnLst>
                          </p:cTn>
                        </p:par>
                        <p:par>
                          <p:cTn id="170" fill="hold">
                            <p:stCondLst>
                              <p:cond delay="0"/>
                            </p:stCondLst>
                            <p:childTnLst>
                              <p:par>
                                <p:cTn id="171" presetID="10" presetClass="entr" presetSubtype="0" fill="hold" grpId="0" nodeType="afterEffect">
                                  <p:stCondLst>
                                    <p:cond delay="0"/>
                                  </p:stCondLst>
                                  <p:childTnLst>
                                    <p:set>
                                      <p:cBhvr>
                                        <p:cTn id="172" dur="1" fill="hold">
                                          <p:stCondLst>
                                            <p:cond delay="0"/>
                                          </p:stCondLst>
                                        </p:cTn>
                                        <p:tgtEl>
                                          <p:spTgt spid="30"/>
                                        </p:tgtEl>
                                        <p:attrNameLst>
                                          <p:attrName>style.visibility</p:attrName>
                                        </p:attrNameLst>
                                      </p:cBhvr>
                                      <p:to>
                                        <p:strVal val="visible"/>
                                      </p:to>
                                    </p:set>
                                    <p:animEffect transition="in" filter="fade">
                                      <p:cBhvr>
                                        <p:cTn id="173" dur="200"/>
                                        <p:tgtEl>
                                          <p:spTgt spid="30"/>
                                        </p:tgtEl>
                                      </p:cBhvr>
                                    </p:animEffect>
                                  </p:childTnLst>
                                </p:cTn>
                              </p:par>
                            </p:childTnLst>
                          </p:cTn>
                        </p:par>
                        <p:par>
                          <p:cTn id="174" fill="hold">
                            <p:stCondLst>
                              <p:cond delay="200"/>
                            </p:stCondLst>
                            <p:childTnLst>
                              <p:par>
                                <p:cTn id="175" presetID="10" presetClass="entr" presetSubtype="0" fill="hold" grpId="0" nodeType="afterEffect">
                                  <p:stCondLst>
                                    <p:cond delay="0"/>
                                  </p:stCondLst>
                                  <p:childTnLst>
                                    <p:set>
                                      <p:cBhvr>
                                        <p:cTn id="176" dur="1" fill="hold">
                                          <p:stCondLst>
                                            <p:cond delay="0"/>
                                          </p:stCondLst>
                                        </p:cTn>
                                        <p:tgtEl>
                                          <p:spTgt spid="31"/>
                                        </p:tgtEl>
                                        <p:attrNameLst>
                                          <p:attrName>style.visibility</p:attrName>
                                        </p:attrNameLst>
                                      </p:cBhvr>
                                      <p:to>
                                        <p:strVal val="visible"/>
                                      </p:to>
                                    </p:set>
                                    <p:animEffect transition="in" filter="fade">
                                      <p:cBhvr>
                                        <p:cTn id="177" dur="200"/>
                                        <p:tgtEl>
                                          <p:spTgt spid="31"/>
                                        </p:tgtEl>
                                      </p:cBhvr>
                                    </p:animEffect>
                                  </p:childTnLst>
                                </p:cTn>
                              </p:par>
                            </p:childTnLst>
                          </p:cTn>
                        </p:par>
                        <p:par>
                          <p:cTn id="178" fill="hold">
                            <p:stCondLst>
                              <p:cond delay="400"/>
                            </p:stCondLst>
                            <p:childTnLst>
                              <p:par>
                                <p:cTn id="179" presetID="10" presetClass="entr" presetSubtype="0" fill="hold" grpId="0" nodeType="afterEffect">
                                  <p:stCondLst>
                                    <p:cond delay="0"/>
                                  </p:stCondLst>
                                  <p:childTnLst>
                                    <p:set>
                                      <p:cBhvr>
                                        <p:cTn id="180" dur="1" fill="hold">
                                          <p:stCondLst>
                                            <p:cond delay="0"/>
                                          </p:stCondLst>
                                        </p:cTn>
                                        <p:tgtEl>
                                          <p:spTgt spid="32"/>
                                        </p:tgtEl>
                                        <p:attrNameLst>
                                          <p:attrName>style.visibility</p:attrName>
                                        </p:attrNameLst>
                                      </p:cBhvr>
                                      <p:to>
                                        <p:strVal val="visible"/>
                                      </p:to>
                                    </p:set>
                                    <p:animEffect transition="in" filter="fade">
                                      <p:cBhvr>
                                        <p:cTn id="181" dur="200"/>
                                        <p:tgtEl>
                                          <p:spTgt spid="32"/>
                                        </p:tgtEl>
                                      </p:cBhvr>
                                    </p:animEffect>
                                  </p:childTnLst>
                                </p:cTn>
                              </p:par>
                            </p:childTnLst>
                          </p:cTn>
                        </p:par>
                        <p:par>
                          <p:cTn id="182" fill="hold">
                            <p:stCondLst>
                              <p:cond delay="600"/>
                            </p:stCondLst>
                            <p:childTnLst>
                              <p:par>
                                <p:cTn id="183" presetID="10" presetClass="entr" presetSubtype="0" fill="hold" grpId="0" nodeType="afterEffect">
                                  <p:stCondLst>
                                    <p:cond delay="0"/>
                                  </p:stCondLst>
                                  <p:childTnLst>
                                    <p:set>
                                      <p:cBhvr>
                                        <p:cTn id="184" dur="1" fill="hold">
                                          <p:stCondLst>
                                            <p:cond delay="0"/>
                                          </p:stCondLst>
                                        </p:cTn>
                                        <p:tgtEl>
                                          <p:spTgt spid="33"/>
                                        </p:tgtEl>
                                        <p:attrNameLst>
                                          <p:attrName>style.visibility</p:attrName>
                                        </p:attrNameLst>
                                      </p:cBhvr>
                                      <p:to>
                                        <p:strVal val="visible"/>
                                      </p:to>
                                    </p:set>
                                    <p:animEffect transition="in" filter="fade">
                                      <p:cBhvr>
                                        <p:cTn id="185" dur="200"/>
                                        <p:tgtEl>
                                          <p:spTgt spid="33"/>
                                        </p:tgtEl>
                                      </p:cBhvr>
                                    </p:animEffect>
                                  </p:childTnLst>
                                </p:cTn>
                              </p:par>
                            </p:childTnLst>
                          </p:cTn>
                        </p:par>
                      </p:childTnLst>
                    </p:cTn>
                  </p:par>
                  <p:par>
                    <p:cTn id="186" fill="hold">
                      <p:stCondLst>
                        <p:cond delay="indefinite"/>
                      </p:stCondLst>
                      <p:childTnLst>
                        <p:par>
                          <p:cTn id="187" fill="hold">
                            <p:stCondLst>
                              <p:cond delay="0"/>
                            </p:stCondLst>
                            <p:childTnLst>
                              <p:par>
                                <p:cTn id="188" presetID="1" presetClass="entr" presetSubtype="0" fill="hold" grpId="0" nodeType="clickEffect">
                                  <p:stCondLst>
                                    <p:cond delay="0"/>
                                  </p:stCondLst>
                                  <p:childTnLst>
                                    <p:set>
                                      <p:cBhvr>
                                        <p:cTn id="189" dur="1" fill="hold">
                                          <p:stCondLst>
                                            <p:cond delay="0"/>
                                          </p:stCondLst>
                                        </p:cTn>
                                        <p:tgtEl>
                                          <p:spTgt spid="29">
                                            <p:txEl>
                                              <p:pRg st="2" end="2"/>
                                            </p:txEl>
                                          </p:spTgt>
                                        </p:tgtEl>
                                        <p:attrNameLst>
                                          <p:attrName>style.visibility</p:attrName>
                                        </p:attrNameLst>
                                      </p:cBhvr>
                                      <p:to>
                                        <p:strVal val="visible"/>
                                      </p:to>
                                    </p:set>
                                  </p:childTnLst>
                                </p:cTn>
                              </p:par>
                              <p:par>
                                <p:cTn id="190" presetID="1" presetClass="exit" presetSubtype="0" fill="hold" grpId="1" nodeType="withEffect">
                                  <p:stCondLst>
                                    <p:cond delay="0"/>
                                  </p:stCondLst>
                                  <p:childTnLst>
                                    <p:set>
                                      <p:cBhvr>
                                        <p:cTn id="191" dur="1" fill="hold">
                                          <p:stCondLst>
                                            <p:cond delay="0"/>
                                          </p:stCondLst>
                                        </p:cTn>
                                        <p:tgtEl>
                                          <p:spTgt spid="31"/>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32"/>
                                        </p:tgtEl>
                                        <p:attrNameLst>
                                          <p:attrName>style.visibility</p:attrName>
                                        </p:attrNameLst>
                                      </p:cBhvr>
                                      <p:to>
                                        <p:strVal val="hidden"/>
                                      </p:to>
                                    </p:set>
                                  </p:childTnLst>
                                </p:cTn>
                              </p:par>
                              <p:par>
                                <p:cTn id="194" presetID="1" presetClass="exit" presetSubtype="0" fill="hold" grpId="1" nodeType="withEffect">
                                  <p:stCondLst>
                                    <p:cond delay="0"/>
                                  </p:stCondLst>
                                  <p:childTnLst>
                                    <p:set>
                                      <p:cBhvr>
                                        <p:cTn id="195" dur="1" fill="hold">
                                          <p:stCondLst>
                                            <p:cond delay="0"/>
                                          </p:stCondLst>
                                        </p:cTn>
                                        <p:tgtEl>
                                          <p:spTgt spid="30"/>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33"/>
                                        </p:tgtEl>
                                        <p:attrNameLst>
                                          <p:attrName>style.visibility</p:attrName>
                                        </p:attrNameLst>
                                      </p:cBhvr>
                                      <p:to>
                                        <p:strVal val="hidden"/>
                                      </p:to>
                                    </p:set>
                                  </p:childTnLst>
                                </p:cTn>
                              </p:par>
                            </p:childTnLst>
                          </p:cTn>
                        </p:par>
                        <p:par>
                          <p:cTn id="198" fill="hold">
                            <p:stCondLst>
                              <p:cond delay="0"/>
                            </p:stCondLst>
                            <p:childTnLst>
                              <p:par>
                                <p:cTn id="199" presetID="10" presetClass="entr" presetSubtype="0" fill="hold" grpId="0" nodeType="afterEffect">
                                  <p:stCondLst>
                                    <p:cond delay="0"/>
                                  </p:stCondLst>
                                  <p:childTnLst>
                                    <p:set>
                                      <p:cBhvr>
                                        <p:cTn id="200" dur="1" fill="hold">
                                          <p:stCondLst>
                                            <p:cond delay="0"/>
                                          </p:stCondLst>
                                        </p:cTn>
                                        <p:tgtEl>
                                          <p:spTgt spid="34"/>
                                        </p:tgtEl>
                                        <p:attrNameLst>
                                          <p:attrName>style.visibility</p:attrName>
                                        </p:attrNameLst>
                                      </p:cBhvr>
                                      <p:to>
                                        <p:strVal val="visible"/>
                                      </p:to>
                                    </p:set>
                                    <p:animEffect transition="in" filter="fade">
                                      <p:cBhvr>
                                        <p:cTn id="201" dur="200"/>
                                        <p:tgtEl>
                                          <p:spTgt spid="34"/>
                                        </p:tgtEl>
                                      </p:cBhvr>
                                    </p:animEffect>
                                  </p:childTnLst>
                                </p:cTn>
                              </p:par>
                            </p:childTnLst>
                          </p:cTn>
                        </p:par>
                        <p:par>
                          <p:cTn id="202" fill="hold">
                            <p:stCondLst>
                              <p:cond delay="200"/>
                            </p:stCondLst>
                            <p:childTnLst>
                              <p:par>
                                <p:cTn id="203" presetID="10" presetClass="entr" presetSubtype="0" fill="hold" grpId="0" nodeType="afterEffect">
                                  <p:stCondLst>
                                    <p:cond delay="0"/>
                                  </p:stCondLst>
                                  <p:childTnLst>
                                    <p:set>
                                      <p:cBhvr>
                                        <p:cTn id="204" dur="1" fill="hold">
                                          <p:stCondLst>
                                            <p:cond delay="0"/>
                                          </p:stCondLst>
                                        </p:cTn>
                                        <p:tgtEl>
                                          <p:spTgt spid="35"/>
                                        </p:tgtEl>
                                        <p:attrNameLst>
                                          <p:attrName>style.visibility</p:attrName>
                                        </p:attrNameLst>
                                      </p:cBhvr>
                                      <p:to>
                                        <p:strVal val="visible"/>
                                      </p:to>
                                    </p:set>
                                    <p:animEffect transition="in" filter="fade">
                                      <p:cBhvr>
                                        <p:cTn id="205" dur="200"/>
                                        <p:tgtEl>
                                          <p:spTgt spid="35"/>
                                        </p:tgtEl>
                                      </p:cBhvr>
                                    </p:animEffect>
                                  </p:childTnLst>
                                </p:cTn>
                              </p:par>
                            </p:childTnLst>
                          </p:cTn>
                        </p:par>
                        <p:par>
                          <p:cTn id="206" fill="hold">
                            <p:stCondLst>
                              <p:cond delay="400"/>
                            </p:stCondLst>
                            <p:childTnLst>
                              <p:par>
                                <p:cTn id="207" presetID="10" presetClass="entr" presetSubtype="0" fill="hold" grpId="0" nodeType="afterEffect">
                                  <p:stCondLst>
                                    <p:cond delay="0"/>
                                  </p:stCondLst>
                                  <p:childTnLst>
                                    <p:set>
                                      <p:cBhvr>
                                        <p:cTn id="208" dur="1" fill="hold">
                                          <p:stCondLst>
                                            <p:cond delay="0"/>
                                          </p:stCondLst>
                                        </p:cTn>
                                        <p:tgtEl>
                                          <p:spTgt spid="36"/>
                                        </p:tgtEl>
                                        <p:attrNameLst>
                                          <p:attrName>style.visibility</p:attrName>
                                        </p:attrNameLst>
                                      </p:cBhvr>
                                      <p:to>
                                        <p:strVal val="visible"/>
                                      </p:to>
                                    </p:set>
                                    <p:animEffect transition="in" filter="fade">
                                      <p:cBhvr>
                                        <p:cTn id="209" dur="2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p:bldP spid="24" grpId="1" build="allAtOnce"/>
      <p:bldP spid="5" grpId="0" build="p"/>
      <p:bldP spid="5" grpId="1" build="allAtOnce"/>
      <p:bldP spid="8" grpId="0" uiExpand="1" animBg="1"/>
      <p:bldP spid="8" grpId="1" animBg="1"/>
      <p:bldP spid="20" grpId="0" uiExpand="1" animBg="1"/>
      <p:bldP spid="20" grpId="1" uiExpand="1" animBg="1"/>
      <p:bldP spid="25" grpId="0" uiExpand="1" animBg="1"/>
      <p:bldP spid="25" grpId="1" uiExpand="1" animBg="1"/>
      <p:bldP spid="26" grpId="0" uiExpand="1" animBg="1"/>
      <p:bldP spid="26" grpId="1" uiExpand="1" animBg="1"/>
      <p:bldP spid="27" grpId="0" uiExpand="1" animBg="1"/>
      <p:bldP spid="27" grpId="1" uiExpand="1" animBg="1"/>
      <p:bldP spid="29" grpId="0" uiExpand="1" build="p"/>
      <p:bldP spid="30" grpId="0" uiExpand="1" animBg="1"/>
      <p:bldP spid="30" grpId="1" animBg="1"/>
      <p:bldP spid="31" grpId="0" uiExpand="1" animBg="1"/>
      <p:bldP spid="31" grpId="1" animBg="1"/>
      <p:bldP spid="32" grpId="0" uiExpand="1" animBg="1"/>
      <p:bldP spid="32" grpId="1" animBg="1"/>
      <p:bldP spid="33" grpId="0" uiExpand="1" animBg="1"/>
      <p:bldP spid="33" grpId="1" animBg="1"/>
      <p:bldP spid="34" grpId="0" animBg="1"/>
      <p:bldP spid="35"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Technical Review</a:t>
            </a:r>
            <a:endParaRPr lang="en-AU" dirty="0"/>
          </a:p>
        </p:txBody>
      </p:sp>
      <p:sp>
        <p:nvSpPr>
          <p:cNvPr id="3" name="Content Placeholder 2"/>
          <p:cNvSpPr>
            <a:spLocks noGrp="1"/>
          </p:cNvSpPr>
          <p:nvPr>
            <p:ph idx="1"/>
          </p:nvPr>
        </p:nvSpPr>
        <p:spPr>
          <a:xfrm>
            <a:off x="1389918" y="1843003"/>
            <a:ext cx="17076896" cy="2322597"/>
          </a:xfrm>
        </p:spPr>
        <p:txBody>
          <a:bodyPr numCol="1" spcCol="0">
            <a:noAutofit/>
          </a:bodyPr>
          <a:lstStyle/>
          <a:p>
            <a:pPr marL="0" indent="0">
              <a:lnSpc>
                <a:spcPct val="120000"/>
              </a:lnSpc>
              <a:spcBef>
                <a:spcPts val="600"/>
              </a:spcBef>
              <a:buNone/>
            </a:pPr>
            <a:r>
              <a:rPr lang="en-AU" sz="1800" b="1" dirty="0">
                <a:solidFill>
                  <a:srgbClr val="24292E"/>
                </a:solidFill>
              </a:rPr>
              <a:t>SKOS Integrity Conditions</a:t>
            </a:r>
          </a:p>
          <a:p>
            <a:pPr marL="0" indent="0">
              <a:lnSpc>
                <a:spcPct val="120000"/>
              </a:lnSpc>
              <a:spcBef>
                <a:spcPts val="600"/>
              </a:spcBef>
              <a:buNone/>
            </a:pPr>
            <a:r>
              <a:rPr lang="en-AU" sz="1400" dirty="0">
                <a:solidFill>
                  <a:srgbClr val="24292E"/>
                </a:solidFill>
              </a:rPr>
              <a:t>The </a:t>
            </a:r>
            <a:r>
              <a:rPr lang="en-AU" sz="1400" dirty="0">
                <a:solidFill>
                  <a:srgbClr val="0366D6"/>
                </a:solidFill>
                <a:hlinkClick r:id="rId2"/>
              </a:rPr>
              <a:t>SKOS Reference document</a:t>
            </a:r>
            <a:r>
              <a:rPr lang="en-AU" sz="1400" dirty="0">
                <a:solidFill>
                  <a:srgbClr val="24292E"/>
                </a:solidFill>
              </a:rPr>
              <a:t> includes integrity conditions. Integrity conditions are statements that help determine whether or not given data (for example, a vocabulary) are consistent with respect to the SKOS data model.</a:t>
            </a:r>
          </a:p>
          <a:p>
            <a:pPr marL="0" indent="0">
              <a:lnSpc>
                <a:spcPct val="120000"/>
              </a:lnSpc>
              <a:spcBef>
                <a:spcPts val="600"/>
              </a:spcBef>
              <a:buNone/>
            </a:pPr>
            <a:r>
              <a:rPr lang="en-AU" sz="1600" b="1" dirty="0">
                <a:solidFill>
                  <a:srgbClr val="24292E"/>
                </a:solidFill>
              </a:rPr>
              <a:t>What is "disjoint"?</a:t>
            </a:r>
          </a:p>
          <a:p>
            <a:pPr marL="0" indent="0">
              <a:lnSpc>
                <a:spcPct val="120000"/>
              </a:lnSpc>
              <a:spcBef>
                <a:spcPts val="0"/>
              </a:spcBef>
              <a:buNone/>
            </a:pPr>
            <a:r>
              <a:rPr lang="en-AU" sz="1600" dirty="0">
                <a:solidFill>
                  <a:srgbClr val="0366D6"/>
                </a:solidFill>
                <a:hlinkClick r:id="rId3"/>
              </a:rPr>
              <a:t>Disjoint</a:t>
            </a:r>
            <a:r>
              <a:rPr lang="en-AU" sz="1600" dirty="0">
                <a:solidFill>
                  <a:srgbClr val="24292E"/>
                </a:solidFill>
              </a:rPr>
              <a:t> is a mathematical concept.</a:t>
            </a:r>
          </a:p>
          <a:p>
            <a:pPr>
              <a:lnSpc>
                <a:spcPct val="120000"/>
              </a:lnSpc>
              <a:spcBef>
                <a:spcPts val="0"/>
              </a:spcBef>
            </a:pPr>
            <a:r>
              <a:rPr lang="en-AU" sz="1600" dirty="0">
                <a:solidFill>
                  <a:srgbClr val="24292E"/>
                </a:solidFill>
              </a:rPr>
              <a:t>Two sets are said to be disjoint sets if they have no element in common.</a:t>
            </a:r>
          </a:p>
          <a:p>
            <a:pPr>
              <a:lnSpc>
                <a:spcPct val="120000"/>
              </a:lnSpc>
              <a:spcBef>
                <a:spcPts val="0"/>
              </a:spcBef>
            </a:pPr>
            <a:r>
              <a:rPr lang="en-AU" sz="1600" dirty="0">
                <a:solidFill>
                  <a:srgbClr val="24292E"/>
                </a:solidFill>
              </a:rPr>
              <a:t>Disjoint sets are said to be non-overlapping or non-intersecting.</a:t>
            </a:r>
          </a:p>
          <a:p>
            <a:pPr>
              <a:lnSpc>
                <a:spcPct val="120000"/>
              </a:lnSpc>
              <a:spcBef>
                <a:spcPts val="0"/>
              </a:spcBef>
            </a:pPr>
            <a:r>
              <a:rPr lang="en-AU" sz="1600" dirty="0">
                <a:solidFill>
                  <a:srgbClr val="24292E"/>
                </a:solidFill>
              </a:rPr>
              <a:t>Disjoint sets are also said to be mutually exclusive or independent</a:t>
            </a:r>
            <a:r>
              <a:rPr lang="en-AU" sz="1600" dirty="0" smtClean="0">
                <a:solidFill>
                  <a:srgbClr val="24292E"/>
                </a:solidFill>
              </a:rPr>
              <a:t>.</a:t>
            </a:r>
            <a:endParaRPr lang="en-AU" sz="1600" dirty="0">
              <a:solidFill>
                <a:srgbClr val="24292E"/>
              </a:solidFill>
            </a:endParaRPr>
          </a:p>
        </p:txBody>
      </p:sp>
      <p:sp>
        <p:nvSpPr>
          <p:cNvPr id="5" name="Rectangle 4"/>
          <p:cNvSpPr/>
          <p:nvPr/>
        </p:nvSpPr>
        <p:spPr>
          <a:xfrm>
            <a:off x="1389918" y="4165600"/>
            <a:ext cx="17076896" cy="3985173"/>
          </a:xfrm>
          <a:prstGeom prst="rect">
            <a:avLst/>
          </a:prstGeom>
          <a:ln w="25400">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2" spcCol="360000" rtlCol="0" fromWordArt="0" anchor="ctr" anchorCtr="0" forceAA="0" compatLnSpc="1">
            <a:prstTxWarp prst="textNoShape">
              <a:avLst/>
            </a:prstTxWarp>
            <a:noAutofit/>
          </a:bodyPr>
          <a:lstStyle/>
          <a:p>
            <a:r>
              <a:rPr lang="en-AU" sz="1600" b="1" dirty="0">
                <a:solidFill>
                  <a:srgbClr val="24292E"/>
                </a:solidFill>
              </a:rPr>
              <a:t>1. </a:t>
            </a:r>
            <a:r>
              <a:rPr lang="en-AU" sz="1600" b="1" dirty="0" err="1">
                <a:solidFill>
                  <a:srgbClr val="24292E"/>
                </a:solidFill>
              </a:rPr>
              <a:t>skos:ConceptScheme</a:t>
            </a:r>
            <a:r>
              <a:rPr lang="en-AU" sz="1600" b="1" dirty="0">
                <a:solidFill>
                  <a:srgbClr val="24292E"/>
                </a:solidFill>
              </a:rPr>
              <a:t> is disjoint with </a:t>
            </a:r>
            <a:r>
              <a:rPr lang="en-AU" sz="1600" b="1" dirty="0" err="1">
                <a:solidFill>
                  <a:srgbClr val="24292E"/>
                </a:solidFill>
              </a:rPr>
              <a:t>skos:Concept</a:t>
            </a:r>
            <a:endParaRPr lang="en-AU" sz="1600" dirty="0">
              <a:solidFill>
                <a:srgbClr val="24292E"/>
              </a:solidFill>
            </a:endParaRPr>
          </a:p>
          <a:p>
            <a:r>
              <a:rPr lang="en-AU" sz="1600" dirty="0">
                <a:solidFill>
                  <a:srgbClr val="24292E"/>
                </a:solidFill>
              </a:rPr>
              <a:t>This condition states that SKOS concept schemes, or groups of SKOS concepts, must not be on the same hierarchical level as SKOS concepts and vice versa. See </a:t>
            </a:r>
            <a:r>
              <a:rPr lang="en-AU" sz="1600" dirty="0">
                <a:solidFill>
                  <a:srgbClr val="0366D6"/>
                </a:solidFill>
                <a:hlinkClick r:id="rId4"/>
              </a:rPr>
              <a:t>https://www.w3.org/TR/skos-reference/#L1228</a:t>
            </a:r>
            <a:endParaRPr lang="en-AU" sz="1600" dirty="0">
              <a:solidFill>
                <a:srgbClr val="24292E"/>
              </a:solidFill>
            </a:endParaRPr>
          </a:p>
          <a:p>
            <a:r>
              <a:rPr lang="en-AU" sz="1600" dirty="0" smtClean="0">
                <a:solidFill>
                  <a:srgbClr val="24292E"/>
                </a:solidFill>
              </a:rPr>
              <a:t>e.g., </a:t>
            </a:r>
            <a:r>
              <a:rPr lang="en-AU" sz="1600" dirty="0">
                <a:solidFill>
                  <a:srgbClr val="24292E"/>
                </a:solidFill>
              </a:rPr>
              <a:t>in </a:t>
            </a:r>
            <a:r>
              <a:rPr lang="en-AU" sz="1600" dirty="0" smtClean="0">
                <a:solidFill>
                  <a:srgbClr val="24292E"/>
                </a:solidFill>
              </a:rPr>
              <a:t>a </a:t>
            </a:r>
            <a:r>
              <a:rPr lang="en-AU" sz="1600" dirty="0">
                <a:solidFill>
                  <a:srgbClr val="24292E"/>
                </a:solidFill>
              </a:rPr>
              <a:t>veggie vocab, Vegetables is a </a:t>
            </a:r>
            <a:r>
              <a:rPr lang="en-AU" sz="1600" dirty="0" err="1">
                <a:solidFill>
                  <a:srgbClr val="24292E"/>
                </a:solidFill>
              </a:rPr>
              <a:t>skos:ConceptScheme</a:t>
            </a:r>
            <a:r>
              <a:rPr lang="en-AU" sz="1600" dirty="0">
                <a:solidFill>
                  <a:srgbClr val="24292E"/>
                </a:solidFill>
              </a:rPr>
              <a:t>. </a:t>
            </a:r>
            <a:r>
              <a:rPr lang="en-AU" sz="1600" dirty="0" err="1" smtClean="0">
                <a:solidFill>
                  <a:srgbClr val="24292E"/>
                </a:solidFill>
              </a:rPr>
              <a:t>ThereforeVegetables</a:t>
            </a:r>
            <a:r>
              <a:rPr lang="en-AU" sz="1600" dirty="0" smtClean="0">
                <a:solidFill>
                  <a:srgbClr val="24292E"/>
                </a:solidFill>
              </a:rPr>
              <a:t> </a:t>
            </a:r>
            <a:r>
              <a:rPr lang="en-AU" sz="1600" dirty="0">
                <a:solidFill>
                  <a:srgbClr val="24292E"/>
                </a:solidFill>
              </a:rPr>
              <a:t>must not also be a </a:t>
            </a:r>
            <a:r>
              <a:rPr lang="en-AU" sz="1600" dirty="0" err="1" smtClean="0">
                <a:solidFill>
                  <a:srgbClr val="24292E"/>
                </a:solidFill>
              </a:rPr>
              <a:t>skos:Concept</a:t>
            </a:r>
            <a:r>
              <a:rPr lang="en-AU" sz="1600" dirty="0" smtClean="0">
                <a:solidFill>
                  <a:srgbClr val="24292E"/>
                </a:solidFill>
              </a:rPr>
              <a:t>, </a:t>
            </a:r>
            <a:r>
              <a:rPr lang="en-AU" sz="1600" dirty="0">
                <a:solidFill>
                  <a:srgbClr val="24292E"/>
                </a:solidFill>
              </a:rPr>
              <a:t>and one of the concepts, like Lima Bean, may not be a </a:t>
            </a:r>
            <a:r>
              <a:rPr lang="en-AU" sz="1600" dirty="0" err="1">
                <a:solidFill>
                  <a:srgbClr val="24292E"/>
                </a:solidFill>
              </a:rPr>
              <a:t>skos:ConceptScheme</a:t>
            </a:r>
            <a:r>
              <a:rPr lang="en-AU" sz="1600" dirty="0">
                <a:solidFill>
                  <a:srgbClr val="24292E"/>
                </a:solidFill>
              </a:rPr>
              <a:t>.</a:t>
            </a:r>
          </a:p>
          <a:p>
            <a:endParaRPr lang="en-AU" sz="1600" dirty="0">
              <a:solidFill>
                <a:srgbClr val="24292E"/>
              </a:solidFill>
            </a:endParaRPr>
          </a:p>
          <a:p>
            <a:r>
              <a:rPr lang="en-AU" sz="1600" b="1" dirty="0">
                <a:solidFill>
                  <a:srgbClr val="24292E"/>
                </a:solidFill>
              </a:rPr>
              <a:t>2. </a:t>
            </a:r>
            <a:r>
              <a:rPr lang="en-AU" sz="1600" b="1" dirty="0" err="1">
                <a:solidFill>
                  <a:srgbClr val="24292E"/>
                </a:solidFill>
              </a:rPr>
              <a:t>skos:prefLabel</a:t>
            </a:r>
            <a:r>
              <a:rPr lang="en-AU" sz="1600" b="1" dirty="0">
                <a:solidFill>
                  <a:srgbClr val="24292E"/>
                </a:solidFill>
              </a:rPr>
              <a:t>, </a:t>
            </a:r>
            <a:r>
              <a:rPr lang="en-AU" sz="1600" b="1" dirty="0" err="1">
                <a:solidFill>
                  <a:srgbClr val="24292E"/>
                </a:solidFill>
              </a:rPr>
              <a:t>skos:altLabel</a:t>
            </a:r>
            <a:r>
              <a:rPr lang="en-AU" sz="1600" b="1" dirty="0">
                <a:solidFill>
                  <a:srgbClr val="24292E"/>
                </a:solidFill>
              </a:rPr>
              <a:t> and </a:t>
            </a:r>
            <a:r>
              <a:rPr lang="en-AU" sz="1600" b="1" dirty="0" err="1">
                <a:solidFill>
                  <a:srgbClr val="24292E"/>
                </a:solidFill>
              </a:rPr>
              <a:t>skos:hiddenLabel</a:t>
            </a:r>
            <a:r>
              <a:rPr lang="en-AU" sz="1600" b="1" dirty="0">
                <a:solidFill>
                  <a:srgbClr val="24292E"/>
                </a:solidFill>
              </a:rPr>
              <a:t> are pairwise disjoint properties</a:t>
            </a:r>
            <a:endParaRPr lang="en-AU" sz="1600" dirty="0">
              <a:solidFill>
                <a:srgbClr val="24292E"/>
              </a:solidFill>
            </a:endParaRPr>
          </a:p>
          <a:p>
            <a:r>
              <a:rPr lang="en-AU" sz="1600" dirty="0">
                <a:solidFill>
                  <a:srgbClr val="24292E"/>
                </a:solidFill>
              </a:rPr>
              <a:t>This condition states that no SKOS concept may be a member of more than one preferred label, alternate label, and hidden label. See </a:t>
            </a:r>
            <a:r>
              <a:rPr lang="en-AU" sz="1600" dirty="0">
                <a:solidFill>
                  <a:srgbClr val="0366D6"/>
                </a:solidFill>
                <a:hlinkClick r:id="rId5"/>
              </a:rPr>
              <a:t>https://www.w3.org/TR/skos-reference/#L1567</a:t>
            </a:r>
            <a:endParaRPr lang="en-AU" sz="1600" dirty="0">
              <a:solidFill>
                <a:srgbClr val="0366D6"/>
              </a:solidFill>
            </a:endParaRPr>
          </a:p>
          <a:p>
            <a:endParaRPr lang="en-AU" sz="1600" dirty="0">
              <a:solidFill>
                <a:srgbClr val="24292E"/>
              </a:solidFill>
            </a:endParaRPr>
          </a:p>
          <a:p>
            <a:r>
              <a:rPr lang="en-AU" sz="1600" b="1" dirty="0">
                <a:solidFill>
                  <a:srgbClr val="24292E"/>
                </a:solidFill>
              </a:rPr>
              <a:t>3. A resource has no more than one value of </a:t>
            </a:r>
            <a:r>
              <a:rPr lang="en-AU" sz="1600" b="1" dirty="0" err="1">
                <a:solidFill>
                  <a:srgbClr val="24292E"/>
                </a:solidFill>
              </a:rPr>
              <a:t>skos:prefLabel</a:t>
            </a:r>
            <a:r>
              <a:rPr lang="en-AU" sz="1600" b="1" dirty="0">
                <a:solidFill>
                  <a:srgbClr val="24292E"/>
                </a:solidFill>
              </a:rPr>
              <a:t> per language tag</a:t>
            </a:r>
            <a:endParaRPr lang="en-AU" sz="1600" dirty="0">
              <a:solidFill>
                <a:srgbClr val="24292E"/>
              </a:solidFill>
            </a:endParaRPr>
          </a:p>
          <a:p>
            <a:r>
              <a:rPr lang="en-AU" sz="1600" dirty="0">
                <a:solidFill>
                  <a:srgbClr val="24292E"/>
                </a:solidFill>
              </a:rPr>
              <a:t>This condition states that no SKOS concept may have more than one preferred label for each language tag. See </a:t>
            </a:r>
            <a:r>
              <a:rPr lang="en-AU" sz="1600" dirty="0">
                <a:solidFill>
                  <a:srgbClr val="0366D6"/>
                </a:solidFill>
                <a:hlinkClick r:id="rId5"/>
              </a:rPr>
              <a:t>https://www.w3.org/TR/skos-reference/#L1567</a:t>
            </a:r>
            <a:endParaRPr lang="en-AU" sz="1600" dirty="0">
              <a:solidFill>
                <a:srgbClr val="24292E"/>
              </a:solidFill>
            </a:endParaRPr>
          </a:p>
          <a:p>
            <a:r>
              <a:rPr lang="en-AU" sz="1600" dirty="0">
                <a:solidFill>
                  <a:srgbClr val="24292E"/>
                </a:solidFill>
              </a:rPr>
              <a:t>For example, the concept </a:t>
            </a:r>
            <a:r>
              <a:rPr lang="en-AU" sz="1600" dirty="0" err="1">
                <a:solidFill>
                  <a:srgbClr val="24292E"/>
                </a:solidFill>
              </a:rPr>
              <a:t>summer_squash</a:t>
            </a:r>
            <a:r>
              <a:rPr lang="en-AU" sz="1600" dirty="0">
                <a:solidFill>
                  <a:srgbClr val="24292E"/>
                </a:solidFill>
              </a:rPr>
              <a:t> has the preferred label of “Summer Squash” in English and of “Cucurbita pepo” in Latin, and there may not be any other preferred labels in English or Latin.</a:t>
            </a:r>
          </a:p>
          <a:p>
            <a:r>
              <a:rPr lang="en-AU" sz="1600" b="1" dirty="0" smtClean="0">
                <a:solidFill>
                  <a:srgbClr val="24292E"/>
                </a:solidFill>
              </a:rPr>
              <a:t>4</a:t>
            </a:r>
            <a:r>
              <a:rPr lang="en-AU" sz="1600" b="1" dirty="0">
                <a:solidFill>
                  <a:srgbClr val="24292E"/>
                </a:solidFill>
              </a:rPr>
              <a:t>. </a:t>
            </a:r>
            <a:r>
              <a:rPr lang="en-AU" sz="1600" b="1" dirty="0" err="1">
                <a:solidFill>
                  <a:srgbClr val="24292E"/>
                </a:solidFill>
              </a:rPr>
              <a:t>skos:related</a:t>
            </a:r>
            <a:r>
              <a:rPr lang="en-AU" sz="1600" b="1" dirty="0">
                <a:solidFill>
                  <a:srgbClr val="24292E"/>
                </a:solidFill>
              </a:rPr>
              <a:t> is disjoint with the property </a:t>
            </a:r>
            <a:r>
              <a:rPr lang="en-AU" sz="1600" b="1" dirty="0" err="1">
                <a:solidFill>
                  <a:srgbClr val="24292E"/>
                </a:solidFill>
              </a:rPr>
              <a:t>skos:broaderTransitive</a:t>
            </a:r>
            <a:endParaRPr lang="en-AU" sz="1600" dirty="0">
              <a:solidFill>
                <a:srgbClr val="24292E"/>
              </a:solidFill>
            </a:endParaRPr>
          </a:p>
          <a:p>
            <a:r>
              <a:rPr lang="en-AU" sz="1600" dirty="0">
                <a:solidFill>
                  <a:srgbClr val="24292E"/>
                </a:solidFill>
              </a:rPr>
              <a:t>This condition states that no two SKOS concepts may be connected by both related and broader transitive relationships. See </a:t>
            </a:r>
            <a:r>
              <a:rPr lang="en-AU" sz="1600" dirty="0">
                <a:solidFill>
                  <a:srgbClr val="0366D6"/>
                </a:solidFill>
                <a:hlinkClick r:id="rId6"/>
              </a:rPr>
              <a:t>https://www.w3.org/TR/skos-reference/#L2422</a:t>
            </a:r>
            <a:endParaRPr lang="en-AU" sz="1600" dirty="0">
              <a:solidFill>
                <a:srgbClr val="0366D6"/>
              </a:solidFill>
            </a:endParaRPr>
          </a:p>
          <a:p>
            <a:endParaRPr lang="en-AU" sz="1600" dirty="0">
              <a:solidFill>
                <a:srgbClr val="24292E"/>
              </a:solidFill>
            </a:endParaRPr>
          </a:p>
          <a:p>
            <a:r>
              <a:rPr lang="en-AU" sz="1600" b="1" dirty="0">
                <a:solidFill>
                  <a:srgbClr val="24292E"/>
                </a:solidFill>
              </a:rPr>
              <a:t>5. </a:t>
            </a:r>
            <a:r>
              <a:rPr lang="en-AU" sz="1600" b="1" dirty="0" err="1">
                <a:solidFill>
                  <a:srgbClr val="24292E"/>
                </a:solidFill>
              </a:rPr>
              <a:t>skos:Collection</a:t>
            </a:r>
            <a:r>
              <a:rPr lang="en-AU" sz="1600" b="1" dirty="0">
                <a:solidFill>
                  <a:srgbClr val="24292E"/>
                </a:solidFill>
              </a:rPr>
              <a:t> is disjoint with each of </a:t>
            </a:r>
            <a:r>
              <a:rPr lang="en-AU" sz="1600" b="1" dirty="0" err="1">
                <a:solidFill>
                  <a:srgbClr val="24292E"/>
                </a:solidFill>
              </a:rPr>
              <a:t>skos:Concept</a:t>
            </a:r>
            <a:r>
              <a:rPr lang="en-AU" sz="1600" b="1" dirty="0">
                <a:solidFill>
                  <a:srgbClr val="24292E"/>
                </a:solidFill>
              </a:rPr>
              <a:t> and </a:t>
            </a:r>
            <a:r>
              <a:rPr lang="en-AU" sz="1600" b="1" dirty="0" err="1">
                <a:solidFill>
                  <a:srgbClr val="24292E"/>
                </a:solidFill>
              </a:rPr>
              <a:t>skos:ConceptScheme</a:t>
            </a:r>
            <a:endParaRPr lang="en-AU" sz="1600" dirty="0">
              <a:solidFill>
                <a:srgbClr val="24292E"/>
              </a:solidFill>
            </a:endParaRPr>
          </a:p>
          <a:p>
            <a:r>
              <a:rPr lang="en-AU" sz="1600" dirty="0">
                <a:solidFill>
                  <a:srgbClr val="24292E"/>
                </a:solidFill>
              </a:rPr>
              <a:t>This condition states that SKOS collections, or </a:t>
            </a:r>
            <a:r>
              <a:rPr lang="en-AU" sz="1600" dirty="0" err="1">
                <a:solidFill>
                  <a:srgbClr val="24292E"/>
                </a:solidFill>
              </a:rPr>
              <a:t>labeled</a:t>
            </a:r>
            <a:r>
              <a:rPr lang="en-AU" sz="1600" dirty="0">
                <a:solidFill>
                  <a:srgbClr val="24292E"/>
                </a:solidFill>
              </a:rPr>
              <a:t> or ordered groups of SKOS concepts, must not be on the same hierarchical level as SKOS concepts and vice versa. For example, in the veggie vocab, Vegetables is a </a:t>
            </a:r>
            <a:r>
              <a:rPr lang="en-AU" sz="1600" dirty="0" err="1">
                <a:solidFill>
                  <a:srgbClr val="24292E"/>
                </a:solidFill>
              </a:rPr>
              <a:t>skos:Collection</a:t>
            </a:r>
            <a:r>
              <a:rPr lang="en-AU" sz="1600" dirty="0">
                <a:solidFill>
                  <a:srgbClr val="24292E"/>
                </a:solidFill>
              </a:rPr>
              <a:t>. This means that Vegetables must not also be a </a:t>
            </a:r>
            <a:r>
              <a:rPr lang="en-AU" sz="1600" dirty="0" err="1">
                <a:solidFill>
                  <a:srgbClr val="24292E"/>
                </a:solidFill>
              </a:rPr>
              <a:t>skos:Concept</a:t>
            </a:r>
            <a:r>
              <a:rPr lang="en-AU" sz="1600" dirty="0">
                <a:solidFill>
                  <a:srgbClr val="24292E"/>
                </a:solidFill>
              </a:rPr>
              <a:t> and one of the concepts, like Lima Bean, may not be a </a:t>
            </a:r>
            <a:r>
              <a:rPr lang="en-AU" sz="1600" dirty="0" err="1">
                <a:solidFill>
                  <a:srgbClr val="24292E"/>
                </a:solidFill>
              </a:rPr>
              <a:t>skos:Collection</a:t>
            </a:r>
            <a:r>
              <a:rPr lang="en-AU" sz="1600" dirty="0">
                <a:solidFill>
                  <a:srgbClr val="24292E"/>
                </a:solidFill>
              </a:rPr>
              <a:t>.</a:t>
            </a:r>
          </a:p>
          <a:p>
            <a:endParaRPr lang="en-AU" sz="1600" dirty="0">
              <a:solidFill>
                <a:srgbClr val="24292E"/>
              </a:solidFill>
            </a:endParaRPr>
          </a:p>
          <a:p>
            <a:r>
              <a:rPr lang="en-AU" sz="1600" b="1" dirty="0">
                <a:solidFill>
                  <a:srgbClr val="24292E"/>
                </a:solidFill>
              </a:rPr>
              <a:t>6. </a:t>
            </a:r>
            <a:r>
              <a:rPr lang="en-AU" sz="1600" b="1" dirty="0" err="1">
                <a:solidFill>
                  <a:srgbClr val="24292E"/>
                </a:solidFill>
              </a:rPr>
              <a:t>skos:exactMatch</a:t>
            </a:r>
            <a:r>
              <a:rPr lang="en-AU" sz="1600" b="1" dirty="0">
                <a:solidFill>
                  <a:srgbClr val="24292E"/>
                </a:solidFill>
              </a:rPr>
              <a:t> is disjoint with each of the properties </a:t>
            </a:r>
            <a:r>
              <a:rPr lang="en-AU" sz="1600" b="1" dirty="0" err="1">
                <a:solidFill>
                  <a:srgbClr val="24292E"/>
                </a:solidFill>
              </a:rPr>
              <a:t>skos:broadMatch</a:t>
            </a:r>
            <a:r>
              <a:rPr lang="en-AU" sz="1600" b="1" dirty="0">
                <a:solidFill>
                  <a:srgbClr val="24292E"/>
                </a:solidFill>
              </a:rPr>
              <a:t> and </a:t>
            </a:r>
            <a:r>
              <a:rPr lang="en-AU" sz="1600" b="1" dirty="0" err="1">
                <a:solidFill>
                  <a:srgbClr val="24292E"/>
                </a:solidFill>
              </a:rPr>
              <a:t>skos:relatedMatch</a:t>
            </a:r>
            <a:endParaRPr lang="en-AU" sz="1600" dirty="0">
              <a:solidFill>
                <a:srgbClr val="24292E"/>
              </a:solidFill>
            </a:endParaRPr>
          </a:p>
          <a:p>
            <a:r>
              <a:rPr lang="en-AU" sz="1600" dirty="0">
                <a:solidFill>
                  <a:srgbClr val="24292E"/>
                </a:solidFill>
              </a:rPr>
              <a:t>This condition states that no two SKOS concepts may be related by more than one of exact match, broader match, and related match. See </a:t>
            </a:r>
            <a:r>
              <a:rPr lang="en-AU" sz="1600" dirty="0">
                <a:solidFill>
                  <a:srgbClr val="0366D6"/>
                </a:solidFill>
                <a:hlinkClick r:id="rId7"/>
              </a:rPr>
              <a:t>https://www.w3.org/TR/skos-reference/#L5429</a:t>
            </a:r>
            <a:endParaRPr lang="en-AU" sz="1600" dirty="0">
              <a:solidFill>
                <a:srgbClr val="24292E"/>
              </a:solidFill>
            </a:endParaRPr>
          </a:p>
        </p:txBody>
      </p:sp>
      <p:sp>
        <p:nvSpPr>
          <p:cNvPr id="6" name="Rectangle 5">
            <a:hlinkClick r:id="rId8"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7" name="Rectangle 6"/>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Tree>
    <p:extLst>
      <p:ext uri="{BB962C8B-B14F-4D97-AF65-F5344CB8AC3E}">
        <p14:creationId xmlns:p14="http://schemas.microsoft.com/office/powerpoint/2010/main" val="30246614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 Review</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Content Placeholder 2"/>
          <p:cNvSpPr txBox="1">
            <a:spLocks/>
          </p:cNvSpPr>
          <p:nvPr/>
        </p:nvSpPr>
        <p:spPr>
          <a:xfrm>
            <a:off x="1361202" y="2300203"/>
            <a:ext cx="8224758" cy="6109011"/>
          </a:xfrm>
          <a:prstGeom prst="rect">
            <a:avLst/>
          </a:prstGeom>
        </p:spPr>
        <p:txBody>
          <a:bodyPr vert="horz" lIns="91440" tIns="45720" rIns="91440" bIns="45720" rtlCol="0">
            <a:normAutofit lnSpcReduction="10000"/>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342900" indent="-342900">
              <a:buFont typeface="+mj-lt"/>
              <a:buAutoNum type="arabicPeriod"/>
            </a:pPr>
            <a:r>
              <a:rPr lang="en-AU" sz="2000" b="1" dirty="0" smtClean="0"/>
              <a:t>Navigate to pull requests in vocabularies repository</a:t>
            </a:r>
          </a:p>
          <a:p>
            <a:pPr marL="342900" indent="-342900">
              <a:buFont typeface="+mj-lt"/>
              <a:buAutoNum type="arabicPeriod"/>
            </a:pPr>
            <a:r>
              <a:rPr lang="en-AU" sz="2000" b="1" dirty="0" smtClean="0"/>
              <a:t>Open the applicable request</a:t>
            </a:r>
            <a:endParaRPr lang="en-AU" sz="2000" b="1" dirty="0"/>
          </a:p>
          <a:p>
            <a:pPr marL="342900" indent="-342900">
              <a:buFont typeface="+mj-lt"/>
              <a:buAutoNum type="arabicPeriod"/>
            </a:pPr>
            <a:r>
              <a:rPr lang="en-AU" sz="2000" b="1" dirty="0" smtClean="0"/>
              <a:t>Open link to </a:t>
            </a:r>
            <a:r>
              <a:rPr lang="en-AU" sz="2000" b="1" dirty="0" err="1" smtClean="0"/>
              <a:t>VocPrez</a:t>
            </a:r>
            <a:r>
              <a:rPr lang="en-AU" sz="2000" b="1" dirty="0" smtClean="0"/>
              <a:t> TEST embedded in pull request in new window</a:t>
            </a:r>
            <a:endParaRPr lang="en-AU" sz="2000" b="1" dirty="0"/>
          </a:p>
          <a:p>
            <a:pPr marL="342900" indent="-342900">
              <a:buFont typeface="+mj-lt"/>
              <a:buAutoNum type="arabicPeriod"/>
            </a:pPr>
            <a:r>
              <a:rPr lang="en-AU" sz="2000" b="1" dirty="0"/>
              <a:t>O</a:t>
            </a:r>
            <a:r>
              <a:rPr lang="en-AU" sz="2000" b="1" dirty="0" smtClean="0"/>
              <a:t>n </a:t>
            </a:r>
            <a:r>
              <a:rPr lang="en-AU" sz="2000" b="1" dirty="0" err="1" smtClean="0"/>
              <a:t>Github</a:t>
            </a:r>
            <a:r>
              <a:rPr lang="en-AU" sz="2000" b="1" dirty="0" smtClean="0"/>
              <a:t> pull request page click [Files changed]</a:t>
            </a:r>
          </a:p>
          <a:p>
            <a:pPr marL="342900" indent="-342900">
              <a:buFont typeface="+mj-lt"/>
              <a:buAutoNum type="arabicPeriod"/>
            </a:pPr>
            <a:r>
              <a:rPr lang="en-AU" sz="2000" b="1" dirty="0"/>
              <a:t>C</a:t>
            </a:r>
            <a:r>
              <a:rPr lang="en-AU" sz="2000" b="1" dirty="0" smtClean="0"/>
              <a:t>omment on any lines that need revision by moving mouse to + next to the line and clicking the blue box that appears to open the comment pop-up</a:t>
            </a:r>
            <a:br>
              <a:rPr lang="en-AU" sz="2000" b="1" dirty="0" smtClean="0"/>
            </a:br>
            <a:r>
              <a:rPr lang="en-AU" sz="2000" b="1" dirty="0" smtClean="0"/>
              <a:t>Add comments and click [Start a review]</a:t>
            </a:r>
          </a:p>
          <a:p>
            <a:pPr marL="228600" indent="-228600">
              <a:buFont typeface="+mj-lt"/>
              <a:buAutoNum type="arabicPeriod"/>
            </a:pPr>
            <a:r>
              <a:rPr lang="en-AU" sz="2000" b="1" dirty="0" smtClean="0"/>
              <a:t> Add further comments on other lines as needed</a:t>
            </a:r>
          </a:p>
          <a:p>
            <a:pPr marL="228600" indent="-228600">
              <a:buFont typeface="+mj-lt"/>
              <a:buAutoNum type="arabicPeriod"/>
            </a:pPr>
            <a:r>
              <a:rPr lang="en-AU" sz="2000" b="1" dirty="0" smtClean="0"/>
              <a:t>Click [Finish your review] and add any required summary notes. Click [Submit Review]</a:t>
            </a:r>
          </a:p>
          <a:p>
            <a:pPr marL="228600" indent="-228600">
              <a:buFont typeface="+mj-lt"/>
              <a:buAutoNum type="arabicPeriod"/>
            </a:pPr>
            <a:r>
              <a:rPr lang="en-AU" sz="2000" b="1" dirty="0" smtClean="0"/>
              <a:t>For peer review, is the vocabulary</a:t>
            </a:r>
          </a:p>
          <a:p>
            <a:pPr marL="804672" lvl="1" indent="-228600">
              <a:buFont typeface="+mj-lt"/>
              <a:buAutoNum type="arabicPeriod"/>
            </a:pPr>
            <a:r>
              <a:rPr lang="en-AU" sz="1496" b="1" dirty="0" smtClean="0"/>
              <a:t>Broad enough to cover the intended content</a:t>
            </a:r>
          </a:p>
          <a:p>
            <a:pPr marL="804672" lvl="1" indent="-228600">
              <a:buFont typeface="+mj-lt"/>
              <a:buAutoNum type="arabicPeriod"/>
            </a:pPr>
            <a:r>
              <a:rPr lang="en-AU" sz="1496" b="1" dirty="0" smtClean="0"/>
              <a:t>To a sufficient level of detail. NB: Further detail may be added at a later stage through a new review process, or be included in a separate vocabulary for a specific sub-topic.</a:t>
            </a:r>
          </a:p>
          <a:p>
            <a:pPr marL="804672" lvl="1" indent="-228600">
              <a:buFont typeface="+mj-lt"/>
              <a:buAutoNum type="arabicPeriod"/>
            </a:pPr>
            <a:r>
              <a:rPr lang="en-AU" sz="1496" b="1" dirty="0" smtClean="0"/>
              <a:t>A complete representation of the subject without missing concepts (for practical purposes)</a:t>
            </a:r>
          </a:p>
          <a:p>
            <a:pPr marL="804672" lvl="1" indent="-228600">
              <a:buFont typeface="+mj-lt"/>
              <a:buAutoNum type="arabicPeriod"/>
            </a:pPr>
            <a:r>
              <a:rPr lang="en-AU" sz="1496" b="1" dirty="0" smtClean="0"/>
              <a:t>Free from conflicting concepts</a:t>
            </a:r>
          </a:p>
          <a:p>
            <a:pPr marL="804672" lvl="1" indent="-228600">
              <a:buFont typeface="+mj-lt"/>
              <a:buAutoNum type="arabicPeriod"/>
            </a:pPr>
            <a:r>
              <a:rPr lang="en-AU" sz="1496" b="1" dirty="0" smtClean="0"/>
              <a:t>Accurate in representing hierarchies. NB: Each concept may have multiple parent concepts e.g. </a:t>
            </a:r>
            <a:r>
              <a:rPr lang="en-AU" sz="1496" b="1" i="1" dirty="0" err="1"/>
              <a:t>M</a:t>
            </a:r>
            <a:r>
              <a:rPr lang="en-AU" sz="1496" b="1" i="1" dirty="0" err="1" smtClean="0"/>
              <a:t>icrite</a:t>
            </a:r>
            <a:r>
              <a:rPr lang="en-AU" sz="1496" b="1" dirty="0" smtClean="0"/>
              <a:t> may have both </a:t>
            </a:r>
            <a:r>
              <a:rPr lang="en-AU" sz="1496" b="1" i="1" dirty="0" smtClean="0"/>
              <a:t>mudstone</a:t>
            </a:r>
            <a:r>
              <a:rPr lang="en-AU" sz="1496" b="1" dirty="0" smtClean="0"/>
              <a:t> and </a:t>
            </a:r>
            <a:r>
              <a:rPr lang="en-AU" sz="1496" b="1" i="1" dirty="0" smtClean="0"/>
              <a:t>carbonate rock </a:t>
            </a:r>
            <a:r>
              <a:rPr lang="en-AU" sz="1496" b="1" dirty="0" smtClean="0"/>
              <a:t>parent concepts</a:t>
            </a:r>
          </a:p>
          <a:p>
            <a:pPr marL="804672" lvl="1" indent="-228600">
              <a:buFont typeface="+mj-lt"/>
              <a:buAutoNum type="arabicPeriod"/>
            </a:pPr>
            <a:r>
              <a:rPr lang="en-AU" sz="1496" b="1" dirty="0" smtClean="0"/>
              <a:t>Free of spelling, grammatical, and typographic errors.</a:t>
            </a:r>
          </a:p>
          <a:p>
            <a:pPr marL="804672" lvl="1" indent="-228600">
              <a:buFont typeface="+mj-lt"/>
              <a:buAutoNum type="arabicPeriod"/>
            </a:pPr>
            <a:endParaRPr lang="en-AU" sz="1496" b="1" dirty="0" smtClean="0"/>
          </a:p>
          <a:p>
            <a:pPr marL="804672" lvl="1" indent="-228600">
              <a:buFont typeface="+mj-lt"/>
              <a:buAutoNum type="arabicPeriod"/>
            </a:pPr>
            <a:endParaRPr lang="en-AU" sz="1496" b="1" dirty="0" smtClean="0"/>
          </a:p>
          <a:p>
            <a:pPr marL="0" indent="0">
              <a:buNone/>
            </a:pPr>
            <a:endParaRPr lang="en-AU" sz="2000" b="1" dirty="0" smtClean="0"/>
          </a:p>
          <a:p>
            <a:pPr marL="342900" indent="-342900">
              <a:buFont typeface="+mj-lt"/>
              <a:buAutoNum type="arabicPeriod"/>
            </a:pPr>
            <a:endParaRPr lang="en-AU" sz="2000" b="1" dirty="0" smtClean="0"/>
          </a:p>
          <a:p>
            <a:pPr marL="0" indent="0">
              <a:buFont typeface="Arial" panose="020B0604020202020204" pitchFamily="34" charset="0"/>
              <a:buNone/>
            </a:pPr>
            <a:endParaRPr lang="en-AU" sz="2000" b="1" dirty="0"/>
          </a:p>
        </p:txBody>
      </p:sp>
      <p:sp>
        <p:nvSpPr>
          <p:cNvPr id="7" name="Rectangle 6"/>
          <p:cNvSpPr/>
          <p:nvPr/>
        </p:nvSpPr>
        <p:spPr>
          <a:xfrm>
            <a:off x="3846" y="-1"/>
            <a:ext cx="19795454" cy="540000"/>
          </a:xfrm>
          <a:prstGeom prst="rect">
            <a:avLst/>
          </a:prstGeom>
          <a:solidFill>
            <a:schemeClr val="accent4">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Peer Reviewer</a:t>
            </a:r>
            <a:endParaRPr lang="en-AU" sz="2800"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713" y="1353674"/>
            <a:ext cx="8788727" cy="6629313"/>
          </a:xfrm>
          <a:prstGeom prst="rect">
            <a:avLst/>
          </a:prstGeom>
        </p:spPr>
      </p:pic>
      <p:sp>
        <p:nvSpPr>
          <p:cNvPr id="10" name="Left Arrow 9"/>
          <p:cNvSpPr/>
          <p:nvPr/>
        </p:nvSpPr>
        <p:spPr>
          <a:xfrm>
            <a:off x="13196621" y="177018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2256"/>
          <a:stretch/>
        </p:blipFill>
        <p:spPr>
          <a:xfrm>
            <a:off x="10352713" y="1470741"/>
            <a:ext cx="8891682" cy="5471160"/>
          </a:xfrm>
          <a:prstGeom prst="rect">
            <a:avLst/>
          </a:prstGeom>
        </p:spPr>
      </p:pic>
      <p:sp>
        <p:nvSpPr>
          <p:cNvPr id="11" name="Left Arrow 10"/>
          <p:cNvSpPr/>
          <p:nvPr/>
        </p:nvSpPr>
        <p:spPr>
          <a:xfrm>
            <a:off x="14328921" y="513324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7078" y="1356746"/>
            <a:ext cx="7863685" cy="4496495"/>
          </a:xfrm>
          <a:prstGeom prst="rect">
            <a:avLst/>
          </a:prstGeom>
        </p:spPr>
      </p:pic>
      <p:sp>
        <p:nvSpPr>
          <p:cNvPr id="14" name="Left Arrow 13"/>
          <p:cNvSpPr/>
          <p:nvPr/>
        </p:nvSpPr>
        <p:spPr>
          <a:xfrm>
            <a:off x="15143809" y="450459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5" name="Left Arrow 14"/>
          <p:cNvSpPr/>
          <p:nvPr/>
        </p:nvSpPr>
        <p:spPr>
          <a:xfrm>
            <a:off x="16459431" y="3456045"/>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1" name="Right Arrow 30"/>
          <p:cNvSpPr/>
          <p:nvPr/>
        </p:nvSpPr>
        <p:spPr>
          <a:xfrm>
            <a:off x="13026165" y="326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000" y="2169986"/>
            <a:ext cx="8484649" cy="5402181"/>
          </a:xfrm>
          <a:prstGeom prst="rect">
            <a:avLst/>
          </a:prstGeom>
        </p:spPr>
      </p:pic>
      <p:pic>
        <p:nvPicPr>
          <p:cNvPr id="33" name="Picture 32" descr="Screen Clipping"/>
          <p:cNvPicPr>
            <a:picLocks noChangeAspect="1"/>
          </p:cNvPicPr>
          <p:nvPr/>
        </p:nvPicPr>
        <p:blipFill rotWithShape="1">
          <a:blip r:embed="rId7">
            <a:extLst>
              <a:ext uri="{28A0092B-C50C-407E-A947-70E740481C1C}">
                <a14:useLocalDpi xmlns:a14="http://schemas.microsoft.com/office/drawing/2010/main" val="0"/>
              </a:ext>
            </a:extLst>
          </a:blip>
          <a:srcRect l="2089" t="1437"/>
          <a:stretch/>
        </p:blipFill>
        <p:spPr>
          <a:xfrm>
            <a:off x="14939492" y="3589969"/>
            <a:ext cx="4036625" cy="3357497"/>
          </a:xfrm>
          <a:prstGeom prst="rect">
            <a:avLst/>
          </a:prstGeom>
        </p:spPr>
      </p:pic>
      <p:pic>
        <p:nvPicPr>
          <p:cNvPr id="34" name="Picture 33" descr="Screen Clipping"/>
          <p:cNvPicPr>
            <a:picLocks noChangeAspect="1"/>
          </p:cNvPicPr>
          <p:nvPr/>
        </p:nvPicPr>
        <p:blipFill rotWithShape="1">
          <a:blip r:embed="rId8">
            <a:extLst>
              <a:ext uri="{28A0092B-C50C-407E-A947-70E740481C1C}">
                <a14:useLocalDpi xmlns:a14="http://schemas.microsoft.com/office/drawing/2010/main" val="0"/>
              </a:ext>
            </a:extLst>
          </a:blip>
          <a:srcRect t="2266"/>
          <a:stretch/>
        </p:blipFill>
        <p:spPr>
          <a:xfrm>
            <a:off x="13539481" y="2628000"/>
            <a:ext cx="5627933" cy="3352409"/>
          </a:xfrm>
          <a:prstGeom prst="rect">
            <a:avLst/>
          </a:prstGeom>
        </p:spPr>
      </p:pic>
      <p:sp>
        <p:nvSpPr>
          <p:cNvPr id="35" name="Right Arrow 34"/>
          <p:cNvSpPr/>
          <p:nvPr/>
        </p:nvSpPr>
        <p:spPr>
          <a:xfrm>
            <a:off x="13740452" y="422735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6" name="Right Arrow 35"/>
          <p:cNvSpPr/>
          <p:nvPr/>
        </p:nvSpPr>
        <p:spPr>
          <a:xfrm>
            <a:off x="16568996" y="236734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3047009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250"/>
                                        <p:tgtEl>
                                          <p:spTgt spid="31"/>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25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250"/>
                                        <p:tgtEl>
                                          <p:spTgt spid="35"/>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25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childTnLst>
                                </p:cTn>
                              </p:par>
                              <p:par>
                                <p:cTn id="70" presetID="1" presetClass="exit" presetSubtype="0" fill="hold" grpId="1" nodeType="withEffect">
                                  <p:stCondLst>
                                    <p:cond delay="0"/>
                                  </p:stCondLst>
                                  <p:childTnLst>
                                    <p:set>
                                      <p:cBhvr>
                                        <p:cTn id="71" dur="1" fill="hold">
                                          <p:stCondLst>
                                            <p:cond delay="0"/>
                                          </p:stCondLst>
                                        </p:cTn>
                                        <p:tgtEl>
                                          <p:spTgt spid="3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3"/>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25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5">
                                            <p:txEl>
                                              <p:pRg st="11" end="11"/>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5">
                                            <p:txEl>
                                              <p:pRg st="12" end="12"/>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animBg="1"/>
      <p:bldP spid="14" grpId="0" animBg="1"/>
      <p:bldP spid="14" grpId="1" animBg="1"/>
      <p:bldP spid="15" grpId="0" animBg="1"/>
      <p:bldP spid="15" grpId="1" animBg="1"/>
      <p:bldP spid="31" grpId="0" animBg="1"/>
      <p:bldP spid="35" grpId="0" animBg="1"/>
      <p:bldP spid="35" grpId="1" animBg="1"/>
      <p:bldP spid="3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Business Review</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Content Placeholder 2"/>
          <p:cNvSpPr txBox="1">
            <a:spLocks/>
          </p:cNvSpPr>
          <p:nvPr/>
        </p:nvSpPr>
        <p:spPr>
          <a:xfrm>
            <a:off x="1361202" y="2300203"/>
            <a:ext cx="8224758" cy="6109011"/>
          </a:xfrm>
          <a:prstGeom prst="rect">
            <a:avLst/>
          </a:prstGeom>
        </p:spPr>
        <p:txBody>
          <a:bodyPr vert="horz" lIns="91440" tIns="45720" rIns="91440" bIns="45720" rtlCol="0">
            <a:normAutofit/>
          </a:bodyPr>
          <a:lstStyle>
            <a:lvl1pPr marL="288036" indent="-288036" algn="l" defTabSz="1152144" rtl="0" eaLnBrk="1" latinLnBrk="0" hangingPunct="1">
              <a:lnSpc>
                <a:spcPct val="90000"/>
              </a:lnSpc>
              <a:spcBef>
                <a:spcPts val="1260"/>
              </a:spcBef>
              <a:buFont typeface="Arial" panose="020B0604020202020204" pitchFamily="34" charset="0"/>
              <a:buChar char="•"/>
              <a:defRPr sz="3528" kern="1200">
                <a:solidFill>
                  <a:schemeClr val="tx1"/>
                </a:solidFill>
                <a:latin typeface="+mn-lt"/>
                <a:ea typeface="+mn-ea"/>
                <a:cs typeface="+mn-cs"/>
              </a:defRPr>
            </a:lvl1pPr>
            <a:lvl2pPr marL="864108" indent="-288036" algn="l" defTabSz="1152144" rtl="0" eaLnBrk="1" latinLnBrk="0" hangingPunct="1">
              <a:lnSpc>
                <a:spcPct val="90000"/>
              </a:lnSpc>
              <a:spcBef>
                <a:spcPts val="630"/>
              </a:spcBef>
              <a:buFont typeface="Arial" panose="020B0604020202020204" pitchFamily="34" charset="0"/>
              <a:buChar char="•"/>
              <a:defRPr sz="3024" kern="1200">
                <a:solidFill>
                  <a:schemeClr val="tx1"/>
                </a:solidFill>
                <a:latin typeface="+mn-lt"/>
                <a:ea typeface="+mn-ea"/>
                <a:cs typeface="+mn-cs"/>
              </a:defRPr>
            </a:lvl2pPr>
            <a:lvl3pPr marL="1440180" indent="-288036" algn="l" defTabSz="1152144" rtl="0" eaLnBrk="1" latinLnBrk="0" hangingPunct="1">
              <a:lnSpc>
                <a:spcPct val="90000"/>
              </a:lnSpc>
              <a:spcBef>
                <a:spcPts val="630"/>
              </a:spcBef>
              <a:buFont typeface="Arial" panose="020B0604020202020204" pitchFamily="34" charset="0"/>
              <a:buChar char="•"/>
              <a:defRPr sz="2520" kern="1200">
                <a:solidFill>
                  <a:schemeClr val="tx1"/>
                </a:solidFill>
                <a:latin typeface="+mn-lt"/>
                <a:ea typeface="+mn-ea"/>
                <a:cs typeface="+mn-cs"/>
              </a:defRPr>
            </a:lvl3pPr>
            <a:lvl4pPr marL="201625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4pPr>
            <a:lvl5pPr marL="2592324"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5pPr>
            <a:lvl6pPr marL="3168396"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6pPr>
            <a:lvl7pPr marL="3744468"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7pPr>
            <a:lvl8pPr marL="4320540"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8pPr>
            <a:lvl9pPr marL="4896612" indent="-288036" algn="l" defTabSz="1152144" rtl="0" eaLnBrk="1" latinLnBrk="0" hangingPunct="1">
              <a:lnSpc>
                <a:spcPct val="90000"/>
              </a:lnSpc>
              <a:spcBef>
                <a:spcPts val="630"/>
              </a:spcBef>
              <a:buFont typeface="Arial" panose="020B0604020202020204" pitchFamily="34" charset="0"/>
              <a:buChar char="•"/>
              <a:defRPr sz="2268" kern="1200">
                <a:solidFill>
                  <a:schemeClr val="tx1"/>
                </a:solidFill>
                <a:latin typeface="+mn-lt"/>
                <a:ea typeface="+mn-ea"/>
                <a:cs typeface="+mn-cs"/>
              </a:defRPr>
            </a:lvl9pPr>
          </a:lstStyle>
          <a:p>
            <a:pPr marL="342900" indent="-342900">
              <a:buFont typeface="+mj-lt"/>
              <a:buAutoNum type="arabicPeriod"/>
            </a:pPr>
            <a:r>
              <a:rPr lang="en-AU" sz="2000" b="1" dirty="0" smtClean="0"/>
              <a:t>Navigate to pull requests in vocabularies repository</a:t>
            </a:r>
          </a:p>
          <a:p>
            <a:pPr marL="342900" indent="-342900">
              <a:buFont typeface="+mj-lt"/>
              <a:buAutoNum type="arabicPeriod"/>
            </a:pPr>
            <a:r>
              <a:rPr lang="en-AU" sz="2000" b="1" dirty="0" smtClean="0"/>
              <a:t>Open the applicable request</a:t>
            </a:r>
            <a:endParaRPr lang="en-AU" sz="2000" b="1" dirty="0"/>
          </a:p>
          <a:p>
            <a:pPr marL="342900" indent="-342900">
              <a:buFont typeface="+mj-lt"/>
              <a:buAutoNum type="arabicPeriod"/>
            </a:pPr>
            <a:r>
              <a:rPr lang="en-AU" sz="2000" b="1" dirty="0" smtClean="0"/>
              <a:t>Open link to </a:t>
            </a:r>
            <a:r>
              <a:rPr lang="en-AU" sz="2000" b="1" dirty="0" err="1" smtClean="0"/>
              <a:t>VocPrez</a:t>
            </a:r>
            <a:r>
              <a:rPr lang="en-AU" sz="2000" b="1" dirty="0" smtClean="0"/>
              <a:t> TEST embedded in pull request in new window</a:t>
            </a:r>
            <a:endParaRPr lang="en-AU" sz="2000" b="1" dirty="0"/>
          </a:p>
          <a:p>
            <a:pPr marL="342900" indent="-342900">
              <a:buFont typeface="+mj-lt"/>
              <a:buAutoNum type="arabicPeriod"/>
            </a:pPr>
            <a:r>
              <a:rPr lang="en-AU" sz="2000" b="1" dirty="0"/>
              <a:t>O</a:t>
            </a:r>
            <a:r>
              <a:rPr lang="en-AU" sz="2000" b="1" dirty="0" smtClean="0"/>
              <a:t>n </a:t>
            </a:r>
            <a:r>
              <a:rPr lang="en-AU" sz="2000" b="1" dirty="0" err="1" smtClean="0"/>
              <a:t>Github</a:t>
            </a:r>
            <a:r>
              <a:rPr lang="en-AU" sz="2000" b="1" dirty="0" smtClean="0"/>
              <a:t> pull request page click [Files changed]</a:t>
            </a:r>
          </a:p>
          <a:p>
            <a:pPr marL="342900" indent="-342900">
              <a:buFont typeface="+mj-lt"/>
              <a:buAutoNum type="arabicPeriod"/>
            </a:pPr>
            <a:r>
              <a:rPr lang="en-AU" sz="2000" b="1" dirty="0"/>
              <a:t>C</a:t>
            </a:r>
            <a:r>
              <a:rPr lang="en-AU" sz="2000" b="1" dirty="0" smtClean="0"/>
              <a:t>omment on any lines that need revision by moving mouse to + next to the line and clicking the blue box that appears to open the comment pop-up</a:t>
            </a:r>
            <a:br>
              <a:rPr lang="en-AU" sz="2000" b="1" dirty="0" smtClean="0"/>
            </a:br>
            <a:r>
              <a:rPr lang="en-AU" sz="2000" b="1" dirty="0" smtClean="0"/>
              <a:t>Add comments and click [Start a review]</a:t>
            </a:r>
          </a:p>
          <a:p>
            <a:pPr marL="228600" indent="-228600">
              <a:buFont typeface="+mj-lt"/>
              <a:buAutoNum type="arabicPeriod"/>
            </a:pPr>
            <a:r>
              <a:rPr lang="en-AU" sz="2000" b="1" dirty="0" smtClean="0"/>
              <a:t> Add further comments on other lines as needed</a:t>
            </a:r>
          </a:p>
          <a:p>
            <a:pPr marL="228600" indent="-228600">
              <a:buFont typeface="+mj-lt"/>
              <a:buAutoNum type="arabicPeriod"/>
            </a:pPr>
            <a:r>
              <a:rPr lang="en-AU" sz="2000" b="1" dirty="0" smtClean="0"/>
              <a:t>Click [Finish your review] and add any required summary notes. Click [Submit Review]</a:t>
            </a:r>
          </a:p>
          <a:p>
            <a:pPr marL="228600" indent="-228600">
              <a:buFont typeface="+mj-lt"/>
              <a:buAutoNum type="arabicPeriod"/>
            </a:pPr>
            <a:r>
              <a:rPr lang="en-AU" sz="2000" b="1" dirty="0"/>
              <a:t>For business review, is the vocabulary</a:t>
            </a:r>
          </a:p>
          <a:p>
            <a:pPr marL="804672" lvl="1" indent="-228600">
              <a:buFont typeface="+mj-lt"/>
              <a:buAutoNum type="arabicPeriod"/>
            </a:pPr>
            <a:r>
              <a:rPr lang="en-AU" sz="1496" b="1" dirty="0" smtClean="0"/>
              <a:t>Required as a business need</a:t>
            </a:r>
          </a:p>
          <a:p>
            <a:pPr marL="804672" lvl="1" indent="-228600">
              <a:buFont typeface="+mj-lt"/>
              <a:buAutoNum type="arabicPeriod"/>
            </a:pPr>
            <a:r>
              <a:rPr lang="en-AU" sz="1496" b="1" dirty="0" smtClean="0"/>
              <a:t>Fit </a:t>
            </a:r>
            <a:r>
              <a:rPr lang="en-AU" sz="1496" b="1" dirty="0"/>
              <a:t>for </a:t>
            </a:r>
            <a:r>
              <a:rPr lang="en-AU" sz="1496" b="1" dirty="0" smtClean="0"/>
              <a:t>purpose i.e. meets the business need</a:t>
            </a:r>
          </a:p>
          <a:p>
            <a:pPr marL="804672" lvl="1" indent="-228600">
              <a:buFont typeface="+mj-lt"/>
              <a:buAutoNum type="arabicPeriod"/>
            </a:pPr>
            <a:r>
              <a:rPr lang="en-AU" sz="1496" b="1" dirty="0" smtClean="0"/>
              <a:t>Named and described in plain English, sufficient to clearly define its purpose </a:t>
            </a:r>
          </a:p>
          <a:p>
            <a:pPr marL="804672" lvl="1" indent="-228600">
              <a:buFont typeface="+mj-lt"/>
              <a:buAutoNum type="arabicPeriod"/>
            </a:pPr>
            <a:r>
              <a:rPr lang="en-AU" sz="1496" b="1" dirty="0" smtClean="0"/>
              <a:t>Free of spelling, grammatical, and typographic errors</a:t>
            </a:r>
            <a:endParaRPr lang="en-AU" sz="1496" b="1" dirty="0"/>
          </a:p>
          <a:p>
            <a:pPr marL="804672" lvl="1" indent="-228600">
              <a:buFont typeface="+mj-lt"/>
              <a:buAutoNum type="arabicPeriod"/>
            </a:pPr>
            <a:endParaRPr lang="en-AU" sz="1496" b="1" dirty="0" smtClean="0"/>
          </a:p>
          <a:p>
            <a:pPr marL="804672" lvl="1" indent="-228600">
              <a:buFont typeface="+mj-lt"/>
              <a:buAutoNum type="arabicPeriod"/>
            </a:pPr>
            <a:endParaRPr lang="en-AU" sz="1496" b="1" dirty="0" smtClean="0"/>
          </a:p>
          <a:p>
            <a:pPr marL="0" indent="0">
              <a:buNone/>
            </a:pPr>
            <a:endParaRPr lang="en-AU" sz="2000" b="1" dirty="0" smtClean="0"/>
          </a:p>
          <a:p>
            <a:pPr marL="342900" indent="-342900">
              <a:buFont typeface="+mj-lt"/>
              <a:buAutoNum type="arabicPeriod"/>
            </a:pPr>
            <a:endParaRPr lang="en-AU" sz="2000" b="1" dirty="0" smtClean="0"/>
          </a:p>
          <a:p>
            <a:pPr marL="0" indent="0">
              <a:buFont typeface="Arial" panose="020B0604020202020204" pitchFamily="34" charset="0"/>
              <a:buNone/>
            </a:pPr>
            <a:endParaRPr lang="en-AU" sz="2000" b="1" dirty="0"/>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2713" y="1353674"/>
            <a:ext cx="8788727" cy="6629313"/>
          </a:xfrm>
          <a:prstGeom prst="rect">
            <a:avLst/>
          </a:prstGeom>
        </p:spPr>
      </p:pic>
      <p:sp>
        <p:nvSpPr>
          <p:cNvPr id="10" name="Left Arrow 9"/>
          <p:cNvSpPr/>
          <p:nvPr/>
        </p:nvSpPr>
        <p:spPr>
          <a:xfrm>
            <a:off x="13196621" y="177018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6" name="Picture 5" descr="Screen Clipping"/>
          <p:cNvPicPr>
            <a:picLocks noChangeAspect="1"/>
          </p:cNvPicPr>
          <p:nvPr/>
        </p:nvPicPr>
        <p:blipFill rotWithShape="1">
          <a:blip r:embed="rId4">
            <a:extLst>
              <a:ext uri="{28A0092B-C50C-407E-A947-70E740481C1C}">
                <a14:useLocalDpi xmlns:a14="http://schemas.microsoft.com/office/drawing/2010/main" val="0"/>
              </a:ext>
            </a:extLst>
          </a:blip>
          <a:srcRect t="2256"/>
          <a:stretch/>
        </p:blipFill>
        <p:spPr>
          <a:xfrm>
            <a:off x="10352713" y="1470741"/>
            <a:ext cx="8891682" cy="5471160"/>
          </a:xfrm>
          <a:prstGeom prst="rect">
            <a:avLst/>
          </a:prstGeom>
        </p:spPr>
      </p:pic>
      <p:sp>
        <p:nvSpPr>
          <p:cNvPr id="11" name="Left Arrow 10"/>
          <p:cNvSpPr/>
          <p:nvPr/>
        </p:nvSpPr>
        <p:spPr>
          <a:xfrm>
            <a:off x="14328921" y="513324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pic>
        <p:nvPicPr>
          <p:cNvPr id="13" name="Picture 12"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97078" y="1356746"/>
            <a:ext cx="7863685" cy="4496495"/>
          </a:xfrm>
          <a:prstGeom prst="rect">
            <a:avLst/>
          </a:prstGeom>
        </p:spPr>
      </p:pic>
      <p:sp>
        <p:nvSpPr>
          <p:cNvPr id="14" name="Left Arrow 13"/>
          <p:cNvSpPr/>
          <p:nvPr/>
        </p:nvSpPr>
        <p:spPr>
          <a:xfrm>
            <a:off x="15143809" y="450459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5" name="Left Arrow 14"/>
          <p:cNvSpPr/>
          <p:nvPr/>
        </p:nvSpPr>
        <p:spPr>
          <a:xfrm>
            <a:off x="16459431" y="3456045"/>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31" name="Right Arrow 30"/>
          <p:cNvSpPr/>
          <p:nvPr/>
        </p:nvSpPr>
        <p:spPr>
          <a:xfrm>
            <a:off x="13026165" y="326538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32" name="Picture 3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0000" y="2169986"/>
            <a:ext cx="8484649" cy="5402181"/>
          </a:xfrm>
          <a:prstGeom prst="rect">
            <a:avLst/>
          </a:prstGeom>
        </p:spPr>
      </p:pic>
      <p:pic>
        <p:nvPicPr>
          <p:cNvPr id="33" name="Picture 32" descr="Screen Clipping"/>
          <p:cNvPicPr>
            <a:picLocks noChangeAspect="1"/>
          </p:cNvPicPr>
          <p:nvPr/>
        </p:nvPicPr>
        <p:blipFill rotWithShape="1">
          <a:blip r:embed="rId7">
            <a:extLst>
              <a:ext uri="{28A0092B-C50C-407E-A947-70E740481C1C}">
                <a14:useLocalDpi xmlns:a14="http://schemas.microsoft.com/office/drawing/2010/main" val="0"/>
              </a:ext>
            </a:extLst>
          </a:blip>
          <a:srcRect l="2089" t="1437"/>
          <a:stretch/>
        </p:blipFill>
        <p:spPr>
          <a:xfrm>
            <a:off x="14939492" y="3589969"/>
            <a:ext cx="4036625" cy="3357497"/>
          </a:xfrm>
          <a:prstGeom prst="rect">
            <a:avLst/>
          </a:prstGeom>
        </p:spPr>
      </p:pic>
      <p:pic>
        <p:nvPicPr>
          <p:cNvPr id="34" name="Picture 33" descr="Screen Clipping"/>
          <p:cNvPicPr>
            <a:picLocks noChangeAspect="1"/>
          </p:cNvPicPr>
          <p:nvPr/>
        </p:nvPicPr>
        <p:blipFill rotWithShape="1">
          <a:blip r:embed="rId8">
            <a:extLst>
              <a:ext uri="{28A0092B-C50C-407E-A947-70E740481C1C}">
                <a14:useLocalDpi xmlns:a14="http://schemas.microsoft.com/office/drawing/2010/main" val="0"/>
              </a:ext>
            </a:extLst>
          </a:blip>
          <a:srcRect t="2266"/>
          <a:stretch/>
        </p:blipFill>
        <p:spPr>
          <a:xfrm>
            <a:off x="13539481" y="2628000"/>
            <a:ext cx="5627933" cy="3352409"/>
          </a:xfrm>
          <a:prstGeom prst="rect">
            <a:avLst/>
          </a:prstGeom>
        </p:spPr>
      </p:pic>
      <p:sp>
        <p:nvSpPr>
          <p:cNvPr id="35" name="Right Arrow 34"/>
          <p:cNvSpPr/>
          <p:nvPr/>
        </p:nvSpPr>
        <p:spPr>
          <a:xfrm>
            <a:off x="13740452" y="422735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36" name="Right Arrow 35"/>
          <p:cNvSpPr/>
          <p:nvPr/>
        </p:nvSpPr>
        <p:spPr>
          <a:xfrm>
            <a:off x="16568996" y="236734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1" name="Rectangle 20"/>
          <p:cNvSpPr/>
          <p:nvPr/>
        </p:nvSpPr>
        <p:spPr>
          <a:xfrm>
            <a:off x="3846" y="-1"/>
            <a:ext cx="19795454" cy="540000"/>
          </a:xfrm>
          <a:prstGeom prst="rect">
            <a:avLst/>
          </a:prstGeom>
          <a:solidFill>
            <a:schemeClr val="tx2">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Vocabulary Owner</a:t>
            </a:r>
            <a:endParaRPr lang="en-AU" sz="2800" dirty="0"/>
          </a:p>
        </p:txBody>
      </p:sp>
    </p:spTree>
    <p:extLst>
      <p:ext uri="{BB962C8B-B14F-4D97-AF65-F5344CB8AC3E}">
        <p14:creationId xmlns:p14="http://schemas.microsoft.com/office/powerpoint/2010/main" val="2203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25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25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250"/>
                                        <p:tgtEl>
                                          <p:spTgt spid="14"/>
                                        </p:tgtEl>
                                      </p:cBhvr>
                                    </p:animEffec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par>
                          <p:cTn id="49" fill="hold">
                            <p:stCondLst>
                              <p:cond delay="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250"/>
                                        <p:tgtEl>
                                          <p:spTgt spid="31"/>
                                        </p:tgtEl>
                                      </p:cBhvr>
                                    </p:animEffect>
                                  </p:childTnLst>
                                </p:cTn>
                              </p:par>
                              <p:par>
                                <p:cTn id="53" presetID="1" presetClass="exit" presetSubtype="0" fill="hold" grpId="1"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childTnLst>
                          </p:cTn>
                        </p:par>
                        <p:par>
                          <p:cTn id="55" fill="hold">
                            <p:stCondLst>
                              <p:cond delay="250"/>
                            </p:stCondLst>
                            <p:childTnLst>
                              <p:par>
                                <p:cTn id="56" presetID="10" presetClass="entr" presetSubtype="0" fill="hold" grpId="0"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250"/>
                                        <p:tgtEl>
                                          <p:spTgt spid="35"/>
                                        </p:tgtEl>
                                      </p:cBhvr>
                                    </p:animEffect>
                                  </p:childTnLst>
                                </p:cTn>
                              </p:par>
                              <p:par>
                                <p:cTn id="59" presetID="10"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25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childTnLst>
                                </p:cTn>
                              </p:par>
                              <p:par>
                                <p:cTn id="70" presetID="1" presetClass="exit" presetSubtype="0" fill="hold" grpId="1" nodeType="withEffect">
                                  <p:stCondLst>
                                    <p:cond delay="0"/>
                                  </p:stCondLst>
                                  <p:childTnLst>
                                    <p:set>
                                      <p:cBhvr>
                                        <p:cTn id="71" dur="1" fill="hold">
                                          <p:stCondLst>
                                            <p:cond delay="0"/>
                                          </p:stCondLst>
                                        </p:cTn>
                                        <p:tgtEl>
                                          <p:spTgt spid="35"/>
                                        </p:tgtEl>
                                        <p:attrNameLst>
                                          <p:attrName>style.visibility</p:attrName>
                                        </p:attrNameLst>
                                      </p:cBhvr>
                                      <p:to>
                                        <p:strVal val="hidden"/>
                                      </p:to>
                                    </p:set>
                                  </p:childTnLst>
                                </p:cTn>
                              </p:par>
                              <p:par>
                                <p:cTn id="72" presetID="1" presetClass="entr" presetSubtype="0" fill="hold" nodeType="with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33"/>
                                        </p:tgtEl>
                                        <p:attrNameLst>
                                          <p:attrName>style.visibility</p:attrName>
                                        </p:attrNameLst>
                                      </p:cBhvr>
                                      <p:to>
                                        <p:strVal val="hidden"/>
                                      </p:to>
                                    </p:set>
                                  </p:childTnLst>
                                </p:cTn>
                              </p:par>
                            </p:childTnLst>
                          </p:cTn>
                        </p:par>
                        <p:par>
                          <p:cTn id="76" fill="hold">
                            <p:stCondLst>
                              <p:cond delay="0"/>
                            </p:stCondLst>
                            <p:childTnLst>
                              <p:par>
                                <p:cTn id="77" presetID="10" presetClass="entr" presetSubtype="0" fill="hold" grpId="0" nodeType="after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fade">
                                      <p:cBhvr>
                                        <p:cTn id="79" dur="250"/>
                                        <p:tgtEl>
                                          <p:spTgt spid="36"/>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5">
                                            <p:txEl>
                                              <p:pRg st="7" end="7"/>
                                            </p:txEl>
                                          </p:spTgt>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5">
                                            <p:txEl>
                                              <p:pRg st="8" end="8"/>
                                            </p:txEl>
                                          </p:spTgt>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5">
                                            <p:txEl>
                                              <p:pRg st="9" end="9"/>
                                            </p:txEl>
                                          </p:spTgt>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5">
                                            <p:txEl>
                                              <p:pRg st="10" end="10"/>
                                            </p:txEl>
                                          </p:spTgt>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10" grpId="0" animBg="1"/>
      <p:bldP spid="11" grpId="0" animBg="1"/>
      <p:bldP spid="14" grpId="0" animBg="1"/>
      <p:bldP spid="14" grpId="1" animBg="1"/>
      <p:bldP spid="15" grpId="0" animBg="1"/>
      <p:bldP spid="15" grpId="1" animBg="1"/>
      <p:bldP spid="31" grpId="0" animBg="1"/>
      <p:bldP spid="35" grpId="0" animBg="1"/>
      <p:bldP spid="35" grpId="1" animBg="1"/>
      <p:bldP spid="3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Search Existing Vocabularies</a:t>
            </a:r>
            <a:endParaRPr lang="en-AU" dirty="0"/>
          </a:p>
        </p:txBody>
      </p:sp>
      <p:sp>
        <p:nvSpPr>
          <p:cNvPr id="3" name="Content Placeholder 2"/>
          <p:cNvSpPr>
            <a:spLocks noGrp="1"/>
          </p:cNvSpPr>
          <p:nvPr>
            <p:ph idx="1"/>
          </p:nvPr>
        </p:nvSpPr>
        <p:spPr>
          <a:xfrm>
            <a:off x="1361202" y="1882702"/>
            <a:ext cx="15163033" cy="5899985"/>
          </a:xfrm>
        </p:spPr>
        <p:txBody>
          <a:bodyPr>
            <a:normAutofit fontScale="47500" lnSpcReduction="20000"/>
          </a:bodyPr>
          <a:lstStyle/>
          <a:p>
            <a:pPr marL="0" indent="0">
              <a:buNone/>
            </a:pPr>
            <a:r>
              <a:rPr lang="en-AU" sz="3150" dirty="0"/>
              <a:t>Check for existing vocabularies and standards that may exist for the subject. These may be formalised SKOS style vocabularies, or simply existing lists of terms accepted in the field of knowledge that can be converted to a vocabulary.</a:t>
            </a:r>
          </a:p>
          <a:p>
            <a:pPr marL="0" indent="0">
              <a:buNone/>
            </a:pPr>
            <a:endParaRPr lang="en-AU" sz="3150" dirty="0"/>
          </a:p>
          <a:p>
            <a:pPr marL="0" indent="0">
              <a:buNone/>
            </a:pPr>
            <a:r>
              <a:rPr lang="en-AU" sz="3150" dirty="0"/>
              <a:t>Search the following for structured vocabularies</a:t>
            </a:r>
          </a:p>
          <a:p>
            <a:r>
              <a:rPr lang="en-AU" sz="3150" dirty="0"/>
              <a:t> </a:t>
            </a:r>
            <a:r>
              <a:rPr lang="en-AU" sz="3150" dirty="0">
                <a:hlinkClick r:id="rId2"/>
              </a:rPr>
              <a:t>https://vocabs.ands.org.au/</a:t>
            </a:r>
            <a:endParaRPr lang="en-AU" sz="3150" dirty="0"/>
          </a:p>
          <a:p>
            <a:r>
              <a:rPr lang="en-AU" sz="3150" dirty="0"/>
              <a:t>Geoscience Australia </a:t>
            </a:r>
            <a:r>
              <a:rPr lang="en-AU" sz="3150" dirty="0">
                <a:hlinkClick r:id="rId3"/>
              </a:rPr>
              <a:t>http://ldweb.ga.gov.au/def/voc/ga/</a:t>
            </a:r>
            <a:endParaRPr lang="en-AU" sz="3150" dirty="0"/>
          </a:p>
          <a:p>
            <a:r>
              <a:rPr lang="en-AU" sz="3150" dirty="0"/>
              <a:t>CGI </a:t>
            </a:r>
            <a:r>
              <a:rPr lang="en-AU" sz="3150" dirty="0"/>
              <a:t>Vocabularies Register </a:t>
            </a:r>
            <a:r>
              <a:rPr lang="en-AU" sz="3150" dirty="0">
                <a:hlinkClick r:id="rId4"/>
              </a:rPr>
              <a:t>http://resource.geosciml.org/def/voc/</a:t>
            </a:r>
            <a:endParaRPr lang="en-AU" sz="3150" dirty="0"/>
          </a:p>
          <a:p>
            <a:r>
              <a:rPr lang="en-AU" sz="3150" dirty="0" err="1"/>
              <a:t>EarthResourceML</a:t>
            </a:r>
            <a:r>
              <a:rPr lang="en-AU" sz="3150" dirty="0"/>
              <a:t> Vocabularies </a:t>
            </a:r>
            <a:r>
              <a:rPr lang="en-AU" sz="3150" dirty="0">
                <a:hlinkClick r:id="rId4"/>
              </a:rPr>
              <a:t>http://resource.geosciml.org/def/voc/</a:t>
            </a:r>
            <a:r>
              <a:rPr lang="en-AU" sz="3150" dirty="0"/>
              <a:t> (scroll down)</a:t>
            </a:r>
          </a:p>
          <a:p>
            <a:r>
              <a:rPr lang="en-AU" sz="3150" dirty="0"/>
              <a:t>CSIRO </a:t>
            </a:r>
            <a:r>
              <a:rPr lang="en-AU" sz="3150" dirty="0"/>
              <a:t>Environment Registry </a:t>
            </a:r>
            <a:r>
              <a:rPr lang="en-AU" sz="3150" dirty="0">
                <a:hlinkClick r:id="rId5"/>
              </a:rPr>
              <a:t>http://registry2.it.csiro.au/</a:t>
            </a:r>
            <a:endParaRPr lang="en-AU" sz="3150" dirty="0"/>
          </a:p>
          <a:p>
            <a:r>
              <a:rPr lang="en-AU" sz="3150" dirty="0"/>
              <a:t>Linked Open Vocabularies </a:t>
            </a:r>
            <a:r>
              <a:rPr lang="en-AU" sz="3150" dirty="0">
                <a:hlinkClick r:id="rId6"/>
              </a:rPr>
              <a:t>https://lov.linkeddata.es/dataset/lov</a:t>
            </a:r>
            <a:endParaRPr lang="en-AU" sz="3150" dirty="0"/>
          </a:p>
          <a:p>
            <a:r>
              <a:rPr lang="en-AU" sz="3150" dirty="0"/>
              <a:t>ISO 19115 </a:t>
            </a:r>
            <a:r>
              <a:rPr lang="en-AU" sz="3150" dirty="0">
                <a:hlinkClick r:id="rId7"/>
              </a:rPr>
              <a:t>https://geo-ide.noaa.gov/wiki/index.php?title=ISO_19115_and_19115-2_CodeList_Dictionaries</a:t>
            </a:r>
            <a:endParaRPr lang="en-AU" sz="3150" dirty="0"/>
          </a:p>
          <a:p>
            <a:r>
              <a:rPr lang="en-AU" sz="3150" dirty="0"/>
              <a:t>Basel Register </a:t>
            </a:r>
            <a:r>
              <a:rPr lang="en-AU" sz="3150" dirty="0">
                <a:hlinkClick r:id="rId8"/>
              </a:rPr>
              <a:t>https://bartoc.org/</a:t>
            </a:r>
            <a:endParaRPr lang="en-AU" sz="3150" dirty="0"/>
          </a:p>
          <a:p>
            <a:r>
              <a:rPr lang="en-AU" sz="3150" dirty="0"/>
              <a:t>British Geological Survey </a:t>
            </a:r>
            <a:r>
              <a:rPr lang="en-AU" sz="3150" dirty="0">
                <a:hlinkClick r:id="rId9"/>
              </a:rPr>
              <a:t>https://www.bgs.ac.uk/data/vocabularies/home.cfm</a:t>
            </a:r>
            <a:endParaRPr lang="en-AU" sz="3150" dirty="0"/>
          </a:p>
          <a:p>
            <a:r>
              <a:rPr lang="en-AU" sz="3150" dirty="0"/>
              <a:t>INSPIRE Code Lists </a:t>
            </a:r>
            <a:r>
              <a:rPr lang="en-AU" sz="3150" dirty="0">
                <a:hlinkClick r:id="rId10"/>
              </a:rPr>
              <a:t>http://inspire.ec.europa.eu/codelist</a:t>
            </a:r>
            <a:endParaRPr lang="en-AU" sz="3150" dirty="0"/>
          </a:p>
          <a:p>
            <a:r>
              <a:rPr lang="en-AU" sz="3150" dirty="0"/>
              <a:t>NERC Vocabulary Server </a:t>
            </a:r>
            <a:r>
              <a:rPr lang="en-AU" sz="3150" dirty="0">
                <a:hlinkClick r:id="rId11"/>
              </a:rPr>
              <a:t>http://vocab.nerc.ac.uk/collection/</a:t>
            </a:r>
            <a:endParaRPr lang="en-AU" sz="3150" dirty="0"/>
          </a:p>
          <a:p>
            <a:endParaRPr lang="en-AU" sz="3150" dirty="0"/>
          </a:p>
          <a:p>
            <a:pPr marL="0" indent="0">
              <a:buNone/>
            </a:pPr>
            <a:r>
              <a:rPr lang="en-AU" sz="3150" dirty="0"/>
              <a:t>Google search your </a:t>
            </a:r>
            <a:r>
              <a:rPr lang="en-AU" sz="3150" dirty="0"/>
              <a:t>subject </a:t>
            </a:r>
            <a:r>
              <a:rPr lang="en-AU" sz="3150" dirty="0"/>
              <a:t>of interest terms such as vocabulary, hierarchy, glossary, dictionary, code  list, classification, categories.  </a:t>
            </a:r>
            <a:endParaRPr lang="en-AU" sz="3150" dirty="0"/>
          </a:p>
          <a:p>
            <a:pPr marL="0" indent="0">
              <a:buNone/>
            </a:pPr>
            <a:r>
              <a:rPr lang="en-AU" sz="3150" dirty="0" smtClean="0"/>
              <a:t>Check </a:t>
            </a:r>
            <a:r>
              <a:rPr lang="en-AU" sz="3150" dirty="0"/>
              <a:t>the best practice in formalizing a SKOS vocabulary </a:t>
            </a:r>
            <a:r>
              <a:rPr lang="en-AU" sz="3150" dirty="0">
                <a:hlinkClick r:id="rId12"/>
              </a:rPr>
              <a:t>https://confluence.csiro.au/public/VOCAB/vocabulary-services/publishing-vocabularies/best-practice-in-formalizing-a-skos-vocabulary</a:t>
            </a:r>
            <a:endParaRPr lang="en-AU" sz="3150" dirty="0"/>
          </a:p>
          <a:p>
            <a:pPr marL="0" indent="0">
              <a:buNone/>
            </a:pPr>
            <a:endParaRPr lang="en-AU" sz="1047" dirty="0"/>
          </a:p>
          <a:p>
            <a:pPr marL="0" indent="0">
              <a:buNone/>
            </a:pPr>
            <a:endParaRPr lang="en-AU" sz="1047" dirty="0"/>
          </a:p>
        </p:txBody>
      </p:sp>
      <p:sp>
        <p:nvSpPr>
          <p:cNvPr id="4" name="Rectangle 3">
            <a:hlinkClick r:id="rId13" action="ppaction://hlinksldjump"/>
          </p:cNvPr>
          <p:cNvSpPr/>
          <p:nvPr/>
        </p:nvSpPr>
        <p:spPr>
          <a:xfrm>
            <a:off x="15826473" y="7710916"/>
            <a:ext cx="1007843" cy="28512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53208" tIns="26604" rIns="53208" bIns="26604" numCol="1" spcCol="0" rtlCol="0" fromWordArt="0" anchor="ctr" anchorCtr="0" forceAA="0" compatLnSpc="1">
            <a:prstTxWarp prst="textNoShape">
              <a:avLst/>
            </a:prstTxWarp>
            <a:noAutofit/>
          </a:bodyPr>
          <a:lstStyle/>
          <a:p>
            <a:pPr algn="ctr" defTabSz="266030"/>
            <a:r>
              <a:rPr lang="en-AU" sz="1047" u="sng" dirty="0">
                <a:solidFill>
                  <a:prstClr val="black"/>
                </a:solidFill>
                <a:latin typeface="Calibri" panose="020F0502020204030204"/>
              </a:rPr>
              <a:t>Back to Top </a:t>
            </a:r>
            <a:r>
              <a:rPr lang="en-AU" sz="1047" u="sng" dirty="0">
                <a:solidFill>
                  <a:prstClr val="black"/>
                </a:solidFill>
                <a:latin typeface="Calibri" panose="020F0502020204030204"/>
                <a:ea typeface="Segoe UI Symbol" panose="020B0502040204020203" pitchFamily="34" charset="0"/>
              </a:rPr>
              <a:t>↑</a:t>
            </a:r>
            <a:endParaRPr lang="en-AU" sz="1047" u="sng" dirty="0">
              <a:solidFill>
                <a:prstClr val="black"/>
              </a:solidFill>
              <a:latin typeface="Calibri" panose="020F0502020204030204"/>
            </a:endParaRPr>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1952865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Publish to </a:t>
            </a:r>
            <a:r>
              <a:rPr lang="en-AU" dirty="0" err="1" smtClean="0"/>
              <a:t>VocPrez</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6">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Data Manager</a:t>
            </a:r>
            <a:endParaRPr lang="en-AU" sz="2800" dirty="0"/>
          </a:p>
        </p:txBody>
      </p:sp>
      <p:sp>
        <p:nvSpPr>
          <p:cNvPr id="6" name="Content Placeholder 2"/>
          <p:cNvSpPr>
            <a:spLocks noGrp="1"/>
          </p:cNvSpPr>
          <p:nvPr>
            <p:ph idx="1"/>
          </p:nvPr>
        </p:nvSpPr>
        <p:spPr>
          <a:xfrm>
            <a:off x="1361202" y="2300203"/>
            <a:ext cx="8224758" cy="6109011"/>
          </a:xfrm>
        </p:spPr>
        <p:txBody>
          <a:bodyPr>
            <a:normAutofit lnSpcReduction="10000"/>
          </a:bodyPr>
          <a:lstStyle/>
          <a:p>
            <a:pPr marL="342900" indent="-342900">
              <a:buFont typeface="+mj-lt"/>
              <a:buAutoNum type="arabicPeriod"/>
            </a:pPr>
            <a:r>
              <a:rPr lang="en-AU" sz="2000" b="1" dirty="0"/>
              <a:t>In GitHub return to the main page for the vocabulary (as per picture on right), right-click the Raw button and ‘Save link as…’</a:t>
            </a:r>
          </a:p>
          <a:p>
            <a:pPr marL="342900" indent="-342900">
              <a:buFont typeface="+mj-lt"/>
              <a:buAutoNum type="arabicPeriod"/>
            </a:pPr>
            <a:r>
              <a:rPr lang="en-AU" sz="2000" b="1" dirty="0" smtClean="0"/>
              <a:t>Log into </a:t>
            </a:r>
            <a:r>
              <a:rPr lang="en-AU" sz="2000" b="1" dirty="0" err="1" smtClean="0"/>
              <a:t>GraphDB</a:t>
            </a:r>
            <a:endParaRPr lang="en-AU" sz="2000" b="1" dirty="0" smtClean="0"/>
          </a:p>
          <a:p>
            <a:pPr marL="342900" indent="-342900">
              <a:buFont typeface="+mj-lt"/>
              <a:buAutoNum type="arabicPeriod"/>
            </a:pPr>
            <a:r>
              <a:rPr lang="en-AU" sz="2000" b="1" dirty="0" smtClean="0"/>
              <a:t>Select </a:t>
            </a:r>
            <a:r>
              <a:rPr lang="en-AU" sz="2000" b="1" dirty="0" err="1" smtClean="0"/>
              <a:t>GraphDB</a:t>
            </a:r>
            <a:r>
              <a:rPr lang="en-AU" sz="2000" b="1" dirty="0" smtClean="0"/>
              <a:t> repository </a:t>
            </a:r>
            <a:r>
              <a:rPr lang="en-AU" sz="2000" b="1" dirty="0" err="1" smtClean="0"/>
              <a:t>GSQ_Vocabularies</a:t>
            </a:r>
            <a:endParaRPr lang="en-AU" sz="2000" b="1" dirty="0" smtClean="0"/>
          </a:p>
          <a:p>
            <a:pPr marL="342900" indent="-342900">
              <a:buFont typeface="+mj-lt"/>
              <a:buAutoNum type="arabicPeriod"/>
            </a:pPr>
            <a:r>
              <a:rPr lang="en-AU" sz="2000" b="1" dirty="0" smtClean="0"/>
              <a:t>Click [Import] and Select [RDF]</a:t>
            </a:r>
          </a:p>
          <a:p>
            <a:pPr marL="342900" indent="-342900">
              <a:buFont typeface="+mj-lt"/>
              <a:buAutoNum type="arabicPeriod"/>
            </a:pPr>
            <a:r>
              <a:rPr lang="en-AU" sz="2000" b="1" dirty="0" smtClean="0"/>
              <a:t>Click [Upload RDF files]</a:t>
            </a:r>
          </a:p>
          <a:p>
            <a:pPr marL="342900" indent="-342900">
              <a:buFont typeface="+mj-lt"/>
              <a:buAutoNum type="arabicPeriod"/>
            </a:pPr>
            <a:r>
              <a:rPr lang="en-AU" sz="2000" b="1" dirty="0" smtClean="0"/>
              <a:t>Navigate to and select TTL file from Step 1</a:t>
            </a:r>
          </a:p>
          <a:p>
            <a:pPr marL="342900" indent="-342900">
              <a:buFont typeface="+mj-lt"/>
              <a:buAutoNum type="arabicPeriod"/>
            </a:pPr>
            <a:r>
              <a:rPr lang="en-AU" sz="2000" b="1" dirty="0" smtClean="0"/>
              <a:t>Click [Import] for newly loaded file</a:t>
            </a:r>
          </a:p>
          <a:p>
            <a:pPr marL="342900" indent="-342900">
              <a:buFont typeface="+mj-lt"/>
              <a:buAutoNum type="arabicPeriod"/>
            </a:pPr>
            <a:r>
              <a:rPr lang="en-AU" sz="2000" b="1" dirty="0" smtClean="0"/>
              <a:t>Enter BASE IRI </a:t>
            </a:r>
            <a:r>
              <a:rPr lang="en-AU" sz="2000" b="1" dirty="0"/>
              <a:t>- the URI for the vocabulary. Use a trailing slash.</a:t>
            </a:r>
            <a:endParaRPr lang="en-AU" sz="2000" b="1" dirty="0" smtClean="0"/>
          </a:p>
          <a:p>
            <a:pPr marL="342900" indent="-342900">
              <a:buFont typeface="+mj-lt"/>
              <a:buAutoNum type="arabicPeriod"/>
            </a:pPr>
            <a:r>
              <a:rPr lang="en-AU" sz="2000" b="1" dirty="0" smtClean="0"/>
              <a:t>Select [Named Graph]</a:t>
            </a:r>
          </a:p>
          <a:p>
            <a:pPr marL="342900" indent="-342900">
              <a:buFont typeface="+mj-lt"/>
              <a:buAutoNum type="arabicPeriod"/>
            </a:pPr>
            <a:r>
              <a:rPr lang="en-AU" sz="2000" b="1" dirty="0" smtClean="0"/>
              <a:t>In Named Graph field enter URI for the vocabulary. Do NOT use a trailing slash.</a:t>
            </a:r>
          </a:p>
          <a:p>
            <a:pPr marL="342900" indent="-342900">
              <a:buFont typeface="+mj-lt"/>
              <a:buAutoNum type="arabicPeriod"/>
            </a:pPr>
            <a:r>
              <a:rPr lang="en-AU" sz="2000" b="1" dirty="0" smtClean="0"/>
              <a:t>Tick checkboxes:</a:t>
            </a:r>
          </a:p>
          <a:p>
            <a:pPr marL="576072" lvl="1" indent="0">
              <a:buNone/>
            </a:pPr>
            <a:r>
              <a:rPr lang="en-AU" sz="1496" b="1" dirty="0"/>
              <a:t>Enable replacement of existing </a:t>
            </a:r>
            <a:r>
              <a:rPr lang="en-AU" sz="1496" b="1" dirty="0" smtClean="0"/>
              <a:t>data</a:t>
            </a:r>
          </a:p>
          <a:p>
            <a:pPr marL="576072" lvl="1" indent="0">
              <a:buNone/>
            </a:pPr>
            <a:r>
              <a:rPr lang="en-AU" sz="1496" b="1" dirty="0"/>
              <a:t>I understand that data in the replaced graphs will be cleared before importing new </a:t>
            </a:r>
            <a:r>
              <a:rPr lang="en-AU" sz="1496" b="1" dirty="0" smtClean="0"/>
              <a:t>data</a:t>
            </a:r>
          </a:p>
          <a:p>
            <a:pPr marL="457200" indent="-457200">
              <a:buFont typeface="+mj-lt"/>
              <a:buAutoNum type="arabicPeriod"/>
            </a:pPr>
            <a:r>
              <a:rPr lang="en-AU" sz="2000" b="1" dirty="0" smtClean="0"/>
              <a:t>Click [Import]</a:t>
            </a:r>
            <a:endParaRPr lang="en-AU" sz="2000" b="1" dirty="0"/>
          </a:p>
          <a:p>
            <a:pPr marL="0" indent="0">
              <a:buNone/>
            </a:pPr>
            <a:endParaRPr lang="en-AU" sz="2000" b="1" dirty="0"/>
          </a:p>
        </p:txBody>
      </p:sp>
      <p:pic>
        <p:nvPicPr>
          <p:cNvPr id="11" name="Picture 10"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73297" y="838200"/>
            <a:ext cx="8033796" cy="7092462"/>
          </a:xfrm>
          <a:prstGeom prst="rect">
            <a:avLst/>
          </a:prstGeom>
        </p:spPr>
      </p:pic>
      <p:sp>
        <p:nvSpPr>
          <p:cNvPr id="12" name="Right Arrow 11"/>
          <p:cNvSpPr/>
          <p:nvPr/>
        </p:nvSpPr>
        <p:spPr>
          <a:xfrm>
            <a:off x="15524456" y="287256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7" name="Picture 6"/>
          <p:cNvPicPr>
            <a:picLocks noChangeAspect="1"/>
          </p:cNvPicPr>
          <p:nvPr/>
        </p:nvPicPr>
        <p:blipFill>
          <a:blip r:embed="rId4"/>
          <a:stretch>
            <a:fillRect/>
          </a:stretch>
        </p:blipFill>
        <p:spPr>
          <a:xfrm>
            <a:off x="10141526" y="2590222"/>
            <a:ext cx="9130147" cy="2415685"/>
          </a:xfrm>
          <a:prstGeom prst="rect">
            <a:avLst/>
          </a:prstGeom>
          <a:ln w="3175">
            <a:solidFill>
              <a:schemeClr val="bg1">
                <a:lumMod val="85000"/>
              </a:schemeClr>
            </a:solidFill>
          </a:ln>
        </p:spPr>
      </p:pic>
      <p:sp>
        <p:nvSpPr>
          <p:cNvPr id="13" name="Right Arrow 12"/>
          <p:cNvSpPr/>
          <p:nvPr/>
        </p:nvSpPr>
        <p:spPr>
          <a:xfrm>
            <a:off x="15375172" y="287256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15" name="Picture 14"/>
          <p:cNvPicPr>
            <a:picLocks noChangeAspect="1"/>
          </p:cNvPicPr>
          <p:nvPr/>
        </p:nvPicPr>
        <p:blipFill>
          <a:blip r:embed="rId5"/>
          <a:stretch>
            <a:fillRect/>
          </a:stretch>
        </p:blipFill>
        <p:spPr>
          <a:xfrm>
            <a:off x="10141525" y="2590222"/>
            <a:ext cx="9130147" cy="3710178"/>
          </a:xfrm>
          <a:prstGeom prst="rect">
            <a:avLst/>
          </a:prstGeom>
          <a:ln w="3175">
            <a:solidFill>
              <a:schemeClr val="bg1">
                <a:lumMod val="85000"/>
              </a:schemeClr>
            </a:solidFill>
          </a:ln>
        </p:spPr>
      </p:pic>
      <p:sp>
        <p:nvSpPr>
          <p:cNvPr id="17" name="Left Arrow 16"/>
          <p:cNvSpPr/>
          <p:nvPr/>
        </p:nvSpPr>
        <p:spPr>
          <a:xfrm>
            <a:off x="11964235" y="334262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8" name="Left Arrow 17"/>
          <p:cNvSpPr/>
          <p:nvPr/>
        </p:nvSpPr>
        <p:spPr>
          <a:xfrm>
            <a:off x="10870162" y="3725311"/>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9" name="Left Arrow 18"/>
          <p:cNvSpPr/>
          <p:nvPr/>
        </p:nvSpPr>
        <p:spPr>
          <a:xfrm>
            <a:off x="14264456" y="418041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1" name="Right Arrow 20"/>
          <p:cNvSpPr/>
          <p:nvPr/>
        </p:nvSpPr>
        <p:spPr>
          <a:xfrm>
            <a:off x="17052650" y="55804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pic>
        <p:nvPicPr>
          <p:cNvPr id="22" name="Picture 21" descr="Screen Clippi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41525" y="2879265"/>
            <a:ext cx="8565598" cy="3071955"/>
          </a:xfrm>
          <a:prstGeom prst="rect">
            <a:avLst/>
          </a:prstGeom>
        </p:spPr>
      </p:pic>
      <p:pic>
        <p:nvPicPr>
          <p:cNvPr id="23" name="Picture 22"/>
          <p:cNvPicPr>
            <a:picLocks noChangeAspect="1"/>
          </p:cNvPicPr>
          <p:nvPr/>
        </p:nvPicPr>
        <p:blipFill>
          <a:blip r:embed="rId7"/>
          <a:stretch>
            <a:fillRect/>
          </a:stretch>
        </p:blipFill>
        <p:spPr>
          <a:xfrm>
            <a:off x="10141524" y="2585513"/>
            <a:ext cx="9130148" cy="4313201"/>
          </a:xfrm>
          <a:prstGeom prst="rect">
            <a:avLst/>
          </a:prstGeom>
        </p:spPr>
      </p:pic>
      <p:sp>
        <p:nvSpPr>
          <p:cNvPr id="24" name="Left Arrow 23"/>
          <p:cNvSpPr/>
          <p:nvPr/>
        </p:nvSpPr>
        <p:spPr>
          <a:xfrm>
            <a:off x="15582411" y="3100429"/>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5" name="Left Arrow 24"/>
          <p:cNvSpPr/>
          <p:nvPr/>
        </p:nvSpPr>
        <p:spPr>
          <a:xfrm>
            <a:off x="15582411" y="3909212"/>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26" name="Right Arrow 25"/>
          <p:cNvSpPr/>
          <p:nvPr/>
        </p:nvSpPr>
        <p:spPr>
          <a:xfrm>
            <a:off x="13469876" y="3549212"/>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7" name="Right Arrow 26"/>
          <p:cNvSpPr/>
          <p:nvPr/>
        </p:nvSpPr>
        <p:spPr>
          <a:xfrm>
            <a:off x="11172518" y="5220400"/>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28" name="Right Arrow 27"/>
          <p:cNvSpPr/>
          <p:nvPr/>
        </p:nvSpPr>
        <p:spPr>
          <a:xfrm>
            <a:off x="11172518" y="4352193"/>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4" name="Right Arrow 13"/>
          <p:cNvSpPr/>
          <p:nvPr/>
        </p:nvSpPr>
        <p:spPr>
          <a:xfrm>
            <a:off x="17052649" y="6211857"/>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14560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animEffect transition="in" filter="fade">
                                      <p:cBhvr>
                                        <p:cTn id="9" dur="200"/>
                                        <p:tgtEl>
                                          <p:spTgt spid="11"/>
                                        </p:tgtEl>
                                      </p:cBhvr>
                                    </p:animEffect>
                                  </p:childTnLst>
                                </p:cTn>
                              </p:par>
                            </p:childTnLst>
                          </p:cTn>
                        </p:par>
                        <p:par>
                          <p:cTn id="10" fill="hold">
                            <p:stCondLst>
                              <p:cond delay="2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25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xit" presetSubtype="0" fill="hold" nodeType="withEffect">
                                  <p:stCondLst>
                                    <p:cond delay="0"/>
                                  </p:stCondLst>
                                  <p:childTnLst>
                                    <p:set>
                                      <p:cBhvr>
                                        <p:cTn id="21" dur="1" fill="hold">
                                          <p:stCondLst>
                                            <p:cond delay="0"/>
                                          </p:stCondLst>
                                        </p:cTn>
                                        <p:tgtEl>
                                          <p:spTgt spid="1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childTnLst>
                                </p:cTn>
                              </p:par>
                              <p:par>
                                <p:cTn id="26" presetID="1" presetClass="exit" presetSubtype="0" fill="hold" nodeType="withEffect">
                                  <p:stCondLst>
                                    <p:cond delay="0"/>
                                  </p:stCondLst>
                                  <p:childTnLst>
                                    <p:set>
                                      <p:cBhvr>
                                        <p:cTn id="27" dur="1" fill="hold">
                                          <p:stCondLst>
                                            <p:cond delay="0"/>
                                          </p:stCondLst>
                                        </p:cTn>
                                        <p:tgtEl>
                                          <p:spTgt spid="22"/>
                                        </p:tgtEl>
                                        <p:attrNameLst>
                                          <p:attrName>style.visibility</p:attrName>
                                        </p:attrNameLst>
                                      </p:cBhvr>
                                      <p:to>
                                        <p:strVal val="hidden"/>
                                      </p:to>
                                    </p:set>
                                  </p:childTnLst>
                                </p:cTn>
                              </p:par>
                              <p:par>
                                <p:cTn id="28" presetID="1" presetClass="exit" presetSubtype="0" fill="hold" grpId="1" nodeType="withEffect">
                                  <p:stCondLst>
                                    <p:cond delay="0"/>
                                  </p:stCondLst>
                                  <p:childTnLst>
                                    <p:set>
                                      <p:cBhvr>
                                        <p:cTn id="29" dur="1" fill="hold">
                                          <p:stCondLst>
                                            <p:cond delay="0"/>
                                          </p:stCondLst>
                                        </p:cTn>
                                        <p:tgtEl>
                                          <p:spTgt spid="12"/>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7"/>
                                        </p:tgtEl>
                                        <p:attrNameLst>
                                          <p:attrName>style.visibility</p:attrName>
                                        </p:attrNameLst>
                                      </p:cBhvr>
                                      <p:to>
                                        <p:strVal val="visible"/>
                                      </p:to>
                                    </p:set>
                                  </p:childTnLst>
                                </p:cTn>
                              </p:par>
                            </p:childTnLst>
                          </p:cTn>
                        </p:par>
                        <p:par>
                          <p:cTn id="32" fill="hold">
                            <p:stCondLst>
                              <p:cond delay="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25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xit" presetSubtype="0" fill="hold" grpId="1" nodeType="withEffect">
                                  <p:stCondLst>
                                    <p:cond delay="0"/>
                                  </p:stCondLst>
                                  <p:childTnLst>
                                    <p:set>
                                      <p:cBhvr>
                                        <p:cTn id="43" dur="1" fill="hold">
                                          <p:stCondLst>
                                            <p:cond delay="0"/>
                                          </p:stCondLst>
                                        </p:cTn>
                                        <p:tgtEl>
                                          <p:spTgt spid="13"/>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250"/>
                                        <p:tgtEl>
                                          <p:spTgt spid="17"/>
                                        </p:tgtEl>
                                      </p:cBhvr>
                                    </p:animEffect>
                                  </p:childTnLst>
                                </p:cTn>
                              </p:par>
                            </p:childTnLst>
                          </p:cTn>
                        </p:par>
                        <p:par>
                          <p:cTn id="48" fill="hold">
                            <p:stCondLst>
                              <p:cond delay="250"/>
                            </p:stCondLst>
                            <p:childTnLst>
                              <p:par>
                                <p:cTn id="49" presetID="10"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25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6">
                                            <p:txEl>
                                              <p:pRg st="4" end="4"/>
                                            </p:txEl>
                                          </p:spTgt>
                                        </p:tgtEl>
                                        <p:attrNameLst>
                                          <p:attrName>style.visibility</p:attrName>
                                        </p:attrNameLst>
                                      </p:cBhvr>
                                      <p:to>
                                        <p:strVal val="visible"/>
                                      </p:to>
                                    </p:se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250"/>
                                        <p:tgtEl>
                                          <p:spTgt spid="19"/>
                                        </p:tgtEl>
                                      </p:cBhvr>
                                    </p:animEffect>
                                  </p:childTnLst>
                                </p:cTn>
                              </p:par>
                              <p:par>
                                <p:cTn id="59" presetID="1" presetClass="exit" presetSubtype="0" fill="hold" grpId="1" nodeType="withEffect">
                                  <p:stCondLst>
                                    <p:cond delay="0"/>
                                  </p:stCondLst>
                                  <p:childTnLst>
                                    <p:set>
                                      <p:cBhvr>
                                        <p:cTn id="60" dur="1" fill="hold">
                                          <p:stCondLst>
                                            <p:cond delay="0"/>
                                          </p:stCondLst>
                                        </p:cTn>
                                        <p:tgtEl>
                                          <p:spTgt spid="17"/>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6" end="6"/>
                                            </p:txEl>
                                          </p:spTgt>
                                        </p:tgtEl>
                                        <p:attrNameLst>
                                          <p:attrName>style.visibility</p:attrName>
                                        </p:attrNameLst>
                                      </p:cBhvr>
                                      <p:to>
                                        <p:strVal val="visible"/>
                                      </p:to>
                                    </p:set>
                                  </p:childTnLst>
                                </p:cTn>
                              </p:par>
                            </p:childTnLst>
                          </p:cTn>
                        </p:par>
                        <p:par>
                          <p:cTn id="73" fill="hold">
                            <p:stCondLst>
                              <p:cond delay="0"/>
                            </p:stCondLst>
                            <p:childTnLst>
                              <p:par>
                                <p:cTn id="74" presetID="10" presetClass="entr" presetSubtype="0" fill="hold" grpId="0" nodeType="after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5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par>
                          <p:cTn id="83" fill="hold">
                            <p:stCondLst>
                              <p:cond delay="0"/>
                            </p:stCondLst>
                            <p:childTnLst>
                              <p:par>
                                <p:cTn id="84" presetID="10" presetClass="entr" presetSubtype="0"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250"/>
                                        <p:tgtEl>
                                          <p:spTgt spid="24"/>
                                        </p:tgtEl>
                                      </p:cBhvr>
                                    </p:animEffect>
                                  </p:childTnLst>
                                </p:cTn>
                              </p:par>
                              <p:par>
                                <p:cTn id="87" presetID="1" presetClass="exit" presetSubtype="0" fill="hold" grpId="1" nodeType="withEffect">
                                  <p:stCondLst>
                                    <p:cond delay="0"/>
                                  </p:stCondLst>
                                  <p:childTnLst>
                                    <p:set>
                                      <p:cBhvr>
                                        <p:cTn id="88" dur="1" fill="hold">
                                          <p:stCondLst>
                                            <p:cond delay="0"/>
                                          </p:stCondLst>
                                        </p:cTn>
                                        <p:tgtEl>
                                          <p:spTgt spid="2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5"/>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
                                            <p:txEl>
                                              <p:pRg st="8" end="8"/>
                                            </p:txEl>
                                          </p:spTgt>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24"/>
                                        </p:tgtEl>
                                        <p:attrNameLst>
                                          <p:attrName>style.visibility</p:attrName>
                                        </p:attrNameLst>
                                      </p:cBhvr>
                                      <p:to>
                                        <p:strVal val="hidden"/>
                                      </p:to>
                                    </p:set>
                                  </p:childTnLst>
                                </p:cTn>
                              </p:par>
                              <p:par>
                                <p:cTn id="97" presetID="10" presetClass="entr" presetSubtype="0" fill="hold" grpId="0" nodeType="withEffect">
                                  <p:stCondLst>
                                    <p:cond delay="0"/>
                                  </p:stCondLst>
                                  <p:childTnLst>
                                    <p:set>
                                      <p:cBhvr>
                                        <p:cTn id="98" dur="1" fill="hold">
                                          <p:stCondLst>
                                            <p:cond delay="0"/>
                                          </p:stCondLst>
                                        </p:cTn>
                                        <p:tgtEl>
                                          <p:spTgt spid="26"/>
                                        </p:tgtEl>
                                        <p:attrNameLst>
                                          <p:attrName>style.visibility</p:attrName>
                                        </p:attrNameLst>
                                      </p:cBhvr>
                                      <p:to>
                                        <p:strVal val="visible"/>
                                      </p:to>
                                    </p:set>
                                    <p:animEffect transition="in" filter="fade">
                                      <p:cBhvr>
                                        <p:cTn id="99" dur="250"/>
                                        <p:tgtEl>
                                          <p:spTgt spid="26"/>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6">
                                            <p:txEl>
                                              <p:pRg st="9" end="9"/>
                                            </p:txEl>
                                          </p:spTgt>
                                        </p:tgtEl>
                                        <p:attrNameLst>
                                          <p:attrName>style.visibility</p:attrName>
                                        </p:attrNameLst>
                                      </p:cBhvr>
                                      <p:to>
                                        <p:strVal val="visible"/>
                                      </p:to>
                                    </p:set>
                                  </p:childTnLst>
                                </p:cTn>
                              </p:par>
                              <p:par>
                                <p:cTn id="104" presetID="1" presetClass="exit" presetSubtype="0" fill="hold" grpId="1" nodeType="withEffect">
                                  <p:stCondLst>
                                    <p:cond delay="0"/>
                                  </p:stCondLst>
                                  <p:childTnLst>
                                    <p:set>
                                      <p:cBhvr>
                                        <p:cTn id="105" dur="1" fill="hold">
                                          <p:stCondLst>
                                            <p:cond delay="0"/>
                                          </p:stCondLst>
                                        </p:cTn>
                                        <p:tgtEl>
                                          <p:spTgt spid="26"/>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25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
                                            <p:txEl>
                                              <p:pRg st="10" end="10"/>
                                            </p:txEl>
                                          </p:spTgt>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25"/>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6">
                                            <p:txEl>
                                              <p:pRg st="11" end="11"/>
                                            </p:txEl>
                                          </p:spTgt>
                                        </p:tgtEl>
                                        <p:attrNameLst>
                                          <p:attrName>style.visibility</p:attrName>
                                        </p:attrNameLst>
                                      </p:cBhvr>
                                      <p:to>
                                        <p:strVal val="visible"/>
                                      </p:to>
                                    </p:set>
                                  </p:childTnLst>
                                </p:cTn>
                              </p:par>
                            </p:childTnLst>
                          </p:cTn>
                        </p:par>
                        <p:par>
                          <p:cTn id="117" fill="hold">
                            <p:stCondLst>
                              <p:cond delay="0"/>
                            </p:stCondLst>
                            <p:childTnLst>
                              <p:par>
                                <p:cTn id="118" presetID="10" presetClass="entr" presetSubtype="0" fill="hold" grpId="0" nodeType="afterEffect">
                                  <p:stCondLst>
                                    <p:cond delay="250"/>
                                  </p:stCondLst>
                                  <p:childTnLst>
                                    <p:set>
                                      <p:cBhvr>
                                        <p:cTn id="119" dur="1" fill="hold">
                                          <p:stCondLst>
                                            <p:cond delay="0"/>
                                          </p:stCondLst>
                                        </p:cTn>
                                        <p:tgtEl>
                                          <p:spTgt spid="28"/>
                                        </p:tgtEl>
                                        <p:attrNameLst>
                                          <p:attrName>style.visibility</p:attrName>
                                        </p:attrNameLst>
                                      </p:cBhvr>
                                      <p:to>
                                        <p:strVal val="visible"/>
                                      </p:to>
                                    </p:set>
                                    <p:animEffect transition="in" filter="fade">
                                      <p:cBhvr>
                                        <p:cTn id="120" dur="250"/>
                                        <p:tgtEl>
                                          <p:spTgt spid="28"/>
                                        </p:tgtEl>
                                      </p:cBhvr>
                                    </p:animEffect>
                                  </p:childTnLst>
                                </p:cTn>
                              </p:par>
                              <p:par>
                                <p:cTn id="121" presetID="1" presetClass="entr" presetSubtype="0" fill="hold" grpId="0" nodeType="withEffect">
                                  <p:stCondLst>
                                    <p:cond delay="0"/>
                                  </p:stCondLst>
                                  <p:childTnLst>
                                    <p:set>
                                      <p:cBhvr>
                                        <p:cTn id="122" dur="1" fill="hold">
                                          <p:stCondLst>
                                            <p:cond delay="0"/>
                                          </p:stCondLst>
                                        </p:cTn>
                                        <p:tgtEl>
                                          <p:spTgt spid="6">
                                            <p:txEl>
                                              <p:pRg st="12" end="12"/>
                                            </p:txEl>
                                          </p:spTgt>
                                        </p:tgtEl>
                                        <p:attrNameLst>
                                          <p:attrName>style.visibility</p:attrName>
                                        </p:attrNameLst>
                                      </p:cBhvr>
                                      <p:to>
                                        <p:strVal val="visible"/>
                                      </p:to>
                                    </p:set>
                                  </p:childTnLst>
                                </p:cTn>
                              </p:par>
                            </p:childTnLst>
                          </p:cTn>
                        </p:par>
                        <p:par>
                          <p:cTn id="123" fill="hold">
                            <p:stCondLst>
                              <p:cond delay="500"/>
                            </p:stCondLst>
                            <p:childTnLst>
                              <p:par>
                                <p:cTn id="124" presetID="10" presetClass="entr" presetSubtype="0" fill="hold" grpId="0" nodeType="afterEffect">
                                  <p:stCondLst>
                                    <p:cond delay="0"/>
                                  </p:stCondLst>
                                  <p:childTnLst>
                                    <p:set>
                                      <p:cBhvr>
                                        <p:cTn id="125" dur="1" fill="hold">
                                          <p:stCondLst>
                                            <p:cond delay="0"/>
                                          </p:stCondLst>
                                        </p:cTn>
                                        <p:tgtEl>
                                          <p:spTgt spid="27"/>
                                        </p:tgtEl>
                                        <p:attrNameLst>
                                          <p:attrName>style.visibility</p:attrName>
                                        </p:attrNameLst>
                                      </p:cBhvr>
                                      <p:to>
                                        <p:strVal val="visible"/>
                                      </p:to>
                                    </p:set>
                                    <p:animEffect transition="in" filter="fade">
                                      <p:cBhvr>
                                        <p:cTn id="126" dur="250"/>
                                        <p:tgtEl>
                                          <p:spTgt spid="27"/>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
                                            <p:txEl>
                                              <p:pRg st="13" end="13"/>
                                            </p:txEl>
                                          </p:spTgt>
                                        </p:tgtEl>
                                        <p:attrNameLst>
                                          <p:attrName>style.visibility</p:attrName>
                                        </p:attrNameLst>
                                      </p:cBhvr>
                                      <p:to>
                                        <p:strVal val="visible"/>
                                      </p:to>
                                    </p:set>
                                  </p:childTnLst>
                                </p:cTn>
                              </p:par>
                              <p:par>
                                <p:cTn id="131" presetID="10" presetClass="entr" presetSubtype="0" fill="hold" grpId="0" nodeType="withEffect">
                                  <p:stCondLst>
                                    <p:cond delay="0"/>
                                  </p:stCondLst>
                                  <p:childTnLst>
                                    <p:set>
                                      <p:cBhvr>
                                        <p:cTn id="132" dur="1" fill="hold">
                                          <p:stCondLst>
                                            <p:cond delay="0"/>
                                          </p:stCondLst>
                                        </p:cTn>
                                        <p:tgtEl>
                                          <p:spTgt spid="14"/>
                                        </p:tgtEl>
                                        <p:attrNameLst>
                                          <p:attrName>style.visibility</p:attrName>
                                        </p:attrNameLst>
                                      </p:cBhvr>
                                      <p:to>
                                        <p:strVal val="visible"/>
                                      </p:to>
                                    </p:set>
                                    <p:animEffect transition="in" filter="fade">
                                      <p:cBhvr>
                                        <p:cTn id="133" dur="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2" grpId="0" animBg="1"/>
      <p:bldP spid="12" grpId="1" animBg="1"/>
      <p:bldP spid="13" grpId="0" animBg="1"/>
      <p:bldP spid="13" grpId="1" animBg="1"/>
      <p:bldP spid="17" grpId="0" animBg="1"/>
      <p:bldP spid="17" grpId="1" animBg="1"/>
      <p:bldP spid="18" grpId="0" animBg="1"/>
      <p:bldP spid="18" grpId="1" animBg="1"/>
      <p:bldP spid="19" grpId="0" animBg="1"/>
      <p:bldP spid="19" grpId="1" animBg="1"/>
      <p:bldP spid="21" grpId="0" animBg="1"/>
      <p:bldP spid="21" grpId="1" animBg="1"/>
      <p:bldP spid="24" grpId="0" animBg="1"/>
      <p:bldP spid="24" grpId="1" animBg="1"/>
      <p:bldP spid="25" grpId="0" animBg="1"/>
      <p:bldP spid="25" grpId="1" animBg="1"/>
      <p:bldP spid="26" grpId="0" animBg="1"/>
      <p:bldP spid="26" grpId="1" animBg="1"/>
      <p:bldP spid="27" grpId="0" animBg="1"/>
      <p:bldP spid="28" grpId="0" animBg="1"/>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Extract </a:t>
            </a:r>
            <a:r>
              <a:rPr lang="en-AU" dirty="0" smtClean="0"/>
              <a:t>Organisational </a:t>
            </a:r>
            <a:r>
              <a:rPr lang="en-AU" dirty="0" smtClean="0"/>
              <a:t>List</a:t>
            </a:r>
            <a:endParaRPr lang="en-AU" dirty="0"/>
          </a:p>
        </p:txBody>
      </p:sp>
      <p:sp>
        <p:nvSpPr>
          <p:cNvPr id="3" name="Content Placeholder 2"/>
          <p:cNvSpPr>
            <a:spLocks noGrp="1"/>
          </p:cNvSpPr>
          <p:nvPr>
            <p:ph idx="1"/>
          </p:nvPr>
        </p:nvSpPr>
        <p:spPr/>
        <p:txBody>
          <a:bodyPr>
            <a:normAutofit/>
          </a:bodyPr>
          <a:lstStyle/>
          <a:p>
            <a:pPr marL="0" indent="0">
              <a:buNone/>
            </a:pPr>
            <a:r>
              <a:rPr lang="en-AU" sz="2800" dirty="0"/>
              <a:t>Check existing code lists used by the organisation.</a:t>
            </a:r>
          </a:p>
          <a:p>
            <a:pPr marL="0" indent="0">
              <a:buNone/>
            </a:pPr>
            <a:r>
              <a:rPr lang="en-AU" sz="2800" dirty="0"/>
              <a:t>These may come from any of the legacy data systems, or associated divisions and departments.</a:t>
            </a:r>
          </a:p>
          <a:p>
            <a:pPr marL="0" indent="0">
              <a:buNone/>
            </a:pPr>
            <a:r>
              <a:rPr lang="en-AU" sz="2800" dirty="0"/>
              <a:t>Be aware that the goals of this process are to create </a:t>
            </a:r>
            <a:r>
              <a:rPr lang="en-AU" sz="2800" i="1" dirty="0"/>
              <a:t>new</a:t>
            </a:r>
            <a:r>
              <a:rPr lang="en-AU" sz="2800" dirty="0"/>
              <a:t> vocabularies that capture the hierarchies and relationships that a flat list cannot articulate, and to eliminate the errors of the past such as composite (Open Cut – Proposed), ambiguous (Mixed Unit Type), or misapplied terms (Lava).</a:t>
            </a:r>
          </a:p>
          <a:p>
            <a:pPr marL="0" indent="0">
              <a:buNone/>
            </a:pPr>
            <a:r>
              <a:rPr lang="en-AU" sz="2800" dirty="0"/>
              <a:t>Highlight what needs to be added, deleted, or changed in the extracted list(s). </a:t>
            </a:r>
          </a:p>
          <a:p>
            <a:pPr marL="0" indent="0">
              <a:buNone/>
            </a:pPr>
            <a:r>
              <a:rPr lang="en-AU" sz="2800" dirty="0"/>
              <a:t>Terms that should not be used in the future, but still have value in describing past entries can still be maintained as hidden terms in the final product. </a:t>
            </a:r>
            <a:endParaRPr lang="en-AU" sz="2800"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170580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Create or Edit Vocabulary</a:t>
            </a:r>
            <a:endParaRPr lang="en-AU" dirty="0"/>
          </a:p>
        </p:txBody>
      </p:sp>
      <p:sp>
        <p:nvSpPr>
          <p:cNvPr id="3" name="Content Placeholder 2"/>
          <p:cNvSpPr>
            <a:spLocks noGrp="1"/>
          </p:cNvSpPr>
          <p:nvPr>
            <p:ph idx="1"/>
          </p:nvPr>
        </p:nvSpPr>
        <p:spPr>
          <a:xfrm>
            <a:off x="1361202" y="2300203"/>
            <a:ext cx="17076896" cy="5850570"/>
          </a:xfrm>
        </p:spPr>
        <p:txBody>
          <a:bodyPr>
            <a:normAutofit/>
          </a:bodyPr>
          <a:lstStyle/>
          <a:p>
            <a:pPr marL="0" indent="0">
              <a:buNone/>
            </a:pPr>
            <a:r>
              <a:rPr lang="en-AU" sz="1800" dirty="0" smtClean="0"/>
              <a:t>Vocabularies should be based on existing standards where possible. They may derive from government organisations, academic bodies, collaborative organisations, or industry technical specifications. The order of preference is:</a:t>
            </a:r>
          </a:p>
          <a:p>
            <a:pPr>
              <a:buFontTx/>
              <a:buChar char="-"/>
            </a:pPr>
            <a:r>
              <a:rPr lang="en-AU" sz="1800" dirty="0" smtClean="0"/>
              <a:t>International Standard</a:t>
            </a:r>
          </a:p>
          <a:p>
            <a:pPr>
              <a:buFontTx/>
              <a:buChar char="-"/>
            </a:pPr>
            <a:r>
              <a:rPr lang="en-AU" sz="1800" dirty="0" smtClean="0"/>
              <a:t>National Standard</a:t>
            </a:r>
          </a:p>
          <a:p>
            <a:pPr>
              <a:buFontTx/>
              <a:buChar char="-"/>
            </a:pPr>
            <a:r>
              <a:rPr lang="en-AU" sz="1800" dirty="0" smtClean="0"/>
              <a:t>Queensland Standard</a:t>
            </a:r>
          </a:p>
          <a:p>
            <a:pPr>
              <a:buFontTx/>
              <a:buChar char="-"/>
            </a:pPr>
            <a:r>
              <a:rPr lang="en-AU" sz="1800" dirty="0" smtClean="0"/>
              <a:t>Custom GSQ vocabulary</a:t>
            </a:r>
          </a:p>
          <a:p>
            <a:pPr marL="0" indent="0">
              <a:buNone/>
            </a:pPr>
            <a:endParaRPr lang="en-AU" sz="1800" dirty="0"/>
          </a:p>
          <a:p>
            <a:pPr marL="0" indent="0">
              <a:buNone/>
            </a:pPr>
            <a:r>
              <a:rPr lang="en-AU" sz="1800" dirty="0" smtClean="0"/>
              <a:t>Existing standards may be edited to suit GSQ needs or a GSQ vocabulary may be created and mapped to existing standards if required.</a:t>
            </a:r>
          </a:p>
          <a:p>
            <a:pPr marL="0" indent="0">
              <a:buNone/>
            </a:pPr>
            <a:r>
              <a:rPr lang="en-AU" sz="1800" dirty="0" smtClean="0"/>
              <a:t>It is recommended that a hierarchy or list should be informally sketched out or created in a spreadsheet to understand structure and content, prior to formal construction. </a:t>
            </a:r>
          </a:p>
          <a:p>
            <a:pPr marL="0" indent="0">
              <a:buNone/>
            </a:pPr>
            <a:r>
              <a:rPr lang="en-AU" sz="1800" dirty="0" smtClean="0"/>
              <a:t>Once mapped into preliminary form, construction of a structured vocabulary can be done using one of the custom tools.</a:t>
            </a:r>
          </a:p>
          <a:p>
            <a:pPr marL="0" indent="0">
              <a:buNone/>
            </a:pPr>
            <a:endParaRPr lang="en-AU" sz="1800" dirty="0"/>
          </a:p>
          <a:p>
            <a:pPr marL="0" indent="0">
              <a:buNone/>
            </a:pPr>
            <a:r>
              <a:rPr lang="en-AU" sz="2000" b="1" dirty="0" smtClean="0">
                <a:hlinkClick r:id="rId2" action="ppaction://hlinksldjump"/>
              </a:rPr>
              <a:t>Using Excel Vocabulary Builder</a:t>
            </a:r>
            <a:endParaRPr lang="en-AU" sz="2000" b="1" dirty="0" smtClean="0"/>
          </a:p>
          <a:p>
            <a:pPr marL="0" indent="0">
              <a:buNone/>
            </a:pPr>
            <a:endParaRPr lang="en-AU" sz="2000" b="1" dirty="0" smtClean="0"/>
          </a:p>
          <a:p>
            <a:pPr marL="0" indent="0">
              <a:buNone/>
            </a:pPr>
            <a:r>
              <a:rPr lang="en-AU" sz="2000" b="1" dirty="0" smtClean="0">
                <a:hlinkClick r:id="rId3" action="ppaction://hlinksldjump"/>
              </a:rPr>
              <a:t>Using </a:t>
            </a:r>
            <a:r>
              <a:rPr lang="en-AU" sz="2000" b="1" dirty="0" err="1" smtClean="0">
                <a:hlinkClick r:id="rId3" action="ppaction://hlinksldjump"/>
              </a:rPr>
              <a:t>VocBench</a:t>
            </a:r>
            <a:r>
              <a:rPr lang="en-AU" sz="2000" b="1" dirty="0" smtClean="0">
                <a:hlinkClick r:id="rId3" action="ppaction://hlinksldjump"/>
              </a:rPr>
              <a:t> Vocabulary Builder</a:t>
            </a:r>
            <a:endParaRPr lang="en-AU" sz="2000" b="1" dirty="0" smtClean="0"/>
          </a:p>
          <a:p>
            <a:pPr marL="0" indent="0">
              <a:buNone/>
            </a:pPr>
            <a:endParaRPr lang="en-AU" sz="1800" dirty="0" smtClean="0"/>
          </a:p>
          <a:p>
            <a:pPr marL="0" indent="0">
              <a:buNone/>
            </a:pPr>
            <a:endParaRPr lang="en-AU" sz="1800" dirty="0"/>
          </a:p>
        </p:txBody>
      </p:sp>
      <p:sp>
        <p:nvSpPr>
          <p:cNvPr id="4" name="Rectangle 3">
            <a:hlinkClick r:id="rId4"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3479929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Hierarchy</a:t>
            </a:r>
            <a:endParaRPr lang="en-AU" dirty="0"/>
          </a:p>
        </p:txBody>
      </p:sp>
      <p:sp>
        <p:nvSpPr>
          <p:cNvPr id="9" name="TextBox 8"/>
          <p:cNvSpPr txBox="1"/>
          <p:nvPr/>
        </p:nvSpPr>
        <p:spPr>
          <a:xfrm>
            <a:off x="1361201" y="7055063"/>
            <a:ext cx="4584206" cy="1200329"/>
          </a:xfrm>
          <a:prstGeom prst="rect">
            <a:avLst/>
          </a:prstGeom>
          <a:noFill/>
        </p:spPr>
        <p:txBody>
          <a:bodyPr wrap="square" rtlCol="0">
            <a:spAutoFit/>
          </a:bodyPr>
          <a:lstStyle/>
          <a:p>
            <a:r>
              <a:rPr lang="en-AU" dirty="0" smtClean="0"/>
              <a:t>Create hierarchy of ranked classes and sub-classes, where rank 0 are the top classes, all rank 1 classes are a types of rank 0, all rank 2 are types of the preceding rank 1, and so on.</a:t>
            </a:r>
          </a:p>
        </p:txBody>
      </p:sp>
      <p:sp>
        <p:nvSpPr>
          <p:cNvPr id="11" name="Right Arrow 10"/>
          <p:cNvSpPr/>
          <p:nvPr/>
        </p:nvSpPr>
        <p:spPr>
          <a:xfrm>
            <a:off x="6063142" y="2702626"/>
            <a:ext cx="1463963" cy="1260000"/>
          </a:xfrm>
          <a:prstGeom prst="rightArrow">
            <a:avLst>
              <a:gd name="adj1" fmla="val 50000"/>
              <a:gd name="adj2" fmla="val 63924"/>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graphicFrame>
        <p:nvGraphicFramePr>
          <p:cNvPr id="13" name="Content Placeholder 12"/>
          <p:cNvGraphicFramePr>
            <a:graphicFrameLocks noGrp="1"/>
          </p:cNvGraphicFramePr>
          <p:nvPr>
            <p:ph idx="1"/>
            <p:extLst>
              <p:ext uri="{D42A27DB-BD31-4B8C-83A1-F6EECF244321}">
                <p14:modId xmlns:p14="http://schemas.microsoft.com/office/powerpoint/2010/main" val="1851983602"/>
              </p:ext>
            </p:extLst>
          </p:nvPr>
        </p:nvGraphicFramePr>
        <p:xfrm>
          <a:off x="1361203" y="2115384"/>
          <a:ext cx="4584204" cy="4939680"/>
        </p:xfrm>
        <a:graphic>
          <a:graphicData uri="http://schemas.openxmlformats.org/drawingml/2006/table">
            <a:tbl>
              <a:tblPr>
                <a:tableStyleId>{5C22544A-7EE6-4342-B048-85BDC9FD1C3A}</a:tableStyleId>
              </a:tblPr>
              <a:tblGrid>
                <a:gridCol w="398080">
                  <a:extLst>
                    <a:ext uri="{9D8B030D-6E8A-4147-A177-3AD203B41FA5}">
                      <a16:colId xmlns:a16="http://schemas.microsoft.com/office/drawing/2014/main" val="134885640"/>
                    </a:ext>
                  </a:extLst>
                </a:gridCol>
                <a:gridCol w="358272">
                  <a:extLst>
                    <a:ext uri="{9D8B030D-6E8A-4147-A177-3AD203B41FA5}">
                      <a16:colId xmlns:a16="http://schemas.microsoft.com/office/drawing/2014/main" val="3921698760"/>
                    </a:ext>
                  </a:extLst>
                </a:gridCol>
                <a:gridCol w="1377999">
                  <a:extLst>
                    <a:ext uri="{9D8B030D-6E8A-4147-A177-3AD203B41FA5}">
                      <a16:colId xmlns:a16="http://schemas.microsoft.com/office/drawing/2014/main" val="1011284871"/>
                    </a:ext>
                  </a:extLst>
                </a:gridCol>
                <a:gridCol w="868102">
                  <a:extLst>
                    <a:ext uri="{9D8B030D-6E8A-4147-A177-3AD203B41FA5}">
                      <a16:colId xmlns:a16="http://schemas.microsoft.com/office/drawing/2014/main" val="1571819433"/>
                    </a:ext>
                  </a:extLst>
                </a:gridCol>
                <a:gridCol w="1581751">
                  <a:extLst>
                    <a:ext uri="{9D8B030D-6E8A-4147-A177-3AD203B41FA5}">
                      <a16:colId xmlns:a16="http://schemas.microsoft.com/office/drawing/2014/main" val="1551014674"/>
                    </a:ext>
                  </a:extLst>
                </a:gridCol>
              </a:tblGrid>
              <a:tr h="164656">
                <a:tc>
                  <a:txBody>
                    <a:bodyPr/>
                    <a:lstStyle/>
                    <a:p>
                      <a:pPr algn="l" fontAlgn="b"/>
                      <a:r>
                        <a:rPr lang="en-AU" sz="900" u="none" strike="noStrike" dirty="0">
                          <a:effectLst/>
                        </a:rPr>
                        <a:t>Order</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Rank</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Name</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IS_COLLECTION</a:t>
                      </a:r>
                      <a:endParaRPr lang="en-AU" sz="9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No Wildcard</a:t>
                      </a:r>
                      <a:endParaRPr lang="en-AU" sz="900" b="1"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24107042"/>
                  </a:ext>
                </a:extLst>
              </a:tr>
              <a:tr h="164656">
                <a:tc>
                  <a:txBody>
                    <a:bodyPr/>
                    <a:lstStyle/>
                    <a:p>
                      <a:pPr algn="ctr" fontAlgn="b"/>
                      <a:r>
                        <a:rPr lang="en-AU" sz="900" u="none" strike="noStrike" dirty="0">
                          <a:effectLst/>
                        </a:rPr>
                        <a:t>1</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0</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Maceral</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maceral</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91348480"/>
                  </a:ext>
                </a:extLst>
              </a:tr>
              <a:tr h="164656">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1</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Vitrinite</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vitrinite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672791691"/>
                  </a:ext>
                </a:extLst>
              </a:tr>
              <a:tr h="164656">
                <a:tc>
                  <a:txBody>
                    <a:bodyPr/>
                    <a:lstStyle/>
                    <a:p>
                      <a:pPr algn="ctr" fontAlgn="b"/>
                      <a:r>
                        <a:rPr lang="en-AU" sz="900" u="none" strike="noStrike" dirty="0">
                          <a:effectLst/>
                        </a:rPr>
                        <a:t>3</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a:effectLst/>
                        </a:rPr>
                        <a:t>Telinite</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telinite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2273913"/>
                  </a:ext>
                </a:extLst>
              </a:tr>
              <a:tr h="164656">
                <a:tc>
                  <a:txBody>
                    <a:bodyPr/>
                    <a:lstStyle/>
                    <a:p>
                      <a:pPr algn="ctr" fontAlgn="b"/>
                      <a:r>
                        <a:rPr lang="en-AU" sz="900" u="none" strike="noStrike">
                          <a:effectLst/>
                        </a:rPr>
                        <a:t>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630617130"/>
                  </a:ext>
                </a:extLst>
              </a:tr>
              <a:tr h="164656">
                <a:tc>
                  <a:txBody>
                    <a:bodyPr/>
                    <a:lstStyle/>
                    <a:p>
                      <a:pPr algn="ctr" fontAlgn="b"/>
                      <a:r>
                        <a:rPr lang="en-AU" sz="900" u="none" strike="noStrike">
                          <a:effectLst/>
                        </a:rPr>
                        <a:t>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0293065"/>
                  </a:ext>
                </a:extLst>
              </a:tr>
              <a:tr h="164656">
                <a:tc>
                  <a:txBody>
                    <a:bodyPr/>
                    <a:lstStyle/>
                    <a:p>
                      <a:pPr algn="ctr" fontAlgn="b"/>
                      <a:r>
                        <a:rPr lang="en-AU" sz="900" u="none" strike="noStrike">
                          <a:effectLst/>
                        </a:rPr>
                        <a:t>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154203228"/>
                  </a:ext>
                </a:extLst>
              </a:tr>
              <a:tr h="164656">
                <a:tc>
                  <a:txBody>
                    <a:bodyPr/>
                    <a:lstStyle/>
                    <a:p>
                      <a:pPr algn="ctr" fontAlgn="b"/>
                      <a:r>
                        <a:rPr lang="en-AU" sz="900" u="none" strike="noStrike">
                          <a:effectLst/>
                        </a:rPr>
                        <a:t>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Corpogelinite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dirty="0" err="1">
                          <a:effectLst/>
                        </a:rPr>
                        <a:t>corpogelinite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36842562"/>
                  </a:ext>
                </a:extLst>
              </a:tr>
              <a:tr h="164656">
                <a:tc>
                  <a:txBody>
                    <a:bodyPr/>
                    <a:lstStyle/>
                    <a:p>
                      <a:pPr algn="ctr" fontAlgn="b"/>
                      <a:r>
                        <a:rPr lang="en-AU" sz="900" u="none" strike="noStrike">
                          <a:effectLst/>
                        </a:rPr>
                        <a:t>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ctr"/>
                      <a:r>
                        <a:rPr lang="en-AU" sz="900" u="none" strike="noStrike">
                          <a:effectLst/>
                        </a:rPr>
                        <a:t>Gelinite</a:t>
                      </a:r>
                      <a:endParaRPr lang="en-AU" sz="9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endParaRPr lang="en-AU" sz="900" b="0" i="0" u="none" strike="noStrike" dirty="0">
                        <a:solidFill>
                          <a:srgbClr val="000000"/>
                        </a:solidFill>
                        <a:effectLst/>
                        <a:latin typeface="Calibri" panose="020F0502020204030204" pitchFamily="34" charset="0"/>
                      </a:endParaRPr>
                    </a:p>
                  </a:txBody>
                  <a:tcPr marL="0" marR="0" marT="0" marB="0" anchor="ctr"/>
                </a:tc>
                <a:tc>
                  <a:txBody>
                    <a:bodyPr/>
                    <a:lstStyle/>
                    <a:p>
                      <a:pPr algn="l" fontAlgn="b"/>
                      <a:r>
                        <a:rPr lang="en-AU" sz="900" u="none" strike="noStrike" dirty="0" err="1">
                          <a:effectLst/>
                        </a:rPr>
                        <a:t>gelinite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640435200"/>
                  </a:ext>
                </a:extLst>
              </a:tr>
              <a:tr h="164656">
                <a:tc>
                  <a:txBody>
                    <a:bodyPr/>
                    <a:lstStyle/>
                    <a:p>
                      <a:pPr algn="ctr" fontAlgn="b"/>
                      <a:r>
                        <a:rPr lang="en-AU" sz="900" u="none" strike="noStrike">
                          <a:effectLst/>
                        </a:rPr>
                        <a:t>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216003985"/>
                  </a:ext>
                </a:extLst>
              </a:tr>
              <a:tr h="164656">
                <a:tc>
                  <a:txBody>
                    <a:bodyPr/>
                    <a:lstStyle/>
                    <a:p>
                      <a:pPr algn="ctr" fontAlgn="b"/>
                      <a:r>
                        <a:rPr lang="en-AU" sz="900" u="none" strike="noStrike">
                          <a:effectLst/>
                        </a:rPr>
                        <a:t>10</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Sporinite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sporinite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399752202"/>
                  </a:ext>
                </a:extLst>
              </a:tr>
              <a:tr h="164656">
                <a:tc>
                  <a:txBody>
                    <a:bodyPr/>
                    <a:lstStyle/>
                    <a:p>
                      <a:pPr algn="ctr" fontAlgn="b"/>
                      <a:r>
                        <a:rPr lang="en-AU" sz="900" u="none" strike="noStrike">
                          <a:effectLst/>
                        </a:rPr>
                        <a:t>11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Cutinite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cutinite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737034350"/>
                  </a:ext>
                </a:extLst>
              </a:tr>
              <a:tr h="164656">
                <a:tc>
                  <a:txBody>
                    <a:bodyPr/>
                    <a:lstStyle/>
                    <a:p>
                      <a:pPr algn="ctr" fontAlgn="b"/>
                      <a:r>
                        <a:rPr lang="en-AU" sz="900" u="none" strike="noStrike">
                          <a:effectLst/>
                        </a:rPr>
                        <a:t>12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Suberinite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suberinite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646319207"/>
                  </a:ext>
                </a:extLst>
              </a:tr>
              <a:tr h="164656">
                <a:tc>
                  <a:txBody>
                    <a:bodyPr/>
                    <a:lstStyle/>
                    <a:p>
                      <a:pPr algn="ctr" fontAlgn="b"/>
                      <a:r>
                        <a:rPr lang="en-AU" sz="900" u="none" strike="noStrike">
                          <a:effectLst/>
                        </a:rPr>
                        <a:t>13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791425965"/>
                  </a:ext>
                </a:extLst>
              </a:tr>
              <a:tr h="164656">
                <a:tc>
                  <a:txBody>
                    <a:bodyPr/>
                    <a:lstStyle/>
                    <a:p>
                      <a:pPr algn="ctr" fontAlgn="b"/>
                      <a:r>
                        <a:rPr lang="en-AU" sz="900" u="none" strike="noStrike">
                          <a:effectLst/>
                        </a:rPr>
                        <a:t>14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881870530"/>
                  </a:ext>
                </a:extLst>
              </a:tr>
              <a:tr h="164656">
                <a:tc>
                  <a:txBody>
                    <a:bodyPr/>
                    <a:lstStyle/>
                    <a:p>
                      <a:pPr algn="ctr" fontAlgn="b"/>
                      <a:r>
                        <a:rPr lang="en-AU" sz="900" u="none" strike="noStrike">
                          <a:effectLst/>
                        </a:rPr>
                        <a:t>15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36501652"/>
                  </a:ext>
                </a:extLst>
              </a:tr>
              <a:tr h="164656">
                <a:tc>
                  <a:txBody>
                    <a:bodyPr/>
                    <a:lstStyle/>
                    <a:p>
                      <a:pPr algn="ctr" fontAlgn="b"/>
                      <a:r>
                        <a:rPr lang="en-AU" sz="900" u="none" strike="noStrike">
                          <a:effectLst/>
                        </a:rPr>
                        <a:t>16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888271610"/>
                  </a:ext>
                </a:extLst>
              </a:tr>
              <a:tr h="164656">
                <a:tc>
                  <a:txBody>
                    <a:bodyPr/>
                    <a:lstStyle/>
                    <a:p>
                      <a:pPr algn="ctr" fontAlgn="b"/>
                      <a:r>
                        <a:rPr lang="en-AU" sz="900" u="none" strike="noStrike">
                          <a:effectLst/>
                        </a:rPr>
                        <a:t>17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Bituminite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bituminite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964212112"/>
                  </a:ext>
                </a:extLst>
              </a:tr>
              <a:tr h="164656">
                <a:tc>
                  <a:txBody>
                    <a:bodyPr/>
                    <a:lstStyle/>
                    <a:p>
                      <a:pPr algn="ctr" fontAlgn="b"/>
                      <a:r>
                        <a:rPr lang="en-AU" sz="900" u="none" strike="noStrike">
                          <a:effectLst/>
                        </a:rPr>
                        <a:t>18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Exsudatinite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exsudatinite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064754877"/>
                  </a:ext>
                </a:extLst>
              </a:tr>
              <a:tr h="164656">
                <a:tc>
                  <a:txBody>
                    <a:bodyPr/>
                    <a:lstStyle/>
                    <a:p>
                      <a:pPr algn="ctr" fontAlgn="b"/>
                      <a:r>
                        <a:rPr lang="en-AU" sz="900" u="none" strike="noStrike">
                          <a:effectLst/>
                        </a:rPr>
                        <a:t>19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Fluorinite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fluorinite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7571395"/>
                  </a:ext>
                </a:extLst>
              </a:tr>
              <a:tr h="164656">
                <a:tc>
                  <a:txBody>
                    <a:bodyPr/>
                    <a:lstStyle/>
                    <a:p>
                      <a:pPr algn="ctr" fontAlgn="b"/>
                      <a:r>
                        <a:rPr lang="en-AU" sz="900" u="none" strike="noStrike">
                          <a:effectLst/>
                        </a:rPr>
                        <a:t>20</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Liptodetrinite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liptodetrinite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190599147"/>
                  </a:ext>
                </a:extLst>
              </a:tr>
              <a:tr h="164656">
                <a:tc>
                  <a:txBody>
                    <a:bodyPr/>
                    <a:lstStyle/>
                    <a:p>
                      <a:pPr algn="ctr" fontAlgn="b"/>
                      <a:r>
                        <a:rPr lang="en-AU" sz="900" u="none" strike="noStrike">
                          <a:effectLst/>
                        </a:rPr>
                        <a:t>21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Chlorophyllinite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chlorophyllinite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767336586"/>
                  </a:ext>
                </a:extLst>
              </a:tr>
              <a:tr h="164656">
                <a:tc>
                  <a:txBody>
                    <a:bodyPr/>
                    <a:lstStyle/>
                    <a:p>
                      <a:pPr algn="ctr" fontAlgn="b"/>
                      <a:r>
                        <a:rPr lang="en-AU" sz="900" u="none" strike="noStrike">
                          <a:effectLst/>
                        </a:rPr>
                        <a:t>22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1</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Inertinite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inertinite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218193255"/>
                  </a:ext>
                </a:extLst>
              </a:tr>
              <a:tr h="164656">
                <a:tc>
                  <a:txBody>
                    <a:bodyPr/>
                    <a:lstStyle/>
                    <a:p>
                      <a:pPr algn="ctr" fontAlgn="b"/>
                      <a:r>
                        <a:rPr lang="en-AU" sz="900" u="none" strike="noStrike">
                          <a:effectLst/>
                        </a:rPr>
                        <a:t>23</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fusinite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2213890061"/>
                  </a:ext>
                </a:extLst>
              </a:tr>
              <a:tr h="164656">
                <a:tc>
                  <a:txBody>
                    <a:bodyPr/>
                    <a:lstStyle/>
                    <a:p>
                      <a:pPr algn="ctr" fontAlgn="b"/>
                      <a:r>
                        <a:rPr lang="en-AU" sz="900" u="none" strike="noStrike">
                          <a:effectLst/>
                        </a:rPr>
                        <a:t>24</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Semifusinite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semifusinite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930267891"/>
                  </a:ext>
                </a:extLst>
              </a:tr>
              <a:tr h="164656">
                <a:tc>
                  <a:txBody>
                    <a:bodyPr/>
                    <a:lstStyle/>
                    <a:p>
                      <a:pPr algn="ctr" fontAlgn="b"/>
                      <a:r>
                        <a:rPr lang="en-AU" sz="900" u="none" strike="noStrike">
                          <a:effectLst/>
                        </a:rPr>
                        <a:t>25</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Secretinite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secretinite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1036338744"/>
                  </a:ext>
                </a:extLst>
              </a:tr>
              <a:tr h="164656">
                <a:tc>
                  <a:txBody>
                    <a:bodyPr/>
                    <a:lstStyle/>
                    <a:p>
                      <a:pPr algn="ctr" fontAlgn="b"/>
                      <a:r>
                        <a:rPr lang="en-AU" sz="900" u="none" strike="noStrike">
                          <a:effectLst/>
                        </a:rPr>
                        <a:t>26</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46083764"/>
                  </a:ext>
                </a:extLst>
              </a:tr>
              <a:tr h="164656">
                <a:tc>
                  <a:txBody>
                    <a:bodyPr/>
                    <a:lstStyle/>
                    <a:p>
                      <a:pPr algn="ctr" fontAlgn="b"/>
                      <a:r>
                        <a:rPr lang="en-AU" sz="900" u="none" strike="noStrike">
                          <a:effectLst/>
                        </a:rPr>
                        <a:t>27</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a:effectLst/>
                        </a:rPr>
                        <a:t>2</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Macrinite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macrinite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156365770"/>
                  </a:ext>
                </a:extLst>
              </a:tr>
              <a:tr h="164656">
                <a:tc>
                  <a:txBody>
                    <a:bodyPr/>
                    <a:lstStyle/>
                    <a:p>
                      <a:pPr algn="ctr" fontAlgn="b"/>
                      <a:r>
                        <a:rPr lang="en-AU" sz="900" u="none" strike="noStrike">
                          <a:effectLst/>
                        </a:rPr>
                        <a:t>28</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Inertodetrinite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inertodetrinite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4291582068"/>
                  </a:ext>
                </a:extLst>
              </a:tr>
              <a:tr h="164656">
                <a:tc>
                  <a:txBody>
                    <a:bodyPr/>
                    <a:lstStyle/>
                    <a:p>
                      <a:pPr algn="ctr" fontAlgn="b"/>
                      <a:r>
                        <a:rPr lang="en-AU" sz="900" u="none" strike="noStrike">
                          <a:effectLst/>
                        </a:rPr>
                        <a:t>29</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AU" sz="900" u="none" strike="noStrike" dirty="0">
                          <a:effectLst/>
                        </a:rPr>
                        <a:t>2</a:t>
                      </a:r>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a:effectLst/>
                        </a:rPr>
                        <a:t>Micrinite</a:t>
                      </a:r>
                      <a:endParaRPr lang="en-AU" sz="9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AU" sz="900" u="none" strike="noStrike" dirty="0" err="1">
                          <a:effectLst/>
                        </a:rPr>
                        <a:t>micrinite</a:t>
                      </a:r>
                      <a:endParaRPr lang="en-AU" sz="900" b="0" i="0" u="none" strike="noStrike" dirty="0">
                        <a:solidFill>
                          <a:srgbClr val="000000"/>
                        </a:solidFill>
                        <a:effectLst/>
                        <a:latin typeface="Calibri" panose="020F0502020204030204" pitchFamily="34" charset="0"/>
                      </a:endParaRPr>
                    </a:p>
                  </a:txBody>
                  <a:tcPr marL="0" marR="0" marT="0" marB="0" anchor="b">
                    <a:solidFill>
                      <a:schemeClr val="accent1">
                        <a:lumMod val="60000"/>
                        <a:lumOff val="40000"/>
                      </a:schemeClr>
                    </a:solidFill>
                  </a:tcPr>
                </a:tc>
                <a:extLst>
                  <a:ext uri="{0D108BD9-81ED-4DB2-BD59-A6C34878D82A}">
                    <a16:rowId xmlns:a16="http://schemas.microsoft.com/office/drawing/2014/main" val="3412304125"/>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927543993"/>
              </p:ext>
            </p:extLst>
          </p:nvPr>
        </p:nvGraphicFramePr>
        <p:xfrm>
          <a:off x="13874928" y="2130173"/>
          <a:ext cx="3987800" cy="4924890"/>
        </p:xfrm>
        <a:graphic>
          <a:graphicData uri="http://schemas.openxmlformats.org/drawingml/2006/table">
            <a:tbl>
              <a:tblPr>
                <a:tableStyleId>{5C22544A-7EE6-4342-B048-85BDC9FD1C3A}</a:tableStyleId>
              </a:tblPr>
              <a:tblGrid>
                <a:gridCol w="3987800">
                  <a:extLst>
                    <a:ext uri="{9D8B030D-6E8A-4147-A177-3AD203B41FA5}">
                      <a16:colId xmlns:a16="http://schemas.microsoft.com/office/drawing/2014/main" val="3176473227"/>
                    </a:ext>
                  </a:extLst>
                </a:gridCol>
              </a:tblGrid>
              <a:tr h="164163">
                <a:tc>
                  <a:txBody>
                    <a:bodyPr/>
                    <a:lstStyle/>
                    <a:p>
                      <a:pPr algn="l" fontAlgn="b"/>
                      <a:r>
                        <a:rPr lang="en-AU" sz="900" u="none" strike="noStrike">
                          <a:effectLst/>
                        </a:rPr>
                        <a:t>Coded Name (encoded results from No Wildcard copy to www.urlencoder.org)</a:t>
                      </a:r>
                      <a:endParaRPr lang="en-AU" sz="9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77856643"/>
                  </a:ext>
                </a:extLst>
              </a:tr>
              <a:tr h="164163">
                <a:tc>
                  <a:txBody>
                    <a:bodyPr/>
                    <a:lstStyle/>
                    <a:p>
                      <a:pPr algn="l" fontAlgn="b"/>
                      <a:r>
                        <a:rPr lang="en-AU" sz="900" u="none" strike="noStrike">
                          <a:effectLst/>
                        </a:rPr>
                        <a:t>maceral</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86456034"/>
                  </a:ext>
                </a:extLst>
              </a:tr>
              <a:tr h="164163">
                <a:tc>
                  <a:txBody>
                    <a:bodyPr/>
                    <a:lstStyle/>
                    <a:p>
                      <a:pPr algn="l" fontAlgn="b"/>
                      <a:r>
                        <a:rPr lang="en-AU" sz="900" u="none" strike="noStrike">
                          <a:effectLst/>
                        </a:rPr>
                        <a:t>vitrinite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59788299"/>
                  </a:ext>
                </a:extLst>
              </a:tr>
              <a:tr h="164163">
                <a:tc>
                  <a:txBody>
                    <a:bodyPr/>
                    <a:lstStyle/>
                    <a:p>
                      <a:pPr algn="l" fontAlgn="b"/>
                      <a:r>
                        <a:rPr lang="en-AU" sz="900" u="none" strike="noStrike">
                          <a:effectLst/>
                        </a:rPr>
                        <a:t>telinite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11436411"/>
                  </a:ext>
                </a:extLst>
              </a:tr>
              <a:tr h="164163">
                <a:tc>
                  <a:txBody>
                    <a:bodyPr/>
                    <a:lstStyle/>
                    <a:p>
                      <a:pPr algn="l" fontAlgn="b"/>
                      <a:r>
                        <a:rPr lang="en-AU" sz="900" u="none" strike="noStrike">
                          <a:effectLst/>
                        </a:rPr>
                        <a:t>collotelinte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9360241"/>
                  </a:ext>
                </a:extLst>
              </a:tr>
              <a:tr h="164163">
                <a:tc>
                  <a:txBody>
                    <a:bodyPr/>
                    <a:lstStyle/>
                    <a:p>
                      <a:pPr algn="l" fontAlgn="b"/>
                      <a:r>
                        <a:rPr lang="en-AU" sz="900" u="none" strike="noStrike">
                          <a:effectLst/>
                        </a:rPr>
                        <a:t>vitrodetrinte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36036212"/>
                  </a:ext>
                </a:extLst>
              </a:tr>
              <a:tr h="164163">
                <a:tc>
                  <a:txBody>
                    <a:bodyPr/>
                    <a:lstStyle/>
                    <a:p>
                      <a:pPr algn="l" fontAlgn="b"/>
                      <a:r>
                        <a:rPr lang="en-AU" sz="900" u="none" strike="noStrike">
                          <a:effectLst/>
                        </a:rPr>
                        <a:t>collodetrinte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18537531"/>
                  </a:ext>
                </a:extLst>
              </a:tr>
              <a:tr h="164163">
                <a:tc>
                  <a:txBody>
                    <a:bodyPr/>
                    <a:lstStyle/>
                    <a:p>
                      <a:pPr algn="l" fontAlgn="b"/>
                      <a:r>
                        <a:rPr lang="en-AU" sz="900" u="none" strike="noStrike">
                          <a:effectLst/>
                        </a:rPr>
                        <a:t>corpogelinite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9047539"/>
                  </a:ext>
                </a:extLst>
              </a:tr>
              <a:tr h="164163">
                <a:tc>
                  <a:txBody>
                    <a:bodyPr/>
                    <a:lstStyle/>
                    <a:p>
                      <a:pPr algn="l" fontAlgn="b"/>
                      <a:r>
                        <a:rPr lang="en-AU" sz="900" u="none" strike="noStrike">
                          <a:effectLst/>
                        </a:rPr>
                        <a:t>gelinite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8262664"/>
                  </a:ext>
                </a:extLst>
              </a:tr>
              <a:tr h="164163">
                <a:tc>
                  <a:txBody>
                    <a:bodyPr/>
                    <a:lstStyle/>
                    <a:p>
                      <a:pPr algn="l" fontAlgn="b"/>
                      <a:r>
                        <a:rPr lang="en-AU" sz="900" u="none" strike="noStrike" dirty="0" err="1">
                          <a:effectLst/>
                        </a:rPr>
                        <a:t>liptinite</a:t>
                      </a:r>
                      <a:endParaRPr lang="en-AU"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835739"/>
                  </a:ext>
                </a:extLst>
              </a:tr>
              <a:tr h="164163">
                <a:tc>
                  <a:txBody>
                    <a:bodyPr/>
                    <a:lstStyle/>
                    <a:p>
                      <a:pPr algn="l" fontAlgn="b"/>
                      <a:r>
                        <a:rPr lang="en-AU" sz="900" u="none" strike="noStrike">
                          <a:effectLst/>
                        </a:rPr>
                        <a:t>sporinite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17890919"/>
                  </a:ext>
                </a:extLst>
              </a:tr>
              <a:tr h="164163">
                <a:tc>
                  <a:txBody>
                    <a:bodyPr/>
                    <a:lstStyle/>
                    <a:p>
                      <a:pPr algn="l" fontAlgn="b"/>
                      <a:r>
                        <a:rPr lang="en-AU" sz="900" u="none" strike="noStrike">
                          <a:effectLst/>
                        </a:rPr>
                        <a:t>cutinite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76979684"/>
                  </a:ext>
                </a:extLst>
              </a:tr>
              <a:tr h="164163">
                <a:tc>
                  <a:txBody>
                    <a:bodyPr/>
                    <a:lstStyle/>
                    <a:p>
                      <a:pPr algn="l" fontAlgn="b"/>
                      <a:r>
                        <a:rPr lang="en-AU" sz="900" u="none" strike="noStrike">
                          <a:effectLst/>
                        </a:rPr>
                        <a:t>suberinite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32559778"/>
                  </a:ext>
                </a:extLst>
              </a:tr>
              <a:tr h="164163">
                <a:tc>
                  <a:txBody>
                    <a:bodyPr/>
                    <a:lstStyle/>
                    <a:p>
                      <a:pPr algn="l" fontAlgn="b"/>
                      <a:r>
                        <a:rPr lang="en-AU" sz="900" u="none" strike="noStrike">
                          <a:effectLst/>
                        </a:rPr>
                        <a:t>resinite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72338151"/>
                  </a:ext>
                </a:extLst>
              </a:tr>
              <a:tr h="164163">
                <a:tc>
                  <a:txBody>
                    <a:bodyPr/>
                    <a:lstStyle/>
                    <a:p>
                      <a:pPr algn="l" fontAlgn="b"/>
                      <a:r>
                        <a:rPr lang="en-AU" sz="900" u="none" strike="noStrike">
                          <a:effectLst/>
                        </a:rPr>
                        <a:t>alginite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81665344"/>
                  </a:ext>
                </a:extLst>
              </a:tr>
              <a:tr h="164163">
                <a:tc>
                  <a:txBody>
                    <a:bodyPr/>
                    <a:lstStyle/>
                    <a:p>
                      <a:pPr algn="l" fontAlgn="b"/>
                      <a:r>
                        <a:rPr lang="en-AU" sz="900" u="none" strike="noStrike">
                          <a:effectLst/>
                        </a:rPr>
                        <a:t>telalgintie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4612988"/>
                  </a:ext>
                </a:extLst>
              </a:tr>
              <a:tr h="164163">
                <a:tc>
                  <a:txBody>
                    <a:bodyPr/>
                    <a:lstStyle/>
                    <a:p>
                      <a:pPr algn="l" fontAlgn="b"/>
                      <a:r>
                        <a:rPr lang="en-AU" sz="900" u="none" strike="noStrike">
                          <a:effectLst/>
                        </a:rPr>
                        <a:t>lamalgintie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39715"/>
                  </a:ext>
                </a:extLst>
              </a:tr>
              <a:tr h="164163">
                <a:tc>
                  <a:txBody>
                    <a:bodyPr/>
                    <a:lstStyle/>
                    <a:p>
                      <a:pPr algn="l" fontAlgn="b"/>
                      <a:r>
                        <a:rPr lang="en-AU" sz="900" u="none" strike="noStrike">
                          <a:effectLst/>
                        </a:rPr>
                        <a:t>bituminite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87040230"/>
                  </a:ext>
                </a:extLst>
              </a:tr>
              <a:tr h="164163">
                <a:tc>
                  <a:txBody>
                    <a:bodyPr/>
                    <a:lstStyle/>
                    <a:p>
                      <a:pPr algn="l" fontAlgn="b"/>
                      <a:r>
                        <a:rPr lang="en-AU" sz="900" u="none" strike="noStrike">
                          <a:effectLst/>
                        </a:rPr>
                        <a:t>exsudatinite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31913407"/>
                  </a:ext>
                </a:extLst>
              </a:tr>
              <a:tr h="164163">
                <a:tc>
                  <a:txBody>
                    <a:bodyPr/>
                    <a:lstStyle/>
                    <a:p>
                      <a:pPr algn="l" fontAlgn="b"/>
                      <a:r>
                        <a:rPr lang="en-AU" sz="900" u="none" strike="noStrike">
                          <a:effectLst/>
                        </a:rPr>
                        <a:t>fluorinite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44300697"/>
                  </a:ext>
                </a:extLst>
              </a:tr>
              <a:tr h="164163">
                <a:tc>
                  <a:txBody>
                    <a:bodyPr/>
                    <a:lstStyle/>
                    <a:p>
                      <a:pPr algn="l" fontAlgn="b"/>
                      <a:r>
                        <a:rPr lang="en-AU" sz="900" u="none" strike="noStrike">
                          <a:effectLst/>
                        </a:rPr>
                        <a:t>liptodetrinite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80769109"/>
                  </a:ext>
                </a:extLst>
              </a:tr>
              <a:tr h="164163">
                <a:tc>
                  <a:txBody>
                    <a:bodyPr/>
                    <a:lstStyle/>
                    <a:p>
                      <a:pPr algn="l" fontAlgn="b"/>
                      <a:r>
                        <a:rPr lang="en-AU" sz="900" u="none" strike="noStrike">
                          <a:effectLst/>
                        </a:rPr>
                        <a:t>chlorophyllinite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131666527"/>
                  </a:ext>
                </a:extLst>
              </a:tr>
              <a:tr h="164163">
                <a:tc>
                  <a:txBody>
                    <a:bodyPr/>
                    <a:lstStyle/>
                    <a:p>
                      <a:pPr algn="l" fontAlgn="b"/>
                      <a:r>
                        <a:rPr lang="en-AU" sz="900" u="none" strike="noStrike">
                          <a:effectLst/>
                        </a:rPr>
                        <a:t>inertinite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2617499"/>
                  </a:ext>
                </a:extLst>
              </a:tr>
              <a:tr h="164163">
                <a:tc>
                  <a:txBody>
                    <a:bodyPr/>
                    <a:lstStyle/>
                    <a:p>
                      <a:pPr algn="l" fontAlgn="b"/>
                      <a:r>
                        <a:rPr lang="en-AU" sz="900" u="none" strike="noStrike">
                          <a:effectLst/>
                        </a:rPr>
                        <a:t>fusinite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41066927"/>
                  </a:ext>
                </a:extLst>
              </a:tr>
              <a:tr h="164163">
                <a:tc>
                  <a:txBody>
                    <a:bodyPr/>
                    <a:lstStyle/>
                    <a:p>
                      <a:pPr algn="l" fontAlgn="b"/>
                      <a:r>
                        <a:rPr lang="en-AU" sz="900" u="none" strike="noStrike">
                          <a:effectLst/>
                        </a:rPr>
                        <a:t>semifusinite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750291391"/>
                  </a:ext>
                </a:extLst>
              </a:tr>
              <a:tr h="164163">
                <a:tc>
                  <a:txBody>
                    <a:bodyPr/>
                    <a:lstStyle/>
                    <a:p>
                      <a:pPr algn="l" fontAlgn="b"/>
                      <a:r>
                        <a:rPr lang="en-AU" sz="900" u="none" strike="noStrike">
                          <a:effectLst/>
                        </a:rPr>
                        <a:t>secretinite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81775280"/>
                  </a:ext>
                </a:extLst>
              </a:tr>
              <a:tr h="164163">
                <a:tc>
                  <a:txBody>
                    <a:bodyPr/>
                    <a:lstStyle/>
                    <a:p>
                      <a:pPr algn="l" fontAlgn="b"/>
                      <a:r>
                        <a:rPr lang="en-AU" sz="900" u="none" strike="noStrike">
                          <a:effectLst/>
                        </a:rPr>
                        <a:t>funginite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7346766"/>
                  </a:ext>
                </a:extLst>
              </a:tr>
              <a:tr h="164163">
                <a:tc>
                  <a:txBody>
                    <a:bodyPr/>
                    <a:lstStyle/>
                    <a:p>
                      <a:pPr algn="l" fontAlgn="b"/>
                      <a:r>
                        <a:rPr lang="en-AU" sz="900" u="none" strike="noStrike">
                          <a:effectLst/>
                        </a:rPr>
                        <a:t>macrinite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44442561"/>
                  </a:ext>
                </a:extLst>
              </a:tr>
              <a:tr h="164163">
                <a:tc>
                  <a:txBody>
                    <a:bodyPr/>
                    <a:lstStyle/>
                    <a:p>
                      <a:pPr algn="l" fontAlgn="b"/>
                      <a:r>
                        <a:rPr lang="en-AU" sz="900" u="none" strike="noStrike">
                          <a:effectLst/>
                        </a:rPr>
                        <a:t>inertodetrinite</a:t>
                      </a:r>
                      <a:endParaRPr lang="en-AU" sz="9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96343091"/>
                  </a:ext>
                </a:extLst>
              </a:tr>
              <a:tr h="164163">
                <a:tc>
                  <a:txBody>
                    <a:bodyPr/>
                    <a:lstStyle/>
                    <a:p>
                      <a:pPr algn="l" fontAlgn="b"/>
                      <a:r>
                        <a:rPr lang="en-AU" sz="900" u="none" strike="noStrike" dirty="0" err="1">
                          <a:effectLst/>
                        </a:rPr>
                        <a:t>micrinite</a:t>
                      </a:r>
                      <a:endParaRPr lang="en-AU" sz="9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6193162"/>
                  </a:ext>
                </a:extLst>
              </a:tr>
            </a:tbl>
          </a:graphicData>
        </a:graphic>
      </p:graphicFrame>
      <p:sp>
        <p:nvSpPr>
          <p:cNvPr id="15" name="Right Arrow 14"/>
          <p:cNvSpPr/>
          <p:nvPr/>
        </p:nvSpPr>
        <p:spPr>
          <a:xfrm>
            <a:off x="12241320" y="5795062"/>
            <a:ext cx="1463963" cy="1260000"/>
          </a:xfrm>
          <a:prstGeom prst="rightArrow">
            <a:avLst>
              <a:gd name="adj1" fmla="val 50000"/>
              <a:gd name="adj2" fmla="val 63924"/>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grpSp>
        <p:nvGrpSpPr>
          <p:cNvPr id="5" name="Group 4"/>
          <p:cNvGrpSpPr>
            <a:grpSpLocks noChangeAspect="1"/>
          </p:cNvGrpSpPr>
          <p:nvPr/>
        </p:nvGrpSpPr>
        <p:grpSpPr>
          <a:xfrm>
            <a:off x="7644840" y="2115384"/>
            <a:ext cx="4430190" cy="5007773"/>
            <a:chOff x="7706025" y="2115385"/>
            <a:chExt cx="3958342" cy="4474408"/>
          </a:xfrm>
        </p:grpSpPr>
        <p:pic>
          <p:nvPicPr>
            <p:cNvPr id="3" name="Picture 2" descr="Screen Clipping"/>
            <p:cNvPicPr>
              <a:picLocks noChangeAspect="1"/>
            </p:cNvPicPr>
            <p:nvPr/>
          </p:nvPicPr>
          <p:blipFill rotWithShape="1">
            <a:blip r:embed="rId2">
              <a:extLst>
                <a:ext uri="{28A0092B-C50C-407E-A947-70E740481C1C}">
                  <a14:useLocalDpi xmlns:a14="http://schemas.microsoft.com/office/drawing/2010/main" val="0"/>
                </a:ext>
              </a:extLst>
            </a:blip>
            <a:srcRect b="36539"/>
            <a:stretch/>
          </p:blipFill>
          <p:spPr>
            <a:xfrm>
              <a:off x="7709023" y="2115385"/>
              <a:ext cx="3955344" cy="3134796"/>
            </a:xfrm>
            <a:prstGeom prst="rect">
              <a:avLst/>
            </a:prstGeom>
          </p:spPr>
        </p:pic>
        <p:pic>
          <p:nvPicPr>
            <p:cNvPr id="17" name="Picture 16" descr="Screen Clipping"/>
            <p:cNvPicPr>
              <a:picLocks noChangeAspect="1"/>
            </p:cNvPicPr>
            <p:nvPr/>
          </p:nvPicPr>
          <p:blipFill rotWithShape="1">
            <a:blip r:embed="rId2">
              <a:extLst>
                <a:ext uri="{28A0092B-C50C-407E-A947-70E740481C1C}">
                  <a14:useLocalDpi xmlns:a14="http://schemas.microsoft.com/office/drawing/2010/main" val="0"/>
                </a:ext>
              </a:extLst>
            </a:blip>
            <a:srcRect t="72881"/>
            <a:stretch/>
          </p:blipFill>
          <p:spPr>
            <a:xfrm>
              <a:off x="7706025" y="5250181"/>
              <a:ext cx="3955344" cy="1339612"/>
            </a:xfrm>
            <a:prstGeom prst="rect">
              <a:avLst/>
            </a:prstGeom>
          </p:spPr>
        </p:pic>
      </p:grpSp>
      <p:sp>
        <p:nvSpPr>
          <p:cNvPr id="12" name="TextBox 11"/>
          <p:cNvSpPr txBox="1"/>
          <p:nvPr/>
        </p:nvSpPr>
        <p:spPr>
          <a:xfrm>
            <a:off x="7709023" y="7055062"/>
            <a:ext cx="4362652" cy="1200329"/>
          </a:xfrm>
          <a:prstGeom prst="rect">
            <a:avLst/>
          </a:prstGeom>
          <a:noFill/>
        </p:spPr>
        <p:txBody>
          <a:bodyPr wrap="square" rtlCol="0">
            <a:spAutoFit/>
          </a:bodyPr>
          <a:lstStyle/>
          <a:p>
            <a:pPr marL="342900" indent="-342900">
              <a:buFont typeface="+mj-lt"/>
              <a:buAutoNum type="arabicPeriod"/>
            </a:pPr>
            <a:r>
              <a:rPr lang="en-AU" dirty="0" smtClean="0"/>
              <a:t>Open urlencoder.org</a:t>
            </a:r>
          </a:p>
          <a:p>
            <a:pPr marL="342900" indent="-342900">
              <a:buFont typeface="+mj-lt"/>
              <a:buAutoNum type="arabicPeriod"/>
            </a:pPr>
            <a:r>
              <a:rPr lang="en-AU" dirty="0" smtClean="0"/>
              <a:t>Copy ‘No Wildcard’ column into input</a:t>
            </a:r>
          </a:p>
          <a:p>
            <a:pPr marL="342900" indent="-342900">
              <a:buFont typeface="+mj-lt"/>
              <a:buAutoNum type="arabicPeriod"/>
            </a:pPr>
            <a:r>
              <a:rPr lang="en-AU" dirty="0" smtClean="0"/>
              <a:t>Ensure encoder settings are as above</a:t>
            </a:r>
          </a:p>
          <a:p>
            <a:pPr marL="342900" indent="-342900">
              <a:buFont typeface="+mj-lt"/>
              <a:buAutoNum type="arabicPeriod"/>
            </a:pPr>
            <a:r>
              <a:rPr lang="en-AU" dirty="0" smtClean="0"/>
              <a:t>&gt; ENCODE &lt;</a:t>
            </a:r>
          </a:p>
        </p:txBody>
      </p:sp>
      <p:sp>
        <p:nvSpPr>
          <p:cNvPr id="6" name="TextBox 5"/>
          <p:cNvSpPr txBox="1"/>
          <p:nvPr/>
        </p:nvSpPr>
        <p:spPr>
          <a:xfrm>
            <a:off x="13874928" y="7123157"/>
            <a:ext cx="3987800" cy="646331"/>
          </a:xfrm>
          <a:prstGeom prst="rect">
            <a:avLst/>
          </a:prstGeom>
          <a:noFill/>
        </p:spPr>
        <p:txBody>
          <a:bodyPr wrap="square" rtlCol="0">
            <a:spAutoFit/>
          </a:bodyPr>
          <a:lstStyle/>
          <a:p>
            <a:r>
              <a:rPr lang="en-AU" dirty="0"/>
              <a:t>Copy results into ‘Coded Name’ column</a:t>
            </a:r>
          </a:p>
          <a:p>
            <a:endParaRPr lang="en-AU" dirty="0"/>
          </a:p>
        </p:txBody>
      </p:sp>
      <p:sp>
        <p:nvSpPr>
          <p:cNvPr id="16" name="Rectangle 15"/>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42500131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Details</a:t>
            </a:r>
            <a:endParaRPr lang="en-AU" dirty="0"/>
          </a:p>
        </p:txBody>
      </p:sp>
      <p:sp>
        <p:nvSpPr>
          <p:cNvPr id="16" name="TextBox 15"/>
          <p:cNvSpPr txBox="1"/>
          <p:nvPr/>
        </p:nvSpPr>
        <p:spPr>
          <a:xfrm>
            <a:off x="1361201" y="1715274"/>
            <a:ext cx="1539076" cy="400110"/>
          </a:xfrm>
          <a:prstGeom prst="rect">
            <a:avLst/>
          </a:prstGeom>
          <a:noFill/>
        </p:spPr>
        <p:txBody>
          <a:bodyPr wrap="none" rtlCol="0">
            <a:spAutoFit/>
          </a:bodyPr>
          <a:lstStyle/>
          <a:p>
            <a:r>
              <a:rPr lang="en-AU" sz="2000" b="1" dirty="0" smtClean="0"/>
              <a:t>Enter Details</a:t>
            </a:r>
            <a:endParaRPr lang="en-AU" sz="2000" b="1" dirty="0"/>
          </a:p>
        </p:txBody>
      </p:sp>
      <p:graphicFrame>
        <p:nvGraphicFramePr>
          <p:cNvPr id="18" name="Content Placeholder 17"/>
          <p:cNvGraphicFramePr>
            <a:graphicFrameLocks noGrp="1"/>
          </p:cNvGraphicFramePr>
          <p:nvPr>
            <p:ph idx="1"/>
            <p:extLst>
              <p:ext uri="{D42A27DB-BD31-4B8C-83A1-F6EECF244321}">
                <p14:modId xmlns:p14="http://schemas.microsoft.com/office/powerpoint/2010/main" val="4081264125"/>
              </p:ext>
            </p:extLst>
          </p:nvPr>
        </p:nvGraphicFramePr>
        <p:xfrm>
          <a:off x="1361200" y="2130195"/>
          <a:ext cx="17077613" cy="5756554"/>
        </p:xfrm>
        <a:graphic>
          <a:graphicData uri="http://schemas.openxmlformats.org/drawingml/2006/table">
            <a:tbl>
              <a:tblPr>
                <a:tableStyleId>{5C22544A-7EE6-4342-B048-85BDC9FD1C3A}</a:tableStyleId>
              </a:tblPr>
              <a:tblGrid>
                <a:gridCol w="2269104">
                  <a:extLst>
                    <a:ext uri="{9D8B030D-6E8A-4147-A177-3AD203B41FA5}">
                      <a16:colId xmlns:a16="http://schemas.microsoft.com/office/drawing/2014/main" val="3624928227"/>
                    </a:ext>
                  </a:extLst>
                </a:gridCol>
                <a:gridCol w="1119117">
                  <a:extLst>
                    <a:ext uri="{9D8B030D-6E8A-4147-A177-3AD203B41FA5}">
                      <a16:colId xmlns:a16="http://schemas.microsoft.com/office/drawing/2014/main" val="2723530443"/>
                    </a:ext>
                  </a:extLst>
                </a:gridCol>
                <a:gridCol w="3480179">
                  <a:extLst>
                    <a:ext uri="{9D8B030D-6E8A-4147-A177-3AD203B41FA5}">
                      <a16:colId xmlns:a16="http://schemas.microsoft.com/office/drawing/2014/main" val="2005199191"/>
                    </a:ext>
                  </a:extLst>
                </a:gridCol>
                <a:gridCol w="1569493">
                  <a:extLst>
                    <a:ext uri="{9D8B030D-6E8A-4147-A177-3AD203B41FA5}">
                      <a16:colId xmlns:a16="http://schemas.microsoft.com/office/drawing/2014/main" val="3882936481"/>
                    </a:ext>
                  </a:extLst>
                </a:gridCol>
                <a:gridCol w="955343">
                  <a:extLst>
                    <a:ext uri="{9D8B030D-6E8A-4147-A177-3AD203B41FA5}">
                      <a16:colId xmlns:a16="http://schemas.microsoft.com/office/drawing/2014/main" val="4170993246"/>
                    </a:ext>
                  </a:extLst>
                </a:gridCol>
                <a:gridCol w="7684377">
                  <a:extLst>
                    <a:ext uri="{9D8B030D-6E8A-4147-A177-3AD203B41FA5}">
                      <a16:colId xmlns:a16="http://schemas.microsoft.com/office/drawing/2014/main" val="2067086568"/>
                    </a:ext>
                  </a:extLst>
                </a:gridCol>
              </a:tblGrid>
              <a:tr h="371715">
                <a:tc>
                  <a:txBody>
                    <a:bodyPr/>
                    <a:lstStyle/>
                    <a:p>
                      <a:pPr algn="l" fontAlgn="b"/>
                      <a:r>
                        <a:rPr lang="en-AU" sz="1600" b="1" u="none" strike="noStrike" dirty="0">
                          <a:effectLst/>
                        </a:rPr>
                        <a:t>Coded </a:t>
                      </a:r>
                      <a:r>
                        <a:rPr lang="en-AU" sz="1600" b="1" u="none" strike="noStrike" dirty="0" smtClean="0">
                          <a:effectLst/>
                        </a:rPr>
                        <a:t>Names</a:t>
                      </a:r>
                    </a:p>
                  </a:txBody>
                  <a:tcPr marL="0" marR="0" marT="0" marB="0"/>
                </a:tc>
                <a:tc>
                  <a:txBody>
                    <a:bodyPr/>
                    <a:lstStyle/>
                    <a:p>
                      <a:pPr algn="l" fontAlgn="b"/>
                      <a:r>
                        <a:rPr lang="en-AU" sz="1600" b="1" u="none" strike="noStrike" dirty="0" err="1">
                          <a:effectLst/>
                        </a:rPr>
                        <a:t>prefLabel</a:t>
                      </a:r>
                      <a:endParaRPr lang="en-AU" sz="1600" b="1"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r>
                        <a:rPr lang="en-AU" sz="1600" b="1" u="none" strike="noStrike" dirty="0">
                          <a:effectLst/>
                        </a:rPr>
                        <a:t> </a:t>
                      </a:r>
                      <a:r>
                        <a:rPr lang="en-AU" sz="1600" b="1" u="none" strike="noStrike" dirty="0" err="1">
                          <a:effectLst/>
                        </a:rPr>
                        <a:t>exactMatch</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err="1">
                          <a:effectLst/>
                        </a:rPr>
                        <a:t>altLabel</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a:effectLst/>
                        </a:rPr>
                        <a:t>Notation</a:t>
                      </a:r>
                      <a:endParaRPr lang="en-AU" sz="1600" b="1"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600" b="1" u="none" strike="noStrike" dirty="0">
                          <a:effectLst/>
                        </a:rPr>
                        <a:t>Definition( recommended to be &lt;500 characters)</a:t>
                      </a:r>
                      <a:endParaRPr lang="en-AU" sz="1600" b="1"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010943500"/>
                  </a:ext>
                </a:extLst>
              </a:tr>
              <a:tr h="371715">
                <a:tc>
                  <a:txBody>
                    <a:bodyPr/>
                    <a:lstStyle/>
                    <a:p>
                      <a:pPr algn="l" fontAlgn="t"/>
                      <a:r>
                        <a:rPr lang="en-AU" sz="1400" u="none" strike="noStrike" dirty="0">
                          <a:effectLst/>
                        </a:rPr>
                        <a:t>maceral</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Maceral</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is a component, organic in origin, of coal or oil shale. The term 'maceral' in reference to coal is analogous to the use of the term 'mineral' in reference to igneous or metamorphic rocks.</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123364597"/>
                  </a:ext>
                </a:extLst>
              </a:tr>
              <a:tr h="669088">
                <a:tc>
                  <a:txBody>
                    <a:bodyPr/>
                    <a:lstStyle/>
                    <a:p>
                      <a:pPr algn="l" fontAlgn="t"/>
                      <a:r>
                        <a:rPr lang="en-AU" sz="1400" u="none" strike="noStrike">
                          <a:effectLst/>
                        </a:rPr>
                        <a:t>vitrinite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VIT</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Vitrinite</a:t>
                      </a:r>
                      <a:r>
                        <a:rPr lang="en-AU" sz="1400" u="none" strike="noStrike" dirty="0">
                          <a:effectLst/>
                        </a:rPr>
                        <a:t> is shiny, glass-like material that is considered to be composed of cellular plant material such as roots, bark, plant stems and tree trunks. </a:t>
                      </a:r>
                      <a:r>
                        <a:rPr lang="en-AU" sz="1400" u="none" strike="noStrike" dirty="0" err="1">
                          <a:effectLst/>
                        </a:rPr>
                        <a:t>Vitrinite</a:t>
                      </a:r>
                      <a:r>
                        <a:rPr lang="en-AU" sz="1400" u="none" strike="noStrike" dirty="0">
                          <a:effectLst/>
                        </a:rPr>
                        <a:t> macerals when observed under the microscope show a boxlike, cellular structure, often with oblong voids and cavities which are likely the remains of plant stems. </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306472035"/>
                  </a:ext>
                </a:extLst>
              </a:tr>
              <a:tr h="371715">
                <a:tc>
                  <a:txBody>
                    <a:bodyPr/>
                    <a:lstStyle/>
                    <a:p>
                      <a:pPr algn="l" fontAlgn="t"/>
                      <a:r>
                        <a:rPr lang="en-AU" sz="1400" u="none" strike="noStrike">
                          <a:effectLst/>
                        </a:rPr>
                        <a:t>telinite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Telinite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originating from plant cell walls, that retains visible structure.</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589256714"/>
                  </a:ext>
                </a:extLst>
              </a:tr>
              <a:tr h="371715">
                <a:tc>
                  <a:txBody>
                    <a:bodyPr/>
                    <a:lstStyle/>
                    <a:p>
                      <a:pPr algn="l" fontAlgn="t"/>
                      <a:r>
                        <a:rPr lang="en-AU" sz="1400" u="none" strike="noStrike">
                          <a:effectLst/>
                        </a:rPr>
                        <a:t>collotelinte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Collotelinte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a:effectLst/>
                        </a:rPr>
                        <a:t>A maceral originating from plant cell walls, that is gelified and structureless.</a:t>
                      </a:r>
                      <a:endParaRPr lang="en-AU" sz="1400" b="0" i="0" u="none" strike="noStrike">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495793149"/>
                  </a:ext>
                </a:extLst>
              </a:tr>
              <a:tr h="371715">
                <a:tc>
                  <a:txBody>
                    <a:bodyPr/>
                    <a:lstStyle/>
                    <a:p>
                      <a:pPr algn="l" fontAlgn="t"/>
                      <a:r>
                        <a:rPr lang="en-AU" sz="1400" u="none" strike="noStrike">
                          <a:effectLst/>
                        </a:rPr>
                        <a:t>vitrodetrinte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Vitrodetrinte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small particles of plant </a:t>
                      </a:r>
                      <a:r>
                        <a:rPr lang="en-AU" sz="1400" u="none" strike="noStrike" dirty="0" err="1">
                          <a:effectLst/>
                        </a:rPr>
                        <a:t>attritus</a:t>
                      </a:r>
                      <a:r>
                        <a:rPr lang="en-AU" sz="1400" u="none" strike="noStrike" dirty="0">
                          <a:effectLst/>
                        </a:rPr>
                        <a:t> (worn-down particles of plant humus).</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802302128"/>
                  </a:ext>
                </a:extLst>
              </a:tr>
              <a:tr h="371715">
                <a:tc>
                  <a:txBody>
                    <a:bodyPr/>
                    <a:lstStyle/>
                    <a:p>
                      <a:pPr algn="l" fontAlgn="t"/>
                      <a:r>
                        <a:rPr lang="en-AU" sz="1400" u="none" strike="noStrike" dirty="0" err="1">
                          <a:effectLst/>
                        </a:rPr>
                        <a:t>collodetrinte</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Collodetrinte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peat groundmass, with a mottled appearance.</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2343522040"/>
                  </a:ext>
                </a:extLst>
              </a:tr>
              <a:tr h="371715">
                <a:tc>
                  <a:txBody>
                    <a:bodyPr/>
                    <a:lstStyle/>
                    <a:p>
                      <a:pPr algn="l" fontAlgn="t"/>
                      <a:r>
                        <a:rPr lang="en-AU" sz="1400" u="none" strike="noStrike">
                          <a:effectLst/>
                        </a:rPr>
                        <a:t>corpogelinite</a:t>
                      </a:r>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Corpogelinite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primary and secondary cell infillings from </a:t>
                      </a:r>
                      <a:r>
                        <a:rPr lang="en-AU" sz="1400" u="none" strike="noStrike" dirty="0" err="1">
                          <a:effectLst/>
                        </a:rPr>
                        <a:t>humic</a:t>
                      </a:r>
                      <a:r>
                        <a:rPr lang="en-AU" sz="1400" u="none" strike="noStrike" dirty="0">
                          <a:effectLst/>
                        </a:rPr>
                        <a:t> gels.</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3806379833"/>
                  </a:ext>
                </a:extLst>
              </a:tr>
              <a:tr h="371301">
                <a:tc>
                  <a:txBody>
                    <a:bodyPr/>
                    <a:lstStyle/>
                    <a:p>
                      <a:pPr algn="l" fontAlgn="t"/>
                      <a:r>
                        <a:rPr lang="en-AU" sz="1400" u="none" strike="noStrike" dirty="0" err="1">
                          <a:effectLst/>
                        </a:rPr>
                        <a:t>gelinite</a:t>
                      </a:r>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err="1">
                          <a:effectLst/>
                        </a:rPr>
                        <a:t>Gelinite</a:t>
                      </a:r>
                      <a:endParaRPr lang="en-AU" sz="1400" b="0" i="0" u="none" strike="noStrike" dirty="0">
                        <a:solidFill>
                          <a:srgbClr val="000000"/>
                        </a:solidFill>
                        <a:effectLst/>
                        <a:latin typeface="Calibri" panose="020F0502020204030204" pitchFamily="34" charset="0"/>
                      </a:endParaRPr>
                    </a:p>
                  </a:txBody>
                  <a:tcPr marL="0" marR="0" marT="0" marB="0">
                    <a:solidFill>
                      <a:schemeClr val="accent1">
                        <a:lumMod val="60000"/>
                        <a:lumOff val="40000"/>
                      </a:schemeClr>
                    </a:solidFill>
                  </a:tcPr>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endParaRPr lang="en-AU" sz="1400" b="0" i="0" u="none" strike="noStrike" dirty="0">
                        <a:solidFill>
                          <a:srgbClr val="000000"/>
                        </a:solidFill>
                        <a:effectLst/>
                        <a:latin typeface="Calibri" panose="020F0502020204030204" pitchFamily="34" charset="0"/>
                      </a:endParaRPr>
                    </a:p>
                  </a:txBody>
                  <a:tcPr marL="0" marR="0" marT="0" marB="0"/>
                </a:tc>
                <a:tc>
                  <a:txBody>
                    <a:bodyPr/>
                    <a:lstStyle/>
                    <a:p>
                      <a:pPr algn="l" fontAlgn="t"/>
                      <a:r>
                        <a:rPr lang="en-AU" sz="1400" u="none" strike="noStrike" dirty="0">
                          <a:effectLst/>
                        </a:rPr>
                        <a:t>A maceral originating from </a:t>
                      </a:r>
                      <a:r>
                        <a:rPr lang="en-AU" sz="1400" u="none" strike="noStrike" dirty="0" err="1">
                          <a:effectLst/>
                        </a:rPr>
                        <a:t>humic</a:t>
                      </a:r>
                      <a:r>
                        <a:rPr lang="en-AU" sz="1400" u="none" strike="noStrike" dirty="0">
                          <a:effectLst/>
                        </a:rPr>
                        <a:t> matter in crack fillings, with an amorphous structure.</a:t>
                      </a:r>
                      <a:endParaRPr lang="en-AU" sz="1400" b="0" i="0" u="none" strike="noStrike" dirty="0">
                        <a:solidFill>
                          <a:srgbClr val="000000"/>
                        </a:solidFill>
                        <a:effectLst/>
                        <a:latin typeface="Calibri" panose="020F0502020204030204" pitchFamily="34" charset="0"/>
                      </a:endParaRPr>
                    </a:p>
                  </a:txBody>
                  <a:tcPr marL="0" marR="0" marT="0" marB="0"/>
                </a:tc>
                <a:extLst>
                  <a:ext uri="{0D108BD9-81ED-4DB2-BD59-A6C34878D82A}">
                    <a16:rowId xmlns:a16="http://schemas.microsoft.com/office/drawing/2014/main" val="1795306314"/>
                  </a:ext>
                </a:extLst>
              </a:tr>
              <a:tr h="371715">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endParaRPr lang="en-AU" sz="1400" u="none" strike="noStrike" kern="1200" dirty="0">
                        <a:solidFill>
                          <a:schemeClr val="dk1"/>
                        </a:solidFill>
                        <a:effectLst/>
                        <a:latin typeface="+mn-lt"/>
                        <a:ea typeface="+mn-ea"/>
                        <a:cs typeface="+mn-cs"/>
                      </a:endParaRPr>
                    </a:p>
                  </a:txBody>
                  <a:tcPr marL="0" marR="0" marT="0" marB="0"/>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endParaRPr lang="en-AU" sz="1400" u="none" strike="noStrike" kern="1200" dirty="0">
                        <a:solidFill>
                          <a:schemeClr val="dk1"/>
                        </a:solidFill>
                        <a:effectLst/>
                        <a:latin typeface="+mn-lt"/>
                        <a:ea typeface="+mn-ea"/>
                        <a:cs typeface="+mn-cs"/>
                      </a:endParaRPr>
                    </a:p>
                  </a:txBody>
                  <a:tcPr marL="0" marR="0" marT="0" marB="0">
                    <a:solidFill>
                      <a:schemeClr val="accent1">
                        <a:lumMod val="60000"/>
                        <a:lumOff val="40000"/>
                      </a:schemeClr>
                    </a:solidFill>
                  </a:tcPr>
                </a:tc>
                <a:tc>
                  <a:txBody>
                    <a:bodyPr/>
                    <a:lstStyle/>
                    <a:p>
                      <a:pPr marL="0" algn="l" defTabSz="1152144" rtl="0" eaLnBrk="1" fontAlgn="t" latinLnBrk="0" hangingPunct="1"/>
                      <a:endParaRPr lang="en-AU" sz="1400" u="none" strike="noStrike" kern="1200" dirty="0">
                        <a:solidFill>
                          <a:schemeClr val="dk1"/>
                        </a:solidFill>
                        <a:effectLst/>
                        <a:latin typeface="+mn-lt"/>
                        <a:ea typeface="+mn-ea"/>
                        <a:cs typeface="+mn-cs"/>
                      </a:endParaRPr>
                    </a:p>
                  </a:txBody>
                  <a:tcPr marL="0" marR="0" marT="0" marB="0"/>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a:t>
                      </a:r>
                      <a:r>
                        <a:rPr lang="en-AU" sz="1400" u="none" strike="noStrike" kern="1200" dirty="0" err="1">
                          <a:solidFill>
                            <a:schemeClr val="dk1"/>
                          </a:solidFill>
                          <a:effectLst/>
                          <a:latin typeface="+mn-lt"/>
                          <a:ea typeface="+mn-ea"/>
                          <a:cs typeface="+mn-cs"/>
                        </a:rPr>
                        <a:t>exinite</a:t>
                      </a:r>
                      <a:r>
                        <a:rPr lang="en-AU" sz="1400" u="none" strike="noStrike" kern="1200" dirty="0">
                          <a:solidFill>
                            <a:schemeClr val="dk1"/>
                          </a:solidFill>
                          <a:effectLst/>
                          <a:latin typeface="+mn-lt"/>
                          <a:ea typeface="+mn-ea"/>
                          <a:cs typeface="+mn-cs"/>
                        </a:rPr>
                        <a:t>"@</a:t>
                      </a:r>
                      <a:r>
                        <a:rPr lang="en-AU" sz="1400" u="none" strike="noStrike" kern="1200" dirty="0" err="1">
                          <a:solidFill>
                            <a:schemeClr val="dk1"/>
                          </a:solidFill>
                          <a:effectLst/>
                          <a:latin typeface="+mn-lt"/>
                          <a:ea typeface="+mn-ea"/>
                          <a:cs typeface="+mn-cs"/>
                        </a:rPr>
                        <a:t>en</a:t>
                      </a:r>
                      <a:r>
                        <a:rPr lang="en-AU" sz="1400" u="none" strike="noStrike" kern="1200" dirty="0">
                          <a:solidFill>
                            <a:schemeClr val="dk1"/>
                          </a:solidFill>
                          <a:effectLst/>
                          <a:latin typeface="+mn-lt"/>
                          <a:ea typeface="+mn-ea"/>
                          <a:cs typeface="+mn-cs"/>
                        </a:rPr>
                        <a:t>;</a:t>
                      </a:r>
                    </a:p>
                  </a:txBody>
                  <a:tcPr marL="0" marR="0" marT="0" marB="0"/>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LIP</a:t>
                      </a:r>
                    </a:p>
                  </a:txBody>
                  <a:tcPr marL="0" marR="0" marT="0" marB="0"/>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are considered to be produced from decayed leaf matter, spores, pollen and algal matter. Resins and plant waxes can also be part of </a:t>
                      </a:r>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a:t>
                      </a:r>
                      <a:r>
                        <a:rPr lang="en-AU" sz="1400" u="none" strike="noStrike" kern="1200" dirty="0" err="1">
                          <a:solidFill>
                            <a:schemeClr val="dk1"/>
                          </a:solidFill>
                          <a:effectLst/>
                          <a:latin typeface="+mn-lt"/>
                          <a:ea typeface="+mn-ea"/>
                          <a:cs typeface="+mn-cs"/>
                        </a:rPr>
                        <a:t>Liptinite</a:t>
                      </a:r>
                      <a:r>
                        <a:rPr lang="en-AU" sz="1400" u="none" strike="noStrike" kern="1200" dirty="0">
                          <a:solidFill>
                            <a:schemeClr val="dk1"/>
                          </a:solidFill>
                          <a:effectLst/>
                          <a:latin typeface="+mn-lt"/>
                          <a:ea typeface="+mn-ea"/>
                          <a:cs typeface="+mn-cs"/>
                        </a:rPr>
                        <a:t> macerals tend to retain their original plant form, i.e., they resemble plant fossils.</a:t>
                      </a:r>
                    </a:p>
                  </a:txBody>
                  <a:tcPr marL="0" marR="0" marT="0" marB="0"/>
                </a:tc>
                <a:extLst>
                  <a:ext uri="{0D108BD9-81ED-4DB2-BD59-A6C34878D82A}">
                    <a16:rowId xmlns:a16="http://schemas.microsoft.com/office/drawing/2014/main" val="639693889"/>
                  </a:ext>
                </a:extLst>
              </a:tr>
              <a:tr h="371715">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resinite</a:t>
                      </a:r>
                      <a:endParaRPr lang="en-AU" sz="1400" u="none" strike="noStrike" kern="1200" dirty="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dirty="0" err="1">
                          <a:solidFill>
                            <a:schemeClr val="dk1"/>
                          </a:solidFill>
                          <a:effectLst/>
                          <a:latin typeface="+mn-lt"/>
                          <a:ea typeface="+mn-ea"/>
                          <a:cs typeface="+mn-cs"/>
                        </a:rPr>
                        <a:t>Resinite</a:t>
                      </a:r>
                      <a:endParaRPr lang="en-AU" sz="1400" u="none" strike="noStrike" kern="1200" dirty="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http://linked.data.gov.au/def/minerals/amber</a:t>
                      </a: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a:solidFill>
                            <a:schemeClr val="dk1"/>
                          </a:solidFill>
                          <a:effectLst/>
                          <a:latin typeface="+mn-lt"/>
                          <a:ea typeface="+mn-ea"/>
                          <a:cs typeface="+mn-cs"/>
                        </a:rPr>
                        <a:t>"amber"@en;</a:t>
                      </a: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endParaRPr lang="en-AU" sz="1400" u="none" strike="noStrike" kern="1200">
                        <a:solidFill>
                          <a:schemeClr val="dk1"/>
                        </a:solidFill>
                        <a:effectLst/>
                        <a:latin typeface="+mn-lt"/>
                        <a:ea typeface="+mn-ea"/>
                        <a:cs typeface="+mn-cs"/>
                      </a:endParaRPr>
                    </a:p>
                  </a:txBody>
                  <a:tcPr marL="0" marR="0" marT="0" marB="0">
                    <a:lnB w="12700" cap="flat" cmpd="sng" algn="ctr">
                      <a:solidFill>
                        <a:schemeClr val="tx1"/>
                      </a:solidFill>
                      <a:prstDash val="solid"/>
                      <a:round/>
                      <a:headEnd type="none" w="med" len="med"/>
                      <a:tailEnd type="none" w="med" len="med"/>
                    </a:lnB>
                  </a:tcPr>
                </a:tc>
                <a:tc>
                  <a:txBody>
                    <a:bodyPr/>
                    <a:lstStyle/>
                    <a:p>
                      <a:pPr marL="0" algn="l" defTabSz="1152144" rtl="0" eaLnBrk="1" fontAlgn="t" latinLnBrk="0" hangingPunct="1"/>
                      <a:r>
                        <a:rPr lang="en-AU" sz="1400" u="none" strike="noStrike" kern="1200" dirty="0">
                          <a:solidFill>
                            <a:schemeClr val="dk1"/>
                          </a:solidFill>
                          <a:effectLst/>
                          <a:latin typeface="+mn-lt"/>
                          <a:ea typeface="+mn-ea"/>
                          <a:cs typeface="+mn-cs"/>
                        </a:rPr>
                        <a:t>A maceral originating from plant resins, balsams, latexes, fats, and waxes.</a:t>
                      </a:r>
                    </a:p>
                  </a:txBody>
                  <a:tcPr marL="0" marR="0" marT="0" marB="0">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5006839"/>
                  </a:ext>
                </a:extLst>
              </a:tr>
              <a:tr h="371715">
                <a:tc>
                  <a:txBody>
                    <a:bodyPr/>
                    <a:lstStyle/>
                    <a:p>
                      <a:pPr marL="0" marR="0" lvl="0" indent="0" algn="l" defTabSz="1152144" rtl="0" eaLnBrk="1" fontAlgn="t" latinLnBrk="0" hangingPunct="1">
                        <a:lnSpc>
                          <a:spcPct val="100000"/>
                        </a:lnSpc>
                        <a:spcBef>
                          <a:spcPts val="0"/>
                        </a:spcBef>
                        <a:spcAft>
                          <a:spcPts val="0"/>
                        </a:spcAft>
                        <a:buClrTx/>
                        <a:buSzTx/>
                        <a:buFontTx/>
                        <a:buNone/>
                        <a:tabLst/>
                        <a:defRPr/>
                      </a:pPr>
                      <a:r>
                        <a:rPr lang="en-AU" sz="1600" dirty="0" smtClean="0"/>
                        <a:t>Copy </a:t>
                      </a:r>
                      <a:r>
                        <a:rPr lang="en-AU" sz="1600" dirty="0" err="1" smtClean="0"/>
                        <a:t>Coded_Name</a:t>
                      </a:r>
                      <a:r>
                        <a:rPr lang="en-AU" sz="1600" dirty="0" smtClean="0"/>
                        <a:t> column from Hierarchy tab here and remove duplicates.</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Will Auto-Populate.</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Insert any links to another source vocabulary where the term is an exact</a:t>
                      </a:r>
                      <a:r>
                        <a:rPr lang="en-AU" sz="1600" u="none" strike="noStrike" kern="1200" baseline="0" dirty="0" smtClean="0">
                          <a:solidFill>
                            <a:schemeClr val="dk1"/>
                          </a:solidFill>
                          <a:effectLst/>
                          <a:latin typeface="+mn-lt"/>
                          <a:ea typeface="+mn-ea"/>
                          <a:cs typeface="+mn-cs"/>
                        </a:rPr>
                        <a:t> match to one used elsewhere.</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Insert</a:t>
                      </a:r>
                      <a:r>
                        <a:rPr lang="en-AU" sz="1600" u="none" strike="noStrike" kern="1200" baseline="0" dirty="0" smtClean="0">
                          <a:solidFill>
                            <a:schemeClr val="dk1"/>
                          </a:solidFill>
                          <a:effectLst/>
                          <a:latin typeface="+mn-lt"/>
                          <a:ea typeface="+mn-ea"/>
                          <a:cs typeface="+mn-cs"/>
                        </a:rPr>
                        <a:t> any alternate terms in the format “term”@</a:t>
                      </a:r>
                      <a:r>
                        <a:rPr lang="en-AU" sz="1600" u="none" strike="noStrike" kern="1200" baseline="0" dirty="0" err="1" smtClean="0">
                          <a:solidFill>
                            <a:schemeClr val="dk1"/>
                          </a:solidFill>
                          <a:effectLst/>
                          <a:latin typeface="+mn-lt"/>
                          <a:ea typeface="+mn-ea"/>
                          <a:cs typeface="+mn-cs"/>
                        </a:rPr>
                        <a:t>en</a:t>
                      </a:r>
                      <a:r>
                        <a:rPr lang="en-AU" sz="1600" u="none" strike="noStrike" kern="1200" baseline="0" dirty="0" smtClean="0">
                          <a:solidFill>
                            <a:schemeClr val="dk1"/>
                          </a:solidFill>
                          <a:effectLst/>
                          <a:latin typeface="+mn-lt"/>
                          <a:ea typeface="+mn-ea"/>
                          <a:cs typeface="+mn-cs"/>
                        </a:rPr>
                        <a:t>; .</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Any relevant notations or codes.</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1152144" rtl="0" eaLnBrk="1" fontAlgn="t" latinLnBrk="0" hangingPunct="1"/>
                      <a:r>
                        <a:rPr lang="en-AU" sz="1600" u="none" strike="noStrike" kern="1200" dirty="0" smtClean="0">
                          <a:solidFill>
                            <a:schemeClr val="dk1"/>
                          </a:solidFill>
                          <a:effectLst/>
                          <a:latin typeface="+mn-lt"/>
                          <a:ea typeface="+mn-ea"/>
                          <a:cs typeface="+mn-cs"/>
                        </a:rPr>
                        <a:t>Provide a</a:t>
                      </a:r>
                      <a:r>
                        <a:rPr lang="en-AU" sz="1600" u="none" strike="noStrike" kern="1200" baseline="0" dirty="0" smtClean="0">
                          <a:solidFill>
                            <a:schemeClr val="dk1"/>
                          </a:solidFill>
                          <a:effectLst/>
                          <a:latin typeface="+mn-lt"/>
                          <a:ea typeface="+mn-ea"/>
                          <a:cs typeface="+mn-cs"/>
                        </a:rPr>
                        <a:t> short, unambiguous definition that clearly distinguishes each term from other terms within the vocabulary.</a:t>
                      </a:r>
                      <a:endParaRPr lang="en-AU" sz="1600" u="none" strike="noStrike" kern="1200" dirty="0">
                        <a:solidFill>
                          <a:schemeClr val="dk1"/>
                        </a:solidFill>
                        <a:effectLst/>
                        <a:latin typeface="+mn-lt"/>
                        <a:ea typeface="+mn-ea"/>
                        <a:cs typeface="+mn-cs"/>
                      </a:endParaRPr>
                    </a:p>
                  </a:txBody>
                  <a:tcPr marL="45720" marR="4572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0636951"/>
                  </a:ext>
                </a:extLst>
              </a:tr>
            </a:tbl>
          </a:graphicData>
        </a:graphic>
      </p:graphicFrame>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spTree>
    <p:extLst>
      <p:ext uri="{BB962C8B-B14F-4D97-AF65-F5344CB8AC3E}">
        <p14:creationId xmlns:p14="http://schemas.microsoft.com/office/powerpoint/2010/main" val="23353892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SKOS Optimisation</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16" name="TextBox 15"/>
          <p:cNvSpPr txBox="1"/>
          <p:nvPr/>
        </p:nvSpPr>
        <p:spPr>
          <a:xfrm>
            <a:off x="1361201" y="1715274"/>
            <a:ext cx="1539076" cy="400110"/>
          </a:xfrm>
          <a:prstGeom prst="rect">
            <a:avLst/>
          </a:prstGeom>
          <a:noFill/>
        </p:spPr>
        <p:txBody>
          <a:bodyPr wrap="none" rtlCol="0">
            <a:spAutoFit/>
          </a:bodyPr>
          <a:lstStyle/>
          <a:p>
            <a:r>
              <a:rPr lang="en-AU" sz="2000" b="1" dirty="0" smtClean="0"/>
              <a:t>Enter Details</a:t>
            </a:r>
            <a:endParaRPr lang="en-AU" sz="2000" b="1" dirty="0"/>
          </a:p>
        </p:txBody>
      </p:sp>
      <p:sp>
        <p:nvSpPr>
          <p:cNvPr id="13" name="Rectangle 12"/>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pic>
        <p:nvPicPr>
          <p:cNvPr id="14" name="Picture 13"/>
          <p:cNvPicPr>
            <a:picLocks noChangeAspect="1"/>
          </p:cNvPicPr>
          <p:nvPr/>
        </p:nvPicPr>
        <p:blipFill>
          <a:blip r:embed="rId3"/>
          <a:stretch>
            <a:fillRect/>
          </a:stretch>
        </p:blipFill>
        <p:spPr>
          <a:xfrm>
            <a:off x="1361200" y="2256119"/>
            <a:ext cx="17076897" cy="5544696"/>
          </a:xfrm>
          <a:prstGeom prst="rect">
            <a:avLst/>
          </a:prstGeom>
        </p:spPr>
      </p:pic>
      <p:sp>
        <p:nvSpPr>
          <p:cNvPr id="17" name="TextBox 16"/>
          <p:cNvSpPr txBox="1"/>
          <p:nvPr/>
        </p:nvSpPr>
        <p:spPr>
          <a:xfrm>
            <a:off x="3166613" y="2919558"/>
            <a:ext cx="1209158" cy="234551"/>
          </a:xfrm>
          <a:prstGeom prst="rect">
            <a:avLst/>
          </a:prstGeom>
          <a:noFill/>
        </p:spPr>
        <p:txBody>
          <a:bodyPr wrap="square" rtlCol="0">
            <a:spAutoFit/>
          </a:bodyPr>
          <a:lstStyle/>
          <a:p>
            <a:pPr defTabSz="211135" eaLnBrk="1" fontAlgn="auto" hangingPunct="1">
              <a:spcBef>
                <a:spcPts val="0"/>
              </a:spcBef>
              <a:spcAft>
                <a:spcPts val="0"/>
              </a:spcAft>
            </a:pPr>
            <a:r>
              <a:rPr lang="en-AU" sz="924" b="1" dirty="0">
                <a:solidFill>
                  <a:prstClr val="black"/>
                </a:solidFill>
                <a:latin typeface="Calibri" panose="020F0502020204030204"/>
              </a:rPr>
              <a:t>Enter Details</a:t>
            </a:r>
          </a:p>
        </p:txBody>
      </p:sp>
      <p:sp>
        <p:nvSpPr>
          <p:cNvPr id="18" name="Rounded Rectangular Callout 17"/>
          <p:cNvSpPr/>
          <p:nvPr/>
        </p:nvSpPr>
        <p:spPr>
          <a:xfrm>
            <a:off x="2924903" y="2678783"/>
            <a:ext cx="3938733" cy="1342232"/>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313" tIns="4988" rIns="8313" bIns="4988" numCol="1" spcCol="0" rtlCol="0" fromWordArt="0" anchor="t" anchorCtr="0" forceAA="0" compatLnSpc="1">
            <a:prstTxWarp prst="textNoShape">
              <a:avLst/>
            </a:prstTxWarp>
            <a:noAutofit/>
          </a:bodyPr>
          <a:lstStyle/>
          <a:p>
            <a:pPr marL="158351" indent="-158351" defTabSz="211135" eaLnBrk="1" fontAlgn="auto" hangingPunct="1">
              <a:lnSpc>
                <a:spcPct val="150000"/>
              </a:lnSpc>
              <a:spcBef>
                <a:spcPts val="0"/>
              </a:spcBef>
              <a:spcAft>
                <a:spcPts val="0"/>
              </a:spcAft>
              <a:buFontTx/>
              <a:buAutoNum type="arabicPeriod"/>
            </a:pPr>
            <a:r>
              <a:rPr lang="en-AU" sz="900" dirty="0">
                <a:solidFill>
                  <a:prstClr val="black"/>
                </a:solidFill>
                <a:latin typeface="Calibri" panose="020F0502020204030204"/>
              </a:rPr>
              <a:t>Enter a vocabulary name that reflects the vocabulary content</a:t>
            </a:r>
          </a:p>
          <a:p>
            <a:pPr marL="158351" indent="-158351" defTabSz="211135" eaLnBrk="1" fontAlgn="auto" hangingPunct="1">
              <a:lnSpc>
                <a:spcPct val="150000"/>
              </a:lnSpc>
              <a:spcBef>
                <a:spcPts val="0"/>
              </a:spcBef>
              <a:spcAft>
                <a:spcPts val="0"/>
              </a:spcAft>
              <a:buFontTx/>
              <a:buAutoNum type="arabicPeriod"/>
            </a:pPr>
            <a:r>
              <a:rPr lang="en-AU" sz="900" dirty="0">
                <a:solidFill>
                  <a:prstClr val="black"/>
                </a:solidFill>
                <a:latin typeface="Calibri" panose="020F0502020204030204"/>
              </a:rPr>
              <a:t>Use only plain English words</a:t>
            </a:r>
          </a:p>
          <a:p>
            <a:pPr marL="158351" indent="-158351" defTabSz="211135" eaLnBrk="1" fontAlgn="auto" hangingPunct="1">
              <a:lnSpc>
                <a:spcPct val="150000"/>
              </a:lnSpc>
              <a:spcBef>
                <a:spcPts val="0"/>
              </a:spcBef>
              <a:spcAft>
                <a:spcPts val="0"/>
              </a:spcAft>
              <a:buFontTx/>
              <a:buAutoNum type="arabicPeriod"/>
            </a:pPr>
            <a:r>
              <a:rPr lang="en-AU" sz="900" dirty="0">
                <a:solidFill>
                  <a:prstClr val="black"/>
                </a:solidFill>
                <a:latin typeface="Calibri" panose="020F0502020204030204"/>
              </a:rPr>
              <a:t>If the vocabulary is about GSQ specific concepts, then the name must start with “GSQ” e.g. </a:t>
            </a:r>
            <a:r>
              <a:rPr lang="en-AU" sz="900" dirty="0">
                <a:solidFill>
                  <a:prstClr val="black"/>
                </a:solidFill>
                <a:latin typeface="Courier New" panose="02070309020205020404" pitchFamily="49" charset="0"/>
                <a:cs typeface="Courier New" panose="02070309020205020404" pitchFamily="49" charset="0"/>
              </a:rPr>
              <a:t>GSQ Dataset Themes</a:t>
            </a:r>
          </a:p>
          <a:p>
            <a:pPr marL="158351" indent="-158351" defTabSz="211135" eaLnBrk="1" fontAlgn="auto" hangingPunct="1">
              <a:lnSpc>
                <a:spcPct val="150000"/>
              </a:lnSpc>
              <a:spcBef>
                <a:spcPts val="0"/>
              </a:spcBef>
              <a:spcAft>
                <a:spcPts val="0"/>
              </a:spcAft>
              <a:buFontTx/>
              <a:buAutoNum type="arabicPeriod"/>
            </a:pPr>
            <a:r>
              <a:rPr lang="en-AU" sz="900" dirty="0">
                <a:solidFill>
                  <a:prstClr val="black"/>
                </a:solidFill>
                <a:latin typeface="Calibri" panose="020F0502020204030204"/>
                <a:cs typeface="Courier New" panose="02070309020205020404" pitchFamily="49" charset="0"/>
              </a:rPr>
              <a:t>If the vocabulary is about universal concepts, do not prefix with “GSQ” e.g. </a:t>
            </a:r>
            <a:r>
              <a:rPr lang="en-AU" sz="900" dirty="0">
                <a:solidFill>
                  <a:prstClr val="black"/>
                </a:solidFill>
                <a:latin typeface="Courier New" panose="02070309020205020404" pitchFamily="49" charset="0"/>
                <a:cs typeface="Courier New" panose="02070309020205020404" pitchFamily="49" charset="0"/>
              </a:rPr>
              <a:t>Earth Science Data Category</a:t>
            </a:r>
          </a:p>
        </p:txBody>
      </p:sp>
      <p:sp>
        <p:nvSpPr>
          <p:cNvPr id="19" name="Rounded Rectangular Callout 18"/>
          <p:cNvSpPr/>
          <p:nvPr/>
        </p:nvSpPr>
        <p:spPr>
          <a:xfrm>
            <a:off x="5398471" y="5590174"/>
            <a:ext cx="3938733" cy="641482"/>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313" tIns="4988" rIns="8313" bIns="4988" numCol="1" spcCol="0" rtlCol="0" fromWordArt="0" anchor="t" anchorCtr="0" forceAA="0" compatLnSpc="1">
            <a:prstTxWarp prst="textNoShape">
              <a:avLst/>
            </a:prstTxWarp>
            <a:noAutofit/>
          </a:bodyPr>
          <a:lstStyle/>
          <a:p>
            <a:pPr defTabSz="211135" eaLnBrk="1" fontAlgn="auto" hangingPunct="1">
              <a:lnSpc>
                <a:spcPct val="150000"/>
              </a:lnSpc>
              <a:spcBef>
                <a:spcPts val="0"/>
              </a:spcBef>
              <a:spcAft>
                <a:spcPts val="0"/>
              </a:spcAft>
            </a:pPr>
            <a:r>
              <a:rPr lang="en-AU" sz="900" dirty="0">
                <a:solidFill>
                  <a:prstClr val="black"/>
                </a:solidFill>
                <a:latin typeface="Calibri" panose="020F0502020204030204"/>
              </a:rPr>
              <a:t>Use plain English to describe the content of the vocabulary..</a:t>
            </a:r>
            <a:endParaRPr lang="en-AU" sz="900" dirty="0">
              <a:solidFill>
                <a:prstClr val="black"/>
              </a:solidFill>
              <a:latin typeface="Courier New" panose="02070309020205020404" pitchFamily="49" charset="0"/>
              <a:cs typeface="Courier New" panose="02070309020205020404" pitchFamily="49" charset="0"/>
            </a:endParaRPr>
          </a:p>
        </p:txBody>
      </p:sp>
      <p:sp>
        <p:nvSpPr>
          <p:cNvPr id="20" name="Rounded Rectangular Callout 19"/>
          <p:cNvSpPr/>
          <p:nvPr/>
        </p:nvSpPr>
        <p:spPr>
          <a:xfrm>
            <a:off x="4730256" y="4386985"/>
            <a:ext cx="3938733" cy="641482"/>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313" tIns="4988" rIns="8313" bIns="4988" numCol="1" spcCol="0" rtlCol="0" fromWordArt="0" anchor="t" anchorCtr="0" forceAA="0" compatLnSpc="1">
            <a:prstTxWarp prst="textNoShape">
              <a:avLst/>
            </a:prstTxWarp>
            <a:noAutofit/>
          </a:bodyPr>
          <a:lstStyle/>
          <a:p>
            <a:pPr defTabSz="211135" eaLnBrk="1" fontAlgn="auto" hangingPunct="1">
              <a:lnSpc>
                <a:spcPct val="150000"/>
              </a:lnSpc>
              <a:spcBef>
                <a:spcPts val="0"/>
              </a:spcBef>
              <a:spcAft>
                <a:spcPts val="0"/>
              </a:spcAft>
            </a:pPr>
            <a:r>
              <a:rPr lang="en-AU" sz="900" dirty="0">
                <a:solidFill>
                  <a:prstClr val="black"/>
                </a:solidFill>
                <a:latin typeface="Calibri" panose="020F0502020204030204"/>
              </a:rPr>
              <a:t>Use plain English to describe the source material and data provenance used to construct the vocabulary and define its hierarchies.</a:t>
            </a:r>
            <a:endParaRPr lang="en-AU" sz="900" dirty="0">
              <a:solidFill>
                <a:prstClr val="black"/>
              </a:solidFill>
              <a:latin typeface="Courier New" panose="02070309020205020404" pitchFamily="49" charset="0"/>
              <a:cs typeface="Courier New" panose="02070309020205020404" pitchFamily="49" charset="0"/>
            </a:endParaRPr>
          </a:p>
        </p:txBody>
      </p:sp>
      <p:sp>
        <p:nvSpPr>
          <p:cNvPr id="26" name="Rounded Rectangular Callout 25"/>
          <p:cNvSpPr/>
          <p:nvPr/>
        </p:nvSpPr>
        <p:spPr>
          <a:xfrm>
            <a:off x="10026127" y="4782185"/>
            <a:ext cx="3938733" cy="641482"/>
          </a:xfrm>
          <a:prstGeom prst="wedgeRoundRectCallout">
            <a:avLst>
              <a:gd name="adj1" fmla="val -73918"/>
              <a:gd name="adj2" fmla="val -32803"/>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8313" tIns="4988" rIns="8313" bIns="4988" numCol="1" spcCol="0" rtlCol="0" fromWordArt="0" anchor="t" anchorCtr="0" forceAA="0" compatLnSpc="1">
            <a:prstTxWarp prst="textNoShape">
              <a:avLst/>
            </a:prstTxWarp>
            <a:noAutofit/>
          </a:bodyPr>
          <a:lstStyle/>
          <a:p>
            <a:pPr defTabSz="211135" eaLnBrk="1" fontAlgn="auto" hangingPunct="1">
              <a:lnSpc>
                <a:spcPct val="150000"/>
              </a:lnSpc>
              <a:spcBef>
                <a:spcPts val="0"/>
              </a:spcBef>
              <a:spcAft>
                <a:spcPts val="0"/>
              </a:spcAft>
            </a:pPr>
            <a:r>
              <a:rPr lang="en-AU" sz="900" dirty="0">
                <a:solidFill>
                  <a:prstClr val="black"/>
                </a:solidFill>
                <a:latin typeface="Calibri" panose="020F0502020204030204"/>
              </a:rPr>
              <a:t>For the first creation of the vocabulary copy this cell and paste-as-value back into this cell to set a fixed creation date.</a:t>
            </a:r>
            <a:endParaRPr lang="en-AU" sz="900"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283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9"/>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0" grpId="0" animBg="1"/>
      <p:bldP spid="20" grpId="1" animBg="1"/>
      <p:bldP spid="26" grpId="0" animBg="1"/>
      <p:bldP spid="26"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21740" y="6926412"/>
            <a:ext cx="5401240" cy="411648"/>
          </a:xfrm>
          <a:prstGeom prst="rect">
            <a:avLst/>
          </a:prstGeom>
        </p:spPr>
      </p:pic>
      <p:sp>
        <p:nvSpPr>
          <p:cNvPr id="2" name="Title 1"/>
          <p:cNvSpPr>
            <a:spLocks noGrp="1"/>
          </p:cNvSpPr>
          <p:nvPr>
            <p:ph type="title"/>
          </p:nvPr>
        </p:nvSpPr>
        <p:spPr/>
        <p:txBody>
          <a:bodyPr/>
          <a:lstStyle/>
          <a:p>
            <a:r>
              <a:rPr lang="en-AU" dirty="0" smtClean="0"/>
              <a:t>Excel Vocabulary Builder – SKOS Pivot</a:t>
            </a:r>
            <a:endParaRPr lang="en-AU" dirty="0"/>
          </a:p>
        </p:txBody>
      </p:sp>
      <p:sp>
        <p:nvSpPr>
          <p:cNvPr id="4" name="Rectangle 3">
            <a:hlinkClick r:id="rId3"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graphicFrame>
        <p:nvGraphicFramePr>
          <p:cNvPr id="6" name="Table 5"/>
          <p:cNvGraphicFramePr>
            <a:graphicFrameLocks noGrp="1"/>
          </p:cNvGraphicFramePr>
          <p:nvPr>
            <p:extLst>
              <p:ext uri="{D42A27DB-BD31-4B8C-83A1-F6EECF244321}">
                <p14:modId xmlns:p14="http://schemas.microsoft.com/office/powerpoint/2010/main" val="992036798"/>
              </p:ext>
            </p:extLst>
          </p:nvPr>
        </p:nvGraphicFramePr>
        <p:xfrm>
          <a:off x="10058395" y="2009668"/>
          <a:ext cx="9264585" cy="5516539"/>
        </p:xfrm>
        <a:graphic>
          <a:graphicData uri="http://schemas.openxmlformats.org/drawingml/2006/table">
            <a:tbl>
              <a:tblPr/>
              <a:tblGrid>
                <a:gridCol w="1577596">
                  <a:extLst>
                    <a:ext uri="{9D8B030D-6E8A-4147-A177-3AD203B41FA5}">
                      <a16:colId xmlns:a16="http://schemas.microsoft.com/office/drawing/2014/main" val="2091943745"/>
                    </a:ext>
                  </a:extLst>
                </a:gridCol>
                <a:gridCol w="1276141">
                  <a:extLst>
                    <a:ext uri="{9D8B030D-6E8A-4147-A177-3AD203B41FA5}">
                      <a16:colId xmlns:a16="http://schemas.microsoft.com/office/drawing/2014/main" val="1433130467"/>
                    </a:ext>
                  </a:extLst>
                </a:gridCol>
                <a:gridCol w="1045028">
                  <a:extLst>
                    <a:ext uri="{9D8B030D-6E8A-4147-A177-3AD203B41FA5}">
                      <a16:colId xmlns:a16="http://schemas.microsoft.com/office/drawing/2014/main" val="3046342606"/>
                    </a:ext>
                  </a:extLst>
                </a:gridCol>
                <a:gridCol w="536582">
                  <a:extLst>
                    <a:ext uri="{9D8B030D-6E8A-4147-A177-3AD203B41FA5}">
                      <a16:colId xmlns:a16="http://schemas.microsoft.com/office/drawing/2014/main" val="3257279308"/>
                    </a:ext>
                  </a:extLst>
                </a:gridCol>
                <a:gridCol w="536582">
                  <a:extLst>
                    <a:ext uri="{9D8B030D-6E8A-4147-A177-3AD203B41FA5}">
                      <a16:colId xmlns:a16="http://schemas.microsoft.com/office/drawing/2014/main" val="2598711474"/>
                    </a:ext>
                  </a:extLst>
                </a:gridCol>
                <a:gridCol w="536582">
                  <a:extLst>
                    <a:ext uri="{9D8B030D-6E8A-4147-A177-3AD203B41FA5}">
                      <a16:colId xmlns:a16="http://schemas.microsoft.com/office/drawing/2014/main" val="3133346144"/>
                    </a:ext>
                  </a:extLst>
                </a:gridCol>
                <a:gridCol w="536582">
                  <a:extLst>
                    <a:ext uri="{9D8B030D-6E8A-4147-A177-3AD203B41FA5}">
                      <a16:colId xmlns:a16="http://schemas.microsoft.com/office/drawing/2014/main" val="2472867989"/>
                    </a:ext>
                  </a:extLst>
                </a:gridCol>
                <a:gridCol w="536582">
                  <a:extLst>
                    <a:ext uri="{9D8B030D-6E8A-4147-A177-3AD203B41FA5}">
                      <a16:colId xmlns:a16="http://schemas.microsoft.com/office/drawing/2014/main" val="1776166662"/>
                    </a:ext>
                  </a:extLst>
                </a:gridCol>
                <a:gridCol w="536582">
                  <a:extLst>
                    <a:ext uri="{9D8B030D-6E8A-4147-A177-3AD203B41FA5}">
                      <a16:colId xmlns:a16="http://schemas.microsoft.com/office/drawing/2014/main" val="4043908724"/>
                    </a:ext>
                  </a:extLst>
                </a:gridCol>
                <a:gridCol w="536582">
                  <a:extLst>
                    <a:ext uri="{9D8B030D-6E8A-4147-A177-3AD203B41FA5}">
                      <a16:colId xmlns:a16="http://schemas.microsoft.com/office/drawing/2014/main" val="40420315"/>
                    </a:ext>
                  </a:extLst>
                </a:gridCol>
                <a:gridCol w="536582">
                  <a:extLst>
                    <a:ext uri="{9D8B030D-6E8A-4147-A177-3AD203B41FA5}">
                      <a16:colId xmlns:a16="http://schemas.microsoft.com/office/drawing/2014/main" val="2586793121"/>
                    </a:ext>
                  </a:extLst>
                </a:gridCol>
                <a:gridCol w="536582">
                  <a:extLst>
                    <a:ext uri="{9D8B030D-6E8A-4147-A177-3AD203B41FA5}">
                      <a16:colId xmlns:a16="http://schemas.microsoft.com/office/drawing/2014/main" val="2879696440"/>
                    </a:ext>
                  </a:extLst>
                </a:gridCol>
                <a:gridCol w="536582">
                  <a:extLst>
                    <a:ext uri="{9D8B030D-6E8A-4147-A177-3AD203B41FA5}">
                      <a16:colId xmlns:a16="http://schemas.microsoft.com/office/drawing/2014/main" val="1921621053"/>
                    </a:ext>
                  </a:extLst>
                </a:gridCol>
              </a:tblGrid>
              <a:tr h="332043">
                <a:tc>
                  <a:txBody>
                    <a:bodyPr/>
                    <a:lstStyle/>
                    <a:p>
                      <a:pPr algn="l" fontAlgn="b"/>
                      <a:r>
                        <a:rPr lang="en-AU" sz="1100" b="0" i="0" u="none" strike="noStrike" dirty="0">
                          <a:solidFill>
                            <a:srgbClr val="000000"/>
                          </a:solidFill>
                          <a:effectLst/>
                          <a:latin typeface="Calibri" panose="020F0502020204030204" pitchFamily="34" charset="0"/>
                        </a:rPr>
                        <a:t>IN_COLLECTIONS</a:t>
                      </a:r>
                    </a:p>
                  </a:txBody>
                  <a:tcPr marL="0" marR="0" marT="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0" i="0" u="none" strike="noStrike">
                          <a:solidFill>
                            <a:srgbClr val="000000"/>
                          </a:solidFill>
                          <a:effectLst/>
                          <a:latin typeface="Calibri" panose="020F0502020204030204" pitchFamily="34" charset="0"/>
                        </a:rPr>
                        <a:t>(Multiple Items)</a:t>
                      </a:r>
                    </a:p>
                  </a:txBody>
                  <a:tcPr marL="0" marR="0" marT="0" marB="0" anchor="b">
                    <a:lnL>
                      <a:noFill/>
                    </a:lnL>
                    <a:lnR>
                      <a:noFill/>
                    </a:lnR>
                    <a:lnT w="12700" cap="flat" cmpd="sng" algn="ctr">
                      <a:solidFill>
                        <a:schemeClr val="tx1"/>
                      </a:solidFill>
                      <a:prstDash val="solid"/>
                      <a:round/>
                      <a:headEnd type="none" w="med" len="med"/>
                      <a:tailEnd type="none" w="med" len="med"/>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←REFRESH HERE</a:t>
                      </a: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4012645126"/>
                  </a:ext>
                </a:extLst>
              </a:tr>
              <a:tr h="324031">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w="6350" cap="flat" cmpd="sng" algn="ctr">
                      <a:solidFill>
                        <a:srgbClr val="9BC2E6"/>
                      </a:solidFill>
                      <a:prstDash val="solid"/>
                      <a:round/>
                      <a:headEnd type="none" w="med" len="med"/>
                      <a:tailEnd type="none" w="med" len="med"/>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l"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909658942"/>
                  </a:ext>
                </a:extLst>
              </a:tr>
              <a:tr h="324031">
                <a:tc>
                  <a:txBody>
                    <a:bodyPr/>
                    <a:lstStyle/>
                    <a:p>
                      <a:pPr algn="l" fontAlgn="b"/>
                      <a:r>
                        <a:rPr lang="en-AU" sz="1100" b="1" i="0" u="none" strike="noStrike">
                          <a:solidFill>
                            <a:srgbClr val="000000"/>
                          </a:solidFill>
                          <a:effectLst/>
                          <a:latin typeface="Calibri" panose="020F0502020204030204" pitchFamily="34" charset="0"/>
                        </a:rPr>
                        <a:t>Row Labels</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9BC2E6"/>
                      </a:solidFill>
                      <a:prstDash val="solid"/>
                      <a:round/>
                      <a:headEnd type="none" w="med" len="med"/>
                      <a:tailEnd type="none" w="med" len="med"/>
                    </a:lnB>
                    <a:solidFill>
                      <a:srgbClr val="DDEBF7"/>
                    </a:solidFill>
                  </a:tcPr>
                </a:tc>
                <a:tc>
                  <a:txBody>
                    <a:bodyPr/>
                    <a:lstStyle/>
                    <a:p>
                      <a:pPr algn="l" fontAlgn="b"/>
                      <a:r>
                        <a:rPr lang="en-AU" sz="1100" b="1" i="0" u="none" strike="noStrike">
                          <a:solidFill>
                            <a:srgbClr val="000000"/>
                          </a:solidFill>
                          <a:effectLst/>
                          <a:latin typeface="Calibri" panose="020F0502020204030204" pitchFamily="34" charset="0"/>
                        </a:rPr>
                        <a:t>←REFRESH HERE</a:t>
                      </a:r>
                    </a:p>
                  </a:txBody>
                  <a:tcPr marL="0" marR="0" marT="0" marB="0" anchor="b">
                    <a:lnL>
                      <a:noFill/>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In Collections</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1</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3</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4</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5</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6</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7</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8</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9</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10</a:t>
                      </a: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197921245"/>
                  </a:ext>
                </a:extLst>
              </a:tr>
              <a:tr h="324031">
                <a:tc>
                  <a:txBody>
                    <a:bodyPr/>
                    <a:lstStyle/>
                    <a:p>
                      <a:pPr algn="l" fontAlgn="b"/>
                      <a:r>
                        <a:rPr lang="en-AU" sz="1100" b="0" i="0" u="none" strike="noStrike">
                          <a:solidFill>
                            <a:srgbClr val="000000"/>
                          </a:solidFill>
                          <a:effectLst/>
                          <a:latin typeface="Calibri" panose="020F0502020204030204" pitchFamily="34" charset="0"/>
                        </a:rPr>
                        <a:t>air-gun</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86455313"/>
                  </a:ext>
                </a:extLst>
              </a:tr>
              <a:tr h="324031">
                <a:tc>
                  <a:txBody>
                    <a:bodyPr/>
                    <a:lstStyle/>
                    <a:p>
                      <a:pPr algn="l" fontAlgn="b"/>
                      <a:r>
                        <a:rPr lang="en-AU" sz="1100" b="0" i="0" u="none" strike="noStrike">
                          <a:solidFill>
                            <a:srgbClr val="000000"/>
                          </a:solidFill>
                          <a:effectLst/>
                          <a:latin typeface="Calibri" panose="020F0502020204030204" pitchFamily="34" charset="0"/>
                        </a:rPr>
                        <a:t>boomer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6067271"/>
                  </a:ext>
                </a:extLst>
              </a:tr>
              <a:tr h="324031">
                <a:tc>
                  <a:txBody>
                    <a:bodyPr/>
                    <a:lstStyle/>
                    <a:p>
                      <a:pPr algn="l" fontAlgn="b"/>
                      <a:r>
                        <a:rPr lang="en-AU" sz="1100" b="0" i="0" u="none" strike="noStrike">
                          <a:solidFill>
                            <a:srgbClr val="000000"/>
                          </a:solidFill>
                          <a:effectLst/>
                          <a:latin typeface="Calibri" panose="020F0502020204030204" pitchFamily="34" charset="0"/>
                        </a:rPr>
                        <a:t>dynamite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957442183"/>
                  </a:ext>
                </a:extLst>
              </a:tr>
              <a:tr h="324031">
                <a:tc>
                  <a:txBody>
                    <a:bodyPr/>
                    <a:lstStyle/>
                    <a:p>
                      <a:pPr algn="l" fontAlgn="b"/>
                      <a:r>
                        <a:rPr lang="en-AU" sz="1100" b="0" i="0" u="none" strike="noStrike">
                          <a:solidFill>
                            <a:srgbClr val="000000"/>
                          </a:solidFill>
                          <a:effectLst/>
                          <a:latin typeface="Calibri" panose="020F0502020204030204" pitchFamily="34" charset="0"/>
                        </a:rPr>
                        <a:t>firearm</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613115452"/>
                  </a:ext>
                </a:extLst>
              </a:tr>
              <a:tr h="324031">
                <a:tc>
                  <a:txBody>
                    <a:bodyPr/>
                    <a:lstStyle/>
                    <a:p>
                      <a:pPr algn="l" fontAlgn="b"/>
                      <a:r>
                        <a:rPr lang="en-AU" sz="1100" b="0" i="0" u="none" strike="noStrike">
                          <a:solidFill>
                            <a:srgbClr val="000000"/>
                          </a:solidFill>
                          <a:effectLst/>
                          <a:latin typeface="Calibri" panose="020F0502020204030204" pitchFamily="34" charset="0"/>
                        </a:rPr>
                        <a:t>plasma-sound-source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78382939"/>
                  </a:ext>
                </a:extLst>
              </a:tr>
              <a:tr h="324031">
                <a:tc>
                  <a:txBody>
                    <a:bodyPr/>
                    <a:lstStyle/>
                    <a:p>
                      <a:pPr algn="l" fontAlgn="b"/>
                      <a:r>
                        <a:rPr lang="en-AU" sz="1100" b="0" i="0" u="none" strike="noStrike">
                          <a:solidFill>
                            <a:srgbClr val="000000"/>
                          </a:solidFill>
                          <a:effectLst/>
                          <a:latin typeface="Calibri" panose="020F0502020204030204" pitchFamily="34" charset="0"/>
                        </a:rPr>
                        <a:t>water-gun</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Explosive, Offshore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Explosive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Offshore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152915969"/>
                  </a:ext>
                </a:extLst>
              </a:tr>
              <a:tr h="324031">
                <a:tc>
                  <a:txBody>
                    <a:bodyPr/>
                    <a:lstStyle/>
                    <a:p>
                      <a:pPr algn="l" fontAlgn="b"/>
                      <a:r>
                        <a:rPr lang="en-AU" sz="1100" b="0" i="0" u="none" strike="noStrike">
                          <a:solidFill>
                            <a:srgbClr val="000000"/>
                          </a:solidFill>
                          <a:effectLst/>
                          <a:latin typeface="Calibri" panose="020F0502020204030204" pitchFamily="34" charset="0"/>
                        </a:rPr>
                        <a:t>noise-source</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Vibration,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dirty="0">
                          <a:solidFill>
                            <a:srgbClr val="000000"/>
                          </a:solidFill>
                          <a:effectLst/>
                          <a:latin typeface="Calibri" panose="020F0502020204030204" pitchFamily="34" charset="0"/>
                        </a:rPr>
                        <a:t>Vibration</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1567596947"/>
                  </a:ext>
                </a:extLst>
              </a:tr>
              <a:tr h="324031">
                <a:tc>
                  <a:txBody>
                    <a:bodyPr/>
                    <a:lstStyle/>
                    <a:p>
                      <a:pPr algn="l" fontAlgn="b"/>
                      <a:r>
                        <a:rPr lang="en-AU" sz="1100" b="0" i="0" u="none" strike="noStrike">
                          <a:solidFill>
                            <a:srgbClr val="000000"/>
                          </a:solidFill>
                          <a:effectLst/>
                          <a:latin typeface="Calibri" panose="020F0502020204030204" pitchFamily="34" charset="0"/>
                        </a:rPr>
                        <a:t>vibroseis</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Vibration,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Vibration</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845413895"/>
                  </a:ext>
                </a:extLst>
              </a:tr>
              <a:tr h="324031">
                <a:tc>
                  <a:txBody>
                    <a:bodyPr/>
                    <a:lstStyle/>
                    <a:p>
                      <a:pPr algn="l" fontAlgn="b"/>
                      <a:r>
                        <a:rPr lang="en-AU" sz="1100" b="0" i="0" u="none" strike="noStrike">
                          <a:solidFill>
                            <a:srgbClr val="000000"/>
                          </a:solidFill>
                          <a:effectLst/>
                          <a:latin typeface="Calibri" panose="020F0502020204030204" pitchFamily="34" charset="0"/>
                        </a:rPr>
                        <a:t>accelerated-weight-drop</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285731160"/>
                  </a:ext>
                </a:extLst>
              </a:tr>
              <a:tr h="324031">
                <a:tc>
                  <a:txBody>
                    <a:bodyPr/>
                    <a:lstStyle/>
                    <a:p>
                      <a:pPr algn="l" fontAlgn="b"/>
                      <a:r>
                        <a:rPr lang="en-AU" sz="1100" b="0" i="0" u="none" strike="noStrike">
                          <a:solidFill>
                            <a:srgbClr val="000000"/>
                          </a:solidFill>
                          <a:effectLst/>
                          <a:latin typeface="Calibri" panose="020F0502020204030204" pitchFamily="34" charset="0"/>
                        </a:rPr>
                        <a:t>hammer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76335465"/>
                  </a:ext>
                </a:extLst>
              </a:tr>
              <a:tr h="324031">
                <a:tc>
                  <a:txBody>
                    <a:bodyPr/>
                    <a:lstStyle/>
                    <a:p>
                      <a:pPr algn="l" fontAlgn="b"/>
                      <a:r>
                        <a:rPr lang="en-AU" sz="1100" b="0" i="0" u="none" strike="noStrike">
                          <a:solidFill>
                            <a:srgbClr val="000000"/>
                          </a:solidFill>
                          <a:effectLst/>
                          <a:latin typeface="Calibri" panose="020F0502020204030204" pitchFamily="34" charset="0"/>
                        </a:rPr>
                        <a:t>hydraulic-oil-impactor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2379198440"/>
                  </a:ext>
                </a:extLst>
              </a:tr>
              <a:tr h="324031">
                <a:tc>
                  <a:txBody>
                    <a:bodyPr/>
                    <a:lstStyle/>
                    <a:p>
                      <a:pPr algn="l" fontAlgn="b"/>
                      <a:r>
                        <a:rPr lang="en-AU" sz="1100" b="0" i="0" u="none" strike="noStrike">
                          <a:solidFill>
                            <a:srgbClr val="000000"/>
                          </a:solidFill>
                          <a:effectLst/>
                          <a:latin typeface="Calibri" panose="020F0502020204030204" pitchFamily="34" charset="0"/>
                        </a:rPr>
                        <a:t>wacker</a:t>
                      </a:r>
                    </a:p>
                  </a:txBody>
                  <a:tcPr marL="0" marR="0" marT="0" marB="0" anchor="b">
                    <a:lnL w="12700" cap="flat" cmpd="sng" algn="ctr">
                      <a:solidFill>
                        <a:schemeClr val="tx1"/>
                      </a:solidFill>
                      <a:prstDash val="solid"/>
                      <a:round/>
                      <a:headEnd type="none" w="med" len="med"/>
                      <a:tailEnd type="none" w="med" len="med"/>
                    </a:lnL>
                    <a:lnR>
                      <a:noFill/>
                    </a:lnR>
                    <a:lnT>
                      <a:noFill/>
                    </a:lnT>
                    <a:lnB>
                      <a:noFill/>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603804213"/>
                  </a:ext>
                </a:extLst>
              </a:tr>
              <a:tr h="324031">
                <a:tc>
                  <a:txBody>
                    <a:bodyPr/>
                    <a:lstStyle/>
                    <a:p>
                      <a:pPr algn="l" fontAlgn="b"/>
                      <a:r>
                        <a:rPr lang="en-AU" sz="1100" b="0" i="0" u="none" strike="noStrike">
                          <a:solidFill>
                            <a:srgbClr val="000000"/>
                          </a:solidFill>
                          <a:effectLst/>
                          <a:latin typeface="Calibri" panose="020F0502020204030204" pitchFamily="34" charset="0"/>
                        </a:rPr>
                        <a:t>weight-drop</a:t>
                      </a:r>
                    </a:p>
                  </a:txBody>
                  <a:tcPr marL="0" marR="0" marT="0" marB="0" anchor="b">
                    <a:lnL w="12700" cap="flat" cmpd="sng" algn="ctr">
                      <a:solidFill>
                        <a:schemeClr val="tx1"/>
                      </a:solidFill>
                      <a:prstDash val="solid"/>
                      <a:round/>
                      <a:headEnd type="none" w="med" len="med"/>
                      <a:tailEnd type="none" w="med" len="med"/>
                    </a:lnL>
                    <a:lnR>
                      <a:noFill/>
                    </a:lnR>
                    <a:lnT>
                      <a:noFill/>
                    </a:lnT>
                    <a:lnB w="6350" cap="flat" cmpd="sng" algn="ctr">
                      <a:solidFill>
                        <a:srgbClr val="9BC2E6"/>
                      </a:solidFill>
                      <a:prstDash val="solid"/>
                      <a:round/>
                      <a:headEnd type="none" w="med" len="med"/>
                      <a:tailEnd type="none" w="med" len="med"/>
                    </a:lnB>
                  </a:tcPr>
                </a:tc>
                <a:tc>
                  <a:txBody>
                    <a:bodyPr/>
                    <a:lstStyle/>
                    <a:p>
                      <a:pPr algn="l" fontAlgn="b"/>
                      <a:r>
                        <a:rPr lang="en-AU" sz="1100" b="0" i="0" u="none" strike="noStrike">
                          <a:solidFill>
                            <a:srgbClr val="000000"/>
                          </a:solidFill>
                          <a:effectLst/>
                          <a:latin typeface="Calibri" panose="020F0502020204030204" pitchFamily="34" charset="0"/>
                        </a:rPr>
                        <a:t>Impact, Onshore</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2</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Impact</a:t>
                      </a:r>
                    </a:p>
                  </a:txBody>
                  <a:tcPr marL="0" marR="0" marT="0" marB="0" anchor="b">
                    <a:lnL>
                      <a:noFill/>
                    </a:lnL>
                    <a:lnR>
                      <a:noFill/>
                    </a:lnR>
                    <a:lnT>
                      <a:noFill/>
                    </a:lnT>
                    <a:lnB>
                      <a:noFill/>
                    </a:lnB>
                  </a:tcPr>
                </a:tc>
                <a:tc>
                  <a:txBody>
                    <a:bodyPr/>
                    <a:lstStyle/>
                    <a:p>
                      <a:pPr algn="ctr" fontAlgn="b"/>
                      <a:r>
                        <a:rPr lang="en-AU" sz="1100" b="0" i="0" u="none" strike="noStrike">
                          <a:solidFill>
                            <a:srgbClr val="000000"/>
                          </a:solidFill>
                          <a:effectLst/>
                          <a:latin typeface="Calibri" panose="020F0502020204030204" pitchFamily="34" charset="0"/>
                        </a:rPr>
                        <a:t>Onshore</a:t>
                      </a: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a:noFill/>
                    </a:lnR>
                    <a:lnT>
                      <a:noFill/>
                    </a:lnT>
                    <a:lnB>
                      <a:noFill/>
                    </a:lnB>
                  </a:tcPr>
                </a:tc>
                <a:tc>
                  <a:txBody>
                    <a:bodyPr/>
                    <a:lstStyle/>
                    <a:p>
                      <a:pPr algn="ctr" fontAlgn="b"/>
                      <a:endParaRPr lang="en-AU" sz="11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a:noFill/>
                    </a:lnB>
                  </a:tcPr>
                </a:tc>
                <a:extLst>
                  <a:ext uri="{0D108BD9-81ED-4DB2-BD59-A6C34878D82A}">
                    <a16:rowId xmlns:a16="http://schemas.microsoft.com/office/drawing/2014/main" val="3083128781"/>
                  </a:ext>
                </a:extLst>
              </a:tr>
              <a:tr h="324031">
                <a:tc>
                  <a:txBody>
                    <a:bodyPr/>
                    <a:lstStyle/>
                    <a:p>
                      <a:pPr algn="l" fontAlgn="b"/>
                      <a:r>
                        <a:rPr lang="en-AU" sz="900" b="1" i="0" u="none" strike="noStrike">
                          <a:solidFill>
                            <a:srgbClr val="000000"/>
                          </a:solidFill>
                          <a:effectLst/>
                          <a:latin typeface="Calibri" panose="020F0502020204030204" pitchFamily="34" charset="0"/>
                        </a:rPr>
                        <a:t>Grand Total</a:t>
                      </a:r>
                    </a:p>
                  </a:txBody>
                  <a:tcPr marL="0" marR="0" marT="0" marB="0" anchor="b">
                    <a:lnL w="12700" cap="flat" cmpd="sng" algn="ctr">
                      <a:solidFill>
                        <a:schemeClr val="tx1"/>
                      </a:solidFill>
                      <a:prstDash val="solid"/>
                      <a:round/>
                      <a:headEnd type="none" w="med" len="med"/>
                      <a:tailEnd type="none" w="med" len="med"/>
                    </a:lnL>
                    <a:lnR>
                      <a:noFill/>
                    </a:lnR>
                    <a:lnT w="6350" cap="flat" cmpd="sng" algn="ctr">
                      <a:solidFill>
                        <a:srgbClr val="9BC2E6"/>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DEBF7"/>
                    </a:solidFill>
                  </a:tcPr>
                </a:tc>
                <a:tc>
                  <a:txBody>
                    <a:bodyPr/>
                    <a:lstStyle/>
                    <a:p>
                      <a:pPr algn="l"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a:solidFill>
                          <a:srgbClr val="000000"/>
                        </a:solidFill>
                        <a:effectLst/>
                        <a:latin typeface="Calibri" panose="020F0502020204030204" pitchFamily="34" charset="0"/>
                      </a:endParaRPr>
                    </a:p>
                  </a:txBody>
                  <a:tcPr marL="0" marR="0" marT="0"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endParaRPr lang="en-AU" sz="900" b="0" i="0" u="none" strike="noStrike" dirty="0">
                        <a:solidFill>
                          <a:srgbClr val="000000"/>
                        </a:solidFill>
                        <a:effectLst/>
                        <a:latin typeface="Calibri" panose="020F0502020204030204" pitchFamily="34" charset="0"/>
                      </a:endParaRPr>
                    </a:p>
                  </a:txBody>
                  <a:tcPr marL="0" marR="0" marT="0" marB="0" anchor="b">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4738341"/>
                  </a:ext>
                </a:extLst>
              </a:tr>
            </a:tbl>
          </a:graphicData>
        </a:graphic>
      </p:graphicFrame>
      <p:sp>
        <p:nvSpPr>
          <p:cNvPr id="7" name="Content Placeholder 2"/>
          <p:cNvSpPr>
            <a:spLocks noGrp="1"/>
          </p:cNvSpPr>
          <p:nvPr>
            <p:ph idx="1"/>
          </p:nvPr>
        </p:nvSpPr>
        <p:spPr>
          <a:xfrm>
            <a:off x="1361202" y="2300203"/>
            <a:ext cx="8224758" cy="6109011"/>
          </a:xfrm>
        </p:spPr>
        <p:txBody>
          <a:bodyPr>
            <a:normAutofit/>
          </a:bodyPr>
          <a:lstStyle/>
          <a:p>
            <a:pPr marL="342900" indent="-342900">
              <a:buFont typeface="+mj-lt"/>
              <a:buAutoNum type="arabicPeriod"/>
            </a:pPr>
            <a:r>
              <a:rPr lang="en-AU" sz="2000" b="1" dirty="0" smtClean="0"/>
              <a:t>Refresh IN_COLLECTIONS</a:t>
            </a:r>
          </a:p>
          <a:p>
            <a:pPr marL="342900" indent="-342900">
              <a:buFont typeface="+mj-lt"/>
              <a:buAutoNum type="arabicPeriod"/>
            </a:pPr>
            <a:r>
              <a:rPr lang="en-AU" sz="2000" b="1" dirty="0" smtClean="0"/>
              <a:t>Refresh Row Labels</a:t>
            </a:r>
          </a:p>
          <a:p>
            <a:pPr marL="342900" indent="-342900">
              <a:buFont typeface="+mj-lt"/>
              <a:buAutoNum type="arabicPeriod"/>
            </a:pPr>
            <a:r>
              <a:rPr lang="en-AU" sz="2000" b="1" dirty="0" smtClean="0"/>
              <a:t>In IN_COLLECTIONS and Row Labels filter drop downs, ensure all items are selected except for (blank)</a:t>
            </a:r>
          </a:p>
          <a:p>
            <a:pPr marL="342900" indent="-342900">
              <a:buFont typeface="+mj-lt"/>
              <a:buAutoNum type="arabicPeriod"/>
            </a:pPr>
            <a:r>
              <a:rPr lang="en-AU" sz="2000" b="1" dirty="0" smtClean="0"/>
              <a:t>Select collections columns 1-10 </a:t>
            </a:r>
          </a:p>
          <a:p>
            <a:pPr marL="342900" indent="-342900">
              <a:buFont typeface="+mj-lt"/>
              <a:buAutoNum type="arabicPeriod"/>
            </a:pPr>
            <a:r>
              <a:rPr lang="en-AU" sz="2000" b="1" dirty="0" smtClean="0"/>
              <a:t>Drag formula down as needed to cover full vocabulary list</a:t>
            </a:r>
          </a:p>
          <a:p>
            <a:pPr marL="342900" indent="-342900">
              <a:buFont typeface="+mj-lt"/>
              <a:buAutoNum type="arabicPeriod"/>
            </a:pPr>
            <a:endParaRPr lang="en-AU" sz="2000" b="1" dirty="0"/>
          </a:p>
          <a:p>
            <a:pPr marL="0" indent="0">
              <a:buNone/>
            </a:pPr>
            <a:endParaRPr lang="en-AU" sz="2000" b="1" dirty="0"/>
          </a:p>
        </p:txBody>
      </p:sp>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395" y="2130189"/>
            <a:ext cx="2763302" cy="3012831"/>
          </a:xfrm>
          <a:prstGeom prst="rect">
            <a:avLst/>
          </a:prstGeom>
        </p:spPr>
      </p:pic>
      <p:sp>
        <p:nvSpPr>
          <p:cNvPr id="12" name="Left Arrow 11"/>
          <p:cNvSpPr/>
          <p:nvPr/>
        </p:nvSpPr>
        <p:spPr>
          <a:xfrm>
            <a:off x="14179053" y="1890710"/>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3" name="Left Arrow 12"/>
          <p:cNvSpPr/>
          <p:nvPr/>
        </p:nvSpPr>
        <p:spPr>
          <a:xfrm>
            <a:off x="12870375" y="2518008"/>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4" name="Left Arrow 13"/>
          <p:cNvSpPr/>
          <p:nvPr/>
        </p:nvSpPr>
        <p:spPr>
          <a:xfrm>
            <a:off x="11727375" y="2916604"/>
            <a:ext cx="1260000" cy="720000"/>
          </a:xfrm>
          <a:prstGeom prst="leftArrow">
            <a:avLst>
              <a:gd name="adj1" fmla="val 50000"/>
              <a:gd name="adj2" fmla="val 63848"/>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a:solidFill>
                <a:schemeClr val="lt1"/>
              </a:solidFill>
            </a:endParaRPr>
          </a:p>
        </p:txBody>
      </p:sp>
      <p:sp>
        <p:nvSpPr>
          <p:cNvPr id="16" name="Right Arrow 15"/>
          <p:cNvSpPr/>
          <p:nvPr/>
        </p:nvSpPr>
        <p:spPr>
          <a:xfrm>
            <a:off x="12661740" y="6772236"/>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
        <p:nvSpPr>
          <p:cNvPr id="17" name="Right Arrow 16"/>
          <p:cNvSpPr/>
          <p:nvPr/>
        </p:nvSpPr>
        <p:spPr>
          <a:xfrm>
            <a:off x="18014995" y="6925165"/>
            <a:ext cx="1260000" cy="720000"/>
          </a:xfrm>
          <a:prstGeom prst="rightArrow">
            <a:avLst>
              <a:gd name="adj1" fmla="val 50000"/>
              <a:gd name="adj2" fmla="val 63996"/>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p>
            <a:pPr algn="ctr"/>
            <a:endParaRPr lang="en-AU" sz="1400" dirty="0" smtClean="0"/>
          </a:p>
        </p:txBody>
      </p:sp>
    </p:spTree>
    <p:extLst>
      <p:ext uri="{BB962C8B-B14F-4D97-AF65-F5344CB8AC3E}">
        <p14:creationId xmlns:p14="http://schemas.microsoft.com/office/powerpoint/2010/main" val="285630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0"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25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25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4"/>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8"/>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25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7">
                                            <p:txEl>
                                              <p:pRg st="4" end="4"/>
                                            </p:txEl>
                                          </p:spTgt>
                                        </p:tgtEl>
                                        <p:attrNameLst>
                                          <p:attrName>style.visibility</p:attrName>
                                        </p:attrNameLst>
                                      </p:cBhvr>
                                      <p:to>
                                        <p:strVal val="visible"/>
                                      </p:to>
                                    </p:set>
                                  </p:childTnLst>
                                </p:cTn>
                              </p:par>
                              <p:par>
                                <p:cTn id="50" presetID="1" presetClass="exit" presetSubtype="0" fill="hold" grpId="1" nodeType="withEffect">
                                  <p:stCondLst>
                                    <p:cond delay="0"/>
                                  </p:stCondLst>
                                  <p:childTnLst>
                                    <p:set>
                                      <p:cBhvr>
                                        <p:cTn id="51" dur="1" fill="hold">
                                          <p:stCondLst>
                                            <p:cond delay="0"/>
                                          </p:stCondLst>
                                        </p:cTn>
                                        <p:tgtEl>
                                          <p:spTgt spid="16"/>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250"/>
                                        <p:tgtEl>
                                          <p:spTgt spid="17"/>
                                        </p:tgtEl>
                                      </p:cBhvr>
                                    </p:animEffect>
                                  </p:childTnLst>
                                </p:cTn>
                              </p:par>
                            </p:childTnLst>
                          </p:cTn>
                        </p:par>
                        <p:par>
                          <p:cTn id="55" fill="hold">
                            <p:stCondLst>
                              <p:cond delay="250"/>
                            </p:stCondLst>
                            <p:childTnLst>
                              <p:par>
                                <p:cTn id="56" presetID="2" presetClass="exit" presetSubtype="4" fill="hold" grpId="1" nodeType="afterEffect">
                                  <p:stCondLst>
                                    <p:cond delay="500"/>
                                  </p:stCondLst>
                                  <p:childTnLst>
                                    <p:anim calcmode="lin" valueType="num">
                                      <p:cBhvr additive="base">
                                        <p:cTn id="57" dur="500"/>
                                        <p:tgtEl>
                                          <p:spTgt spid="17"/>
                                        </p:tgtEl>
                                        <p:attrNameLst>
                                          <p:attrName>ppt_x</p:attrName>
                                        </p:attrNameLst>
                                      </p:cBhvr>
                                      <p:tavLst>
                                        <p:tav tm="0">
                                          <p:val>
                                            <p:strVal val="ppt_x"/>
                                          </p:val>
                                        </p:tav>
                                        <p:tav tm="100000">
                                          <p:val>
                                            <p:strVal val="ppt_x"/>
                                          </p:val>
                                        </p:tav>
                                      </p:tavLst>
                                    </p:anim>
                                    <p:anim calcmode="lin" valueType="num">
                                      <p:cBhvr additive="base">
                                        <p:cTn id="58" dur="500"/>
                                        <p:tgtEl>
                                          <p:spTgt spid="17"/>
                                        </p:tgtEl>
                                        <p:attrNameLst>
                                          <p:attrName>ppt_y</p:attrName>
                                        </p:attrNameLst>
                                      </p:cBhvr>
                                      <p:tavLst>
                                        <p:tav tm="0">
                                          <p:val>
                                            <p:strVal val="ppt_y"/>
                                          </p:val>
                                        </p:tav>
                                        <p:tav tm="100000">
                                          <p:val>
                                            <p:strVal val="1+ppt_h/2"/>
                                          </p:val>
                                        </p:tav>
                                      </p:tavLst>
                                    </p:anim>
                                    <p:set>
                                      <p:cBhvr>
                                        <p:cTn id="59"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12" grpId="0" animBg="1"/>
      <p:bldP spid="12" grpId="1" animBg="1"/>
      <p:bldP spid="13" grpId="0" animBg="1"/>
      <p:bldP spid="13" grpId="1" animBg="1"/>
      <p:bldP spid="14" grpId="0" animBg="1"/>
      <p:bldP spid="14" grpId="1" animBg="1"/>
      <p:bldP spid="16" grpId="0" animBg="1"/>
      <p:bldP spid="16" grpId="1" animBg="1"/>
      <p:bldP spid="17" grpId="0" animBg="1"/>
      <p:bldP spid="1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Excel Vocabulary Builder – SKOS Collections</a:t>
            </a:r>
            <a:endParaRPr lang="en-AU" dirty="0"/>
          </a:p>
        </p:txBody>
      </p:sp>
      <p:sp>
        <p:nvSpPr>
          <p:cNvPr id="4" name="Rectangle 3">
            <a:hlinkClick r:id="rId2" action="ppaction://hlinksldjump"/>
          </p:cNvPr>
          <p:cNvSpPr/>
          <p:nvPr/>
        </p:nvSpPr>
        <p:spPr>
          <a:xfrm>
            <a:off x="18067283" y="8150773"/>
            <a:ext cx="1732017" cy="489990"/>
          </a:xfrm>
          <a:prstGeom prst="rect">
            <a:avLst/>
          </a:prstGeom>
          <a:ln>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u="sng" dirty="0" smtClean="0"/>
              <a:t>Back to Top </a:t>
            </a:r>
            <a:r>
              <a:rPr lang="en-AU" u="sng" dirty="0" smtClean="0">
                <a:ea typeface="Segoe UI Symbol" panose="020B0502040204020203" pitchFamily="34" charset="0"/>
              </a:rPr>
              <a:t>↑</a:t>
            </a:r>
            <a:endParaRPr lang="en-AU" u="sng" dirty="0"/>
          </a:p>
        </p:txBody>
      </p:sp>
      <p:sp>
        <p:nvSpPr>
          <p:cNvPr id="5" name="Rectangle 4"/>
          <p:cNvSpPr/>
          <p:nvPr/>
        </p:nvSpPr>
        <p:spPr>
          <a:xfrm>
            <a:off x="3846" y="-1"/>
            <a:ext cx="19795454" cy="540000"/>
          </a:xfrm>
          <a:prstGeom prst="rect">
            <a:avLst/>
          </a:prstGeom>
          <a:solidFill>
            <a:schemeClr val="accent1">
              <a:lumMod val="40000"/>
              <a:lumOff val="60000"/>
            </a:schemeClr>
          </a:solidFill>
          <a:ln w="25400">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800" dirty="0" smtClean="0"/>
              <a:t>Content Authority</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1496269281"/>
              </p:ext>
            </p:extLst>
          </p:nvPr>
        </p:nvGraphicFramePr>
        <p:xfrm>
          <a:off x="792482" y="1836886"/>
          <a:ext cx="17983198" cy="6313885"/>
        </p:xfrm>
        <a:graphic>
          <a:graphicData uri="http://schemas.openxmlformats.org/drawingml/2006/table">
            <a:tbl>
              <a:tblPr/>
              <a:tblGrid>
                <a:gridCol w="2758438">
                  <a:extLst>
                    <a:ext uri="{9D8B030D-6E8A-4147-A177-3AD203B41FA5}">
                      <a16:colId xmlns:a16="http://schemas.microsoft.com/office/drawing/2014/main" val="751549210"/>
                    </a:ext>
                  </a:extLst>
                </a:gridCol>
                <a:gridCol w="3044952">
                  <a:extLst>
                    <a:ext uri="{9D8B030D-6E8A-4147-A177-3AD203B41FA5}">
                      <a16:colId xmlns:a16="http://schemas.microsoft.com/office/drawing/2014/main" val="438525325"/>
                    </a:ext>
                  </a:extLst>
                </a:gridCol>
                <a:gridCol w="3044952">
                  <a:extLst>
                    <a:ext uri="{9D8B030D-6E8A-4147-A177-3AD203B41FA5}">
                      <a16:colId xmlns:a16="http://schemas.microsoft.com/office/drawing/2014/main" val="16169990"/>
                    </a:ext>
                  </a:extLst>
                </a:gridCol>
                <a:gridCol w="3044952">
                  <a:extLst>
                    <a:ext uri="{9D8B030D-6E8A-4147-A177-3AD203B41FA5}">
                      <a16:colId xmlns:a16="http://schemas.microsoft.com/office/drawing/2014/main" val="1053603540"/>
                    </a:ext>
                  </a:extLst>
                </a:gridCol>
                <a:gridCol w="3044952">
                  <a:extLst>
                    <a:ext uri="{9D8B030D-6E8A-4147-A177-3AD203B41FA5}">
                      <a16:colId xmlns:a16="http://schemas.microsoft.com/office/drawing/2014/main" val="1497102818"/>
                    </a:ext>
                  </a:extLst>
                </a:gridCol>
                <a:gridCol w="3044952">
                  <a:extLst>
                    <a:ext uri="{9D8B030D-6E8A-4147-A177-3AD203B41FA5}">
                      <a16:colId xmlns:a16="http://schemas.microsoft.com/office/drawing/2014/main" val="67311570"/>
                    </a:ext>
                  </a:extLst>
                </a:gridCol>
              </a:tblGrid>
              <a:tr h="1620276">
                <a:tc>
                  <a:txBody>
                    <a:bodyPr/>
                    <a:lstStyle/>
                    <a:p>
                      <a:pPr algn="ctr" fontAlgn="ctr"/>
                      <a:r>
                        <a:rPr lang="en-AU" sz="1100" b="0" i="0" u="none" strike="noStrike" dirty="0">
                          <a:solidFill>
                            <a:srgbClr val="000000"/>
                          </a:solidFill>
                          <a:effectLst/>
                          <a:latin typeface="Calibri" panose="020F0502020204030204" pitchFamily="34" charset="0"/>
                        </a:rPr>
                        <a:t>SKOS RESULT</a:t>
                      </a:r>
                    </a:p>
                  </a:txBody>
                  <a:tcPr marL="0" marR="0" marT="0" marB="0" anchor="ctr">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ssm:impact a skos:Collection  ; skos:prefLabel "Impact"@en ; skos:definition "A force is used to contact a mass, or striker, with the ground surface to generate a seismic pulse."@en ; skos:member ssm:accelerated-weight-drop, ssm:hammer, ssm:hydraulic-oil-impactor, ssm:wacker, ssm:weight-drop  .</a:t>
                      </a:r>
                    </a:p>
                  </a:txBody>
                  <a:tcPr marL="0" marR="0" marT="0" marB="0">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ssm:vibration a skos:Collection  ; skos:prefLabel "Vibration"@en ; skos:definition "A mass is held in contact with the ground and oscillated to put a range of frequencies into the earth."@en ; skos:member ssm:noise-source, ssm:vibroseis  .</a:t>
                      </a:r>
                    </a:p>
                  </a:txBody>
                  <a:tcPr marL="0" marR="0" marT="0" marB="0">
                    <a:lnL>
                      <a:noFill/>
                    </a:lnL>
                    <a:lnR>
                      <a:noFill/>
                    </a:lnR>
                    <a:lnT>
                      <a:noFill/>
                    </a:lnT>
                    <a:lnB>
                      <a:noFill/>
                    </a:lnB>
                    <a:solidFill>
                      <a:srgbClr val="E2EFDA"/>
                    </a:solidFill>
                  </a:tcPr>
                </a:tc>
                <a:tc>
                  <a:txBody>
                    <a:bodyPr/>
                    <a:lstStyle/>
                    <a:p>
                      <a:pPr algn="l" fontAlgn="t"/>
                      <a:r>
                        <a:rPr lang="en-AU" sz="1100" b="0" i="0" u="none" strike="noStrike">
                          <a:solidFill>
                            <a:srgbClr val="000000"/>
                          </a:solidFill>
                          <a:effectLst/>
                          <a:latin typeface="Calibri" panose="020F0502020204030204" pitchFamily="34" charset="0"/>
                        </a:rPr>
                        <a:t>ssm:explosive a skos:Collection  ; skos:prefLabel "Explosive"@en ; skos:definition "An explosive, or explosive material, is a reactive substance that contains a great amount of potential energy that can produce an explosion if released suddenly, usually accompanied by the production of light, heat, sound, and pressure. "@en ; skos:member ssm:air-gun, ssm:boomer, ssm:dynamite, ssm:firearm, ssm:plasma-sound-source, ssm:water-gun  .</a:t>
                      </a:r>
                    </a:p>
                  </a:txBody>
                  <a:tcPr marL="0" marR="0" marT="0" marB="0">
                    <a:lnL>
                      <a:noFill/>
                    </a:lnL>
                    <a:lnR>
                      <a:noFill/>
                    </a:lnR>
                    <a:lnT>
                      <a:noFill/>
                    </a:lnT>
                    <a:lnB>
                      <a:noFill/>
                    </a:lnB>
                    <a:solidFill>
                      <a:srgbClr val="E2EFDA"/>
                    </a:solidFill>
                  </a:tcPr>
                </a:tc>
                <a:tc>
                  <a:txBody>
                    <a:bodyPr/>
                    <a:lstStyle/>
                    <a:p>
                      <a:pPr algn="l" fontAlgn="t"/>
                      <a:r>
                        <a:rPr lang="en-AU" sz="1100" b="0" i="0" u="none" strike="noStrike" dirty="0" err="1">
                          <a:solidFill>
                            <a:srgbClr val="000000"/>
                          </a:solidFill>
                          <a:effectLst/>
                          <a:latin typeface="Calibri" panose="020F0502020204030204" pitchFamily="34" charset="0"/>
                        </a:rPr>
                        <a:t>ssm:onshore</a:t>
                      </a:r>
                      <a:r>
                        <a:rPr lang="en-AU" sz="1100" b="0" i="0" u="none" strike="noStrike" dirty="0">
                          <a:solidFill>
                            <a:srgbClr val="000000"/>
                          </a:solidFill>
                          <a:effectLst/>
                          <a:latin typeface="Calibri" panose="020F0502020204030204" pitchFamily="34" charset="0"/>
                        </a:rPr>
                        <a:t> a </a:t>
                      </a:r>
                      <a:r>
                        <a:rPr lang="en-AU" sz="1100" b="0" i="0" u="none" strike="noStrike" dirty="0" err="1">
                          <a:solidFill>
                            <a:srgbClr val="000000"/>
                          </a:solidFill>
                          <a:effectLst/>
                          <a:latin typeface="Calibri" panose="020F0502020204030204" pitchFamily="34" charset="0"/>
                        </a:rPr>
                        <a:t>skos:Collection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skos:prefLabel</a:t>
                      </a:r>
                      <a:r>
                        <a:rPr lang="en-AU" sz="1100" b="0" i="0" u="none" strike="noStrike" dirty="0">
                          <a:solidFill>
                            <a:srgbClr val="000000"/>
                          </a:solidFill>
                          <a:effectLst/>
                          <a:latin typeface="Calibri" panose="020F0502020204030204" pitchFamily="34" charset="0"/>
                        </a:rPr>
                        <a:t> "Onshore"@</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skos:definition</a:t>
                      </a:r>
                      <a:r>
                        <a:rPr lang="en-AU" sz="1100" b="0" i="0" u="none" strike="noStrike" dirty="0">
                          <a:solidFill>
                            <a:srgbClr val="000000"/>
                          </a:solidFill>
                          <a:effectLst/>
                          <a:latin typeface="Calibri" panose="020F0502020204030204" pitchFamily="34" charset="0"/>
                        </a:rPr>
                        <a:t> "A seismic source used for data acquisition in onshore seismic surveys."@</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skos:member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ssm:dynamite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ssm:firearm</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ssm:noise-source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ssm:vibroseis</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ssm:accelerated-weight-drop</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ssm:hammer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ssm:hydraulic-oil-impactor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ssm:wacker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ssm:weight-drop</a:t>
                      </a:r>
                      <a:r>
                        <a:rPr lang="en-AU"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a:noFill/>
                    </a:lnB>
                    <a:solidFill>
                      <a:srgbClr val="E2EFDA"/>
                    </a:solidFill>
                  </a:tcPr>
                </a:tc>
                <a:tc>
                  <a:txBody>
                    <a:bodyPr/>
                    <a:lstStyle/>
                    <a:p>
                      <a:pPr algn="l" fontAlgn="t"/>
                      <a:r>
                        <a:rPr lang="en-AU" sz="1100" b="0" i="0" u="none" strike="noStrike" dirty="0" err="1">
                          <a:solidFill>
                            <a:srgbClr val="000000"/>
                          </a:solidFill>
                          <a:effectLst/>
                          <a:latin typeface="Calibri" panose="020F0502020204030204" pitchFamily="34" charset="0"/>
                        </a:rPr>
                        <a:t>ssm:offshore</a:t>
                      </a:r>
                      <a:r>
                        <a:rPr lang="en-AU" sz="1100" b="0" i="0" u="none" strike="noStrike" dirty="0">
                          <a:solidFill>
                            <a:srgbClr val="000000"/>
                          </a:solidFill>
                          <a:effectLst/>
                          <a:latin typeface="Calibri" panose="020F0502020204030204" pitchFamily="34" charset="0"/>
                        </a:rPr>
                        <a:t> a </a:t>
                      </a:r>
                      <a:r>
                        <a:rPr lang="en-AU" sz="1100" b="0" i="0" u="none" strike="noStrike" dirty="0" err="1">
                          <a:solidFill>
                            <a:srgbClr val="000000"/>
                          </a:solidFill>
                          <a:effectLst/>
                          <a:latin typeface="Calibri" panose="020F0502020204030204" pitchFamily="34" charset="0"/>
                        </a:rPr>
                        <a:t>skos:Collection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skos:prefLabel</a:t>
                      </a:r>
                      <a:r>
                        <a:rPr lang="en-AU" sz="1100" b="0" i="0" u="none" strike="noStrike" dirty="0">
                          <a:solidFill>
                            <a:srgbClr val="000000"/>
                          </a:solidFill>
                          <a:effectLst/>
                          <a:latin typeface="Calibri" panose="020F0502020204030204" pitchFamily="34" charset="0"/>
                        </a:rPr>
                        <a:t> "Offshore"@</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skos:definition</a:t>
                      </a:r>
                      <a:r>
                        <a:rPr lang="en-AU" sz="1100" b="0" i="0" u="none" strike="noStrike" dirty="0">
                          <a:solidFill>
                            <a:srgbClr val="000000"/>
                          </a:solidFill>
                          <a:effectLst/>
                          <a:latin typeface="Calibri" panose="020F0502020204030204" pitchFamily="34" charset="0"/>
                        </a:rPr>
                        <a:t> "A seismic source used for data acquisition in offshore seismic surveys"@</a:t>
                      </a:r>
                      <a:r>
                        <a:rPr lang="en-AU" sz="1100" b="0" i="0" u="none" strike="noStrike" dirty="0" err="1">
                          <a:solidFill>
                            <a:srgbClr val="000000"/>
                          </a:solidFill>
                          <a:effectLst/>
                          <a:latin typeface="Calibri" panose="020F0502020204030204" pitchFamily="34" charset="0"/>
                        </a:rPr>
                        <a:t>en</a:t>
                      </a:r>
                      <a:r>
                        <a:rPr lang="en-AU" sz="1100" b="0" i="0" u="none" strike="noStrike" dirty="0">
                          <a:solidFill>
                            <a:srgbClr val="000000"/>
                          </a:solidFill>
                          <a:effectLst/>
                          <a:latin typeface="Calibri" panose="020F0502020204030204" pitchFamily="34" charset="0"/>
                        </a:rPr>
                        <a:t> ; </a:t>
                      </a:r>
                      <a:r>
                        <a:rPr lang="en-AU" sz="1100" b="0" i="0" u="none" strike="noStrike" dirty="0" err="1">
                          <a:solidFill>
                            <a:srgbClr val="000000"/>
                          </a:solidFill>
                          <a:effectLst/>
                          <a:latin typeface="Calibri" panose="020F0502020204030204" pitchFamily="34" charset="0"/>
                        </a:rPr>
                        <a:t>skos:member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ssm:air-gun</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ssm:boomer</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ssm:plasma-sound-source</a:t>
                      </a:r>
                      <a:r>
                        <a:rPr lang="en-AU" sz="1100" b="0" i="0" u="none" strike="noStrike" dirty="0">
                          <a:solidFill>
                            <a:srgbClr val="000000"/>
                          </a:solidFill>
                          <a:effectLst/>
                          <a:latin typeface="Calibri" panose="020F0502020204030204" pitchFamily="34" charset="0"/>
                        </a:rPr>
                        <a:t>, </a:t>
                      </a:r>
                      <a:r>
                        <a:rPr lang="en-AU" sz="1100" b="0" i="0" u="none" strike="noStrike" dirty="0" err="1">
                          <a:solidFill>
                            <a:srgbClr val="000000"/>
                          </a:solidFill>
                          <a:effectLst/>
                          <a:latin typeface="Calibri" panose="020F0502020204030204" pitchFamily="34" charset="0"/>
                        </a:rPr>
                        <a:t>ssm:water-gun</a:t>
                      </a:r>
                      <a:r>
                        <a:rPr lang="en-AU" sz="1100" b="0" i="0" u="none" strike="noStrike" dirty="0">
                          <a:solidFill>
                            <a:srgbClr val="000000"/>
                          </a:solidFill>
                          <a:effectLst/>
                          <a:latin typeface="Calibri" panose="020F0502020204030204" pitchFamily="34" charset="0"/>
                        </a:rPr>
                        <a:t>  .</a:t>
                      </a:r>
                    </a:p>
                  </a:txBody>
                  <a:tcPr marL="0" marR="0" marT="0" marB="0">
                    <a:lnL>
                      <a:noFill/>
                    </a:lnL>
                    <a:lnR>
                      <a:noFill/>
                    </a:lnR>
                    <a:lnT>
                      <a:noFill/>
                    </a:lnT>
                    <a:lnB>
                      <a:noFill/>
                    </a:lnB>
                    <a:solidFill>
                      <a:srgbClr val="E2EFDA"/>
                    </a:solidFill>
                  </a:tcPr>
                </a:tc>
                <a:extLst>
                  <a:ext uri="{0D108BD9-81ED-4DB2-BD59-A6C34878D82A}">
                    <a16:rowId xmlns:a16="http://schemas.microsoft.com/office/drawing/2014/main" val="3788357547"/>
                  </a:ext>
                </a:extLst>
              </a:tr>
              <a:tr h="173502">
                <a:tc>
                  <a:txBody>
                    <a:bodyPr/>
                    <a:lstStyle/>
                    <a:p>
                      <a:pPr algn="l" fontAlgn="b"/>
                      <a:r>
                        <a:rPr lang="en-AU" sz="1100" b="0" i="0" u="none" strike="noStrike">
                          <a:solidFill>
                            <a:srgbClr val="000000"/>
                          </a:solidFill>
                          <a:effectLst/>
                          <a:latin typeface="Calibri" panose="020F0502020204030204" pitchFamily="34" charset="0"/>
                        </a:rPr>
                        <a:t>Collections (Drag formula in B2 →)</a:t>
                      </a:r>
                    </a:p>
                  </a:txBody>
                  <a:tcPr marL="0" marR="0" marT="0" marB="0" anchor="b">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Impact</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Vibration</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Explosive</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Onshore</a:t>
                      </a:r>
                    </a:p>
                  </a:txBody>
                  <a:tcPr marL="0" marR="0" marT="0" marB="0">
                    <a:lnL>
                      <a:noFill/>
                    </a:lnL>
                    <a:lnR>
                      <a:noFill/>
                    </a:lnR>
                    <a:lnT>
                      <a:noFill/>
                    </a:lnT>
                    <a:lnB>
                      <a:noFill/>
                    </a:lnB>
                    <a:solidFill>
                      <a:srgbClr val="BDD7EE"/>
                    </a:solidFill>
                  </a:tcPr>
                </a:tc>
                <a:tc>
                  <a:txBody>
                    <a:bodyPr/>
                    <a:lstStyle/>
                    <a:p>
                      <a:pPr algn="l" fontAlgn="t"/>
                      <a:r>
                        <a:rPr lang="en-AU" sz="1100" b="0" i="0" u="none" strike="noStrike">
                          <a:solidFill>
                            <a:srgbClr val="000000"/>
                          </a:solidFill>
                          <a:effectLst/>
                          <a:latin typeface="Calibri" panose="020F0502020204030204" pitchFamily="34" charset="0"/>
                        </a:rPr>
                        <a:t>Offshore</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415625325"/>
                  </a:ext>
                </a:extLst>
              </a:tr>
              <a:tr h="1003140">
                <a:tc>
                  <a:txBody>
                    <a:bodyPr/>
                    <a:lstStyle/>
                    <a:p>
                      <a:pPr algn="l" fontAlgn="t"/>
                      <a:r>
                        <a:rPr lang="en-AU" sz="1100" b="0" i="0" u="none" strike="noStrike">
                          <a:solidFill>
                            <a:srgbClr val="000000"/>
                          </a:solidFill>
                          <a:effectLst/>
                          <a:latin typeface="Calibri" panose="020F0502020204030204" pitchFamily="34" charset="0"/>
                        </a:rPr>
                        <a:t>Definitions</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Type definition for each collection →</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
                      </a:r>
                      <a:br>
                        <a:rPr lang="en-AU" sz="1100" b="0" i="0" u="none" strike="noStrike">
                          <a:solidFill>
                            <a:srgbClr val="000000"/>
                          </a:solidFill>
                          <a:effectLst/>
                          <a:latin typeface="Calibri" panose="020F0502020204030204" pitchFamily="34" charset="0"/>
                        </a:rPr>
                      </a:br>
                      <a:r>
                        <a:rPr lang="en-AU" sz="1100" b="0" i="0" u="none" strike="noStrike">
                          <a:solidFill>
                            <a:srgbClr val="000000"/>
                          </a:solidFill>
                          <a:effectLst/>
                          <a:latin typeface="Calibri" panose="020F0502020204030204" pitchFamily="34" charset="0"/>
                        </a:rPr>
                        <a:t>Copy and paste list of terms in collection from SKOS_PIVOT ↓</a:t>
                      </a:r>
                    </a:p>
                  </a:txBody>
                  <a:tcPr marL="0" marR="0" marT="0" marB="0">
                    <a:lnL>
                      <a:noFill/>
                    </a:lnL>
                    <a:lnR>
                      <a:noFill/>
                    </a:lnR>
                    <a:lnT>
                      <a:noFill/>
                    </a:lnT>
                    <a:lnB>
                      <a:noFill/>
                    </a:lnB>
                    <a:solidFill>
                      <a:srgbClr val="F2F2F2"/>
                    </a:solidFill>
                  </a:tcPr>
                </a:tc>
                <a:tc>
                  <a:txBody>
                    <a:bodyPr/>
                    <a:lstStyle/>
                    <a:p>
                      <a:pPr algn="l" fontAlgn="t"/>
                      <a:r>
                        <a:rPr lang="en-AU" sz="1100" b="0" i="0" u="none" strike="noStrike">
                          <a:solidFill>
                            <a:srgbClr val="000000"/>
                          </a:solidFill>
                          <a:effectLst/>
                          <a:latin typeface="Calibri" panose="020F0502020204030204" pitchFamily="34" charset="0"/>
                        </a:rPr>
                        <a:t>A force is used to contact a mass, or striker, with the ground surface to generate a seismic pulse.</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mass is held in contact with the ground and oscillated to put a range of frequencies into the earth.</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An explosive, or explosive material, is a reactive substance that contains a great amount of potential energy that can produce an explosion if released suddenly, usually accompanied by the production of light, heat, sound, and pressure. </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seismic source used for data acquisition in onshore seismic surveys.</a:t>
                      </a:r>
                    </a:p>
                  </a:txBody>
                  <a:tcPr marL="0" marR="0" marT="0" marB="0">
                    <a:lnL>
                      <a:noFill/>
                    </a:lnL>
                    <a:lnR>
                      <a:noFill/>
                    </a:lnR>
                    <a:lnT>
                      <a:noFill/>
                    </a:lnT>
                    <a:lnB>
                      <a:noFill/>
                    </a:lnB>
                  </a:tcPr>
                </a:tc>
                <a:tc>
                  <a:txBody>
                    <a:bodyPr/>
                    <a:lstStyle/>
                    <a:p>
                      <a:pPr algn="l" fontAlgn="t"/>
                      <a:r>
                        <a:rPr lang="en-AU" sz="1100" b="0" i="0" u="none" strike="noStrike">
                          <a:solidFill>
                            <a:srgbClr val="000000"/>
                          </a:solidFill>
                          <a:effectLst/>
                          <a:latin typeface="Calibri" panose="020F0502020204030204" pitchFamily="34" charset="0"/>
                        </a:rPr>
                        <a:t>A seismic source used for data acquisition in offshore seismic surveys</a:t>
                      </a:r>
                    </a:p>
                  </a:txBody>
                  <a:tcPr marL="0" marR="0" marT="0" marB="0">
                    <a:lnL>
                      <a:noFill/>
                    </a:lnL>
                    <a:lnR>
                      <a:noFill/>
                    </a:lnR>
                    <a:lnT>
                      <a:noFill/>
                    </a:lnT>
                    <a:lnB>
                      <a:noFill/>
                    </a:lnB>
                  </a:tcPr>
                </a:tc>
                <a:extLst>
                  <a:ext uri="{0D108BD9-81ED-4DB2-BD59-A6C34878D82A}">
                    <a16:rowId xmlns:a16="http://schemas.microsoft.com/office/drawing/2014/main" val="2566373480"/>
                  </a:ext>
                </a:extLst>
              </a:tr>
              <a:tr h="173502">
                <a:tc>
                  <a:txBody>
                    <a:bodyPr/>
                    <a:lstStyle/>
                    <a:p>
                      <a:pPr algn="l" fontAlgn="t"/>
                      <a:r>
                        <a:rPr lang="en-AU" sz="1100" b="1" i="0" u="none" strike="noStrike">
                          <a:solidFill>
                            <a:srgbClr val="000000"/>
                          </a:solidFill>
                          <a:effectLst/>
                          <a:latin typeface="Calibri" panose="020F0502020204030204" pitchFamily="34" charset="0"/>
                        </a:rPr>
                        <a:t>LEAVE THIS ROW BLANK</a:t>
                      </a:r>
                    </a:p>
                  </a:txBody>
                  <a:tcPr marL="0" marR="0" marT="0" marB="0">
                    <a:lnL>
                      <a:noFill/>
                    </a:lnL>
                    <a:lnR>
                      <a:noFill/>
                    </a:lnR>
                    <a:lnT>
                      <a:noFill/>
                    </a:lnT>
                    <a:lnB>
                      <a:noFill/>
                    </a:lnB>
                    <a:solidFill>
                      <a:srgbClr val="F2F2F2"/>
                    </a:solidFill>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a:solidFill>
                          <a:srgbClr val="000000"/>
                        </a:solidFill>
                        <a:effectLst/>
                        <a:latin typeface="Calibri" panose="020F0502020204030204" pitchFamily="34" charset="0"/>
                      </a:endParaRPr>
                    </a:p>
                  </a:txBody>
                  <a:tcPr marL="0" marR="0" marT="0" marB="0">
                    <a:lnL>
                      <a:noFill/>
                    </a:lnL>
                    <a:lnR>
                      <a:noFill/>
                    </a:lnR>
                    <a:lnT>
                      <a:noFill/>
                    </a:lnT>
                    <a:lnB>
                      <a:noFill/>
                    </a:lnB>
                  </a:tcPr>
                </a:tc>
                <a:tc>
                  <a:txBody>
                    <a:bodyPr/>
                    <a:lstStyle/>
                    <a:p>
                      <a:pPr algn="l" fontAlgn="t"/>
                      <a:endParaRPr lang="en-AU" sz="1100" b="0" i="0" u="none" strike="noStrike" dirty="0">
                        <a:solidFill>
                          <a:srgbClr val="000000"/>
                        </a:solidFill>
                        <a:effectLst/>
                        <a:latin typeface="Calibri" panose="020F0502020204030204" pitchFamily="34" charset="0"/>
                      </a:endParaRPr>
                    </a:p>
                  </a:txBody>
                  <a:tcPr marL="0" marR="0" marT="0" marB="0">
                    <a:lnL>
                      <a:noFill/>
                    </a:lnL>
                    <a:lnR>
                      <a:noFill/>
                    </a:lnR>
                    <a:lnT>
                      <a:noFill/>
                    </a:lnT>
                    <a:lnB>
                      <a:noFill/>
                    </a:lnB>
                  </a:tcPr>
                </a:tc>
                <a:extLst>
                  <a:ext uri="{0D108BD9-81ED-4DB2-BD59-A6C34878D82A}">
                    <a16:rowId xmlns:a16="http://schemas.microsoft.com/office/drawing/2014/main" val="3470112540"/>
                  </a:ext>
                </a:extLst>
              </a:tr>
              <a:tr h="173502">
                <a:tc>
                  <a:txBody>
                    <a:bodyPr/>
                    <a:lstStyle/>
                    <a:p>
                      <a:pPr algn="l" fontAlgn="t"/>
                      <a:r>
                        <a:rPr lang="en-AU" sz="1100" b="0" i="0" u="none" strike="noStrike">
                          <a:solidFill>
                            <a:srgbClr val="000000"/>
                          </a:solidFill>
                          <a:effectLst/>
                          <a:latin typeface="Calibri" panose="020F0502020204030204" pitchFamily="34" charset="0"/>
                        </a:rPr>
                        <a:t>air-gun</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125966960"/>
                  </a:ext>
                </a:extLst>
              </a:tr>
              <a:tr h="173502">
                <a:tc>
                  <a:txBody>
                    <a:bodyPr/>
                    <a:lstStyle/>
                    <a:p>
                      <a:pPr algn="l" fontAlgn="t"/>
                      <a:r>
                        <a:rPr lang="en-AU" sz="1100" b="0" i="0" u="none" strike="noStrike">
                          <a:solidFill>
                            <a:srgbClr val="000000"/>
                          </a:solidFill>
                          <a:effectLst/>
                          <a:latin typeface="Calibri" panose="020F0502020204030204" pitchFamily="34" charset="0"/>
                        </a:rPr>
                        <a:t>boomer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578015843"/>
                  </a:ext>
                </a:extLst>
              </a:tr>
              <a:tr h="173502">
                <a:tc>
                  <a:txBody>
                    <a:bodyPr/>
                    <a:lstStyle/>
                    <a:p>
                      <a:pPr algn="l" fontAlgn="t"/>
                      <a:r>
                        <a:rPr lang="en-AU" sz="1100" b="0" i="0" u="none" strike="noStrike">
                          <a:solidFill>
                            <a:srgbClr val="000000"/>
                          </a:solidFill>
                          <a:effectLst/>
                          <a:latin typeface="Calibri" panose="020F0502020204030204" pitchFamily="34" charset="0"/>
                        </a:rPr>
                        <a:t>dynamite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415549952"/>
                  </a:ext>
                </a:extLst>
              </a:tr>
              <a:tr h="173502">
                <a:tc>
                  <a:txBody>
                    <a:bodyPr/>
                    <a:lstStyle/>
                    <a:p>
                      <a:pPr algn="l" fontAlgn="t"/>
                      <a:r>
                        <a:rPr lang="en-AU" sz="1100" b="0" i="0" u="none" strike="noStrike">
                          <a:solidFill>
                            <a:srgbClr val="000000"/>
                          </a:solidFill>
                          <a:effectLst/>
                          <a:latin typeface="Calibri" panose="020F0502020204030204" pitchFamily="34" charset="0"/>
                        </a:rPr>
                        <a:t>firearm</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499596034"/>
                  </a:ext>
                </a:extLst>
              </a:tr>
              <a:tr h="201006">
                <a:tc>
                  <a:txBody>
                    <a:bodyPr/>
                    <a:lstStyle/>
                    <a:p>
                      <a:pPr algn="l" fontAlgn="t"/>
                      <a:r>
                        <a:rPr lang="en-AU" sz="1100" b="0" i="0" u="none" strike="noStrike">
                          <a:solidFill>
                            <a:srgbClr val="000000"/>
                          </a:solidFill>
                          <a:effectLst/>
                          <a:latin typeface="Calibri" panose="020F0502020204030204" pitchFamily="34" charset="0"/>
                        </a:rPr>
                        <a:t>plasma-sound-source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'plasma-sound-source'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219452235"/>
                  </a:ext>
                </a:extLst>
              </a:tr>
              <a:tr h="283912">
                <a:tc>
                  <a:txBody>
                    <a:bodyPr/>
                    <a:lstStyle/>
                    <a:p>
                      <a:pPr algn="l" fontAlgn="t"/>
                      <a:r>
                        <a:rPr lang="en-AU" sz="1100" b="0" i="0" u="none" strike="noStrike">
                          <a:solidFill>
                            <a:srgbClr val="000000"/>
                          </a:solidFill>
                          <a:effectLst/>
                          <a:latin typeface="Calibri" panose="020F0502020204030204" pitchFamily="34" charset="0"/>
                        </a:rPr>
                        <a:t>water-gun</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1792551346"/>
                  </a:ext>
                </a:extLst>
              </a:tr>
              <a:tr h="283912">
                <a:tc>
                  <a:txBody>
                    <a:bodyPr/>
                    <a:lstStyle/>
                    <a:p>
                      <a:pPr algn="l" fontAlgn="t"/>
                      <a:r>
                        <a:rPr lang="en-AU" sz="1100" b="0" i="0" u="none" strike="noStrike">
                          <a:solidFill>
                            <a:srgbClr val="000000"/>
                          </a:solidFill>
                          <a:effectLst/>
                          <a:latin typeface="Calibri" panose="020F0502020204030204" pitchFamily="34" charset="0"/>
                        </a:rPr>
                        <a:t>noise-source</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577853103"/>
                  </a:ext>
                </a:extLst>
              </a:tr>
              <a:tr h="283912">
                <a:tc>
                  <a:txBody>
                    <a:bodyPr/>
                    <a:lstStyle/>
                    <a:p>
                      <a:pPr algn="l" fontAlgn="t"/>
                      <a:r>
                        <a:rPr lang="en-AU" sz="1100" b="0" i="0" u="none" strike="noStrike">
                          <a:solidFill>
                            <a:srgbClr val="000000"/>
                          </a:solidFill>
                          <a:effectLst/>
                          <a:latin typeface="Calibri" panose="020F0502020204030204" pitchFamily="34" charset="0"/>
                        </a:rPr>
                        <a:t>vibroseis</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925344480"/>
                  </a:ext>
                </a:extLst>
              </a:tr>
              <a:tr h="283912">
                <a:tc>
                  <a:txBody>
                    <a:bodyPr/>
                    <a:lstStyle/>
                    <a:p>
                      <a:pPr algn="l" fontAlgn="t"/>
                      <a:r>
                        <a:rPr lang="en-AU" sz="1100" b="0" i="0" u="none" strike="noStrike">
                          <a:solidFill>
                            <a:srgbClr val="000000"/>
                          </a:solidFill>
                          <a:effectLst/>
                          <a:latin typeface="Calibri" panose="020F0502020204030204" pitchFamily="34" charset="0"/>
                        </a:rPr>
                        <a:t>accelerated-weight-drop</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3825455488"/>
                  </a:ext>
                </a:extLst>
              </a:tr>
              <a:tr h="283912">
                <a:tc>
                  <a:txBody>
                    <a:bodyPr/>
                    <a:lstStyle/>
                    <a:p>
                      <a:pPr algn="l" fontAlgn="t"/>
                      <a:r>
                        <a:rPr lang="en-AU" sz="1100" b="0" i="0" u="none" strike="noStrike">
                          <a:solidFill>
                            <a:srgbClr val="000000"/>
                          </a:solidFill>
                          <a:effectLst/>
                          <a:latin typeface="Calibri" panose="020F0502020204030204" pitchFamily="34" charset="0"/>
                        </a:rPr>
                        <a:t>hammer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079341564"/>
                  </a:ext>
                </a:extLst>
              </a:tr>
              <a:tr h="301511">
                <a:tc>
                  <a:txBody>
                    <a:bodyPr/>
                    <a:lstStyle/>
                    <a:p>
                      <a:pPr algn="l" fontAlgn="t"/>
                      <a:r>
                        <a:rPr lang="en-AU" sz="1100" b="0" i="0" u="none" strike="noStrike">
                          <a:solidFill>
                            <a:srgbClr val="000000"/>
                          </a:solidFill>
                          <a:effectLst/>
                          <a:latin typeface="Calibri" panose="020F0502020204030204" pitchFamily="34" charset="0"/>
                        </a:rPr>
                        <a:t>hydraulic-oil-impactor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'hydraulic-oil-impactor'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4223069430"/>
                  </a:ext>
                </a:extLst>
              </a:tr>
              <a:tr h="301511">
                <a:tc>
                  <a:txBody>
                    <a:bodyPr/>
                    <a:lstStyle/>
                    <a:p>
                      <a:pPr algn="l" fontAlgn="t"/>
                      <a:r>
                        <a:rPr lang="en-AU" sz="1100" b="0" i="0" u="none" strike="noStrike">
                          <a:solidFill>
                            <a:srgbClr val="000000"/>
                          </a:solidFill>
                          <a:effectLst/>
                          <a:latin typeface="Calibri" panose="020F0502020204030204" pitchFamily="34" charset="0"/>
                        </a:rPr>
                        <a:t>wacker</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'wacker'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'dynamite' 'firearm' 'noise-source' 'vibroseis' 'accelerated-weight-drop' 'hammer' 'hydraulic-oil-impactor' 'wacker'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101570149"/>
                  </a:ext>
                </a:extLst>
              </a:tr>
              <a:tr h="425869">
                <a:tc>
                  <a:txBody>
                    <a:bodyPr/>
                    <a:lstStyle/>
                    <a:p>
                      <a:pPr algn="l" fontAlgn="t"/>
                      <a:r>
                        <a:rPr lang="en-AU" sz="1100" b="0" i="0" u="none" strike="noStrike">
                          <a:solidFill>
                            <a:srgbClr val="000000"/>
                          </a:solidFill>
                          <a:effectLst/>
                          <a:latin typeface="Calibri" panose="020F0502020204030204" pitchFamily="34" charset="0"/>
                        </a:rPr>
                        <a:t>weight-drop</a:t>
                      </a:r>
                    </a:p>
                  </a:txBody>
                  <a:tcPr marL="0" marR="0" marT="0" marB="0">
                    <a:lnL>
                      <a:noFill/>
                    </a:lnL>
                    <a:lnR>
                      <a:noFill/>
                    </a:lnR>
                    <a:lnT>
                      <a:noFill/>
                    </a:lnT>
                    <a:lnB>
                      <a:noFill/>
                    </a:lnB>
                    <a:solidFill>
                      <a:srgbClr val="F2F2F2"/>
                    </a:solidFill>
                  </a:tcPr>
                </a:tc>
                <a:tc>
                  <a:txBody>
                    <a:bodyPr/>
                    <a:lstStyle/>
                    <a:p>
                      <a:pPr algn="l" fontAlgn="t"/>
                      <a:r>
                        <a:rPr lang="en-AU" sz="900" b="0" i="0" u="none" strike="noStrike">
                          <a:solidFill>
                            <a:srgbClr val="000000"/>
                          </a:solidFill>
                          <a:effectLst/>
                          <a:latin typeface="Calibri" panose="020F0502020204030204" pitchFamily="34" charset="0"/>
                        </a:rPr>
                        <a:t>'accelerated-weight-drop' 'hammer' 'hydraulic-oil-impactor' 'wacker' 'weight-drop'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'noise-source' 'vibroseis' </a:t>
                      </a:r>
                    </a:p>
                  </a:txBody>
                  <a:tcPr marL="0" marR="0" marT="0" marB="0">
                    <a:lnL>
                      <a:noFill/>
                    </a:lnL>
                    <a:lnR>
                      <a:noFill/>
                    </a:lnR>
                    <a:lnT>
                      <a:noFill/>
                    </a:lnT>
                    <a:lnB>
                      <a:noFill/>
                    </a:lnB>
                    <a:solidFill>
                      <a:srgbClr val="BDD7EE"/>
                    </a:solidFill>
                  </a:tcPr>
                </a:tc>
                <a:tc>
                  <a:txBody>
                    <a:bodyPr/>
                    <a:lstStyle/>
                    <a:p>
                      <a:pPr algn="l" fontAlgn="t"/>
                      <a:r>
                        <a:rPr lang="en-AU" sz="900" b="0" i="0" u="none" strike="noStrike">
                          <a:solidFill>
                            <a:srgbClr val="000000"/>
                          </a:solidFill>
                          <a:effectLst/>
                          <a:latin typeface="Calibri" panose="020F0502020204030204" pitchFamily="34" charset="0"/>
                        </a:rPr>
                        <a:t>'air-gun' 'boomer' 'dynamite' 'firearm' 'plasma-sound-source' 'water-gun'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'dynamite' 'firearm' 'noise-source' '</a:t>
                      </a:r>
                      <a:r>
                        <a:rPr lang="en-AU" sz="900" b="0" i="0" u="none" strike="noStrike" dirty="0" err="1">
                          <a:solidFill>
                            <a:srgbClr val="000000"/>
                          </a:solidFill>
                          <a:effectLst/>
                          <a:latin typeface="Calibri" panose="020F0502020204030204" pitchFamily="34" charset="0"/>
                        </a:rPr>
                        <a:t>vibroseis</a:t>
                      </a:r>
                      <a:r>
                        <a:rPr lang="en-AU" sz="900" b="0" i="0" u="none" strike="noStrike" dirty="0">
                          <a:solidFill>
                            <a:srgbClr val="000000"/>
                          </a:solidFill>
                          <a:effectLst/>
                          <a:latin typeface="Calibri" panose="020F0502020204030204" pitchFamily="34" charset="0"/>
                        </a:rPr>
                        <a:t>' 'accelerated-weight-drop' 'hammer' 'hydraulic-oil-impactor' '</a:t>
                      </a:r>
                      <a:r>
                        <a:rPr lang="en-AU" sz="900" b="0" i="0" u="none" strike="noStrike" dirty="0" err="1">
                          <a:solidFill>
                            <a:srgbClr val="000000"/>
                          </a:solidFill>
                          <a:effectLst/>
                          <a:latin typeface="Calibri" panose="020F0502020204030204" pitchFamily="34" charset="0"/>
                        </a:rPr>
                        <a:t>wacker</a:t>
                      </a:r>
                      <a:r>
                        <a:rPr lang="en-AU" sz="900" b="0" i="0" u="none" strike="noStrike" dirty="0">
                          <a:solidFill>
                            <a:srgbClr val="000000"/>
                          </a:solidFill>
                          <a:effectLst/>
                          <a:latin typeface="Calibri" panose="020F0502020204030204" pitchFamily="34" charset="0"/>
                        </a:rPr>
                        <a:t>' 'weight-drop' </a:t>
                      </a:r>
                    </a:p>
                  </a:txBody>
                  <a:tcPr marL="0" marR="0" marT="0" marB="0">
                    <a:lnL>
                      <a:noFill/>
                    </a:lnL>
                    <a:lnR>
                      <a:noFill/>
                    </a:lnR>
                    <a:lnT>
                      <a:noFill/>
                    </a:lnT>
                    <a:lnB>
                      <a:noFill/>
                    </a:lnB>
                    <a:solidFill>
                      <a:srgbClr val="BDD7EE"/>
                    </a:solidFill>
                  </a:tcPr>
                </a:tc>
                <a:tc>
                  <a:txBody>
                    <a:bodyPr/>
                    <a:lstStyle/>
                    <a:p>
                      <a:pPr algn="l" fontAlgn="t"/>
                      <a:r>
                        <a:rPr lang="en-AU" sz="900" b="0" i="0" u="none" strike="noStrike" dirty="0">
                          <a:solidFill>
                            <a:srgbClr val="000000"/>
                          </a:solidFill>
                          <a:effectLst/>
                          <a:latin typeface="Calibri" panose="020F0502020204030204" pitchFamily="34" charset="0"/>
                        </a:rPr>
                        <a:t>'air-gun' 'boomer' 'plasma-sound-source' 'water-gun' </a:t>
                      </a:r>
                    </a:p>
                  </a:txBody>
                  <a:tcPr marL="0" marR="0" marT="0" marB="0">
                    <a:lnL>
                      <a:noFill/>
                    </a:lnL>
                    <a:lnR>
                      <a:noFill/>
                    </a:lnR>
                    <a:lnT>
                      <a:noFill/>
                    </a:lnT>
                    <a:lnB>
                      <a:noFill/>
                    </a:lnB>
                    <a:solidFill>
                      <a:srgbClr val="BDD7EE"/>
                    </a:solidFill>
                  </a:tcPr>
                </a:tc>
                <a:extLst>
                  <a:ext uri="{0D108BD9-81ED-4DB2-BD59-A6C34878D82A}">
                    <a16:rowId xmlns:a16="http://schemas.microsoft.com/office/drawing/2014/main" val="2575290043"/>
                  </a:ext>
                </a:extLst>
              </a:tr>
            </a:tbl>
          </a:graphicData>
        </a:graphic>
      </p:graphicFrame>
      <p:sp>
        <p:nvSpPr>
          <p:cNvPr id="20" name="Rounded Rectangular Callout 19"/>
          <p:cNvSpPr/>
          <p:nvPr/>
        </p:nvSpPr>
        <p:spPr>
          <a:xfrm>
            <a:off x="5828902" y="3109221"/>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Drag formula across to the right from cells B1 and B2 to populate all collections and corresponding SKOS RESULT cells</a:t>
            </a:r>
            <a:endParaRPr lang="en-AU" dirty="0" smtClean="0">
              <a:latin typeface="Calibri" panose="020F0502020204030204" pitchFamily="34" charset="0"/>
              <a:cs typeface="Calibri" panose="020F0502020204030204" pitchFamily="34" charset="0"/>
            </a:endParaRPr>
          </a:p>
        </p:txBody>
      </p:sp>
      <p:sp>
        <p:nvSpPr>
          <p:cNvPr id="22" name="Rounded Rectangular Callout 21"/>
          <p:cNvSpPr/>
          <p:nvPr/>
        </p:nvSpPr>
        <p:spPr>
          <a:xfrm>
            <a:off x="3733004" y="4635261"/>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Copy the list from Row Labels in SKOS_PIVOT into this column</a:t>
            </a:r>
            <a:endParaRPr lang="en-AU" dirty="0" smtClean="0">
              <a:latin typeface="Calibri" panose="020F0502020204030204" pitchFamily="34" charset="0"/>
              <a:cs typeface="Calibri" panose="020F0502020204030204" pitchFamily="34" charset="0"/>
            </a:endParaRPr>
          </a:p>
        </p:txBody>
      </p:sp>
      <p:sp>
        <p:nvSpPr>
          <p:cNvPr id="23" name="Rounded Rectangular Callout 22"/>
          <p:cNvSpPr/>
          <p:nvPr/>
        </p:nvSpPr>
        <p:spPr>
          <a:xfrm>
            <a:off x="5988524" y="3779707"/>
            <a:ext cx="5745883" cy="2428241"/>
          </a:xfrm>
          <a:prstGeom prst="wedgeRoundRectCallout">
            <a:avLst>
              <a:gd name="adj1" fmla="val -71685"/>
              <a:gd name="adj2" fmla="val -34124"/>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Create definitions for any concept collections</a:t>
            </a:r>
            <a:endParaRPr lang="en-AU" dirty="0" smtClean="0">
              <a:latin typeface="Calibri" panose="020F0502020204030204" pitchFamily="34" charset="0"/>
              <a:cs typeface="Calibri" panose="020F0502020204030204" pitchFamily="34" charset="0"/>
            </a:endParaRPr>
          </a:p>
        </p:txBody>
      </p:sp>
      <p:sp>
        <p:nvSpPr>
          <p:cNvPr id="24" name="Rounded Rectangular Callout 23"/>
          <p:cNvSpPr/>
          <p:nvPr/>
        </p:nvSpPr>
        <p:spPr>
          <a:xfrm>
            <a:off x="13029797" y="5537462"/>
            <a:ext cx="5745883" cy="2428241"/>
          </a:xfrm>
          <a:prstGeom prst="wedgeRoundRectCallout">
            <a:avLst>
              <a:gd name="adj1" fmla="val -71685"/>
              <a:gd name="adj2" fmla="val 33658"/>
              <a:gd name="adj3" fmla="val 16667"/>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000" tIns="10800" rIns="18000" bIns="10800" numCol="1" spcCol="0" rtlCol="0" fromWordArt="0" anchor="t" anchorCtr="0" forceAA="0" compatLnSpc="1">
            <a:prstTxWarp prst="textNoShape">
              <a:avLst/>
            </a:prstTxWarp>
            <a:noAutofit/>
          </a:bodyPr>
          <a:lstStyle/>
          <a:p>
            <a:pPr>
              <a:lnSpc>
                <a:spcPct val="150000"/>
              </a:lnSpc>
            </a:pPr>
            <a:r>
              <a:rPr lang="en-AU" dirty="0" smtClean="0"/>
              <a:t>Ensure formulae in blue area cover full length of concept list and full width of collections</a:t>
            </a:r>
            <a:endParaRPr lang="en-AU"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418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2" grpId="0" animBg="1"/>
      <p:bldP spid="22" grpId="1" animBg="1"/>
      <p:bldP spid="23" grpId="0" animBg="1"/>
      <p:bldP spid="23" grpId="1" animBg="1"/>
      <p:bldP spid="2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pPr>
      <a:bodyPr rot="0" spcFirstLastPara="0" vertOverflow="overflow" horzOverflow="overflow" vert="horz" wrap="square" lIns="18000" tIns="10800" rIns="18000" bIns="10800" numCol="1" spcCol="0" rtlCol="0" fromWordArt="0" anchor="ctr" anchorCtr="0" forceAA="0" compatLnSpc="1">
        <a:prstTxWarp prst="textNoShape">
          <a:avLst/>
        </a:prstTxWarp>
        <a:noAutofit/>
      </a:bodyPr>
      <a:lstStyle>
        <a:defPPr algn="ctr">
          <a:defRPr sz="1400" dirty="0" smtClean="0"/>
        </a:defPPr>
      </a:lstStyle>
      <a:style>
        <a:lnRef idx="2">
          <a:schemeClr val="dk1"/>
        </a:lnRef>
        <a:fillRef idx="1">
          <a:schemeClr val="lt1"/>
        </a:fillRef>
        <a:effectRef idx="0">
          <a:schemeClr val="dk1"/>
        </a:effectRef>
        <a:fontRef idx="minor">
          <a:schemeClr val="dk1"/>
        </a:fontRef>
      </a:style>
    </a:spDef>
    <a:lnDef>
      <a:spPr>
        <a:ln w="2540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BB66EE24B146041995105DDD990961A" ma:contentTypeVersion="13" ma:contentTypeDescription="Create a new document." ma:contentTypeScope="" ma:versionID="128396325a2b0ce9bf7d59a330764274">
  <xsd:schema xmlns:xsd="http://www.w3.org/2001/XMLSchema" xmlns:xs="http://www.w3.org/2001/XMLSchema" xmlns:p="http://schemas.microsoft.com/office/2006/metadata/properties" xmlns:ns3="c8aaac52-750f-4944-9215-577fa2dc9803" xmlns:ns4="3a14322a-61cc-4f06-b982-1472bd75ae9b" targetNamespace="http://schemas.microsoft.com/office/2006/metadata/properties" ma:root="true" ma:fieldsID="bcc90a8cfc2b2fffc1920b9f88d0c6d2" ns3:_="" ns4:_="">
    <xsd:import namespace="c8aaac52-750f-4944-9215-577fa2dc9803"/>
    <xsd:import namespace="3a14322a-61cc-4f06-b982-1472bd75ae9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Location" minOccurs="0"/>
                <xsd:element ref="ns3:MediaServiceAutoKeyPoints" minOccurs="0"/>
                <xsd:element ref="ns3:MediaServiceKeyPoint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aaac52-750f-4944-9215-577fa2dc98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14322a-61cc-4f06-b982-1472bd75ae9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FFB3590-6200-44F8-B3AE-8493FC64345F}">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3a14322a-61cc-4f06-b982-1472bd75ae9b"/>
    <ds:schemaRef ds:uri="c8aaac52-750f-4944-9215-577fa2dc9803"/>
    <ds:schemaRef ds:uri="http://www.w3.org/XML/1998/namespace"/>
    <ds:schemaRef ds:uri="http://purl.org/dc/dcmitype/"/>
  </ds:schemaRefs>
</ds:datastoreItem>
</file>

<file path=customXml/itemProps2.xml><?xml version="1.0" encoding="utf-8"?>
<ds:datastoreItem xmlns:ds="http://schemas.openxmlformats.org/officeDocument/2006/customXml" ds:itemID="{3608B9EC-7385-4FDD-B0E2-D822AB7C988C}">
  <ds:schemaRefs>
    <ds:schemaRef ds:uri="http://schemas.microsoft.com/sharepoint/v3/contenttype/forms"/>
  </ds:schemaRefs>
</ds:datastoreItem>
</file>

<file path=customXml/itemProps3.xml><?xml version="1.0" encoding="utf-8"?>
<ds:datastoreItem xmlns:ds="http://schemas.openxmlformats.org/officeDocument/2006/customXml" ds:itemID="{252388E0-45DC-4D39-85FF-253D21A73F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aaac52-750f-4944-9215-577fa2dc9803"/>
    <ds:schemaRef ds:uri="3a14322a-61cc-4f06-b982-1472bd75ae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29195</TotalTime>
  <Words>5315</Words>
  <Application>Microsoft Office PowerPoint</Application>
  <PresentationFormat>Custom</PresentationFormat>
  <Paragraphs>770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Segoe UI Symbol</vt:lpstr>
      <vt:lpstr>Office Theme</vt:lpstr>
      <vt:lpstr>PowerPoint Presentation</vt:lpstr>
      <vt:lpstr>Search Existing Vocabularies</vt:lpstr>
      <vt:lpstr>Extract Organisational List</vt:lpstr>
      <vt:lpstr>Create or Edit Vocabulary</vt:lpstr>
      <vt:lpstr>Excel Vocabulary Builder – Hierarchy</vt:lpstr>
      <vt:lpstr>Excel Vocabulary Builder – Details</vt:lpstr>
      <vt:lpstr>Excel Vocabulary Builder – SKOS Optimisation</vt:lpstr>
      <vt:lpstr>Excel Vocabulary Builder – SKOS Pivot</vt:lpstr>
      <vt:lpstr>Excel Vocabulary Builder – SKOS Collections</vt:lpstr>
      <vt:lpstr>Excel Vocabulary Builder – Turtleify</vt:lpstr>
      <vt:lpstr>SKOS Optimisation - Validate</vt:lpstr>
      <vt:lpstr>SKOS Optimisation - Format</vt:lpstr>
      <vt:lpstr>SKOS Optimisation - Check</vt:lpstr>
      <vt:lpstr>Submit Vocabulary</vt:lpstr>
      <vt:lpstr>Technical Review</vt:lpstr>
      <vt:lpstr>Technical Review</vt:lpstr>
      <vt:lpstr>Technical Review</vt:lpstr>
      <vt:lpstr>Content Review</vt:lpstr>
      <vt:lpstr>Business Review</vt:lpstr>
      <vt:lpstr>Publish to VocPrez</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KELLY Vance</dc:creator>
  <cp:lastModifiedBy>KELLY Vance</cp:lastModifiedBy>
  <cp:revision>206</cp:revision>
  <dcterms:created xsi:type="dcterms:W3CDTF">2019-09-04T01:31:01Z</dcterms:created>
  <dcterms:modified xsi:type="dcterms:W3CDTF">2020-09-18T00:48:05Z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0x0101000BB66EE24B146041995105DDD990961A</vt:lpwstr>
  </property>
</Properties>
</file>