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8510BF5-3F29-48E9-9315-06918A4952F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534400" cy="1780108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Predicting Socio-Economic Factors influencing Crime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ates in London Boroughs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dirty="0" smtClean="0"/>
              <a:t>Created By : Vipin Selvaraj P V</a:t>
            </a:r>
          </a:p>
          <a:p>
            <a:pPr algn="l"/>
            <a:r>
              <a:rPr lang="en-GB" dirty="0" smtClean="0"/>
              <a:t>Date : 25</a:t>
            </a:r>
            <a:r>
              <a:rPr lang="en-GB" baseline="30000" dirty="0" smtClean="0"/>
              <a:t>th</a:t>
            </a:r>
            <a:r>
              <a:rPr lang="en-GB" dirty="0" smtClean="0"/>
              <a:t>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Reduction in Funds for Youth Programs on Crime Rate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23723"/>
            <a:ext cx="5033963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Horizontal Scroll 6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The scatter plot shows that the fund reduction for the Youth Programs has very limited impact on Crime Rates. 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Income Deprived Family Percentage on Crime Rate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2819400"/>
            <a:ext cx="4933950" cy="389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The scatter plot shows that the Percentage of the Income Deprived Families directly impacts the Crime Rates. 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Permanent Exclusions from School on Crime Rate</a:t>
            </a:r>
            <a:endParaRPr lang="en-US" sz="2400" dirty="0"/>
          </a:p>
        </p:txBody>
      </p:sp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The scatter plot shows varied relationship between Percentage exclusions from school and Crime Rate. </a:t>
            </a:r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2865"/>
            <a:ext cx="4257675" cy="341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Affordable Housing on Crime Rate</a:t>
            </a:r>
            <a:endParaRPr lang="en-US" sz="2400" dirty="0"/>
          </a:p>
        </p:txBody>
      </p:sp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The scatter plot shows varied relationship between Affordable Housing and Crime Rate. </a:t>
            </a:r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613660"/>
            <a:ext cx="4743450" cy="379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Person Correlation of Socio-Economic Factors on Crime Rate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11172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8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Crime Rate Clusters in London Boroughs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8750"/>
            <a:ext cx="7229475" cy="410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Conclusion on Crime Rate Analysis of London Boroughs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8556"/>
              </p:ext>
            </p:extLst>
          </p:nvPr>
        </p:nvGraphicFramePr>
        <p:xfrm>
          <a:off x="1066800" y="3657600"/>
          <a:ext cx="7086601" cy="2839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5000"/>
                <a:gridCol w="5181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Impact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Severity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Socio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– Economic Factors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FF0066"/>
                          </a:solidFill>
                        </a:rPr>
                        <a:t>High Impact</a:t>
                      </a:r>
                      <a:endParaRPr lang="en-US" sz="2000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Child Poverty Percentage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Income Deprived Families Percentage 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Work Benefits Percentage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FFC000"/>
                          </a:solidFill>
                        </a:rPr>
                        <a:t>Mediu</a:t>
                      </a:r>
                      <a:r>
                        <a:rPr lang="en-GB" sz="2000" b="1" baseline="0" dirty="0" smtClean="0">
                          <a:solidFill>
                            <a:srgbClr val="FFC000"/>
                          </a:solidFill>
                        </a:rPr>
                        <a:t>m Impact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Lone Parents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Unemployment percentage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Un-affordable houses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0070C0"/>
                          </a:solidFill>
                        </a:rPr>
                        <a:t>Low Impact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Youth Progrm.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F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und Reduction Percentage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Permanent School Exclusions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26670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shows that there are mainly 3 categories of factors which are affecting the crime rates in London Boroughs</a:t>
            </a:r>
          </a:p>
        </p:txBody>
      </p:sp>
    </p:spTree>
    <p:extLst>
      <p:ext uri="{BB962C8B-B14F-4D97-AF65-F5344CB8AC3E}">
        <p14:creationId xmlns:p14="http://schemas.microsoft.com/office/powerpoint/2010/main" val="8687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305800" cy="3268133"/>
          </a:xfrm>
        </p:spPr>
        <p:txBody>
          <a:bodyPr>
            <a:norm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b="1" dirty="0" smtClean="0">
                <a:solidFill>
                  <a:srgbClr val="FF0066"/>
                </a:solidFill>
              </a:rPr>
              <a:t>Borough Councils in London are trying their best efforts to bring the crime rates down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 smtClean="0">
              <a:solidFill>
                <a:srgbClr val="FF0066"/>
              </a:solidFill>
            </a:endParaRP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b="1" dirty="0" smtClean="0">
                <a:solidFill>
                  <a:srgbClr val="FF0066"/>
                </a:solidFill>
              </a:rPr>
              <a:t>Knowing the influencing factors of crime rates could help Councils set the priorities right.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 smtClean="0">
              <a:solidFill>
                <a:srgbClr val="FF0066"/>
              </a:solidFill>
            </a:endParaRP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b="1" dirty="0" smtClean="0">
                <a:solidFill>
                  <a:srgbClr val="FF0066"/>
                </a:solidFill>
              </a:rPr>
              <a:t>It could help Councils in the funds allocation 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 smtClean="0">
              <a:solidFill>
                <a:srgbClr val="FF0066"/>
              </a:solidFill>
            </a:endParaRP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b="1" dirty="0" smtClean="0">
                <a:solidFill>
                  <a:srgbClr val="FF0066"/>
                </a:solidFill>
              </a:rPr>
              <a:t>It could help Councils improve existing social programs and introduce new programs which would support the vulnerable community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 smtClean="0">
              <a:solidFill>
                <a:srgbClr val="FF0066"/>
              </a:solidFill>
            </a:endParaRP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b="1" dirty="0" smtClean="0">
                <a:solidFill>
                  <a:srgbClr val="FF0066"/>
                </a:solidFill>
              </a:rPr>
              <a:t>It could help Councils improve the quality of life in the Borough. 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Predicting factors influencing crime rates is valuable for London Borough Council and the people.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0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305800" cy="387773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0066"/>
              </a:buClr>
              <a:buNone/>
            </a:pPr>
            <a:r>
              <a:rPr lang="en-US" sz="1600" dirty="0" smtClean="0">
                <a:solidFill>
                  <a:srgbClr val="FF0066"/>
                </a:solidFill>
              </a:rPr>
              <a:t>The Socio Economic stats and crime data are taken from the following locations. </a:t>
            </a:r>
          </a:p>
          <a:p>
            <a:pPr marL="0" indent="0">
              <a:buClr>
                <a:srgbClr val="FF0066"/>
              </a:buClr>
              <a:buNone/>
            </a:pPr>
            <a:endParaRPr lang="en-US" sz="1600" dirty="0" smtClean="0">
              <a:solidFill>
                <a:srgbClr val="FF0066"/>
              </a:solidFill>
            </a:endParaRP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</a:t>
            </a:r>
            <a:r>
              <a:rPr lang="en-US" sz="1600" u="sng" dirty="0" smtClean="0">
                <a:solidFill>
                  <a:srgbClr val="FF0066"/>
                </a:solidFill>
              </a:rPr>
              <a:t>data.london.gov.uk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://www.trustforlondon.org.uk/data</a:t>
            </a:r>
            <a:r>
              <a:rPr lang="en-US" sz="1600" u="sng" dirty="0" smtClean="0">
                <a:solidFill>
                  <a:srgbClr val="FF0066"/>
                </a:solidFill>
              </a:rPr>
              <a:t>/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</a:t>
            </a:r>
            <a:r>
              <a:rPr lang="en-US" sz="1600" u="sng" dirty="0" smtClean="0">
                <a:solidFill>
                  <a:srgbClr val="FF0066"/>
                </a:solidFill>
              </a:rPr>
              <a:t>www.ons.gov.uk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</a:t>
            </a:r>
            <a:r>
              <a:rPr lang="en-US" sz="1600" u="sng" dirty="0" smtClean="0">
                <a:solidFill>
                  <a:srgbClr val="FF0066"/>
                </a:solidFill>
              </a:rPr>
              <a:t>www.met.police.uk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</a:t>
            </a:r>
            <a:r>
              <a:rPr lang="en-US" sz="1600" u="sng" dirty="0" smtClean="0">
                <a:solidFill>
                  <a:srgbClr val="FF0066"/>
                </a:solidFill>
              </a:rPr>
              <a:t>www.gmblondon.org.uk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US" sz="1600" u="sng" dirty="0" smtClean="0">
                <a:solidFill>
                  <a:srgbClr val="FF0066"/>
                </a:solidFill>
              </a:rPr>
              <a:t>https</a:t>
            </a:r>
            <a:r>
              <a:rPr lang="en-US" sz="1600" u="sng" dirty="0">
                <a:solidFill>
                  <a:srgbClr val="FF0066"/>
                </a:solidFill>
              </a:rPr>
              <a:t>://</a:t>
            </a:r>
            <a:r>
              <a:rPr lang="en-US" sz="1600" u="sng" dirty="0" smtClean="0">
                <a:solidFill>
                  <a:srgbClr val="FF0066"/>
                </a:solidFill>
              </a:rPr>
              <a:t>en.wikipedia.org</a:t>
            </a:r>
            <a:endParaRPr lang="en-US" sz="1600" u="sng" dirty="0" smtClean="0">
              <a:solidFill>
                <a:srgbClr val="FF0066"/>
              </a:solidFill>
              <a:hlinkClick r:id="rId2"/>
            </a:endParaRPr>
          </a:p>
          <a:p>
            <a:pPr marL="0" indent="0">
              <a:buClr>
                <a:srgbClr val="FF0066"/>
              </a:buClr>
              <a:buNone/>
            </a:pPr>
            <a:endParaRPr lang="en-GB" sz="1600" u="sng" dirty="0">
              <a:solidFill>
                <a:srgbClr val="FF0066"/>
              </a:solidFill>
            </a:endParaRPr>
          </a:p>
          <a:p>
            <a:pPr marL="0" indent="0">
              <a:buClr>
                <a:srgbClr val="FF0066"/>
              </a:buClr>
              <a:buNone/>
            </a:pPr>
            <a:r>
              <a:rPr lang="en-GB" sz="1600" dirty="0" smtClean="0">
                <a:solidFill>
                  <a:srgbClr val="FF0066"/>
                </a:solidFill>
              </a:rPr>
              <a:t>Coordinates data is taken from 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FF0066"/>
                </a:solidFill>
              </a:rPr>
              <a:t>https://foursquare.com</a:t>
            </a:r>
            <a:endParaRPr lang="en-US" sz="1600" dirty="0">
              <a:solidFill>
                <a:srgbClr val="FF0066"/>
              </a:solidFill>
            </a:endParaRPr>
          </a:p>
          <a:p>
            <a:pPr marL="0" indent="0">
              <a:buClr>
                <a:srgbClr val="FF0066"/>
              </a:buClr>
              <a:buNone/>
            </a:pPr>
            <a:endParaRPr lang="en-GB" sz="1600" dirty="0" smtClean="0">
              <a:solidFill>
                <a:srgbClr val="FF0066"/>
              </a:solidFill>
              <a:hlinkClick r:id="rId2"/>
            </a:endParaRPr>
          </a:p>
          <a:p>
            <a:pPr marL="0" indent="0">
              <a:buClr>
                <a:srgbClr val="FF0066"/>
              </a:buClr>
              <a:buNone/>
            </a:pPr>
            <a:r>
              <a:rPr lang="en-GB" sz="1600" dirty="0" smtClean="0">
                <a:solidFill>
                  <a:srgbClr val="0070C0"/>
                </a:solidFill>
              </a:rPr>
              <a:t>Please note that the data is cleansed for quality improvement as well as to convert them into percentages wherever possible. </a:t>
            </a:r>
            <a:endParaRPr lang="en-GB" sz="1600" dirty="0">
              <a:solidFill>
                <a:srgbClr val="0070C0"/>
              </a:solidFill>
            </a:endParaRPr>
          </a:p>
          <a:p>
            <a:pPr marL="0" indent="0">
              <a:buClr>
                <a:srgbClr val="FF0066"/>
              </a:buClr>
              <a:buNone/>
            </a:pPr>
            <a:endParaRPr lang="en-US" sz="1600" dirty="0">
              <a:solidFill>
                <a:srgbClr val="FF0066"/>
              </a:solidFill>
              <a:hlinkClick r:id="rId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Data Acquisition and Cleansing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5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Crime Rates in London Boroughs 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47012"/>
            <a:ext cx="7991475" cy="421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4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Heat map of Crime </a:t>
            </a:r>
            <a:r>
              <a:rPr lang="en-GB" sz="2400" dirty="0"/>
              <a:t>Rates in London Boroughs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246334" cy="3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Child Poverty Percentage on Crime Rate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2" y="2895600"/>
            <a:ext cx="4773267" cy="38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Horizontal Scroll 3"/>
          <p:cNvSpPr/>
          <p:nvPr/>
        </p:nvSpPr>
        <p:spPr>
          <a:xfrm>
            <a:off x="4876800" y="3200400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It is evident  from the scatter plot that as Child Poverty Percentage increases Crime Rate also goes up sharply. 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Work Benefit Percentage on Crime Rate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667001"/>
            <a:ext cx="484389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It is evident  from the scatter plot that as Work Benefit  Percentage increases Crime Rate as also goes up. </a:t>
            </a:r>
          </a:p>
          <a:p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Un-employment Percentage on Crime Rate</a:t>
            </a:r>
            <a:endParaRPr lang="en-US" sz="2400" dirty="0"/>
          </a:p>
        </p:txBody>
      </p:sp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The scatter plot shows a minimal positive increase of Crime Rate with Un-employment percentage</a:t>
            </a:r>
          </a:p>
          <a:p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895600"/>
            <a:ext cx="4619625" cy="373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Impact of Number of Lone Parents on Crime Rate</a:t>
            </a:r>
            <a:endParaRPr lang="en-US" sz="2400" dirty="0"/>
          </a:p>
        </p:txBody>
      </p:sp>
      <p:sp>
        <p:nvSpPr>
          <p:cNvPr id="6" name="Horizontal Scroll 5"/>
          <p:cNvSpPr/>
          <p:nvPr/>
        </p:nvSpPr>
        <p:spPr>
          <a:xfrm>
            <a:off x="4800600" y="3183835"/>
            <a:ext cx="3733800" cy="25908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FF0066"/>
                </a:solidFill>
              </a:rPr>
              <a:t>It is evident  from the scatter plot that as number of lone parents increase, there is a sharp increase in crime rates.</a:t>
            </a:r>
          </a:p>
          <a:p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484932" cy="382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1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606</TotalTime>
  <Words>476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Predicting Socio-Economic Factors influencing Crime Rates in London Boroughs</vt:lpstr>
      <vt:lpstr>Predicting factors influencing crime rates is valuable for London Borough Council and the people. </vt:lpstr>
      <vt:lpstr>Data Acquisition and Cleansing </vt:lpstr>
      <vt:lpstr>Crime Rates in London Boroughs </vt:lpstr>
      <vt:lpstr>Heat map of Crime Rates in London Boroughs </vt:lpstr>
      <vt:lpstr>Impact of Child Poverty Percentage on Crime Rate</vt:lpstr>
      <vt:lpstr>Impact of Work Benefit Percentage on Crime Rate</vt:lpstr>
      <vt:lpstr>Impact of Un-employment Percentage on Crime Rate</vt:lpstr>
      <vt:lpstr>Impact of Number of Lone Parents on Crime Rate</vt:lpstr>
      <vt:lpstr>Impact of Reduction in Funds for Youth Programs on Crime Rate</vt:lpstr>
      <vt:lpstr>Impact of Income Deprived Family Percentage on Crime Rate</vt:lpstr>
      <vt:lpstr>Impact of Permanent Exclusions from School on Crime Rate</vt:lpstr>
      <vt:lpstr>Impact of Affordable Housing on Crime Rate</vt:lpstr>
      <vt:lpstr>Person Correlation of Socio-Economic Factors on Crime Rate</vt:lpstr>
      <vt:lpstr>Crime Rate Clusters in London Boroughs</vt:lpstr>
      <vt:lpstr>Conclusion on Crime Rate Analysis of London Boroughs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factors influencing crime rates in London</dc:title>
  <dc:creator>Vipin Selvaraj</dc:creator>
  <cp:lastModifiedBy>Vipin Selvaraj</cp:lastModifiedBy>
  <cp:revision>16</cp:revision>
  <dcterms:created xsi:type="dcterms:W3CDTF">2019-03-27T15:25:51Z</dcterms:created>
  <dcterms:modified xsi:type="dcterms:W3CDTF">2019-03-28T01:32:10Z</dcterms:modified>
</cp:coreProperties>
</file>