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302" r:id="rId6"/>
    <p:sldId id="303" r:id="rId7"/>
    <p:sldId id="304" r:id="rId8"/>
    <p:sldId id="305" r:id="rId9"/>
    <p:sldId id="31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CCFFC-3E37-4AA4-AF30-FDE19644D386}" v="210" dt="2024-07-16T20:35:53.110"/>
    <p1510:client id="{4118BE49-2746-CF4E-B8CC-06A8A76B0EC3}" v="1" dt="2024-07-16T21:03:52.335"/>
    <p1510:client id="{4F66F8F0-16B2-4D2F-81F4-00D0B1995765}" v="46" dt="2024-07-16T12:58:08.393"/>
    <p1510:client id="{C2EE9C52-B1D5-4C05-9651-18F8A200B37D}" v="6" dt="2024-07-16T20:36:52.002"/>
    <p1510:client id="{F488FE40-87B7-4BCE-ACA9-4AA7D56AF0B2}" v="245" dt="2024-07-16T12:16:00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2" d="100"/>
          <a:sy n="112" d="100"/>
        </p:scale>
        <p:origin x="200" y="384"/>
      </p:cViewPr>
      <p:guideLst>
        <p:guide orient="horz" pos="1896"/>
        <p:guide orient="horz" pos="350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7/16/24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Fraud Detection Service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‹Nr.›</a:t>
            </a:fld>
            <a:endParaRPr lang="en-ZA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1</a:t>
            </a:r>
            <a:endParaRPr lang="en-ZA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/>
              <a:t>2</a:t>
            </a:r>
            <a:endParaRPr lang="en-ZA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/>
              <a:t>3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Fraud Detection Service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‹Nr.›</a:t>
            </a:fld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/>
              <a:t>Fraud Detection Service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‹Nr.›</a:t>
            </a:fld>
            <a:endParaRPr lang="en-ZA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/>
              <a:t>Fraud Detection Service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‹Nr.›</a:t>
            </a:fld>
            <a:endParaRPr lang="en-ZA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Year</a:t>
            </a:r>
            <a:endParaRPr lang="en-ZA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MM</a:t>
            </a:r>
            <a:endParaRPr lang="en-ZA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Item Title</a:t>
            </a:r>
            <a:endParaRPr lang="en-ZA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 Detection 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7/14/20XX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 Detection Service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7/14/20XX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 Detection Service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7/14/20XX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 Detection Service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 Detection 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Fraud Detection 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Fraud Detection Service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‹Nr.›</a:t>
            </a:fld>
            <a:endParaRPr lang="en-Z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2</a:t>
            </a:r>
            <a:endParaRPr lang="en-ZA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3</a:t>
            </a:r>
            <a:endParaRPr lang="en-ZA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Bullet 4</a:t>
            </a:r>
            <a:endParaRPr lang="en-ZA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Bullet Description</a:t>
            </a:r>
            <a:endParaRPr lang="en-ZA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/>
              <a:t>Fraud Detection Service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‹Nr.›</a:t>
            </a:fld>
            <a:endParaRPr lang="en-ZA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/>
              <a:t>1</a:t>
            </a:r>
            <a:endParaRPr lang="en-ZA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/>
              <a:t>2</a:t>
            </a:r>
            <a:endParaRPr lang="en-ZA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/>
              <a:t>3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DE"/>
              <a:t>7/14/20XX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Fraud Detection 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636008"/>
            <a:ext cx="9144000" cy="1107959"/>
          </a:xfrm>
        </p:spPr>
        <p:txBody>
          <a:bodyPr anchor="b"/>
          <a:lstStyle/>
          <a:p>
            <a:r>
              <a:rPr lang="en-US"/>
              <a:t>Fraud Detection Pipeline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1248" y="5742432"/>
            <a:ext cx="7953375" cy="4572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Joshua Meyer, Nechirvan Zibar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image of bar graphs">
            <a:extLst>
              <a:ext uri="{FF2B5EF4-FFF2-40B4-BE49-F238E27FC236}">
                <a16:creationId xmlns:a16="http://schemas.microsoft.com/office/drawing/2014/main" id="{B1240E7A-9EE3-4AD7-AC70-53A1C0C7D5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65125"/>
            <a:ext cx="8562475" cy="1325563"/>
          </a:xfrm>
        </p:spPr>
        <p:txBody>
          <a:bodyPr/>
          <a:lstStyle/>
          <a:p>
            <a:r>
              <a:rPr lang="de-DE"/>
              <a:t>PROBLEM</a:t>
            </a: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96363A03-E425-4DF0-A245-F0EEE2D0431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40112" cy="4754562"/>
          </a:xfrm>
        </p:spPr>
        <p:txBody>
          <a:bodyPr vert="horz" lIns="1005840" tIns="502920" rIns="91440" bIns="45720" rtlCol="0" anchor="t">
            <a:noAutofit/>
          </a:bodyPr>
          <a:lstStyle/>
          <a:p>
            <a:r>
              <a:rPr lang="de-DE"/>
              <a:t>Kredit Karten Betrug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980B2038-1B53-491E-BC2F-148E99EFDB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3631" y="2319500"/>
            <a:ext cx="3327526" cy="22180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600" b="1">
                <a:ea typeface="Source Sans Pro"/>
              </a:rPr>
              <a:t>Signifikanter Anstieg von Betrugsfällen führt zu: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ea typeface="Source Sans Pro"/>
              </a:rPr>
              <a:t>Finanziellen Verlusten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ea typeface="Source Sans Pro"/>
              </a:rPr>
              <a:t>Vertrauensverlust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ea typeface="Source Sans Pro"/>
              </a:rPr>
              <a:t>Rechtliche Herausforderungen</a:t>
            </a:r>
          </a:p>
          <a:p>
            <a:endParaRPr lang="de-DE" b="1">
              <a:ea typeface="Source Sans Pro"/>
            </a:endParaRPr>
          </a:p>
        </p:txBody>
      </p:sp>
      <p:sp>
        <p:nvSpPr>
          <p:cNvPr id="150" name="Footer Placeholder 149">
            <a:extLst>
              <a:ext uri="{FF2B5EF4-FFF2-40B4-BE49-F238E27FC236}">
                <a16:creationId xmlns:a16="http://schemas.microsoft.com/office/drawing/2014/main" id="{BF3830E9-8071-46F4-9061-47A9D527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/>
              <a:t>Fraud Detection Service</a:t>
            </a:r>
          </a:p>
        </p:txBody>
      </p:sp>
      <p:sp>
        <p:nvSpPr>
          <p:cNvPr id="152" name="Text Placeholder 151">
            <a:extLst>
              <a:ext uri="{FF2B5EF4-FFF2-40B4-BE49-F238E27FC236}">
                <a16:creationId xmlns:a16="http://schemas.microsoft.com/office/drawing/2014/main" id="{3C4F874E-995C-4034-ACF3-1F09DDFD1E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0734040" y="-68580"/>
            <a:ext cx="1737360" cy="6858000"/>
          </a:xfrm>
        </p:spPr>
        <p:txBody>
          <a:bodyPr/>
          <a:lstStyle/>
          <a:p>
            <a:r>
              <a:rPr lang="de-DE"/>
              <a:t>Problem</a:t>
            </a:r>
          </a:p>
        </p:txBody>
      </p:sp>
      <p:pic>
        <p:nvPicPr>
          <p:cNvPr id="22" name="Grafik 21" descr="Ein Bild, das Text, Screenshot, Schrift, Diagramm enthält.&#10;&#10;Beschreibung automatisch generiert.">
            <a:extLst>
              <a:ext uri="{FF2B5EF4-FFF2-40B4-BE49-F238E27FC236}">
                <a16:creationId xmlns:a16="http://schemas.microsoft.com/office/drawing/2014/main" id="{72589BEF-74D0-20E1-1FAD-2B197F914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64" y="1984822"/>
            <a:ext cx="4997838" cy="3713394"/>
          </a:xfrm>
          <a:prstGeom prst="rect">
            <a:avLst/>
          </a:prstGeom>
        </p:spPr>
      </p:pic>
      <p:sp>
        <p:nvSpPr>
          <p:cNvPr id="3" name="Pfeil: nach unten 2">
            <a:extLst>
              <a:ext uri="{FF2B5EF4-FFF2-40B4-BE49-F238E27FC236}">
                <a16:creationId xmlns:a16="http://schemas.microsoft.com/office/drawing/2014/main" id="{D12C7508-42AA-AEE2-0240-5B416717E6F6}"/>
              </a:ext>
            </a:extLst>
          </p:cNvPr>
          <p:cNvSpPr/>
          <p:nvPr/>
        </p:nvSpPr>
        <p:spPr>
          <a:xfrm>
            <a:off x="5056963" y="2673498"/>
            <a:ext cx="279104" cy="6866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83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1446" y="549852"/>
            <a:ext cx="3723691" cy="1335208"/>
          </a:xfrm>
        </p:spPr>
        <p:txBody>
          <a:bodyPr/>
          <a:lstStyle/>
          <a:p>
            <a:r>
              <a:rPr lang="de-DE"/>
              <a:t>LÖSUNG</a:t>
            </a:r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9EF76BD2-EB69-4D45-9701-8A82B812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>
                <a:solidFill>
                  <a:srgbClr val="595959"/>
                </a:solidFill>
                <a:ea typeface="+mn-lt"/>
                <a:cs typeface="+mn-lt"/>
              </a:rPr>
              <a:t>Fraud Detection Service</a:t>
            </a:r>
            <a:endParaRPr lang="de-DE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BD1651FB-5427-4C2E-968C-077A5FCB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14" name="Bildplatzhalter 13" descr="Ein Bild, das Text, Screenshot, Schrift, Design enthält.&#10;&#10;Beschreibung automatisch generiert.">
            <a:extLst>
              <a:ext uri="{FF2B5EF4-FFF2-40B4-BE49-F238E27FC236}">
                <a16:creationId xmlns:a16="http://schemas.microsoft.com/office/drawing/2014/main" id="{B7D9795A-48F5-5941-D21C-D06EE69C944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297" t="4645" r="4439" b="4814"/>
          <a:stretch/>
        </p:blipFill>
        <p:spPr>
          <a:xfrm>
            <a:off x="854677" y="661756"/>
            <a:ext cx="7553389" cy="5526328"/>
          </a:xfrm>
        </p:spPr>
      </p:pic>
      <p:sp>
        <p:nvSpPr>
          <p:cNvPr id="9" name="Text Placeholder 43">
            <a:extLst>
              <a:ext uri="{FF2B5EF4-FFF2-40B4-BE49-F238E27FC236}">
                <a16:creationId xmlns:a16="http://schemas.microsoft.com/office/drawing/2014/main" id="{51DCF118-D039-C782-A206-CCE770C9D5E6}"/>
              </a:ext>
            </a:extLst>
          </p:cNvPr>
          <p:cNvSpPr txBox="1">
            <a:spLocks/>
          </p:cNvSpPr>
          <p:nvPr/>
        </p:nvSpPr>
        <p:spPr>
          <a:xfrm>
            <a:off x="8614449" y="1880773"/>
            <a:ext cx="3327526" cy="40422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ts val="2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b="1">
                <a:ea typeface="Source Sans Pro"/>
              </a:rPr>
              <a:t>Betrugserkennung mittels maschinellen Lernens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ea typeface="Source Sans Pro"/>
              </a:rPr>
              <a:t>Datenaufbereitung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de-DE" sz="1600" b="1">
                <a:ea typeface="Source Sans Pro"/>
              </a:rPr>
              <a:t>Modellerstellung / Modell laden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de-DE" sz="1600" b="1">
                <a:ea typeface="Source Sans Pro"/>
              </a:rPr>
              <a:t>Evaluation der Transaktionen</a:t>
            </a:r>
          </a:p>
          <a:p>
            <a:pPr marL="285750" indent="-285750">
              <a:lnSpc>
                <a:spcPct val="200000"/>
              </a:lnSpc>
              <a:buChar char="•"/>
            </a:pPr>
            <a:r>
              <a:rPr lang="de-DE" sz="1600" b="1">
                <a:ea typeface="Source Sans Pro"/>
              </a:rPr>
              <a:t>Visualisierung der Ergebnisse (Fraud/kein Fraud)</a:t>
            </a:r>
          </a:p>
        </p:txBody>
      </p:sp>
    </p:spTree>
    <p:extLst>
      <p:ext uri="{BB962C8B-B14F-4D97-AF65-F5344CB8AC3E}">
        <p14:creationId xmlns:p14="http://schemas.microsoft.com/office/powerpoint/2010/main" val="1196191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coins on a table&#10;">
            <a:extLst>
              <a:ext uri="{FF2B5EF4-FFF2-40B4-BE49-F238E27FC236}">
                <a16:creationId xmlns:a16="http://schemas.microsoft.com/office/drawing/2014/main" id="{A78432FC-7702-44D2-9799-5CC8D3D0C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8" y="0"/>
            <a:ext cx="1218882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22" y="858957"/>
            <a:ext cx="3868530" cy="1325563"/>
          </a:xfrm>
        </p:spPr>
        <p:txBody>
          <a:bodyPr/>
          <a:lstStyle/>
          <a:p>
            <a:r>
              <a:rPr lang="en-US"/>
              <a:t>PRODUCT LIVE DEMO</a:t>
            </a:r>
          </a:p>
        </p:txBody>
      </p:sp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33065600-E909-4725-88CF-C309407E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Fraud Detection Service</a:t>
            </a:r>
            <a:endParaRPr lang="en-US"/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839DF259-1923-4D25-955A-2AFFAE8B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4B08BB-A4D2-0259-69AB-D7E2D9BCA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15" y="858957"/>
            <a:ext cx="6022569" cy="523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1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a man in a meeting&#10;">
            <a:extLst>
              <a:ext uri="{FF2B5EF4-FFF2-40B4-BE49-F238E27FC236}">
                <a16:creationId xmlns:a16="http://schemas.microsoft.com/office/drawing/2014/main" id="{31EB3F7E-46D2-4030-923F-5B334198CA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0"/>
            <a:ext cx="1196181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RÜCKBLICK</a:t>
            </a:r>
            <a:endParaRPr lang="de-DE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1508680"/>
            <a:ext cx="3588363" cy="446728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DE" sz="1700" b="1">
                <a:ea typeface="+mn-lt"/>
                <a:cs typeface="+mn-lt"/>
              </a:rPr>
              <a:t>Was war schwierig?</a:t>
            </a:r>
            <a:endParaRPr lang="de-DE"/>
          </a:p>
          <a:p>
            <a:pPr marL="285750" indent="-285750">
              <a:buChar char="•"/>
            </a:pPr>
            <a:r>
              <a:rPr lang="de-DE" sz="1600" b="1">
                <a:ea typeface="+mn-lt"/>
                <a:cs typeface="+mn-lt"/>
              </a:rPr>
              <a:t>Wachsende Komplexität in der Klassenstruktur -&gt; unübersichtlich</a:t>
            </a:r>
            <a:endParaRPr lang="de-DE" sz="160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de-DE" sz="1600" b="1">
                <a:ea typeface="+mn-lt"/>
                <a:cs typeface="+mn-lt"/>
              </a:rPr>
              <a:t>Hohe Modellgüte erreichen</a:t>
            </a:r>
            <a:endParaRPr lang="de-DE" sz="1600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de-DE" sz="1600" b="1">
                <a:ea typeface="+mn-lt"/>
                <a:cs typeface="+mn-lt"/>
              </a:rPr>
              <a:t>Integration der Pipeline mit der graphischen Schnittstelle</a:t>
            </a:r>
          </a:p>
          <a:p>
            <a:pPr marL="285750" indent="-285750">
              <a:buChar char="•"/>
            </a:pPr>
            <a:r>
              <a:rPr lang="de-DE" sz="1600" b="1">
                <a:ea typeface="Source Sans Pro"/>
              </a:rPr>
              <a:t>Libraries</a:t>
            </a:r>
          </a:p>
          <a:p>
            <a:endParaRPr lang="de-DE" sz="1600" b="1">
              <a:ea typeface="+mn-lt"/>
              <a:cs typeface="+mn-lt"/>
            </a:endParaRPr>
          </a:p>
          <a:p>
            <a:r>
              <a:rPr lang="de-DE" sz="1600" b="1">
                <a:ea typeface="+mn-lt"/>
                <a:cs typeface="+mn-lt"/>
              </a:rPr>
              <a:t>Was hat gut funktioniert?</a:t>
            </a:r>
            <a:endParaRPr lang="de-DE">
              <a:ea typeface="+mn-lt"/>
              <a:cs typeface="+mn-lt"/>
            </a:endParaRPr>
          </a:p>
          <a:p>
            <a:pPr marL="285750" indent="-285750">
              <a:buChar char="•"/>
            </a:pPr>
            <a:r>
              <a:rPr lang="de-DE" sz="1600" b="1">
                <a:ea typeface="+mn-lt"/>
                <a:cs typeface="+mn-lt"/>
              </a:rPr>
              <a:t>Zusammenarbeit mit GitHub -&gt; hohe Flexibilität</a:t>
            </a:r>
            <a:endParaRPr lang="de-DE">
              <a:ea typeface="+mn-lt"/>
              <a:cs typeface="+mn-lt"/>
            </a:endParaRPr>
          </a:p>
          <a:p>
            <a:endParaRPr lang="de-DE" sz="1600" b="1">
              <a:ea typeface="Source Sans Pro"/>
              <a:cs typeface="Arial"/>
            </a:endParaRPr>
          </a:p>
          <a:p>
            <a:r>
              <a:rPr lang="de-DE" sz="1600" b="1">
                <a:ea typeface="+mn-lt"/>
                <a:cs typeface="+mn-lt"/>
              </a:rPr>
              <a:t>Was soll zukünftig verbessert werden?</a:t>
            </a:r>
            <a:endParaRPr lang="de-DE"/>
          </a:p>
          <a:p>
            <a:pPr marL="285750" indent="-285750">
              <a:buChar char="•"/>
            </a:pPr>
            <a:r>
              <a:rPr lang="de-DE" sz="1600" b="1">
                <a:ea typeface="+mn-lt"/>
                <a:cs typeface="+mn-lt"/>
              </a:rPr>
              <a:t>Modellgüte</a:t>
            </a:r>
            <a:endParaRPr lang="de-DE">
              <a:ea typeface="Source Sans Pro"/>
            </a:endParaRPr>
          </a:p>
          <a:p>
            <a:endParaRPr lang="de-DE" sz="1600" b="1">
              <a:ea typeface="Source Sans Pro"/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D83DE42-6E97-4DE6-8CAE-71A0C95E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8872" y="6356350"/>
            <a:ext cx="4114800" cy="365125"/>
          </a:xfrm>
        </p:spPr>
        <p:txBody>
          <a:bodyPr/>
          <a:lstStyle/>
          <a:p>
            <a:r>
              <a:rPr lang="en-US">
                <a:solidFill>
                  <a:srgbClr val="595959"/>
                </a:solidFill>
                <a:ea typeface="+mn-lt"/>
                <a:cs typeface="+mn-lt"/>
              </a:rPr>
              <a:t>Fraud Detection Service</a:t>
            </a:r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0243C5-63A8-41FD-AC5F-B82F3BE2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B5BCD2D-8C5B-4AA6-9D92-91CEEB731D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229743" y="5484524"/>
            <a:ext cx="6958584" cy="1371600"/>
          </a:xfrm>
        </p:spPr>
        <p:txBody>
          <a:bodyPr/>
          <a:lstStyle/>
          <a:p>
            <a:r>
              <a:rPr lang="en-US" sz="9600">
                <a:latin typeface="Source Sans Pro ExtraLight"/>
                <a:ea typeface="Source Sans Pro ExtraLight"/>
              </a:rPr>
              <a:t>RÜCKBLICK</a:t>
            </a:r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26E79-BB71-489A-B65B-6FB9A794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9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hoto of Wall street sign&#10;">
            <a:extLst>
              <a:ext uri="{FF2B5EF4-FFF2-40B4-BE49-F238E27FC236}">
                <a16:creationId xmlns:a16="http://schemas.microsoft.com/office/drawing/2014/main" id="{7EA54CDC-A10B-4928-83AD-8A873A126A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0648DE95-334E-46CE-B3A6-AEEB61BA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/>
              <a:t>Danke 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0E486CF-8877-4DB4-98D3-2CD9F1CB339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467603" y="4681728"/>
            <a:ext cx="3838731" cy="16459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Source Sans Pro"/>
              </a:rPr>
              <a:t>Joshua Meyer, </a:t>
            </a:r>
            <a:r>
              <a:rPr lang="en-US" err="1">
                <a:ea typeface="Source Sans Pro"/>
              </a:rPr>
              <a:t>Nechirvan</a:t>
            </a:r>
            <a:r>
              <a:rPr lang="en-US">
                <a:ea typeface="Source Sans Pro"/>
              </a:rPr>
              <a:t> </a:t>
            </a:r>
            <a:r>
              <a:rPr lang="en-US" err="1">
                <a:ea typeface="Source Sans Pro"/>
              </a:rPr>
              <a:t>Zibar</a:t>
            </a:r>
            <a:endParaRPr lang="en-US" err="1"/>
          </a:p>
        </p:txBody>
      </p:sp>
      <p:sp>
        <p:nvSpPr>
          <p:cNvPr id="51" name="Footer Placeholder 50">
            <a:extLst>
              <a:ext uri="{FF2B5EF4-FFF2-40B4-BE49-F238E27FC236}">
                <a16:creationId xmlns:a16="http://schemas.microsoft.com/office/drawing/2014/main" id="{07E67588-DFE4-40B6-B7B2-7329C1D7C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Fraud Detection Service</a:t>
            </a:r>
            <a:endParaRPr lang="en-US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FBA0FCD-5060-4B39-B311-BE2FE37C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1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" id="{0A08F99B-73B1-4377-A04A-CCDBBDCD25D8}" vid="{5CED1285-8ECB-4128-A72E-4C5B72C5D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128202-8B3F-47B2-95DE-323A94AC481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8C9C157-B2BF-48C0-AA17-2CECF9CDD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C3E0D1-381F-4FED-835E-9337ECD9B23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117</Words>
  <Application>Microsoft Macintosh PowerPoint</Application>
  <PresentationFormat>Breitbild</PresentationFormat>
  <Paragraphs>40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Selawik Semibold</vt:lpstr>
      <vt:lpstr>Source Sans Pro</vt:lpstr>
      <vt:lpstr>Source Sans Pro ExtraLight</vt:lpstr>
      <vt:lpstr>Office Theme</vt:lpstr>
      <vt:lpstr>Fraud Detection Pipeline</vt:lpstr>
      <vt:lpstr>PROBLEM</vt:lpstr>
      <vt:lpstr>LÖSUNG</vt:lpstr>
      <vt:lpstr>PRODUCT LIVE DEMO</vt:lpstr>
      <vt:lpstr>RÜCKBLICK</vt:lpstr>
      <vt:lpstr>Danke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/>
  <cp:lastModifiedBy>Joshua Meyer</cp:lastModifiedBy>
  <cp:revision>2</cp:revision>
  <dcterms:created xsi:type="dcterms:W3CDTF">2024-07-14T16:36:03Z</dcterms:created>
  <dcterms:modified xsi:type="dcterms:W3CDTF">2024-07-16T21:03:52Z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