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8" r:id="rId3"/>
    <p:sldId id="264" r:id="rId4"/>
    <p:sldId id="263" r:id="rId5"/>
    <p:sldId id="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AFBEC-04CA-4CF3-89EE-304AF1064756}"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0B368F1A-3FBF-4525-A482-01385B50FB8D}">
      <dgm:prSet custT="1"/>
      <dgm:spPr/>
      <dgm:t>
        <a:bodyPr/>
        <a:lstStyle/>
        <a:p>
          <a:r>
            <a:rPr lang="en-GB" sz="2000" b="1" dirty="0"/>
            <a:t>Seasonal Variation</a:t>
          </a:r>
          <a:endParaRPr lang="en-US" sz="2000" dirty="0"/>
        </a:p>
      </dgm:t>
    </dgm:pt>
    <dgm:pt modelId="{FC6BF2C7-3E94-4BF0-A733-7E3E8807AD8E}" type="parTrans" cxnId="{62AA3005-71DA-4B38-A82C-F36BF2681B33}">
      <dgm:prSet/>
      <dgm:spPr/>
      <dgm:t>
        <a:bodyPr/>
        <a:lstStyle/>
        <a:p>
          <a:endParaRPr lang="en-US"/>
        </a:p>
      </dgm:t>
    </dgm:pt>
    <dgm:pt modelId="{03C6FC28-E5BF-47C0-A647-F1C3EC126431}" type="sibTrans" cxnId="{62AA3005-71DA-4B38-A82C-F36BF2681B33}">
      <dgm:prSet/>
      <dgm:spPr/>
      <dgm:t>
        <a:bodyPr/>
        <a:lstStyle/>
        <a:p>
          <a:endParaRPr lang="en-US"/>
        </a:p>
      </dgm:t>
    </dgm:pt>
    <dgm:pt modelId="{486183F0-2E22-450F-A3ED-CF6F5785C5A0}">
      <dgm:prSet/>
      <dgm:spPr/>
      <dgm:t>
        <a:bodyPr/>
        <a:lstStyle/>
        <a:p>
          <a:r>
            <a:rPr lang="en-US" b="0" i="0" dirty="0"/>
            <a:t>January had the highest mortality, suggesting a need to investigate </a:t>
          </a:r>
          <a:r>
            <a:rPr lang="en-US" b="0" i="0" dirty="0">
              <a:highlight>
                <a:srgbClr val="C0C0C0"/>
              </a:highlight>
            </a:rPr>
            <a:t>seasonal health impacts</a:t>
          </a:r>
          <a:r>
            <a:rPr lang="en-US" b="0" i="0" dirty="0"/>
            <a:t>.</a:t>
          </a:r>
          <a:endParaRPr lang="en-US" dirty="0"/>
        </a:p>
      </dgm:t>
    </dgm:pt>
    <dgm:pt modelId="{F915214F-3766-4EEF-BA1B-22D4D324FE8C}" type="parTrans" cxnId="{0C7E9F9B-0240-493A-9BFA-E39582846441}">
      <dgm:prSet/>
      <dgm:spPr/>
      <dgm:t>
        <a:bodyPr/>
        <a:lstStyle/>
        <a:p>
          <a:endParaRPr lang="en-US"/>
        </a:p>
      </dgm:t>
    </dgm:pt>
    <dgm:pt modelId="{36DC9AE9-4FE5-42F3-9292-769B3FB53C9E}" type="sibTrans" cxnId="{0C7E9F9B-0240-493A-9BFA-E39582846441}">
      <dgm:prSet/>
      <dgm:spPr/>
      <dgm:t>
        <a:bodyPr/>
        <a:lstStyle/>
        <a:p>
          <a:endParaRPr lang="en-US"/>
        </a:p>
      </dgm:t>
    </dgm:pt>
    <dgm:pt modelId="{41A0EE22-EBE5-43AF-B4D2-986BB9515442}">
      <dgm:prSet custT="1"/>
      <dgm:spPr/>
      <dgm:t>
        <a:bodyPr/>
        <a:lstStyle/>
        <a:p>
          <a:r>
            <a:rPr lang="en-US" sz="2000" b="1" dirty="0"/>
            <a:t>Gender-Specific Health concerns</a:t>
          </a:r>
          <a:endParaRPr lang="en-US" sz="2000" dirty="0"/>
        </a:p>
      </dgm:t>
    </dgm:pt>
    <dgm:pt modelId="{FD39B8E7-6714-44DC-8929-7297639FFCA0}" type="parTrans" cxnId="{E7956CCE-E3F9-416B-9D24-8554991C2063}">
      <dgm:prSet/>
      <dgm:spPr/>
      <dgm:t>
        <a:bodyPr/>
        <a:lstStyle/>
        <a:p>
          <a:endParaRPr lang="en-US"/>
        </a:p>
      </dgm:t>
    </dgm:pt>
    <dgm:pt modelId="{9F036E54-6C12-4368-A1FF-1569B62EFCE7}" type="sibTrans" cxnId="{E7956CCE-E3F9-416B-9D24-8554991C2063}">
      <dgm:prSet/>
      <dgm:spPr/>
      <dgm:t>
        <a:bodyPr/>
        <a:lstStyle/>
        <a:p>
          <a:endParaRPr lang="en-US"/>
        </a:p>
      </dgm:t>
    </dgm:pt>
    <dgm:pt modelId="{D9E34AF1-B53E-4F4C-98B2-4F9A2924FD62}">
      <dgm:prSet/>
      <dgm:spPr/>
      <dgm:t>
        <a:bodyPr/>
        <a:lstStyle/>
        <a:p>
          <a:r>
            <a:rPr lang="en-US" b="0" i="0" dirty="0"/>
            <a:t>Females predominantly died from unspecified dementia, and males from chronic </a:t>
          </a:r>
          <a:r>
            <a:rPr lang="en-US" b="0" i="0" dirty="0" err="1"/>
            <a:t>ischaemic</a:t>
          </a:r>
          <a:r>
            <a:rPr lang="en-US" b="0" i="0" dirty="0"/>
            <a:t> heart disease, highlighting the necessity for </a:t>
          </a:r>
          <a:r>
            <a:rPr lang="en-US" b="0" i="0" dirty="0">
              <a:highlight>
                <a:srgbClr val="C0C0C0"/>
              </a:highlight>
            </a:rPr>
            <a:t>targeted health interventions</a:t>
          </a:r>
          <a:r>
            <a:rPr lang="en-US" b="0" i="0" dirty="0"/>
            <a:t>.</a:t>
          </a:r>
          <a:endParaRPr lang="en-US" dirty="0"/>
        </a:p>
      </dgm:t>
    </dgm:pt>
    <dgm:pt modelId="{BE812D8C-EEA2-43EB-BB4F-3E4AFC7A9808}" type="parTrans" cxnId="{3106DB31-E3E9-469C-81CA-3983D5B75FE7}">
      <dgm:prSet/>
      <dgm:spPr/>
      <dgm:t>
        <a:bodyPr/>
        <a:lstStyle/>
        <a:p>
          <a:endParaRPr lang="en-US"/>
        </a:p>
      </dgm:t>
    </dgm:pt>
    <dgm:pt modelId="{C39BE90F-BE72-4C90-8599-2F82E4CF277E}" type="sibTrans" cxnId="{3106DB31-E3E9-469C-81CA-3983D5B75FE7}">
      <dgm:prSet/>
      <dgm:spPr/>
      <dgm:t>
        <a:bodyPr/>
        <a:lstStyle/>
        <a:p>
          <a:endParaRPr lang="en-US"/>
        </a:p>
      </dgm:t>
    </dgm:pt>
    <dgm:pt modelId="{CD192AF6-057F-405E-93D2-69D00A732529}">
      <dgm:prSet custT="1"/>
      <dgm:spPr/>
      <dgm:t>
        <a:bodyPr/>
        <a:lstStyle/>
        <a:p>
          <a:r>
            <a:rPr lang="en-US" sz="2000" b="1" dirty="0"/>
            <a:t>Geographical Health Disparities</a:t>
          </a:r>
          <a:endParaRPr lang="en-US" sz="2000" dirty="0"/>
        </a:p>
      </dgm:t>
    </dgm:pt>
    <dgm:pt modelId="{47676466-B5F2-4C88-B5BF-8DA583029925}" type="parTrans" cxnId="{1746AF4E-37D8-4F67-8710-7CBCDA81FB7D}">
      <dgm:prSet/>
      <dgm:spPr/>
      <dgm:t>
        <a:bodyPr/>
        <a:lstStyle/>
        <a:p>
          <a:endParaRPr lang="en-US"/>
        </a:p>
      </dgm:t>
    </dgm:pt>
    <dgm:pt modelId="{5579DF9A-0230-4C32-9163-B40325D6CBA1}" type="sibTrans" cxnId="{1746AF4E-37D8-4F67-8710-7CBCDA81FB7D}">
      <dgm:prSet/>
      <dgm:spPr/>
      <dgm:t>
        <a:bodyPr/>
        <a:lstStyle/>
        <a:p>
          <a:endParaRPr lang="en-US"/>
        </a:p>
      </dgm:t>
    </dgm:pt>
    <dgm:pt modelId="{B2B1FCAF-544E-4DCC-8C37-3ECF205425A0}">
      <dgm:prSet/>
      <dgm:spPr/>
      <dgm:t>
        <a:bodyPr/>
        <a:lstStyle/>
        <a:p>
          <a:r>
            <a:rPr lang="en-US" b="0" i="0" dirty="0"/>
            <a:t>West Putney's significantly higher death rate indicates potential </a:t>
          </a:r>
          <a:r>
            <a:rPr lang="en-US" b="0" i="0" dirty="0">
              <a:highlight>
                <a:srgbClr val="C0C0C0"/>
              </a:highlight>
            </a:rPr>
            <a:t>socio-economic or environmental </a:t>
          </a:r>
          <a:r>
            <a:rPr lang="en-US" b="0" i="0" dirty="0"/>
            <a:t>health influences that require focused attention.</a:t>
          </a:r>
          <a:endParaRPr lang="en-US" dirty="0"/>
        </a:p>
      </dgm:t>
    </dgm:pt>
    <dgm:pt modelId="{97499701-5543-4414-BBAC-EEF3C08B279C}" type="parTrans" cxnId="{F6CA962C-BD5D-439B-B39D-84CC503A784C}">
      <dgm:prSet/>
      <dgm:spPr/>
      <dgm:t>
        <a:bodyPr/>
        <a:lstStyle/>
        <a:p>
          <a:endParaRPr lang="en-US"/>
        </a:p>
      </dgm:t>
    </dgm:pt>
    <dgm:pt modelId="{86525BE6-831F-4155-A74E-70E0AA5AF99F}" type="sibTrans" cxnId="{F6CA962C-BD5D-439B-B39D-84CC503A784C}">
      <dgm:prSet/>
      <dgm:spPr/>
      <dgm:t>
        <a:bodyPr/>
        <a:lstStyle/>
        <a:p>
          <a:endParaRPr lang="en-US"/>
        </a:p>
      </dgm:t>
    </dgm:pt>
    <dgm:pt modelId="{A438A664-1974-403C-962C-E8FD5090A4C2}">
      <dgm:prSet custT="1"/>
      <dgm:spPr/>
      <dgm:t>
        <a:bodyPr/>
        <a:lstStyle/>
        <a:p>
          <a:r>
            <a:rPr lang="en-US" sz="2000" b="1" dirty="0"/>
            <a:t>Age and Gender Distribution</a:t>
          </a:r>
          <a:endParaRPr lang="en-US" sz="2000" dirty="0"/>
        </a:p>
      </dgm:t>
    </dgm:pt>
    <dgm:pt modelId="{4DEABA06-4373-44F3-90DA-A39210D673CA}" type="parTrans" cxnId="{82A355B6-D899-4BEF-B371-F9071A3AC6BC}">
      <dgm:prSet/>
      <dgm:spPr/>
      <dgm:t>
        <a:bodyPr/>
        <a:lstStyle/>
        <a:p>
          <a:endParaRPr lang="en-US"/>
        </a:p>
      </dgm:t>
    </dgm:pt>
    <dgm:pt modelId="{AF5D78DD-783A-44F1-A5A6-BAD7ABBF379C}" type="sibTrans" cxnId="{82A355B6-D899-4BEF-B371-F9071A3AC6BC}">
      <dgm:prSet/>
      <dgm:spPr/>
      <dgm:t>
        <a:bodyPr/>
        <a:lstStyle/>
        <a:p>
          <a:endParaRPr lang="en-US"/>
        </a:p>
      </dgm:t>
    </dgm:pt>
    <dgm:pt modelId="{5019C619-5B4D-4198-A7FB-1D63F8D6839D}">
      <dgm:prSet/>
      <dgm:spPr/>
      <dgm:t>
        <a:bodyPr/>
        <a:lstStyle/>
        <a:p>
          <a:r>
            <a:rPr lang="en-US" b="0" i="0" dirty="0"/>
            <a:t>A higher proportion of females in the 90+ age group, compared to males more spread between 80-89 years, points towards </a:t>
          </a:r>
          <a:r>
            <a:rPr lang="en-US" b="0" i="0" dirty="0">
              <a:highlight>
                <a:srgbClr val="C0C0C0"/>
              </a:highlight>
            </a:rPr>
            <a:t>differing longevity patterns </a:t>
          </a:r>
          <a:r>
            <a:rPr lang="en-US" b="0" i="0" dirty="0"/>
            <a:t>and healthcare needs between genders.</a:t>
          </a:r>
          <a:endParaRPr lang="en-US" dirty="0"/>
        </a:p>
      </dgm:t>
    </dgm:pt>
    <dgm:pt modelId="{6C710D63-EEA8-4433-A2A8-6A969C44B6FA}" type="parTrans" cxnId="{B486EF3E-E6BA-4468-B749-4E89C314A685}">
      <dgm:prSet/>
      <dgm:spPr/>
      <dgm:t>
        <a:bodyPr/>
        <a:lstStyle/>
        <a:p>
          <a:endParaRPr lang="en-US"/>
        </a:p>
      </dgm:t>
    </dgm:pt>
    <dgm:pt modelId="{EF44DC9F-C5EE-4703-9991-65883ED42950}" type="sibTrans" cxnId="{B486EF3E-E6BA-4468-B749-4E89C314A685}">
      <dgm:prSet/>
      <dgm:spPr/>
      <dgm:t>
        <a:bodyPr/>
        <a:lstStyle/>
        <a:p>
          <a:endParaRPr lang="en-US"/>
        </a:p>
      </dgm:t>
    </dgm:pt>
    <dgm:pt modelId="{8C94FA2D-A341-46EF-8FB3-79334A9417FF}" type="pres">
      <dgm:prSet presAssocID="{695AFBEC-04CA-4CF3-89EE-304AF1064756}" presName="vert0" presStyleCnt="0">
        <dgm:presLayoutVars>
          <dgm:dir/>
          <dgm:animOne val="branch"/>
          <dgm:animLvl val="lvl"/>
        </dgm:presLayoutVars>
      </dgm:prSet>
      <dgm:spPr/>
    </dgm:pt>
    <dgm:pt modelId="{A3C1B12A-AA43-4BFD-807C-6DC367D7BBF8}" type="pres">
      <dgm:prSet presAssocID="{0B368F1A-3FBF-4525-A482-01385B50FB8D}" presName="thickLine" presStyleLbl="alignNode1" presStyleIdx="0" presStyleCnt="8"/>
      <dgm:spPr/>
    </dgm:pt>
    <dgm:pt modelId="{DFFB32AB-9549-413E-BCDD-7C74567D1DBC}" type="pres">
      <dgm:prSet presAssocID="{0B368F1A-3FBF-4525-A482-01385B50FB8D}" presName="horz1" presStyleCnt="0"/>
      <dgm:spPr/>
    </dgm:pt>
    <dgm:pt modelId="{7BB54665-7ADB-4DA9-8A9C-2AC9395BB4B3}" type="pres">
      <dgm:prSet presAssocID="{0B368F1A-3FBF-4525-A482-01385B50FB8D}" presName="tx1" presStyleLbl="revTx" presStyleIdx="0" presStyleCnt="8"/>
      <dgm:spPr/>
    </dgm:pt>
    <dgm:pt modelId="{39AEBCAE-29C8-43F5-A84E-7A40A3CEE6D2}" type="pres">
      <dgm:prSet presAssocID="{0B368F1A-3FBF-4525-A482-01385B50FB8D}" presName="vert1" presStyleCnt="0"/>
      <dgm:spPr/>
    </dgm:pt>
    <dgm:pt modelId="{3884E241-475B-4712-B211-ADC9184195F8}" type="pres">
      <dgm:prSet presAssocID="{486183F0-2E22-450F-A3ED-CF6F5785C5A0}" presName="thickLine" presStyleLbl="alignNode1" presStyleIdx="1" presStyleCnt="8"/>
      <dgm:spPr/>
    </dgm:pt>
    <dgm:pt modelId="{BC32F804-7462-4D75-A9F9-F8A15182F59A}" type="pres">
      <dgm:prSet presAssocID="{486183F0-2E22-450F-A3ED-CF6F5785C5A0}" presName="horz1" presStyleCnt="0"/>
      <dgm:spPr/>
    </dgm:pt>
    <dgm:pt modelId="{CE2D1ABD-06ED-40F1-8D70-6EEADD549F24}" type="pres">
      <dgm:prSet presAssocID="{486183F0-2E22-450F-A3ED-CF6F5785C5A0}" presName="tx1" presStyleLbl="revTx" presStyleIdx="1" presStyleCnt="8"/>
      <dgm:spPr/>
    </dgm:pt>
    <dgm:pt modelId="{0EC6831E-0B50-4080-A4DF-FFBCDA0240E8}" type="pres">
      <dgm:prSet presAssocID="{486183F0-2E22-450F-A3ED-CF6F5785C5A0}" presName="vert1" presStyleCnt="0"/>
      <dgm:spPr/>
    </dgm:pt>
    <dgm:pt modelId="{7EC6BF18-4C68-4927-966F-874A70F90B39}" type="pres">
      <dgm:prSet presAssocID="{41A0EE22-EBE5-43AF-B4D2-986BB9515442}" presName="thickLine" presStyleLbl="alignNode1" presStyleIdx="2" presStyleCnt="8"/>
      <dgm:spPr/>
    </dgm:pt>
    <dgm:pt modelId="{6972A958-D545-4D1C-AEB8-1D16401514D2}" type="pres">
      <dgm:prSet presAssocID="{41A0EE22-EBE5-43AF-B4D2-986BB9515442}" presName="horz1" presStyleCnt="0"/>
      <dgm:spPr/>
    </dgm:pt>
    <dgm:pt modelId="{72F9D6EC-8965-42DB-B97E-41E6FC482B54}" type="pres">
      <dgm:prSet presAssocID="{41A0EE22-EBE5-43AF-B4D2-986BB9515442}" presName="tx1" presStyleLbl="revTx" presStyleIdx="2" presStyleCnt="8"/>
      <dgm:spPr/>
    </dgm:pt>
    <dgm:pt modelId="{B42D0ABC-4F0C-48F6-9C90-F561FD339C91}" type="pres">
      <dgm:prSet presAssocID="{41A0EE22-EBE5-43AF-B4D2-986BB9515442}" presName="vert1" presStyleCnt="0"/>
      <dgm:spPr/>
    </dgm:pt>
    <dgm:pt modelId="{71B1EEA3-6360-408E-A374-7728DE98B734}" type="pres">
      <dgm:prSet presAssocID="{D9E34AF1-B53E-4F4C-98B2-4F9A2924FD62}" presName="thickLine" presStyleLbl="alignNode1" presStyleIdx="3" presStyleCnt="8"/>
      <dgm:spPr/>
    </dgm:pt>
    <dgm:pt modelId="{9584E152-7E49-4196-94C8-062A21E273CD}" type="pres">
      <dgm:prSet presAssocID="{D9E34AF1-B53E-4F4C-98B2-4F9A2924FD62}" presName="horz1" presStyleCnt="0"/>
      <dgm:spPr/>
    </dgm:pt>
    <dgm:pt modelId="{DDD6C55F-D179-44B2-AAD7-D568A72BB87D}" type="pres">
      <dgm:prSet presAssocID="{D9E34AF1-B53E-4F4C-98B2-4F9A2924FD62}" presName="tx1" presStyleLbl="revTx" presStyleIdx="3" presStyleCnt="8"/>
      <dgm:spPr/>
    </dgm:pt>
    <dgm:pt modelId="{3AFDF2F5-85A5-4C72-958D-A3E195071B1E}" type="pres">
      <dgm:prSet presAssocID="{D9E34AF1-B53E-4F4C-98B2-4F9A2924FD62}" presName="vert1" presStyleCnt="0"/>
      <dgm:spPr/>
    </dgm:pt>
    <dgm:pt modelId="{B2A289B0-5BB4-43BF-A008-A94EC4E13C0D}" type="pres">
      <dgm:prSet presAssocID="{CD192AF6-057F-405E-93D2-69D00A732529}" presName="thickLine" presStyleLbl="alignNode1" presStyleIdx="4" presStyleCnt="8"/>
      <dgm:spPr/>
    </dgm:pt>
    <dgm:pt modelId="{5DF4865C-B846-4F16-BD7F-59FC31A84652}" type="pres">
      <dgm:prSet presAssocID="{CD192AF6-057F-405E-93D2-69D00A732529}" presName="horz1" presStyleCnt="0"/>
      <dgm:spPr/>
    </dgm:pt>
    <dgm:pt modelId="{8C6CF9DD-A0B5-4D67-9BAF-2368AEBCA550}" type="pres">
      <dgm:prSet presAssocID="{CD192AF6-057F-405E-93D2-69D00A732529}" presName="tx1" presStyleLbl="revTx" presStyleIdx="4" presStyleCnt="8"/>
      <dgm:spPr/>
    </dgm:pt>
    <dgm:pt modelId="{4A8FB655-1D4A-437C-9D0C-30F60736B0AE}" type="pres">
      <dgm:prSet presAssocID="{CD192AF6-057F-405E-93D2-69D00A732529}" presName="vert1" presStyleCnt="0"/>
      <dgm:spPr/>
    </dgm:pt>
    <dgm:pt modelId="{FA98061D-97C3-4A96-A7EA-7419C2BB2AEC}" type="pres">
      <dgm:prSet presAssocID="{B2B1FCAF-544E-4DCC-8C37-3ECF205425A0}" presName="thickLine" presStyleLbl="alignNode1" presStyleIdx="5" presStyleCnt="8"/>
      <dgm:spPr/>
    </dgm:pt>
    <dgm:pt modelId="{96F4DC9D-52F4-4787-B910-F6E7F6DF54E7}" type="pres">
      <dgm:prSet presAssocID="{B2B1FCAF-544E-4DCC-8C37-3ECF205425A0}" presName="horz1" presStyleCnt="0"/>
      <dgm:spPr/>
    </dgm:pt>
    <dgm:pt modelId="{DBCF1B03-3383-4F6C-874C-CFFDB09F9C98}" type="pres">
      <dgm:prSet presAssocID="{B2B1FCAF-544E-4DCC-8C37-3ECF205425A0}" presName="tx1" presStyleLbl="revTx" presStyleIdx="5" presStyleCnt="8"/>
      <dgm:spPr/>
    </dgm:pt>
    <dgm:pt modelId="{3E1902AE-1116-4CAC-A0F0-5F6CC1E8DDC6}" type="pres">
      <dgm:prSet presAssocID="{B2B1FCAF-544E-4DCC-8C37-3ECF205425A0}" presName="vert1" presStyleCnt="0"/>
      <dgm:spPr/>
    </dgm:pt>
    <dgm:pt modelId="{EAD710C2-DDA7-45D1-B630-57A17150036A}" type="pres">
      <dgm:prSet presAssocID="{A438A664-1974-403C-962C-E8FD5090A4C2}" presName="thickLine" presStyleLbl="alignNode1" presStyleIdx="6" presStyleCnt="8"/>
      <dgm:spPr/>
    </dgm:pt>
    <dgm:pt modelId="{24C33FC5-F258-4F19-A6BE-3CF97EAE5D27}" type="pres">
      <dgm:prSet presAssocID="{A438A664-1974-403C-962C-E8FD5090A4C2}" presName="horz1" presStyleCnt="0"/>
      <dgm:spPr/>
    </dgm:pt>
    <dgm:pt modelId="{1745E265-DC94-439A-A2A8-9A7D8D381319}" type="pres">
      <dgm:prSet presAssocID="{A438A664-1974-403C-962C-E8FD5090A4C2}" presName="tx1" presStyleLbl="revTx" presStyleIdx="6" presStyleCnt="8"/>
      <dgm:spPr/>
    </dgm:pt>
    <dgm:pt modelId="{7A3F706D-AB70-475C-827D-78A3DB4CED90}" type="pres">
      <dgm:prSet presAssocID="{A438A664-1974-403C-962C-E8FD5090A4C2}" presName="vert1" presStyleCnt="0"/>
      <dgm:spPr/>
    </dgm:pt>
    <dgm:pt modelId="{B8D6E769-2F3F-4073-A0A7-E41D5EC9D643}" type="pres">
      <dgm:prSet presAssocID="{5019C619-5B4D-4198-A7FB-1D63F8D6839D}" presName="thickLine" presStyleLbl="alignNode1" presStyleIdx="7" presStyleCnt="8"/>
      <dgm:spPr/>
    </dgm:pt>
    <dgm:pt modelId="{04DEBE6B-7391-4FCB-BCBB-716D91D92645}" type="pres">
      <dgm:prSet presAssocID="{5019C619-5B4D-4198-A7FB-1D63F8D6839D}" presName="horz1" presStyleCnt="0"/>
      <dgm:spPr/>
    </dgm:pt>
    <dgm:pt modelId="{180B33B3-CE73-4E65-B9BC-EBD3BEA4D541}" type="pres">
      <dgm:prSet presAssocID="{5019C619-5B4D-4198-A7FB-1D63F8D6839D}" presName="tx1" presStyleLbl="revTx" presStyleIdx="7" presStyleCnt="8"/>
      <dgm:spPr/>
    </dgm:pt>
    <dgm:pt modelId="{09F32A5D-B37A-485F-A9FE-19F1CAB20498}" type="pres">
      <dgm:prSet presAssocID="{5019C619-5B4D-4198-A7FB-1D63F8D6839D}" presName="vert1" presStyleCnt="0"/>
      <dgm:spPr/>
    </dgm:pt>
  </dgm:ptLst>
  <dgm:cxnLst>
    <dgm:cxn modelId="{62AA3005-71DA-4B38-A82C-F36BF2681B33}" srcId="{695AFBEC-04CA-4CF3-89EE-304AF1064756}" destId="{0B368F1A-3FBF-4525-A482-01385B50FB8D}" srcOrd="0" destOrd="0" parTransId="{FC6BF2C7-3E94-4BF0-A733-7E3E8807AD8E}" sibTransId="{03C6FC28-E5BF-47C0-A647-F1C3EC126431}"/>
    <dgm:cxn modelId="{8550A816-A61A-4FB6-9BCE-39DEB2EEAC6A}" type="presOf" srcId="{5019C619-5B4D-4198-A7FB-1D63F8D6839D}" destId="{180B33B3-CE73-4E65-B9BC-EBD3BEA4D541}" srcOrd="0" destOrd="0" presId="urn:microsoft.com/office/officeart/2008/layout/LinedList"/>
    <dgm:cxn modelId="{48793C28-D2A5-47AE-9E11-ABEBB733D512}" type="presOf" srcId="{CD192AF6-057F-405E-93D2-69D00A732529}" destId="{8C6CF9DD-A0B5-4D67-9BAF-2368AEBCA550}" srcOrd="0" destOrd="0" presId="urn:microsoft.com/office/officeart/2008/layout/LinedList"/>
    <dgm:cxn modelId="{F6CA962C-BD5D-439B-B39D-84CC503A784C}" srcId="{695AFBEC-04CA-4CF3-89EE-304AF1064756}" destId="{B2B1FCAF-544E-4DCC-8C37-3ECF205425A0}" srcOrd="5" destOrd="0" parTransId="{97499701-5543-4414-BBAC-EEF3C08B279C}" sibTransId="{86525BE6-831F-4155-A74E-70E0AA5AF99F}"/>
    <dgm:cxn modelId="{0B0E322F-21D2-4564-816C-89733359A1F8}" type="presOf" srcId="{486183F0-2E22-450F-A3ED-CF6F5785C5A0}" destId="{CE2D1ABD-06ED-40F1-8D70-6EEADD549F24}" srcOrd="0" destOrd="0" presId="urn:microsoft.com/office/officeart/2008/layout/LinedList"/>
    <dgm:cxn modelId="{3106DB31-E3E9-469C-81CA-3983D5B75FE7}" srcId="{695AFBEC-04CA-4CF3-89EE-304AF1064756}" destId="{D9E34AF1-B53E-4F4C-98B2-4F9A2924FD62}" srcOrd="3" destOrd="0" parTransId="{BE812D8C-EEA2-43EB-BB4F-3E4AFC7A9808}" sibTransId="{C39BE90F-BE72-4C90-8599-2F82E4CF277E}"/>
    <dgm:cxn modelId="{B486EF3E-E6BA-4468-B749-4E89C314A685}" srcId="{695AFBEC-04CA-4CF3-89EE-304AF1064756}" destId="{5019C619-5B4D-4198-A7FB-1D63F8D6839D}" srcOrd="7" destOrd="0" parTransId="{6C710D63-EEA8-4433-A2A8-6A969C44B6FA}" sibTransId="{EF44DC9F-C5EE-4703-9991-65883ED42950}"/>
    <dgm:cxn modelId="{8D61BF4A-359C-46B6-9DF7-AF42533F4182}" type="presOf" srcId="{695AFBEC-04CA-4CF3-89EE-304AF1064756}" destId="{8C94FA2D-A341-46EF-8FB3-79334A9417FF}" srcOrd="0" destOrd="0" presId="urn:microsoft.com/office/officeart/2008/layout/LinedList"/>
    <dgm:cxn modelId="{1746AF4E-37D8-4F67-8710-7CBCDA81FB7D}" srcId="{695AFBEC-04CA-4CF3-89EE-304AF1064756}" destId="{CD192AF6-057F-405E-93D2-69D00A732529}" srcOrd="4" destOrd="0" parTransId="{47676466-B5F2-4C88-B5BF-8DA583029925}" sibTransId="{5579DF9A-0230-4C32-9163-B40325D6CBA1}"/>
    <dgm:cxn modelId="{0B548B73-3290-4A4E-B39D-B879A836F2DF}" type="presOf" srcId="{A438A664-1974-403C-962C-E8FD5090A4C2}" destId="{1745E265-DC94-439A-A2A8-9A7D8D381319}" srcOrd="0" destOrd="0" presId="urn:microsoft.com/office/officeart/2008/layout/LinedList"/>
    <dgm:cxn modelId="{C561927F-AA22-4A9D-89B1-1BBA4B4D5660}" type="presOf" srcId="{D9E34AF1-B53E-4F4C-98B2-4F9A2924FD62}" destId="{DDD6C55F-D179-44B2-AAD7-D568A72BB87D}" srcOrd="0" destOrd="0" presId="urn:microsoft.com/office/officeart/2008/layout/LinedList"/>
    <dgm:cxn modelId="{17A2A49A-78C5-496B-BE42-44F941142787}" type="presOf" srcId="{0B368F1A-3FBF-4525-A482-01385B50FB8D}" destId="{7BB54665-7ADB-4DA9-8A9C-2AC9395BB4B3}" srcOrd="0" destOrd="0" presId="urn:microsoft.com/office/officeart/2008/layout/LinedList"/>
    <dgm:cxn modelId="{0C7E9F9B-0240-493A-9BFA-E39582846441}" srcId="{695AFBEC-04CA-4CF3-89EE-304AF1064756}" destId="{486183F0-2E22-450F-A3ED-CF6F5785C5A0}" srcOrd="1" destOrd="0" parTransId="{F915214F-3766-4EEF-BA1B-22D4D324FE8C}" sibTransId="{36DC9AE9-4FE5-42F3-9292-769B3FB53C9E}"/>
    <dgm:cxn modelId="{82A355B6-D899-4BEF-B371-F9071A3AC6BC}" srcId="{695AFBEC-04CA-4CF3-89EE-304AF1064756}" destId="{A438A664-1974-403C-962C-E8FD5090A4C2}" srcOrd="6" destOrd="0" parTransId="{4DEABA06-4373-44F3-90DA-A39210D673CA}" sibTransId="{AF5D78DD-783A-44F1-A5A6-BAD7ABBF379C}"/>
    <dgm:cxn modelId="{E7956CCE-E3F9-416B-9D24-8554991C2063}" srcId="{695AFBEC-04CA-4CF3-89EE-304AF1064756}" destId="{41A0EE22-EBE5-43AF-B4D2-986BB9515442}" srcOrd="2" destOrd="0" parTransId="{FD39B8E7-6714-44DC-8929-7297639FFCA0}" sibTransId="{9F036E54-6C12-4368-A1FF-1569B62EFCE7}"/>
    <dgm:cxn modelId="{C92B32E9-844B-48EE-95EA-E3523BC12CF2}" type="presOf" srcId="{B2B1FCAF-544E-4DCC-8C37-3ECF205425A0}" destId="{DBCF1B03-3383-4F6C-874C-CFFDB09F9C98}" srcOrd="0" destOrd="0" presId="urn:microsoft.com/office/officeart/2008/layout/LinedList"/>
    <dgm:cxn modelId="{85BC89F6-E337-4760-9499-73D1DAA7A7AF}" type="presOf" srcId="{41A0EE22-EBE5-43AF-B4D2-986BB9515442}" destId="{72F9D6EC-8965-42DB-B97E-41E6FC482B54}" srcOrd="0" destOrd="0" presId="urn:microsoft.com/office/officeart/2008/layout/LinedList"/>
    <dgm:cxn modelId="{FB8CF53C-5F18-461C-A97C-E824A56FD245}" type="presParOf" srcId="{8C94FA2D-A341-46EF-8FB3-79334A9417FF}" destId="{A3C1B12A-AA43-4BFD-807C-6DC367D7BBF8}" srcOrd="0" destOrd="0" presId="urn:microsoft.com/office/officeart/2008/layout/LinedList"/>
    <dgm:cxn modelId="{77461C19-E57E-453B-B214-D2C1C1FCE40A}" type="presParOf" srcId="{8C94FA2D-A341-46EF-8FB3-79334A9417FF}" destId="{DFFB32AB-9549-413E-BCDD-7C74567D1DBC}" srcOrd="1" destOrd="0" presId="urn:microsoft.com/office/officeart/2008/layout/LinedList"/>
    <dgm:cxn modelId="{6369B2C0-47DA-4265-A624-DE59E6838478}" type="presParOf" srcId="{DFFB32AB-9549-413E-BCDD-7C74567D1DBC}" destId="{7BB54665-7ADB-4DA9-8A9C-2AC9395BB4B3}" srcOrd="0" destOrd="0" presId="urn:microsoft.com/office/officeart/2008/layout/LinedList"/>
    <dgm:cxn modelId="{E3CDF61D-A30A-4108-B40C-576F680022FF}" type="presParOf" srcId="{DFFB32AB-9549-413E-BCDD-7C74567D1DBC}" destId="{39AEBCAE-29C8-43F5-A84E-7A40A3CEE6D2}" srcOrd="1" destOrd="0" presId="urn:microsoft.com/office/officeart/2008/layout/LinedList"/>
    <dgm:cxn modelId="{54737958-FB8E-4B88-A6C5-E82ABF395918}" type="presParOf" srcId="{8C94FA2D-A341-46EF-8FB3-79334A9417FF}" destId="{3884E241-475B-4712-B211-ADC9184195F8}" srcOrd="2" destOrd="0" presId="urn:microsoft.com/office/officeart/2008/layout/LinedList"/>
    <dgm:cxn modelId="{AB343FD5-C3F2-455F-AD4A-44F1C07EF1AD}" type="presParOf" srcId="{8C94FA2D-A341-46EF-8FB3-79334A9417FF}" destId="{BC32F804-7462-4D75-A9F9-F8A15182F59A}" srcOrd="3" destOrd="0" presId="urn:microsoft.com/office/officeart/2008/layout/LinedList"/>
    <dgm:cxn modelId="{4D95202F-6DA8-4187-A37A-D696680CEAE6}" type="presParOf" srcId="{BC32F804-7462-4D75-A9F9-F8A15182F59A}" destId="{CE2D1ABD-06ED-40F1-8D70-6EEADD549F24}" srcOrd="0" destOrd="0" presId="urn:microsoft.com/office/officeart/2008/layout/LinedList"/>
    <dgm:cxn modelId="{CDD8563D-D710-457C-8074-32AC840F6730}" type="presParOf" srcId="{BC32F804-7462-4D75-A9F9-F8A15182F59A}" destId="{0EC6831E-0B50-4080-A4DF-FFBCDA0240E8}" srcOrd="1" destOrd="0" presId="urn:microsoft.com/office/officeart/2008/layout/LinedList"/>
    <dgm:cxn modelId="{AEA7CF51-7FC5-4C0C-A2DA-25251BB7C820}" type="presParOf" srcId="{8C94FA2D-A341-46EF-8FB3-79334A9417FF}" destId="{7EC6BF18-4C68-4927-966F-874A70F90B39}" srcOrd="4" destOrd="0" presId="urn:microsoft.com/office/officeart/2008/layout/LinedList"/>
    <dgm:cxn modelId="{D05F4562-A00E-4BAA-82DE-91582AEC80D5}" type="presParOf" srcId="{8C94FA2D-A341-46EF-8FB3-79334A9417FF}" destId="{6972A958-D545-4D1C-AEB8-1D16401514D2}" srcOrd="5" destOrd="0" presId="urn:microsoft.com/office/officeart/2008/layout/LinedList"/>
    <dgm:cxn modelId="{21B208F5-E5DF-4B4A-92DF-17C2067AE23A}" type="presParOf" srcId="{6972A958-D545-4D1C-AEB8-1D16401514D2}" destId="{72F9D6EC-8965-42DB-B97E-41E6FC482B54}" srcOrd="0" destOrd="0" presId="urn:microsoft.com/office/officeart/2008/layout/LinedList"/>
    <dgm:cxn modelId="{97318C7A-00CB-4D39-93C8-92EA505036FE}" type="presParOf" srcId="{6972A958-D545-4D1C-AEB8-1D16401514D2}" destId="{B42D0ABC-4F0C-48F6-9C90-F561FD339C91}" srcOrd="1" destOrd="0" presId="urn:microsoft.com/office/officeart/2008/layout/LinedList"/>
    <dgm:cxn modelId="{0DE751B8-1F36-456E-8259-0C51E06A56B1}" type="presParOf" srcId="{8C94FA2D-A341-46EF-8FB3-79334A9417FF}" destId="{71B1EEA3-6360-408E-A374-7728DE98B734}" srcOrd="6" destOrd="0" presId="urn:microsoft.com/office/officeart/2008/layout/LinedList"/>
    <dgm:cxn modelId="{C94E7C19-CDC1-409E-8C68-6E20DF6EB264}" type="presParOf" srcId="{8C94FA2D-A341-46EF-8FB3-79334A9417FF}" destId="{9584E152-7E49-4196-94C8-062A21E273CD}" srcOrd="7" destOrd="0" presId="urn:microsoft.com/office/officeart/2008/layout/LinedList"/>
    <dgm:cxn modelId="{2067912B-D4C3-4A39-8F2F-BA98B9BF5261}" type="presParOf" srcId="{9584E152-7E49-4196-94C8-062A21E273CD}" destId="{DDD6C55F-D179-44B2-AAD7-D568A72BB87D}" srcOrd="0" destOrd="0" presId="urn:microsoft.com/office/officeart/2008/layout/LinedList"/>
    <dgm:cxn modelId="{1F508680-8872-4E99-8607-AC269D098A4A}" type="presParOf" srcId="{9584E152-7E49-4196-94C8-062A21E273CD}" destId="{3AFDF2F5-85A5-4C72-958D-A3E195071B1E}" srcOrd="1" destOrd="0" presId="urn:microsoft.com/office/officeart/2008/layout/LinedList"/>
    <dgm:cxn modelId="{6CCD6936-5F15-4005-BBA4-3A2CC950E348}" type="presParOf" srcId="{8C94FA2D-A341-46EF-8FB3-79334A9417FF}" destId="{B2A289B0-5BB4-43BF-A008-A94EC4E13C0D}" srcOrd="8" destOrd="0" presId="urn:microsoft.com/office/officeart/2008/layout/LinedList"/>
    <dgm:cxn modelId="{F068FFB8-07C3-45C1-B6E1-31793B52CB13}" type="presParOf" srcId="{8C94FA2D-A341-46EF-8FB3-79334A9417FF}" destId="{5DF4865C-B846-4F16-BD7F-59FC31A84652}" srcOrd="9" destOrd="0" presId="urn:microsoft.com/office/officeart/2008/layout/LinedList"/>
    <dgm:cxn modelId="{9E507BA5-A746-452D-9C77-957089F7CA24}" type="presParOf" srcId="{5DF4865C-B846-4F16-BD7F-59FC31A84652}" destId="{8C6CF9DD-A0B5-4D67-9BAF-2368AEBCA550}" srcOrd="0" destOrd="0" presId="urn:microsoft.com/office/officeart/2008/layout/LinedList"/>
    <dgm:cxn modelId="{447EA191-A1D4-407D-A609-3F203C5603EA}" type="presParOf" srcId="{5DF4865C-B846-4F16-BD7F-59FC31A84652}" destId="{4A8FB655-1D4A-437C-9D0C-30F60736B0AE}" srcOrd="1" destOrd="0" presId="urn:microsoft.com/office/officeart/2008/layout/LinedList"/>
    <dgm:cxn modelId="{F50A8E7A-0639-43E5-8F17-01DC26FEDFCC}" type="presParOf" srcId="{8C94FA2D-A341-46EF-8FB3-79334A9417FF}" destId="{FA98061D-97C3-4A96-A7EA-7419C2BB2AEC}" srcOrd="10" destOrd="0" presId="urn:microsoft.com/office/officeart/2008/layout/LinedList"/>
    <dgm:cxn modelId="{215B6B9F-2BE7-43B2-BED9-87876D846704}" type="presParOf" srcId="{8C94FA2D-A341-46EF-8FB3-79334A9417FF}" destId="{96F4DC9D-52F4-4787-B910-F6E7F6DF54E7}" srcOrd="11" destOrd="0" presId="urn:microsoft.com/office/officeart/2008/layout/LinedList"/>
    <dgm:cxn modelId="{7853D5E8-56D1-4F50-95B6-FD5E09C3E37C}" type="presParOf" srcId="{96F4DC9D-52F4-4787-B910-F6E7F6DF54E7}" destId="{DBCF1B03-3383-4F6C-874C-CFFDB09F9C98}" srcOrd="0" destOrd="0" presId="urn:microsoft.com/office/officeart/2008/layout/LinedList"/>
    <dgm:cxn modelId="{CA081FA8-D852-43B0-96F3-D0EFA75B549F}" type="presParOf" srcId="{96F4DC9D-52F4-4787-B910-F6E7F6DF54E7}" destId="{3E1902AE-1116-4CAC-A0F0-5F6CC1E8DDC6}" srcOrd="1" destOrd="0" presId="urn:microsoft.com/office/officeart/2008/layout/LinedList"/>
    <dgm:cxn modelId="{CA585203-2D26-4BD7-AD2E-D7DB48BE7821}" type="presParOf" srcId="{8C94FA2D-A341-46EF-8FB3-79334A9417FF}" destId="{EAD710C2-DDA7-45D1-B630-57A17150036A}" srcOrd="12" destOrd="0" presId="urn:microsoft.com/office/officeart/2008/layout/LinedList"/>
    <dgm:cxn modelId="{AF22132F-4CB6-4C16-A62F-370C00AE8212}" type="presParOf" srcId="{8C94FA2D-A341-46EF-8FB3-79334A9417FF}" destId="{24C33FC5-F258-4F19-A6BE-3CF97EAE5D27}" srcOrd="13" destOrd="0" presId="urn:microsoft.com/office/officeart/2008/layout/LinedList"/>
    <dgm:cxn modelId="{1E392427-877A-417D-9E90-EEDBF1CAC789}" type="presParOf" srcId="{24C33FC5-F258-4F19-A6BE-3CF97EAE5D27}" destId="{1745E265-DC94-439A-A2A8-9A7D8D381319}" srcOrd="0" destOrd="0" presId="urn:microsoft.com/office/officeart/2008/layout/LinedList"/>
    <dgm:cxn modelId="{D1698424-A7E3-4729-8010-739193094072}" type="presParOf" srcId="{24C33FC5-F258-4F19-A6BE-3CF97EAE5D27}" destId="{7A3F706D-AB70-475C-827D-78A3DB4CED90}" srcOrd="1" destOrd="0" presId="urn:microsoft.com/office/officeart/2008/layout/LinedList"/>
    <dgm:cxn modelId="{50599919-0654-43D0-A6F8-F03D454DFFFF}" type="presParOf" srcId="{8C94FA2D-A341-46EF-8FB3-79334A9417FF}" destId="{B8D6E769-2F3F-4073-A0A7-E41D5EC9D643}" srcOrd="14" destOrd="0" presId="urn:microsoft.com/office/officeart/2008/layout/LinedList"/>
    <dgm:cxn modelId="{4CB510EE-25F8-42A8-A0A1-010CA739DFE2}" type="presParOf" srcId="{8C94FA2D-A341-46EF-8FB3-79334A9417FF}" destId="{04DEBE6B-7391-4FCB-BCBB-716D91D92645}" srcOrd="15" destOrd="0" presId="urn:microsoft.com/office/officeart/2008/layout/LinedList"/>
    <dgm:cxn modelId="{75662FE6-3D1A-4206-90FF-77956B870B96}" type="presParOf" srcId="{04DEBE6B-7391-4FCB-BCBB-716D91D92645}" destId="{180B33B3-CE73-4E65-B9BC-EBD3BEA4D541}" srcOrd="0" destOrd="0" presId="urn:microsoft.com/office/officeart/2008/layout/LinedList"/>
    <dgm:cxn modelId="{4C45399A-8026-460A-9596-2AA08CC98BB9}" type="presParOf" srcId="{04DEBE6B-7391-4FCB-BCBB-716D91D92645}" destId="{09F32A5D-B37A-485F-A9FE-19F1CAB2049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1B12A-AA43-4BFD-807C-6DC367D7BBF8}">
      <dsp:nvSpPr>
        <dsp:cNvPr id="0" name=""/>
        <dsp:cNvSpPr/>
      </dsp:nvSpPr>
      <dsp:spPr>
        <a:xfrm>
          <a:off x="0" y="0"/>
          <a:ext cx="533416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BB54665-7ADB-4DA9-8A9C-2AC9395BB4B3}">
      <dsp:nvSpPr>
        <dsp:cNvPr id="0" name=""/>
        <dsp:cNvSpPr/>
      </dsp:nvSpPr>
      <dsp:spPr>
        <a:xfrm>
          <a:off x="0" y="0"/>
          <a:ext cx="5334160" cy="548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t>Seasonal Variation</a:t>
          </a:r>
          <a:endParaRPr lang="en-US" sz="2000" kern="1200" dirty="0"/>
        </a:p>
      </dsp:txBody>
      <dsp:txXfrm>
        <a:off x="0" y="0"/>
        <a:ext cx="5334160" cy="548516"/>
      </dsp:txXfrm>
    </dsp:sp>
    <dsp:sp modelId="{3884E241-475B-4712-B211-ADC9184195F8}">
      <dsp:nvSpPr>
        <dsp:cNvPr id="0" name=""/>
        <dsp:cNvSpPr/>
      </dsp:nvSpPr>
      <dsp:spPr>
        <a:xfrm>
          <a:off x="0" y="548516"/>
          <a:ext cx="533416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E2D1ABD-06ED-40F1-8D70-6EEADD549F24}">
      <dsp:nvSpPr>
        <dsp:cNvPr id="0" name=""/>
        <dsp:cNvSpPr/>
      </dsp:nvSpPr>
      <dsp:spPr>
        <a:xfrm>
          <a:off x="0" y="548516"/>
          <a:ext cx="5334160" cy="548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kern="1200" dirty="0"/>
            <a:t>January had the highest mortality, suggesting a need to investigate </a:t>
          </a:r>
          <a:r>
            <a:rPr lang="en-US" sz="1100" b="0" i="0" kern="1200" dirty="0">
              <a:highlight>
                <a:srgbClr val="C0C0C0"/>
              </a:highlight>
            </a:rPr>
            <a:t>seasonal health impacts</a:t>
          </a:r>
          <a:r>
            <a:rPr lang="en-US" sz="1100" b="0" i="0" kern="1200" dirty="0"/>
            <a:t>.</a:t>
          </a:r>
          <a:endParaRPr lang="en-US" sz="1100" kern="1200" dirty="0"/>
        </a:p>
      </dsp:txBody>
      <dsp:txXfrm>
        <a:off x="0" y="548516"/>
        <a:ext cx="5334160" cy="548516"/>
      </dsp:txXfrm>
    </dsp:sp>
    <dsp:sp modelId="{7EC6BF18-4C68-4927-966F-874A70F90B39}">
      <dsp:nvSpPr>
        <dsp:cNvPr id="0" name=""/>
        <dsp:cNvSpPr/>
      </dsp:nvSpPr>
      <dsp:spPr>
        <a:xfrm>
          <a:off x="0" y="1097032"/>
          <a:ext cx="533416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2F9D6EC-8965-42DB-B97E-41E6FC482B54}">
      <dsp:nvSpPr>
        <dsp:cNvPr id="0" name=""/>
        <dsp:cNvSpPr/>
      </dsp:nvSpPr>
      <dsp:spPr>
        <a:xfrm>
          <a:off x="0" y="1097033"/>
          <a:ext cx="5334160" cy="548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Gender-Specific Health concerns</a:t>
          </a:r>
          <a:endParaRPr lang="en-US" sz="2000" kern="1200" dirty="0"/>
        </a:p>
      </dsp:txBody>
      <dsp:txXfrm>
        <a:off x="0" y="1097033"/>
        <a:ext cx="5334160" cy="548516"/>
      </dsp:txXfrm>
    </dsp:sp>
    <dsp:sp modelId="{71B1EEA3-6360-408E-A374-7728DE98B734}">
      <dsp:nvSpPr>
        <dsp:cNvPr id="0" name=""/>
        <dsp:cNvSpPr/>
      </dsp:nvSpPr>
      <dsp:spPr>
        <a:xfrm>
          <a:off x="0" y="1645549"/>
          <a:ext cx="533416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DD6C55F-D179-44B2-AAD7-D568A72BB87D}">
      <dsp:nvSpPr>
        <dsp:cNvPr id="0" name=""/>
        <dsp:cNvSpPr/>
      </dsp:nvSpPr>
      <dsp:spPr>
        <a:xfrm>
          <a:off x="0" y="1645549"/>
          <a:ext cx="5334160" cy="548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kern="1200" dirty="0"/>
            <a:t>Females predominantly died from unspecified dementia, and males from chronic </a:t>
          </a:r>
          <a:r>
            <a:rPr lang="en-US" sz="1100" b="0" i="0" kern="1200" dirty="0" err="1"/>
            <a:t>ischaemic</a:t>
          </a:r>
          <a:r>
            <a:rPr lang="en-US" sz="1100" b="0" i="0" kern="1200" dirty="0"/>
            <a:t> heart disease, highlighting the necessity for </a:t>
          </a:r>
          <a:r>
            <a:rPr lang="en-US" sz="1100" b="0" i="0" kern="1200" dirty="0">
              <a:highlight>
                <a:srgbClr val="C0C0C0"/>
              </a:highlight>
            </a:rPr>
            <a:t>targeted health interventions</a:t>
          </a:r>
          <a:r>
            <a:rPr lang="en-US" sz="1100" b="0" i="0" kern="1200" dirty="0"/>
            <a:t>.</a:t>
          </a:r>
          <a:endParaRPr lang="en-US" sz="1100" kern="1200" dirty="0"/>
        </a:p>
      </dsp:txBody>
      <dsp:txXfrm>
        <a:off x="0" y="1645549"/>
        <a:ext cx="5334160" cy="548516"/>
      </dsp:txXfrm>
    </dsp:sp>
    <dsp:sp modelId="{B2A289B0-5BB4-43BF-A008-A94EC4E13C0D}">
      <dsp:nvSpPr>
        <dsp:cNvPr id="0" name=""/>
        <dsp:cNvSpPr/>
      </dsp:nvSpPr>
      <dsp:spPr>
        <a:xfrm>
          <a:off x="0" y="2194065"/>
          <a:ext cx="533416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C6CF9DD-A0B5-4D67-9BAF-2368AEBCA550}">
      <dsp:nvSpPr>
        <dsp:cNvPr id="0" name=""/>
        <dsp:cNvSpPr/>
      </dsp:nvSpPr>
      <dsp:spPr>
        <a:xfrm>
          <a:off x="0" y="2194066"/>
          <a:ext cx="5334160" cy="548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Geographical Health Disparities</a:t>
          </a:r>
          <a:endParaRPr lang="en-US" sz="2000" kern="1200" dirty="0"/>
        </a:p>
      </dsp:txBody>
      <dsp:txXfrm>
        <a:off x="0" y="2194066"/>
        <a:ext cx="5334160" cy="548516"/>
      </dsp:txXfrm>
    </dsp:sp>
    <dsp:sp modelId="{FA98061D-97C3-4A96-A7EA-7419C2BB2AEC}">
      <dsp:nvSpPr>
        <dsp:cNvPr id="0" name=""/>
        <dsp:cNvSpPr/>
      </dsp:nvSpPr>
      <dsp:spPr>
        <a:xfrm>
          <a:off x="0" y="2742582"/>
          <a:ext cx="533416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BCF1B03-3383-4F6C-874C-CFFDB09F9C98}">
      <dsp:nvSpPr>
        <dsp:cNvPr id="0" name=""/>
        <dsp:cNvSpPr/>
      </dsp:nvSpPr>
      <dsp:spPr>
        <a:xfrm>
          <a:off x="0" y="2742582"/>
          <a:ext cx="5334160" cy="548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kern="1200" dirty="0"/>
            <a:t>West Putney's significantly higher death rate indicates potential </a:t>
          </a:r>
          <a:r>
            <a:rPr lang="en-US" sz="1100" b="0" i="0" kern="1200" dirty="0">
              <a:highlight>
                <a:srgbClr val="C0C0C0"/>
              </a:highlight>
            </a:rPr>
            <a:t>socio-economic or environmental </a:t>
          </a:r>
          <a:r>
            <a:rPr lang="en-US" sz="1100" b="0" i="0" kern="1200" dirty="0"/>
            <a:t>health influences that require focused attention.</a:t>
          </a:r>
          <a:endParaRPr lang="en-US" sz="1100" kern="1200" dirty="0"/>
        </a:p>
      </dsp:txBody>
      <dsp:txXfrm>
        <a:off x="0" y="2742582"/>
        <a:ext cx="5334160" cy="548516"/>
      </dsp:txXfrm>
    </dsp:sp>
    <dsp:sp modelId="{EAD710C2-DDA7-45D1-B630-57A17150036A}">
      <dsp:nvSpPr>
        <dsp:cNvPr id="0" name=""/>
        <dsp:cNvSpPr/>
      </dsp:nvSpPr>
      <dsp:spPr>
        <a:xfrm>
          <a:off x="0" y="3291098"/>
          <a:ext cx="533416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745E265-DC94-439A-A2A8-9A7D8D381319}">
      <dsp:nvSpPr>
        <dsp:cNvPr id="0" name=""/>
        <dsp:cNvSpPr/>
      </dsp:nvSpPr>
      <dsp:spPr>
        <a:xfrm>
          <a:off x="0" y="3291099"/>
          <a:ext cx="5334160" cy="548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Age and Gender Distribution</a:t>
          </a:r>
          <a:endParaRPr lang="en-US" sz="2000" kern="1200" dirty="0"/>
        </a:p>
      </dsp:txBody>
      <dsp:txXfrm>
        <a:off x="0" y="3291099"/>
        <a:ext cx="5334160" cy="548516"/>
      </dsp:txXfrm>
    </dsp:sp>
    <dsp:sp modelId="{B8D6E769-2F3F-4073-A0A7-E41D5EC9D643}">
      <dsp:nvSpPr>
        <dsp:cNvPr id="0" name=""/>
        <dsp:cNvSpPr/>
      </dsp:nvSpPr>
      <dsp:spPr>
        <a:xfrm>
          <a:off x="0" y="3839615"/>
          <a:ext cx="533416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0B33B3-CE73-4E65-B9BC-EBD3BEA4D541}">
      <dsp:nvSpPr>
        <dsp:cNvPr id="0" name=""/>
        <dsp:cNvSpPr/>
      </dsp:nvSpPr>
      <dsp:spPr>
        <a:xfrm>
          <a:off x="0" y="3839615"/>
          <a:ext cx="5334160" cy="548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kern="1200" dirty="0"/>
            <a:t>A higher proportion of females in the 90+ age group, compared to males more spread between 80-89 years, points towards </a:t>
          </a:r>
          <a:r>
            <a:rPr lang="en-US" sz="1100" b="0" i="0" kern="1200" dirty="0">
              <a:highlight>
                <a:srgbClr val="C0C0C0"/>
              </a:highlight>
            </a:rPr>
            <a:t>differing longevity patterns </a:t>
          </a:r>
          <a:r>
            <a:rPr lang="en-US" sz="1100" b="0" i="0" kern="1200" dirty="0"/>
            <a:t>and healthcare needs between genders.</a:t>
          </a:r>
          <a:endParaRPr lang="en-US" sz="1100" kern="1200" dirty="0"/>
        </a:p>
      </dsp:txBody>
      <dsp:txXfrm>
        <a:off x="0" y="3839615"/>
        <a:ext cx="5334160" cy="5485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00EF-2E7A-4102-8074-4BC540E60AD1}" type="datetimeFigureOut">
              <a:rPr lang="en-GB" smtClean="0"/>
              <a:t>11/03/2024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5CA1E-46F3-4D5B-BBAA-654A6C9A1B38}" type="slidenum">
              <a:rPr lang="en-GB" smtClean="0"/>
              <a:t>‹#›</a:t>
            </a:fld>
            <a:endParaRPr lang="en-GB"/>
          </a:p>
        </p:txBody>
      </p:sp>
    </p:spTree>
    <p:extLst>
      <p:ext uri="{BB962C8B-B14F-4D97-AF65-F5344CB8AC3E}">
        <p14:creationId xmlns:p14="http://schemas.microsoft.com/office/powerpoint/2010/main" val="2469667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Good morning/afternoon, everyone. Today, I'm here to take you through a revealing journey into the mortality patterns of Wandsworth in 2016. This analysis isn't just about numbers; it's a story of how health, environment, and demographics intertwine within our community.</a:t>
            </a:r>
            <a:endParaRPr lang="en-GB" dirty="0"/>
          </a:p>
        </p:txBody>
      </p:sp>
      <p:sp>
        <p:nvSpPr>
          <p:cNvPr id="4" name="Slide Number Placeholder 3"/>
          <p:cNvSpPr>
            <a:spLocks noGrp="1"/>
          </p:cNvSpPr>
          <p:nvPr>
            <p:ph type="sldNum" sz="quarter" idx="5"/>
          </p:nvPr>
        </p:nvSpPr>
        <p:spPr/>
        <p:txBody>
          <a:bodyPr/>
          <a:lstStyle/>
          <a:p>
            <a:fld id="{3DB5CA1E-46F3-4D5B-BBAA-654A6C9A1B38}" type="slidenum">
              <a:rPr lang="en-GB" smtClean="0"/>
              <a:t>1</a:t>
            </a:fld>
            <a:endParaRPr lang="en-GB"/>
          </a:p>
        </p:txBody>
      </p:sp>
    </p:spTree>
    <p:extLst>
      <p:ext uri="{BB962C8B-B14F-4D97-AF65-F5344CB8AC3E}">
        <p14:creationId xmlns:p14="http://schemas.microsoft.com/office/powerpoint/2010/main" val="276890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Let's begin with the monthly distribution of deaths. Notice the peak in January - 182 deaths. What makes January so significant? Is it the cold weather, post-holiday stress, or something else? Now, turning to the leading causes of death, we see a stark gender divide. For females, the leading cause is unspecified dementia, and for males, it's chronic ischemic heart disease. This slide underscores the importance of gender-specific healthcare strategies.</a:t>
            </a:r>
            <a:endParaRPr lang="en-GB" dirty="0"/>
          </a:p>
        </p:txBody>
      </p:sp>
      <p:sp>
        <p:nvSpPr>
          <p:cNvPr id="4" name="Slide Number Placeholder 3"/>
          <p:cNvSpPr>
            <a:spLocks noGrp="1"/>
          </p:cNvSpPr>
          <p:nvPr>
            <p:ph type="sldNum" sz="quarter" idx="5"/>
          </p:nvPr>
        </p:nvSpPr>
        <p:spPr/>
        <p:txBody>
          <a:bodyPr/>
          <a:lstStyle/>
          <a:p>
            <a:fld id="{3DB5CA1E-46F3-4D5B-BBAA-654A6C9A1B38}" type="slidenum">
              <a:rPr lang="en-GB" smtClean="0"/>
              <a:t>2</a:t>
            </a:fld>
            <a:endParaRPr lang="en-GB"/>
          </a:p>
        </p:txBody>
      </p:sp>
    </p:spTree>
    <p:extLst>
      <p:ext uri="{BB962C8B-B14F-4D97-AF65-F5344CB8AC3E}">
        <p14:creationId xmlns:p14="http://schemas.microsoft.com/office/powerpoint/2010/main" val="51603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This slide presents a geographical perspective. In West Putney, the death rate stands at 781 per 100,000 population, the highest in Wandsworth. What factors contribute to this? Could it be environmental, socio-economic, or healthcare access? Understanding these disparities is crucial for targeted health interventions.</a:t>
            </a:r>
            <a:endParaRPr lang="en-GB" dirty="0"/>
          </a:p>
        </p:txBody>
      </p:sp>
      <p:sp>
        <p:nvSpPr>
          <p:cNvPr id="4" name="Slide Number Placeholder 3"/>
          <p:cNvSpPr>
            <a:spLocks noGrp="1"/>
          </p:cNvSpPr>
          <p:nvPr>
            <p:ph type="sldNum" sz="quarter" idx="5"/>
          </p:nvPr>
        </p:nvSpPr>
        <p:spPr/>
        <p:txBody>
          <a:bodyPr/>
          <a:lstStyle/>
          <a:p>
            <a:fld id="{3DB5CA1E-46F3-4D5B-BBAA-654A6C9A1B38}" type="slidenum">
              <a:rPr lang="en-GB" smtClean="0"/>
              <a:t>3</a:t>
            </a:fld>
            <a:endParaRPr lang="en-GB"/>
          </a:p>
        </p:txBody>
      </p:sp>
    </p:spTree>
    <p:extLst>
      <p:ext uri="{BB962C8B-B14F-4D97-AF65-F5344CB8AC3E}">
        <p14:creationId xmlns:p14="http://schemas.microsoft.com/office/powerpoint/2010/main" val="3973601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Now, let's delve into the age distribution of deaths. Particularly in the 80+ age groups, we observe more females in the 90+ bracket, while male deaths are more evenly spread across 80-89 years. This indicates not just a longevity gap between genders but also hints at different healthcare needs and challenges in our elderly population</a:t>
            </a:r>
            <a:endParaRPr lang="en-GB" dirty="0"/>
          </a:p>
        </p:txBody>
      </p:sp>
      <p:sp>
        <p:nvSpPr>
          <p:cNvPr id="4" name="Slide Number Placeholder 3"/>
          <p:cNvSpPr>
            <a:spLocks noGrp="1"/>
          </p:cNvSpPr>
          <p:nvPr>
            <p:ph type="sldNum" sz="quarter" idx="5"/>
          </p:nvPr>
        </p:nvSpPr>
        <p:spPr/>
        <p:txBody>
          <a:bodyPr/>
          <a:lstStyle/>
          <a:p>
            <a:fld id="{3DB5CA1E-46F3-4D5B-BBAA-654A6C9A1B38}" type="slidenum">
              <a:rPr lang="en-GB" smtClean="0"/>
              <a:t>4</a:t>
            </a:fld>
            <a:endParaRPr lang="en-GB"/>
          </a:p>
        </p:txBody>
      </p:sp>
    </p:spTree>
    <p:extLst>
      <p:ext uri="{BB962C8B-B14F-4D97-AF65-F5344CB8AC3E}">
        <p14:creationId xmlns:p14="http://schemas.microsoft.com/office/powerpoint/2010/main" val="52876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To conclude, our analysis reveals critical insights. The high mortality in January suggests a deeper look into seasonal health impacts is needed. The differing causes of death between genders highlight the need for more focused healthcare strategies. The high death rate in West Putney raises questions about local health disparities. Lastly, the age and gender distribution of deaths point towards a need for varied healthcare approaches for our aging population. These findings are not just statistics; they are a call to action for better, more tailored healthcare solutions in Wandsworth.</a:t>
            </a:r>
            <a:endParaRPr lang="en-GB" dirty="0"/>
          </a:p>
        </p:txBody>
      </p:sp>
      <p:sp>
        <p:nvSpPr>
          <p:cNvPr id="4" name="Slide Number Placeholder 3"/>
          <p:cNvSpPr>
            <a:spLocks noGrp="1"/>
          </p:cNvSpPr>
          <p:nvPr>
            <p:ph type="sldNum" sz="quarter" idx="5"/>
          </p:nvPr>
        </p:nvSpPr>
        <p:spPr/>
        <p:txBody>
          <a:bodyPr/>
          <a:lstStyle/>
          <a:p>
            <a:fld id="{3DB5CA1E-46F3-4D5B-BBAA-654A6C9A1B38}" type="slidenum">
              <a:rPr lang="en-GB" smtClean="0"/>
              <a:t>5</a:t>
            </a:fld>
            <a:endParaRPr lang="en-GB"/>
          </a:p>
        </p:txBody>
      </p:sp>
    </p:spTree>
    <p:extLst>
      <p:ext uri="{BB962C8B-B14F-4D97-AF65-F5344CB8AC3E}">
        <p14:creationId xmlns:p14="http://schemas.microsoft.com/office/powerpoint/2010/main" val="131425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3214-52A1-5B81-EF41-509D5562E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BAA10CD-BA09-8F5B-2F89-4631AF7F9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885358-EF88-3CC2-1254-0DAD0C65C237}"/>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5" name="Footer Placeholder 4">
            <a:extLst>
              <a:ext uri="{FF2B5EF4-FFF2-40B4-BE49-F238E27FC236}">
                <a16:creationId xmlns:a16="http://schemas.microsoft.com/office/drawing/2014/main" id="{AE411FF0-9A21-8591-1172-E7F222881F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3BB6B8-A6AC-8393-052F-7E8C9D480766}"/>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348800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DF8F-BF6F-FEB1-1636-376429CA615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CD4B36-B36B-2C0C-1D2F-658CD28A6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8DCD63-DD53-2040-38DB-EFEBF418F372}"/>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5" name="Footer Placeholder 4">
            <a:extLst>
              <a:ext uri="{FF2B5EF4-FFF2-40B4-BE49-F238E27FC236}">
                <a16:creationId xmlns:a16="http://schemas.microsoft.com/office/drawing/2014/main" id="{D3F32330-8720-4E77-C32D-E771255DA0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227D05-2FCA-E609-E854-8CF936DEAEDD}"/>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154899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CC25B-B8BC-BBC7-E919-889E394EAD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689AC1-4D1C-886A-B319-2A0D9C046D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95EB78-46FB-B022-97BE-CAD304B92746}"/>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5" name="Footer Placeholder 4">
            <a:extLst>
              <a:ext uri="{FF2B5EF4-FFF2-40B4-BE49-F238E27FC236}">
                <a16:creationId xmlns:a16="http://schemas.microsoft.com/office/drawing/2014/main" id="{D957B9CD-00D8-1A70-8DED-C3F1FCAF4D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6C9603-2F26-4F31-010F-4106D6ECA3BB}"/>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320794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F08D-D48D-1EA6-0A2E-A288269D1A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419887-C052-B14F-C3A3-485FF2268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8C715D-82B2-D95B-407A-ACC80358D006}"/>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5" name="Footer Placeholder 4">
            <a:extLst>
              <a:ext uri="{FF2B5EF4-FFF2-40B4-BE49-F238E27FC236}">
                <a16:creationId xmlns:a16="http://schemas.microsoft.com/office/drawing/2014/main" id="{43BD0230-9C44-95CD-A043-3870AB1381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48DF68-D626-4FE0-91E7-A9483D7E451C}"/>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282378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7E97-D8FD-E2EE-7454-EFD2AC626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3898943-086A-57CF-3B31-CC791E8E74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B1D54-5B98-10DA-DBD3-EAA190E5B63F}"/>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5" name="Footer Placeholder 4">
            <a:extLst>
              <a:ext uri="{FF2B5EF4-FFF2-40B4-BE49-F238E27FC236}">
                <a16:creationId xmlns:a16="http://schemas.microsoft.com/office/drawing/2014/main" id="{171AA2B9-A66C-5BEF-0AD3-149356969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8C1B46-7384-BB17-B0F7-847DB8B14012}"/>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101963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74AA-CE79-61E4-FC4F-258C493152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BCDAA4-E66F-B13A-F7F6-844CFC587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B216F83-3177-282B-915E-F1A211352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0322E4-F50E-4074-C241-6B9C1262D36B}"/>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6" name="Footer Placeholder 5">
            <a:extLst>
              <a:ext uri="{FF2B5EF4-FFF2-40B4-BE49-F238E27FC236}">
                <a16:creationId xmlns:a16="http://schemas.microsoft.com/office/drawing/2014/main" id="{1370355F-DC02-B4EF-E2E9-906CE5CDA9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56A96B-790B-40D5-55A2-9CC507AB141C}"/>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250098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7252-01A6-32C9-E0A8-FA6867D39F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4AE77D-21FF-23E8-C403-65D336597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6E217-69E2-9A6B-D6DF-640DD8BA4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2E03BE-3826-F5C6-DF9C-AFBF64791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0960E5-9CB3-91CB-D948-A599AD30B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8CBE5E-712E-3E3A-3D02-DA91D8D6C2C9}"/>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8" name="Footer Placeholder 7">
            <a:extLst>
              <a:ext uri="{FF2B5EF4-FFF2-40B4-BE49-F238E27FC236}">
                <a16:creationId xmlns:a16="http://schemas.microsoft.com/office/drawing/2014/main" id="{62B44108-426C-2348-6258-D1575D74B99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798EA2-E578-A589-5AA4-BA374C92E31B}"/>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428036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B8D8-C109-4F56-6C26-007385B5BE9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0808D5-D56E-5465-6159-F1625D2075A2}"/>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4" name="Footer Placeholder 3">
            <a:extLst>
              <a:ext uri="{FF2B5EF4-FFF2-40B4-BE49-F238E27FC236}">
                <a16:creationId xmlns:a16="http://schemas.microsoft.com/office/drawing/2014/main" id="{C516D69C-9512-40DE-91FC-C7DB0744F6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B0B9D3A-4951-ABBA-16D8-CDAF8E10E667}"/>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72461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1A015-713C-82BC-CC75-6A27C217F637}"/>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3" name="Footer Placeholder 2">
            <a:extLst>
              <a:ext uri="{FF2B5EF4-FFF2-40B4-BE49-F238E27FC236}">
                <a16:creationId xmlns:a16="http://schemas.microsoft.com/office/drawing/2014/main" id="{5744B89D-3679-B013-B029-80C05402501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34E619A-FC69-0437-2AFD-9F4E4EF5D9C9}"/>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243522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626D-8619-1984-3A90-65C0994D1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B09646B-BBD6-7D0D-4FC1-95C13923F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1231701-2B0D-88E4-47FB-27E80A732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50A37-2C45-634F-30A0-9C36D2D63B0B}"/>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6" name="Footer Placeholder 5">
            <a:extLst>
              <a:ext uri="{FF2B5EF4-FFF2-40B4-BE49-F238E27FC236}">
                <a16:creationId xmlns:a16="http://schemas.microsoft.com/office/drawing/2014/main" id="{60C5F2B3-973E-21B7-6932-F3E17BFC61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5B1859-AD0A-B20C-D431-6BE3F2309997}"/>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238241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7A9B-462A-3736-50BD-296738E87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F87B16D-25EF-F805-ACDC-D540473F0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20C3A7-3C94-340F-DC89-9225F8927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2807-A5A3-63A3-6609-83AEC57EC29D}"/>
              </a:ext>
            </a:extLst>
          </p:cNvPr>
          <p:cNvSpPr>
            <a:spLocks noGrp="1"/>
          </p:cNvSpPr>
          <p:nvPr>
            <p:ph type="dt" sz="half" idx="10"/>
          </p:nvPr>
        </p:nvSpPr>
        <p:spPr/>
        <p:txBody>
          <a:bodyPr/>
          <a:lstStyle/>
          <a:p>
            <a:fld id="{2DED2F50-7084-4795-92ED-FC6A4FF2F3CB}" type="datetimeFigureOut">
              <a:rPr lang="en-GB" smtClean="0"/>
              <a:t>11/03/2024</a:t>
            </a:fld>
            <a:endParaRPr lang="en-GB"/>
          </a:p>
        </p:txBody>
      </p:sp>
      <p:sp>
        <p:nvSpPr>
          <p:cNvPr id="6" name="Footer Placeholder 5">
            <a:extLst>
              <a:ext uri="{FF2B5EF4-FFF2-40B4-BE49-F238E27FC236}">
                <a16:creationId xmlns:a16="http://schemas.microsoft.com/office/drawing/2014/main" id="{E113CE14-FF6C-4E19-8B81-F9B1AAD10B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A78153-C22E-9DE9-C220-7B6157C0C428}"/>
              </a:ext>
            </a:extLst>
          </p:cNvPr>
          <p:cNvSpPr>
            <a:spLocks noGrp="1"/>
          </p:cNvSpPr>
          <p:nvPr>
            <p:ph type="sldNum" sz="quarter" idx="12"/>
          </p:nvPr>
        </p:nvSpPr>
        <p:spPr/>
        <p:txBody>
          <a:bodyPr/>
          <a:lstStyle/>
          <a:p>
            <a:fld id="{06E4CE3F-FDD3-4694-BB4D-6723D1EEDC59}" type="slidenum">
              <a:rPr lang="en-GB" smtClean="0"/>
              <a:t>‹#›</a:t>
            </a:fld>
            <a:endParaRPr lang="en-GB"/>
          </a:p>
        </p:txBody>
      </p:sp>
    </p:spTree>
    <p:extLst>
      <p:ext uri="{BB962C8B-B14F-4D97-AF65-F5344CB8AC3E}">
        <p14:creationId xmlns:p14="http://schemas.microsoft.com/office/powerpoint/2010/main" val="282139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CBB32-2A95-3680-8278-0FEAAD2E7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DF9E3A-AD95-1CD1-F284-843AD69C6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FDA829-F1A0-04CD-639D-FD84FFDD65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ED2F50-7084-4795-92ED-FC6A4FF2F3CB}" type="datetimeFigureOut">
              <a:rPr lang="en-GB" smtClean="0"/>
              <a:t>11/03/2024</a:t>
            </a:fld>
            <a:endParaRPr lang="en-GB"/>
          </a:p>
        </p:txBody>
      </p:sp>
      <p:sp>
        <p:nvSpPr>
          <p:cNvPr id="5" name="Footer Placeholder 4">
            <a:extLst>
              <a:ext uri="{FF2B5EF4-FFF2-40B4-BE49-F238E27FC236}">
                <a16:creationId xmlns:a16="http://schemas.microsoft.com/office/drawing/2014/main" id="{E59074DA-147E-E380-3884-52A5268F4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64A1554-8DAA-AF14-76DB-B09F477FA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E4CE3F-FDD3-4694-BB4D-6723D1EEDC59}" type="slidenum">
              <a:rPr lang="en-GB" smtClean="0"/>
              <a:t>‹#›</a:t>
            </a:fld>
            <a:endParaRPr lang="en-GB"/>
          </a:p>
        </p:txBody>
      </p:sp>
    </p:spTree>
    <p:extLst>
      <p:ext uri="{BB962C8B-B14F-4D97-AF65-F5344CB8AC3E}">
        <p14:creationId xmlns:p14="http://schemas.microsoft.com/office/powerpoint/2010/main" val="4153027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tmp"/><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3.png"/><Relationship Id="rId3" Type="http://schemas.openxmlformats.org/officeDocument/2006/relationships/image" Target="../media/image15.jpeg"/><Relationship Id="rId7" Type="http://schemas.openxmlformats.org/officeDocument/2006/relationships/diagramColors" Target="../diagrams/colors1.xml"/><Relationship Id="rId12" Type="http://schemas.openxmlformats.org/officeDocument/2006/relationships/image" Target="../media/image19.svg"/><Relationship Id="rId2" Type="http://schemas.openxmlformats.org/officeDocument/2006/relationships/notesSlide" Target="../notesSlides/notesSlide5.xml"/><Relationship Id="rId16"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8.png"/><Relationship Id="rId5" Type="http://schemas.openxmlformats.org/officeDocument/2006/relationships/diagramLayout" Target="../diagrams/layout1.xml"/><Relationship Id="rId15" Type="http://schemas.openxmlformats.org/officeDocument/2006/relationships/image" Target="../media/image20.png"/><Relationship Id="rId10" Type="http://schemas.openxmlformats.org/officeDocument/2006/relationships/image" Target="../media/image17.svg"/><Relationship Id="rId4" Type="http://schemas.openxmlformats.org/officeDocument/2006/relationships/diagramData" Target="../diagrams/data1.xml"/><Relationship Id="rId9" Type="http://schemas.openxmlformats.org/officeDocument/2006/relationships/image" Target="../media/image16.png"/><Relationship Id="rId1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0" name="Rectangle 18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190">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2" name="Right Triangle 19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15CB0-8E77-8396-1B73-01231466170B}"/>
              </a:ext>
            </a:extLst>
          </p:cNvPr>
          <p:cNvSpPr>
            <a:spLocks noGrp="1"/>
          </p:cNvSpPr>
          <p:nvPr>
            <p:ph type="ctrTitle"/>
          </p:nvPr>
        </p:nvSpPr>
        <p:spPr>
          <a:xfrm>
            <a:off x="5775961" y="962526"/>
            <a:ext cx="5384800" cy="3210689"/>
          </a:xfrm>
        </p:spPr>
        <p:txBody>
          <a:bodyPr anchor="b">
            <a:normAutofit/>
          </a:bodyPr>
          <a:lstStyle/>
          <a:p>
            <a:pPr algn="l"/>
            <a:r>
              <a:rPr lang="en-GB" sz="5600" dirty="0"/>
              <a:t>Analysis of Deaths Data in Wandsworth (2016)</a:t>
            </a:r>
          </a:p>
        </p:txBody>
      </p:sp>
      <p:sp>
        <p:nvSpPr>
          <p:cNvPr id="3" name="Subtitle 2">
            <a:extLst>
              <a:ext uri="{FF2B5EF4-FFF2-40B4-BE49-F238E27FC236}">
                <a16:creationId xmlns:a16="http://schemas.microsoft.com/office/drawing/2014/main" id="{0FD4E2F7-BDED-5A3F-FFF8-A54C379AA39D}"/>
              </a:ext>
            </a:extLst>
          </p:cNvPr>
          <p:cNvSpPr>
            <a:spLocks noGrp="1"/>
          </p:cNvSpPr>
          <p:nvPr>
            <p:ph type="subTitle" idx="1"/>
          </p:nvPr>
        </p:nvSpPr>
        <p:spPr>
          <a:xfrm>
            <a:off x="5775961" y="4269462"/>
            <a:ext cx="3816034" cy="1095017"/>
          </a:xfrm>
        </p:spPr>
        <p:txBody>
          <a:bodyPr anchor="t">
            <a:normAutofit/>
          </a:bodyPr>
          <a:lstStyle/>
          <a:p>
            <a:pPr algn="l"/>
            <a:r>
              <a:rPr lang="en-US" sz="2000" b="0" i="0" dirty="0">
                <a:effectLst/>
                <a:latin typeface="Söhne"/>
              </a:rPr>
              <a:t>Understanding Mortality </a:t>
            </a:r>
            <a:r>
              <a:rPr lang="en-US" sz="2000" dirty="0">
                <a:latin typeface="Söhne"/>
              </a:rPr>
              <a:t>P</a:t>
            </a:r>
            <a:r>
              <a:rPr lang="en-US" sz="2000" b="0" i="0" dirty="0">
                <a:effectLst/>
                <a:latin typeface="Söhne"/>
              </a:rPr>
              <a:t>atterns in Wandsworth from Registered </a:t>
            </a:r>
            <a:r>
              <a:rPr lang="en-US" sz="2000" dirty="0">
                <a:latin typeface="Söhne"/>
              </a:rPr>
              <a:t>D</a:t>
            </a:r>
            <a:r>
              <a:rPr lang="en-US" sz="2000" b="0" i="0" dirty="0">
                <a:effectLst/>
                <a:latin typeface="Söhne"/>
              </a:rPr>
              <a:t>eaths and Population Estimates</a:t>
            </a:r>
            <a:endParaRPr lang="en-GB" sz="2000" dirty="0"/>
          </a:p>
          <a:p>
            <a:pPr algn="l"/>
            <a:endParaRPr lang="en-GB" sz="2000" dirty="0"/>
          </a:p>
        </p:txBody>
      </p:sp>
      <p:pic>
        <p:nvPicPr>
          <p:cNvPr id="5" name="Picture 4" descr="home">
            <a:extLst>
              <a:ext uri="{FF2B5EF4-FFF2-40B4-BE49-F238E27FC236}">
                <a16:creationId xmlns:a16="http://schemas.microsoft.com/office/drawing/2014/main" id="{94D6BEBD-6C62-4031-C7C0-862A90A4E9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1239" y="963601"/>
            <a:ext cx="3510140" cy="781006"/>
          </a:xfrm>
          <a:prstGeom prst="rect">
            <a:avLst/>
          </a:prstGeom>
          <a:extLst>
            <a:ext uri="{909E8E84-426E-40DD-AFC4-6F175D3DCCD1}">
              <a14:hiddenFill xmlns:a14="http://schemas.microsoft.com/office/drawing/2010/main">
                <a:solidFill>
                  <a:srgbClr val="FFFFFF"/>
                </a:solidFill>
              </a14:hiddenFill>
            </a:ext>
          </a:extLst>
        </p:spPr>
      </p:pic>
      <p:pic>
        <p:nvPicPr>
          <p:cNvPr id="4" name="Picture 3" descr="A map of a city&#10;&#10;Description automatically generated">
            <a:extLst>
              <a:ext uri="{FF2B5EF4-FFF2-40B4-BE49-F238E27FC236}">
                <a16:creationId xmlns:a16="http://schemas.microsoft.com/office/drawing/2014/main" id="{5C71AE75-04E9-1A4E-1DDF-9D53B1D2D668}"/>
              </a:ext>
            </a:extLst>
          </p:cNvPr>
          <p:cNvPicPr>
            <a:picLocks noChangeAspect="1"/>
          </p:cNvPicPr>
          <p:nvPr/>
        </p:nvPicPr>
        <p:blipFill>
          <a:blip r:embed="rId4"/>
          <a:stretch>
            <a:fillRect/>
          </a:stretch>
        </p:blipFill>
        <p:spPr>
          <a:xfrm>
            <a:off x="1282615" y="2485450"/>
            <a:ext cx="3363028" cy="3088291"/>
          </a:xfrm>
          <a:prstGeom prst="rect">
            <a:avLst/>
          </a:prstGeom>
        </p:spPr>
      </p:pic>
    </p:spTree>
    <p:extLst>
      <p:ext uri="{BB962C8B-B14F-4D97-AF65-F5344CB8AC3E}">
        <p14:creationId xmlns:p14="http://schemas.microsoft.com/office/powerpoint/2010/main" val="181390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D71F-D393-15C0-EEFD-043569DB4C7B}"/>
              </a:ext>
            </a:extLst>
          </p:cNvPr>
          <p:cNvSpPr>
            <a:spLocks noGrp="1"/>
          </p:cNvSpPr>
          <p:nvPr>
            <p:ph type="title"/>
          </p:nvPr>
        </p:nvSpPr>
        <p:spPr>
          <a:xfrm>
            <a:off x="838200" y="365125"/>
            <a:ext cx="10515600" cy="972722"/>
          </a:xfrm>
        </p:spPr>
        <p:txBody>
          <a:bodyPr>
            <a:normAutofit/>
          </a:bodyPr>
          <a:lstStyle/>
          <a:p>
            <a:r>
              <a:rPr lang="en-US" sz="4000" kern="1200" dirty="0">
                <a:solidFill>
                  <a:schemeClr val="tx1"/>
                </a:solidFill>
                <a:latin typeface="+mj-lt"/>
                <a:ea typeface="+mj-ea"/>
                <a:cs typeface="+mj-cs"/>
              </a:rPr>
              <a:t>Monthly Distribution </a:t>
            </a:r>
            <a:r>
              <a:rPr lang="en-US" sz="4000" dirty="0"/>
              <a:t>and </a:t>
            </a:r>
            <a:r>
              <a:rPr lang="en-US" sz="4000" i="0" kern="1200" dirty="0">
                <a:solidFill>
                  <a:schemeClr val="tx1"/>
                </a:solidFill>
                <a:effectLst/>
                <a:latin typeface="+mj-lt"/>
                <a:ea typeface="+mj-ea"/>
                <a:cs typeface="+mj-cs"/>
              </a:rPr>
              <a:t>Leading Causes of Death</a:t>
            </a:r>
            <a:endParaRPr lang="en-GB" sz="4000" dirty="0"/>
          </a:p>
        </p:txBody>
      </p:sp>
      <p:pic>
        <p:nvPicPr>
          <p:cNvPr id="4" name="Content Placeholder 25" descr="A blue line with black text">
            <a:extLst>
              <a:ext uri="{FF2B5EF4-FFF2-40B4-BE49-F238E27FC236}">
                <a16:creationId xmlns:a16="http://schemas.microsoft.com/office/drawing/2014/main" id="{B99BB4F0-0DBA-B4CF-4997-8E98299261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6795" y="1297382"/>
            <a:ext cx="9340596" cy="1728172"/>
          </a:xfrm>
          <a:prstGeom prst="rect">
            <a:avLst/>
          </a:prstGeom>
        </p:spPr>
      </p:pic>
      <p:pic>
        <p:nvPicPr>
          <p:cNvPr id="5" name="Content Placeholder 14">
            <a:extLst>
              <a:ext uri="{FF2B5EF4-FFF2-40B4-BE49-F238E27FC236}">
                <a16:creationId xmlns:a16="http://schemas.microsoft.com/office/drawing/2014/main" id="{BB61DEF7-99AC-0457-731D-3B6AC7C5C3BE}"/>
              </a:ext>
            </a:extLst>
          </p:cNvPr>
          <p:cNvPicPr>
            <a:picLocks noChangeAspect="1"/>
          </p:cNvPicPr>
          <p:nvPr/>
        </p:nvPicPr>
        <p:blipFill>
          <a:blip r:embed="rId4"/>
          <a:stretch>
            <a:fillRect/>
          </a:stretch>
        </p:blipFill>
        <p:spPr>
          <a:xfrm>
            <a:off x="1648634" y="3966127"/>
            <a:ext cx="8915187" cy="2286938"/>
          </a:xfrm>
          <a:prstGeom prst="rect">
            <a:avLst/>
          </a:prstGeom>
        </p:spPr>
      </p:pic>
      <p:sp>
        <p:nvSpPr>
          <p:cNvPr id="6" name="TextBox 5">
            <a:extLst>
              <a:ext uri="{FF2B5EF4-FFF2-40B4-BE49-F238E27FC236}">
                <a16:creationId xmlns:a16="http://schemas.microsoft.com/office/drawing/2014/main" id="{C98A8692-DDD1-0F0B-5052-62F98171DE45}"/>
              </a:ext>
            </a:extLst>
          </p:cNvPr>
          <p:cNvSpPr txBox="1"/>
          <p:nvPr/>
        </p:nvSpPr>
        <p:spPr>
          <a:xfrm>
            <a:off x="5860751" y="1408287"/>
            <a:ext cx="3680691" cy="322322"/>
          </a:xfrm>
          <a:prstGeom prst="rect">
            <a:avLst/>
          </a:prstGeom>
        </p:spPr>
        <p:txBody>
          <a:bodyPr vert="horz" lIns="91440" tIns="45720" rIns="91440" bIns="45720" rtlCol="0" anchor="t">
            <a:normAutofit fontScale="92500"/>
          </a:bodyPr>
          <a:lstStyle/>
          <a:p>
            <a:pPr indent="-228600" algn="ctr">
              <a:lnSpc>
                <a:spcPct val="90000"/>
              </a:lnSpc>
              <a:spcAft>
                <a:spcPts val="600"/>
              </a:spcAft>
              <a:buFont typeface="Arial" panose="020B0604020202020204" pitchFamily="34" charset="0"/>
              <a:buChar char="•"/>
            </a:pPr>
            <a:r>
              <a:rPr lang="en-US" sz="1200" b="0" i="0" dirty="0">
                <a:effectLst/>
              </a:rPr>
              <a:t>January recorded the highest number of deaths (182)</a:t>
            </a:r>
            <a:endParaRPr lang="en-US" sz="1200" dirty="0"/>
          </a:p>
          <a:p>
            <a:pPr indent="-228600">
              <a:lnSpc>
                <a:spcPct val="90000"/>
              </a:lnSpc>
              <a:spcAft>
                <a:spcPts val="600"/>
              </a:spcAft>
              <a:buFont typeface="Arial" panose="020B0604020202020204" pitchFamily="34" charset="0"/>
              <a:buChar char="•"/>
            </a:pPr>
            <a:endParaRPr lang="en-US" sz="2000" dirty="0"/>
          </a:p>
        </p:txBody>
      </p:sp>
      <p:sp>
        <p:nvSpPr>
          <p:cNvPr id="9" name="TextBox 8">
            <a:extLst>
              <a:ext uri="{FF2B5EF4-FFF2-40B4-BE49-F238E27FC236}">
                <a16:creationId xmlns:a16="http://schemas.microsoft.com/office/drawing/2014/main" id="{FCB927EF-1064-F316-0D95-6B51D9F64CE2}"/>
              </a:ext>
            </a:extLst>
          </p:cNvPr>
          <p:cNvSpPr txBox="1"/>
          <p:nvPr/>
        </p:nvSpPr>
        <p:spPr>
          <a:xfrm>
            <a:off x="994366" y="3483182"/>
            <a:ext cx="10359434" cy="329971"/>
          </a:xfrm>
          <a:prstGeom prst="rect">
            <a:avLst/>
          </a:prstGeom>
        </p:spPr>
        <p:txBody>
          <a:bodyPr vert="horz" lIns="91440" tIns="45720" rIns="91440" bIns="45720" rtlCol="0" anchor="t">
            <a:normAutofit/>
          </a:bodyPr>
          <a:lstStyle/>
          <a:p>
            <a:pPr marL="342900" indent="-342900">
              <a:lnSpc>
                <a:spcPct val="90000"/>
              </a:lnSpc>
              <a:spcAft>
                <a:spcPts val="600"/>
              </a:spcAft>
              <a:buFont typeface="Arial" panose="020B0604020202020204" pitchFamily="34" charset="0"/>
              <a:buChar char="•"/>
            </a:pPr>
            <a:r>
              <a:rPr lang="en-US" sz="1300" b="1" dirty="0"/>
              <a:t>Leading cause of Death for </a:t>
            </a:r>
            <a:r>
              <a:rPr lang="en-US" sz="1100" b="1" dirty="0"/>
              <a:t>Female:   Unspecified Dementia                                       Leading cause of Death for Male:   Chronic </a:t>
            </a:r>
            <a:r>
              <a:rPr lang="en-US" sz="1100" b="1" dirty="0" err="1"/>
              <a:t>Ischaemic</a:t>
            </a:r>
            <a:r>
              <a:rPr lang="en-US" sz="1100" b="1" dirty="0"/>
              <a:t> Heart Disease     </a:t>
            </a:r>
            <a:r>
              <a:rPr lang="en-US" sz="1100" dirty="0"/>
              <a:t>                              </a:t>
            </a:r>
          </a:p>
        </p:txBody>
      </p:sp>
      <p:sp>
        <p:nvSpPr>
          <p:cNvPr id="10" name="Rectangle 9">
            <a:extLst>
              <a:ext uri="{FF2B5EF4-FFF2-40B4-BE49-F238E27FC236}">
                <a16:creationId xmlns:a16="http://schemas.microsoft.com/office/drawing/2014/main" id="{8F7601A6-29A2-781C-29B9-3167251B10B8}"/>
              </a:ext>
            </a:extLst>
          </p:cNvPr>
          <p:cNvSpPr/>
          <p:nvPr/>
        </p:nvSpPr>
        <p:spPr>
          <a:xfrm>
            <a:off x="325256" y="365125"/>
            <a:ext cx="11561944" cy="62504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Graphic 6" descr="Woman with solid fill">
            <a:extLst>
              <a:ext uri="{FF2B5EF4-FFF2-40B4-BE49-F238E27FC236}">
                <a16:creationId xmlns:a16="http://schemas.microsoft.com/office/drawing/2014/main" id="{C8174BC9-05E9-0F8B-223E-92F4403A1A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166" y="4299972"/>
            <a:ext cx="914400" cy="914400"/>
          </a:xfrm>
          <a:prstGeom prst="rect">
            <a:avLst/>
          </a:prstGeom>
        </p:spPr>
      </p:pic>
      <p:pic>
        <p:nvPicPr>
          <p:cNvPr id="11" name="Graphic 10" descr="Man with solid fill">
            <a:extLst>
              <a:ext uri="{FF2B5EF4-FFF2-40B4-BE49-F238E27FC236}">
                <a16:creationId xmlns:a16="http://schemas.microsoft.com/office/drawing/2014/main" id="{A8E9FCAB-C1A8-0196-AEC6-D44701F013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14134" y="4299972"/>
            <a:ext cx="914400" cy="914400"/>
          </a:xfrm>
          <a:prstGeom prst="rect">
            <a:avLst/>
          </a:prstGeom>
        </p:spPr>
      </p:pic>
    </p:spTree>
    <p:extLst>
      <p:ext uri="{BB962C8B-B14F-4D97-AF65-F5344CB8AC3E}">
        <p14:creationId xmlns:p14="http://schemas.microsoft.com/office/powerpoint/2010/main" val="278684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F1EDB7-EB13-C069-E35A-E2D2A57439CF}"/>
              </a:ext>
            </a:extLst>
          </p:cNvPr>
          <p:cNvPicPr>
            <a:picLocks noGrp="1" noChangeAspect="1"/>
          </p:cNvPicPr>
          <p:nvPr>
            <p:ph idx="1"/>
          </p:nvPr>
        </p:nvPicPr>
        <p:blipFill rotWithShape="1">
          <a:blip r:embed="rId3"/>
          <a:srcRect t="16435" b="10256"/>
          <a:stretch/>
        </p:blipFill>
        <p:spPr>
          <a:xfrm>
            <a:off x="2353873" y="1953985"/>
            <a:ext cx="3925595" cy="3189930"/>
          </a:xfrm>
        </p:spPr>
      </p:pic>
      <p:pic>
        <p:nvPicPr>
          <p:cNvPr id="7" name="Picture 6">
            <a:extLst>
              <a:ext uri="{FF2B5EF4-FFF2-40B4-BE49-F238E27FC236}">
                <a16:creationId xmlns:a16="http://schemas.microsoft.com/office/drawing/2014/main" id="{DE7C7F6A-74AD-C41A-69A9-58F185E97004}"/>
              </a:ext>
            </a:extLst>
          </p:cNvPr>
          <p:cNvPicPr>
            <a:picLocks noChangeAspect="1"/>
          </p:cNvPicPr>
          <p:nvPr/>
        </p:nvPicPr>
        <p:blipFill>
          <a:blip r:embed="rId4"/>
          <a:stretch>
            <a:fillRect/>
          </a:stretch>
        </p:blipFill>
        <p:spPr>
          <a:xfrm>
            <a:off x="445094" y="1796966"/>
            <a:ext cx="2013053" cy="3264068"/>
          </a:xfrm>
          <a:prstGeom prst="rect">
            <a:avLst/>
          </a:prstGeom>
        </p:spPr>
      </p:pic>
      <p:pic>
        <p:nvPicPr>
          <p:cNvPr id="8" name="Content Placeholder 21" descr="A graph of a number of cities&#10;&#10;Description automatically generated">
            <a:extLst>
              <a:ext uri="{FF2B5EF4-FFF2-40B4-BE49-F238E27FC236}">
                <a16:creationId xmlns:a16="http://schemas.microsoft.com/office/drawing/2014/main" id="{9DCEB9C1-B7DA-5766-2596-B5E6EA1E7FD2}"/>
              </a:ext>
            </a:extLst>
          </p:cNvPr>
          <p:cNvPicPr>
            <a:picLocks noChangeAspect="1"/>
          </p:cNvPicPr>
          <p:nvPr/>
        </p:nvPicPr>
        <p:blipFill rotWithShape="1">
          <a:blip r:embed="rId5">
            <a:extLst>
              <a:ext uri="{28A0092B-C50C-407E-A947-70E740481C1C}">
                <a14:useLocalDpi xmlns:a14="http://schemas.microsoft.com/office/drawing/2010/main" val="0"/>
              </a:ext>
            </a:extLst>
          </a:blip>
          <a:srcRect l="3210" t="6907" r="10037"/>
          <a:stretch/>
        </p:blipFill>
        <p:spPr>
          <a:xfrm>
            <a:off x="6450418" y="1190845"/>
            <a:ext cx="5369276" cy="4916993"/>
          </a:xfrm>
          <a:prstGeom prst="rect">
            <a:avLst/>
          </a:prstGeom>
        </p:spPr>
      </p:pic>
      <p:sp>
        <p:nvSpPr>
          <p:cNvPr id="9" name="Title 1">
            <a:extLst>
              <a:ext uri="{FF2B5EF4-FFF2-40B4-BE49-F238E27FC236}">
                <a16:creationId xmlns:a16="http://schemas.microsoft.com/office/drawing/2014/main" id="{3470B53E-661A-E12C-D128-12FB3BFF24CB}"/>
              </a:ext>
            </a:extLst>
          </p:cNvPr>
          <p:cNvSpPr>
            <a:spLocks noGrp="1"/>
          </p:cNvSpPr>
          <p:nvPr>
            <p:ph type="title"/>
          </p:nvPr>
        </p:nvSpPr>
        <p:spPr>
          <a:xfrm>
            <a:off x="546184" y="653168"/>
            <a:ext cx="10851258" cy="569109"/>
          </a:xfrm>
        </p:spPr>
        <p:txBody>
          <a:bodyPr vert="horz" lIns="91440" tIns="45720" rIns="91440" bIns="45720" rtlCol="0" anchor="b">
            <a:normAutofit fontScale="90000"/>
          </a:bodyPr>
          <a:lstStyle/>
          <a:p>
            <a:pPr algn="ctr"/>
            <a:r>
              <a:rPr lang="en-US" sz="4500" kern="1200" dirty="0">
                <a:solidFill>
                  <a:schemeClr val="tx1"/>
                </a:solidFill>
                <a:latin typeface="+mj-lt"/>
                <a:ea typeface="+mj-ea"/>
                <a:cs typeface="+mj-cs"/>
              </a:rPr>
              <a:t>Death</a:t>
            </a:r>
            <a:r>
              <a:rPr lang="en-US" sz="4500" b="0" i="0" kern="1200" dirty="0">
                <a:solidFill>
                  <a:schemeClr val="tx1"/>
                </a:solidFill>
                <a:effectLst/>
                <a:latin typeface="+mj-lt"/>
                <a:ea typeface="+mj-ea"/>
                <a:cs typeface="+mj-cs"/>
              </a:rPr>
              <a:t> </a:t>
            </a:r>
            <a:r>
              <a:rPr lang="en-US" sz="4500" kern="1200" dirty="0">
                <a:solidFill>
                  <a:schemeClr val="tx1"/>
                </a:solidFill>
                <a:latin typeface="+mj-lt"/>
                <a:ea typeface="+mj-ea"/>
                <a:cs typeface="+mj-cs"/>
              </a:rPr>
              <a:t>Rate per 100,000 Population by Ward</a:t>
            </a:r>
          </a:p>
        </p:txBody>
      </p:sp>
      <p:sp>
        <p:nvSpPr>
          <p:cNvPr id="19" name="TextBox 18">
            <a:extLst>
              <a:ext uri="{FF2B5EF4-FFF2-40B4-BE49-F238E27FC236}">
                <a16:creationId xmlns:a16="http://schemas.microsoft.com/office/drawing/2014/main" id="{8DB7226C-870C-87E1-AEFE-22A82D459AF1}"/>
              </a:ext>
            </a:extLst>
          </p:cNvPr>
          <p:cNvSpPr txBox="1"/>
          <p:nvPr/>
        </p:nvSpPr>
        <p:spPr>
          <a:xfrm>
            <a:off x="1736097" y="1315795"/>
            <a:ext cx="4977037" cy="646331"/>
          </a:xfrm>
          <a:prstGeom prst="rect">
            <a:avLst/>
          </a:prstGeom>
          <a:noFill/>
        </p:spPr>
        <p:txBody>
          <a:bodyPr wrap="square" rtlCol="0">
            <a:spAutoFit/>
          </a:bodyPr>
          <a:lstStyle/>
          <a:p>
            <a:pPr marL="285750" indent="-285750">
              <a:buFont typeface="Arial" panose="020B0604020202020204" pitchFamily="34" charset="0"/>
              <a:buChar char="•"/>
            </a:pPr>
            <a:r>
              <a:rPr lang="en-US" sz="1800" kern="1200" dirty="0">
                <a:solidFill>
                  <a:schemeClr val="tx1"/>
                </a:solidFill>
                <a:latin typeface="+mn-lt"/>
                <a:ea typeface="+mn-ea"/>
                <a:cs typeface="+mn-cs"/>
              </a:rPr>
              <a:t>West Putney has the highest death rate (781)</a:t>
            </a:r>
          </a:p>
          <a:p>
            <a:endParaRPr lang="en-GB" dirty="0"/>
          </a:p>
        </p:txBody>
      </p:sp>
      <p:sp>
        <p:nvSpPr>
          <p:cNvPr id="20" name="Rectangle 19">
            <a:extLst>
              <a:ext uri="{FF2B5EF4-FFF2-40B4-BE49-F238E27FC236}">
                <a16:creationId xmlns:a16="http://schemas.microsoft.com/office/drawing/2014/main" id="{CB9EB37A-765C-E8DA-928C-462B9B2C960D}"/>
              </a:ext>
            </a:extLst>
          </p:cNvPr>
          <p:cNvSpPr/>
          <p:nvPr/>
        </p:nvSpPr>
        <p:spPr>
          <a:xfrm>
            <a:off x="325255" y="303805"/>
            <a:ext cx="11598765" cy="6311787"/>
          </a:xfrm>
          <a:prstGeom prst="rect">
            <a:avLst/>
          </a:prstGeom>
          <a:noFill/>
          <a:ln w="1587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14695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6D3A5C-E787-E2D4-DFCA-697C10743F54}"/>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F8EFD-54E3-34EB-CD21-D037413F543E}"/>
              </a:ext>
            </a:extLst>
          </p:cNvPr>
          <p:cNvSpPr>
            <a:spLocks noGrp="1"/>
          </p:cNvSpPr>
          <p:nvPr>
            <p:ph type="title"/>
          </p:nvPr>
        </p:nvSpPr>
        <p:spPr>
          <a:xfrm>
            <a:off x="908263" y="778233"/>
            <a:ext cx="10389793" cy="1044346"/>
          </a:xfrm>
        </p:spPr>
        <p:txBody>
          <a:bodyPr vert="horz" lIns="91440" tIns="45720" rIns="91440" bIns="45720" rtlCol="0" anchor="ctr">
            <a:normAutofit/>
          </a:bodyPr>
          <a:lstStyle/>
          <a:p>
            <a:pPr algn="ctr"/>
            <a:r>
              <a:rPr lang="en-US" sz="4200" kern="1200" dirty="0">
                <a:solidFill>
                  <a:schemeClr val="tx1"/>
                </a:solidFill>
                <a:latin typeface="+mj-lt"/>
                <a:ea typeface="+mj-ea"/>
                <a:cs typeface="+mj-cs"/>
              </a:rPr>
              <a:t>Age Distribution of Deaths (80+ age groups)</a:t>
            </a:r>
          </a:p>
        </p:txBody>
      </p:sp>
      <p:pic>
        <p:nvPicPr>
          <p:cNvPr id="5" name="Content Placeholder 4">
            <a:extLst>
              <a:ext uri="{FF2B5EF4-FFF2-40B4-BE49-F238E27FC236}">
                <a16:creationId xmlns:a16="http://schemas.microsoft.com/office/drawing/2014/main" id="{F4C53D76-D748-39D1-04FD-9CAF518799A9}"/>
              </a:ext>
            </a:extLst>
          </p:cNvPr>
          <p:cNvPicPr>
            <a:picLocks noGrp="1" noChangeAspect="1"/>
          </p:cNvPicPr>
          <p:nvPr>
            <p:ph idx="1"/>
          </p:nvPr>
        </p:nvPicPr>
        <p:blipFill>
          <a:blip r:embed="rId3"/>
          <a:stretch>
            <a:fillRect/>
          </a:stretch>
        </p:blipFill>
        <p:spPr>
          <a:xfrm>
            <a:off x="908263" y="2626599"/>
            <a:ext cx="10573901" cy="3376331"/>
          </a:xfrm>
          <a:prstGeom prst="rect">
            <a:avLst/>
          </a:prstGeom>
        </p:spPr>
      </p:pic>
      <p:sp>
        <p:nvSpPr>
          <p:cNvPr id="7" name="TextBox 6">
            <a:extLst>
              <a:ext uri="{FF2B5EF4-FFF2-40B4-BE49-F238E27FC236}">
                <a16:creationId xmlns:a16="http://schemas.microsoft.com/office/drawing/2014/main" id="{C301FB30-E247-ED14-F27C-B9650C62DAFB}"/>
              </a:ext>
            </a:extLst>
          </p:cNvPr>
          <p:cNvSpPr txBox="1"/>
          <p:nvPr/>
        </p:nvSpPr>
        <p:spPr>
          <a:xfrm>
            <a:off x="1414165" y="1822578"/>
            <a:ext cx="9707999" cy="507264"/>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sz="1600" b="0" i="0" dirty="0">
                <a:effectLst/>
              </a:rPr>
              <a:t>Females have a greater share of deaths in the 90+ age group, while males are more evenly spread across (80-84) and (85-89) age brackets.</a:t>
            </a:r>
            <a:endParaRPr lang="en-US" sz="1600" dirty="0"/>
          </a:p>
        </p:txBody>
      </p:sp>
      <p:pic>
        <p:nvPicPr>
          <p:cNvPr id="3" name="Graphic 2" descr="Man with solid fill">
            <a:extLst>
              <a:ext uri="{FF2B5EF4-FFF2-40B4-BE49-F238E27FC236}">
                <a16:creationId xmlns:a16="http://schemas.microsoft.com/office/drawing/2014/main" id="{64C38AD8-43ED-B1AE-8FE0-90D66D7566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66690" y="2911503"/>
            <a:ext cx="914400" cy="914400"/>
          </a:xfrm>
          <a:prstGeom prst="rect">
            <a:avLst/>
          </a:prstGeom>
        </p:spPr>
      </p:pic>
      <p:pic>
        <p:nvPicPr>
          <p:cNvPr id="4" name="Graphic 3" descr="Woman with solid fill">
            <a:extLst>
              <a:ext uri="{FF2B5EF4-FFF2-40B4-BE49-F238E27FC236}">
                <a16:creationId xmlns:a16="http://schemas.microsoft.com/office/drawing/2014/main" id="{6C32EA2D-D32F-768E-DC9A-EE7C369EFB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9284" y="3022604"/>
            <a:ext cx="914400" cy="914400"/>
          </a:xfrm>
          <a:prstGeom prst="rect">
            <a:avLst/>
          </a:prstGeom>
        </p:spPr>
      </p:pic>
      <p:pic>
        <p:nvPicPr>
          <p:cNvPr id="6" name="Graphic 5" descr="Man with cane with solid fill">
            <a:extLst>
              <a:ext uri="{FF2B5EF4-FFF2-40B4-BE49-F238E27FC236}">
                <a16:creationId xmlns:a16="http://schemas.microsoft.com/office/drawing/2014/main" id="{9A02300F-EA76-B825-58DD-7E604C7E30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56416" y="928360"/>
            <a:ext cx="635194" cy="679290"/>
          </a:xfrm>
          <a:prstGeom prst="rect">
            <a:avLst/>
          </a:prstGeom>
        </p:spPr>
      </p:pic>
    </p:spTree>
    <p:extLst>
      <p:ext uri="{BB962C8B-B14F-4D97-AF65-F5344CB8AC3E}">
        <p14:creationId xmlns:p14="http://schemas.microsoft.com/office/powerpoint/2010/main" val="403738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832D-E262-90EC-838B-E2393F8DA640}"/>
              </a:ext>
            </a:extLst>
          </p:cNvPr>
          <p:cNvSpPr>
            <a:spLocks noGrp="1"/>
          </p:cNvSpPr>
          <p:nvPr>
            <p:ph type="title"/>
          </p:nvPr>
        </p:nvSpPr>
        <p:spPr>
          <a:xfrm>
            <a:off x="761840" y="1138265"/>
            <a:ext cx="4544762" cy="1401183"/>
          </a:xfrm>
        </p:spPr>
        <p:txBody>
          <a:bodyPr anchor="t">
            <a:normAutofit/>
          </a:bodyPr>
          <a:lstStyle/>
          <a:p>
            <a:r>
              <a:rPr lang="en-GB" sz="3200" b="1" dirty="0"/>
              <a:t>Conclusions</a:t>
            </a:r>
          </a:p>
        </p:txBody>
      </p:sp>
      <p:cxnSp>
        <p:nvCxnSpPr>
          <p:cNvPr id="72" name="Straight Connector 7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1" name="Picture 20" descr="A row of samples for medical testing">
            <a:extLst>
              <a:ext uri="{FF2B5EF4-FFF2-40B4-BE49-F238E27FC236}">
                <a16:creationId xmlns:a16="http://schemas.microsoft.com/office/drawing/2014/main" id="{12002AEF-1584-8C8B-8C0A-7223F5F1BC1A}"/>
              </a:ext>
            </a:extLst>
          </p:cNvPr>
          <p:cNvPicPr>
            <a:picLocks noChangeAspect="1"/>
          </p:cNvPicPr>
          <p:nvPr/>
        </p:nvPicPr>
        <p:blipFill rotWithShape="1">
          <a:blip r:embed="rId3"/>
          <a:srcRect l="33259"/>
          <a:stretch/>
        </p:blipFill>
        <p:spPr>
          <a:xfrm>
            <a:off x="6384484" y="771753"/>
            <a:ext cx="4730688" cy="5316095"/>
          </a:xfrm>
          <a:prstGeom prst="rect">
            <a:avLst/>
          </a:prstGeom>
        </p:spPr>
      </p:pic>
      <p:graphicFrame>
        <p:nvGraphicFramePr>
          <p:cNvPr id="46" name="Content Placeholder 2">
            <a:extLst>
              <a:ext uri="{FF2B5EF4-FFF2-40B4-BE49-F238E27FC236}">
                <a16:creationId xmlns:a16="http://schemas.microsoft.com/office/drawing/2014/main" id="{1BB69DCF-DC12-DADC-F4E0-1A0CAF3B6A12}"/>
              </a:ext>
            </a:extLst>
          </p:cNvPr>
          <p:cNvGraphicFramePr>
            <a:graphicFrameLocks noGrp="1"/>
          </p:cNvGraphicFramePr>
          <p:nvPr>
            <p:ph idx="1"/>
            <p:extLst>
              <p:ext uri="{D42A27DB-BD31-4B8C-83A1-F6EECF244321}">
                <p14:modId xmlns:p14="http://schemas.microsoft.com/office/powerpoint/2010/main" val="1937261943"/>
              </p:ext>
            </p:extLst>
          </p:nvPr>
        </p:nvGraphicFramePr>
        <p:xfrm>
          <a:off x="761840" y="1765980"/>
          <a:ext cx="5334160" cy="43881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Graphic 3" descr="Gender with solid fill">
            <a:extLst>
              <a:ext uri="{FF2B5EF4-FFF2-40B4-BE49-F238E27FC236}">
                <a16:creationId xmlns:a16="http://schemas.microsoft.com/office/drawing/2014/main" id="{3C44738C-AA08-DD28-C752-3765FED902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94491" y="2908978"/>
            <a:ext cx="1042178" cy="455456"/>
          </a:xfrm>
          <a:prstGeom prst="rect">
            <a:avLst/>
          </a:prstGeom>
        </p:spPr>
      </p:pic>
      <p:pic>
        <p:nvPicPr>
          <p:cNvPr id="6" name="Graphic 5" descr="Thermometer outline">
            <a:extLst>
              <a:ext uri="{FF2B5EF4-FFF2-40B4-BE49-F238E27FC236}">
                <a16:creationId xmlns:a16="http://schemas.microsoft.com/office/drawing/2014/main" id="{E533C464-0C9A-DB95-4618-A88DBDB9E3E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8133" y="1765980"/>
            <a:ext cx="910910" cy="545742"/>
          </a:xfrm>
          <a:prstGeom prst="rect">
            <a:avLst/>
          </a:prstGeom>
        </p:spPr>
      </p:pic>
      <p:pic>
        <p:nvPicPr>
          <p:cNvPr id="8" name="Graphic 7" descr="Man with cane with solid fill">
            <a:extLst>
              <a:ext uri="{FF2B5EF4-FFF2-40B4-BE49-F238E27FC236}">
                <a16:creationId xmlns:a16="http://schemas.microsoft.com/office/drawing/2014/main" id="{6871947E-DF2E-62A5-243A-4CC1B29B9F0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90087" y="5101400"/>
            <a:ext cx="455456" cy="455456"/>
          </a:xfrm>
          <a:prstGeom prst="rect">
            <a:avLst/>
          </a:prstGeom>
        </p:spPr>
      </p:pic>
      <p:pic>
        <p:nvPicPr>
          <p:cNvPr id="10" name="Graphic 9" descr="Marker with solid fill">
            <a:extLst>
              <a:ext uri="{FF2B5EF4-FFF2-40B4-BE49-F238E27FC236}">
                <a16:creationId xmlns:a16="http://schemas.microsoft.com/office/drawing/2014/main" id="{5075776C-8AC5-060B-D3EA-90CD397229E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13366" y="3883700"/>
            <a:ext cx="620444" cy="620444"/>
          </a:xfrm>
          <a:prstGeom prst="rect">
            <a:avLst/>
          </a:prstGeom>
        </p:spPr>
      </p:pic>
    </p:spTree>
    <p:extLst>
      <p:ext uri="{BB962C8B-B14F-4D97-AF65-F5344CB8AC3E}">
        <p14:creationId xmlns:p14="http://schemas.microsoft.com/office/powerpoint/2010/main" val="336685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617</TotalTime>
  <Words>570</Words>
  <Application>Microsoft Office PowerPoint</Application>
  <PresentationFormat>Widescreen</PresentationFormat>
  <Paragraphs>28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Söhne</vt:lpstr>
      <vt:lpstr>Office Theme</vt:lpstr>
      <vt:lpstr>Analysis of Deaths Data in Wandsworth (2016)</vt:lpstr>
      <vt:lpstr>Monthly Distribution and Leading Causes of Death</vt:lpstr>
      <vt:lpstr>Death Rate per 100,000 Population by Ward</vt:lpstr>
      <vt:lpstr>Age Distribution of Deaths (80+ age groups)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Deaths Data in Wandsworth (2016)</dc:title>
  <dc:creator>Neeraj Yadav</dc:creator>
  <cp:lastModifiedBy>Neeraj Yadav</cp:lastModifiedBy>
  <cp:revision>19</cp:revision>
  <dcterms:created xsi:type="dcterms:W3CDTF">2024-03-09T13:22:46Z</dcterms:created>
  <dcterms:modified xsi:type="dcterms:W3CDTF">2024-03-11T08:18:53Z</dcterms:modified>
</cp:coreProperties>
</file>