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463" r:id="rId2"/>
    <p:sldId id="351" r:id="rId3"/>
    <p:sldId id="338" r:id="rId4"/>
    <p:sldId id="312" r:id="rId5"/>
    <p:sldId id="454" r:id="rId6"/>
    <p:sldId id="456" r:id="rId7"/>
    <p:sldId id="461" r:id="rId8"/>
    <p:sldId id="460" r:id="rId9"/>
    <p:sldId id="462" r:id="rId10"/>
    <p:sldId id="459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hen Ziheng" initials="CZ" lastIdx="1" clrIdx="1">
    <p:extLst>
      <p:ext uri="{19B8F6BF-5375-455C-9EA6-DF929625EA0E}">
        <p15:presenceInfo xmlns:p15="http://schemas.microsoft.com/office/powerpoint/2012/main" userId="c4754671e86086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F5F5F5"/>
    <a:srgbClr val="BFBFBF"/>
    <a:srgbClr val="0071C1"/>
    <a:srgbClr val="E2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4" autoAdjust="0"/>
    <p:restoredTop sz="94660"/>
  </p:normalViewPr>
  <p:slideViewPr>
    <p:cSldViewPr snapToGrid="0">
      <p:cViewPr>
        <p:scale>
          <a:sx n="125" d="100"/>
          <a:sy n="125" d="100"/>
        </p:scale>
        <p:origin x="202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23D02C-2BCC-48D9-BD15-3359C18881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84A71-5044-4381-8D8A-3381F0159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438DF-D579-4B5D-8041-1BBC21F3C14B}" type="datetime1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474A4-FE8F-4A2B-B64A-677BA89EAE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21A82-A519-4482-A6E6-F8167E901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032-FA53-4A05-A55D-A1D9D9BC3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62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77F2ABC-C83E-4BE2-9067-C3120C3E549E}" type="datetime1">
              <a:rPr lang="zh-CN" altLang="en-US" smtClean="0"/>
              <a:t>2023/1/5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95C6-9DD9-442B-943F-D7C6B4B09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50A35E4-C54B-4CCE-9C55-49728AB2F9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5423E2B-D88C-4FE8-98FA-3870EB91B948}" type="datetime1">
              <a:rPr lang="zh-CN" altLang="en-US" smtClean="0"/>
              <a:t>2023/1/5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50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E7E31C7-3111-48BD-AB41-0ECF1DCC39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7A3497-EBC5-4826-839C-9335D79C593E}" type="datetime1">
              <a:rPr lang="zh-CN" altLang="en-US" smtClean="0"/>
              <a:t>2023/1/5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59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D22308-A87F-4EC5-BB22-3CD227F87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89DF66-44F6-4336-98D8-4A8A12D5D3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A524AA-1DDD-4B99-823E-1D2950537F60}"/>
              </a:ext>
            </a:extLst>
          </p:cNvPr>
          <p:cNvCxnSpPr>
            <a:cxnSpLocks/>
          </p:cNvCxnSpPr>
          <p:nvPr userDrawn="1"/>
        </p:nvCxnSpPr>
        <p:spPr>
          <a:xfrm>
            <a:off x="0" y="469408"/>
            <a:ext cx="9144000" cy="0"/>
          </a:xfrm>
          <a:prstGeom prst="line">
            <a:avLst/>
          </a:prstGeom>
          <a:ln w="127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>
            <a:extLst>
              <a:ext uri="{FF2B5EF4-FFF2-40B4-BE49-F238E27FC236}">
                <a16:creationId xmlns:a16="http://schemas.microsoft.com/office/drawing/2014/main" id="{F391373F-9437-484B-9E40-59241066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670800" cy="469408"/>
          </a:xfrm>
          <a:prstGeom prst="rect">
            <a:avLst/>
          </a:prstGeom>
        </p:spPr>
        <p:txBody>
          <a:bodyPr/>
          <a:lstStyle>
            <a:lvl1pPr marL="0" algn="l" defTabSz="685800" rtl="0" eaLnBrk="1" latinLnBrk="0" hangingPunct="1">
              <a:defRPr lang="zh-CN" altLang="en-US" sz="2400" b="1" kern="1200" dirty="0">
                <a:ln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2334DFE-1F57-4ED8-9C11-FF5FC5A5BA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3280"/>
            <a:ext cx="4895850" cy="34587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2030E7A1-F570-4296-AD1E-4EA757C9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89DF66-44F6-4336-98D8-4A8A12D5D3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497C8E4-2E84-47B9-ADE3-9B6FE4E5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D8188-A6CE-4E2A-BE53-C6EA2E9A7AC3}" type="datetime1">
              <a:rPr lang="zh-CN" altLang="en-US"/>
              <a:pPr>
                <a:defRPr/>
              </a:pPr>
              <a:t>2023/1/5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AD68F09-A082-45E4-8C23-02736F5E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8C377E1-FB6A-43B8-8888-ADDD8A86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D46-39E9-4A86-8080-BC4972B045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2500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CDBB64-292B-408A-9260-612EAACB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89DF66-44F6-4336-98D8-4A8A12D5D3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ZH-Chen/MS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10" descr="beimen">
            <a:extLst>
              <a:ext uri="{FF2B5EF4-FFF2-40B4-BE49-F238E27FC236}">
                <a16:creationId xmlns:a16="http://schemas.microsoft.com/office/drawing/2014/main" id="{AD672629-67D9-49D1-A556-0F9F05CE09F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5" t="23128" b="16962"/>
          <a:stretch>
            <a:fillRect/>
          </a:stretch>
        </p:blipFill>
        <p:spPr bwMode="auto">
          <a:xfrm>
            <a:off x="-3572" y="2765822"/>
            <a:ext cx="9144001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07A921-A388-F8EB-FBDF-D50F24F4D1B8}"/>
              </a:ext>
            </a:extLst>
          </p:cNvPr>
          <p:cNvSpPr/>
          <p:nvPr/>
        </p:nvSpPr>
        <p:spPr>
          <a:xfrm>
            <a:off x="0" y="663138"/>
            <a:ext cx="914400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Riemannian Local Mechanism for SPD Neural Networks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666C0-8A2C-6B02-B315-36F5ED4F5005}"/>
              </a:ext>
            </a:extLst>
          </p:cNvPr>
          <p:cNvSpPr txBox="1"/>
          <p:nvPr/>
        </p:nvSpPr>
        <p:spPr>
          <a:xfrm>
            <a:off x="887104" y="1256348"/>
            <a:ext cx="754721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Ziheng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Chen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en-US" altLang="zh-CN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Tianyang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Xu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Xiao-Jun Wu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1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Rui Wang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en-US" altLang="zh-CN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Zhiwu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Josef Kittler</a:t>
            </a:r>
            <a:r>
              <a:rPr kumimoji="1" lang="en-US" altLang="zh-CN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br>
              <a:rPr kumimoji="1"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1200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School of Artificial Intelligence and Computer Science, Jiangnan University</a:t>
            </a:r>
            <a:b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1200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School of Computing and Information Systems, Singapore Management University</a:t>
            </a:r>
            <a:b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1200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Centre for Vision, Speech and Signal Processing (CVSSP), University of Surrey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82B84523-69F0-C209-AC7F-E81E8B3EE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4206" y="-3870"/>
            <a:ext cx="1195493" cy="468821"/>
          </a:xfrm>
          <a:prstGeom prst="rect">
            <a:avLst/>
          </a:prstGeom>
        </p:spPr>
      </p:pic>
      <p:pic>
        <p:nvPicPr>
          <p:cNvPr id="15" name="图片 1">
            <a:extLst>
              <a:ext uri="{FF2B5EF4-FFF2-40B4-BE49-F238E27FC236}">
                <a16:creationId xmlns:a16="http://schemas.microsoft.com/office/drawing/2014/main" id="{9A43E774-1307-1364-6E0F-340B6D3F1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74" y="-3870"/>
            <a:ext cx="1487938" cy="46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AB96B8-E971-A6EE-64BE-77DB0A4C25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79" y="-3870"/>
            <a:ext cx="1589221" cy="4688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0660D1-F100-A64F-F6AF-D9806B92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" y="-3870"/>
            <a:ext cx="1975276" cy="48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NimbusSanL-Bold"/>
              </a:rPr>
              <a:t>Resource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F062AF-B2B1-EEB2-A44D-E8E4A7FBC105}"/>
              </a:ext>
            </a:extLst>
          </p:cNvPr>
          <p:cNvSpPr txBox="1"/>
          <p:nvPr/>
        </p:nvSpPr>
        <p:spPr>
          <a:xfrm>
            <a:off x="0" y="235720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(Released soon): </a:t>
            </a:r>
            <a:r>
              <a:rPr kumimoji="1"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https://github.com/GitZH-Chen/MSNet</a:t>
            </a:r>
            <a:endParaRPr kumimoji="1" lang="en-US" altLang="zh-CN" sz="1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 ziheng_ch@163.com</a:t>
            </a:r>
            <a:endParaRPr kumimoji="1" lang="zh-CN" altLang="en-US" sz="1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0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9">
            <a:extLst>
              <a:ext uri="{FF2B5EF4-FFF2-40B4-BE49-F238E27FC236}">
                <a16:creationId xmlns:a16="http://schemas.microsoft.com/office/drawing/2014/main" id="{91E8F5B1-8863-43E7-BD70-99A3A3212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707699"/>
            <a:ext cx="1447541" cy="622751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45">
            <a:extLst>
              <a:ext uri="{FF2B5EF4-FFF2-40B4-BE49-F238E27FC236}">
                <a16:creationId xmlns:a16="http://schemas.microsoft.com/office/drawing/2014/main" id="{7FE6B92C-2D3D-46DD-B6D3-0651B4CAB1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2790" y="1707699"/>
            <a:ext cx="1968404" cy="1893199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600">
              <a:latin typeface="Arial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43F26C0-EA3D-4F6A-98A9-21929995B26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697385" y="2143227"/>
            <a:ext cx="1819214" cy="1022144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latin typeface="Arial" charset="0"/>
              </a:rPr>
              <a:t>Riemannian Deep Learning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89EED1F-0081-4B1A-A779-8FC233A64CE8}"/>
              </a:ext>
            </a:extLst>
          </p:cNvPr>
          <p:cNvSpPr/>
          <p:nvPr/>
        </p:nvSpPr>
        <p:spPr>
          <a:xfrm>
            <a:off x="641350" y="1257697"/>
            <a:ext cx="4510180" cy="821190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square" anchor="ctr" anchorCtr="1"/>
          <a:lstStyle/>
          <a:p>
            <a:r>
              <a:rPr lang="en-US" altLang="zh-CN" sz="1600" dirty="0">
                <a:latin typeface="Arial" charset="0"/>
              </a:rPr>
              <a:t>Numerous non-Euclidean data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F732E61-B4A4-4A15-A382-C4DC9EA0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BADE-B48E-400D-8EB8-41C9F255C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89DF66-44F6-4336-98D8-4A8A12D5D3E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1E3B61-6D02-4BB2-A9CE-7E79F4C34026}"/>
              </a:ext>
            </a:extLst>
          </p:cNvPr>
          <p:cNvSpPr/>
          <p:nvPr/>
        </p:nvSpPr>
        <p:spPr>
          <a:xfrm>
            <a:off x="641350" y="3165371"/>
            <a:ext cx="4510180" cy="821190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square" anchor="ctr" anchorCtr="1"/>
          <a:lstStyle/>
          <a:p>
            <a:r>
              <a:rPr lang="en-US" altLang="zh-CN" sz="1600" dirty="0">
                <a:latin typeface="Arial" charset="0"/>
              </a:rPr>
              <a:t>Great success of deep learning</a:t>
            </a:r>
          </a:p>
        </p:txBody>
      </p:sp>
      <p:sp>
        <p:nvSpPr>
          <p:cNvPr id="10" name="Line 39">
            <a:extLst>
              <a:ext uri="{FF2B5EF4-FFF2-40B4-BE49-F238E27FC236}">
                <a16:creationId xmlns:a16="http://schemas.microsoft.com/office/drawing/2014/main" id="{845DF581-AD4B-4812-A2D4-11436171F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3064612"/>
            <a:ext cx="1447541" cy="536285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75907"/>
      </p:ext>
    </p:extLst>
  </p:cSld>
  <p:clrMapOvr>
    <a:masterClrMapping/>
  </p:clrMapOvr>
  <p:transition spd="slow" advTm="988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C45A1617-2199-44C7-AF82-DA02C449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4" y="2027975"/>
            <a:ext cx="2677547" cy="1832709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884D734E-1EC6-422F-9B7C-3A7F4909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670800" cy="469408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zh-CN" spc="0" dirty="0">
                <a:ln>
                  <a:noFill/>
                </a:ln>
                <a:solidFill>
                  <a:srgbClr val="4584D3">
                    <a:lumMod val="50000"/>
                  </a:srgbClr>
                </a:solidFill>
              </a:rPr>
              <a:t>Preliminaries</a:t>
            </a:r>
            <a:endParaRPr lang="zh-CN" altLang="en-US" spc="0" dirty="0">
              <a:ln>
                <a:noFill/>
              </a:ln>
              <a:solidFill>
                <a:srgbClr val="4584D3">
                  <a:lumMod val="50000"/>
                </a:srgb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DFE6D1-0387-4275-8229-C079BF51C3A7}"/>
              </a:ext>
            </a:extLst>
          </p:cNvPr>
          <p:cNvSpPr/>
          <p:nvPr/>
        </p:nvSpPr>
        <p:spPr>
          <a:xfrm>
            <a:off x="3667099" y="750322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Arial" charset="0"/>
              </a:rPr>
              <a:t>Mani·fold</a:t>
            </a:r>
            <a:endParaRPr lang="en-US" altLang="zh-CN" sz="1600" dirty="0">
              <a:latin typeface="Arial" charset="0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2A98616B-199F-4D8C-A654-C1A1F3BE7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4667"/>
            <a:ext cx="4895850" cy="3536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What is manifold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4BC2C-1DB6-46EC-83D6-1DBDF8D6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89DF66-44F6-4336-98D8-4A8A12D5D3E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01DE6-F5C9-4F21-88E8-ECDBCE2D40EA}"/>
              </a:ext>
            </a:extLst>
          </p:cNvPr>
          <p:cNvSpPr/>
          <p:nvPr/>
        </p:nvSpPr>
        <p:spPr>
          <a:xfrm>
            <a:off x="2896431" y="1282816"/>
            <a:ext cx="3314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charset="0"/>
              </a:rPr>
              <a:t>Most importantly, locally Euclidean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E120EF8-E89A-11DB-DF94-175F4E85F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22" y="1918793"/>
            <a:ext cx="3550813" cy="22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4978"/>
      </p:ext>
    </p:extLst>
  </p:cSld>
  <p:clrMapOvr>
    <a:masterClrMapping/>
  </p:clrMapOvr>
  <p:transition spd="slow" advTm="325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Motivation &amp; Contribution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2B054B-5D57-4CE9-767C-716B5C655871}"/>
              </a:ext>
            </a:extLst>
          </p:cNvPr>
          <p:cNvSpPr/>
          <p:nvPr/>
        </p:nvSpPr>
        <p:spPr>
          <a:xfrm>
            <a:off x="0" y="999011"/>
            <a:ext cx="4101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Local mechanisms in Euclidean paradigms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5415B7-27C1-FE5F-C9D6-80EE94E8D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2" y="1687005"/>
            <a:ext cx="2480781" cy="7633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5A95E0-E88F-1262-5075-CAEB6CA832D8}"/>
              </a:ext>
            </a:extLst>
          </p:cNvPr>
          <p:cNvSpPr txBox="1"/>
          <p:nvPr/>
        </p:nvSpPr>
        <p:spPr>
          <a:xfrm>
            <a:off x="890838" y="2585282"/>
            <a:ext cx="1433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Typical CNNs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5A095C-30A9-6A2E-DC07-817E86DB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14" y="1419800"/>
            <a:ext cx="1574973" cy="11448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A22FC4-2708-2540-4001-E0B81D469C71}"/>
              </a:ext>
            </a:extLst>
          </p:cNvPr>
          <p:cNvSpPr txBox="1"/>
          <p:nvPr/>
        </p:nvSpPr>
        <p:spPr>
          <a:xfrm>
            <a:off x="3516520" y="2585282"/>
            <a:ext cx="878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Res2Net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85FF2-05F1-C617-E04C-A449A9076D25}"/>
              </a:ext>
            </a:extLst>
          </p:cNvPr>
          <p:cNvSpPr/>
          <p:nvPr/>
        </p:nvSpPr>
        <p:spPr>
          <a:xfrm>
            <a:off x="0" y="2885364"/>
            <a:ext cx="492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Missing local mechanisms in Riemannian algorithms; </a:t>
            </a:r>
            <a:endParaRPr lang="en-US" altLang="zh-CN" sz="1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D1479-598A-73AA-5076-AD52AFF9F9EA}"/>
              </a:ext>
            </a:extLst>
          </p:cNvPr>
          <p:cNvSpPr/>
          <p:nvPr/>
        </p:nvSpPr>
        <p:spPr>
          <a:xfrm>
            <a:off x="5689044" y="1871568"/>
            <a:ext cx="3377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Local patterns in Riemannian manifolds?</a:t>
            </a:r>
          </a:p>
        </p:txBody>
      </p:sp>
      <p:sp>
        <p:nvSpPr>
          <p:cNvPr id="17" name="下箭头 36">
            <a:extLst>
              <a:ext uri="{FF2B5EF4-FFF2-40B4-BE49-F238E27FC236}">
                <a16:creationId xmlns:a16="http://schemas.microsoft.com/office/drawing/2014/main" id="{BF4C2D1C-90B0-7069-141C-3EA89A8AFDD8}"/>
              </a:ext>
            </a:extLst>
          </p:cNvPr>
          <p:cNvSpPr/>
          <p:nvPr/>
        </p:nvSpPr>
        <p:spPr>
          <a:xfrm rot="16200000" flipH="1">
            <a:off x="5145454" y="1671783"/>
            <a:ext cx="325359" cy="761821"/>
          </a:xfrm>
          <a:prstGeom prst="downArrow">
            <a:avLst/>
          </a:prstGeom>
          <a:solidFill>
            <a:srgbClr val="00B050"/>
          </a:solidFill>
          <a:ln w="15875" cap="rnd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DDCE6-0797-8942-C225-F0333F7F29BA}"/>
              </a:ext>
            </a:extLst>
          </p:cNvPr>
          <p:cNvSpPr txBox="1"/>
          <p:nvPr/>
        </p:nvSpPr>
        <p:spPr>
          <a:xfrm>
            <a:off x="-51178" y="664960"/>
            <a:ext cx="4623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Motivation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0D987-0A3C-E01D-73AE-38C1E9F9DCA1}"/>
              </a:ext>
            </a:extLst>
          </p:cNvPr>
          <p:cNvSpPr txBox="1"/>
          <p:nvPr/>
        </p:nvSpPr>
        <p:spPr>
          <a:xfrm>
            <a:off x="0" y="3584888"/>
            <a:ext cx="72756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Contribution</a:t>
            </a:r>
          </a:p>
          <a:p>
            <a:endParaRPr lang="en-US" altLang="zh-CN" sz="1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Successfully identify the local patterns in manifolds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Design the specific submanifold blocks for SPD neural networks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80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7B2735-F9AC-4E2E-96BB-B868E2C2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8" y="495208"/>
            <a:ext cx="286913" cy="1592858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SanL-Bold"/>
              </a:rPr>
              <a:t>Main math tools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9B827F-6654-A5F2-AB78-51A3B78C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99" y="3962987"/>
            <a:ext cx="3476482" cy="1013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8D473C-A937-896F-B088-2914ED6E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99" y="616463"/>
            <a:ext cx="3419264" cy="2994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CE70CC-8036-5A61-B6BA-415FCABE03E5}"/>
              </a:ext>
            </a:extLst>
          </p:cNvPr>
          <p:cNvSpPr/>
          <p:nvPr/>
        </p:nvSpPr>
        <p:spPr>
          <a:xfrm>
            <a:off x="300250" y="1291637"/>
            <a:ext cx="4728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Category theory offers a universal view to consider diverse mathematical objects.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A6110-B883-47A4-F7A8-89355EE153B7}"/>
              </a:ext>
            </a:extLst>
          </p:cNvPr>
          <p:cNvSpPr/>
          <p:nvPr/>
        </p:nvSpPr>
        <p:spPr>
          <a:xfrm>
            <a:off x="300249" y="4228180"/>
            <a:ext cx="4728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Regular submanifolds inherit multiple geometric properties from manifolds.</a:t>
            </a:r>
          </a:p>
        </p:txBody>
      </p:sp>
    </p:spTree>
    <p:extLst>
      <p:ext uri="{BB962C8B-B14F-4D97-AF65-F5344CB8AC3E}">
        <p14:creationId xmlns:p14="http://schemas.microsoft.com/office/powerpoint/2010/main" val="166511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Proposed Method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E16096-78C3-4576-BF19-6203A381AFF9}"/>
              </a:ext>
            </a:extLst>
          </p:cNvPr>
          <p:cNvSpPr/>
          <p:nvPr/>
        </p:nvSpPr>
        <p:spPr>
          <a:xfrm>
            <a:off x="354723" y="610896"/>
            <a:ext cx="8434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00300" algn="l"/>
                <a:tab pos="4800600" algn="r"/>
              </a:tabLst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How to describe the local pattern theoretically? Take convolution as an 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022C4-F03B-7759-33F0-7C0A813A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79" y="2491058"/>
            <a:ext cx="3903530" cy="1127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1EBD1E-C7E7-46BD-3D34-CDF1339F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79" y="3806976"/>
            <a:ext cx="4040117" cy="97211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DF5C8E-C741-E678-153E-29748A9E81F7}"/>
              </a:ext>
            </a:extLst>
          </p:cNvPr>
          <p:cNvGrpSpPr/>
          <p:nvPr/>
        </p:nvGrpSpPr>
        <p:grpSpPr>
          <a:xfrm>
            <a:off x="1413437" y="1460305"/>
            <a:ext cx="1522583" cy="300161"/>
            <a:chOff x="658549" y="1664521"/>
            <a:chExt cx="891352" cy="447084"/>
          </a:xfrm>
        </p:grpSpPr>
        <p:sp>
          <p:nvSpPr>
            <p:cNvPr id="6" name="圆角矩形 22">
              <a:extLst>
                <a:ext uri="{FF2B5EF4-FFF2-40B4-BE49-F238E27FC236}">
                  <a16:creationId xmlns:a16="http://schemas.microsoft.com/office/drawing/2014/main" id="{3F16F28F-316A-B340-C2C1-D336E21DB1F8}"/>
                </a:ext>
              </a:extLst>
            </p:cNvPr>
            <p:cNvSpPr/>
            <p:nvPr/>
          </p:nvSpPr>
          <p:spPr>
            <a:xfrm>
              <a:off x="695055" y="1664521"/>
              <a:ext cx="818341" cy="4340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565027-0DAE-1091-2AAA-57E3688CBA30}"/>
                </a:ext>
              </a:extLst>
            </p:cNvPr>
            <p:cNvSpPr txBox="1"/>
            <p:nvPr/>
          </p:nvSpPr>
          <p:spPr>
            <a:xfrm>
              <a:off x="658549" y="1701877"/>
              <a:ext cx="891352" cy="40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  <a:tabLst>
                  <a:tab pos="2400300" algn="l"/>
                  <a:tab pos="4800600" algn="r"/>
                </a:tabLst>
              </a:pPr>
              <a:r>
                <a:rPr lang="en-US" altLang="zh-CN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Linear Space</a:t>
              </a:r>
              <a:endPara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6EAFF217-57F6-75DB-AF5D-6F7C6FE4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128" y="1400615"/>
            <a:ext cx="3871421" cy="902663"/>
          </a:xfrm>
          <a:prstGeom prst="rect">
            <a:avLst/>
          </a:prstGeom>
        </p:spPr>
      </p:pic>
      <p:sp>
        <p:nvSpPr>
          <p:cNvPr id="36" name="下箭头 36">
            <a:extLst>
              <a:ext uri="{FF2B5EF4-FFF2-40B4-BE49-F238E27FC236}">
                <a16:creationId xmlns:a16="http://schemas.microsoft.com/office/drawing/2014/main" id="{8B4D04EB-88C7-E4DB-2AF3-EABF44EEBB53}"/>
              </a:ext>
            </a:extLst>
          </p:cNvPr>
          <p:cNvSpPr/>
          <p:nvPr/>
        </p:nvSpPr>
        <p:spPr>
          <a:xfrm>
            <a:off x="2036001" y="1849195"/>
            <a:ext cx="274354" cy="814012"/>
          </a:xfrm>
          <a:prstGeom prst="downArrow">
            <a:avLst/>
          </a:prstGeom>
          <a:solidFill>
            <a:srgbClr val="00B050"/>
          </a:solidFill>
          <a:ln w="15875" cap="rnd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A1547E-2220-D1E1-C87B-98ECE63DC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84" y="1025689"/>
            <a:ext cx="3884794" cy="43461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45E1F59-59AE-1413-F261-3BDFAA020C96}"/>
              </a:ext>
            </a:extLst>
          </p:cNvPr>
          <p:cNvGrpSpPr/>
          <p:nvPr/>
        </p:nvGrpSpPr>
        <p:grpSpPr>
          <a:xfrm>
            <a:off x="1413437" y="2787510"/>
            <a:ext cx="1522583" cy="291413"/>
            <a:chOff x="658549" y="1664521"/>
            <a:chExt cx="891352" cy="434054"/>
          </a:xfrm>
        </p:grpSpPr>
        <p:sp>
          <p:nvSpPr>
            <p:cNvPr id="10" name="圆角矩形 22">
              <a:extLst>
                <a:ext uri="{FF2B5EF4-FFF2-40B4-BE49-F238E27FC236}">
                  <a16:creationId xmlns:a16="http://schemas.microsoft.com/office/drawing/2014/main" id="{A3AC8439-3DCD-08C7-908F-48977FED3D2D}"/>
                </a:ext>
              </a:extLst>
            </p:cNvPr>
            <p:cNvSpPr/>
            <p:nvPr/>
          </p:nvSpPr>
          <p:spPr>
            <a:xfrm>
              <a:off x="695055" y="1664521"/>
              <a:ext cx="818341" cy="4340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76A9335-9BEF-20AD-FF80-D3EEFF057F78}"/>
                </a:ext>
              </a:extLst>
            </p:cNvPr>
            <p:cNvSpPr txBox="1"/>
            <p:nvPr/>
          </p:nvSpPr>
          <p:spPr>
            <a:xfrm>
              <a:off x="658549" y="1701877"/>
              <a:ext cx="891352" cy="38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  <a:tabLst>
                  <a:tab pos="2400300" algn="l"/>
                  <a:tab pos="4800600" algn="r"/>
                </a:tabLst>
              </a:pPr>
              <a:r>
                <a:rPr lang="en-US" altLang="zh-CN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Cat Theory</a:t>
              </a:r>
              <a:endPara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4A5D12-D06C-858E-8100-B21BA7566169}"/>
              </a:ext>
            </a:extLst>
          </p:cNvPr>
          <p:cNvGrpSpPr/>
          <p:nvPr/>
        </p:nvGrpSpPr>
        <p:grpSpPr>
          <a:xfrm>
            <a:off x="1413437" y="4105967"/>
            <a:ext cx="1522583" cy="291413"/>
            <a:chOff x="658549" y="1664521"/>
            <a:chExt cx="891352" cy="434054"/>
          </a:xfrm>
        </p:grpSpPr>
        <p:sp>
          <p:nvSpPr>
            <p:cNvPr id="13" name="圆角矩形 22">
              <a:extLst>
                <a:ext uri="{FF2B5EF4-FFF2-40B4-BE49-F238E27FC236}">
                  <a16:creationId xmlns:a16="http://schemas.microsoft.com/office/drawing/2014/main" id="{4866E912-1BBF-576F-29B5-7F458952E639}"/>
                </a:ext>
              </a:extLst>
            </p:cNvPr>
            <p:cNvSpPr/>
            <p:nvPr/>
          </p:nvSpPr>
          <p:spPr>
            <a:xfrm>
              <a:off x="695055" y="1664521"/>
              <a:ext cx="818341" cy="4340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1B33845-F28C-1C6E-CEF4-2B8428CF8337}"/>
                </a:ext>
              </a:extLst>
            </p:cNvPr>
            <p:cNvSpPr txBox="1"/>
            <p:nvPr/>
          </p:nvSpPr>
          <p:spPr>
            <a:xfrm>
              <a:off x="658549" y="1701877"/>
              <a:ext cx="891352" cy="38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  <a:tabLst>
                  <a:tab pos="2400300" algn="l"/>
                  <a:tab pos="4800600" algn="r"/>
                </a:tabLst>
              </a:pPr>
              <a:r>
                <a:rPr lang="en-US" altLang="zh-CN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Manifold</a:t>
              </a:r>
              <a:endPara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下箭头 36">
            <a:extLst>
              <a:ext uri="{FF2B5EF4-FFF2-40B4-BE49-F238E27FC236}">
                <a16:creationId xmlns:a16="http://schemas.microsoft.com/office/drawing/2014/main" id="{2D185FD9-AD3D-BB3A-640B-67D10170DDE1}"/>
              </a:ext>
            </a:extLst>
          </p:cNvPr>
          <p:cNvSpPr/>
          <p:nvPr/>
        </p:nvSpPr>
        <p:spPr>
          <a:xfrm>
            <a:off x="2038969" y="3196213"/>
            <a:ext cx="274354" cy="814012"/>
          </a:xfrm>
          <a:prstGeom prst="downArrow">
            <a:avLst/>
          </a:prstGeom>
          <a:solidFill>
            <a:srgbClr val="00B050"/>
          </a:solidFill>
          <a:ln w="15875" cap="rnd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Proposed Method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E16096-78C3-4576-BF19-6203A381AFF9}"/>
              </a:ext>
            </a:extLst>
          </p:cNvPr>
          <p:cNvSpPr/>
          <p:nvPr/>
        </p:nvSpPr>
        <p:spPr>
          <a:xfrm>
            <a:off x="889826" y="964387"/>
            <a:ext cx="3256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00300" algn="l"/>
                <a:tab pos="4800600" algn="r"/>
              </a:tabLst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How about in SPD manifolds?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00300" algn="l"/>
                <a:tab pos="4800600" algn="r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Isomorphic principal submatrices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899349-71FC-E8E9-B07C-092C4435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3" y="2504585"/>
            <a:ext cx="4450466" cy="10897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398FFE-3169-3A3C-08D5-BEC3CB5FA736}"/>
              </a:ext>
            </a:extLst>
          </p:cNvPr>
          <p:cNvSpPr txBox="1"/>
          <p:nvPr/>
        </p:nvSpPr>
        <p:spPr>
          <a:xfrm>
            <a:off x="4960962" y="883596"/>
            <a:ext cx="4183038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The number of submatrices is combinatorial</a:t>
            </a:r>
          </a:p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How to select?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Inspired by region covariance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EDBFC8-14C2-016C-5C98-630BFECC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50" y="2039577"/>
            <a:ext cx="361219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Proposed Method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8A64A5-2002-4DC6-B9C2-26A044A2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2" y="1449592"/>
            <a:ext cx="7812232" cy="29245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875167-0538-B397-4959-21B62C37A3B5}"/>
              </a:ext>
            </a:extLst>
          </p:cNvPr>
          <p:cNvSpPr txBox="1"/>
          <p:nvPr/>
        </p:nvSpPr>
        <p:spPr>
          <a:xfrm>
            <a:off x="3381552" y="4374191"/>
            <a:ext cx="2944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Submanifolds Networks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DCA5C6-D355-A3D7-CB14-8E21CD39670B}"/>
              </a:ext>
            </a:extLst>
          </p:cNvPr>
          <p:cNvSpPr txBox="1"/>
          <p:nvPr/>
        </p:nvSpPr>
        <p:spPr>
          <a:xfrm>
            <a:off x="1702956" y="680682"/>
            <a:ext cx="6301376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Muti-scale mechanisms to capture vibrant local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Both local and global geometry are effectively captured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6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22434A-67A5-41F3-80FC-99F77A2D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75BD4-F535-8799-391D-D67560D1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23"/>
            <a:ext cx="4427604" cy="3589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B9D9B8-A203-A09C-7563-311E4473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46" y="657310"/>
            <a:ext cx="3251480" cy="35248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B1B134-7BB2-36E0-5DC5-EB8D7FEB0FB1}"/>
              </a:ext>
            </a:extLst>
          </p:cNvPr>
          <p:cNvSpPr txBox="1"/>
          <p:nvPr/>
        </p:nvSpPr>
        <p:spPr>
          <a:xfrm>
            <a:off x="5212836" y="4273662"/>
            <a:ext cx="3454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400300" algn="l"/>
                <a:tab pos="4800600" algn="r"/>
              </a:tabLst>
            </a:pP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Recognition Results (%) on the FPHA Dataset.</a:t>
            </a:r>
            <a:endParaRPr lang="zh-CN" altLang="en-US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EDCA18-1F4F-A3A9-653F-D0F28C52B39F}"/>
              </a:ext>
            </a:extLst>
          </p:cNvPr>
          <p:cNvSpPr txBox="1"/>
          <p:nvPr/>
        </p:nvSpPr>
        <p:spPr>
          <a:xfrm>
            <a:off x="701525" y="4273662"/>
            <a:ext cx="3352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400300" algn="l"/>
                <a:tab pos="4800600" algn="r"/>
              </a:tabLst>
            </a:pP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Performance (%) on the CG and UCF-sub datasets.</a:t>
            </a:r>
            <a:endParaRPr lang="zh-CN" altLang="en-US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742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7897</TotalTime>
  <Words>270</Words>
  <Application>Microsoft Office PowerPoint</Application>
  <PresentationFormat>全屏显示(16:9)</PresentationFormat>
  <Paragraphs>53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NimbusSanL-Bold</vt:lpstr>
      <vt:lpstr>等线</vt:lpstr>
      <vt:lpstr>微软雅黑</vt:lpstr>
      <vt:lpstr>Arial</vt:lpstr>
      <vt:lpstr>Calibri</vt:lpstr>
      <vt:lpstr>Times New Roman</vt:lpstr>
      <vt:lpstr>基本</vt:lpstr>
      <vt:lpstr>PowerPoint 演示文稿</vt:lpstr>
      <vt:lpstr>Background</vt:lpstr>
      <vt:lpstr>Preliminaries</vt:lpstr>
      <vt:lpstr>Motivation &amp; Contribution</vt:lpstr>
      <vt:lpstr>Main math tools</vt:lpstr>
      <vt:lpstr>Proposed Method</vt:lpstr>
      <vt:lpstr>Proposed Method</vt:lpstr>
      <vt:lpstr>Proposed Method</vt:lpstr>
      <vt:lpstr>Experiments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陈 其利</cp:lastModifiedBy>
  <cp:revision>954</cp:revision>
  <dcterms:created xsi:type="dcterms:W3CDTF">2014-05-08T14:30:45Z</dcterms:created>
  <dcterms:modified xsi:type="dcterms:W3CDTF">2023-01-05T12:45:06Z</dcterms:modified>
</cp:coreProperties>
</file>