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24" r:id="rId3"/>
    <p:sldId id="383" r:id="rId4"/>
    <p:sldId id="399" r:id="rId5"/>
    <p:sldId id="434" r:id="rId6"/>
    <p:sldId id="433" r:id="rId7"/>
    <p:sldId id="435" r:id="rId8"/>
    <p:sldId id="437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37C2-C423-C2A4-08EF-2C2896093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9392A-70E9-2A52-468B-C9FE8F354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C191-0AF6-5C9B-30EE-1B861C36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4DE7-ACE6-B965-BCA6-A6D3D3A7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D780A-F7EC-8607-FB98-B0905FF0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3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3BF4-8951-B6D0-9991-42C86021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29475-5E7C-119D-2AC1-4AE81C306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92C6E-7629-39F6-2603-AEB21049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9501-6C84-5545-6C12-6BE90A14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4EB8-C59D-5E89-7A7A-52CE5EB3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C8E79-95E5-729C-5104-325309293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9C2BD-069F-94CA-9784-723B62E28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3CDB-F7E8-5C74-C687-E53C81B7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9C7E4-90EF-4238-4E57-FC684B00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9A8E-AB8A-E33D-2FCC-073770FC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90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 Blue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476253" y="1143000"/>
            <a:ext cx="112395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7333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38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6253" y="1309689"/>
            <a:ext cx="11239500" cy="4813300"/>
          </a:xfr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3" y="293688"/>
            <a:ext cx="11239500" cy="76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8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6253" y="1309689"/>
            <a:ext cx="11239500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3" y="293688"/>
            <a:ext cx="112395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22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6253" y="1309689"/>
            <a:ext cx="11239500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3" y="293688"/>
            <a:ext cx="112395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00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6253" y="1309689"/>
            <a:ext cx="11239500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3" y="293688"/>
            <a:ext cx="112395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57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6253" y="1309689"/>
            <a:ext cx="11239500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3" y="293688"/>
            <a:ext cx="112395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20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76253" y="1309689"/>
            <a:ext cx="11239500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3" y="293688"/>
            <a:ext cx="112395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8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D160-D6F1-37DB-439D-C9F097EA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7FB2E-5DEE-5D17-BB69-94B96DBA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ADF5-B09D-0CF9-BB5E-501CDAAD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C8D6-71B5-8871-9863-C6222E14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004B-38CD-BC76-A8F5-B7AC53E2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2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3B39-0CED-23AC-1EAE-3EA29A0C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A6F3C-436D-8509-C788-91E14BFBD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02D0-C524-6B63-6BDF-EA6320DC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E1D1-2F89-CCA9-0F9C-6271108A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A207-BEC8-9D98-E67E-BD8EABFB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EF44-3DB3-FD1A-9A80-C87CE90F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805F-7223-1D68-7E83-D65262FE1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BCCE-77F4-47A7-E257-55B3A829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1A15-CE72-DA42-1227-F3B69DA9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D7D5-785E-61B1-A175-EE47E60A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D01E-B54B-011D-4F12-94E460AC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4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00DE-69B6-9BBE-3A3E-BFDFFCD5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CF789-AC8E-D501-FA0E-CD9639C4C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B9EBF-DC99-10B9-452B-BF0F9183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A1C75-D493-82C9-3373-B1505DB95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621AB-1ABD-1AA8-D397-38B8F0723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CC8FC-3FFB-4F3C-A7C7-33D61DBA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0AE63-5F8A-D863-DEB2-25810258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D2F50-5132-D8D3-2E0D-9BE6CD64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0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97D6-E7A1-B716-7F88-24C206D4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B4F0F-C49F-DEAE-6062-A6D71155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F230F-495E-A386-F46B-53ABFFFC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EA404-6402-0E25-06F7-FD17FF96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3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FAD91-28FF-910A-3BFC-4B18F14C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5D52-A814-B8B8-CF15-B403B161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502AD-2973-F924-3BA8-1E38134E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F0923-AEB1-FD11-8937-3DE7D829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B7FA-1F18-B62C-99E5-517935DB7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5DD6-14E3-F29B-43E3-68C71D296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9A361-FA9C-9627-D4C4-A67ECB8F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4B264-E0BA-2EF0-23A3-A520A8F3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C385B-1118-9404-5A6D-A887DFAF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EEC2-7B26-3D85-3761-F3B9E419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BE521-AEC8-2C20-A204-11952296B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9406-600A-72AA-33FA-060623D6F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4AA8-F95E-F963-91D7-D6539038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D3FDC-E53D-80B9-19CF-64C12A1E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3146-4EEC-3094-D484-244C7859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0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F9CF6-4488-2805-D6C2-96337E02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A092-B961-CDAE-8803-C9301D263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91B6E-FD37-A20C-9F01-0411AD08A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BC83-94DF-48BE-82E4-8F3FD1001652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32CE-AE58-0A32-2BB0-260C142BB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D24C-CBBC-FF0F-92D2-693519B36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A22C4-C1C1-4AAD-A883-4B269939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QoS Automation Tool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1" y="4766733"/>
            <a:ext cx="6701367" cy="745067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Fernando Figliolo</a:t>
            </a:r>
          </a:p>
          <a:p>
            <a:r>
              <a:rPr lang="en-US" dirty="0"/>
              <a:t>Team</a:t>
            </a:r>
            <a:r>
              <a:rPr lang="es-AR" dirty="0"/>
              <a:t>: </a:t>
            </a:r>
            <a:r>
              <a:rPr lang="en-US" dirty="0"/>
              <a:t>Breaking</a:t>
            </a:r>
            <a:r>
              <a:rPr lang="es-AR" dirty="0"/>
              <a:t> </a:t>
            </a:r>
            <a:r>
              <a:rPr lang="en-US" dirty="0"/>
              <a:t>Bad</a:t>
            </a:r>
          </a:p>
          <a:p>
            <a:r>
              <a:rPr lang="es-AR" dirty="0"/>
              <a:t>FLC CASA</a:t>
            </a:r>
            <a:endParaRPr lang="en-US" dirty="0"/>
          </a:p>
        </p:txBody>
      </p:sp>
      <p:sp>
        <p:nvSpPr>
          <p:cNvPr id="4198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" y="1576917"/>
            <a:ext cx="6701367" cy="31326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Nov 2021</a:t>
            </a:r>
          </a:p>
        </p:txBody>
      </p:sp>
    </p:spTree>
    <p:extLst>
      <p:ext uri="{BB962C8B-B14F-4D97-AF65-F5344CB8AC3E}">
        <p14:creationId xmlns:p14="http://schemas.microsoft.com/office/powerpoint/2010/main" val="285676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715"/>
              </a:spcBef>
              <a:buNone/>
            </a:pPr>
            <a:r>
              <a:rPr lang="en-US" dirty="0"/>
              <a:t>What is it?</a:t>
            </a:r>
          </a:p>
          <a:p>
            <a:pPr marL="0" indent="0">
              <a:spcBef>
                <a:spcPts val="715"/>
              </a:spcBef>
              <a:buNone/>
            </a:pPr>
            <a:r>
              <a:rPr lang="en-US" dirty="0"/>
              <a:t>Carrier QUEUE-DSCP Mapping</a:t>
            </a:r>
          </a:p>
          <a:p>
            <a:pPr marL="0" indent="0">
              <a:spcBef>
                <a:spcPts val="715"/>
              </a:spcBef>
              <a:buNone/>
            </a:pPr>
            <a:r>
              <a:rPr lang="en-US" dirty="0"/>
              <a:t>Components</a:t>
            </a:r>
          </a:p>
          <a:p>
            <a:pPr marL="0" indent="0">
              <a:spcBef>
                <a:spcPts val="715"/>
              </a:spcBef>
              <a:buNone/>
            </a:pPr>
            <a:r>
              <a:rPr lang="en-US" dirty="0"/>
              <a:t>Script Workflow</a:t>
            </a:r>
          </a:p>
          <a:p>
            <a:pPr marL="0" indent="0">
              <a:spcBef>
                <a:spcPts val="715"/>
              </a:spcBef>
              <a:buNone/>
            </a:pPr>
            <a:r>
              <a:rPr lang="en-US" dirty="0"/>
              <a:t>How it Works</a:t>
            </a:r>
          </a:p>
          <a:p>
            <a:pPr marL="0" indent="0">
              <a:spcBef>
                <a:spcPts val="715"/>
              </a:spcBef>
              <a:buNone/>
            </a:pPr>
            <a:r>
              <a:rPr lang="en-US" dirty="0"/>
              <a:t>Questions?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4296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It’s a tool to setup new QoS class-map values.</a:t>
            </a:r>
          </a:p>
          <a:p>
            <a:pPr lvl="1"/>
            <a:r>
              <a:rPr lang="en-US" dirty="0"/>
              <a:t>Values to be configured:</a:t>
            </a:r>
          </a:p>
          <a:p>
            <a:pPr lvl="2"/>
            <a:r>
              <a:rPr lang="en-US" dirty="0"/>
              <a:t>Real Time Traffic %</a:t>
            </a:r>
          </a:p>
          <a:p>
            <a:pPr lvl="2"/>
            <a:r>
              <a:rPr lang="en-US" dirty="0"/>
              <a:t>Video Class-map %</a:t>
            </a:r>
          </a:p>
          <a:p>
            <a:pPr lvl="2"/>
            <a:r>
              <a:rPr lang="en-US" dirty="0"/>
              <a:t>D1 Class-map %</a:t>
            </a:r>
          </a:p>
          <a:p>
            <a:pPr lvl="2"/>
            <a:r>
              <a:rPr lang="en-US" dirty="0"/>
              <a:t>D2 Class-map %</a:t>
            </a:r>
          </a:p>
          <a:p>
            <a:pPr lvl="2"/>
            <a:r>
              <a:rPr lang="en-US" dirty="0"/>
              <a:t>D3 Class-map %</a:t>
            </a:r>
          </a:p>
          <a:p>
            <a:pPr lvl="2"/>
            <a:r>
              <a:rPr lang="en-US" dirty="0"/>
              <a:t>D4 Class-map %</a:t>
            </a:r>
          </a:p>
          <a:p>
            <a:pPr lvl="1"/>
            <a:r>
              <a:rPr lang="en-US" dirty="0"/>
              <a:t>Main parameters are Real Time and Video Class-maps to improve Skype &amp; Zoom performance.</a:t>
            </a:r>
          </a:p>
          <a:p>
            <a:pPr lvl="1"/>
            <a:r>
              <a:rPr lang="en-US" dirty="0"/>
              <a:t>It doesn’t change any other parameter like class-map names, neither policy-map (4Q, 5Q, 6Q…) or DSCP mapping.</a:t>
            </a:r>
          </a:p>
          <a:p>
            <a:pPr lvl="1"/>
            <a:r>
              <a:rPr lang="en-US" dirty="0"/>
              <a:t>It doesn´t check if whole QoS configuration is correct.</a:t>
            </a:r>
          </a:p>
          <a:p>
            <a:pPr>
              <a:lnSpc>
                <a:spcPct val="200000"/>
              </a:lnSpc>
            </a:pPr>
            <a:r>
              <a:rPr lang="en-US" dirty="0"/>
              <a:t>The script was written in Python.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150808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Carrier QUEUE-DSCP Mapping</a:t>
            </a:r>
          </a:p>
        </p:txBody>
      </p:sp>
      <p:graphicFrame>
        <p:nvGraphicFramePr>
          <p:cNvPr id="9" name="Content Placeholder 4"/>
          <p:cNvGraphicFramePr>
            <a:graphicFrameLocks/>
          </p:cNvGraphicFramePr>
          <p:nvPr/>
        </p:nvGraphicFramePr>
        <p:xfrm>
          <a:off x="613836" y="1376366"/>
          <a:ext cx="6854256" cy="3827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4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648">
                <a:tc>
                  <a:txBody>
                    <a:bodyPr/>
                    <a:lstStyle/>
                    <a:p>
                      <a:r>
                        <a:rPr lang="en-US" sz="1900" b="0" dirty="0">
                          <a:solidFill>
                            <a:srgbClr val="FFFFFF"/>
                          </a:solidFill>
                        </a:rPr>
                        <a:t>AT&amp;T 4Q</a:t>
                      </a:r>
                    </a:p>
                  </a:txBody>
                  <a:tcPr marL="60960" marR="60960" marT="45712" marB="45712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dirty="0">
                          <a:solidFill>
                            <a:srgbClr val="FFFFFF"/>
                          </a:solidFill>
                        </a:rPr>
                        <a:t>AT&amp;T 6Q</a:t>
                      </a:r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dirty="0">
                          <a:solidFill>
                            <a:srgbClr val="FFFFFF"/>
                          </a:solidFill>
                        </a:rPr>
                        <a:t>ORANGE 5Q</a:t>
                      </a:r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9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sz="1900" b="0" dirty="0"/>
                        <a:t>REAL TIME</a:t>
                      </a:r>
                      <a:endParaRPr lang="en-US" sz="1900" b="0" dirty="0"/>
                    </a:p>
                  </a:txBody>
                  <a:tcPr marL="60960" marR="60960" marT="45712" marB="45712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b="0" dirty="0"/>
                        <a:t>REAL TIME</a:t>
                      </a:r>
                      <a:endParaRPr lang="en-US" sz="1900" b="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081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900" b="0" dirty="0"/>
                        <a:t>REAL TIME</a:t>
                      </a:r>
                      <a:endParaRPr lang="en-US" sz="1900" b="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03">
                <a:tc>
                  <a:txBody>
                    <a:bodyPr/>
                    <a:lstStyle/>
                    <a:p>
                      <a:r>
                        <a:rPr lang="es-AR" sz="1900" dirty="0"/>
                        <a:t>D1</a:t>
                      </a:r>
                      <a:endParaRPr lang="en-US" sz="1900" dirty="0"/>
                    </a:p>
                  </a:txBody>
                  <a:tcPr marL="60960" marR="60960" marT="45712" marB="45712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VIDEO</a:t>
                      </a:r>
                      <a:endParaRPr lang="en-US" sz="190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VIDEO</a:t>
                      </a:r>
                      <a:endParaRPr lang="en-US" sz="190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s-AR" sz="1900" dirty="0"/>
                        <a:t>D2</a:t>
                      </a:r>
                      <a:endParaRPr lang="en-US" sz="1900" dirty="0"/>
                    </a:p>
                  </a:txBody>
                  <a:tcPr marL="60960" marR="60960" marT="45712" marB="45712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D1</a:t>
                      </a:r>
                      <a:endParaRPr lang="en-US" sz="190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D1</a:t>
                      </a:r>
                      <a:endParaRPr lang="en-US" sz="190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r>
                        <a:rPr lang="es-AR" sz="1900" dirty="0"/>
                        <a:t>D3</a:t>
                      </a:r>
                      <a:endParaRPr lang="en-US" sz="1900" dirty="0"/>
                    </a:p>
                  </a:txBody>
                  <a:tcPr marL="60960" marR="60960" marT="45712" marB="45712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D2</a:t>
                      </a:r>
                      <a:endParaRPr lang="en-US" sz="190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D2</a:t>
                      </a:r>
                      <a:endParaRPr lang="en-US" sz="190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0960" marR="60960" marT="45712" marB="45712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D3</a:t>
                      </a:r>
                      <a:endParaRPr lang="en-US" sz="190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D3</a:t>
                      </a:r>
                      <a:endParaRPr lang="en-US" sz="190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0960" marR="60960" marT="45712" marB="45712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D4</a:t>
                      </a:r>
                      <a:endParaRPr lang="en-US" sz="190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0960" marR="60960" marT="45712" marB="45712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167639" y="1321477"/>
            <a:ext cx="3412647" cy="24546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en-US"/>
            </a:defPPr>
            <a:lvl1pPr algn="l" defTabSz="408194" rtl="0" fontAlgn="base">
              <a:spcBef>
                <a:spcPct val="0"/>
              </a:spcBef>
              <a:spcAft>
                <a:spcPct val="0"/>
              </a:spcAft>
              <a:defRPr lang="en-US" sz="700" kern="1200" smtClean="0">
                <a:solidFill>
                  <a:schemeClr val="tx1"/>
                </a:solidFill>
                <a:latin typeface="+mn-lt"/>
                <a:ea typeface="Arial"/>
                <a:cs typeface="Arial" charset="0"/>
              </a:defRPr>
            </a:lvl1pPr>
            <a:lvl2pPr marL="408194" algn="l" defTabSz="40819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816388" algn="l" defTabSz="40819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224582" algn="l" defTabSz="40819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1632776" algn="l" defTabSz="408194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040969" algn="l" defTabSz="40819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449163" algn="l" defTabSz="40819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2857357" algn="l" defTabSz="40819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265551" algn="l" defTabSz="408194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s-AR" sz="1867" dirty="0"/>
              <a:t>i.e.</a:t>
            </a:r>
            <a:endParaRPr lang="en-US" sz="1867" dirty="0"/>
          </a:p>
          <a:p>
            <a:r>
              <a:rPr lang="en-US" sz="1867" dirty="0"/>
              <a:t>AT&amp;T 6Q Options:</a:t>
            </a:r>
          </a:p>
          <a:p>
            <a:endParaRPr lang="es-AR" sz="1867" dirty="0"/>
          </a:p>
          <a:p>
            <a:r>
              <a:rPr lang="es-AR" sz="1867" dirty="0"/>
              <a:t>10% RT, 10/10/50/25/5</a:t>
            </a:r>
          </a:p>
          <a:p>
            <a:r>
              <a:rPr lang="nn-NO" sz="1867" dirty="0"/>
              <a:t>20% RT, 20/10/40/25/5 </a:t>
            </a:r>
          </a:p>
          <a:p>
            <a:r>
              <a:rPr lang="nn-NO" sz="1867" dirty="0"/>
              <a:t>20% RT, 20/10/50/15/5</a:t>
            </a:r>
          </a:p>
          <a:p>
            <a:r>
              <a:rPr lang="nn-NO" sz="1867" dirty="0"/>
              <a:t>20% RT, 20/10/60/5/5</a:t>
            </a:r>
          </a:p>
          <a:p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389653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76253" y="1309689"/>
            <a:ext cx="5924548" cy="48133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Input module:</a:t>
            </a:r>
          </a:p>
          <a:p>
            <a:pPr lvl="1"/>
            <a:r>
              <a:rPr lang="en-US" dirty="0"/>
              <a:t>Routers hostname list</a:t>
            </a:r>
          </a:p>
          <a:p>
            <a:pPr lvl="1"/>
            <a:r>
              <a:rPr lang="en-US" dirty="0"/>
              <a:t>Predefined remaining QoS values option list</a:t>
            </a:r>
          </a:p>
          <a:p>
            <a:pPr lvl="1"/>
            <a:r>
              <a:rPr lang="en-US" dirty="0"/>
              <a:t>User’s Input Interface:</a:t>
            </a:r>
          </a:p>
          <a:p>
            <a:pPr lvl="2"/>
            <a:r>
              <a:rPr lang="en-US" dirty="0"/>
              <a:t>Real time value</a:t>
            </a:r>
          </a:p>
          <a:p>
            <a:pPr lvl="2"/>
            <a:r>
              <a:rPr lang="en-US" dirty="0"/>
              <a:t>Remaining bandwidth Option Selection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Configuration module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Verification module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Output module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1027" name="Picture 3" descr="C:\Users\fnfgali\AppData\Local\Temp\msohtmlclip1\02\clip_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35" y="4758315"/>
            <a:ext cx="3132284" cy="121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fnfgali\AppData\Local\Temp\msohtmlclip1\02\clip_image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935" y="891309"/>
            <a:ext cx="1931556" cy="181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2D5C4-D3A3-B041-6548-F5AD05642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935" y="3111501"/>
            <a:ext cx="26765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9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711200" y="1066431"/>
            <a:ext cx="10220963" cy="851509"/>
          </a:xfrm>
          <a:prstGeom prst="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Workflow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11321629" y="6124471"/>
            <a:ext cx="396239" cy="175260"/>
          </a:xfrm>
        </p:spPr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7312974" y="1949197"/>
            <a:ext cx="3619188" cy="4045203"/>
          </a:xfrm>
          <a:prstGeom prst="rect">
            <a:avLst/>
          </a:prstGeom>
          <a:solidFill>
            <a:schemeClr val="accent5">
              <a:lumMod val="60000"/>
              <a:lumOff val="40000"/>
              <a:alpha val="1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 dirty="0"/>
          </a:p>
        </p:txBody>
      </p:sp>
      <p:sp>
        <p:nvSpPr>
          <p:cNvPr id="93" name="Rectangle 92"/>
          <p:cNvSpPr/>
          <p:nvPr/>
        </p:nvSpPr>
        <p:spPr>
          <a:xfrm>
            <a:off x="3666814" y="1949197"/>
            <a:ext cx="3649385" cy="4045203"/>
          </a:xfrm>
          <a:prstGeom prst="rect">
            <a:avLst/>
          </a:prstGeom>
          <a:solidFill>
            <a:schemeClr val="accent5">
              <a:lumMod val="60000"/>
              <a:lumOff val="40000"/>
              <a:alpha val="1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 dirty="0"/>
          </a:p>
        </p:txBody>
      </p:sp>
      <p:sp>
        <p:nvSpPr>
          <p:cNvPr id="94" name="Rectangle 93"/>
          <p:cNvSpPr/>
          <p:nvPr/>
        </p:nvSpPr>
        <p:spPr>
          <a:xfrm>
            <a:off x="711200" y="1949200"/>
            <a:ext cx="2950745" cy="4045201"/>
          </a:xfrm>
          <a:prstGeom prst="rect">
            <a:avLst/>
          </a:prstGeom>
          <a:solidFill>
            <a:schemeClr val="accent5">
              <a:lumMod val="60000"/>
              <a:lumOff val="40000"/>
              <a:alpha val="1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7" dirty="0"/>
          </a:p>
        </p:txBody>
      </p:sp>
      <p:sp>
        <p:nvSpPr>
          <p:cNvPr id="95" name="Flowchart: Decision 94"/>
          <p:cNvSpPr/>
          <p:nvPr/>
        </p:nvSpPr>
        <p:spPr>
          <a:xfrm>
            <a:off x="3975421" y="3005704"/>
            <a:ext cx="1617993" cy="8128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Is QoS the same type as new?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34511" y="2898865"/>
            <a:ext cx="965620" cy="5235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Get QoS Options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034510" y="2151036"/>
            <a:ext cx="965620" cy="54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Input REAL-TIME value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034511" y="3647401"/>
            <a:ext cx="965620" cy="54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Select New QoS Settings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964231" y="1231592"/>
            <a:ext cx="1117600" cy="523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Change QoS Settings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301609" y="2142104"/>
            <a:ext cx="965620" cy="5235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Get Current QoS Settings</a:t>
            </a:r>
          </a:p>
        </p:txBody>
      </p:sp>
      <p:sp>
        <p:nvSpPr>
          <p:cNvPr id="101" name="Flowchart: Decision 100"/>
          <p:cNvSpPr/>
          <p:nvPr/>
        </p:nvSpPr>
        <p:spPr>
          <a:xfrm>
            <a:off x="3975421" y="4176372"/>
            <a:ext cx="1617993" cy="8128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Has QoS the same values as new?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93667" y="1231592"/>
            <a:ext cx="1117600" cy="523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Verify QoS Change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301606" y="5321640"/>
            <a:ext cx="965620" cy="54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Not Modify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070181" y="4303380"/>
            <a:ext cx="965620" cy="54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Configure New QoS Values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070181" y="3139512"/>
            <a:ext cx="965620" cy="54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Not Modify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7935369" y="2142104"/>
            <a:ext cx="965620" cy="5235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Get QoS Settings</a:t>
            </a:r>
          </a:p>
        </p:txBody>
      </p:sp>
      <p:sp>
        <p:nvSpPr>
          <p:cNvPr id="107" name="Flowchart: Decision 106"/>
          <p:cNvSpPr/>
          <p:nvPr/>
        </p:nvSpPr>
        <p:spPr>
          <a:xfrm>
            <a:off x="7609181" y="3209843"/>
            <a:ext cx="1617993" cy="812800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Has QoS the same values as new?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935369" y="4583608"/>
            <a:ext cx="965620" cy="5451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QoS Change Success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660783" y="3343651"/>
            <a:ext cx="965620" cy="5451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QoS Change Failure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755553" y="1231592"/>
            <a:ext cx="1117600" cy="523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Input Values</a:t>
            </a:r>
          </a:p>
        </p:txBody>
      </p:sp>
      <p:cxnSp>
        <p:nvCxnSpPr>
          <p:cNvPr id="111" name="Straight Arrow Connector 110"/>
          <p:cNvCxnSpPr>
            <a:stCxn id="110" idx="3"/>
            <a:endCxn id="99" idx="1"/>
          </p:cNvCxnSpPr>
          <p:nvPr/>
        </p:nvCxnSpPr>
        <p:spPr>
          <a:xfrm>
            <a:off x="2873154" y="1493372"/>
            <a:ext cx="20910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9" idx="3"/>
            <a:endCxn id="102" idx="1"/>
          </p:cNvCxnSpPr>
          <p:nvPr/>
        </p:nvCxnSpPr>
        <p:spPr>
          <a:xfrm>
            <a:off x="6081831" y="1493372"/>
            <a:ext cx="25118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7" idx="2"/>
            <a:endCxn id="96" idx="0"/>
          </p:cNvCxnSpPr>
          <p:nvPr/>
        </p:nvCxnSpPr>
        <p:spPr>
          <a:xfrm>
            <a:off x="1517321" y="2696220"/>
            <a:ext cx="1" cy="202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6" idx="2"/>
            <a:endCxn id="98" idx="0"/>
          </p:cNvCxnSpPr>
          <p:nvPr/>
        </p:nvCxnSpPr>
        <p:spPr>
          <a:xfrm>
            <a:off x="1517321" y="3422425"/>
            <a:ext cx="0" cy="224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1" idx="2"/>
            <a:endCxn id="103" idx="0"/>
          </p:cNvCxnSpPr>
          <p:nvPr/>
        </p:nvCxnSpPr>
        <p:spPr>
          <a:xfrm flipH="1">
            <a:off x="4784417" y="4989173"/>
            <a:ext cx="1" cy="33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1" idx="3"/>
            <a:endCxn id="104" idx="1"/>
          </p:cNvCxnSpPr>
          <p:nvPr/>
        </p:nvCxnSpPr>
        <p:spPr>
          <a:xfrm flipV="1">
            <a:off x="5593414" y="4575972"/>
            <a:ext cx="476767" cy="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5" idx="2"/>
            <a:endCxn id="101" idx="0"/>
          </p:cNvCxnSpPr>
          <p:nvPr/>
        </p:nvCxnSpPr>
        <p:spPr>
          <a:xfrm>
            <a:off x="4784417" y="3818505"/>
            <a:ext cx="0" cy="357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3"/>
            <a:endCxn id="105" idx="1"/>
          </p:cNvCxnSpPr>
          <p:nvPr/>
        </p:nvCxnSpPr>
        <p:spPr>
          <a:xfrm>
            <a:off x="5593414" y="3412104"/>
            <a:ext cx="4767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0" idx="2"/>
            <a:endCxn id="95" idx="0"/>
          </p:cNvCxnSpPr>
          <p:nvPr/>
        </p:nvCxnSpPr>
        <p:spPr>
          <a:xfrm flipH="1">
            <a:off x="4784418" y="2665664"/>
            <a:ext cx="1" cy="34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7" idx="2"/>
            <a:endCxn id="108" idx="0"/>
          </p:cNvCxnSpPr>
          <p:nvPr/>
        </p:nvCxnSpPr>
        <p:spPr>
          <a:xfrm>
            <a:off x="8418178" y="4022643"/>
            <a:ext cx="1" cy="56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7" idx="3"/>
            <a:endCxn id="109" idx="1"/>
          </p:cNvCxnSpPr>
          <p:nvPr/>
        </p:nvCxnSpPr>
        <p:spPr>
          <a:xfrm>
            <a:off x="9227174" y="3616243"/>
            <a:ext cx="4336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6" idx="2"/>
            <a:endCxn id="107" idx="0"/>
          </p:cNvCxnSpPr>
          <p:nvPr/>
        </p:nvCxnSpPr>
        <p:spPr>
          <a:xfrm flipH="1">
            <a:off x="8418178" y="2665664"/>
            <a:ext cx="1" cy="544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387181" y="2150533"/>
            <a:ext cx="965620" cy="54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7" dirty="0">
                <a:latin typeface="EMprint" panose="020B0503020204020204" pitchFamily="34" charset="0"/>
                <a:ea typeface="EMprint" panose="020B0503020204020204" pitchFamily="34" charset="0"/>
              </a:rPr>
              <a:t>Get Hosts List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09652" y="3737035"/>
            <a:ext cx="55757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/>
              <a:t>Yes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709652" y="4905014"/>
            <a:ext cx="55757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/>
              <a:t>Yes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23115" y="3956011"/>
            <a:ext cx="49068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/>
              <a:t>Yes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356335" y="3123566"/>
            <a:ext cx="456436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/>
              <a:t>No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392006" y="4303381"/>
            <a:ext cx="456436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/>
              <a:t>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987439" y="3349885"/>
            <a:ext cx="456436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/>
              <a:t>No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14003" y="1040994"/>
            <a:ext cx="723916" cy="86177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1.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119386" y="1040993"/>
            <a:ext cx="723916" cy="86177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2.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676627" y="1035173"/>
            <a:ext cx="723916" cy="861774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7645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76253" y="1309689"/>
            <a:ext cx="3966439" cy="4317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1_ Insert Real Time value 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76251" y="3572594"/>
            <a:ext cx="9840768" cy="43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2680" indent="-202680" algn="l" defTabSz="408194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Arial"/>
                <a:cs typeface="Arial"/>
              </a:defRPr>
            </a:lvl1pPr>
            <a:lvl2pPr marL="405359" indent="-202680" algn="l" defTabSz="408194" rtl="0" eaLnBrk="1" fontAlgn="base" hangingPunct="1">
              <a:spcBef>
                <a:spcPts val="536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2pPr>
            <a:lvl3pPr marL="615126" indent="-209766" algn="l" defTabSz="408194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3pPr>
            <a:lvl4pPr marL="817806" indent="-202680" algn="l" defTabSz="508826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4pPr>
            <a:lvl5pPr marL="1020485" indent="-202680" algn="l" defTabSz="408194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5pPr>
            <a:lvl6pPr marL="2245066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/>
              <a:t>2_ Choose option for remaining bandwidth distribution for each Class-Math %</a:t>
            </a:r>
          </a:p>
          <a:p>
            <a:pPr marL="0" indent="0">
              <a:buNone/>
            </a:pPr>
            <a:endParaRPr lang="en-US" sz="2133" dirty="0"/>
          </a:p>
          <a:p>
            <a:pPr marL="0" indent="0">
              <a:buNone/>
            </a:pPr>
            <a:endParaRPr lang="en-US" sz="2133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84436-B282-92FA-A01B-14224D81D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27" y="1741413"/>
            <a:ext cx="7448550" cy="1685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6564B1-E18E-6108-D06A-27AF9AB7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27" y="4113063"/>
            <a:ext cx="61722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4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76253" y="1309689"/>
            <a:ext cx="6035384" cy="4317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3_ Enter NVS login credentials and start applying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BCEAF00-35EE-2349-AC37-D94588E1CC52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0" y="1907535"/>
            <a:ext cx="4409505" cy="1637659"/>
          </a:xfrm>
          <a:prstGeom prst="rect">
            <a:avLst/>
          </a:prstGeom>
        </p:spPr>
      </p:pic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1962180" y="5224793"/>
            <a:ext cx="4393225" cy="122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2680" indent="-202680" algn="l" defTabSz="408194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Arial"/>
                <a:cs typeface="Arial"/>
              </a:defRPr>
            </a:lvl1pPr>
            <a:lvl2pPr marL="405359" indent="-202680" algn="l" defTabSz="408194" rtl="0" eaLnBrk="1" fontAlgn="base" hangingPunct="1">
              <a:spcBef>
                <a:spcPts val="536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2pPr>
            <a:lvl3pPr marL="615126" indent="-209766" algn="l" defTabSz="408194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3pPr>
            <a:lvl4pPr marL="817806" indent="-202680" algn="l" defTabSz="508826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4pPr>
            <a:lvl5pPr marL="1020485" indent="-202680" algn="l" defTabSz="408194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5pPr>
            <a:lvl6pPr marL="2245066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i="1" dirty="0"/>
              <a:t>An error found in the device configuration. Nothing is going to be applied. You should do it manually.</a:t>
            </a:r>
          </a:p>
          <a:p>
            <a:pPr marL="0" indent="0">
              <a:buNone/>
            </a:pPr>
            <a:endParaRPr lang="en-US" sz="2133" dirty="0"/>
          </a:p>
          <a:p>
            <a:pPr marL="0" indent="0">
              <a:buNone/>
            </a:pPr>
            <a:endParaRPr lang="en-US" sz="2133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836597" y="3158837"/>
            <a:ext cx="770697" cy="210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1401025" y="4237035"/>
            <a:ext cx="3804348" cy="68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02680" indent="-202680" algn="l" defTabSz="408194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Arial"/>
                <a:cs typeface="Arial"/>
              </a:defRPr>
            </a:lvl1pPr>
            <a:lvl2pPr marL="405359" indent="-202680" algn="l" defTabSz="408194" rtl="0" eaLnBrk="1" fontAlgn="base" hangingPunct="1">
              <a:spcBef>
                <a:spcPts val="536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2pPr>
            <a:lvl3pPr marL="615126" indent="-209766" algn="l" defTabSz="408194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3pPr>
            <a:lvl4pPr marL="817806" indent="-202680" algn="l" defTabSz="508826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4pPr>
            <a:lvl5pPr marL="1020485" indent="-202680" algn="l" defTabSz="408194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000000"/>
                </a:solidFill>
                <a:latin typeface="+mn-lt"/>
                <a:ea typeface="Arial"/>
                <a:cs typeface="+mn-cs"/>
              </a:defRPr>
            </a:lvl5pPr>
            <a:lvl6pPr marL="2245066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3260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61454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9648" indent="-204097" algn="l" defTabSz="408194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i="1" dirty="0"/>
              <a:t>None of the configurations are applied as this is a demo!</a:t>
            </a:r>
          </a:p>
          <a:p>
            <a:pPr marL="0" indent="0">
              <a:buNone/>
            </a:pPr>
            <a:endParaRPr lang="en-US" sz="2133" dirty="0"/>
          </a:p>
          <a:p>
            <a:pPr marL="0" indent="0">
              <a:buNone/>
            </a:pPr>
            <a:endParaRPr lang="en-US" sz="2133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225751" y="2680937"/>
            <a:ext cx="1477199" cy="1642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CBACE01-8402-DC5C-BE69-B22BE28D9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606" y="581025"/>
            <a:ext cx="39528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370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EMprint</vt:lpstr>
      <vt:lpstr>Office Theme</vt:lpstr>
      <vt:lpstr>QoS Automation Tool</vt:lpstr>
      <vt:lpstr>Agenda</vt:lpstr>
      <vt:lpstr>What is it?</vt:lpstr>
      <vt:lpstr>Carrier QUEUE-DSCP Mapping</vt:lpstr>
      <vt:lpstr>Components</vt:lpstr>
      <vt:lpstr>Script Workflow</vt:lpstr>
      <vt:lpstr>How it Works</vt:lpstr>
      <vt:lpstr>How it Works</vt:lpstr>
      <vt:lpstr>Questions?</vt:lpstr>
    </vt:vector>
  </TitlesOfParts>
  <Company>ExxonMobil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 Automation Tool</dc:title>
  <dc:creator>Figliolo, Fernando</dc:creator>
  <cp:lastModifiedBy>Figliolo, Fernando</cp:lastModifiedBy>
  <cp:revision>3</cp:revision>
  <dcterms:created xsi:type="dcterms:W3CDTF">2023-07-11T19:22:03Z</dcterms:created>
  <dcterms:modified xsi:type="dcterms:W3CDTF">2023-07-12T04:44:29Z</dcterms:modified>
</cp:coreProperties>
</file>