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6" r:id="rId1"/>
  </p:sldMasterIdLst>
  <p:notesMasterIdLst>
    <p:notesMasterId r:id="rId25"/>
  </p:notesMasterIdLst>
  <p:sldIdLst>
    <p:sldId id="356" r:id="rId2"/>
    <p:sldId id="359" r:id="rId3"/>
    <p:sldId id="282" r:id="rId4"/>
    <p:sldId id="451" r:id="rId5"/>
    <p:sldId id="452" r:id="rId6"/>
    <p:sldId id="420" r:id="rId7"/>
    <p:sldId id="455" r:id="rId8"/>
    <p:sldId id="456" r:id="rId9"/>
    <p:sldId id="458" r:id="rId10"/>
    <p:sldId id="457" r:id="rId11"/>
    <p:sldId id="454" r:id="rId12"/>
    <p:sldId id="366" r:id="rId13"/>
    <p:sldId id="453" r:id="rId14"/>
    <p:sldId id="459" r:id="rId15"/>
    <p:sldId id="463" r:id="rId16"/>
    <p:sldId id="469" r:id="rId17"/>
    <p:sldId id="367" r:id="rId18"/>
    <p:sldId id="468" r:id="rId19"/>
    <p:sldId id="465" r:id="rId20"/>
    <p:sldId id="466" r:id="rId21"/>
    <p:sldId id="467" r:id="rId22"/>
    <p:sldId id="440" r:id="rId23"/>
    <p:sldId id="461" r:id="rId24"/>
  </p:sldIdLst>
  <p:sldSz cx="9147175" cy="5145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3" userDrawn="1">
          <p15:clr>
            <a:srgbClr val="A4A3A4"/>
          </p15:clr>
        </p15:guide>
        <p15:guide id="2" pos="28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D33"/>
    <a:srgbClr val="000000"/>
    <a:srgbClr val="F2F2F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4" autoAdjust="0"/>
    <p:restoredTop sz="79650" autoAdjust="0"/>
  </p:normalViewPr>
  <p:slideViewPr>
    <p:cSldViewPr>
      <p:cViewPr varScale="1">
        <p:scale>
          <a:sx n="91" d="100"/>
          <a:sy n="91" d="100"/>
        </p:scale>
        <p:origin x="1166" y="62"/>
      </p:cViewPr>
      <p:guideLst>
        <p:guide orient="horz" pos="1643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6ED28-0653-44D2-981F-B8620E8F8553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08728-D05A-47F6-9A47-F3716918B1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 will talk about the following six aspects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08728-D05A-47F6-9A47-F3716918B17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0250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cs typeface="Times New Roman" panose="02020603050405020304" pitchFamily="18" charset="0"/>
                  </a:rPr>
                  <a:t>Objective three, the input torque.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cs typeface="Times New Roman" panose="02020603050405020304" pitchFamily="18" charset="0"/>
                  </a:rPr>
                  <a:t>First of all, in the same way get thirteen hundred and twenty points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cs typeface="Times New Roman" panose="02020603050405020304" pitchFamily="18" charset="0"/>
                  </a:rPr>
                  <a:t>Second, for each point, </a:t>
                </a:r>
                <a:r>
                  <a:rPr lang="en-US" altLang="zh-CN" sz="1200" dirty="0"/>
                  <a:t>calculate its input torque using the formula.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200" dirty="0">
                    <a:cs typeface="Times New Roman" panose="02020603050405020304" pitchFamily="18" charset="0"/>
                  </a:rPr>
                  <a:t>Last, regard the maximum value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latin typeface="Cambria Math" panose="02040503050406030204" pitchFamily="18" charset="0"/>
                      </a:rPr>
                      <m:t>τ</m:t>
                    </m:r>
                    <m:r>
                      <a:rPr lang="en-US" altLang="zh-CN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200" dirty="0">
                    <a:cs typeface="Times New Roman" panose="02020603050405020304" pitchFamily="18" charset="0"/>
                  </a:rPr>
                  <a:t>of as g3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>
                    <a:cs typeface="Times New Roman" panose="02020603050405020304" pitchFamily="18" charset="0"/>
                  </a:rPr>
                  <a:t>So g3 in mathematical expression as follow,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latin typeface="Cambria Math" panose="02040503050406030204" pitchFamily="18" charset="0"/>
                      </a:rPr>
                      <m:t>τ</m:t>
                    </m:r>
                  </m:oMath>
                </a14:m>
                <a:r>
                  <a:rPr lang="en-US" altLang="zh-CN" dirty="0">
                    <a:cs typeface="Times New Roman" panose="02020603050405020304" pitchFamily="18" charset="0"/>
                  </a:rPr>
                  <a:t> and J are function of those eleven parameters.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cs typeface="Times New Roman" panose="02020603050405020304" pitchFamily="18" charset="0"/>
                  </a:rPr>
                  <a:t> we want to minimize input torque is equal to minimize g3.</a:t>
                </a: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cs typeface="Times New Roman" panose="02020603050405020304" pitchFamily="18" charset="0"/>
                  </a:rPr>
                  <a:t>Objective three, the input torque.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cs typeface="Times New Roman" panose="02020603050405020304" pitchFamily="18" charset="0"/>
                  </a:rPr>
                  <a:t>First of all, in the same way get thirteen hundred and twenty points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cs typeface="Times New Roman" panose="02020603050405020304" pitchFamily="18" charset="0"/>
                  </a:rPr>
                  <a:t>Second, for each point, </a:t>
                </a:r>
                <a:r>
                  <a:rPr lang="en-US" altLang="zh-CN" sz="1200" dirty="0"/>
                  <a:t>calculate its input torque using the formula.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200" dirty="0">
                    <a:cs typeface="Times New Roman" panose="02020603050405020304" pitchFamily="18" charset="0"/>
                  </a:rPr>
                  <a:t>Last, regard the maximum value </a:t>
                </a:r>
                <a:r>
                  <a:rPr lang="en-US" altLang="zh-CN" i="0">
                    <a:latin typeface="Cambria Math" panose="02040503050406030204" pitchFamily="18" charset="0"/>
                  </a:rPr>
                  <a:t>τ </a:t>
                </a:r>
                <a:r>
                  <a:rPr lang="en-US" altLang="zh-CN" sz="1200" dirty="0">
                    <a:cs typeface="Times New Roman" panose="02020603050405020304" pitchFamily="18" charset="0"/>
                  </a:rPr>
                  <a:t>of as g3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>
                    <a:cs typeface="Times New Roman" panose="02020603050405020304" pitchFamily="18" charset="0"/>
                  </a:rPr>
                  <a:t>So g3 in mathematical expression as follow, where </a:t>
                </a:r>
                <a:r>
                  <a:rPr lang="en-US" altLang="zh-CN" i="0">
                    <a:latin typeface="Cambria Math" panose="02040503050406030204" pitchFamily="18" charset="0"/>
                  </a:rPr>
                  <a:t>τ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and J are function of those eleven parameters.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cs typeface="Times New Roman" panose="02020603050405020304" pitchFamily="18" charset="0"/>
                  </a:rPr>
                  <a:t> we want to minimize input torque is equal to minimize g3.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063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overall optimization problem is defined as follow</a:t>
            </a:r>
          </a:p>
          <a:p>
            <a:r>
              <a:rPr lang="en-US" altLang="zh-CN" dirty="0"/>
              <a:t>Choose those eleven parameters to minimize –g1,-g2 and g3</a:t>
            </a:r>
          </a:p>
          <a:p>
            <a:r>
              <a:rPr lang="en-US" altLang="zh-CN" dirty="0"/>
              <a:t>These are constraints which means the angle between two input shaft.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465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Third part is multi-objective optimization method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E390C-F45D-4F4C-9613-04A0C493329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8441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the </a:t>
            </a:r>
            <a:r>
              <a:rPr lang="en-US" altLang="zh-CN" sz="1400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Multi-objective optimization, the objectives are in conflict with each other</a:t>
            </a:r>
          </a:p>
          <a:p>
            <a:r>
              <a:rPr lang="en-US" altLang="zh-CN" sz="1400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So introduced this concept of pareto solution, which means </a:t>
            </a:r>
            <a:r>
              <a:rPr lang="en-US" altLang="zh-CN" sz="1400" dirty="0"/>
              <a:t>a solution is optimal if there exists no other solution that gives improved performance with regard to all the objectives.</a:t>
            </a:r>
          </a:p>
          <a:p>
            <a:r>
              <a:rPr lang="en-US" altLang="zh-CN" sz="1400" dirty="0"/>
              <a:t>And the pareto front is the set of pareto minimizers.</a:t>
            </a:r>
          </a:p>
          <a:p>
            <a:endParaRPr lang="en-US" altLang="zh-CN" sz="1400" b="1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070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This is a two dimensional illustration</a:t>
            </a:r>
          </a:p>
          <a:p>
            <a:r>
              <a:rPr lang="en-US" altLang="zh-CN" dirty="0"/>
              <a:t>There are two variables x1,x2,</a:t>
            </a:r>
          </a:p>
          <a:p>
            <a:r>
              <a:rPr lang="en-US" altLang="zh-CN" dirty="0"/>
              <a:t>They mapped to f1 and f2</a:t>
            </a:r>
          </a:p>
          <a:p>
            <a:r>
              <a:rPr lang="en-US" altLang="zh-CN" dirty="0"/>
              <a:t>So the pareto front of min f1andf2 is this part, in contrast, the pareto front of max f1 and f2 is Upper right part.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2414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Then I will show you how to compute pareto front using genetic algorithm.</a:t>
            </a:r>
          </a:p>
          <a:p>
            <a:r>
              <a:rPr lang="en-US" altLang="zh-CN" dirty="0"/>
              <a:t>As the figure on the right, initially, </a:t>
            </a:r>
            <a:r>
              <a:rPr lang="en-US" altLang="zh-CN" sz="1200" dirty="0"/>
              <a:t>random generate some points as the initial population</a:t>
            </a:r>
          </a:p>
          <a:p>
            <a:r>
              <a:rPr lang="en-US" altLang="zh-CN" sz="1200" dirty="0"/>
              <a:t>And this part is loop,</a:t>
            </a:r>
          </a:p>
          <a:p>
            <a:r>
              <a:rPr lang="zh-CN" altLang="en-US" sz="1200" dirty="0"/>
              <a:t>Divide the population into sub-groups </a:t>
            </a:r>
            <a:r>
              <a:rPr lang="en-US" altLang="zh-CN" sz="1200" dirty="0"/>
              <a:t>and A</a:t>
            </a:r>
            <a:r>
              <a:rPr lang="zh-CN" altLang="en-US" sz="1200" dirty="0"/>
              <a:t>ssign </a:t>
            </a:r>
            <a:r>
              <a:rPr lang="en-US" altLang="zh-CN" sz="1200" dirty="0"/>
              <a:t>different</a:t>
            </a:r>
            <a:r>
              <a:rPr lang="zh-CN" altLang="en-US" sz="1200" dirty="0"/>
              <a:t> objective function to each sub-group</a:t>
            </a:r>
            <a:endParaRPr lang="en-US" altLang="zh-CN" sz="1200" dirty="0"/>
          </a:p>
          <a:p>
            <a:r>
              <a:rPr lang="en-US" altLang="zh-CN" sz="1200" dirty="0"/>
              <a:t>Then </a:t>
            </a:r>
            <a:r>
              <a:rPr lang="zh-CN" altLang="en-US" sz="1200" dirty="0"/>
              <a:t>select the </a:t>
            </a:r>
            <a:r>
              <a:rPr lang="en-US" altLang="zh-CN" sz="1200" dirty="0"/>
              <a:t>points </a:t>
            </a:r>
            <a:r>
              <a:rPr lang="zh-CN" altLang="en-US" sz="1200" dirty="0"/>
              <a:t>with high fitness to form </a:t>
            </a:r>
            <a:r>
              <a:rPr lang="en-US" altLang="zh-CN" sz="1200" dirty="0"/>
              <a:t>complete group and do the crossover and mutation operation.</a:t>
            </a:r>
          </a:p>
          <a:p>
            <a:r>
              <a:rPr lang="en-US" altLang="zh-CN" sz="1200" dirty="0"/>
              <a:t>Finally, get the convergence we will get the pareto front. 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7895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Nondominated sorting genetic algorithm two </a:t>
            </a:r>
            <a:r>
              <a:rPr lang="zh-CN" altLang="en-US" dirty="0"/>
              <a:t>is one of the </a:t>
            </a:r>
            <a:r>
              <a:rPr lang="en-US" altLang="zh-CN" dirty="0"/>
              <a:t>advanced </a:t>
            </a:r>
            <a:r>
              <a:rPr lang="zh-CN" altLang="en-US" dirty="0"/>
              <a:t>genetic algorithms.</a:t>
            </a:r>
            <a:r>
              <a:rPr lang="en-US" altLang="zh-CN" dirty="0"/>
              <a:t> It is faster and better than traditional genetic algorithms.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295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After using </a:t>
            </a:r>
            <a:r>
              <a:rPr lang="en-US" altLang="zh-CN" dirty="0">
                <a:solidFill>
                  <a:srgbClr val="FF0000"/>
                </a:solidFill>
              </a:rPr>
              <a:t>NSGA-II, obtain the numerical results.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E390C-F45D-4F4C-9613-04A0C493329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7171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solution settings and Problem Description as follow.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8020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iteration process and final numerical results as shown in figure.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91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E390C-F45D-4F4C-9613-04A0C493329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6913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E390C-F45D-4F4C-9613-04A0C493329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0623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 replot the 3D result into three subplots</a:t>
            </a:r>
          </a:p>
          <a:p>
            <a:r>
              <a:rPr lang="en-US" altLang="zh-CN" dirty="0"/>
              <a:t>The red lines are illustration of pareto front, these blue point are all pareto solutions, every point corresponding to a set of parameters.</a:t>
            </a:r>
          </a:p>
          <a:p>
            <a:r>
              <a:rPr lang="en-US" altLang="zh-CN" dirty="0"/>
              <a:t>After choosing a point g1 = 1320 , g2 = 0.99 and g3 = 4.5, obtain the eleven parameters shown in the table.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1515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9683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Nondominated sorting genetic algorithm two </a:t>
            </a:r>
            <a:r>
              <a:rPr lang="zh-CN" altLang="en-US" dirty="0"/>
              <a:t>is one of the most popular multi-objective genetic algorithms.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231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First is background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E390C-F45D-4F4C-9613-04A0C493329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677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As we all know, The shoulder joint is one of the key components of the upper limb prosthesis of the human body.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My purpose is to design the eleven parameters of a shoulder joint mechanism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And mainly consider three design objectives, they are working space, dexterity and maximum torque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08728-D05A-47F6-9A47-F3716918B17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629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second part is to establish a mathematical model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E390C-F45D-4F4C-9613-04A0C493329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878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mechanism is mathematically modeled as follow, from this mechanism to the second picture and third picture is a vertical view(</a:t>
            </a:r>
            <a:r>
              <a:rPr lang="zh-CN" altLang="en-US"/>
              <a:t>俯视图</a:t>
            </a:r>
            <a:r>
              <a:rPr lang="en-US" altLang="zh-CN"/>
              <a:t>), </a:t>
            </a:r>
            <a:r>
              <a:rPr lang="en-US" altLang="zh-CN" dirty="0"/>
              <a:t>and we obtain 11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parameters, they are design variables.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122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Then, the objective functions are to be determined.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There are three optimization goals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first, we want the </a:t>
            </a:r>
            <a:r>
              <a:rPr lang="en-US" altLang="zh-CN" dirty="0">
                <a:cs typeface="Times New Roman" panose="02020603050405020304" pitchFamily="18" charset="0"/>
              </a:rPr>
              <a:t>working space is as close as possible to the range of motion of the human shoulder joint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Second, we want the high dexterity in the workspace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Last, we want to minimize the input torque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743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cs typeface="Times New Roman" panose="02020603050405020304" pitchFamily="18" charset="0"/>
              </a:rPr>
              <a:t>Objective one, the workspace.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cs typeface="Times New Roman" panose="02020603050405020304" pitchFamily="18" charset="0"/>
              </a:rPr>
              <a:t>First of all, discretize the range of shoulder joint’s motion, as the figure on the right, and we get thirteen hundred and twenty points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cs typeface="Times New Roman" panose="02020603050405020304" pitchFamily="18" charset="0"/>
              </a:rPr>
              <a:t>Second, for each point, we need to determine whether the point is in the working space and count the number, record as g1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cs typeface="Times New Roman" panose="02020603050405020304" pitchFamily="18" charset="0"/>
              </a:rPr>
              <a:t>So g1 in mathematical expression as follow, we want to maximize workspace is equal to maximize g1.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237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cs typeface="Times New Roman" panose="02020603050405020304" pitchFamily="18" charset="0"/>
              </a:rPr>
              <a:t>Objective two, the dexterity.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cs typeface="Times New Roman" panose="02020603050405020304" pitchFamily="18" charset="0"/>
              </a:rPr>
              <a:t>First of all, in the same way get thirteen hundred and twenty points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cs typeface="Times New Roman" panose="02020603050405020304" pitchFamily="18" charset="0"/>
              </a:rPr>
              <a:t>Second, for each point, </a:t>
            </a:r>
            <a:r>
              <a:rPr lang="en-US" altLang="zh-CN" sz="1200" dirty="0"/>
              <a:t>calculate its velocity Jacobian condition number using the formula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cs typeface="Times New Roman" panose="02020603050405020304" pitchFamily="18" charset="0"/>
              </a:rPr>
              <a:t>Last, Calculate the proportion of points where condition number is between one and ten, regard as g2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cs typeface="Times New Roman" panose="02020603050405020304" pitchFamily="18" charset="0"/>
              </a:rPr>
              <a:t>So g2 in mathematical expression as follow, where </a:t>
            </a:r>
            <a:r>
              <a:rPr lang="en-US" altLang="zh-CN" dirty="0" err="1">
                <a:cs typeface="Times New Roman" panose="02020603050405020304" pitchFamily="18" charset="0"/>
              </a:rPr>
              <a:t>ki,Kq</a:t>
            </a:r>
            <a:r>
              <a:rPr lang="en-US" altLang="zh-CN" dirty="0">
                <a:cs typeface="Times New Roman" panose="02020603050405020304" pitchFamily="18" charset="0"/>
              </a:rPr>
              <a:t> and </a:t>
            </a:r>
            <a:r>
              <a:rPr lang="en-US" altLang="zh-CN" dirty="0" err="1">
                <a:cs typeface="Times New Roman" panose="02020603050405020304" pitchFamily="18" charset="0"/>
              </a:rPr>
              <a:t>Jx</a:t>
            </a:r>
            <a:r>
              <a:rPr lang="en-US" altLang="zh-CN" dirty="0">
                <a:cs typeface="Times New Roman" panose="02020603050405020304" pitchFamily="18" charset="0"/>
              </a:rPr>
              <a:t> are function of those eleven parameters.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cs typeface="Times New Roman" panose="02020603050405020304" pitchFamily="18" charset="0"/>
              </a:rPr>
              <a:t>we want to maximize dexterity is equal to maximize g2.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92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397" y="842032"/>
            <a:ext cx="6860381" cy="1791253"/>
          </a:xfrm>
        </p:spPr>
        <p:txBody>
          <a:bodyPr anchor="b"/>
          <a:lstStyle>
            <a:lvl1pPr algn="ctr">
              <a:defRPr sz="450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397" y="2702363"/>
            <a:ext cx="6860381" cy="124220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91" indent="0" algn="ctr">
              <a:buNone/>
              <a:defRPr sz="1500"/>
            </a:lvl2pPr>
            <a:lvl3pPr marL="685983" indent="0" algn="ctr">
              <a:buNone/>
              <a:defRPr sz="1350"/>
            </a:lvl3pPr>
            <a:lvl4pPr marL="1028974" indent="0" algn="ctr">
              <a:buNone/>
              <a:defRPr sz="1200"/>
            </a:lvl4pPr>
            <a:lvl5pPr marL="1371966" indent="0" algn="ctr">
              <a:buNone/>
              <a:defRPr sz="1200"/>
            </a:lvl5pPr>
            <a:lvl6pPr marL="1714957" indent="0" algn="ctr">
              <a:buNone/>
              <a:defRPr sz="1200"/>
            </a:lvl6pPr>
            <a:lvl7pPr marL="2057949" indent="0" algn="ctr">
              <a:buNone/>
              <a:defRPr sz="1200"/>
            </a:lvl7pPr>
            <a:lvl8pPr marL="2400940" indent="0" algn="ctr">
              <a:buNone/>
              <a:defRPr sz="1200"/>
            </a:lvl8pPr>
            <a:lvl9pPr marL="2743932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77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40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5947" y="273928"/>
            <a:ext cx="1972360" cy="436022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868" y="273928"/>
            <a:ext cx="5802739" cy="43602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3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_六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平行四边形 4"/>
          <p:cNvSpPr/>
          <p:nvPr userDrawn="1"/>
        </p:nvSpPr>
        <p:spPr>
          <a:xfrm>
            <a:off x="251310" y="616141"/>
            <a:ext cx="8644556" cy="4347917"/>
          </a:xfrm>
          <a:prstGeom prst="parallelogram">
            <a:avLst>
              <a:gd name="adj" fmla="val 6449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6" name="直接连接符 8"/>
          <p:cNvCxnSpPr/>
          <p:nvPr userDrawn="1"/>
        </p:nvCxnSpPr>
        <p:spPr>
          <a:xfrm>
            <a:off x="404225" y="2921993"/>
            <a:ext cx="3711637" cy="16376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任意形状 47"/>
          <p:cNvSpPr/>
          <p:nvPr userDrawn="1"/>
        </p:nvSpPr>
        <p:spPr>
          <a:xfrm>
            <a:off x="1536416" y="616141"/>
            <a:ext cx="7607905" cy="4528948"/>
          </a:xfrm>
          <a:custGeom>
            <a:avLst/>
            <a:gdLst>
              <a:gd name="connsiteX0" fmla="*/ 0 w 10140352"/>
              <a:gd name="connsiteY0" fmla="*/ 0 h 6036733"/>
              <a:gd name="connsiteX1" fmla="*/ 10140352 w 10140352"/>
              <a:gd name="connsiteY1" fmla="*/ 0 h 6036733"/>
              <a:gd name="connsiteX2" fmla="*/ 10140352 w 10140352"/>
              <a:gd name="connsiteY2" fmla="*/ 6036733 h 6036733"/>
              <a:gd name="connsiteX3" fmla="*/ 6026175 w 10140352"/>
              <a:gd name="connsiteY3" fmla="*/ 6036733 h 60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0352" h="6036733">
                <a:moveTo>
                  <a:pt x="0" y="0"/>
                </a:moveTo>
                <a:lnTo>
                  <a:pt x="10140352" y="0"/>
                </a:lnTo>
                <a:lnTo>
                  <a:pt x="10140352" y="6036733"/>
                </a:lnTo>
                <a:lnTo>
                  <a:pt x="6026175" y="60367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2" name="直角三角形 11"/>
          <p:cNvSpPr/>
          <p:nvPr userDrawn="1"/>
        </p:nvSpPr>
        <p:spPr>
          <a:xfrm>
            <a:off x="1" y="3121871"/>
            <a:ext cx="4754954" cy="202321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3" name="直角三角形 12"/>
          <p:cNvSpPr/>
          <p:nvPr userDrawn="1"/>
        </p:nvSpPr>
        <p:spPr>
          <a:xfrm rot="10800000">
            <a:off x="5402653" y="0"/>
            <a:ext cx="3744522" cy="3210096"/>
          </a:xfrm>
          <a:prstGeom prst="rtTriangle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/>
          </a:p>
        </p:txBody>
      </p:sp>
      <p:cxnSp>
        <p:nvCxnSpPr>
          <p:cNvPr id="10" name="直接连接符 12"/>
          <p:cNvCxnSpPr/>
          <p:nvPr userDrawn="1"/>
        </p:nvCxnSpPr>
        <p:spPr>
          <a:xfrm>
            <a:off x="6379674" y="323687"/>
            <a:ext cx="2389694" cy="20718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357764" y="435110"/>
            <a:ext cx="1806804" cy="85749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5401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357764" y="1292608"/>
            <a:ext cx="1806804" cy="452883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101" b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CONTENTS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2800291" y="966843"/>
            <a:ext cx="471645" cy="54887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001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3394189" y="962777"/>
            <a:ext cx="2485216" cy="54887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101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35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3394189" y="1565921"/>
            <a:ext cx="471645" cy="54887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001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36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3988087" y="1561854"/>
            <a:ext cx="2485216" cy="54887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101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37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3994859" y="2181517"/>
            <a:ext cx="471645" cy="54887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001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38" name="文本占位符 6"/>
          <p:cNvSpPr>
            <a:spLocks noGrp="1"/>
          </p:cNvSpPr>
          <p:nvPr>
            <p:ph type="body" sz="quarter" idx="17"/>
          </p:nvPr>
        </p:nvSpPr>
        <p:spPr>
          <a:xfrm>
            <a:off x="4588757" y="2177451"/>
            <a:ext cx="2485216" cy="54887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101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39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615681" y="2796116"/>
            <a:ext cx="471645" cy="54887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001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0" name="文本占位符 6"/>
          <p:cNvSpPr>
            <a:spLocks noGrp="1"/>
          </p:cNvSpPr>
          <p:nvPr>
            <p:ph type="body" sz="quarter" idx="19"/>
          </p:nvPr>
        </p:nvSpPr>
        <p:spPr>
          <a:xfrm>
            <a:off x="5209579" y="2792050"/>
            <a:ext cx="2485216" cy="54887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101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41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5209579" y="3395194"/>
            <a:ext cx="471645" cy="54887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001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2" name="文本占位符 6"/>
          <p:cNvSpPr>
            <a:spLocks noGrp="1"/>
          </p:cNvSpPr>
          <p:nvPr>
            <p:ph type="body" sz="quarter" idx="21"/>
          </p:nvPr>
        </p:nvSpPr>
        <p:spPr>
          <a:xfrm>
            <a:off x="5803477" y="3391127"/>
            <a:ext cx="2485216" cy="54887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101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43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5810249" y="4010790"/>
            <a:ext cx="471645" cy="54887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001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4" name="文本占位符 6"/>
          <p:cNvSpPr>
            <a:spLocks noGrp="1"/>
          </p:cNvSpPr>
          <p:nvPr>
            <p:ph type="body" sz="quarter" idx="23"/>
          </p:nvPr>
        </p:nvSpPr>
        <p:spPr>
          <a:xfrm>
            <a:off x="6404147" y="4006724"/>
            <a:ext cx="2485216" cy="54887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101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755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副标题页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 userDrawn="1"/>
        </p:nvGrpSpPr>
        <p:grpSpPr>
          <a:xfrm>
            <a:off x="2599723" y="0"/>
            <a:ext cx="823247" cy="5145088"/>
            <a:chOff x="3465094" y="-624250"/>
            <a:chExt cx="1097281" cy="7995810"/>
          </a:xfrm>
        </p:grpSpPr>
        <p:sp>
          <p:nvSpPr>
            <p:cNvPr id="5" name="矩形 4"/>
            <p:cNvSpPr/>
            <p:nvPr userDrawn="1"/>
          </p:nvSpPr>
          <p:spPr>
            <a:xfrm>
              <a:off x="3465095" y="279133"/>
              <a:ext cx="1097280" cy="903383"/>
            </a:xfrm>
            <a:prstGeom prst="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" name="矩形 5"/>
            <p:cNvSpPr/>
            <p:nvPr userDrawn="1"/>
          </p:nvSpPr>
          <p:spPr>
            <a:xfrm>
              <a:off x="3465095" y="1182516"/>
              <a:ext cx="1097280" cy="903383"/>
            </a:xfrm>
            <a:prstGeom prst="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3465095" y="3758028"/>
              <a:ext cx="1097280" cy="903383"/>
            </a:xfrm>
            <a:prstGeom prst="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3465095" y="4661411"/>
              <a:ext cx="1097280" cy="903383"/>
            </a:xfrm>
            <a:prstGeom prst="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3465095" y="5564794"/>
              <a:ext cx="1097280" cy="903383"/>
            </a:xfrm>
            <a:prstGeom prst="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3465094" y="2085898"/>
              <a:ext cx="1097281" cy="1672129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3465095" y="-624250"/>
              <a:ext cx="1097280" cy="903383"/>
            </a:xfrm>
            <a:prstGeom prst="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3465095" y="6468177"/>
              <a:ext cx="1097280" cy="903383"/>
            </a:xfrm>
            <a:prstGeom prst="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3" name="组 12"/>
          <p:cNvGrpSpPr/>
          <p:nvPr userDrawn="1"/>
        </p:nvGrpSpPr>
        <p:grpSpPr>
          <a:xfrm>
            <a:off x="2299498" y="0"/>
            <a:ext cx="101635" cy="5145088"/>
            <a:chOff x="3024909" y="-120650"/>
            <a:chExt cx="117545" cy="6997700"/>
          </a:xfrm>
        </p:grpSpPr>
        <p:cxnSp>
          <p:nvCxnSpPr>
            <p:cNvPr id="14" name="直接连接符 9"/>
            <p:cNvCxnSpPr/>
            <p:nvPr userDrawn="1"/>
          </p:nvCxnSpPr>
          <p:spPr>
            <a:xfrm>
              <a:off x="3142454" y="-120650"/>
              <a:ext cx="0" cy="697865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0"/>
            <p:cNvCxnSpPr/>
            <p:nvPr userDrawn="1"/>
          </p:nvCxnSpPr>
          <p:spPr>
            <a:xfrm flipH="1">
              <a:off x="3024909" y="-1206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1"/>
            <p:cNvCxnSpPr/>
            <p:nvPr userDrawn="1"/>
          </p:nvCxnSpPr>
          <p:spPr>
            <a:xfrm flipH="1">
              <a:off x="3024909" y="1206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2"/>
            <p:cNvCxnSpPr/>
            <p:nvPr userDrawn="1"/>
          </p:nvCxnSpPr>
          <p:spPr>
            <a:xfrm flipH="1">
              <a:off x="3024909" y="3619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3"/>
            <p:cNvCxnSpPr/>
            <p:nvPr userDrawn="1"/>
          </p:nvCxnSpPr>
          <p:spPr>
            <a:xfrm flipH="1">
              <a:off x="3024909" y="6032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4"/>
            <p:cNvCxnSpPr/>
            <p:nvPr userDrawn="1"/>
          </p:nvCxnSpPr>
          <p:spPr>
            <a:xfrm flipH="1">
              <a:off x="3024909" y="8445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5"/>
            <p:cNvCxnSpPr/>
            <p:nvPr userDrawn="1"/>
          </p:nvCxnSpPr>
          <p:spPr>
            <a:xfrm flipH="1">
              <a:off x="3024909" y="10858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16"/>
            <p:cNvCxnSpPr/>
            <p:nvPr userDrawn="1"/>
          </p:nvCxnSpPr>
          <p:spPr>
            <a:xfrm flipH="1">
              <a:off x="3024909" y="13271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17"/>
            <p:cNvCxnSpPr/>
            <p:nvPr userDrawn="1"/>
          </p:nvCxnSpPr>
          <p:spPr>
            <a:xfrm flipH="1">
              <a:off x="3024909" y="15684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18"/>
            <p:cNvCxnSpPr/>
            <p:nvPr userDrawn="1"/>
          </p:nvCxnSpPr>
          <p:spPr>
            <a:xfrm flipH="1">
              <a:off x="3024909" y="18097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19"/>
            <p:cNvCxnSpPr/>
            <p:nvPr userDrawn="1"/>
          </p:nvCxnSpPr>
          <p:spPr>
            <a:xfrm flipH="1">
              <a:off x="3024909" y="20510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0"/>
            <p:cNvCxnSpPr/>
            <p:nvPr userDrawn="1"/>
          </p:nvCxnSpPr>
          <p:spPr>
            <a:xfrm flipH="1">
              <a:off x="3024909" y="22923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1"/>
            <p:cNvCxnSpPr/>
            <p:nvPr userDrawn="1"/>
          </p:nvCxnSpPr>
          <p:spPr>
            <a:xfrm flipH="1">
              <a:off x="3024909" y="25336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2"/>
            <p:cNvCxnSpPr/>
            <p:nvPr userDrawn="1"/>
          </p:nvCxnSpPr>
          <p:spPr>
            <a:xfrm flipH="1">
              <a:off x="3024909" y="27749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3"/>
            <p:cNvCxnSpPr/>
            <p:nvPr userDrawn="1"/>
          </p:nvCxnSpPr>
          <p:spPr>
            <a:xfrm flipH="1">
              <a:off x="3024909" y="30162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4"/>
            <p:cNvCxnSpPr/>
            <p:nvPr userDrawn="1"/>
          </p:nvCxnSpPr>
          <p:spPr>
            <a:xfrm flipH="1">
              <a:off x="3024909" y="32575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5"/>
            <p:cNvCxnSpPr/>
            <p:nvPr userDrawn="1"/>
          </p:nvCxnSpPr>
          <p:spPr>
            <a:xfrm flipH="1">
              <a:off x="3024909" y="34988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26"/>
            <p:cNvCxnSpPr/>
            <p:nvPr userDrawn="1"/>
          </p:nvCxnSpPr>
          <p:spPr>
            <a:xfrm flipH="1">
              <a:off x="3024909" y="37401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27"/>
            <p:cNvCxnSpPr/>
            <p:nvPr userDrawn="1"/>
          </p:nvCxnSpPr>
          <p:spPr>
            <a:xfrm flipH="1">
              <a:off x="3024909" y="39814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28"/>
            <p:cNvCxnSpPr/>
            <p:nvPr userDrawn="1"/>
          </p:nvCxnSpPr>
          <p:spPr>
            <a:xfrm flipH="1">
              <a:off x="3024909" y="42227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29"/>
            <p:cNvCxnSpPr/>
            <p:nvPr userDrawn="1"/>
          </p:nvCxnSpPr>
          <p:spPr>
            <a:xfrm flipH="1">
              <a:off x="3024909" y="44640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0"/>
            <p:cNvCxnSpPr/>
            <p:nvPr userDrawn="1"/>
          </p:nvCxnSpPr>
          <p:spPr>
            <a:xfrm flipH="1">
              <a:off x="3024909" y="47053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1"/>
            <p:cNvCxnSpPr/>
            <p:nvPr userDrawn="1"/>
          </p:nvCxnSpPr>
          <p:spPr>
            <a:xfrm flipH="1">
              <a:off x="3024909" y="49466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2"/>
            <p:cNvCxnSpPr/>
            <p:nvPr userDrawn="1"/>
          </p:nvCxnSpPr>
          <p:spPr>
            <a:xfrm flipH="1">
              <a:off x="3024909" y="51879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3"/>
            <p:cNvCxnSpPr/>
            <p:nvPr userDrawn="1"/>
          </p:nvCxnSpPr>
          <p:spPr>
            <a:xfrm flipH="1">
              <a:off x="3024909" y="54292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4"/>
            <p:cNvCxnSpPr/>
            <p:nvPr userDrawn="1"/>
          </p:nvCxnSpPr>
          <p:spPr>
            <a:xfrm flipH="1">
              <a:off x="3024909" y="56705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5"/>
            <p:cNvCxnSpPr/>
            <p:nvPr userDrawn="1"/>
          </p:nvCxnSpPr>
          <p:spPr>
            <a:xfrm flipH="1">
              <a:off x="3024909" y="59118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36"/>
            <p:cNvCxnSpPr/>
            <p:nvPr userDrawn="1"/>
          </p:nvCxnSpPr>
          <p:spPr>
            <a:xfrm flipH="1">
              <a:off x="3024909" y="61531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37"/>
            <p:cNvCxnSpPr/>
            <p:nvPr userDrawn="1"/>
          </p:nvCxnSpPr>
          <p:spPr>
            <a:xfrm flipH="1">
              <a:off x="3024909" y="63944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38"/>
            <p:cNvCxnSpPr/>
            <p:nvPr userDrawn="1"/>
          </p:nvCxnSpPr>
          <p:spPr>
            <a:xfrm flipH="1">
              <a:off x="3024909" y="66357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39"/>
            <p:cNvCxnSpPr/>
            <p:nvPr userDrawn="1"/>
          </p:nvCxnSpPr>
          <p:spPr>
            <a:xfrm flipH="1">
              <a:off x="3024909" y="68770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2781757" y="1982380"/>
            <a:ext cx="471645" cy="548879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001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6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3605004" y="1982379"/>
            <a:ext cx="2485216" cy="54887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101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897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167714" y="421111"/>
            <a:ext cx="518323" cy="548879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101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cxnSp>
        <p:nvCxnSpPr>
          <p:cNvPr id="8" name="直接连接符 9"/>
          <p:cNvCxnSpPr/>
          <p:nvPr userDrawn="1"/>
        </p:nvCxnSpPr>
        <p:spPr>
          <a:xfrm>
            <a:off x="429235" y="1074240"/>
            <a:ext cx="0" cy="1330305"/>
          </a:xfrm>
          <a:prstGeom prst="line">
            <a:avLst/>
          </a:prstGeom>
          <a:noFill/>
          <a:ln w="635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cxnSp>
      <p:sp>
        <p:nvSpPr>
          <p:cNvPr id="11" name="竖排文本占位符 10"/>
          <p:cNvSpPr>
            <a:spLocks noGrp="1"/>
          </p:cNvSpPr>
          <p:nvPr>
            <p:ph type="body" orient="vert" sz="quarter" idx="13"/>
          </p:nvPr>
        </p:nvSpPr>
        <p:spPr>
          <a:xfrm>
            <a:off x="219880" y="2508795"/>
            <a:ext cx="413989" cy="2237218"/>
          </a:xfrm>
          <a:prstGeom prst="rect">
            <a:avLst/>
          </a:prstGeom>
        </p:spPr>
        <p:txBody>
          <a:bodyPr vert="eaVert" anchor="ctr"/>
          <a:lstStyle>
            <a:lvl1pPr marL="0" indent="0">
              <a:lnSpc>
                <a:spcPct val="100000"/>
              </a:lnSpc>
              <a:buNone/>
              <a:defRPr sz="15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25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67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104" y="1282700"/>
            <a:ext cx="7889438" cy="2140213"/>
          </a:xfrm>
        </p:spPr>
        <p:txBody>
          <a:bodyPr anchor="b"/>
          <a:lstStyle>
            <a:lvl1pPr>
              <a:defRPr sz="450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104" y="3443160"/>
            <a:ext cx="7889438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36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868" y="1369642"/>
            <a:ext cx="3887549" cy="3264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758" y="1369642"/>
            <a:ext cx="3887549" cy="3264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C6EC259-B6E9-443B-930B-13F63813F6F6}"/>
              </a:ext>
            </a:extLst>
          </p:cNvPr>
          <p:cNvSpPr/>
          <p:nvPr userDrawn="1"/>
        </p:nvSpPr>
        <p:spPr>
          <a:xfrm>
            <a:off x="6950676" y="3976702"/>
            <a:ext cx="7754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     </a:t>
            </a:r>
            <a:r>
              <a:rPr lang="zh-CN" altLang="en-US" sz="100" dirty="0">
                <a:solidFill>
                  <a:schemeClr val="bg1"/>
                </a:solidFill>
              </a:rPr>
              <a:t>行业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www.1ppt.com/hangye/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节日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www.1ppt.com/jieri/           PPT</a:t>
            </a:r>
            <a:r>
              <a:rPr lang="zh-CN" altLang="en-US" sz="100" dirty="0">
                <a:solidFill>
                  <a:schemeClr val="bg1"/>
                </a:solidFill>
              </a:rPr>
              <a:t>素材下载：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www.1ppt.com/sucai/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背景图片：</a:t>
            </a:r>
            <a:r>
              <a:rPr lang="en-US" altLang="zh-CN" sz="100" dirty="0">
                <a:solidFill>
                  <a:schemeClr val="bg1"/>
                </a:solidFill>
              </a:rPr>
              <a:t>www.1ppt.com/beijing/      PPT</a:t>
            </a:r>
            <a:r>
              <a:rPr lang="zh-CN" altLang="en-US" sz="100" dirty="0">
                <a:solidFill>
                  <a:schemeClr val="bg1"/>
                </a:solidFill>
              </a:rPr>
              <a:t>图表下载：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www.1ppt.com/tubiao/    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优秀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www.1ppt.com/powerpoint/      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Word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www.1ppt.com/word/              Excel</a:t>
            </a:r>
            <a:r>
              <a:rPr lang="zh-CN" altLang="en-US" sz="100" dirty="0">
                <a:solidFill>
                  <a:schemeClr val="bg1"/>
                </a:solidFill>
              </a:rPr>
              <a:t>教程：</a:t>
            </a:r>
            <a:r>
              <a:rPr lang="en-US" altLang="zh-CN" sz="100" dirty="0">
                <a:solidFill>
                  <a:schemeClr val="bg1"/>
                </a:solidFill>
              </a:rPr>
              <a:t>www.1ppt.com/excel/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资料下载：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www.1ppt.com/ziliao/                PPT</a:t>
            </a:r>
            <a:r>
              <a:rPr lang="zh-CN" altLang="en-US" sz="100" dirty="0">
                <a:solidFill>
                  <a:schemeClr val="bg1"/>
                </a:solidFill>
              </a:rPr>
              <a:t>课件下载：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范文下载：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www.1ppt.com/fanwen/             </a:t>
            </a:r>
            <a:r>
              <a:rPr lang="zh-CN" altLang="en-US" sz="100" dirty="0">
                <a:solidFill>
                  <a:schemeClr val="bg1"/>
                </a:solidFill>
              </a:rPr>
              <a:t>试卷下载：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www.1ppt.com/shiti/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教案下载：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www.1ppt.com/jiaoan/      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字体下载：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www.1ppt.com/ziti/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 </a:t>
            </a:r>
            <a:endParaRPr lang="zh-CN" altLang="en-US" sz="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95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60" y="273929"/>
            <a:ext cx="7889438" cy="99447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60" y="1261261"/>
            <a:ext cx="3869683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060" y="1879386"/>
            <a:ext cx="3869683" cy="27642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757" y="1261261"/>
            <a:ext cx="3888741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757" y="1879386"/>
            <a:ext cx="3888741" cy="27642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28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33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53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60" y="343006"/>
            <a:ext cx="2950202" cy="1200521"/>
          </a:xfrm>
        </p:spPr>
        <p:txBody>
          <a:bodyPr anchor="b"/>
          <a:lstStyle>
            <a:lvl1pPr>
              <a:defRPr sz="240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741" y="740798"/>
            <a:ext cx="4630757" cy="3656347"/>
          </a:xfrm>
        </p:spPr>
        <p:txBody>
          <a:bodyPr/>
          <a:lstStyle>
            <a:lvl1pPr>
              <a:defRPr sz="2401"/>
            </a:lvl1pPr>
            <a:lvl2pPr>
              <a:defRPr sz="2101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60" y="1543526"/>
            <a:ext cx="2950202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91" indent="0">
              <a:buNone/>
              <a:defRPr sz="1050"/>
            </a:lvl2pPr>
            <a:lvl3pPr marL="685983" indent="0">
              <a:buNone/>
              <a:defRPr sz="900"/>
            </a:lvl3pPr>
            <a:lvl4pPr marL="1028974" indent="0">
              <a:buNone/>
              <a:defRPr sz="750"/>
            </a:lvl4pPr>
            <a:lvl5pPr marL="1371966" indent="0">
              <a:buNone/>
              <a:defRPr sz="750"/>
            </a:lvl5pPr>
            <a:lvl6pPr marL="1714957" indent="0">
              <a:buNone/>
              <a:defRPr sz="750"/>
            </a:lvl6pPr>
            <a:lvl7pPr marL="2057949" indent="0">
              <a:buNone/>
              <a:defRPr sz="750"/>
            </a:lvl7pPr>
            <a:lvl8pPr marL="2400940" indent="0">
              <a:buNone/>
              <a:defRPr sz="750"/>
            </a:lvl8pPr>
            <a:lvl9pPr marL="2743932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51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60" y="343006"/>
            <a:ext cx="2950202" cy="1200521"/>
          </a:xfrm>
        </p:spPr>
        <p:txBody>
          <a:bodyPr anchor="b"/>
          <a:lstStyle>
            <a:lvl1pPr>
              <a:defRPr sz="240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8741" y="740798"/>
            <a:ext cx="4630757" cy="3656347"/>
          </a:xfrm>
        </p:spPr>
        <p:txBody>
          <a:bodyPr anchor="t"/>
          <a:lstStyle>
            <a:lvl1pPr marL="0" indent="0">
              <a:buNone/>
              <a:defRPr sz="2401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60" y="1543526"/>
            <a:ext cx="2950202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91" indent="0">
              <a:buNone/>
              <a:defRPr sz="1050"/>
            </a:lvl2pPr>
            <a:lvl3pPr marL="685983" indent="0">
              <a:buNone/>
              <a:defRPr sz="900"/>
            </a:lvl3pPr>
            <a:lvl4pPr marL="1028974" indent="0">
              <a:buNone/>
              <a:defRPr sz="750"/>
            </a:lvl4pPr>
            <a:lvl5pPr marL="1371966" indent="0">
              <a:buNone/>
              <a:defRPr sz="750"/>
            </a:lvl5pPr>
            <a:lvl6pPr marL="1714957" indent="0">
              <a:buNone/>
              <a:defRPr sz="750"/>
            </a:lvl6pPr>
            <a:lvl7pPr marL="2057949" indent="0">
              <a:buNone/>
              <a:defRPr sz="750"/>
            </a:lvl7pPr>
            <a:lvl8pPr marL="2400940" indent="0">
              <a:buNone/>
              <a:defRPr sz="750"/>
            </a:lvl8pPr>
            <a:lvl9pPr marL="2743932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02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869" y="273929"/>
            <a:ext cx="7889438" cy="99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869" y="1369642"/>
            <a:ext cx="7889438" cy="326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868" y="4768735"/>
            <a:ext cx="2058114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160A8-FCDA-4438-A06B-8F9A2E82FEAD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30002" y="4768735"/>
            <a:ext cx="3087172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0193" y="4768735"/>
            <a:ext cx="2058114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2EDEE-018F-4012-A1B4-6387EBE5E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42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60" r:id="rId12"/>
    <p:sldLayoutId id="2147483661" r:id="rId13"/>
    <p:sldLayoutId id="2147483663" r:id="rId14"/>
    <p:sldLayoutId id="2147483689" r:id="rId15"/>
    <p:sldLayoutId id="2147483690" r:id="rId16"/>
    <p:sldLayoutId id="2147483691" r:id="rId17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sz="33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96" indent="-171496" algn="l" defTabSz="6859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1" kern="1200">
          <a:solidFill>
            <a:schemeClr val="tx1"/>
          </a:solidFill>
          <a:latin typeface="+mn-lt"/>
          <a:ea typeface="+mn-ea"/>
          <a:cs typeface="+mn-cs"/>
        </a:defRPr>
      </a:lvl1pPr>
      <a:lvl2pPr marL="514487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479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470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461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453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1.png"/><Relationship Id="rId5" Type="http://schemas.openxmlformats.org/officeDocument/2006/relationships/image" Target="../media/image4.png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9.png"/><Relationship Id="rId4" Type="http://schemas.openxmlformats.org/officeDocument/2006/relationships/image" Target="../media/image27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510A26E7-8140-4D77-8F58-FE867D31F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8" y="916360"/>
            <a:ext cx="792088" cy="1501270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5097F882-75F1-4902-9EB3-DF979C295BF9}"/>
              </a:ext>
            </a:extLst>
          </p:cNvPr>
          <p:cNvSpPr txBox="1">
            <a:spLocks/>
          </p:cNvSpPr>
          <p:nvPr/>
        </p:nvSpPr>
        <p:spPr>
          <a:xfrm>
            <a:off x="469132" y="1348408"/>
            <a:ext cx="8504458" cy="1501270"/>
          </a:xfrm>
          <a:prstGeom prst="rect">
            <a:avLst/>
          </a:prstGeom>
        </p:spPr>
        <p:txBody>
          <a:bodyPr/>
          <a:lstStyle>
            <a:lvl1pPr algn="l" defTabSz="6859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Multi‐objective optimization </a:t>
            </a:r>
          </a:p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genetic algorithms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1A273CC-5C23-42DE-80B3-8AE3888C69E9}"/>
              </a:ext>
            </a:extLst>
          </p:cNvPr>
          <p:cNvSpPr/>
          <p:nvPr/>
        </p:nvSpPr>
        <p:spPr>
          <a:xfrm>
            <a:off x="2900052" y="2849678"/>
            <a:ext cx="3347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School of Mechanical Engineering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0F30772-E504-4249-8425-0E6C1FA935F2}"/>
              </a:ext>
            </a:extLst>
          </p:cNvPr>
          <p:cNvSpPr/>
          <p:nvPr/>
        </p:nvSpPr>
        <p:spPr>
          <a:xfrm>
            <a:off x="4135006" y="324719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周资崴</a:t>
            </a:r>
            <a:endParaRPr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A10BF62-7425-4E0A-A68E-33969DC5DFC0}"/>
              </a:ext>
            </a:extLst>
          </p:cNvPr>
          <p:cNvSpPr/>
          <p:nvPr/>
        </p:nvSpPr>
        <p:spPr>
          <a:xfrm>
            <a:off x="4218363" y="3672907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12.16</a:t>
            </a:r>
          </a:p>
        </p:txBody>
      </p:sp>
    </p:spTree>
    <p:extLst>
      <p:ext uri="{BB962C8B-B14F-4D97-AF65-F5344CB8AC3E}">
        <p14:creationId xmlns:p14="http://schemas.microsoft.com/office/powerpoint/2010/main" val="34216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sz="quarter" idx="13"/>
          </p:nvPr>
        </p:nvSpPr>
        <p:spPr>
          <a:xfrm>
            <a:off x="166264" y="2488181"/>
            <a:ext cx="642851" cy="223164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Mathematical model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8402" y="225925"/>
            <a:ext cx="78727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sym typeface="+mn-ea"/>
              </a:rPr>
              <a:t>Objective 3</a:t>
            </a:r>
            <a:r>
              <a:rPr kumimoji="1" lang="zh-CN" altLang="en-US" sz="2400" b="1" dirty="0">
                <a:sym typeface="+mn-ea"/>
              </a:rPr>
              <a:t>：</a:t>
            </a:r>
            <a:r>
              <a:rPr kumimoji="1" lang="en-US" altLang="zh-CN" sz="2400" b="1" dirty="0">
                <a:solidFill>
                  <a:srgbClr val="FF0000"/>
                </a:solidFill>
                <a:sym typeface="+mn-ea"/>
              </a:rPr>
              <a:t>minimize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 input torque—&gt;minimize g3  </a:t>
            </a:r>
            <a:endParaRPr kumimoji="1" lang="zh-CN" altLang="en-US" sz="2400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86037" y="698898"/>
            <a:ext cx="8280524" cy="63568"/>
          </a:xfrm>
          <a:prstGeom prst="roundRect">
            <a:avLst>
              <a:gd name="adj" fmla="val 44166"/>
            </a:avLst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983">
              <a:defRPr/>
            </a:pPr>
            <a:endParaRPr lang="zh-CN" altLang="en-US" sz="1350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0DF15816-FD95-4CFD-B748-6D0BAF79C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970" y="1443339"/>
            <a:ext cx="91471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1EB0709-8166-488F-B7C4-FB8B01D57C30}"/>
              </a:ext>
            </a:extLst>
          </p:cNvPr>
          <p:cNvGrpSpPr/>
          <p:nvPr/>
        </p:nvGrpSpPr>
        <p:grpSpPr>
          <a:xfrm>
            <a:off x="686037" y="829346"/>
            <a:ext cx="8342138" cy="4097204"/>
            <a:chOff x="1189211" y="955151"/>
            <a:chExt cx="7299844" cy="2361473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B603E9F-C934-46A1-B341-624EC9C9BF12}"/>
                </a:ext>
              </a:extLst>
            </p:cNvPr>
            <p:cNvSpPr/>
            <p:nvPr/>
          </p:nvSpPr>
          <p:spPr>
            <a:xfrm>
              <a:off x="1243127" y="980570"/>
              <a:ext cx="7245928" cy="2644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AD7B9B2-A8FE-45AA-A77B-E9B1A6293A66}"/>
                </a:ext>
              </a:extLst>
            </p:cNvPr>
            <p:cNvSpPr/>
            <p:nvPr/>
          </p:nvSpPr>
          <p:spPr>
            <a:xfrm>
              <a:off x="1189211" y="955151"/>
              <a:ext cx="7245928" cy="2361473"/>
            </a:xfrm>
            <a:prstGeom prst="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57CF348E-4E85-496B-B545-A7570D5FF5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985" y="979130"/>
            <a:ext cx="3470763" cy="119736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E0AF032-993D-4C95-9E67-0493388C002E}"/>
              </a:ext>
            </a:extLst>
          </p:cNvPr>
          <p:cNvSpPr/>
          <p:nvPr/>
        </p:nvSpPr>
        <p:spPr>
          <a:xfrm>
            <a:off x="747649" y="931654"/>
            <a:ext cx="47457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Step1: </a:t>
            </a:r>
            <a:r>
              <a:rPr lang="zh-CN" altLang="en-US" sz="1600" dirty="0"/>
              <a:t>Discretize the range of motion of the human shoulder joint every 10°</a:t>
            </a:r>
            <a:r>
              <a:rPr lang="en-US" altLang="zh-CN" sz="1600" dirty="0"/>
              <a:t>, obtain </a:t>
            </a:r>
            <a:r>
              <a:rPr lang="zh-CN" altLang="en-US" sz="1600" dirty="0"/>
              <a:t>12x11x10=1320 points</a:t>
            </a:r>
            <a:endParaRPr lang="en-US" altLang="zh-CN" sz="1600" dirty="0"/>
          </a:p>
          <a:p>
            <a:endParaRPr lang="en-US" altLang="zh-CN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C38FE13-75DF-448E-939F-43A1197A4A05}"/>
                  </a:ext>
                </a:extLst>
              </p:cNvPr>
              <p:cNvSpPr/>
              <p:nvPr/>
            </p:nvSpPr>
            <p:spPr>
              <a:xfrm>
                <a:off x="762180" y="3880684"/>
                <a:ext cx="5899639" cy="9425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Where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τ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J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F</m:t>
                    </m:r>
                  </m:oMath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r>
                  <a:rPr lang="en-US" altLang="zh-CN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𝛾</m:t>
                    </m:r>
                    <m: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𝛽</m:t>
                    </m:r>
                    <m: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𝛼</m:t>
                        </m:r>
                      </m:e>
                      <m:sub>
                        <m:r>
                          <a:rPr lang="en-US" altLang="zh-CN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1_1</m:t>
                        </m:r>
                      </m:sub>
                    </m:sSub>
                    <m: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𝛼</m:t>
                        </m:r>
                      </m:e>
                      <m:sub>
                        <m:r>
                          <a:rPr lang="en-US" altLang="zh-CN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1_2</m:t>
                        </m:r>
                      </m:sub>
                    </m:sSub>
                    <m: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𝛼</m:t>
                        </m:r>
                      </m:e>
                      <m:sub>
                        <m:r>
                          <a:rPr lang="en-US" altLang="zh-CN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1_3</m:t>
                        </m:r>
                      </m:sub>
                    </m:sSub>
                    <m: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𝛼</m:t>
                        </m:r>
                      </m:e>
                      <m:sub>
                        <m:r>
                          <a:rPr lang="en-US" altLang="zh-CN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2_1</m:t>
                        </m:r>
                      </m:sub>
                    </m:sSub>
                    <m: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𝛼</m:t>
                        </m:r>
                      </m:e>
                      <m:sub>
                        <m:r>
                          <a:rPr lang="en-US" altLang="zh-CN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2_2</m:t>
                        </m:r>
                      </m:sub>
                    </m:sSub>
                    <m: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𝛼</m:t>
                        </m:r>
                      </m:e>
                      <m:sub>
                        <m:r>
                          <a:rPr lang="en-US" altLang="zh-CN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2_3</m:t>
                        </m:r>
                      </m:sub>
                    </m:sSub>
                    <m: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𝛿</m:t>
                        </m:r>
                      </m:e>
                      <m:sub>
                        <m:r>
                          <a:rPr lang="en-US" altLang="zh-CN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𝛿</m:t>
                        </m:r>
                      </m:e>
                      <m:sub>
                        <m:r>
                          <a:rPr lang="en-US" altLang="zh-CN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𝛿</m:t>
                        </m:r>
                      </m:e>
                      <m:sub>
                        <m:r>
                          <a:rPr lang="en-US" altLang="zh-CN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zh-CN" altLang="zh-CN" kern="100" dirty="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r>
                  <a:rPr lang="en-US" altLang="zh-CN" dirty="0"/>
                  <a:t>		F=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dirty="0"/>
                          <m:t>[15,5,5]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C38FE13-75DF-448E-939F-43A1197A4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80" y="3880684"/>
                <a:ext cx="5899639" cy="942502"/>
              </a:xfrm>
              <a:prstGeom prst="rect">
                <a:avLst/>
              </a:prstGeom>
              <a:blipFill>
                <a:blip r:embed="rId5"/>
                <a:stretch>
                  <a:fillRect l="-826" t="-3247" b="-10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6AA907DB-3306-4684-B898-5A5654CCC3DA}"/>
              </a:ext>
            </a:extLst>
          </p:cNvPr>
          <p:cNvSpPr/>
          <p:nvPr/>
        </p:nvSpPr>
        <p:spPr>
          <a:xfrm>
            <a:off x="757788" y="2572544"/>
            <a:ext cx="80384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The end force F is the torque produced by considering the arm weight (15N), the hand weight (5N) and the load weight (5N)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0AD7E0F6-E528-4543-A8B9-967267A92295}"/>
                  </a:ext>
                </a:extLst>
              </p:cNvPr>
              <p:cNvSpPr/>
              <p:nvPr/>
            </p:nvSpPr>
            <p:spPr>
              <a:xfrm>
                <a:off x="747649" y="2616193"/>
                <a:ext cx="4572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endParaRPr lang="en-US" altLang="zh-CN" dirty="0"/>
              </a:p>
              <a:p>
                <a:r>
                  <a:rPr lang="en-US" altLang="zh-CN" dirty="0"/>
                  <a:t>Step3: Choose the maximum value of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τ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 as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0AD7E0F6-E528-4543-A8B9-967267A92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49" y="2616193"/>
                <a:ext cx="4572000" cy="646331"/>
              </a:xfrm>
              <a:prstGeom prst="rect">
                <a:avLst/>
              </a:prstGeom>
              <a:blipFill>
                <a:blip r:embed="rId6"/>
                <a:stretch>
                  <a:fillRect l="-120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77165176-D300-4BF4-9EFF-1F0CC93A74AB}"/>
                  </a:ext>
                </a:extLst>
              </p:cNvPr>
              <p:cNvSpPr/>
              <p:nvPr/>
            </p:nvSpPr>
            <p:spPr>
              <a:xfrm>
                <a:off x="3922934" y="3393526"/>
                <a:ext cx="157051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τ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77165176-D300-4BF4-9EFF-1F0CC93A74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934" y="3393526"/>
                <a:ext cx="1570514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AC03C03-BD97-47CE-91EC-84C5F74121CC}"/>
                  </a:ext>
                </a:extLst>
              </p:cNvPr>
              <p:cNvSpPr/>
              <p:nvPr/>
            </p:nvSpPr>
            <p:spPr>
              <a:xfrm>
                <a:off x="747649" y="1654486"/>
                <a:ext cx="4572000" cy="92826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CN" dirty="0"/>
                  <a:t>Step2: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 each discretized point, using force Jacobian matrix to calculate the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input torque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τ</m:t>
                    </m:r>
                  </m:oMath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τ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F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AC03C03-BD97-47CE-91EC-84C5F74121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49" y="1654486"/>
                <a:ext cx="4572000" cy="928267"/>
              </a:xfrm>
              <a:prstGeom prst="rect">
                <a:avLst/>
              </a:prstGeom>
              <a:blipFill>
                <a:blip r:embed="rId8"/>
                <a:stretch>
                  <a:fillRect l="-1200" t="-3268" b="-32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86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20" grpId="0"/>
      <p:bldP spid="22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261219" y="158849"/>
            <a:ext cx="5184576" cy="47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1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Multi-objective optimization</a:t>
            </a:r>
            <a:endParaRPr lang="zh-CN" altLang="en-US" sz="2401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365206" y="653283"/>
            <a:ext cx="6761928" cy="63051"/>
          </a:xfrm>
          <a:prstGeom prst="roundRect">
            <a:avLst>
              <a:gd name="adj" fmla="val 44166"/>
            </a:avLst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983">
              <a:defRPr/>
            </a:pPr>
            <a:endParaRPr lang="zh-CN" altLang="en-US" sz="1350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0DF15816-FD95-4CFD-B748-6D0BAF79C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970" y="1443339"/>
            <a:ext cx="91471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ABEF4F-2976-4BF5-8291-04DE19786E4A}"/>
              </a:ext>
            </a:extLst>
          </p:cNvPr>
          <p:cNvSpPr/>
          <p:nvPr/>
        </p:nvSpPr>
        <p:spPr>
          <a:xfrm>
            <a:off x="686037" y="888599"/>
            <a:ext cx="8388049" cy="4168217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竖排文本占位符 2">
            <a:extLst>
              <a:ext uri="{FF2B5EF4-FFF2-40B4-BE49-F238E27FC236}">
                <a16:creationId xmlns:a16="http://schemas.microsoft.com/office/drawing/2014/main" id="{9A041A30-68CE-4003-92E6-8608DE8F40A9}"/>
              </a:ext>
            </a:extLst>
          </p:cNvPr>
          <p:cNvSpPr txBox="1">
            <a:spLocks/>
          </p:cNvSpPr>
          <p:nvPr/>
        </p:nvSpPr>
        <p:spPr>
          <a:xfrm>
            <a:off x="219407" y="2675183"/>
            <a:ext cx="413973" cy="1786504"/>
          </a:xfrm>
          <a:prstGeom prst="rect">
            <a:avLst/>
          </a:prstGeom>
        </p:spPr>
        <p:txBody>
          <a:bodyPr vert="eaVert" lIns="91440" tIns="45720" rIns="91440" bIns="45720" rtlCol="0" anchor="ctr">
            <a:normAutofit fontScale="62500" lnSpcReduction="20000"/>
          </a:bodyPr>
          <a:lstStyle>
            <a:lvl1pPr marL="0" indent="0" algn="l" defTabSz="685983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514487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479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470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461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453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44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436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427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Mathematical model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3EBD4CC-F193-42F6-9CCA-22B600463265}"/>
                  </a:ext>
                </a:extLst>
              </p:cNvPr>
              <p:cNvSpPr/>
              <p:nvPr/>
            </p:nvSpPr>
            <p:spPr>
              <a:xfrm>
                <a:off x="930642" y="1443339"/>
                <a:ext cx="7898837" cy="25946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Choose 11 parameters: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1_1</m:t>
                        </m:r>
                      </m:sub>
                    </m:sSub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1_2</m:t>
                        </m:r>
                      </m:sub>
                    </m:sSub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1_3</m:t>
                        </m:r>
                      </m:sub>
                    </m:sSub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2_1</m:t>
                        </m:r>
                      </m:sub>
                    </m:sSub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2_2</m:t>
                        </m:r>
                      </m:sub>
                    </m:sSub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2_3</m:t>
                        </m:r>
                      </m:sub>
                    </m:sSub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i="1" dirty="0"/>
              </a:p>
              <a:p>
                <a:endParaRPr lang="en-US" altLang="zh-CN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</m:e>
                              <m:sub>
                                <m:r>
                                  <a:rPr lang="en-US" altLang="zh-CN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</m:e>
                              <m:sub>
                                <m:r>
                                  <a:rPr lang="en-US" altLang="zh-CN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</m:e>
                              <m:sub>
                                <m:r>
                                  <a:rPr lang="en-US" altLang="zh-CN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altLang="zh-CN" dirty="0"/>
              </a:p>
              <a:p>
                <a:endParaRPr lang="zh-CN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a:rPr lang="en-US" altLang="zh-CN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|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≥100,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|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≥100,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|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≥100</m:t>
                      </m:r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r>
                  <a:rPr lang="en-US" altLang="zh-CN" dirty="0"/>
                  <a:t>Where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|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≥100,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|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≥100,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|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altLang="zh-CN" b="0" i="0" dirty="0">
                  <a:latin typeface="Cambria Math" panose="02040503050406030204" pitchFamily="18" charset="0"/>
                </a:endParaRPr>
              </a:p>
              <a:p>
                <a:endParaRPr lang="en-US" altLang="zh-CN" b="0" i="0" dirty="0">
                  <a:latin typeface="Cambria Math" panose="02040503050406030204" pitchFamily="18" charset="0"/>
                </a:endParaRP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3EBD4CC-F193-42F6-9CCA-22B6004632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642" y="1443339"/>
                <a:ext cx="7898837" cy="2594621"/>
              </a:xfrm>
              <a:prstGeom prst="rect">
                <a:avLst/>
              </a:prstGeom>
              <a:blipFill>
                <a:blip r:embed="rId3"/>
                <a:stretch>
                  <a:fillRect l="-695" t="-1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B18668F6-2C09-4F45-8DB0-98EC0406759F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99" y="3652667"/>
            <a:ext cx="1690040" cy="1404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CD3EFAB-9C37-4E04-9DCB-DF19570622E6}"/>
              </a:ext>
            </a:extLst>
          </p:cNvPr>
          <p:cNvPicPr/>
          <p:nvPr/>
        </p:nvPicPr>
        <p:blipFill rotWithShape="1">
          <a:blip r:embed="rId5"/>
          <a:srcRect l="1938"/>
          <a:stretch/>
        </p:blipFill>
        <p:spPr bwMode="auto">
          <a:xfrm>
            <a:off x="5581699" y="3652667"/>
            <a:ext cx="1773872" cy="14041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057F847B-1F12-46DB-AA87-37ABA5017ED9}"/>
              </a:ext>
            </a:extLst>
          </p:cNvPr>
          <p:cNvSpPr/>
          <p:nvPr/>
        </p:nvSpPr>
        <p:spPr>
          <a:xfrm>
            <a:off x="8461138" y="4304668"/>
            <a:ext cx="376396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7BDC299-50C3-46D3-B509-506602CC19D6}"/>
              </a:ext>
            </a:extLst>
          </p:cNvPr>
          <p:cNvSpPr/>
          <p:nvPr/>
        </p:nvSpPr>
        <p:spPr>
          <a:xfrm>
            <a:off x="951404" y="4037605"/>
            <a:ext cx="34924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The angle between two input shaft should be large to avoid interfere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0B51F83-351A-4806-BE2F-11987E997E05}"/>
                  </a:ext>
                </a:extLst>
              </p:cNvPr>
              <p:cNvSpPr/>
              <p:nvPr/>
            </p:nvSpPr>
            <p:spPr>
              <a:xfrm>
                <a:off x="947399" y="3658163"/>
                <a:ext cx="24412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are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Physical constraints: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0B51F83-351A-4806-BE2F-11987E997E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99" y="3658163"/>
                <a:ext cx="2441246" cy="369332"/>
              </a:xfrm>
              <a:prstGeom prst="rect">
                <a:avLst/>
              </a:prstGeom>
              <a:blipFill>
                <a:blip r:embed="rId6"/>
                <a:stretch>
                  <a:fillRect t="-8197" r="-174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096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105535" y="1982379"/>
            <a:ext cx="3436620" cy="548879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Main</a:t>
            </a:r>
            <a:r>
              <a:rPr lang="zh-CN" altLang="en-US" sz="2800" dirty="0"/>
              <a:t> </a:t>
            </a:r>
            <a:r>
              <a:rPr lang="en-US" altLang="zh-CN" sz="2800" dirty="0"/>
              <a:t>method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5777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86036" y="140779"/>
            <a:ext cx="7775101" cy="469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1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Multi-objective optimization: </a:t>
            </a:r>
            <a:r>
              <a:rPr lang="en-US" altLang="zh-CN" sz="2400" b="1" dirty="0">
                <a:solidFill>
                  <a:srgbClr val="FF0000"/>
                </a:solidFill>
                <a:latin typeface="robotoregular"/>
              </a:rPr>
              <a:t>Pareto front</a:t>
            </a:r>
            <a:endParaRPr lang="zh-CN" altLang="en-US" sz="2401" b="1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793167" y="718527"/>
            <a:ext cx="7333968" cy="45719"/>
          </a:xfrm>
          <a:prstGeom prst="roundRect">
            <a:avLst>
              <a:gd name="adj" fmla="val 44166"/>
            </a:avLst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983">
              <a:defRPr/>
            </a:pPr>
            <a:endParaRPr lang="zh-CN" altLang="en-US" sz="1350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ABEF4F-2976-4BF5-8291-04DE19786E4A}"/>
              </a:ext>
            </a:extLst>
          </p:cNvPr>
          <p:cNvSpPr/>
          <p:nvPr/>
        </p:nvSpPr>
        <p:spPr>
          <a:xfrm>
            <a:off x="686037" y="888599"/>
            <a:ext cx="8388049" cy="4168217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竖排文本占位符 2">
            <a:extLst>
              <a:ext uri="{FF2B5EF4-FFF2-40B4-BE49-F238E27FC236}">
                <a16:creationId xmlns:a16="http://schemas.microsoft.com/office/drawing/2014/main" id="{9A041A30-68CE-4003-92E6-8608DE8F40A9}"/>
              </a:ext>
            </a:extLst>
          </p:cNvPr>
          <p:cNvSpPr txBox="1">
            <a:spLocks/>
          </p:cNvSpPr>
          <p:nvPr/>
        </p:nvSpPr>
        <p:spPr>
          <a:xfrm>
            <a:off x="219407" y="2675183"/>
            <a:ext cx="413973" cy="1786504"/>
          </a:xfrm>
          <a:prstGeom prst="rect">
            <a:avLst/>
          </a:prstGeom>
        </p:spPr>
        <p:txBody>
          <a:bodyPr vert="eaVert" lIns="91440" tIns="45720" rIns="91440" bIns="45720" rtlCol="0" anchor="ctr">
            <a:normAutofit fontScale="47500" lnSpcReduction="20000"/>
          </a:bodyPr>
          <a:lstStyle>
            <a:lvl1pPr marL="0" indent="0" algn="l" defTabSz="685983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514487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479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470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461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453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44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436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427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Multi-objective optimization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515F72E-23F9-4721-96E8-F47AC74BCE47}"/>
              </a:ext>
            </a:extLst>
          </p:cNvPr>
          <p:cNvSpPr/>
          <p:nvPr/>
        </p:nvSpPr>
        <p:spPr>
          <a:xfrm>
            <a:off x="793167" y="989108"/>
            <a:ext cx="79867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555555"/>
                </a:solidFill>
                <a:latin typeface="robotoregular"/>
              </a:rPr>
              <a:t>The objectives are in conflict with each other if an improvement in one objective leads to deterioration in another. </a:t>
            </a:r>
          </a:p>
          <a:p>
            <a:endParaRPr lang="en-US" altLang="zh-CN" dirty="0">
              <a:solidFill>
                <a:srgbClr val="555555"/>
              </a:solidFill>
              <a:latin typeface="robotoregular"/>
            </a:endParaRPr>
          </a:p>
          <a:p>
            <a:r>
              <a:rPr lang="en-US" altLang="zh-CN" dirty="0">
                <a:solidFill>
                  <a:srgbClr val="555555"/>
                </a:solidFill>
                <a:latin typeface="robotoregular"/>
              </a:rPr>
              <a:t>Multi-objective problems in which there is competition between objectives may have no single, unique optimal solution. 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FC55C79-3E45-4FD2-86A3-8B9D1AFCF332}"/>
              </a:ext>
            </a:extLst>
          </p:cNvPr>
          <p:cNvSpPr/>
          <p:nvPr/>
        </p:nvSpPr>
        <p:spPr>
          <a:xfrm>
            <a:off x="801896" y="2639200"/>
            <a:ext cx="79867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robotoregular"/>
              </a:rPr>
              <a:t>Pareto Solution:</a:t>
            </a:r>
          </a:p>
          <a:p>
            <a:r>
              <a:rPr lang="en-US" altLang="zh-CN" dirty="0"/>
              <a:t>In a multi-objective optimization problem,</a:t>
            </a:r>
          </a:p>
          <a:p>
            <a:r>
              <a:rPr lang="en-US" altLang="zh-CN" dirty="0"/>
              <a:t>a solution is optimal if there exists no other solution, within the feasible set, </a:t>
            </a:r>
          </a:p>
          <a:p>
            <a:r>
              <a:rPr lang="en-US" altLang="zh-CN" dirty="0"/>
              <a:t>that gives improved performance with regard to all the objectives.</a:t>
            </a:r>
          </a:p>
          <a:p>
            <a:endParaRPr lang="en-US" altLang="zh-CN" dirty="0"/>
          </a:p>
          <a:p>
            <a:r>
              <a:rPr lang="en-US" altLang="zh-CN" b="1" dirty="0">
                <a:solidFill>
                  <a:srgbClr val="FF0000"/>
                </a:solidFill>
                <a:latin typeface="robotoregular"/>
              </a:rPr>
              <a:t>Pareto front:</a:t>
            </a:r>
          </a:p>
          <a:p>
            <a:r>
              <a:rPr lang="en-US" altLang="zh-CN" dirty="0"/>
              <a:t>The set of Pareto minimizers.</a:t>
            </a:r>
            <a:endParaRPr lang="zh-CN" altLang="en-US" b="1" dirty="0">
              <a:solidFill>
                <a:srgbClr val="FF0000"/>
              </a:solidFill>
              <a:latin typeface="roboto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3667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86036" y="140779"/>
            <a:ext cx="7775101" cy="469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1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Multi-objective optimization: </a:t>
            </a:r>
            <a:r>
              <a:rPr lang="en-US" altLang="zh-CN" sz="2400" b="1" dirty="0">
                <a:solidFill>
                  <a:srgbClr val="FF0000"/>
                </a:solidFill>
                <a:latin typeface="robotoregular"/>
              </a:rPr>
              <a:t>Pareto front</a:t>
            </a:r>
            <a:endParaRPr lang="zh-CN" altLang="en-US" sz="2401" b="1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793167" y="718527"/>
            <a:ext cx="7333968" cy="45719"/>
          </a:xfrm>
          <a:prstGeom prst="roundRect">
            <a:avLst>
              <a:gd name="adj" fmla="val 44166"/>
            </a:avLst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983">
              <a:defRPr/>
            </a:pPr>
            <a:endParaRPr lang="zh-CN" altLang="en-US" sz="1350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ABEF4F-2976-4BF5-8291-04DE19786E4A}"/>
              </a:ext>
            </a:extLst>
          </p:cNvPr>
          <p:cNvSpPr/>
          <p:nvPr/>
        </p:nvSpPr>
        <p:spPr>
          <a:xfrm>
            <a:off x="686037" y="888599"/>
            <a:ext cx="8388049" cy="4168217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竖排文本占位符 2">
            <a:extLst>
              <a:ext uri="{FF2B5EF4-FFF2-40B4-BE49-F238E27FC236}">
                <a16:creationId xmlns:a16="http://schemas.microsoft.com/office/drawing/2014/main" id="{9A041A30-68CE-4003-92E6-8608DE8F40A9}"/>
              </a:ext>
            </a:extLst>
          </p:cNvPr>
          <p:cNvSpPr txBox="1">
            <a:spLocks/>
          </p:cNvSpPr>
          <p:nvPr/>
        </p:nvSpPr>
        <p:spPr>
          <a:xfrm>
            <a:off x="219407" y="2675183"/>
            <a:ext cx="413973" cy="1786504"/>
          </a:xfrm>
          <a:prstGeom prst="rect">
            <a:avLst/>
          </a:prstGeom>
        </p:spPr>
        <p:txBody>
          <a:bodyPr vert="eaVert" lIns="91440" tIns="45720" rIns="91440" bIns="45720" rtlCol="0" anchor="ctr">
            <a:normAutofit fontScale="47500" lnSpcReduction="20000"/>
          </a:bodyPr>
          <a:lstStyle>
            <a:lvl1pPr marL="0" indent="0" algn="l" defTabSz="685983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514487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479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470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461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453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44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436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427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Multi-objective optimization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4AFF0F-5DE6-4370-8D91-FD2A9E2A2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67" y="1455839"/>
            <a:ext cx="4855235" cy="247571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9096767-3F8F-49F7-8BAC-C16D8FB2A2BA}"/>
              </a:ext>
            </a:extLst>
          </p:cNvPr>
          <p:cNvSpPr/>
          <p:nvPr/>
        </p:nvSpPr>
        <p:spPr>
          <a:xfrm>
            <a:off x="793167" y="1057578"/>
            <a:ext cx="3018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555555"/>
                </a:solidFill>
                <a:latin typeface="robotoregular"/>
              </a:rPr>
              <a:t>Two-dimensional illustration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AA9249D-26F3-401E-ACF2-CD943FBB5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6286" y="1455839"/>
            <a:ext cx="3232791" cy="247571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0157A1C-2996-406E-A930-F9BC0A2E4E6E}"/>
              </a:ext>
            </a:extLst>
          </p:cNvPr>
          <p:cNvSpPr/>
          <p:nvPr/>
        </p:nvSpPr>
        <p:spPr>
          <a:xfrm>
            <a:off x="865175" y="417101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robotoregular"/>
              </a:rPr>
              <a:t>Pareto front:</a:t>
            </a:r>
          </a:p>
          <a:p>
            <a:r>
              <a:rPr lang="en-US" altLang="zh-CN" dirty="0"/>
              <a:t>The set of Pareto minimizers.</a:t>
            </a:r>
            <a:endParaRPr lang="zh-CN" altLang="en-US" b="1" dirty="0">
              <a:solidFill>
                <a:srgbClr val="FF0000"/>
              </a:solidFill>
              <a:latin typeface="roboto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8738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86036" y="140779"/>
            <a:ext cx="7775101" cy="469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b="1">
                <a:latin typeface="robotoregular"/>
              </a:rPr>
              <a:t>Computing the Pareto front</a:t>
            </a:r>
            <a:endParaRPr lang="zh-CN" altLang="en-US" sz="2401" b="1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793167" y="718527"/>
            <a:ext cx="7333968" cy="45719"/>
          </a:xfrm>
          <a:prstGeom prst="roundRect">
            <a:avLst>
              <a:gd name="adj" fmla="val 44166"/>
            </a:avLst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983">
              <a:defRPr/>
            </a:pPr>
            <a:endParaRPr lang="zh-CN" altLang="en-US" sz="1350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ABEF4F-2976-4BF5-8291-04DE19786E4A}"/>
              </a:ext>
            </a:extLst>
          </p:cNvPr>
          <p:cNvSpPr/>
          <p:nvPr/>
        </p:nvSpPr>
        <p:spPr>
          <a:xfrm>
            <a:off x="541139" y="888599"/>
            <a:ext cx="8532947" cy="4168217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竖排文本占位符 2">
            <a:extLst>
              <a:ext uri="{FF2B5EF4-FFF2-40B4-BE49-F238E27FC236}">
                <a16:creationId xmlns:a16="http://schemas.microsoft.com/office/drawing/2014/main" id="{9A041A30-68CE-4003-92E6-8608DE8F40A9}"/>
              </a:ext>
            </a:extLst>
          </p:cNvPr>
          <p:cNvSpPr txBox="1">
            <a:spLocks/>
          </p:cNvSpPr>
          <p:nvPr/>
        </p:nvSpPr>
        <p:spPr>
          <a:xfrm>
            <a:off x="219407" y="2675183"/>
            <a:ext cx="413973" cy="1786504"/>
          </a:xfrm>
          <a:prstGeom prst="rect">
            <a:avLst/>
          </a:prstGeom>
        </p:spPr>
        <p:txBody>
          <a:bodyPr vert="eaVert" lIns="91440" tIns="45720" rIns="91440" bIns="45720" rtlCol="0" anchor="ctr">
            <a:normAutofit fontScale="47500" lnSpcReduction="20000"/>
          </a:bodyPr>
          <a:lstStyle>
            <a:lvl1pPr marL="0" indent="0" algn="l" defTabSz="685983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514487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479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470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461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453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44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436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427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Multi-objective optimization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4C2E3AF-D195-48BA-9960-8A36889ACDA1}"/>
              </a:ext>
            </a:extLst>
          </p:cNvPr>
          <p:cNvSpPr/>
          <p:nvPr/>
        </p:nvSpPr>
        <p:spPr>
          <a:xfrm>
            <a:off x="581510" y="913725"/>
            <a:ext cx="30993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Basic </a:t>
            </a:r>
            <a:r>
              <a:rPr lang="en-US" altLang="zh-CN" dirty="0">
                <a:solidFill>
                  <a:srgbClr val="FF0000"/>
                </a:solidFill>
              </a:rPr>
              <a:t>idea of Genetic algorithm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3808F8C-561F-44A2-B353-5F0BF3E7DA23}"/>
              </a:ext>
            </a:extLst>
          </p:cNvPr>
          <p:cNvSpPr/>
          <p:nvPr/>
        </p:nvSpPr>
        <p:spPr>
          <a:xfrm>
            <a:off x="569027" y="1208626"/>
            <a:ext cx="544302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Initial:</a:t>
            </a:r>
          </a:p>
          <a:p>
            <a:r>
              <a:rPr lang="en-US" altLang="zh-CN" sz="1600" dirty="0"/>
              <a:t>	Randomly generate some points as the initial population</a:t>
            </a:r>
          </a:p>
          <a:p>
            <a:r>
              <a:rPr lang="en-US" altLang="zh-CN" sz="1600" dirty="0"/>
              <a:t>Do:</a:t>
            </a:r>
            <a:endParaRPr lang="zh-CN" altLang="en-US" sz="1600" dirty="0"/>
          </a:p>
          <a:p>
            <a:pPr lvl="1"/>
            <a:r>
              <a:rPr lang="en-US" altLang="zh-CN" sz="1600" dirty="0"/>
              <a:t>1.</a:t>
            </a:r>
            <a:r>
              <a:rPr lang="zh-CN" altLang="en-US" sz="1600" dirty="0"/>
              <a:t>Divide the population into sub-groups</a:t>
            </a:r>
            <a:r>
              <a:rPr lang="en-US" altLang="zh-CN" sz="1600" dirty="0"/>
              <a:t>.</a:t>
            </a:r>
          </a:p>
          <a:p>
            <a:pPr lvl="1"/>
            <a:r>
              <a:rPr lang="en-US" altLang="zh-CN" sz="1600" dirty="0"/>
              <a:t>2.A</a:t>
            </a:r>
            <a:r>
              <a:rPr lang="zh-CN" altLang="en-US" sz="1600" dirty="0"/>
              <a:t>ssign an objective function to each sub-group, select the </a:t>
            </a:r>
            <a:r>
              <a:rPr lang="en-US" altLang="zh-CN" sz="1600" dirty="0"/>
              <a:t>points </a:t>
            </a:r>
            <a:r>
              <a:rPr lang="zh-CN" altLang="en-US" sz="1600" dirty="0"/>
              <a:t>with high fitness to form a new sub-group</a:t>
            </a:r>
            <a:r>
              <a:rPr lang="en-US" altLang="zh-CN" sz="1600" dirty="0"/>
              <a:t>.</a:t>
            </a:r>
          </a:p>
          <a:p>
            <a:pPr lvl="1"/>
            <a:r>
              <a:rPr lang="en-US" altLang="zh-CN" sz="1600" dirty="0"/>
              <a:t>3.Merge all new </a:t>
            </a:r>
            <a:r>
              <a:rPr lang="zh-CN" altLang="en-US" sz="1600" dirty="0"/>
              <a:t>sub-groups into a complete group, perform cross</a:t>
            </a:r>
            <a:r>
              <a:rPr lang="en-US" altLang="zh-CN" sz="1600" dirty="0"/>
              <a:t>over and</a:t>
            </a:r>
            <a:r>
              <a:rPr lang="zh-CN" altLang="en-US" sz="1600" dirty="0"/>
              <a:t> mutation operation </a:t>
            </a:r>
            <a:r>
              <a:rPr lang="en-US" altLang="zh-CN" sz="1600" dirty="0"/>
              <a:t>to </a:t>
            </a:r>
            <a:r>
              <a:rPr lang="zh-CN" altLang="en-US" sz="1600" dirty="0"/>
              <a:t>generate the next </a:t>
            </a:r>
            <a:r>
              <a:rPr lang="en-US" altLang="zh-CN" sz="1600" dirty="0"/>
              <a:t>population.</a:t>
            </a:r>
          </a:p>
          <a:p>
            <a:r>
              <a:rPr lang="en-US" altLang="zh-CN" sz="1600" dirty="0"/>
              <a:t>While:</a:t>
            </a:r>
          </a:p>
          <a:p>
            <a:r>
              <a:rPr lang="en-US" altLang="zh-CN" sz="1600" dirty="0"/>
              <a:t>	not convergence </a:t>
            </a:r>
            <a:r>
              <a:rPr lang="en-US" altLang="zh-CN" sz="1600" dirty="0">
                <a:solidFill>
                  <a:srgbClr val="FF0000"/>
                </a:solidFill>
              </a:rPr>
              <a:t>or</a:t>
            </a:r>
            <a:r>
              <a:rPr lang="en-US" altLang="zh-CN" sz="1600" dirty="0"/>
              <a:t> the number of generation &lt; threshold</a:t>
            </a:r>
          </a:p>
          <a:p>
            <a:r>
              <a:rPr lang="en-US" altLang="zh-CN" sz="1600" dirty="0"/>
              <a:t>Final:</a:t>
            </a:r>
          </a:p>
          <a:p>
            <a:r>
              <a:rPr lang="en-US" altLang="zh-CN" sz="1600" dirty="0"/>
              <a:t>	Obtain</a:t>
            </a:r>
            <a:r>
              <a:rPr lang="zh-CN" altLang="en-US" sz="1600" dirty="0"/>
              <a:t> the Pareto </a:t>
            </a:r>
            <a:r>
              <a:rPr lang="en-US" altLang="zh-CN" sz="1600" dirty="0"/>
              <a:t>front</a:t>
            </a:r>
            <a:r>
              <a:rPr lang="zh-CN" altLang="en-US" sz="1600" dirty="0"/>
              <a:t>.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F621045-0646-491B-815E-063A532A5D07}"/>
              </a:ext>
            </a:extLst>
          </p:cNvPr>
          <p:cNvGrpSpPr/>
          <p:nvPr/>
        </p:nvGrpSpPr>
        <p:grpSpPr>
          <a:xfrm>
            <a:off x="5919806" y="1110892"/>
            <a:ext cx="3082274" cy="3723630"/>
            <a:chOff x="5919806" y="1110892"/>
            <a:chExt cx="3082274" cy="372363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0BD42A5-F1FA-437D-81E1-B4B4752B0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19806" y="1110892"/>
              <a:ext cx="3082274" cy="372363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04C0F85-0183-45EA-8E6D-64DEB49789AB}"/>
                </a:ext>
              </a:extLst>
            </p:cNvPr>
            <p:cNvSpPr/>
            <p:nvPr/>
          </p:nvSpPr>
          <p:spPr>
            <a:xfrm>
              <a:off x="6661819" y="2634153"/>
              <a:ext cx="92845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altLang="zh-CN" sz="1600" dirty="0"/>
                <a:t>……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643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86036" y="140779"/>
            <a:ext cx="7775101" cy="469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b="1" dirty="0">
                <a:latin typeface="robotoregular"/>
              </a:rPr>
              <a:t>Computing the Pareto front</a:t>
            </a:r>
            <a:endParaRPr lang="zh-CN" altLang="en-US" sz="2401" b="1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793167" y="718527"/>
            <a:ext cx="7333968" cy="45719"/>
          </a:xfrm>
          <a:prstGeom prst="roundRect">
            <a:avLst>
              <a:gd name="adj" fmla="val 44166"/>
            </a:avLst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983">
              <a:defRPr/>
            </a:pPr>
            <a:endParaRPr lang="zh-CN" altLang="en-US" sz="1350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ABEF4F-2976-4BF5-8291-04DE19786E4A}"/>
              </a:ext>
            </a:extLst>
          </p:cNvPr>
          <p:cNvSpPr/>
          <p:nvPr/>
        </p:nvSpPr>
        <p:spPr>
          <a:xfrm>
            <a:off x="541139" y="888599"/>
            <a:ext cx="8532947" cy="4168217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竖排文本占位符 2">
            <a:extLst>
              <a:ext uri="{FF2B5EF4-FFF2-40B4-BE49-F238E27FC236}">
                <a16:creationId xmlns:a16="http://schemas.microsoft.com/office/drawing/2014/main" id="{9A041A30-68CE-4003-92E6-8608DE8F40A9}"/>
              </a:ext>
            </a:extLst>
          </p:cNvPr>
          <p:cNvSpPr txBox="1">
            <a:spLocks/>
          </p:cNvSpPr>
          <p:nvPr/>
        </p:nvSpPr>
        <p:spPr>
          <a:xfrm>
            <a:off x="219407" y="2675183"/>
            <a:ext cx="413973" cy="1786504"/>
          </a:xfrm>
          <a:prstGeom prst="rect">
            <a:avLst/>
          </a:prstGeom>
        </p:spPr>
        <p:txBody>
          <a:bodyPr vert="eaVert" lIns="91440" tIns="45720" rIns="91440" bIns="45720" rtlCol="0" anchor="ctr">
            <a:normAutofit fontScale="47500" lnSpcReduction="20000"/>
          </a:bodyPr>
          <a:lstStyle>
            <a:lvl1pPr marL="0" indent="0" algn="l" defTabSz="685983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514487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479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470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461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453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44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436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427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Multi-objective optimization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4C2E3AF-D195-48BA-9960-8A36889ACDA1}"/>
              </a:ext>
            </a:extLst>
          </p:cNvPr>
          <p:cNvSpPr/>
          <p:nvPr/>
        </p:nvSpPr>
        <p:spPr>
          <a:xfrm>
            <a:off x="633380" y="1011645"/>
            <a:ext cx="506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Nondominated sorting genetic algorithm II </a:t>
            </a:r>
            <a:r>
              <a:rPr lang="en-US" altLang="zh-CN" dirty="0">
                <a:solidFill>
                  <a:srgbClr val="FF0000"/>
                </a:solidFill>
              </a:rPr>
              <a:t>(NSGA-II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1B5386E-22C3-41A6-89A3-8E75BA6BB9E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049" y="1078075"/>
            <a:ext cx="3226719" cy="375991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1A0B5BB-C86D-46F6-9FF1-1C4C565ED848}"/>
              </a:ext>
            </a:extLst>
          </p:cNvPr>
          <p:cNvSpPr/>
          <p:nvPr/>
        </p:nvSpPr>
        <p:spPr>
          <a:xfrm>
            <a:off x="648210" y="1504023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NSGA-</a:t>
            </a:r>
            <a:r>
              <a:rPr lang="en-US" altLang="zh-CN" dirty="0"/>
              <a:t> II</a:t>
            </a:r>
            <a:r>
              <a:rPr lang="zh-CN" altLang="en-US" dirty="0"/>
              <a:t> is currently one of the most popular multi-objective genetic algorithms.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It </a:t>
            </a:r>
            <a:r>
              <a:rPr lang="zh-CN" altLang="en-US" dirty="0">
                <a:solidFill>
                  <a:srgbClr val="FF0000"/>
                </a:solidFill>
              </a:rPr>
              <a:t>reduces the complexity</a:t>
            </a:r>
            <a:r>
              <a:rPr lang="zh-CN" altLang="en-US" dirty="0"/>
              <a:t> of non-inferior ranking genetic algorithms.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It has the advantages of </a:t>
            </a:r>
            <a:r>
              <a:rPr lang="zh-CN" altLang="en-US" dirty="0">
                <a:solidFill>
                  <a:srgbClr val="FF0000"/>
                </a:solidFill>
              </a:rPr>
              <a:t>fast running speed </a:t>
            </a:r>
            <a:r>
              <a:rPr lang="zh-CN" altLang="en-US" dirty="0"/>
              <a:t>and </a:t>
            </a:r>
            <a:r>
              <a:rPr lang="zh-CN" altLang="en-US" dirty="0">
                <a:solidFill>
                  <a:srgbClr val="FF0000"/>
                </a:solidFill>
              </a:rPr>
              <a:t>good solution set convergence</a:t>
            </a:r>
            <a:r>
              <a:rPr lang="zh-CN" alt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8194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105535" y="1924472"/>
            <a:ext cx="3708412" cy="806189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Numerical results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2682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86036" y="140779"/>
            <a:ext cx="77751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Solution settings——based on NSGA-II</a:t>
            </a:r>
            <a:endParaRPr lang="zh-CN" altLang="en-US" sz="2400" dirty="0"/>
          </a:p>
        </p:txBody>
      </p:sp>
      <p:sp>
        <p:nvSpPr>
          <p:cNvPr id="11" name="圆角矩形 10"/>
          <p:cNvSpPr/>
          <p:nvPr/>
        </p:nvSpPr>
        <p:spPr>
          <a:xfrm>
            <a:off x="793167" y="718527"/>
            <a:ext cx="7333968" cy="45719"/>
          </a:xfrm>
          <a:prstGeom prst="roundRect">
            <a:avLst>
              <a:gd name="adj" fmla="val 44166"/>
            </a:avLst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983">
              <a:defRPr/>
            </a:pPr>
            <a:endParaRPr lang="zh-CN" altLang="en-US" sz="1350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ABEF4F-2976-4BF5-8291-04DE19786E4A}"/>
              </a:ext>
            </a:extLst>
          </p:cNvPr>
          <p:cNvSpPr/>
          <p:nvPr/>
        </p:nvSpPr>
        <p:spPr>
          <a:xfrm>
            <a:off x="622688" y="888599"/>
            <a:ext cx="8451398" cy="4168217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竖排文本占位符 2">
            <a:extLst>
              <a:ext uri="{FF2B5EF4-FFF2-40B4-BE49-F238E27FC236}">
                <a16:creationId xmlns:a16="http://schemas.microsoft.com/office/drawing/2014/main" id="{9A041A30-68CE-4003-92E6-8608DE8F40A9}"/>
              </a:ext>
            </a:extLst>
          </p:cNvPr>
          <p:cNvSpPr txBox="1">
            <a:spLocks/>
          </p:cNvSpPr>
          <p:nvPr/>
        </p:nvSpPr>
        <p:spPr>
          <a:xfrm>
            <a:off x="208715" y="2392524"/>
            <a:ext cx="413973" cy="1786504"/>
          </a:xfrm>
          <a:prstGeom prst="rect">
            <a:avLst/>
          </a:prstGeom>
        </p:spPr>
        <p:txBody>
          <a:bodyPr vert="eaVert" lIns="91440" tIns="45720" rIns="91440" bIns="45720" rtlCol="0" anchor="ctr">
            <a:normAutofit fontScale="85000" lnSpcReduction="10000"/>
          </a:bodyPr>
          <a:lstStyle>
            <a:lvl1pPr marL="0" indent="0" algn="l" defTabSz="685983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514487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479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470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461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453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44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436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427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Numerical results</a:t>
            </a:r>
            <a:endParaRPr lang="zh-CN" altLang="en-US" sz="1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000188-5087-4217-82A0-126D4A93AA48}"/>
              </a:ext>
            </a:extLst>
          </p:cNvPr>
          <p:cNvSpPr/>
          <p:nvPr/>
        </p:nvSpPr>
        <p:spPr>
          <a:xfrm>
            <a:off x="4681599" y="1384412"/>
            <a:ext cx="4572000" cy="295786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Solution settings: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1.set a random population of 100 individuals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2.a reduction rate of 0.4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3.The maximum number of iterations is 200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4.Using linear crossover and non-uniform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mutation genetic operators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5.the mutation probability is 0.5%.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04CCA8-3316-45FA-95C9-449CE1837325}"/>
                  </a:ext>
                </a:extLst>
              </p:cNvPr>
              <p:cNvSpPr/>
              <p:nvPr/>
            </p:nvSpPr>
            <p:spPr>
              <a:xfrm>
                <a:off x="686190" y="1924170"/>
                <a:ext cx="4572000" cy="18502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dirty="0">
                    <a:solidFill>
                      <a:srgbClr val="FF0000"/>
                    </a:solidFill>
                  </a:rPr>
                  <a:t>Choose 11 parameters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16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16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1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1_1</m:t>
                        </m:r>
                      </m:sub>
                    </m:sSub>
                    <m:r>
                      <a:rPr lang="en-US" altLang="zh-CN" sz="16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1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1_2</m:t>
                        </m:r>
                      </m:sub>
                    </m:sSub>
                    <m:r>
                      <a:rPr lang="en-US" altLang="zh-CN" sz="16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1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1_3</m:t>
                        </m:r>
                      </m:sub>
                    </m:sSub>
                    <m:r>
                      <a:rPr lang="en-US" altLang="zh-CN" sz="16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1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2_1</m:t>
                        </m:r>
                      </m:sub>
                    </m:sSub>
                    <m:r>
                      <a:rPr lang="en-US" altLang="zh-CN" sz="16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1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2_2</m:t>
                        </m:r>
                      </m:sub>
                    </m:sSub>
                    <m:r>
                      <a:rPr lang="en-US" altLang="zh-CN" sz="16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1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2_3</m:t>
                        </m:r>
                      </m:sub>
                    </m:sSub>
                    <m:r>
                      <a:rPr lang="en-US" altLang="zh-CN" sz="16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1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1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1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sz="1600" i="1" dirty="0"/>
              </a:p>
              <a:p>
                <a:endParaRPr lang="en-US" altLang="zh-CN" sz="16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e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</m:e>
                              <m:sub>
                                <m:r>
                                  <a:rPr lang="en-US" altLang="zh-CN" sz="16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6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,−</m:t>
                            </m:r>
                            <m:sSub>
                              <m:sSubPr>
                                <m:ctrlPr>
                                  <a:rPr lang="zh-CN" altLang="zh-CN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</m:e>
                              <m:sub>
                                <m:r>
                                  <a:rPr lang="en-US" altLang="zh-CN" sz="16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16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</m:e>
                              <m:sub>
                                <m:r>
                                  <a:rPr lang="en-US" altLang="zh-CN" sz="16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altLang="zh-CN" sz="1600" dirty="0"/>
              </a:p>
              <a:p>
                <a:endParaRPr lang="zh-CN" altLang="zh-CN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a:rPr lang="en-US" altLang="zh-CN" sz="16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6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altLang="zh-CN" sz="16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≥100,</m:t>
                      </m:r>
                      <m:sSub>
                        <m:sSubPr>
                          <m:ctrlPr>
                            <a:rPr lang="zh-CN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6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≥100,</m:t>
                      </m:r>
                      <m:sSub>
                        <m:sSubPr>
                          <m:ctrlPr>
                            <a:rPr lang="zh-CN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6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≥100</m:t>
                      </m:r>
                    </m:oMath>
                  </m:oMathPara>
                </a14:m>
                <a:endParaRPr lang="en-US" altLang="zh-CN" sz="160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zh-CN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zh-CN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zh-CN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zh-CN" altLang="zh-CN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acc>
                                <m:accPr>
                                  <m:chr m:val="⃗"/>
                                  <m:ctrlPr>
                                    <a:rPr lang="zh-CN" altLang="zh-CN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zh-CN" altLang="zh-CN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zh-CN" altLang="zh-CN" sz="1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zh-CN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zh-CN" altLang="zh-CN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zh-CN" sz="16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𝑐𝑜𝑛𝑠𝑡</m:t>
                      </m:r>
                    </m:oMath>
                  </m:oMathPara>
                </a14:m>
                <a:endParaRPr lang="en-US" altLang="zh-CN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04CCA8-3316-45FA-95C9-449CE18373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90" y="1924170"/>
                <a:ext cx="4572000" cy="1850250"/>
              </a:xfrm>
              <a:prstGeom prst="rect">
                <a:avLst/>
              </a:prstGeom>
              <a:blipFill>
                <a:blip r:embed="rId3"/>
                <a:stretch>
                  <a:fillRect l="-800" t="-990" b="-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E99BBE74-B49C-4077-9249-BD3ABA32F5C0}"/>
              </a:ext>
            </a:extLst>
          </p:cNvPr>
          <p:cNvSpPr/>
          <p:nvPr/>
        </p:nvSpPr>
        <p:spPr>
          <a:xfrm>
            <a:off x="626365" y="1496591"/>
            <a:ext cx="2217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Problem Description: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208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86036" y="140779"/>
            <a:ext cx="77751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Iteration process &amp; numerical results——based on NSGA-II</a:t>
            </a:r>
            <a:endParaRPr lang="zh-CN" altLang="en-US" sz="2400" dirty="0"/>
          </a:p>
        </p:txBody>
      </p:sp>
      <p:sp>
        <p:nvSpPr>
          <p:cNvPr id="11" name="圆角矩形 10"/>
          <p:cNvSpPr/>
          <p:nvPr/>
        </p:nvSpPr>
        <p:spPr>
          <a:xfrm>
            <a:off x="793167" y="718527"/>
            <a:ext cx="7333968" cy="45719"/>
          </a:xfrm>
          <a:prstGeom prst="roundRect">
            <a:avLst>
              <a:gd name="adj" fmla="val 44166"/>
            </a:avLst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983">
              <a:defRPr/>
            </a:pPr>
            <a:endParaRPr lang="zh-CN" altLang="en-US" sz="1350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ABEF4F-2976-4BF5-8291-04DE19786E4A}"/>
              </a:ext>
            </a:extLst>
          </p:cNvPr>
          <p:cNvSpPr/>
          <p:nvPr/>
        </p:nvSpPr>
        <p:spPr>
          <a:xfrm>
            <a:off x="622688" y="888599"/>
            <a:ext cx="8451398" cy="4168217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竖排文本占位符 2">
            <a:extLst>
              <a:ext uri="{FF2B5EF4-FFF2-40B4-BE49-F238E27FC236}">
                <a16:creationId xmlns:a16="http://schemas.microsoft.com/office/drawing/2014/main" id="{9A041A30-68CE-4003-92E6-8608DE8F40A9}"/>
              </a:ext>
            </a:extLst>
          </p:cNvPr>
          <p:cNvSpPr txBox="1">
            <a:spLocks/>
          </p:cNvSpPr>
          <p:nvPr/>
        </p:nvSpPr>
        <p:spPr>
          <a:xfrm>
            <a:off x="208715" y="2392524"/>
            <a:ext cx="413973" cy="1786504"/>
          </a:xfrm>
          <a:prstGeom prst="rect">
            <a:avLst/>
          </a:prstGeom>
        </p:spPr>
        <p:txBody>
          <a:bodyPr vert="eaVert" lIns="91440" tIns="45720" rIns="91440" bIns="45720" rtlCol="0" anchor="ctr">
            <a:normAutofit fontScale="85000" lnSpcReduction="10000"/>
          </a:bodyPr>
          <a:lstStyle>
            <a:lvl1pPr marL="0" indent="0" algn="l" defTabSz="685983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514487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479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470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461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453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44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436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427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Numerical results</a:t>
            </a:r>
            <a:endParaRPr lang="zh-CN" altLang="en-US" sz="1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FA912E1-619D-41F1-9C9F-F14CCDBD4E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3807" y="1526551"/>
            <a:ext cx="3965806" cy="322181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AF17549-6769-44B0-BD97-ADB0FCF46E49}"/>
              </a:ext>
            </a:extLst>
          </p:cNvPr>
          <p:cNvSpPr/>
          <p:nvPr/>
        </p:nvSpPr>
        <p:spPr>
          <a:xfrm>
            <a:off x="4963988" y="1050401"/>
            <a:ext cx="2356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Final numerical results: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7C95780-9122-4704-9290-E3B2CE962C7D}"/>
              </a:ext>
            </a:extLst>
          </p:cNvPr>
          <p:cNvSpPr/>
          <p:nvPr/>
        </p:nvSpPr>
        <p:spPr>
          <a:xfrm>
            <a:off x="785511" y="1047068"/>
            <a:ext cx="1870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Iteration process: </a:t>
            </a:r>
            <a:endParaRPr lang="zh-CN" altLang="en-US" dirty="0"/>
          </a:p>
        </p:txBody>
      </p:sp>
      <p:pic>
        <p:nvPicPr>
          <p:cNvPr id="5" name="Iteration process">
            <a:hlinkClick r:id="" action="ppaction://media"/>
            <a:extLst>
              <a:ext uri="{FF2B5EF4-FFF2-40B4-BE49-F238E27FC236}">
                <a16:creationId xmlns:a16="http://schemas.microsoft.com/office/drawing/2014/main" id="{08DA44C0-4429-4251-8786-5F73D7CC4FA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5544" y="1521943"/>
            <a:ext cx="3965806" cy="322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06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46369" y="5904"/>
            <a:ext cx="2483002" cy="857498"/>
          </a:xfrm>
        </p:spPr>
        <p:txBody>
          <a:bodyPr>
            <a:normAutofit fontScale="85000" lnSpcReduction="10000"/>
          </a:bodyPr>
          <a:lstStyle/>
          <a:p>
            <a:r>
              <a:rPr kumimoji="1" lang="en-US" altLang="zh-CN" sz="3600" dirty="0"/>
              <a:t>CONTENTS</a:t>
            </a:r>
            <a:endParaRPr kumimoji="1" lang="zh-CN" altLang="en-US" sz="40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107504" y="632394"/>
            <a:ext cx="471627" cy="548879"/>
          </a:xfrm>
          <a:ln>
            <a:noFill/>
          </a:ln>
        </p:spPr>
        <p:txBody>
          <a:bodyPr/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2701379" y="628328"/>
            <a:ext cx="1656184" cy="548879"/>
          </a:xfrm>
        </p:spPr>
        <p:txBody>
          <a:bodyPr>
            <a:normAutofit/>
          </a:bodyPr>
          <a:lstStyle/>
          <a:p>
            <a:r>
              <a:rPr kumimoji="1" lang="en-US" altLang="zh-CN" sz="1800" dirty="0"/>
              <a:t>Background</a:t>
            </a:r>
            <a:endParaRPr kumimoji="1" lang="zh-CN" altLang="en-US" sz="1800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7FE2352E-ABCF-4DF0-82B3-F0AA2F0744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83207" y="1280396"/>
            <a:ext cx="471645" cy="548879"/>
          </a:xfrm>
          <a:ln>
            <a:noFill/>
          </a:ln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FEE0872F-04F8-400D-8091-057212251E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05" y="1276329"/>
            <a:ext cx="2485216" cy="548879"/>
          </a:xfrm>
        </p:spPr>
        <p:txBody>
          <a:bodyPr>
            <a:normAutofit fontScale="92500"/>
          </a:bodyPr>
          <a:lstStyle/>
          <a:p>
            <a:r>
              <a:rPr lang="en-US" altLang="zh-CN" sz="1800" dirty="0"/>
              <a:t>Mathematical model</a:t>
            </a: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AA5E667B-02B8-491F-95C6-A756572D0D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57463" y="1988693"/>
            <a:ext cx="471645" cy="548879"/>
          </a:xfrm>
          <a:ln>
            <a:noFill/>
          </a:ln>
        </p:spPr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9" name="文本占位符 18">
            <a:extLst>
              <a:ext uri="{FF2B5EF4-FFF2-40B4-BE49-F238E27FC236}">
                <a16:creationId xmlns:a16="http://schemas.microsoft.com/office/drawing/2014/main" id="{883DCDF0-B507-40FA-B582-021D2DE4444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051361" y="1984627"/>
            <a:ext cx="3114514" cy="548879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Main</a:t>
            </a:r>
            <a:r>
              <a:rPr lang="zh-CN" altLang="en-US" sz="1800" dirty="0"/>
              <a:t> </a:t>
            </a:r>
            <a:r>
              <a:rPr lang="en-US" altLang="zh-CN" sz="1800" dirty="0"/>
              <a:t>method</a:t>
            </a:r>
            <a:endParaRPr lang="zh-CN" altLang="en-US" sz="1800" dirty="0"/>
          </a:p>
        </p:txBody>
      </p:sp>
      <p:sp>
        <p:nvSpPr>
          <p:cNvPr id="28" name="文本占位符 16">
            <a:extLst>
              <a:ext uri="{FF2B5EF4-FFF2-40B4-BE49-F238E27FC236}">
                <a16:creationId xmlns:a16="http://schemas.microsoft.com/office/drawing/2014/main" id="{931781A3-4DB8-454E-8BA9-29FD79B1C3C9}"/>
              </a:ext>
            </a:extLst>
          </p:cNvPr>
          <p:cNvSpPr txBox="1">
            <a:spLocks/>
          </p:cNvSpPr>
          <p:nvPr/>
        </p:nvSpPr>
        <p:spPr>
          <a:xfrm>
            <a:off x="4230777" y="2716560"/>
            <a:ext cx="471645" cy="54887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983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  <a:defRPr sz="3001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514487" indent="-171496" algn="ctr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857479" indent="-171496" algn="ctr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200470" indent="-171496" algn="ctr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1543461" indent="-171496" algn="ctr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1886453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44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436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427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9" name="文本占位符 18">
            <a:extLst>
              <a:ext uri="{FF2B5EF4-FFF2-40B4-BE49-F238E27FC236}">
                <a16:creationId xmlns:a16="http://schemas.microsoft.com/office/drawing/2014/main" id="{B2E7A69D-8DB6-4EE1-83FD-5FB6DE6B5993}"/>
              </a:ext>
            </a:extLst>
          </p:cNvPr>
          <p:cNvSpPr txBox="1">
            <a:spLocks/>
          </p:cNvSpPr>
          <p:nvPr/>
        </p:nvSpPr>
        <p:spPr>
          <a:xfrm>
            <a:off x="4824675" y="2680556"/>
            <a:ext cx="3421320" cy="6413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983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  <a:defRPr sz="2101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514487" indent="-171496" algn="ctr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857479" indent="-171496" algn="ctr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200470" indent="-171496" algn="ctr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1543461" indent="-171496" algn="ctr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1886453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44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436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427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Numerical results</a:t>
            </a:r>
            <a:endParaRPr lang="zh-CN" altLang="en-US" sz="1800" dirty="0"/>
          </a:p>
        </p:txBody>
      </p:sp>
      <p:sp>
        <p:nvSpPr>
          <p:cNvPr id="30" name="文本占位符 16">
            <a:extLst>
              <a:ext uri="{FF2B5EF4-FFF2-40B4-BE49-F238E27FC236}">
                <a16:creationId xmlns:a16="http://schemas.microsoft.com/office/drawing/2014/main" id="{D81FC6E3-8BCB-4C04-8E2A-B42FE8D558FF}"/>
              </a:ext>
            </a:extLst>
          </p:cNvPr>
          <p:cNvSpPr txBox="1">
            <a:spLocks/>
          </p:cNvSpPr>
          <p:nvPr/>
        </p:nvSpPr>
        <p:spPr>
          <a:xfrm>
            <a:off x="4986861" y="3530338"/>
            <a:ext cx="471645" cy="54887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983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  <a:defRPr sz="3001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514487" indent="-171496" algn="ctr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857479" indent="-171496" algn="ctr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200470" indent="-171496" algn="ctr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1543461" indent="-171496" algn="ctr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1886453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44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436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427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1" name="文本占位符 18">
            <a:extLst>
              <a:ext uri="{FF2B5EF4-FFF2-40B4-BE49-F238E27FC236}">
                <a16:creationId xmlns:a16="http://schemas.microsoft.com/office/drawing/2014/main" id="{B3CF05E2-5EB2-42B3-AA7A-48EB92941F4D}"/>
              </a:ext>
            </a:extLst>
          </p:cNvPr>
          <p:cNvSpPr txBox="1">
            <a:spLocks/>
          </p:cNvSpPr>
          <p:nvPr/>
        </p:nvSpPr>
        <p:spPr>
          <a:xfrm>
            <a:off x="5580759" y="3472644"/>
            <a:ext cx="349332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983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  <a:defRPr sz="2101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514487" indent="-171496" algn="ctr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857479" indent="-171496" algn="ctr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200470" indent="-171496" algn="ctr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1543461" indent="-171496" algn="ctr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1886453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44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436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427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Discussion</a:t>
            </a:r>
            <a:endParaRPr lang="zh-CN" altLang="en-US" sz="1800" dirty="0"/>
          </a:p>
        </p:txBody>
      </p:sp>
      <p:sp>
        <p:nvSpPr>
          <p:cNvPr id="32" name="文本占位符 16">
            <a:extLst>
              <a:ext uri="{FF2B5EF4-FFF2-40B4-BE49-F238E27FC236}">
                <a16:creationId xmlns:a16="http://schemas.microsoft.com/office/drawing/2014/main" id="{6E0168CD-48A2-47AB-A111-9073889E5E06}"/>
              </a:ext>
            </a:extLst>
          </p:cNvPr>
          <p:cNvSpPr txBox="1">
            <a:spLocks/>
          </p:cNvSpPr>
          <p:nvPr/>
        </p:nvSpPr>
        <p:spPr>
          <a:xfrm>
            <a:off x="5778949" y="4305160"/>
            <a:ext cx="471645" cy="54887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983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  <a:defRPr sz="3001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514487" indent="-171496" algn="ctr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857479" indent="-171496" algn="ctr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200470" indent="-171496" algn="ctr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1543461" indent="-171496" algn="ctr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1886453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44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436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427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3" name="文本占位符 18">
            <a:extLst>
              <a:ext uri="{FF2B5EF4-FFF2-40B4-BE49-F238E27FC236}">
                <a16:creationId xmlns:a16="http://schemas.microsoft.com/office/drawing/2014/main" id="{E2BFCB81-D34C-4725-8B51-D19502DF1A2E}"/>
              </a:ext>
            </a:extLst>
          </p:cNvPr>
          <p:cNvSpPr txBox="1">
            <a:spLocks/>
          </p:cNvSpPr>
          <p:nvPr/>
        </p:nvSpPr>
        <p:spPr>
          <a:xfrm>
            <a:off x="6372847" y="4305160"/>
            <a:ext cx="1765136" cy="548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983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  <a:defRPr sz="2101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514487" indent="-171496" algn="ctr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857479" indent="-171496" algn="ctr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200470" indent="-171496" algn="ctr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1543461" indent="-171496" algn="ctr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1886453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44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436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427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Thanks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0792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105535" y="1924472"/>
            <a:ext cx="3708412" cy="806189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Discussion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5666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90290" y="221176"/>
            <a:ext cx="77751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Discussion</a:t>
            </a:r>
            <a:endParaRPr lang="zh-CN" altLang="en-US" sz="2400" dirty="0"/>
          </a:p>
        </p:txBody>
      </p:sp>
      <p:sp>
        <p:nvSpPr>
          <p:cNvPr id="11" name="圆角矩形 10"/>
          <p:cNvSpPr/>
          <p:nvPr/>
        </p:nvSpPr>
        <p:spPr>
          <a:xfrm>
            <a:off x="793167" y="718527"/>
            <a:ext cx="7333968" cy="45719"/>
          </a:xfrm>
          <a:prstGeom prst="roundRect">
            <a:avLst>
              <a:gd name="adj" fmla="val 44166"/>
            </a:avLst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983">
              <a:defRPr/>
            </a:pPr>
            <a:endParaRPr lang="zh-CN" altLang="en-US" sz="1350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ABEF4F-2976-4BF5-8291-04DE19786E4A}"/>
              </a:ext>
            </a:extLst>
          </p:cNvPr>
          <p:cNvSpPr/>
          <p:nvPr/>
        </p:nvSpPr>
        <p:spPr>
          <a:xfrm>
            <a:off x="686036" y="888599"/>
            <a:ext cx="8388050" cy="4168217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竖排文本占位符 2">
            <a:extLst>
              <a:ext uri="{FF2B5EF4-FFF2-40B4-BE49-F238E27FC236}">
                <a16:creationId xmlns:a16="http://schemas.microsoft.com/office/drawing/2014/main" id="{9A041A30-68CE-4003-92E6-8608DE8F40A9}"/>
              </a:ext>
            </a:extLst>
          </p:cNvPr>
          <p:cNvSpPr txBox="1">
            <a:spLocks/>
          </p:cNvSpPr>
          <p:nvPr/>
        </p:nvSpPr>
        <p:spPr>
          <a:xfrm>
            <a:off x="208715" y="2392524"/>
            <a:ext cx="413973" cy="1786504"/>
          </a:xfrm>
          <a:prstGeom prst="rect">
            <a:avLst/>
          </a:prstGeom>
        </p:spPr>
        <p:txBody>
          <a:bodyPr vert="eaVert" lIns="91440" tIns="45720" rIns="91440" bIns="45720" rtlCol="0" anchor="ctr">
            <a:normAutofit fontScale="92500" lnSpcReduction="20000"/>
          </a:bodyPr>
          <a:lstStyle>
            <a:lvl1pPr marL="0" indent="0" algn="l" defTabSz="685983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514487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479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470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461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453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44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436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427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Discussion</a:t>
            </a:r>
            <a:endParaRPr lang="zh-CN" altLang="en-US" sz="1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0BEFCEA-4C9C-4FFC-844C-559697C7D184}"/>
              </a:ext>
            </a:extLst>
          </p:cNvPr>
          <p:cNvSpPr/>
          <p:nvPr/>
        </p:nvSpPr>
        <p:spPr>
          <a:xfrm>
            <a:off x="793167" y="785720"/>
            <a:ext cx="3982180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Replot the 3D result into three subplots: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1A4553B-F83D-42AC-8532-7FC2E4EF0197}"/>
              </a:ext>
            </a:extLst>
          </p:cNvPr>
          <p:cNvGrpSpPr/>
          <p:nvPr/>
        </p:nvGrpSpPr>
        <p:grpSpPr>
          <a:xfrm>
            <a:off x="717710" y="1254587"/>
            <a:ext cx="8324701" cy="2714357"/>
            <a:chOff x="717710" y="1615528"/>
            <a:chExt cx="8324701" cy="2714357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0968AF3-C704-4345-9537-990FF71EC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7710" y="1615528"/>
              <a:ext cx="8324701" cy="2714357"/>
            </a:xfrm>
            <a:prstGeom prst="rect">
              <a:avLst/>
            </a:prstGeom>
          </p:spPr>
        </p:pic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866FE256-AECA-4D14-816B-3F79FA120A87}"/>
                </a:ext>
              </a:extLst>
            </p:cNvPr>
            <p:cNvSpPr/>
            <p:nvPr/>
          </p:nvSpPr>
          <p:spPr>
            <a:xfrm>
              <a:off x="1409075" y="2930577"/>
              <a:ext cx="1334125" cy="532151"/>
            </a:xfrm>
            <a:custGeom>
              <a:avLst/>
              <a:gdLst>
                <a:gd name="connsiteX0" fmla="*/ 0 w 1334125"/>
                <a:gd name="connsiteY0" fmla="*/ 0 h 532151"/>
                <a:gd name="connsiteX1" fmla="*/ 284814 w 1334125"/>
                <a:gd name="connsiteY1" fmla="*/ 389744 h 532151"/>
                <a:gd name="connsiteX2" fmla="*/ 1334125 w 1334125"/>
                <a:gd name="connsiteY2" fmla="*/ 532151 h 532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4125" h="532151">
                  <a:moveTo>
                    <a:pt x="0" y="0"/>
                  </a:moveTo>
                  <a:cubicBezTo>
                    <a:pt x="31230" y="150526"/>
                    <a:pt x="62460" y="301052"/>
                    <a:pt x="284814" y="389744"/>
                  </a:cubicBezTo>
                  <a:cubicBezTo>
                    <a:pt x="507168" y="478436"/>
                    <a:pt x="1144250" y="509666"/>
                    <a:pt x="1334125" y="532151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610EDFC3-5594-4273-A86A-DBC0074B49D2}"/>
                </a:ext>
              </a:extLst>
            </p:cNvPr>
            <p:cNvSpPr/>
            <p:nvPr/>
          </p:nvSpPr>
          <p:spPr>
            <a:xfrm>
              <a:off x="4393567" y="3318711"/>
              <a:ext cx="1081547" cy="288033"/>
            </a:xfrm>
            <a:custGeom>
              <a:avLst/>
              <a:gdLst>
                <a:gd name="connsiteX0" fmla="*/ 0 w 1334125"/>
                <a:gd name="connsiteY0" fmla="*/ 0 h 532151"/>
                <a:gd name="connsiteX1" fmla="*/ 284814 w 1334125"/>
                <a:gd name="connsiteY1" fmla="*/ 389744 h 532151"/>
                <a:gd name="connsiteX2" fmla="*/ 1334125 w 1334125"/>
                <a:gd name="connsiteY2" fmla="*/ 532151 h 532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4125" h="532151">
                  <a:moveTo>
                    <a:pt x="0" y="0"/>
                  </a:moveTo>
                  <a:cubicBezTo>
                    <a:pt x="31230" y="150526"/>
                    <a:pt x="62460" y="301052"/>
                    <a:pt x="284814" y="389744"/>
                  </a:cubicBezTo>
                  <a:cubicBezTo>
                    <a:pt x="507168" y="478436"/>
                    <a:pt x="1144250" y="509666"/>
                    <a:pt x="1334125" y="532151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E9AB0536-8AD4-47CD-B964-5594205A569D}"/>
                </a:ext>
              </a:extLst>
            </p:cNvPr>
            <p:cNvSpPr/>
            <p:nvPr/>
          </p:nvSpPr>
          <p:spPr>
            <a:xfrm>
              <a:off x="6841839" y="3076600"/>
              <a:ext cx="1728192" cy="530144"/>
            </a:xfrm>
            <a:custGeom>
              <a:avLst/>
              <a:gdLst>
                <a:gd name="connsiteX0" fmla="*/ 0 w 1334125"/>
                <a:gd name="connsiteY0" fmla="*/ 0 h 532151"/>
                <a:gd name="connsiteX1" fmla="*/ 284814 w 1334125"/>
                <a:gd name="connsiteY1" fmla="*/ 389744 h 532151"/>
                <a:gd name="connsiteX2" fmla="*/ 1334125 w 1334125"/>
                <a:gd name="connsiteY2" fmla="*/ 532151 h 532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4125" h="532151">
                  <a:moveTo>
                    <a:pt x="0" y="0"/>
                  </a:moveTo>
                  <a:cubicBezTo>
                    <a:pt x="31230" y="150526"/>
                    <a:pt x="62460" y="301052"/>
                    <a:pt x="284814" y="389744"/>
                  </a:cubicBezTo>
                  <a:cubicBezTo>
                    <a:pt x="507168" y="478436"/>
                    <a:pt x="1144250" y="509666"/>
                    <a:pt x="1334125" y="532151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CC6CD39B-D5DD-40B0-A8DC-F75D7D768435}"/>
                  </a:ext>
                </a:extLst>
              </p:cNvPr>
              <p:cNvSpPr/>
              <p:nvPr/>
            </p:nvSpPr>
            <p:spPr>
              <a:xfrm>
                <a:off x="697643" y="3807050"/>
                <a:ext cx="843979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Select a </a:t>
                </a:r>
                <a:r>
                  <a:rPr lang="en-US" altLang="zh-CN" dirty="0"/>
                  <a:t>point corresponding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=1320,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=0.99,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=4.5N·m</a:t>
                </a:r>
                <a:r>
                  <a:rPr lang="en-US" altLang="zh-CN" dirty="0"/>
                  <a:t>, obtain the parameters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CC6CD39B-D5DD-40B0-A8DC-F75D7D7684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43" y="3807050"/>
                <a:ext cx="8439791" cy="369332"/>
              </a:xfrm>
              <a:prstGeom prst="rect">
                <a:avLst/>
              </a:prstGeom>
              <a:blipFill>
                <a:blip r:embed="rId4"/>
                <a:stretch>
                  <a:fillRect l="-578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图片 24">
            <a:extLst>
              <a:ext uri="{FF2B5EF4-FFF2-40B4-BE49-F238E27FC236}">
                <a16:creationId xmlns:a16="http://schemas.microsoft.com/office/drawing/2014/main" id="{18B61098-8C57-47B1-82B7-D6EE9CB6A1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9473" y="4181720"/>
            <a:ext cx="5544616" cy="79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96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sz="quarter" idx="13"/>
          </p:nvPr>
        </p:nvSpPr>
        <p:spPr>
          <a:xfrm>
            <a:off x="99362" y="2703172"/>
            <a:ext cx="642851" cy="2231641"/>
          </a:xfrm>
        </p:spPr>
        <p:txBody>
          <a:bodyPr>
            <a:normAutofit/>
          </a:bodyPr>
          <a:lstStyle/>
          <a:p>
            <a:r>
              <a:rPr kumimoji="1" lang="en-US" altLang="zh-CN" sz="1400" b="1" dirty="0">
                <a:sym typeface="+mn-ea"/>
              </a:rPr>
              <a:t>Ending</a:t>
            </a:r>
            <a:endParaRPr kumimoji="1" lang="zh-CN" altLang="en-US" sz="1400" b="1" dirty="0">
              <a:sym typeface="+mn-ea"/>
            </a:endParaRP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0DF15816-FD95-4CFD-B748-6D0BAF79C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970" y="1443339"/>
            <a:ext cx="91471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94804F5-8FEB-4136-BC7E-9292E6668F05}"/>
              </a:ext>
            </a:extLst>
          </p:cNvPr>
          <p:cNvCxnSpPr/>
          <p:nvPr/>
        </p:nvCxnSpPr>
        <p:spPr>
          <a:xfrm>
            <a:off x="1143528" y="1540462"/>
            <a:ext cx="6860117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C8C5FCD-9402-4738-8DC2-903EC34B0C22}"/>
              </a:ext>
            </a:extLst>
          </p:cNvPr>
          <p:cNvCxnSpPr/>
          <p:nvPr/>
        </p:nvCxnSpPr>
        <p:spPr>
          <a:xfrm>
            <a:off x="1143528" y="3604626"/>
            <a:ext cx="6860117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91266CEB-221E-46D0-8E5E-6F8417B0319A}"/>
              </a:ext>
            </a:extLst>
          </p:cNvPr>
          <p:cNvSpPr txBox="1"/>
          <p:nvPr/>
        </p:nvSpPr>
        <p:spPr>
          <a:xfrm>
            <a:off x="2099452" y="2189308"/>
            <a:ext cx="4948267" cy="669350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3301" spc="225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Thanks</a:t>
            </a:r>
            <a:r>
              <a:rPr lang="zh-CN" altLang="en-US" sz="3301" spc="225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19790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86036" y="140779"/>
            <a:ext cx="7775101" cy="469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b="1" dirty="0">
                <a:latin typeface="robotoregular"/>
              </a:rPr>
              <a:t>Computing the Pareto front</a:t>
            </a:r>
            <a:endParaRPr lang="zh-CN" altLang="en-US" sz="2401" b="1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793167" y="718527"/>
            <a:ext cx="7333968" cy="45719"/>
          </a:xfrm>
          <a:prstGeom prst="roundRect">
            <a:avLst>
              <a:gd name="adj" fmla="val 44166"/>
            </a:avLst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983">
              <a:defRPr/>
            </a:pPr>
            <a:endParaRPr lang="zh-CN" altLang="en-US" sz="1350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ABEF4F-2976-4BF5-8291-04DE19786E4A}"/>
              </a:ext>
            </a:extLst>
          </p:cNvPr>
          <p:cNvSpPr/>
          <p:nvPr/>
        </p:nvSpPr>
        <p:spPr>
          <a:xfrm>
            <a:off x="541139" y="888599"/>
            <a:ext cx="8532947" cy="4168217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竖排文本占位符 2">
            <a:extLst>
              <a:ext uri="{FF2B5EF4-FFF2-40B4-BE49-F238E27FC236}">
                <a16:creationId xmlns:a16="http://schemas.microsoft.com/office/drawing/2014/main" id="{9A041A30-68CE-4003-92E6-8608DE8F40A9}"/>
              </a:ext>
            </a:extLst>
          </p:cNvPr>
          <p:cNvSpPr txBox="1">
            <a:spLocks/>
          </p:cNvSpPr>
          <p:nvPr/>
        </p:nvSpPr>
        <p:spPr>
          <a:xfrm>
            <a:off x="219407" y="2675183"/>
            <a:ext cx="413973" cy="1786504"/>
          </a:xfrm>
          <a:prstGeom prst="rect">
            <a:avLst/>
          </a:prstGeom>
        </p:spPr>
        <p:txBody>
          <a:bodyPr vert="eaVert" lIns="91440" tIns="45720" rIns="91440" bIns="45720" rtlCol="0" anchor="ctr">
            <a:normAutofit fontScale="47500" lnSpcReduction="20000"/>
          </a:bodyPr>
          <a:lstStyle>
            <a:lvl1pPr marL="0" indent="0" algn="l" defTabSz="685983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514487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479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470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461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453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44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436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427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Multi-objective optimization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4C2E3AF-D195-48BA-9960-8A36889ACDA1}"/>
              </a:ext>
            </a:extLst>
          </p:cNvPr>
          <p:cNvSpPr/>
          <p:nvPr/>
        </p:nvSpPr>
        <p:spPr>
          <a:xfrm>
            <a:off x="633380" y="1011645"/>
            <a:ext cx="506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Nondominated sorting genetic algorithm II </a:t>
            </a:r>
            <a:r>
              <a:rPr lang="en-US" altLang="zh-CN" dirty="0">
                <a:solidFill>
                  <a:srgbClr val="FF0000"/>
                </a:solidFill>
              </a:rPr>
              <a:t>(NSGA-II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1B5386E-22C3-41A6-89A3-8E75BA6BB9E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049" y="1078075"/>
            <a:ext cx="3226719" cy="375991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69E8A4C0-2018-471E-875C-E9C0F6BCC09E}"/>
              </a:ext>
            </a:extLst>
          </p:cNvPr>
          <p:cNvSpPr/>
          <p:nvPr/>
        </p:nvSpPr>
        <p:spPr>
          <a:xfrm>
            <a:off x="686036" y="1529083"/>
            <a:ext cx="4572000" cy="295786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Solution settings: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1.set a random population of 100 individuals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2.a reduction rate of 0.4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3.The maximum number of iterations is 200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4.Using linear crossover and non-uniform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mutation genetic operators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5.the mutation probability is 0.5%. </a:t>
            </a:r>
          </a:p>
        </p:txBody>
      </p:sp>
    </p:spTree>
    <p:extLst>
      <p:ext uri="{BB962C8B-B14F-4D97-AF65-F5344CB8AC3E}">
        <p14:creationId xmlns:p14="http://schemas.microsoft.com/office/powerpoint/2010/main" val="105397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125299" y="1990815"/>
            <a:ext cx="3148588" cy="548879"/>
          </a:xfrm>
        </p:spPr>
        <p:txBody>
          <a:bodyPr>
            <a:normAutofit/>
          </a:bodyPr>
          <a:lstStyle/>
          <a:p>
            <a:r>
              <a:rPr kumimoji="1" lang="en-US" altLang="zh-CN" sz="2800" dirty="0"/>
              <a:t>Background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8686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37487E3-8956-4066-9E0A-C5EE7F28115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76DE8A-8F19-4718-BC2B-4EC5E04D81AF}"/>
              </a:ext>
            </a:extLst>
          </p:cNvPr>
          <p:cNvSpPr>
            <a:spLocks noGrp="1"/>
          </p:cNvSpPr>
          <p:nvPr>
            <p:ph type="body" orient="vert" sz="quarter" idx="13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sz="1600" dirty="0"/>
              <a:t>Background</a:t>
            </a:r>
            <a:endParaRPr kumimoji="1" lang="zh-CN" altLang="en-US" sz="1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FE76875-7351-47FC-A734-78CC7F5B7CEF}"/>
              </a:ext>
            </a:extLst>
          </p:cNvPr>
          <p:cNvSpPr/>
          <p:nvPr/>
        </p:nvSpPr>
        <p:spPr>
          <a:xfrm>
            <a:off x="833846" y="475145"/>
            <a:ext cx="78128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The shoulder joint is one of the key components of the upper limb prosthesis of the human body.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F7F2CCA-127A-4C50-AD21-3DBECC254A19}"/>
              </a:ext>
            </a:extLst>
          </p:cNvPr>
          <p:cNvSpPr/>
          <p:nvPr/>
        </p:nvSpPr>
        <p:spPr>
          <a:xfrm>
            <a:off x="722239" y="3245753"/>
            <a:ext cx="84249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 mathematical model of a three-degree-of-freedom spherical parallel mechanism was established, and </a:t>
            </a:r>
            <a:r>
              <a:rPr lang="en-US" altLang="zh-CN" dirty="0">
                <a:solidFill>
                  <a:srgbClr val="FF0000"/>
                </a:solidFill>
              </a:rPr>
              <a:t>11 design parameters </a:t>
            </a:r>
            <a:r>
              <a:rPr lang="en-US" altLang="zh-CN" dirty="0"/>
              <a:t>are to be determined.</a:t>
            </a:r>
          </a:p>
          <a:p>
            <a:r>
              <a:rPr lang="en-US" altLang="zh-CN" dirty="0"/>
              <a:t>Multi-objective optimization using </a:t>
            </a:r>
            <a:r>
              <a:rPr lang="en-US" altLang="zh-CN" dirty="0">
                <a:solidFill>
                  <a:srgbClr val="FF0000"/>
                </a:solidFill>
              </a:rPr>
              <a:t>genetic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Working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Dexterity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Maximum torque 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25EAECF-F4C9-479E-8F10-FFE8C320FF2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44215" y="1169043"/>
            <a:ext cx="2692400" cy="2040049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E1A0AF54-2F2F-4841-B1CA-6470FECA1DCC}"/>
              </a:ext>
            </a:extLst>
          </p:cNvPr>
          <p:cNvGrpSpPr/>
          <p:nvPr/>
        </p:nvGrpSpPr>
        <p:grpSpPr>
          <a:xfrm>
            <a:off x="1945295" y="1073909"/>
            <a:ext cx="3298920" cy="2135183"/>
            <a:chOff x="1009191" y="1108558"/>
            <a:chExt cx="3298920" cy="2135183"/>
          </a:xfrm>
        </p:grpSpPr>
        <p:pic>
          <p:nvPicPr>
            <p:cNvPr id="9" name="图片 8" descr="D:\QQ数据\120137016\FileRecv\MobileFile\Image\I9HGL9I$OLLE`P(D6%TG(SO.png">
              <a:extLst>
                <a:ext uri="{FF2B5EF4-FFF2-40B4-BE49-F238E27FC236}">
                  <a16:creationId xmlns:a16="http://schemas.microsoft.com/office/drawing/2014/main" id="{03BDEF93-C242-4C9C-96BB-42BAC3C6EFB7}"/>
                </a:ext>
              </a:extLst>
            </p:cNvPr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191" y="1203692"/>
              <a:ext cx="2692400" cy="20400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2532FF8D-7E5E-45CC-B023-50E32D2105F6}"/>
                </a:ext>
              </a:extLst>
            </p:cNvPr>
            <p:cNvSpPr/>
            <p:nvPr/>
          </p:nvSpPr>
          <p:spPr>
            <a:xfrm>
              <a:off x="2664529" y="1108558"/>
              <a:ext cx="1139647" cy="92392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146DA0B6-1CA1-477A-80D6-2D2E4AFAF81D}"/>
                </a:ext>
              </a:extLst>
            </p:cNvPr>
            <p:cNvCxnSpPr>
              <a:cxnSpLocks/>
              <a:stCxn id="11" idx="6"/>
              <a:endCxn id="10" idx="1"/>
            </p:cNvCxnSpPr>
            <p:nvPr/>
          </p:nvCxnSpPr>
          <p:spPr>
            <a:xfrm>
              <a:off x="3804176" y="1570521"/>
              <a:ext cx="503935" cy="65319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697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125299" y="1990815"/>
            <a:ext cx="3148588" cy="54887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Mathematical model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6129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261219" y="158849"/>
            <a:ext cx="4118558" cy="47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1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Mathematical model</a:t>
            </a:r>
            <a:endParaRPr lang="zh-CN" altLang="en-US" sz="2401" b="1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365206" y="653283"/>
            <a:ext cx="6761928" cy="63051"/>
          </a:xfrm>
          <a:prstGeom prst="roundRect">
            <a:avLst>
              <a:gd name="adj" fmla="val 44166"/>
            </a:avLst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983">
              <a:defRPr/>
            </a:pPr>
            <a:endParaRPr lang="zh-CN" altLang="en-US" sz="1350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0DF15816-FD95-4CFD-B748-6D0BAF79C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970" y="1443339"/>
            <a:ext cx="91471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BFA718A-3247-47D6-BD2B-B75C6263BCA4}"/>
              </a:ext>
            </a:extLst>
          </p:cNvPr>
          <p:cNvSpPr/>
          <p:nvPr/>
        </p:nvSpPr>
        <p:spPr>
          <a:xfrm>
            <a:off x="757439" y="1070702"/>
            <a:ext cx="4969592" cy="375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Spherical parallel mechanism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3RRR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）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ABEF4F-2976-4BF5-8291-04DE19786E4A}"/>
              </a:ext>
            </a:extLst>
          </p:cNvPr>
          <p:cNvSpPr/>
          <p:nvPr/>
        </p:nvSpPr>
        <p:spPr>
          <a:xfrm>
            <a:off x="686037" y="888599"/>
            <a:ext cx="8388049" cy="4168217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竖排文本占位符 2">
            <a:extLst>
              <a:ext uri="{FF2B5EF4-FFF2-40B4-BE49-F238E27FC236}">
                <a16:creationId xmlns:a16="http://schemas.microsoft.com/office/drawing/2014/main" id="{9A041A30-68CE-4003-92E6-8608DE8F40A9}"/>
              </a:ext>
            </a:extLst>
          </p:cNvPr>
          <p:cNvSpPr txBox="1">
            <a:spLocks/>
          </p:cNvSpPr>
          <p:nvPr/>
        </p:nvSpPr>
        <p:spPr>
          <a:xfrm>
            <a:off x="219407" y="2675183"/>
            <a:ext cx="413973" cy="1786504"/>
          </a:xfrm>
          <a:prstGeom prst="rect">
            <a:avLst/>
          </a:prstGeom>
        </p:spPr>
        <p:txBody>
          <a:bodyPr vert="eaVert" lIns="91440" tIns="45720" rIns="91440" bIns="45720" rtlCol="0" anchor="ctr">
            <a:normAutofit fontScale="62500" lnSpcReduction="20000"/>
          </a:bodyPr>
          <a:lstStyle>
            <a:lvl1pPr marL="0" indent="0" algn="l" defTabSz="685983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514487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479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470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461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453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44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436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427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Mathematical model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A1DDBAE3-A7FC-41C8-BFB9-E1DF7DA49AE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57439" y="1597379"/>
            <a:ext cx="2908567" cy="2319491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F1A5B414-73CD-4AF6-8BAA-9725564204F7}"/>
              </a:ext>
            </a:extLst>
          </p:cNvPr>
          <p:cNvPicPr/>
          <p:nvPr/>
        </p:nvPicPr>
        <p:blipFill rotWithShape="1">
          <a:blip r:embed="rId4"/>
          <a:srcRect l="1938"/>
          <a:stretch/>
        </p:blipFill>
        <p:spPr bwMode="auto">
          <a:xfrm>
            <a:off x="3718664" y="1597379"/>
            <a:ext cx="2746481" cy="23194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D0B80784-F169-4840-ADEE-E4A2DA643D86}"/>
                  </a:ext>
                </a:extLst>
              </p:cNvPr>
              <p:cNvSpPr/>
              <p:nvPr/>
            </p:nvSpPr>
            <p:spPr>
              <a:xfrm>
                <a:off x="815210" y="4194495"/>
                <a:ext cx="7861921" cy="7459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By modeling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totally 11 different structural parameters obtained:</a:t>
                </a:r>
              </a:p>
              <a:p>
                <a:endParaRPr lang="en-US" altLang="zh-CN" sz="1400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𝛾</m:t>
                      </m:r>
                      <m:r>
                        <a:rPr lang="en-US" altLang="zh-CN" sz="14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r>
                        <a:rPr lang="en-US" altLang="zh-CN" sz="14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𝛽</m:t>
                      </m:r>
                      <m:r>
                        <a:rPr lang="en-US" altLang="zh-CN" sz="14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sSub>
                        <m:sSubPr>
                          <m:ctrlPr>
                            <a:rPr lang="zh-CN" altLang="zh-CN" sz="1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4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1_1</m:t>
                          </m:r>
                        </m:sub>
                      </m:sSub>
                      <m:r>
                        <a:rPr lang="en-US" altLang="zh-CN" sz="14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sSub>
                        <m:sSubPr>
                          <m:ctrlPr>
                            <a:rPr lang="zh-CN" altLang="zh-CN" sz="1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4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1_2</m:t>
                          </m:r>
                        </m:sub>
                      </m:sSub>
                      <m:r>
                        <a:rPr lang="en-US" altLang="zh-CN" sz="14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sSub>
                        <m:sSubPr>
                          <m:ctrlPr>
                            <a:rPr lang="zh-CN" altLang="zh-CN" sz="1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4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1_3</m:t>
                          </m:r>
                        </m:sub>
                      </m:sSub>
                      <m:r>
                        <a:rPr lang="en-US" altLang="zh-CN" sz="14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sSub>
                        <m:sSubPr>
                          <m:ctrlPr>
                            <a:rPr lang="zh-CN" altLang="zh-CN" sz="1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4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2_1</m:t>
                          </m:r>
                        </m:sub>
                      </m:sSub>
                      <m:r>
                        <a:rPr lang="en-US" altLang="zh-CN" sz="14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sSub>
                        <m:sSubPr>
                          <m:ctrlPr>
                            <a:rPr lang="zh-CN" altLang="zh-CN" sz="1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4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2_2</m:t>
                          </m:r>
                        </m:sub>
                      </m:sSub>
                      <m:r>
                        <a:rPr lang="en-US" altLang="zh-CN" sz="14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sSub>
                        <m:sSubPr>
                          <m:ctrlPr>
                            <a:rPr lang="zh-CN" altLang="zh-CN" sz="1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4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2_3</m:t>
                          </m:r>
                        </m:sub>
                      </m:sSub>
                      <m:r>
                        <a:rPr lang="en-US" altLang="zh-CN" sz="14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sSub>
                        <m:sSubPr>
                          <m:ctrlPr>
                            <a:rPr lang="zh-CN" altLang="zh-CN" sz="1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14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4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sSub>
                        <m:sSubPr>
                          <m:ctrlPr>
                            <a:rPr lang="zh-CN" altLang="zh-CN" sz="1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14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4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sSub>
                        <m:sSubPr>
                          <m:ctrlPr>
                            <a:rPr lang="zh-CN" altLang="zh-CN" sz="1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14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D0B80784-F169-4840-ADEE-E4A2DA643D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210" y="4194495"/>
                <a:ext cx="7861921" cy="745910"/>
              </a:xfrm>
              <a:prstGeom prst="rect">
                <a:avLst/>
              </a:prstGeom>
              <a:blipFill>
                <a:blip r:embed="rId5"/>
                <a:stretch>
                  <a:fillRect l="-233" t="-1639" b="-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0" name="图片 49">
            <a:extLst>
              <a:ext uri="{FF2B5EF4-FFF2-40B4-BE49-F238E27FC236}">
                <a16:creationId xmlns:a16="http://schemas.microsoft.com/office/drawing/2014/main" id="{2A875B2C-EE91-4128-A6BE-59BF536922B5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803" y="1598972"/>
            <a:ext cx="2481366" cy="231787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C6C727F-ADA8-40D0-BD37-A56F8EEEB65F}"/>
              </a:ext>
            </a:extLst>
          </p:cNvPr>
          <p:cNvSpPr/>
          <p:nvPr/>
        </p:nvSpPr>
        <p:spPr>
          <a:xfrm>
            <a:off x="6503059" y="1597379"/>
            <a:ext cx="12109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Vertical view: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4660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sz="quarter" idx="13"/>
          </p:nvPr>
        </p:nvSpPr>
        <p:spPr>
          <a:xfrm>
            <a:off x="166264" y="2488181"/>
            <a:ext cx="642851" cy="223164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Mathematical model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19770" y="218533"/>
            <a:ext cx="56728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sym typeface="+mn-ea"/>
              </a:rPr>
              <a:t>Optimization objective function</a:t>
            </a:r>
            <a:endParaRPr kumimoji="1" lang="zh-CN" altLang="en-US" sz="2400" b="1" dirty="0">
              <a:sym typeface="+mn-ea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365207" y="701195"/>
            <a:ext cx="6761928" cy="63051"/>
          </a:xfrm>
          <a:prstGeom prst="roundRect">
            <a:avLst>
              <a:gd name="adj" fmla="val 44166"/>
            </a:avLst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983">
              <a:defRPr/>
            </a:pPr>
            <a:endParaRPr lang="zh-CN" altLang="en-US" sz="1350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0DF15816-FD95-4CFD-B748-6D0BAF79C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970" y="1443339"/>
            <a:ext cx="91471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85C06D4-2553-47A8-AE2F-679540332FB6}"/>
              </a:ext>
            </a:extLst>
          </p:cNvPr>
          <p:cNvSpPr/>
          <p:nvPr/>
        </p:nvSpPr>
        <p:spPr>
          <a:xfrm>
            <a:off x="1161591" y="3475593"/>
            <a:ext cx="7245928" cy="1293195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1EB0709-8166-488F-B7C4-FB8B01D57C30}"/>
              </a:ext>
            </a:extLst>
          </p:cNvPr>
          <p:cNvGrpSpPr/>
          <p:nvPr/>
        </p:nvGrpSpPr>
        <p:grpSpPr>
          <a:xfrm>
            <a:off x="1161591" y="1013712"/>
            <a:ext cx="7299844" cy="2648453"/>
            <a:chOff x="1189211" y="955151"/>
            <a:chExt cx="7299844" cy="2648453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B603E9F-C934-46A1-B341-624EC9C9BF12}"/>
                </a:ext>
              </a:extLst>
            </p:cNvPr>
            <p:cNvSpPr/>
            <p:nvPr/>
          </p:nvSpPr>
          <p:spPr>
            <a:xfrm>
              <a:off x="1365207" y="1067204"/>
              <a:ext cx="7123848" cy="25364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Three optimization goals</a:t>
              </a:r>
              <a:endParaRPr lang="en-US" altLang="zh-CN" dirty="0"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CN" dirty="0">
                  <a:cs typeface="Times New Roman" panose="02020603050405020304" pitchFamily="18" charset="0"/>
                </a:rPr>
                <a:t>1. The working space is as close as possible to the range of motion of the human shoulder joint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CN" dirty="0">
                  <a:cs typeface="Times New Roman" panose="02020603050405020304" pitchFamily="18" charset="0"/>
                </a:rPr>
                <a:t>2.</a:t>
              </a:r>
              <a:r>
                <a:rPr lang="zh-CN" altLang="en-US" dirty="0"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cs typeface="Times New Roman" panose="02020603050405020304" pitchFamily="18" charset="0"/>
                </a:rPr>
                <a:t>High dexterity possible throughout the workspace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CN" dirty="0">
                  <a:cs typeface="Times New Roman" panose="02020603050405020304" pitchFamily="18" charset="0"/>
                </a:rPr>
                <a:t>3. The torque of the three input shafts is as small as possible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AD7B9B2-A8FE-45AA-A77B-E9B1A6293A66}"/>
                </a:ext>
              </a:extLst>
            </p:cNvPr>
            <p:cNvSpPr/>
            <p:nvPr/>
          </p:nvSpPr>
          <p:spPr>
            <a:xfrm>
              <a:off x="1189211" y="955151"/>
              <a:ext cx="7245928" cy="2361473"/>
            </a:xfrm>
            <a:prstGeom prst="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F7EB25E-7BA6-4BFB-8E7C-735BF584C72C}"/>
                  </a:ext>
                </a:extLst>
              </p:cNvPr>
              <p:cNvSpPr/>
              <p:nvPr/>
            </p:nvSpPr>
            <p:spPr>
              <a:xfrm>
                <a:off x="1337587" y="3503050"/>
                <a:ext cx="6761928" cy="10142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rPr>
                  <a:t>11 structural parameters that need to be optimized</a:t>
                </a:r>
                <a:endParaRPr lang="zh-CN" altLang="zh-CN" kern="1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tabLst>
                    <a:tab pos="2667000" algn="ctr"/>
                  </a:tabLs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𝛾</m:t>
                      </m:r>
                      <m:r>
                        <a:rPr lang="en-US" altLang="zh-CN" kern="10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𝛽</m:t>
                      </m:r>
                      <m:r>
                        <a:rPr lang="en-US" altLang="zh-CN" kern="10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𝛼</m:t>
                          </m:r>
                        </m:e>
                        <m:sub>
                          <m:r>
                            <a:rPr lang="en-US" altLang="zh-CN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1_1</m:t>
                          </m:r>
                        </m:sub>
                      </m:sSub>
                      <m:r>
                        <a:rPr lang="en-US" altLang="zh-CN" kern="10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𝛼</m:t>
                          </m:r>
                        </m:e>
                        <m:sub>
                          <m:r>
                            <a:rPr lang="en-US" altLang="zh-CN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1_2</m:t>
                          </m:r>
                        </m:sub>
                      </m:sSub>
                      <m:r>
                        <a:rPr lang="en-US" altLang="zh-CN" kern="10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𝛼</m:t>
                          </m:r>
                        </m:e>
                        <m:sub>
                          <m:r>
                            <a:rPr lang="en-US" altLang="zh-CN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1_3</m:t>
                          </m:r>
                        </m:sub>
                      </m:sSub>
                      <m:r>
                        <a:rPr lang="en-US" altLang="zh-CN" kern="10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𝛼</m:t>
                          </m:r>
                        </m:e>
                        <m:sub>
                          <m:r>
                            <a:rPr lang="en-US" altLang="zh-CN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2_1</m:t>
                          </m:r>
                        </m:sub>
                      </m:sSub>
                      <m:r>
                        <a:rPr lang="en-US" altLang="zh-CN" kern="10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𝛼</m:t>
                          </m:r>
                        </m:e>
                        <m:sub>
                          <m:r>
                            <a:rPr lang="en-US" altLang="zh-CN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2_2</m:t>
                          </m:r>
                        </m:sub>
                      </m:sSub>
                      <m:r>
                        <a:rPr lang="en-US" altLang="zh-CN" kern="10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𝛼</m:t>
                          </m:r>
                        </m:e>
                        <m:sub>
                          <m:r>
                            <a:rPr lang="en-US" altLang="zh-CN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2_3</m:t>
                          </m:r>
                        </m:sub>
                      </m:sSub>
                      <m:r>
                        <a:rPr lang="en-US" altLang="zh-CN" kern="10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𝛿</m:t>
                          </m:r>
                        </m:e>
                        <m:sub>
                          <m:r>
                            <a:rPr lang="en-US" altLang="zh-CN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kern="10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𝛿</m:t>
                          </m:r>
                        </m:e>
                        <m:sub>
                          <m:r>
                            <a:rPr lang="en-US" altLang="zh-CN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kern="10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𝛿</m:t>
                          </m:r>
                        </m:e>
                        <m:sub>
                          <m:r>
                            <a:rPr lang="en-US" altLang="zh-CN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zh-CN" kern="1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F7EB25E-7BA6-4BFB-8E7C-735BF584C7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587" y="3503050"/>
                <a:ext cx="6761928" cy="1014252"/>
              </a:xfrm>
              <a:prstGeom prst="rect">
                <a:avLst/>
              </a:prstGeom>
              <a:blipFill>
                <a:blip r:embed="rId4"/>
                <a:stretch>
                  <a:fillRect l="-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3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sz="quarter" idx="13"/>
          </p:nvPr>
        </p:nvSpPr>
        <p:spPr>
          <a:xfrm>
            <a:off x="166264" y="2488181"/>
            <a:ext cx="642851" cy="223164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Mathematical model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8402" y="225925"/>
            <a:ext cx="78727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sym typeface="+mn-ea"/>
              </a:rPr>
              <a:t>Objective 1</a:t>
            </a:r>
            <a:r>
              <a:rPr kumimoji="1" lang="zh-CN" altLang="en-US" sz="2400" b="1" dirty="0">
                <a:sym typeface="+mn-ea"/>
              </a:rPr>
              <a:t>：</a:t>
            </a:r>
            <a:r>
              <a:rPr kumimoji="1" lang="en-US" altLang="zh-CN" sz="2400" b="1" dirty="0">
                <a:solidFill>
                  <a:srgbClr val="FF0000"/>
                </a:solidFill>
                <a:sym typeface="+mn-ea"/>
              </a:rPr>
              <a:t>maximize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 workspace</a:t>
            </a:r>
            <a:endParaRPr kumimoji="1" lang="zh-CN" altLang="en-US" sz="2400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86037" y="698898"/>
            <a:ext cx="8280524" cy="63568"/>
          </a:xfrm>
          <a:prstGeom prst="roundRect">
            <a:avLst>
              <a:gd name="adj" fmla="val 44166"/>
            </a:avLst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983">
              <a:defRPr/>
            </a:pPr>
            <a:endParaRPr lang="zh-CN" altLang="en-US" sz="1350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0DF15816-FD95-4CFD-B748-6D0BAF79C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970" y="1443339"/>
            <a:ext cx="91471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1EB0709-8166-488F-B7C4-FB8B01D57C30}"/>
              </a:ext>
            </a:extLst>
          </p:cNvPr>
          <p:cNvGrpSpPr/>
          <p:nvPr/>
        </p:nvGrpSpPr>
        <p:grpSpPr>
          <a:xfrm>
            <a:off x="686037" y="829346"/>
            <a:ext cx="8342138" cy="4097204"/>
            <a:chOff x="1189211" y="955151"/>
            <a:chExt cx="7299844" cy="2361473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B603E9F-C934-46A1-B341-624EC9C9BF12}"/>
                </a:ext>
              </a:extLst>
            </p:cNvPr>
            <p:cNvSpPr/>
            <p:nvPr/>
          </p:nvSpPr>
          <p:spPr>
            <a:xfrm>
              <a:off x="1243127" y="980570"/>
              <a:ext cx="7245928" cy="2644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AD7B9B2-A8FE-45AA-A77B-E9B1A6293A66}"/>
                </a:ext>
              </a:extLst>
            </p:cNvPr>
            <p:cNvSpPr/>
            <p:nvPr/>
          </p:nvSpPr>
          <p:spPr>
            <a:xfrm>
              <a:off x="1189211" y="955151"/>
              <a:ext cx="7245928" cy="2361473"/>
            </a:xfrm>
            <a:prstGeom prst="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AFB74126-5B9A-4C94-97B9-720EE616E10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653706" y="913394"/>
            <a:ext cx="3301401" cy="171909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7CF348E-4E85-496B-B545-A7570D5FF5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706" y="2624357"/>
            <a:ext cx="3316098" cy="114400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E0AF032-993D-4C95-9E67-0493388C002E}"/>
              </a:ext>
            </a:extLst>
          </p:cNvPr>
          <p:cNvSpPr/>
          <p:nvPr/>
        </p:nvSpPr>
        <p:spPr>
          <a:xfrm>
            <a:off x="747650" y="931654"/>
            <a:ext cx="47126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Step1: </a:t>
            </a:r>
            <a:r>
              <a:rPr lang="zh-CN" altLang="en-US" dirty="0"/>
              <a:t>Discretize the range of motion of the human shoulder joint every 10°</a:t>
            </a:r>
            <a:r>
              <a:rPr lang="en-US" altLang="zh-CN" dirty="0"/>
              <a:t>, obtain </a:t>
            </a:r>
            <a:r>
              <a:rPr lang="zh-CN" altLang="en-US" dirty="0"/>
              <a:t>12x11x10=1320 points</a:t>
            </a:r>
            <a:endParaRPr lang="en-US" altLang="zh-CN" dirty="0"/>
          </a:p>
          <a:p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9A93A951-F90E-4E3C-898D-DF4F4FA2D05F}"/>
                  </a:ext>
                </a:extLst>
              </p:cNvPr>
              <p:cNvSpPr/>
              <p:nvPr/>
            </p:nvSpPr>
            <p:spPr>
              <a:xfrm>
                <a:off x="747649" y="4140077"/>
                <a:ext cx="7894390" cy="7101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1                  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𝑡h𝑒𝑟𝑒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𝑠𝑜𝑙𝑢𝑡𝑖𝑜𝑛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𝑤𝑜𝑟𝑘𝑠𝑝𝑎𝑐𝑒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0           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where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is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not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solution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𝑤𝑜𝑟𝑘𝑠𝑝𝑎𝑐𝑒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9A93A951-F90E-4E3C-898D-DF4F4FA2D0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49" y="4140077"/>
                <a:ext cx="7894390" cy="7101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C2F7F58-EE56-4BF0-AAEC-BEF8EBF1F469}"/>
                  </a:ext>
                </a:extLst>
              </p:cNvPr>
              <p:cNvSpPr/>
              <p:nvPr/>
            </p:nvSpPr>
            <p:spPr>
              <a:xfrm>
                <a:off x="741939" y="3508546"/>
                <a:ext cx="6500293" cy="7630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𝛾</m:t>
                              </m:r>
                              <m:r>
                                <a:rPr lang="en-US" altLang="zh-CN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,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𝛽</m:t>
                              </m:r>
                              <m:r>
                                <a:rPr lang="en-US" altLang="zh-CN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1_1</m:t>
                                  </m:r>
                                </m:sub>
                              </m:sSub>
                              <m:r>
                                <a:rPr lang="en-US" altLang="zh-CN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1_2</m:t>
                                  </m:r>
                                </m:sub>
                              </m:sSub>
                              <m:r>
                                <a:rPr lang="en-US" altLang="zh-CN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1_3</m:t>
                                  </m:r>
                                </m:sub>
                              </m:sSub>
                              <m:r>
                                <a:rPr lang="en-US" altLang="zh-CN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2_1</m:t>
                                  </m:r>
                                </m:sub>
                              </m:sSub>
                              <m:r>
                                <a:rPr lang="en-US" altLang="zh-CN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2_2</m:t>
                                  </m:r>
                                </m:sub>
                              </m:sSub>
                              <m:r>
                                <a:rPr lang="en-US" altLang="zh-CN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2_3</m:t>
                                  </m:r>
                                </m:sub>
                              </m:sSub>
                              <m:r>
                                <a:rPr lang="en-US" altLang="zh-CN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altLang="zh-CN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altLang="zh-CN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altLang="zh-CN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zh-CN" altLang="zh-CN" kern="100" dirty="0"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C2F7F58-EE56-4BF0-AAEC-BEF8EBF1F4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39" y="3508546"/>
                <a:ext cx="6500293" cy="7630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162D1750-9B2C-4711-B894-3610259C126A}"/>
              </a:ext>
            </a:extLst>
          </p:cNvPr>
          <p:cNvSpPr/>
          <p:nvPr/>
        </p:nvSpPr>
        <p:spPr>
          <a:xfrm>
            <a:off x="748718" y="189382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Step2:</a:t>
            </a:r>
            <a:r>
              <a:rPr lang="zh-CN" altLang="en-US" dirty="0"/>
              <a:t> </a:t>
            </a:r>
            <a:r>
              <a:rPr lang="en-US" altLang="zh-CN" dirty="0"/>
              <a:t>For each discretized point, judge whether there is a solution in the work space</a:t>
            </a:r>
          </a:p>
          <a:p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E9A809D-CB08-4F5D-860C-62B79A96B8CE}"/>
                  </a:ext>
                </a:extLst>
              </p:cNvPr>
              <p:cNvSpPr/>
              <p:nvPr/>
            </p:nvSpPr>
            <p:spPr>
              <a:xfrm>
                <a:off x="779525" y="2714734"/>
                <a:ext cx="4572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CN" dirty="0"/>
                  <a:t>Step3: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Count the number of points in the working space and record it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E9A809D-CB08-4F5D-860C-62B79A96B8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525" y="2714734"/>
                <a:ext cx="4572000" cy="646331"/>
              </a:xfrm>
              <a:prstGeom prst="rect">
                <a:avLst/>
              </a:prstGeom>
              <a:blipFill>
                <a:blip r:embed="rId8"/>
                <a:stretch>
                  <a:fillRect l="-1200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FBABA481-0FC8-40C7-9A0F-C95B52C8F12F}"/>
              </a:ext>
            </a:extLst>
          </p:cNvPr>
          <p:cNvSpPr/>
          <p:nvPr/>
        </p:nvSpPr>
        <p:spPr>
          <a:xfrm>
            <a:off x="5113647" y="270739"/>
            <a:ext cx="1747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—&gt;maximize g1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215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2" grpId="0"/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sz="quarter" idx="13"/>
          </p:nvPr>
        </p:nvSpPr>
        <p:spPr>
          <a:xfrm>
            <a:off x="166264" y="2488181"/>
            <a:ext cx="642851" cy="223164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Mathematical model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8402" y="225925"/>
            <a:ext cx="78727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sym typeface="+mn-ea"/>
              </a:rPr>
              <a:t>Objective 2</a:t>
            </a:r>
            <a:r>
              <a:rPr kumimoji="1" lang="zh-CN" altLang="en-US" sz="2400" b="1" dirty="0">
                <a:sym typeface="+mn-ea"/>
              </a:rPr>
              <a:t>：</a:t>
            </a:r>
            <a:r>
              <a:rPr kumimoji="1" lang="en-US" altLang="zh-CN" sz="2400" b="1" dirty="0">
                <a:solidFill>
                  <a:srgbClr val="FF0000"/>
                </a:solidFill>
                <a:sym typeface="+mn-ea"/>
              </a:rPr>
              <a:t>maximize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 dexterity—&gt;maximize g2  </a:t>
            </a:r>
            <a:endParaRPr kumimoji="1" lang="zh-CN" altLang="en-US" sz="2400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86037" y="698898"/>
            <a:ext cx="8280524" cy="63568"/>
          </a:xfrm>
          <a:prstGeom prst="roundRect">
            <a:avLst>
              <a:gd name="adj" fmla="val 44166"/>
            </a:avLst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983">
              <a:defRPr/>
            </a:pPr>
            <a:endParaRPr lang="zh-CN" altLang="en-US" sz="1350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0DF15816-FD95-4CFD-B748-6D0BAF79C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970" y="1443339"/>
            <a:ext cx="91471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1EB0709-8166-488F-B7C4-FB8B01D57C30}"/>
              </a:ext>
            </a:extLst>
          </p:cNvPr>
          <p:cNvGrpSpPr/>
          <p:nvPr/>
        </p:nvGrpSpPr>
        <p:grpSpPr>
          <a:xfrm>
            <a:off x="686037" y="829346"/>
            <a:ext cx="8342138" cy="4315742"/>
            <a:chOff x="1189211" y="955151"/>
            <a:chExt cx="7299844" cy="2361473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B603E9F-C934-46A1-B341-624EC9C9BF12}"/>
                </a:ext>
              </a:extLst>
            </p:cNvPr>
            <p:cNvSpPr/>
            <p:nvPr/>
          </p:nvSpPr>
          <p:spPr>
            <a:xfrm>
              <a:off x="1243127" y="980570"/>
              <a:ext cx="7245928" cy="2644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AD7B9B2-A8FE-45AA-A77B-E9B1A6293A66}"/>
                </a:ext>
              </a:extLst>
            </p:cNvPr>
            <p:cNvSpPr/>
            <p:nvPr/>
          </p:nvSpPr>
          <p:spPr>
            <a:xfrm>
              <a:off x="1189211" y="955151"/>
              <a:ext cx="7245928" cy="2361473"/>
            </a:xfrm>
            <a:prstGeom prst="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57CF348E-4E85-496B-B545-A7570D5FF5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985" y="979130"/>
            <a:ext cx="3470763" cy="119736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E0AF032-993D-4C95-9E67-0493388C002E}"/>
              </a:ext>
            </a:extLst>
          </p:cNvPr>
          <p:cNvSpPr/>
          <p:nvPr/>
        </p:nvSpPr>
        <p:spPr>
          <a:xfrm>
            <a:off x="747650" y="931654"/>
            <a:ext cx="478297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Step1: </a:t>
            </a:r>
            <a:r>
              <a:rPr lang="zh-CN" altLang="en-US" sz="1600" dirty="0"/>
              <a:t>Discretize the range of motion of the human shoulder joint every 10°</a:t>
            </a:r>
            <a:r>
              <a:rPr lang="en-US" altLang="zh-CN" sz="1600" dirty="0"/>
              <a:t>, obtain </a:t>
            </a:r>
            <a:r>
              <a:rPr lang="zh-CN" altLang="en-US" sz="1600" dirty="0"/>
              <a:t>12x11x10=1320 points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9A93A951-F90E-4E3C-898D-DF4F4FA2D05F}"/>
                  </a:ext>
                </a:extLst>
              </p:cNvPr>
              <p:cNvSpPr/>
              <p:nvPr/>
            </p:nvSpPr>
            <p:spPr>
              <a:xfrm>
                <a:off x="793429" y="3976080"/>
                <a:ext cx="7894390" cy="12869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zh-CN" dirty="0"/>
                  <a:t>=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𝛾</m:t>
                    </m:r>
                    <m: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𝛽</m:t>
                    </m:r>
                    <m: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𝛼</m:t>
                        </m:r>
                      </m:e>
                      <m:sub>
                        <m:r>
                          <a:rPr lang="en-US" altLang="zh-CN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1_1</m:t>
                        </m:r>
                      </m:sub>
                    </m:sSub>
                    <m: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𝛼</m:t>
                        </m:r>
                      </m:e>
                      <m:sub>
                        <m:r>
                          <a:rPr lang="en-US" altLang="zh-CN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1_2</m:t>
                        </m:r>
                      </m:sub>
                    </m:sSub>
                    <m: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𝛼</m:t>
                        </m:r>
                      </m:e>
                      <m:sub>
                        <m:r>
                          <a:rPr lang="en-US" altLang="zh-CN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1_3</m:t>
                        </m:r>
                      </m:sub>
                    </m:sSub>
                    <m: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𝛼</m:t>
                        </m:r>
                      </m:e>
                      <m:sub>
                        <m:r>
                          <a:rPr lang="en-US" altLang="zh-CN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2_1</m:t>
                        </m:r>
                      </m:sub>
                    </m:sSub>
                    <m: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𝛼</m:t>
                        </m:r>
                      </m:e>
                      <m:sub>
                        <m:r>
                          <a:rPr lang="en-US" altLang="zh-CN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2_2</m:t>
                        </m:r>
                      </m:sub>
                    </m:sSub>
                    <m: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𝛼</m:t>
                        </m:r>
                      </m:e>
                      <m:sub>
                        <m:r>
                          <a:rPr lang="en-US" altLang="zh-CN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2_3</m:t>
                        </m:r>
                      </m:sub>
                    </m:sSub>
                    <m: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𝛿</m:t>
                        </m:r>
                      </m:e>
                      <m:sub>
                        <m:r>
                          <a:rPr lang="en-US" altLang="zh-CN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𝛿</m:t>
                        </m:r>
                      </m:e>
                      <m:sub>
                        <m:r>
                          <a:rPr lang="en-US" altLang="zh-CN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𝛿</m:t>
                        </m:r>
                      </m:e>
                      <m:sub>
                        <m:r>
                          <a:rPr lang="en-US" altLang="zh-CN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</a:p>
              <a:p>
                <a:r>
                  <a:rPr lang="en-US" altLang="zh-CN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𝛾</m:t>
                    </m:r>
                    <m: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𝛽</m:t>
                    </m:r>
                    <m: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𝛼</m:t>
                        </m:r>
                      </m:e>
                      <m:sub>
                        <m:r>
                          <a:rPr lang="en-US" altLang="zh-CN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1_1</m:t>
                        </m:r>
                      </m:sub>
                    </m:sSub>
                    <m: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𝛼</m:t>
                        </m:r>
                      </m:e>
                      <m:sub>
                        <m:r>
                          <a:rPr lang="en-US" altLang="zh-CN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1_2</m:t>
                        </m:r>
                      </m:sub>
                    </m:sSub>
                    <m: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𝛼</m:t>
                        </m:r>
                      </m:e>
                      <m:sub>
                        <m:r>
                          <a:rPr lang="en-US" altLang="zh-CN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1_3</m:t>
                        </m:r>
                      </m:sub>
                    </m:sSub>
                    <m: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𝛼</m:t>
                        </m:r>
                      </m:e>
                      <m:sub>
                        <m:r>
                          <a:rPr lang="en-US" altLang="zh-CN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2_1</m:t>
                        </m:r>
                      </m:sub>
                    </m:sSub>
                    <m: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𝛼</m:t>
                        </m:r>
                      </m:e>
                      <m:sub>
                        <m:r>
                          <a:rPr lang="en-US" altLang="zh-CN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2_2</m:t>
                        </m:r>
                      </m:sub>
                    </m:sSub>
                    <m: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𝛼</m:t>
                        </m:r>
                      </m:e>
                      <m:sub>
                        <m:r>
                          <a:rPr lang="en-US" altLang="zh-CN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2_3</m:t>
                        </m:r>
                      </m:sub>
                    </m:sSub>
                    <m: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𝛿</m:t>
                        </m:r>
                      </m:e>
                      <m:sub>
                        <m:r>
                          <a:rPr lang="en-US" altLang="zh-CN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𝛿</m:t>
                        </m:r>
                      </m:e>
                      <m:sub>
                        <m:r>
                          <a:rPr lang="en-US" altLang="zh-CN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𝛿</m:t>
                        </m:r>
                      </m:e>
                      <m:sub>
                        <m:r>
                          <a:rPr lang="en-US" altLang="zh-CN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9A93A951-F90E-4E3C-898D-DF4F4FA2D0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429" y="3976080"/>
                <a:ext cx="7894390" cy="12869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C2F7F58-EE56-4BF0-AAEC-BEF8EBF1F469}"/>
                  </a:ext>
                </a:extLst>
              </p:cNvPr>
              <p:cNvSpPr/>
              <p:nvPr/>
            </p:nvSpPr>
            <p:spPr>
              <a:xfrm>
                <a:off x="2557363" y="3242929"/>
                <a:ext cx="6853517" cy="7336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1320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1320</m:t>
                          </m:r>
                        </m:den>
                      </m:f>
                      <m:r>
                        <a:rPr lang="en-US" altLang="zh-CN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1     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∈[1,10]</m:t>
                              </m:r>
                            </m:e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∈(10,+∞]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C2F7F58-EE56-4BF0-AAEC-BEF8EBF1F4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363" y="3242929"/>
                <a:ext cx="6853517" cy="7336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2D67346-8183-4894-9795-DA01BF342AA4}"/>
                  </a:ext>
                </a:extLst>
              </p:cNvPr>
              <p:cNvSpPr/>
              <p:nvPr/>
            </p:nvSpPr>
            <p:spPr>
              <a:xfrm>
                <a:off x="680233" y="2507026"/>
                <a:ext cx="841536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Step3: Count the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proportion</a:t>
                </a:r>
                <a:r>
                  <a:rPr lang="en-US" altLang="zh-CN" dirty="0"/>
                  <a:t> of condition number in the interval of [1,10] as the dexterity evaluation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600" dirty="0"/>
                  <a:t>(The closer the condition number is to 1, the higher the dexterity)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2D67346-8183-4894-9795-DA01BF342A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33" y="2507026"/>
                <a:ext cx="8415360" cy="646331"/>
              </a:xfrm>
              <a:prstGeom prst="rect">
                <a:avLst/>
              </a:prstGeom>
              <a:blipFill>
                <a:blip r:embed="rId7"/>
                <a:stretch>
                  <a:fillRect l="-652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D3F277C-AE0C-4646-9581-8BBA6D0602BD}"/>
                  </a:ext>
                </a:extLst>
              </p:cNvPr>
              <p:cNvSpPr/>
              <p:nvPr/>
            </p:nvSpPr>
            <p:spPr>
              <a:xfrm>
                <a:off x="747649" y="1592999"/>
                <a:ext cx="4572000" cy="93147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CN" dirty="0"/>
                  <a:t>Step2: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 each discretized point, calculate its velocity Jacobian condition number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d>
                      <m:r>
                        <a:rPr lang="en-US" altLang="zh-CN" sz="16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D3F277C-AE0C-4646-9581-8BBA6D0602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49" y="1592999"/>
                <a:ext cx="4572000" cy="931473"/>
              </a:xfrm>
              <a:prstGeom prst="rect">
                <a:avLst/>
              </a:prstGeom>
              <a:blipFill>
                <a:blip r:embed="rId8"/>
                <a:stretch>
                  <a:fillRect l="-1200" t="-3268" b="-13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753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  <p:bldP spid="12" grpId="0"/>
      <p:bldP spid="4" grpId="0"/>
      <p:bldP spid="5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3943</TotalTime>
  <Words>1785</Words>
  <Application>Microsoft Office PowerPoint</Application>
  <PresentationFormat>自定义</PresentationFormat>
  <Paragraphs>258</Paragraphs>
  <Slides>23</Slides>
  <Notes>23</Notes>
  <HiddenSlides>0</HiddenSlides>
  <MMClips>1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robotoregular</vt:lpstr>
      <vt:lpstr>等线</vt:lpstr>
      <vt:lpstr>等线 Light</vt:lpstr>
      <vt:lpstr>宋体</vt:lpstr>
      <vt:lpstr>微软雅黑</vt:lpstr>
      <vt:lpstr>微软雅黑</vt:lpstr>
      <vt:lpstr>Arial</vt:lpstr>
      <vt:lpstr>Calibri</vt:lpstr>
      <vt:lpstr>Calibri Light</vt:lpstr>
      <vt:lpstr>Cambria Math</vt:lpstr>
      <vt:lpstr>Times New Roman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手绘</dc:title>
  <dc:creator>第一PPT</dc:creator>
  <cp:keywords>www.1ppt.com</cp:keywords>
  <dc:description>第一PPT，www.1ppt.com</dc:description>
  <cp:lastModifiedBy>zw Z</cp:lastModifiedBy>
  <cp:revision>708</cp:revision>
  <dcterms:created xsi:type="dcterms:W3CDTF">2017-03-25T02:22:00Z</dcterms:created>
  <dcterms:modified xsi:type="dcterms:W3CDTF">2020-12-31T08:24:30Z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2052-11.1.0.8236</vt:lpwstr>
  </property>
</Properties>
</file>