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 id="2147483654" r:id="rId2"/>
  </p:sldMasterIdLst>
  <p:notesMasterIdLst>
    <p:notesMasterId r:id="rId21"/>
  </p:notesMasterIdLst>
  <p:sldIdLst>
    <p:sldId id="256" r:id="rId3"/>
    <p:sldId id="257" r:id="rId4"/>
    <p:sldId id="335" r:id="rId5"/>
    <p:sldId id="260" r:id="rId6"/>
    <p:sldId id="332" r:id="rId7"/>
    <p:sldId id="323" r:id="rId8"/>
    <p:sldId id="327" r:id="rId9"/>
    <p:sldId id="326" r:id="rId10"/>
    <p:sldId id="328" r:id="rId11"/>
    <p:sldId id="329" r:id="rId12"/>
    <p:sldId id="330" r:id="rId13"/>
    <p:sldId id="331" r:id="rId14"/>
    <p:sldId id="321" r:id="rId15"/>
    <p:sldId id="333" r:id="rId16"/>
    <p:sldId id="324" r:id="rId17"/>
    <p:sldId id="325" r:id="rId18"/>
    <p:sldId id="334" r:id="rId19"/>
    <p:sldId id="32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82" y="1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2dc1d83022f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2dc1d83022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2cc9425d6d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2cc9425d6d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9243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513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7328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3727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p:cSld name="CUSTOM">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8397284" y="4816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6" name="Google Shape;16;p3"/>
          <p:cNvSpPr txBox="1">
            <a:spLocks noGrp="1"/>
          </p:cNvSpPr>
          <p:nvPr>
            <p:ph type="body" idx="1"/>
          </p:nvPr>
        </p:nvSpPr>
        <p:spPr>
          <a:xfrm>
            <a:off x="311700" y="738975"/>
            <a:ext cx="8520600" cy="3938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
        <p:nvSpPr>
          <p:cNvPr id="20" name="Google Shape;20;p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1" name="Google Shape;21;p4"/>
          <p:cNvSpPr txBox="1">
            <a:spLocks noGrp="1"/>
          </p:cNvSpPr>
          <p:nvPr>
            <p:ph type="body" idx="1"/>
          </p:nvPr>
        </p:nvSpPr>
        <p:spPr>
          <a:xfrm>
            <a:off x="311700" y="738975"/>
            <a:ext cx="8520600" cy="3938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ja"/>
              <a:t>‹#›</a:t>
            </a:fld>
            <a:endParaRPr/>
          </a:p>
        </p:txBody>
      </p:sp>
      <p:sp>
        <p:nvSpPr>
          <p:cNvPr id="36" name="Google Shape;36;p6"/>
          <p:cNvSpPr txBox="1">
            <a:spLocks noGrp="1"/>
          </p:cNvSpPr>
          <p:nvPr>
            <p:ph type="title"/>
          </p:nvPr>
        </p:nvSpPr>
        <p:spPr>
          <a:xfrm>
            <a:off x="2190300" y="850600"/>
            <a:ext cx="6315900" cy="129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100"/>
              <a:buNone/>
              <a:defRPr sz="3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1047300" y="2675200"/>
            <a:ext cx="7049400" cy="1485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3117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7" name="Google Shape;7;p1"/>
          <p:cNvSpPr/>
          <p:nvPr/>
        </p:nvSpPr>
        <p:spPr>
          <a:xfrm>
            <a:off x="-75" y="0"/>
            <a:ext cx="9144000" cy="53850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8;p1"/>
          <p:cNvSpPr/>
          <p:nvPr/>
        </p:nvSpPr>
        <p:spPr>
          <a:xfrm>
            <a:off x="50" y="4883400"/>
            <a:ext cx="9144000" cy="260100"/>
          </a:xfrm>
          <a:prstGeom prst="rect">
            <a:avLst/>
          </a:prstGeom>
          <a:solidFill>
            <a:srgbClr val="43434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9;p1"/>
          <p:cNvSpPr/>
          <p:nvPr/>
        </p:nvSpPr>
        <p:spPr>
          <a:xfrm>
            <a:off x="-75" y="4892700"/>
            <a:ext cx="1197600" cy="241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chemeClr val="lt1"/>
                </a:solidFill>
              </a:rPr>
              <a:t>有次研@2024</a:t>
            </a:r>
            <a:endParaRPr sz="1200">
              <a:solidFill>
                <a:schemeClr val="lt1"/>
              </a:solidFill>
            </a:endParaRPr>
          </a:p>
        </p:txBody>
      </p:sp>
      <p:sp>
        <p:nvSpPr>
          <p:cNvPr id="10" name="Google Shape;10;p1"/>
          <p:cNvSpPr txBox="1">
            <a:spLocks noGrp="1"/>
          </p:cNvSpPr>
          <p:nvPr>
            <p:ph type="sldNum" idx="12"/>
          </p:nvPr>
        </p:nvSpPr>
        <p:spPr>
          <a:xfrm>
            <a:off x="8397284" y="4816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pic>
        <p:nvPicPr>
          <p:cNvPr id="11" name="Google Shape;11;p1"/>
          <p:cNvPicPr preferRelativeResize="0"/>
          <p:nvPr/>
        </p:nvPicPr>
        <p:blipFill rotWithShape="1">
          <a:blip r:embed="rId5">
            <a:alphaModFix/>
          </a:blip>
          <a:srcRect t="3484" r="2865"/>
          <a:stretch/>
        </p:blipFill>
        <p:spPr>
          <a:xfrm>
            <a:off x="50" y="0"/>
            <a:ext cx="541957" cy="5384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0" y="578125"/>
            <a:ext cx="9144000" cy="173970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Google Shape;24;p5"/>
          <p:cNvSpPr/>
          <p:nvPr/>
        </p:nvSpPr>
        <p:spPr>
          <a:xfrm>
            <a:off x="50" y="4883400"/>
            <a:ext cx="9144000" cy="260100"/>
          </a:xfrm>
          <a:prstGeom prst="rect">
            <a:avLst/>
          </a:prstGeom>
          <a:solidFill>
            <a:srgbClr val="43434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25;p5"/>
          <p:cNvSpPr txBox="1">
            <a:spLocks noGrp="1"/>
          </p:cNvSpPr>
          <p:nvPr>
            <p:ph type="sldNum" idx="12"/>
          </p:nvPr>
        </p:nvSpPr>
        <p:spPr>
          <a:xfrm>
            <a:off x="8179550" y="4843650"/>
            <a:ext cx="964500" cy="339600"/>
          </a:xfrm>
          <a:prstGeom prst="rect">
            <a:avLst/>
          </a:prstGeom>
          <a:noFill/>
          <a:ln>
            <a:noFill/>
          </a:ln>
        </p:spPr>
        <p:txBody>
          <a:bodyPr spcFirstLastPara="1" wrap="square" lIns="91425" tIns="91425" rIns="91425" bIns="91425" anchor="ctr" anchorCtr="0">
            <a:noAutofit/>
          </a:bodyPr>
          <a:lstStyle>
            <a:lvl1pPr lvl="0" algn="ctr" rtl="0">
              <a:lnSpc>
                <a:spcPct val="90000"/>
              </a:lnSpc>
              <a:buNone/>
              <a:defRPr>
                <a:solidFill>
                  <a:schemeClr val="lt1"/>
                </a:solidFill>
              </a:defRPr>
            </a:lvl1pPr>
            <a:lvl2pPr lvl="1" algn="ctr" rtl="0">
              <a:lnSpc>
                <a:spcPct val="90000"/>
              </a:lnSpc>
              <a:buNone/>
              <a:defRPr>
                <a:solidFill>
                  <a:schemeClr val="lt1"/>
                </a:solidFill>
              </a:defRPr>
            </a:lvl2pPr>
            <a:lvl3pPr lvl="2" algn="ctr" rtl="0">
              <a:lnSpc>
                <a:spcPct val="90000"/>
              </a:lnSpc>
              <a:buNone/>
              <a:defRPr>
                <a:solidFill>
                  <a:schemeClr val="lt1"/>
                </a:solidFill>
              </a:defRPr>
            </a:lvl3pPr>
            <a:lvl4pPr lvl="3" algn="ctr" rtl="0">
              <a:lnSpc>
                <a:spcPct val="90000"/>
              </a:lnSpc>
              <a:buNone/>
              <a:defRPr>
                <a:solidFill>
                  <a:schemeClr val="lt1"/>
                </a:solidFill>
              </a:defRPr>
            </a:lvl4pPr>
            <a:lvl5pPr lvl="4" algn="ctr" rtl="0">
              <a:lnSpc>
                <a:spcPct val="90000"/>
              </a:lnSpc>
              <a:buNone/>
              <a:defRPr>
                <a:solidFill>
                  <a:schemeClr val="lt1"/>
                </a:solidFill>
              </a:defRPr>
            </a:lvl5pPr>
            <a:lvl6pPr lvl="5" algn="ctr" rtl="0">
              <a:lnSpc>
                <a:spcPct val="90000"/>
              </a:lnSpc>
              <a:buNone/>
              <a:defRPr>
                <a:solidFill>
                  <a:schemeClr val="lt1"/>
                </a:solidFill>
              </a:defRPr>
            </a:lvl6pPr>
            <a:lvl7pPr lvl="6" algn="ctr" rtl="0">
              <a:lnSpc>
                <a:spcPct val="90000"/>
              </a:lnSpc>
              <a:buNone/>
              <a:defRPr>
                <a:solidFill>
                  <a:schemeClr val="lt1"/>
                </a:solidFill>
              </a:defRPr>
            </a:lvl7pPr>
            <a:lvl8pPr lvl="7" algn="ctr" rtl="0">
              <a:lnSpc>
                <a:spcPct val="90000"/>
              </a:lnSpc>
              <a:buNone/>
              <a:defRPr>
                <a:solidFill>
                  <a:schemeClr val="lt1"/>
                </a:solidFill>
              </a:defRPr>
            </a:lvl8pPr>
            <a:lvl9pPr lvl="8" algn="ctr" rtl="0">
              <a:lnSpc>
                <a:spcPct val="90000"/>
              </a:lnSpc>
              <a:buNone/>
              <a:defRPr>
                <a:solidFill>
                  <a:schemeClr val="lt1"/>
                </a:solidFill>
              </a:defRPr>
            </a:lvl9pPr>
          </a:lstStyle>
          <a:p>
            <a:pPr marL="0" lvl="0" indent="0" algn="ctr" rtl="0">
              <a:spcBef>
                <a:spcPts val="0"/>
              </a:spcBef>
              <a:spcAft>
                <a:spcPts val="0"/>
              </a:spcAft>
              <a:buNone/>
            </a:pPr>
            <a:r>
              <a:rPr lang="ja"/>
              <a:t>page. </a:t>
            </a:r>
            <a:fld id="{00000000-1234-1234-1234-123412341234}" type="slidenum">
              <a:rPr lang="ja"/>
              <a:t>‹#›</a:t>
            </a:fld>
            <a:endParaRPr/>
          </a:p>
        </p:txBody>
      </p:sp>
      <p:sp>
        <p:nvSpPr>
          <p:cNvPr id="26" name="Google Shape;26;p5"/>
          <p:cNvSpPr/>
          <p:nvPr/>
        </p:nvSpPr>
        <p:spPr>
          <a:xfrm>
            <a:off x="-75" y="4892700"/>
            <a:ext cx="1197600" cy="241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chemeClr val="lt1"/>
                </a:solidFill>
              </a:rPr>
              <a:t>有次研@2024</a:t>
            </a:r>
            <a:endParaRPr sz="1200">
              <a:solidFill>
                <a:schemeClr val="lt1"/>
              </a:solidFill>
            </a:endParaRPr>
          </a:p>
        </p:txBody>
      </p:sp>
      <p:pic>
        <p:nvPicPr>
          <p:cNvPr id="27" name="Google Shape;27;p5"/>
          <p:cNvPicPr preferRelativeResize="0"/>
          <p:nvPr/>
        </p:nvPicPr>
        <p:blipFill rotWithShape="1">
          <a:blip r:embed="rId3">
            <a:alphaModFix/>
          </a:blip>
          <a:srcRect/>
          <a:stretch/>
        </p:blipFill>
        <p:spPr>
          <a:xfrm>
            <a:off x="40" y="4517909"/>
            <a:ext cx="2130970" cy="278496"/>
          </a:xfrm>
          <a:prstGeom prst="rect">
            <a:avLst/>
          </a:prstGeom>
          <a:noFill/>
          <a:ln>
            <a:noFill/>
          </a:ln>
        </p:spPr>
      </p:pic>
      <p:sp>
        <p:nvSpPr>
          <p:cNvPr id="28" name="Google Shape;28;p5"/>
          <p:cNvSpPr/>
          <p:nvPr/>
        </p:nvSpPr>
        <p:spPr>
          <a:xfrm>
            <a:off x="0" y="4796388"/>
            <a:ext cx="3102246" cy="47250"/>
          </a:xfrm>
          <a:custGeom>
            <a:avLst/>
            <a:gdLst/>
            <a:ahLst/>
            <a:cxnLst/>
            <a:rect l="l" t="t" r="r" b="b"/>
            <a:pathLst>
              <a:path w="21600" h="21600" extrusionOk="0">
                <a:moveTo>
                  <a:pt x="0" y="0"/>
                </a:moveTo>
                <a:lnTo>
                  <a:pt x="21600" y="0"/>
                </a:lnTo>
                <a:lnTo>
                  <a:pt x="21600" y="21600"/>
                </a:lnTo>
                <a:lnTo>
                  <a:pt x="0" y="21600"/>
                </a:lnTo>
                <a:close/>
              </a:path>
            </a:pathLst>
          </a:custGeom>
          <a:gradFill>
            <a:gsLst>
              <a:gs pos="0">
                <a:srgbClr val="000000"/>
              </a:gs>
              <a:gs pos="100000">
                <a:srgbClr val="FFFFFF"/>
              </a:gs>
            </a:gsLst>
            <a:lin ang="0" scaled="0"/>
          </a:gradFill>
          <a:ln>
            <a:noFill/>
          </a:ln>
        </p:spPr>
      </p:sp>
      <p:sp>
        <p:nvSpPr>
          <p:cNvPr id="29" name="Google Shape;29;p5"/>
          <p:cNvSpPr txBox="1"/>
          <p:nvPr/>
        </p:nvSpPr>
        <p:spPr>
          <a:xfrm>
            <a:off x="1828800" y="789600"/>
            <a:ext cx="7049400" cy="14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 name="Google Shape;30;p5"/>
          <p:cNvSpPr txBox="1"/>
          <p:nvPr/>
        </p:nvSpPr>
        <p:spPr>
          <a:xfrm>
            <a:off x="170050" y="3732025"/>
            <a:ext cx="2932200" cy="8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5"/>
          <p:cNvSpPr txBox="1">
            <a:spLocks noGrp="1"/>
          </p:cNvSpPr>
          <p:nvPr>
            <p:ph type="title"/>
          </p:nvPr>
        </p:nvSpPr>
        <p:spPr>
          <a:xfrm>
            <a:off x="2190300" y="850600"/>
            <a:ext cx="6315900" cy="129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100"/>
              <a:buNone/>
              <a:defRPr sz="3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047350" y="2675200"/>
            <a:ext cx="7049400" cy="1485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pic>
        <p:nvPicPr>
          <p:cNvPr id="33" name="Google Shape;33;p5"/>
          <p:cNvPicPr preferRelativeResize="0"/>
          <p:nvPr/>
        </p:nvPicPr>
        <p:blipFill rotWithShape="1">
          <a:blip r:embed="rId4">
            <a:alphaModFix/>
          </a:blip>
          <a:srcRect t="3484" r="2865"/>
          <a:stretch/>
        </p:blipFill>
        <p:spPr>
          <a:xfrm>
            <a:off x="50" y="578125"/>
            <a:ext cx="1750879" cy="1739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461654" y="1003000"/>
            <a:ext cx="7682346" cy="929710"/>
          </a:xfrm>
          <a:prstGeom prst="rect">
            <a:avLst/>
          </a:prstGeom>
        </p:spPr>
        <p:txBody>
          <a:bodyPr spcFirstLastPara="1" wrap="square" lIns="91425" tIns="91425" rIns="91425" bIns="91425" anchor="ctr" anchorCtr="0">
            <a:noAutofit/>
          </a:bodyPr>
          <a:lstStyle/>
          <a:p>
            <a:pPr lvl="0">
              <a:lnSpc>
                <a:spcPct val="115000"/>
              </a:lnSpc>
            </a:pPr>
            <a:r>
              <a:rPr lang="en-US" sz="2000" b="1" spc="-5" dirty="0"/>
              <a:t>Z</a:t>
            </a:r>
            <a:r>
              <a:rPr lang="en-US" sz="2000" b="1" spc="-5" dirty="0" smtClean="0"/>
              <a:t>ero </a:t>
            </a:r>
            <a:r>
              <a:rPr lang="en-US" sz="2000" b="1" spc="-5" dirty="0"/>
              <a:t>shot emotion classification in </a:t>
            </a:r>
            <a:r>
              <a:rPr lang="en-US" sz="2000" b="1" spc="-5" dirty="0" smtClean="0"/>
              <a:t>text (analyzing the results and using synonyms of emotions)</a:t>
            </a:r>
            <a:r>
              <a:rPr lang="en-US" sz="2400" b="1" spc="-5" dirty="0" smtClean="0"/>
              <a:t/>
            </a:r>
            <a:br>
              <a:rPr lang="en-US" sz="2400" b="1" spc="-5" dirty="0" smtClean="0"/>
            </a:br>
            <a:endParaRPr sz="2400" b="1" dirty="0">
              <a:solidFill>
                <a:schemeClr val="dk1"/>
              </a:solidFill>
            </a:endParaRPr>
          </a:p>
        </p:txBody>
      </p:sp>
      <p:sp>
        <p:nvSpPr>
          <p:cNvPr id="46" name="Google Shape;46;p8"/>
          <p:cNvSpPr txBox="1">
            <a:spLocks noGrp="1"/>
          </p:cNvSpPr>
          <p:nvPr>
            <p:ph type="sldNum" idx="12"/>
          </p:nvPr>
        </p:nvSpPr>
        <p:spPr>
          <a:xfrm>
            <a:off x="8634984" y="48271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US" altLang="ja"/>
              <a:t>1</a:t>
            </a:fld>
            <a:endParaRPr dirty="0"/>
          </a:p>
        </p:txBody>
      </p:sp>
      <p:sp>
        <p:nvSpPr>
          <p:cNvPr id="2" name="Rectangle 1"/>
          <p:cNvSpPr/>
          <p:nvPr/>
        </p:nvSpPr>
        <p:spPr>
          <a:xfrm>
            <a:off x="221673" y="3636363"/>
            <a:ext cx="4572000" cy="738664"/>
          </a:xfrm>
          <a:prstGeom prst="rect">
            <a:avLst/>
          </a:prstGeom>
        </p:spPr>
        <p:txBody>
          <a:bodyPr>
            <a:spAutoFit/>
          </a:bodyPr>
          <a:lstStyle/>
          <a:p>
            <a:pPr>
              <a:lnSpc>
                <a:spcPct val="150000"/>
              </a:lnSpc>
            </a:pPr>
            <a:r>
              <a:rPr lang="en-US" dirty="0"/>
              <a:t>Gita </a:t>
            </a:r>
            <a:r>
              <a:rPr lang="en-US" dirty="0" err="1"/>
              <a:t>Tabe</a:t>
            </a:r>
            <a:r>
              <a:rPr lang="en-US" dirty="0"/>
              <a:t> </a:t>
            </a:r>
            <a:r>
              <a:rPr lang="en-US" dirty="0" err="1"/>
              <a:t>Jamaat</a:t>
            </a:r>
            <a:endParaRPr lang="en-US" dirty="0"/>
          </a:p>
          <a:p>
            <a:pPr>
              <a:lnSpc>
                <a:spcPct val="150000"/>
              </a:lnSpc>
            </a:pPr>
            <a:r>
              <a:rPr lang="en-US" dirty="0"/>
              <a:t>Student ID: 237-D8905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a:t>Comparing the improved instances and not improved </a:t>
            </a:r>
            <a:r>
              <a:rPr lang="en-US" sz="1600" b="1" dirty="0" smtClean="0"/>
              <a:t>ones (</a:t>
            </a:r>
            <a:r>
              <a:rPr lang="en-US" sz="1600" b="1" dirty="0" err="1" smtClean="0"/>
              <a:t>Isear</a:t>
            </a:r>
            <a:r>
              <a:rPr lang="en-US" sz="1600" b="1" dirty="0" smtClean="0"/>
              <a:t> dataset)</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10</a:t>
            </a:fld>
            <a:endParaRPr lang="ja" altLang="en-US"/>
          </a:p>
        </p:txBody>
      </p:sp>
      <p:graphicFrame>
        <p:nvGraphicFramePr>
          <p:cNvPr id="6" name="Table 5"/>
          <p:cNvGraphicFramePr>
            <a:graphicFrameLocks noGrp="1"/>
          </p:cNvGraphicFramePr>
          <p:nvPr>
            <p:extLst>
              <p:ext uri="{D42A27DB-BD31-4B8C-83A1-F6EECF244321}">
                <p14:modId xmlns:p14="http://schemas.microsoft.com/office/powerpoint/2010/main" val="1898886538"/>
              </p:ext>
            </p:extLst>
          </p:nvPr>
        </p:nvGraphicFramePr>
        <p:xfrm>
          <a:off x="529414" y="1356616"/>
          <a:ext cx="7308300" cy="2356523"/>
        </p:xfrm>
        <a:graphic>
          <a:graphicData uri="http://schemas.openxmlformats.org/drawingml/2006/table">
            <a:tbl>
              <a:tblPr firstRow="1" bandRow="1">
                <a:tableStyleId>{5C22544A-7EE6-4342-B048-85BDC9FD1C3A}</a:tableStyleId>
              </a:tblPr>
              <a:tblGrid>
                <a:gridCol w="1827075">
                  <a:extLst>
                    <a:ext uri="{9D8B030D-6E8A-4147-A177-3AD203B41FA5}">
                      <a16:colId xmlns:a16="http://schemas.microsoft.com/office/drawing/2014/main" val="3489870538"/>
                    </a:ext>
                  </a:extLst>
                </a:gridCol>
                <a:gridCol w="1827075">
                  <a:extLst>
                    <a:ext uri="{9D8B030D-6E8A-4147-A177-3AD203B41FA5}">
                      <a16:colId xmlns:a16="http://schemas.microsoft.com/office/drawing/2014/main" val="2410256431"/>
                    </a:ext>
                  </a:extLst>
                </a:gridCol>
                <a:gridCol w="1162519">
                  <a:extLst>
                    <a:ext uri="{9D8B030D-6E8A-4147-A177-3AD203B41FA5}">
                      <a16:colId xmlns:a16="http://schemas.microsoft.com/office/drawing/2014/main" val="947133003"/>
                    </a:ext>
                  </a:extLst>
                </a:gridCol>
                <a:gridCol w="2491631">
                  <a:extLst>
                    <a:ext uri="{9D8B030D-6E8A-4147-A177-3AD203B41FA5}">
                      <a16:colId xmlns:a16="http://schemas.microsoft.com/office/drawing/2014/main" val="981714611"/>
                    </a:ext>
                  </a:extLst>
                </a:gridCol>
              </a:tblGrid>
              <a:tr h="258556">
                <a:tc>
                  <a:txBody>
                    <a:bodyPr/>
                    <a:lstStyle/>
                    <a:p>
                      <a:r>
                        <a:rPr lang="en-US" sz="1200" dirty="0" smtClean="0"/>
                        <a:t>True label</a:t>
                      </a:r>
                      <a:endParaRPr lang="en-US" sz="1200" dirty="0"/>
                    </a:p>
                  </a:txBody>
                  <a:tcPr/>
                </a:tc>
                <a:tc>
                  <a:txBody>
                    <a:bodyPr/>
                    <a:lstStyle/>
                    <a:p>
                      <a:r>
                        <a:rPr lang="en-US" sz="1200" dirty="0" smtClean="0"/>
                        <a:t>text</a:t>
                      </a:r>
                      <a:endParaRPr lang="en-US" sz="1200" dirty="0"/>
                    </a:p>
                  </a:txBody>
                  <a:tcPr/>
                </a:tc>
                <a:tc>
                  <a:txBody>
                    <a:bodyPr/>
                    <a:lstStyle/>
                    <a:p>
                      <a:r>
                        <a:rPr lang="en-US" sz="1200" dirty="0" err="1" smtClean="0"/>
                        <a:t>Expr_emo</a:t>
                      </a:r>
                      <a:endParaRPr lang="en-US" sz="1200" dirty="0"/>
                    </a:p>
                  </a:txBody>
                  <a:tcPr/>
                </a:tc>
                <a:tc>
                  <a:txBody>
                    <a:bodyPr/>
                    <a:lstStyle/>
                    <a:p>
                      <a:r>
                        <a:rPr lang="en-US" sz="1200" dirty="0" err="1" smtClean="0"/>
                        <a:t>Feels_emo</a:t>
                      </a:r>
                      <a:endParaRPr lang="en-US" sz="1200" dirty="0"/>
                    </a:p>
                  </a:txBody>
                  <a:tcPr/>
                </a:tc>
                <a:extLst>
                  <a:ext uri="{0D108BD9-81ED-4DB2-BD59-A6C34878D82A}">
                    <a16:rowId xmlns:a16="http://schemas.microsoft.com/office/drawing/2014/main" val="2748357957"/>
                  </a:ext>
                </a:extLst>
              </a:tr>
              <a:tr h="893483">
                <a:tc>
                  <a:txBody>
                    <a:bodyPr/>
                    <a:lstStyle/>
                    <a:p>
                      <a:r>
                        <a:rPr lang="en-US" sz="1200" dirty="0" smtClean="0"/>
                        <a:t>fear</a:t>
                      </a:r>
                      <a:endParaRPr lang="en-US" sz="1200" dirty="0"/>
                    </a:p>
                  </a:txBody>
                  <a:tcPr/>
                </a:tc>
                <a:tc>
                  <a:txBody>
                    <a:bodyPr/>
                    <a:lstStyle/>
                    <a:p>
                      <a:r>
                        <a:rPr lang="en-US" sz="1200" b="0" i="0" u="none" strike="noStrike" cap="none" dirty="0" smtClean="0">
                          <a:solidFill>
                            <a:schemeClr val="dk1"/>
                          </a:solidFill>
                          <a:effectLst/>
                          <a:latin typeface="+mn-lt"/>
                          <a:ea typeface="+mn-ea"/>
                          <a:cs typeface="+mn-cs"/>
                          <a:sym typeface="Arial"/>
                        </a:rPr>
                        <a:t> Every time I imagine that someone I love or I could contact a serious illness, even death.</a:t>
                      </a:r>
                      <a:endParaRPr lang="en-US" sz="1200" b="0" i="0" u="none" strike="noStrike" cap="none" dirty="0">
                        <a:solidFill>
                          <a:schemeClr val="dk1"/>
                        </a:solidFill>
                        <a:effectLst/>
                        <a:latin typeface="+mn-lt"/>
                        <a:ea typeface="+mn-ea"/>
                        <a:cs typeface="+mn-cs"/>
                        <a:sym typeface="Arial"/>
                      </a:endParaRPr>
                    </a:p>
                  </a:txBody>
                  <a:tcPr/>
                </a:tc>
                <a:tc>
                  <a:txBody>
                    <a:bodyPr/>
                    <a:lstStyle/>
                    <a:p>
                      <a:r>
                        <a:rPr lang="en-US" sz="1200" dirty="0" smtClean="0"/>
                        <a:t>fear</a:t>
                      </a:r>
                      <a:endParaRPr lang="en-US" sz="1200" dirty="0"/>
                    </a:p>
                  </a:txBody>
                  <a:tcPr/>
                </a:tc>
                <a:tc>
                  <a:txBody>
                    <a:bodyPr/>
                    <a:lstStyle/>
                    <a:p>
                      <a:r>
                        <a:rPr lang="en-US" sz="1200" dirty="0" smtClean="0"/>
                        <a:t>fear</a:t>
                      </a:r>
                      <a:endParaRPr lang="en-US" sz="1200" dirty="0"/>
                    </a:p>
                  </a:txBody>
                  <a:tcPr/>
                </a:tc>
                <a:extLst>
                  <a:ext uri="{0D108BD9-81ED-4DB2-BD59-A6C34878D82A}">
                    <a16:rowId xmlns:a16="http://schemas.microsoft.com/office/drawing/2014/main" val="98780221"/>
                  </a:ext>
                </a:extLst>
              </a:tr>
              <a:tr h="1171456">
                <a:tc>
                  <a:txBody>
                    <a:bodyPr/>
                    <a:lstStyle/>
                    <a:p>
                      <a:r>
                        <a:rPr lang="en-US" sz="1200" dirty="0" smtClean="0"/>
                        <a:t>guilt</a:t>
                      </a:r>
                      <a:endParaRPr lang="en-US" sz="1200" dirty="0"/>
                    </a:p>
                  </a:txBody>
                  <a:tcPr/>
                </a:tc>
                <a:tc>
                  <a:txBody>
                    <a:bodyPr/>
                    <a:lstStyle/>
                    <a:p>
                      <a:r>
                        <a:rPr lang="en-US" sz="1200" b="0" i="0" u="none" strike="noStrike" cap="none" dirty="0" smtClean="0">
                          <a:solidFill>
                            <a:schemeClr val="dk1"/>
                          </a:solidFill>
                          <a:effectLst/>
                          <a:latin typeface="+mn-lt"/>
                          <a:ea typeface="+mn-ea"/>
                          <a:cs typeface="+mn-cs"/>
                          <a:sym typeface="Arial"/>
                        </a:rPr>
                        <a:t>I feel guilty when I realize that I consider material things more important than caring for my relatives. I feel very self-centered.</a:t>
                      </a:r>
                      <a:endParaRPr lang="en-US" sz="1200" b="0" i="0" u="none" strike="noStrike" cap="none" dirty="0">
                        <a:solidFill>
                          <a:schemeClr val="dk1"/>
                        </a:solidFill>
                        <a:effectLst/>
                        <a:latin typeface="+mn-lt"/>
                        <a:ea typeface="+mn-ea"/>
                        <a:cs typeface="+mn-cs"/>
                        <a:sym typeface="Arial"/>
                      </a:endParaRPr>
                    </a:p>
                  </a:txBody>
                  <a:tcPr/>
                </a:tc>
                <a:tc>
                  <a:txBody>
                    <a:bodyPr/>
                    <a:lstStyle/>
                    <a:p>
                      <a:r>
                        <a:rPr lang="en-US" sz="1200" dirty="0" smtClean="0"/>
                        <a:t>guilt</a:t>
                      </a:r>
                      <a:endParaRPr lang="en-US" sz="1200" dirty="0"/>
                    </a:p>
                  </a:txBody>
                  <a:tcPr/>
                </a:tc>
                <a:tc>
                  <a:txBody>
                    <a:bodyPr/>
                    <a:lstStyle/>
                    <a:p>
                      <a:r>
                        <a:rPr lang="en-US" sz="1200" dirty="0" smtClean="0"/>
                        <a:t>guilt</a:t>
                      </a:r>
                      <a:endParaRPr lang="en-US" sz="1200" dirty="0"/>
                    </a:p>
                  </a:txBody>
                  <a:tcPr/>
                </a:tc>
                <a:extLst>
                  <a:ext uri="{0D108BD9-81ED-4DB2-BD59-A6C34878D82A}">
                    <a16:rowId xmlns:a16="http://schemas.microsoft.com/office/drawing/2014/main" val="1565291681"/>
                  </a:ext>
                </a:extLst>
              </a:tr>
            </a:tbl>
          </a:graphicData>
        </a:graphic>
      </p:graphicFrame>
      <p:sp>
        <p:nvSpPr>
          <p:cNvPr id="7" name="TextBox 6"/>
          <p:cNvSpPr txBox="1"/>
          <p:nvPr/>
        </p:nvSpPr>
        <p:spPr>
          <a:xfrm>
            <a:off x="475164" y="3936241"/>
            <a:ext cx="8193671" cy="523220"/>
          </a:xfrm>
          <a:prstGeom prst="rect">
            <a:avLst/>
          </a:prstGeom>
          <a:noFill/>
        </p:spPr>
        <p:txBody>
          <a:bodyPr wrap="square" rtlCol="0">
            <a:spAutoFit/>
          </a:bodyPr>
          <a:lstStyle/>
          <a:p>
            <a:r>
              <a:rPr lang="en-US" dirty="0" smtClean="0"/>
              <a:t>There are some tokens that are clearly related to the emotion. (like death related to fear, like guilty related to guilt)</a:t>
            </a:r>
            <a:endParaRPr lang="en-US" dirty="0"/>
          </a:p>
        </p:txBody>
      </p:sp>
      <p:sp>
        <p:nvSpPr>
          <p:cNvPr id="8" name="TextBox 7"/>
          <p:cNvSpPr txBox="1"/>
          <p:nvPr/>
        </p:nvSpPr>
        <p:spPr>
          <a:xfrm>
            <a:off x="231871" y="795802"/>
            <a:ext cx="8294915" cy="523220"/>
          </a:xfrm>
          <a:prstGeom prst="rect">
            <a:avLst/>
          </a:prstGeom>
          <a:noFill/>
        </p:spPr>
        <p:txBody>
          <a:bodyPr wrap="square" rtlCol="0">
            <a:spAutoFit/>
          </a:bodyPr>
          <a:lstStyle/>
          <a:p>
            <a:r>
              <a:rPr lang="en-US" dirty="0"/>
              <a:t>Some sample sentences that </a:t>
            </a:r>
            <a:r>
              <a:rPr lang="en-US" dirty="0" smtClean="0"/>
              <a:t>both </a:t>
            </a:r>
            <a:r>
              <a:rPr lang="en-US" dirty="0"/>
              <a:t>of </a:t>
            </a:r>
            <a:r>
              <a:rPr lang="en-US" dirty="0" err="1"/>
              <a:t>expr_emo</a:t>
            </a:r>
            <a:r>
              <a:rPr lang="en-US" dirty="0"/>
              <a:t> and </a:t>
            </a:r>
            <a:r>
              <a:rPr lang="en-US" dirty="0" err="1"/>
              <a:t>feels_emo</a:t>
            </a:r>
            <a:r>
              <a:rPr lang="en-US" dirty="0"/>
              <a:t> could lead to true prediction to them</a:t>
            </a:r>
            <a:r>
              <a:rPr lang="en-US" dirty="0" smtClean="0"/>
              <a:t>. (</a:t>
            </a:r>
            <a:r>
              <a:rPr lang="en-US" dirty="0" err="1" smtClean="0"/>
              <a:t>Isear</a:t>
            </a:r>
            <a:r>
              <a:rPr lang="en-US" dirty="0" smtClean="0"/>
              <a:t> dataset) </a:t>
            </a:r>
            <a:endParaRPr lang="en-US" dirty="0"/>
          </a:p>
        </p:txBody>
      </p:sp>
    </p:spTree>
    <p:extLst>
      <p:ext uri="{BB962C8B-B14F-4D97-AF65-F5344CB8AC3E}">
        <p14:creationId xmlns:p14="http://schemas.microsoft.com/office/powerpoint/2010/main" val="74142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Comparing the improved instances and not improved ones (Tec dataset)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11</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2330843259"/>
              </p:ext>
            </p:extLst>
          </p:nvPr>
        </p:nvGraphicFramePr>
        <p:xfrm>
          <a:off x="579664" y="1484586"/>
          <a:ext cx="7373256" cy="2008914"/>
        </p:xfrm>
        <a:graphic>
          <a:graphicData uri="http://schemas.openxmlformats.org/drawingml/2006/table">
            <a:tbl>
              <a:tblPr firstRow="1" bandRow="1">
                <a:tableStyleId>{5C22544A-7EE6-4342-B048-85BDC9FD1C3A}</a:tableStyleId>
              </a:tblPr>
              <a:tblGrid>
                <a:gridCol w="1843314">
                  <a:extLst>
                    <a:ext uri="{9D8B030D-6E8A-4147-A177-3AD203B41FA5}">
                      <a16:colId xmlns:a16="http://schemas.microsoft.com/office/drawing/2014/main" val="1523457683"/>
                    </a:ext>
                  </a:extLst>
                </a:gridCol>
                <a:gridCol w="1843314">
                  <a:extLst>
                    <a:ext uri="{9D8B030D-6E8A-4147-A177-3AD203B41FA5}">
                      <a16:colId xmlns:a16="http://schemas.microsoft.com/office/drawing/2014/main" val="2140988797"/>
                    </a:ext>
                  </a:extLst>
                </a:gridCol>
                <a:gridCol w="1843314">
                  <a:extLst>
                    <a:ext uri="{9D8B030D-6E8A-4147-A177-3AD203B41FA5}">
                      <a16:colId xmlns:a16="http://schemas.microsoft.com/office/drawing/2014/main" val="3982915289"/>
                    </a:ext>
                  </a:extLst>
                </a:gridCol>
                <a:gridCol w="1843314">
                  <a:extLst>
                    <a:ext uri="{9D8B030D-6E8A-4147-A177-3AD203B41FA5}">
                      <a16:colId xmlns:a16="http://schemas.microsoft.com/office/drawing/2014/main" val="3638373460"/>
                    </a:ext>
                  </a:extLst>
                </a:gridCol>
              </a:tblGrid>
              <a:tr h="332514">
                <a:tc>
                  <a:txBody>
                    <a:bodyPr/>
                    <a:lstStyle/>
                    <a:p>
                      <a:r>
                        <a:rPr lang="en-US" dirty="0" smtClean="0"/>
                        <a:t>True label</a:t>
                      </a:r>
                      <a:endParaRPr lang="en-US" dirty="0"/>
                    </a:p>
                  </a:txBody>
                  <a:tcPr/>
                </a:tc>
                <a:tc>
                  <a:txBody>
                    <a:bodyPr/>
                    <a:lstStyle/>
                    <a:p>
                      <a:r>
                        <a:rPr lang="en-US" dirty="0" smtClean="0"/>
                        <a:t>text</a:t>
                      </a:r>
                      <a:endParaRPr lang="en-US" dirty="0"/>
                    </a:p>
                  </a:txBody>
                  <a:tcPr/>
                </a:tc>
                <a:tc>
                  <a:txBody>
                    <a:bodyPr/>
                    <a:lstStyle/>
                    <a:p>
                      <a:r>
                        <a:rPr lang="en-US" dirty="0" smtClean="0"/>
                        <a:t>Emotion prompt</a:t>
                      </a:r>
                      <a:endParaRPr lang="en-US" dirty="0"/>
                    </a:p>
                  </a:txBody>
                  <a:tcPr/>
                </a:tc>
                <a:tc>
                  <a:txBody>
                    <a:bodyPr/>
                    <a:lstStyle/>
                    <a:p>
                      <a:r>
                        <a:rPr lang="en-US" dirty="0" smtClean="0"/>
                        <a:t>Feels emo</a:t>
                      </a:r>
                      <a:endParaRPr lang="en-US" dirty="0"/>
                    </a:p>
                  </a:txBody>
                  <a:tcPr/>
                </a:tc>
                <a:extLst>
                  <a:ext uri="{0D108BD9-81ED-4DB2-BD59-A6C34878D82A}">
                    <a16:rowId xmlns:a16="http://schemas.microsoft.com/office/drawing/2014/main" val="1689759424"/>
                  </a:ext>
                </a:extLst>
              </a:tr>
              <a:tr h="911586">
                <a:tc>
                  <a:txBody>
                    <a:bodyPr/>
                    <a:lstStyle/>
                    <a:p>
                      <a:r>
                        <a:rPr lang="en-US" dirty="0" smtClean="0"/>
                        <a:t>joy</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the moment when you get another follower and you cheer.</a:t>
                      </a:r>
                      <a:endParaRPr lang="en-US" sz="1400" dirty="0"/>
                    </a:p>
                  </a:txBody>
                  <a:tcPr/>
                </a:tc>
                <a:tc>
                  <a:txBody>
                    <a:bodyPr/>
                    <a:lstStyle/>
                    <a:p>
                      <a:r>
                        <a:rPr lang="en-US" dirty="0" smtClean="0"/>
                        <a:t>joy</a:t>
                      </a:r>
                      <a:endParaRPr lang="en-US" dirty="0"/>
                    </a:p>
                  </a:txBody>
                  <a:tcPr/>
                </a:tc>
                <a:tc>
                  <a:txBody>
                    <a:bodyPr/>
                    <a:lstStyle/>
                    <a:p>
                      <a:r>
                        <a:rPr lang="en-US" dirty="0" smtClean="0"/>
                        <a:t>joy</a:t>
                      </a:r>
                      <a:endParaRPr lang="en-US" dirty="0"/>
                    </a:p>
                  </a:txBody>
                  <a:tcPr/>
                </a:tc>
                <a:extLst>
                  <a:ext uri="{0D108BD9-81ED-4DB2-BD59-A6C34878D82A}">
                    <a16:rowId xmlns:a16="http://schemas.microsoft.com/office/drawing/2014/main" val="2953482035"/>
                  </a:ext>
                </a:extLst>
              </a:tr>
              <a:tr h="370840">
                <a:tc>
                  <a:txBody>
                    <a:bodyPr/>
                    <a:lstStyle/>
                    <a:p>
                      <a:r>
                        <a:rPr lang="en-US" dirty="0" smtClean="0"/>
                        <a:t>sadness</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sounds awful but </a:t>
                      </a:r>
                      <a:r>
                        <a:rPr lang="en-US" sz="1400" b="0" i="0" u="none" strike="noStrike" cap="none" dirty="0" err="1" smtClean="0">
                          <a:solidFill>
                            <a:schemeClr val="dk1"/>
                          </a:solidFill>
                          <a:effectLst/>
                          <a:latin typeface="+mn-lt"/>
                          <a:ea typeface="+mn-ea"/>
                          <a:cs typeface="+mn-cs"/>
                          <a:sym typeface="Arial"/>
                        </a:rPr>
                        <a:t>alot</a:t>
                      </a:r>
                      <a:r>
                        <a:rPr lang="en-US" sz="1400" b="0" i="0" u="none" strike="noStrike" cap="none" dirty="0" smtClean="0">
                          <a:solidFill>
                            <a:schemeClr val="dk1"/>
                          </a:solidFill>
                          <a:effectLst/>
                          <a:latin typeface="+mn-lt"/>
                          <a:ea typeface="+mn-ea"/>
                          <a:cs typeface="+mn-cs"/>
                          <a:sym typeface="Arial"/>
                        </a:rPr>
                        <a:t> of people are dying recently ((</a:t>
                      </a:r>
                      <a:endParaRPr lang="en-US" sz="1400" b="0" i="0" u="none" strike="noStrike" cap="none" dirty="0">
                        <a:solidFill>
                          <a:schemeClr val="dk1"/>
                        </a:solidFill>
                        <a:effectLst/>
                        <a:latin typeface="+mn-lt"/>
                        <a:ea typeface="+mn-ea"/>
                        <a:cs typeface="+mn-cs"/>
                        <a:sym typeface="Arial"/>
                      </a:endParaRPr>
                    </a:p>
                  </a:txBody>
                  <a:tcPr/>
                </a:tc>
                <a:tc>
                  <a:txBody>
                    <a:bodyPr/>
                    <a:lstStyle/>
                    <a:p>
                      <a:r>
                        <a:rPr lang="en-US" dirty="0" smtClean="0"/>
                        <a:t>sadness</a:t>
                      </a:r>
                      <a:endParaRPr lang="en-US" dirty="0"/>
                    </a:p>
                  </a:txBody>
                  <a:tcPr/>
                </a:tc>
                <a:tc>
                  <a:txBody>
                    <a:bodyPr/>
                    <a:lstStyle/>
                    <a:p>
                      <a:r>
                        <a:rPr lang="en-US" dirty="0" smtClean="0"/>
                        <a:t>sadness</a:t>
                      </a:r>
                      <a:endParaRPr lang="en-US" dirty="0"/>
                    </a:p>
                  </a:txBody>
                  <a:tcPr/>
                </a:tc>
                <a:extLst>
                  <a:ext uri="{0D108BD9-81ED-4DB2-BD59-A6C34878D82A}">
                    <a16:rowId xmlns:a16="http://schemas.microsoft.com/office/drawing/2014/main" val="2608975174"/>
                  </a:ext>
                </a:extLst>
              </a:tr>
            </a:tbl>
          </a:graphicData>
        </a:graphic>
      </p:graphicFrame>
      <p:sp>
        <p:nvSpPr>
          <p:cNvPr id="7" name="Rectangle 6"/>
          <p:cNvSpPr/>
          <p:nvPr/>
        </p:nvSpPr>
        <p:spPr>
          <a:xfrm>
            <a:off x="579664" y="3887023"/>
            <a:ext cx="8169224" cy="307777"/>
          </a:xfrm>
          <a:prstGeom prst="rect">
            <a:avLst/>
          </a:prstGeom>
        </p:spPr>
        <p:txBody>
          <a:bodyPr wrap="none">
            <a:spAutoFit/>
          </a:bodyPr>
          <a:lstStyle/>
          <a:p>
            <a:r>
              <a:rPr lang="en-US" dirty="0"/>
              <a:t>There are </a:t>
            </a:r>
            <a:r>
              <a:rPr lang="en-US" dirty="0" smtClean="0"/>
              <a:t>some tokens clearly </a:t>
            </a:r>
            <a:r>
              <a:rPr lang="en-US" dirty="0"/>
              <a:t>related to the </a:t>
            </a:r>
            <a:r>
              <a:rPr lang="en-US" dirty="0" smtClean="0"/>
              <a:t>emotions.(cheer related to joy, awful related to sadness) </a:t>
            </a:r>
            <a:endParaRPr lang="en-US" dirty="0"/>
          </a:p>
        </p:txBody>
      </p:sp>
      <p:sp>
        <p:nvSpPr>
          <p:cNvPr id="8" name="TextBox 7"/>
          <p:cNvSpPr txBox="1"/>
          <p:nvPr/>
        </p:nvSpPr>
        <p:spPr>
          <a:xfrm>
            <a:off x="449943" y="696686"/>
            <a:ext cx="8011886" cy="738664"/>
          </a:xfrm>
          <a:prstGeom prst="rect">
            <a:avLst/>
          </a:prstGeom>
          <a:noFill/>
        </p:spPr>
        <p:txBody>
          <a:bodyPr wrap="square" rtlCol="0">
            <a:spAutoFit/>
          </a:bodyPr>
          <a:lstStyle/>
          <a:p>
            <a:r>
              <a:rPr lang="en-US" dirty="0"/>
              <a:t>Some sample sentences that both of </a:t>
            </a:r>
            <a:r>
              <a:rPr lang="en-US" dirty="0" smtClean="0"/>
              <a:t>emotion prompt </a:t>
            </a:r>
            <a:r>
              <a:rPr lang="en-US" dirty="0"/>
              <a:t>and </a:t>
            </a:r>
            <a:r>
              <a:rPr lang="en-US" dirty="0" err="1"/>
              <a:t>feels_emo</a:t>
            </a:r>
            <a:r>
              <a:rPr lang="en-US" dirty="0"/>
              <a:t> could lead to true prediction to them</a:t>
            </a:r>
            <a:r>
              <a:rPr lang="en-US" dirty="0" smtClean="0"/>
              <a:t>. (Tec dataset) </a:t>
            </a:r>
            <a:endParaRPr lang="en-US" dirty="0"/>
          </a:p>
          <a:p>
            <a:endParaRPr lang="en-US" dirty="0"/>
          </a:p>
        </p:txBody>
      </p:sp>
    </p:spTree>
    <p:extLst>
      <p:ext uri="{BB962C8B-B14F-4D97-AF65-F5344CB8AC3E}">
        <p14:creationId xmlns:p14="http://schemas.microsoft.com/office/powerpoint/2010/main" val="22971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a:t>Using synonyms of emotions </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12</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1641409917"/>
              </p:ext>
            </p:extLst>
          </p:nvPr>
        </p:nvGraphicFramePr>
        <p:xfrm>
          <a:off x="311700" y="754743"/>
          <a:ext cx="8456644" cy="4023360"/>
        </p:xfrm>
        <a:graphic>
          <a:graphicData uri="http://schemas.openxmlformats.org/drawingml/2006/table">
            <a:tbl>
              <a:tblPr firstRow="1" bandRow="1">
                <a:tableStyleId>{5C22544A-7EE6-4342-B048-85BDC9FD1C3A}</a:tableStyleId>
              </a:tblPr>
              <a:tblGrid>
                <a:gridCol w="4228322">
                  <a:extLst>
                    <a:ext uri="{9D8B030D-6E8A-4147-A177-3AD203B41FA5}">
                      <a16:colId xmlns:a16="http://schemas.microsoft.com/office/drawing/2014/main" val="1825852549"/>
                    </a:ext>
                  </a:extLst>
                </a:gridCol>
                <a:gridCol w="4228322">
                  <a:extLst>
                    <a:ext uri="{9D8B030D-6E8A-4147-A177-3AD203B41FA5}">
                      <a16:colId xmlns:a16="http://schemas.microsoft.com/office/drawing/2014/main" val="2023759085"/>
                    </a:ext>
                  </a:extLst>
                </a:gridCol>
              </a:tblGrid>
              <a:tr h="257535">
                <a:tc>
                  <a:txBody>
                    <a:bodyPr/>
                    <a:lstStyle/>
                    <a:p>
                      <a:r>
                        <a:rPr lang="en-US" dirty="0" smtClean="0"/>
                        <a:t>emotion</a:t>
                      </a:r>
                      <a:endParaRPr lang="en-US" dirty="0"/>
                    </a:p>
                  </a:txBody>
                  <a:tcPr/>
                </a:tc>
                <a:tc>
                  <a:txBody>
                    <a:bodyPr/>
                    <a:lstStyle/>
                    <a:p>
                      <a:r>
                        <a:rPr lang="en-US" dirty="0" smtClean="0"/>
                        <a:t>synonyms</a:t>
                      </a:r>
                      <a:endParaRPr lang="en-US" dirty="0"/>
                    </a:p>
                  </a:txBody>
                  <a:tcPr/>
                </a:tc>
                <a:extLst>
                  <a:ext uri="{0D108BD9-81ED-4DB2-BD59-A6C34878D82A}">
                    <a16:rowId xmlns:a16="http://schemas.microsoft.com/office/drawing/2014/main" val="1607590363"/>
                  </a:ext>
                </a:extLst>
              </a:tr>
              <a:tr h="437810">
                <a:tc>
                  <a:txBody>
                    <a:bodyPr/>
                    <a:lstStyle/>
                    <a:p>
                      <a:r>
                        <a:rPr lang="en-US" dirty="0" smtClean="0"/>
                        <a:t>sadness</a:t>
                      </a:r>
                      <a:endParaRPr lang="en-US" dirty="0"/>
                    </a:p>
                  </a:txBody>
                  <a:tcPr/>
                </a:tc>
                <a:tc>
                  <a:txBody>
                    <a:bodyPr/>
                    <a:lstStyle/>
                    <a:p>
                      <a:r>
                        <a:rPr lang="en-US" dirty="0" smtClean="0"/>
                        <a:t>sadness, unhappiness, grief, sorrow, loneliness, depression</a:t>
                      </a:r>
                      <a:endParaRPr lang="en-US" dirty="0"/>
                    </a:p>
                  </a:txBody>
                  <a:tcPr/>
                </a:tc>
                <a:extLst>
                  <a:ext uri="{0D108BD9-81ED-4DB2-BD59-A6C34878D82A}">
                    <a16:rowId xmlns:a16="http://schemas.microsoft.com/office/drawing/2014/main" val="808457880"/>
                  </a:ext>
                </a:extLst>
              </a:tr>
              <a:tr h="437810">
                <a:tc>
                  <a:txBody>
                    <a:bodyPr/>
                    <a:lstStyle/>
                    <a:p>
                      <a:r>
                        <a:rPr lang="en-US" dirty="0" smtClean="0"/>
                        <a:t>joy</a:t>
                      </a:r>
                      <a:endParaRPr lang="en-US" dirty="0"/>
                    </a:p>
                  </a:txBody>
                  <a:tcPr/>
                </a:tc>
                <a:tc>
                  <a:txBody>
                    <a:bodyPr/>
                    <a:lstStyle/>
                    <a:p>
                      <a:r>
                        <a:rPr lang="en-US" dirty="0" smtClean="0"/>
                        <a:t>joy, an achievement, pleasure, the awesome, happiness, the blessing</a:t>
                      </a:r>
                      <a:endParaRPr lang="en-US" dirty="0"/>
                    </a:p>
                  </a:txBody>
                  <a:tcPr/>
                </a:tc>
                <a:extLst>
                  <a:ext uri="{0D108BD9-81ED-4DB2-BD59-A6C34878D82A}">
                    <a16:rowId xmlns:a16="http://schemas.microsoft.com/office/drawing/2014/main" val="2740971849"/>
                  </a:ext>
                </a:extLst>
              </a:tr>
              <a:tr h="257535">
                <a:tc>
                  <a:txBody>
                    <a:bodyPr/>
                    <a:lstStyle/>
                    <a:p>
                      <a:r>
                        <a:rPr lang="en-US" dirty="0" smtClean="0"/>
                        <a:t>anger</a:t>
                      </a:r>
                      <a:endParaRPr lang="en-US" dirty="0"/>
                    </a:p>
                  </a:txBody>
                  <a:tcPr/>
                </a:tc>
                <a:tc>
                  <a:txBody>
                    <a:bodyPr/>
                    <a:lstStyle/>
                    <a:p>
                      <a:r>
                        <a:rPr lang="en-US" dirty="0" smtClean="0"/>
                        <a:t>anger</a:t>
                      </a:r>
                      <a:r>
                        <a:rPr lang="en-US" dirty="0" smtClean="0"/>
                        <a:t>, annoyance, rage, outrage, fury, irritation</a:t>
                      </a:r>
                      <a:endParaRPr lang="en-US" dirty="0"/>
                    </a:p>
                  </a:txBody>
                  <a:tcPr/>
                </a:tc>
                <a:extLst>
                  <a:ext uri="{0D108BD9-81ED-4DB2-BD59-A6C34878D82A}">
                    <a16:rowId xmlns:a16="http://schemas.microsoft.com/office/drawing/2014/main" val="1038599901"/>
                  </a:ext>
                </a:extLst>
              </a:tr>
              <a:tr h="437810">
                <a:tc>
                  <a:txBody>
                    <a:bodyPr/>
                    <a:lstStyle/>
                    <a:p>
                      <a:r>
                        <a:rPr lang="en-US" dirty="0" smtClean="0"/>
                        <a:t>disgust</a:t>
                      </a:r>
                      <a:endParaRPr lang="en-US" dirty="0"/>
                    </a:p>
                  </a:txBody>
                  <a:tcPr/>
                </a:tc>
                <a:tc>
                  <a:txBody>
                    <a:bodyPr/>
                    <a:lstStyle/>
                    <a:p>
                      <a:r>
                        <a:rPr lang="en-US" dirty="0" smtClean="0"/>
                        <a:t>disgust, loathing, bitterness, ugliness, repugnance, revulsion</a:t>
                      </a:r>
                      <a:endParaRPr lang="en-US" dirty="0"/>
                    </a:p>
                  </a:txBody>
                  <a:tcPr/>
                </a:tc>
                <a:extLst>
                  <a:ext uri="{0D108BD9-81ED-4DB2-BD59-A6C34878D82A}">
                    <a16:rowId xmlns:a16="http://schemas.microsoft.com/office/drawing/2014/main" val="2052755806"/>
                  </a:ext>
                </a:extLst>
              </a:tr>
              <a:tr h="257535">
                <a:tc>
                  <a:txBody>
                    <a:bodyPr/>
                    <a:lstStyle/>
                    <a:p>
                      <a:r>
                        <a:rPr lang="en-US" dirty="0" smtClean="0"/>
                        <a:t>fear</a:t>
                      </a:r>
                      <a:endParaRPr lang="en-US" dirty="0"/>
                    </a:p>
                  </a:txBody>
                  <a:tcPr/>
                </a:tc>
                <a:tc>
                  <a:txBody>
                    <a:bodyPr/>
                    <a:lstStyle/>
                    <a:p>
                      <a:r>
                        <a:rPr lang="en-US" dirty="0" smtClean="0"/>
                        <a:t>fear, horror, anxiety, terror, dread, scare</a:t>
                      </a:r>
                      <a:endParaRPr lang="en-US" dirty="0"/>
                    </a:p>
                  </a:txBody>
                  <a:tcPr/>
                </a:tc>
                <a:extLst>
                  <a:ext uri="{0D108BD9-81ED-4DB2-BD59-A6C34878D82A}">
                    <a16:rowId xmlns:a16="http://schemas.microsoft.com/office/drawing/2014/main" val="3532770206"/>
                  </a:ext>
                </a:extLst>
              </a:tr>
              <a:tr h="437810">
                <a:tc>
                  <a:txBody>
                    <a:bodyPr/>
                    <a:lstStyle/>
                    <a:p>
                      <a:r>
                        <a:rPr lang="en-US" dirty="0" smtClean="0"/>
                        <a:t>surprise</a:t>
                      </a:r>
                      <a:endParaRPr lang="en-US" dirty="0"/>
                    </a:p>
                  </a:txBody>
                  <a:tcPr/>
                </a:tc>
                <a:tc>
                  <a:txBody>
                    <a:bodyPr/>
                    <a:lstStyle/>
                    <a:p>
                      <a:r>
                        <a:rPr lang="en-US" dirty="0" smtClean="0"/>
                        <a:t>surprise, astonishment, amazement, impression, perplexity, shock</a:t>
                      </a:r>
                      <a:endParaRPr lang="en-US" dirty="0"/>
                    </a:p>
                  </a:txBody>
                  <a:tcPr/>
                </a:tc>
                <a:extLst>
                  <a:ext uri="{0D108BD9-81ED-4DB2-BD59-A6C34878D82A}">
                    <a16:rowId xmlns:a16="http://schemas.microsoft.com/office/drawing/2014/main" val="134064499"/>
                  </a:ext>
                </a:extLst>
              </a:tr>
              <a:tr h="437810">
                <a:tc>
                  <a:txBody>
                    <a:bodyPr/>
                    <a:lstStyle/>
                    <a:p>
                      <a:r>
                        <a:rPr lang="en-US" dirty="0" smtClean="0"/>
                        <a:t>shame</a:t>
                      </a:r>
                      <a:endParaRPr lang="en-US" dirty="0"/>
                    </a:p>
                  </a:txBody>
                  <a:tcPr/>
                </a:tc>
                <a:tc>
                  <a:txBody>
                    <a:bodyPr/>
                    <a:lstStyle/>
                    <a:p>
                      <a:r>
                        <a:rPr lang="en-US" dirty="0" smtClean="0"/>
                        <a:t>shame, humiliation, embarrassment, disgrace, dishonor, discredit</a:t>
                      </a:r>
                      <a:endParaRPr lang="en-US" dirty="0"/>
                    </a:p>
                  </a:txBody>
                  <a:tcPr/>
                </a:tc>
                <a:extLst>
                  <a:ext uri="{0D108BD9-81ED-4DB2-BD59-A6C34878D82A}">
                    <a16:rowId xmlns:a16="http://schemas.microsoft.com/office/drawing/2014/main" val="3187374583"/>
                  </a:ext>
                </a:extLst>
              </a:tr>
              <a:tr h="437810">
                <a:tc>
                  <a:txBody>
                    <a:bodyPr/>
                    <a:lstStyle/>
                    <a:p>
                      <a:r>
                        <a:rPr lang="en-US" dirty="0" smtClean="0"/>
                        <a:t>guilt</a:t>
                      </a:r>
                      <a:endParaRPr lang="en-US" dirty="0"/>
                    </a:p>
                  </a:txBody>
                  <a:tcPr/>
                </a:tc>
                <a:tc>
                  <a:txBody>
                    <a:bodyPr/>
                    <a:lstStyle/>
                    <a:p>
                      <a:r>
                        <a:rPr lang="en-US" dirty="0" smtClean="0"/>
                        <a:t>guilt, culpability, responsibility, blameworthy, misconduct, regret</a:t>
                      </a:r>
                      <a:endParaRPr lang="en-US" dirty="0"/>
                    </a:p>
                  </a:txBody>
                  <a:tcPr/>
                </a:tc>
                <a:extLst>
                  <a:ext uri="{0D108BD9-81ED-4DB2-BD59-A6C34878D82A}">
                    <a16:rowId xmlns:a16="http://schemas.microsoft.com/office/drawing/2014/main" val="65733916"/>
                  </a:ext>
                </a:extLst>
              </a:tr>
            </a:tbl>
          </a:graphicData>
        </a:graphic>
      </p:graphicFrame>
    </p:spTree>
    <p:extLst>
      <p:ext uri="{BB962C8B-B14F-4D97-AF65-F5344CB8AC3E}">
        <p14:creationId xmlns:p14="http://schemas.microsoft.com/office/powerpoint/2010/main" val="275702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smtClean="0"/>
              <a:t>Using synonyms of emotions</a:t>
            </a:r>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13</a:t>
            </a:fld>
            <a:endParaRPr lang="ja" altLang="en-US"/>
          </a:p>
        </p:txBody>
      </p:sp>
      <p:sp>
        <p:nvSpPr>
          <p:cNvPr id="3" name="TextBox 2"/>
          <p:cNvSpPr txBox="1"/>
          <p:nvPr/>
        </p:nvSpPr>
        <p:spPr>
          <a:xfrm>
            <a:off x="486229" y="740229"/>
            <a:ext cx="7794171" cy="523220"/>
          </a:xfrm>
          <a:prstGeom prst="rect">
            <a:avLst/>
          </a:prstGeom>
          <a:noFill/>
        </p:spPr>
        <p:txBody>
          <a:bodyPr wrap="square" rtlCol="0">
            <a:spAutoFit/>
          </a:bodyPr>
          <a:lstStyle/>
          <a:p>
            <a:r>
              <a:rPr lang="en-US" dirty="0" smtClean="0"/>
              <a:t>Since </a:t>
            </a:r>
            <a:r>
              <a:rPr lang="en-US" dirty="0" err="1" smtClean="0"/>
              <a:t>Deberta</a:t>
            </a:r>
            <a:r>
              <a:rPr lang="en-US" dirty="0" smtClean="0"/>
              <a:t> model had the best performance, I checked the </a:t>
            </a:r>
            <a:r>
              <a:rPr lang="en-US" dirty="0"/>
              <a:t>entailment probabilities </a:t>
            </a:r>
            <a:r>
              <a:rPr lang="en-US" dirty="0" smtClean="0"/>
              <a:t>between synonyms of emotions and text using </a:t>
            </a:r>
            <a:r>
              <a:rPr lang="en-US" dirty="0" err="1" smtClean="0"/>
              <a:t>Deberta</a:t>
            </a:r>
            <a:r>
              <a:rPr lang="en-US" dirty="0" smtClean="0"/>
              <a:t> model.</a:t>
            </a:r>
            <a:endParaRPr lang="en-US" dirty="0"/>
          </a:p>
        </p:txBody>
      </p:sp>
      <p:sp>
        <p:nvSpPr>
          <p:cNvPr id="11" name="TextBox 10"/>
          <p:cNvSpPr txBox="1"/>
          <p:nvPr/>
        </p:nvSpPr>
        <p:spPr>
          <a:xfrm>
            <a:off x="486229" y="1431684"/>
            <a:ext cx="7712368" cy="954107"/>
          </a:xfrm>
          <a:prstGeom prst="rect">
            <a:avLst/>
          </a:prstGeom>
          <a:noFill/>
        </p:spPr>
        <p:txBody>
          <a:bodyPr wrap="none" rtlCol="0">
            <a:spAutoFit/>
          </a:bodyPr>
          <a:lstStyle/>
          <a:p>
            <a:endParaRPr lang="en-US" dirty="0" smtClean="0"/>
          </a:p>
          <a:p>
            <a:r>
              <a:rPr lang="en-US" dirty="0" smtClean="0"/>
              <a:t>One idea to use synonyms can be measuring the average of </a:t>
            </a:r>
            <a:r>
              <a:rPr lang="en-US" dirty="0"/>
              <a:t>entailment probabilities </a:t>
            </a:r>
            <a:r>
              <a:rPr lang="en-US" dirty="0" smtClean="0"/>
              <a:t>between </a:t>
            </a:r>
          </a:p>
          <a:p>
            <a:r>
              <a:rPr lang="en-US" dirty="0" smtClean="0"/>
              <a:t>synonyms of the emotion (Or the prompts of synonyms) and the text and selecting the emotion </a:t>
            </a:r>
          </a:p>
          <a:p>
            <a:r>
              <a:rPr lang="en-US" dirty="0" smtClean="0"/>
              <a:t>that has highest average of entailment probabilities as the predicted emotion</a:t>
            </a:r>
            <a:endParaRPr lang="en-US" dirty="0"/>
          </a:p>
        </p:txBody>
      </p:sp>
      <p:sp>
        <p:nvSpPr>
          <p:cNvPr id="7" name="Rectangle 6"/>
          <p:cNvSpPr/>
          <p:nvPr/>
        </p:nvSpPr>
        <p:spPr>
          <a:xfrm>
            <a:off x="486229" y="2740776"/>
            <a:ext cx="7010400" cy="954107"/>
          </a:xfrm>
          <a:prstGeom prst="rect">
            <a:avLst/>
          </a:prstGeom>
        </p:spPr>
        <p:txBody>
          <a:bodyPr wrap="square">
            <a:spAutoFit/>
          </a:bodyPr>
          <a:lstStyle/>
          <a:p>
            <a:r>
              <a:rPr lang="en-US" dirty="0"/>
              <a:t>Another idea can be considering a set of synonyms for each emotion and checking their entailment probabilities with the text and selecting the highest one as the entailment probability of the emotion with the text, then selecting the emotion that has highest entailment probability with the text as the predicted emotion. </a:t>
            </a:r>
          </a:p>
        </p:txBody>
      </p:sp>
    </p:spTree>
    <p:extLst>
      <p:ext uri="{BB962C8B-B14F-4D97-AF65-F5344CB8AC3E}">
        <p14:creationId xmlns:p14="http://schemas.microsoft.com/office/powerpoint/2010/main" val="3616002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smtClean="0"/>
              <a:t>Prompts of synonyms</a:t>
            </a:r>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14</a:t>
            </a:fld>
            <a:endParaRPr lang="ja" altLang="en-US"/>
          </a:p>
        </p:txBody>
      </p:sp>
      <p:graphicFrame>
        <p:nvGraphicFramePr>
          <p:cNvPr id="6" name="Table 5"/>
          <p:cNvGraphicFramePr>
            <a:graphicFrameLocks noGrp="1"/>
          </p:cNvGraphicFramePr>
          <p:nvPr>
            <p:extLst>
              <p:ext uri="{D42A27DB-BD31-4B8C-83A1-F6EECF244321}">
                <p14:modId xmlns:p14="http://schemas.microsoft.com/office/powerpoint/2010/main" val="3120450344"/>
              </p:ext>
            </p:extLst>
          </p:nvPr>
        </p:nvGraphicFramePr>
        <p:xfrm>
          <a:off x="791029" y="1117600"/>
          <a:ext cx="6096000" cy="2722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882460100"/>
                    </a:ext>
                  </a:extLst>
                </a:gridCol>
                <a:gridCol w="2032000">
                  <a:extLst>
                    <a:ext uri="{9D8B030D-6E8A-4147-A177-3AD203B41FA5}">
                      <a16:colId xmlns:a16="http://schemas.microsoft.com/office/drawing/2014/main" val="2899458474"/>
                    </a:ext>
                  </a:extLst>
                </a:gridCol>
                <a:gridCol w="2032000">
                  <a:extLst>
                    <a:ext uri="{9D8B030D-6E8A-4147-A177-3AD203B41FA5}">
                      <a16:colId xmlns:a16="http://schemas.microsoft.com/office/drawing/2014/main" val="3204984617"/>
                    </a:ext>
                  </a:extLst>
                </a:gridCol>
              </a:tblGrid>
              <a:tr h="370840">
                <a:tc>
                  <a:txBody>
                    <a:bodyPr/>
                    <a:lstStyle/>
                    <a:p>
                      <a:pPr algn="ctr"/>
                      <a:r>
                        <a:rPr lang="en-US" dirty="0" smtClean="0"/>
                        <a:t>ID</a:t>
                      </a:r>
                      <a:endParaRPr lang="en-US" dirty="0"/>
                    </a:p>
                  </a:txBody>
                  <a:tcPr/>
                </a:tc>
                <a:tc>
                  <a:txBody>
                    <a:bodyPr/>
                    <a:lstStyle/>
                    <a:p>
                      <a:pPr algn="ctr"/>
                      <a:r>
                        <a:rPr lang="en-US" dirty="0" smtClean="0"/>
                        <a:t>Prompt</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val="672118755"/>
                  </a:ext>
                </a:extLst>
              </a:tr>
              <a:tr h="370840">
                <a:tc>
                  <a:txBody>
                    <a:bodyPr/>
                    <a:lstStyle/>
                    <a:p>
                      <a:pPr algn="l"/>
                      <a:r>
                        <a:rPr lang="en-US" dirty="0" smtClean="0"/>
                        <a:t>Emo-s</a:t>
                      </a:r>
                      <a:endParaRPr lang="en-US" dirty="0"/>
                    </a:p>
                  </a:txBody>
                  <a:tcPr/>
                </a:tc>
                <a:tc>
                  <a:txBody>
                    <a:bodyPr/>
                    <a:lstStyle/>
                    <a:p>
                      <a:pPr algn="l"/>
                      <a:r>
                        <a:rPr lang="en-US" dirty="0" smtClean="0"/>
                        <a:t>Emotion synonym</a:t>
                      </a:r>
                      <a:endParaRPr lang="en-US" dirty="0"/>
                    </a:p>
                  </a:txBody>
                  <a:tcPr/>
                </a:tc>
                <a:tc>
                  <a:txBody>
                    <a:bodyPr/>
                    <a:lstStyle/>
                    <a:p>
                      <a:r>
                        <a:rPr lang="en-US" dirty="0" smtClean="0"/>
                        <a:t>happy</a:t>
                      </a:r>
                      <a:endParaRPr lang="en-US" dirty="0"/>
                    </a:p>
                  </a:txBody>
                  <a:tcPr/>
                </a:tc>
                <a:extLst>
                  <a:ext uri="{0D108BD9-81ED-4DB2-BD59-A6C34878D82A}">
                    <a16:rowId xmlns:a16="http://schemas.microsoft.com/office/drawing/2014/main" val="2212575958"/>
                  </a:ext>
                </a:extLst>
              </a:tr>
              <a:tr h="370840">
                <a:tc>
                  <a:txBody>
                    <a:bodyPr/>
                    <a:lstStyle/>
                    <a:p>
                      <a:r>
                        <a:rPr lang="en-US" dirty="0" smtClean="0"/>
                        <a:t>Expr-s</a:t>
                      </a:r>
                      <a:endParaRPr lang="en-US" dirty="0"/>
                    </a:p>
                  </a:txBody>
                  <a:tcPr/>
                </a:tc>
                <a:tc>
                  <a:txBody>
                    <a:bodyPr/>
                    <a:lstStyle/>
                    <a:p>
                      <a:r>
                        <a:rPr lang="en-US" dirty="0" smtClean="0"/>
                        <a:t>“This text </a:t>
                      </a:r>
                      <a:r>
                        <a:rPr lang="en-US" dirty="0" err="1" smtClean="0"/>
                        <a:t>expresses”+emotion</a:t>
                      </a:r>
                      <a:r>
                        <a:rPr lang="en-US" dirty="0" smtClean="0"/>
                        <a:t> synonym</a:t>
                      </a:r>
                      <a:endParaRPr lang="en-US" dirty="0"/>
                    </a:p>
                  </a:txBody>
                  <a:tcPr/>
                </a:tc>
                <a:tc>
                  <a:txBody>
                    <a:bodyPr/>
                    <a:lstStyle/>
                    <a:p>
                      <a:r>
                        <a:rPr lang="en-US" dirty="0" smtClean="0"/>
                        <a:t>This text expresses happiness </a:t>
                      </a:r>
                    </a:p>
                  </a:txBody>
                  <a:tcPr/>
                </a:tc>
                <a:extLst>
                  <a:ext uri="{0D108BD9-81ED-4DB2-BD59-A6C34878D82A}">
                    <a16:rowId xmlns:a16="http://schemas.microsoft.com/office/drawing/2014/main" val="4153487773"/>
                  </a:ext>
                </a:extLst>
              </a:tr>
              <a:tr h="370840">
                <a:tc>
                  <a:txBody>
                    <a:bodyPr/>
                    <a:lstStyle/>
                    <a:p>
                      <a:r>
                        <a:rPr lang="en-US" dirty="0" smtClean="0"/>
                        <a:t>Feels-s</a:t>
                      </a:r>
                      <a:endParaRPr lang="en-US" dirty="0"/>
                    </a:p>
                  </a:txBody>
                  <a:tcPr/>
                </a:tc>
                <a:tc>
                  <a:txBody>
                    <a:bodyPr/>
                    <a:lstStyle/>
                    <a:p>
                      <a:r>
                        <a:rPr lang="en-US" dirty="0" smtClean="0"/>
                        <a:t>“This person </a:t>
                      </a:r>
                      <a:r>
                        <a:rPr lang="en-US" dirty="0" err="1" smtClean="0"/>
                        <a:t>feels”+emotion</a:t>
                      </a:r>
                      <a:r>
                        <a:rPr lang="en-US" dirty="0" smtClean="0"/>
                        <a:t> synonym</a:t>
                      </a:r>
                      <a:endParaRPr lang="en-US" dirty="0"/>
                    </a:p>
                  </a:txBody>
                  <a:tcPr/>
                </a:tc>
                <a:tc>
                  <a:txBody>
                    <a:bodyPr/>
                    <a:lstStyle/>
                    <a:p>
                      <a:r>
                        <a:rPr lang="en-US" dirty="0" smtClean="0"/>
                        <a:t>This person feels happy</a:t>
                      </a:r>
                    </a:p>
                  </a:txBody>
                  <a:tcPr/>
                </a:tc>
                <a:extLst>
                  <a:ext uri="{0D108BD9-81ED-4DB2-BD59-A6C34878D82A}">
                    <a16:rowId xmlns:a16="http://schemas.microsoft.com/office/drawing/2014/main" val="3555123393"/>
                  </a:ext>
                </a:extLst>
              </a:tr>
              <a:tr h="370840">
                <a:tc>
                  <a:txBody>
                    <a:bodyPr/>
                    <a:lstStyle/>
                    <a:p>
                      <a:r>
                        <a:rPr lang="en-US" dirty="0" smtClean="0"/>
                        <a:t>Emotion-s</a:t>
                      </a:r>
                      <a:endParaRPr lang="en-US" dirty="0"/>
                    </a:p>
                  </a:txBody>
                  <a:tcPr/>
                </a:tc>
                <a:tc>
                  <a:txBody>
                    <a:bodyPr/>
                    <a:lstStyle/>
                    <a:p>
                      <a:r>
                        <a:rPr lang="en-US" dirty="0" smtClean="0"/>
                        <a:t>“The emotion is”+ emotion</a:t>
                      </a:r>
                      <a:r>
                        <a:rPr lang="en-US" baseline="0" dirty="0" smtClean="0"/>
                        <a:t> </a:t>
                      </a:r>
                      <a:r>
                        <a:rPr lang="en-US" dirty="0" smtClean="0"/>
                        <a:t>synonym</a:t>
                      </a:r>
                      <a:endParaRPr lang="en-US" dirty="0"/>
                    </a:p>
                  </a:txBody>
                  <a:tcPr/>
                </a:tc>
                <a:tc>
                  <a:txBody>
                    <a:bodyPr/>
                    <a:lstStyle/>
                    <a:p>
                      <a:r>
                        <a:rPr lang="en-US" dirty="0" smtClean="0"/>
                        <a:t>The emotion is happiness</a:t>
                      </a:r>
                      <a:endParaRPr lang="en-US" dirty="0"/>
                    </a:p>
                  </a:txBody>
                  <a:tcPr/>
                </a:tc>
                <a:extLst>
                  <a:ext uri="{0D108BD9-81ED-4DB2-BD59-A6C34878D82A}">
                    <a16:rowId xmlns:a16="http://schemas.microsoft.com/office/drawing/2014/main" val="2682148075"/>
                  </a:ext>
                </a:extLst>
              </a:tr>
            </a:tbl>
          </a:graphicData>
        </a:graphic>
      </p:graphicFrame>
    </p:spTree>
    <p:extLst>
      <p:ext uri="{BB962C8B-B14F-4D97-AF65-F5344CB8AC3E}">
        <p14:creationId xmlns:p14="http://schemas.microsoft.com/office/powerpoint/2010/main" val="333457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a:t>Using synonyms of </a:t>
            </a:r>
            <a:r>
              <a:rPr lang="en-US" sz="1600" b="1" dirty="0" smtClean="0"/>
              <a:t>emotions (</a:t>
            </a:r>
            <a:r>
              <a:rPr lang="en-US" sz="1600" b="1" dirty="0" err="1" smtClean="0"/>
              <a:t>Isear</a:t>
            </a:r>
            <a:r>
              <a:rPr lang="en-US" sz="1600" b="1" dirty="0" smtClean="0"/>
              <a:t> dataset)</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15</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913766030"/>
              </p:ext>
            </p:extLst>
          </p:nvPr>
        </p:nvGraphicFramePr>
        <p:xfrm>
          <a:off x="464457" y="3266785"/>
          <a:ext cx="6096000" cy="1259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288317430"/>
                    </a:ext>
                  </a:extLst>
                </a:gridCol>
                <a:gridCol w="1219200">
                  <a:extLst>
                    <a:ext uri="{9D8B030D-6E8A-4147-A177-3AD203B41FA5}">
                      <a16:colId xmlns:a16="http://schemas.microsoft.com/office/drawing/2014/main" val="2187000636"/>
                    </a:ext>
                  </a:extLst>
                </a:gridCol>
                <a:gridCol w="1219200">
                  <a:extLst>
                    <a:ext uri="{9D8B030D-6E8A-4147-A177-3AD203B41FA5}">
                      <a16:colId xmlns:a16="http://schemas.microsoft.com/office/drawing/2014/main" val="2534759060"/>
                    </a:ext>
                  </a:extLst>
                </a:gridCol>
                <a:gridCol w="1219200">
                  <a:extLst>
                    <a:ext uri="{9D8B030D-6E8A-4147-A177-3AD203B41FA5}">
                      <a16:colId xmlns:a16="http://schemas.microsoft.com/office/drawing/2014/main" val="3403123"/>
                    </a:ext>
                  </a:extLst>
                </a:gridCol>
                <a:gridCol w="1219200">
                  <a:extLst>
                    <a:ext uri="{9D8B030D-6E8A-4147-A177-3AD203B41FA5}">
                      <a16:colId xmlns:a16="http://schemas.microsoft.com/office/drawing/2014/main" val="3328513123"/>
                    </a:ext>
                  </a:extLst>
                </a:gridCol>
              </a:tblGrid>
              <a:tr h="370840">
                <a:tc>
                  <a:txBody>
                    <a:bodyPr/>
                    <a:lstStyle/>
                    <a:p>
                      <a:endParaRPr lang="en-US" dirty="0"/>
                    </a:p>
                  </a:txBody>
                  <a:tcPr/>
                </a:tc>
                <a:tc>
                  <a:txBody>
                    <a:bodyPr/>
                    <a:lstStyle/>
                    <a:p>
                      <a:r>
                        <a:rPr lang="en-US" dirty="0" smtClean="0"/>
                        <a:t>Emo-s</a:t>
                      </a:r>
                      <a:endParaRPr lang="en-US" dirty="0"/>
                    </a:p>
                  </a:txBody>
                  <a:tcPr/>
                </a:tc>
                <a:tc>
                  <a:txBody>
                    <a:bodyPr/>
                    <a:lstStyle/>
                    <a:p>
                      <a:r>
                        <a:rPr lang="en-US" dirty="0" smtClean="0"/>
                        <a:t>Expr</a:t>
                      </a:r>
                      <a:r>
                        <a:rPr lang="en-US" baseline="0" dirty="0" smtClean="0"/>
                        <a:t>-s</a:t>
                      </a:r>
                      <a:endParaRPr lang="en-US" dirty="0"/>
                    </a:p>
                  </a:txBody>
                  <a:tcPr/>
                </a:tc>
                <a:tc>
                  <a:txBody>
                    <a:bodyPr/>
                    <a:lstStyle/>
                    <a:p>
                      <a:r>
                        <a:rPr lang="en-US" dirty="0" smtClean="0"/>
                        <a:t>Emotion-s</a:t>
                      </a:r>
                      <a:endParaRPr lang="en-US" dirty="0"/>
                    </a:p>
                  </a:txBody>
                  <a:tcPr/>
                </a:tc>
                <a:tc>
                  <a:txBody>
                    <a:bodyPr/>
                    <a:lstStyle/>
                    <a:p>
                      <a:r>
                        <a:rPr lang="en-US" dirty="0" smtClean="0"/>
                        <a:t>Feels</a:t>
                      </a:r>
                      <a:r>
                        <a:rPr lang="en-US" baseline="0" dirty="0" smtClean="0"/>
                        <a:t>-s</a:t>
                      </a:r>
                      <a:endParaRPr lang="en-US" dirty="0"/>
                    </a:p>
                  </a:txBody>
                  <a:tcPr/>
                </a:tc>
                <a:extLst>
                  <a:ext uri="{0D108BD9-81ED-4DB2-BD59-A6C34878D82A}">
                    <a16:rowId xmlns:a16="http://schemas.microsoft.com/office/drawing/2014/main" val="2803016027"/>
                  </a:ext>
                </a:extLst>
              </a:tr>
              <a:tr h="240801">
                <a:tc>
                  <a:txBody>
                    <a:bodyPr/>
                    <a:lstStyle/>
                    <a:p>
                      <a:r>
                        <a:rPr lang="en-US" dirty="0" smtClean="0"/>
                        <a:t>Macro averaged F1</a:t>
                      </a:r>
                      <a:endParaRPr lang="en-US" dirty="0"/>
                    </a:p>
                  </a:txBody>
                  <a:tcPr/>
                </a:tc>
                <a:tc>
                  <a:txBody>
                    <a:bodyPr/>
                    <a:lstStyle/>
                    <a:p>
                      <a:r>
                        <a:rPr lang="en-US" dirty="0" smtClean="0"/>
                        <a:t>0.52</a:t>
                      </a:r>
                      <a:endParaRPr lang="en-US" dirty="0"/>
                    </a:p>
                  </a:txBody>
                  <a:tcPr/>
                </a:tc>
                <a:tc>
                  <a:txBody>
                    <a:bodyPr/>
                    <a:lstStyle/>
                    <a:p>
                      <a:r>
                        <a:rPr lang="en-US" dirty="0" smtClean="0"/>
                        <a:t>0.58</a:t>
                      </a:r>
                      <a:endParaRPr lang="en-US" dirty="0"/>
                    </a:p>
                  </a:txBody>
                  <a:tcPr/>
                </a:tc>
                <a:tc>
                  <a:txBody>
                    <a:bodyPr/>
                    <a:lstStyle/>
                    <a:p>
                      <a:r>
                        <a:rPr lang="en-US" dirty="0" smtClean="0"/>
                        <a:t>0.6</a:t>
                      </a:r>
                      <a:endParaRPr lang="en-US" dirty="0"/>
                    </a:p>
                  </a:txBody>
                  <a:tcPr/>
                </a:tc>
                <a:tc>
                  <a:txBody>
                    <a:bodyPr/>
                    <a:lstStyle/>
                    <a:p>
                      <a:r>
                        <a:rPr lang="en-US" dirty="0" smtClean="0"/>
                        <a:t>0.58</a:t>
                      </a:r>
                      <a:endParaRPr lang="en-US" dirty="0"/>
                    </a:p>
                  </a:txBody>
                  <a:tcPr/>
                </a:tc>
                <a:extLst>
                  <a:ext uri="{0D108BD9-81ED-4DB2-BD59-A6C34878D82A}">
                    <a16:rowId xmlns:a16="http://schemas.microsoft.com/office/drawing/2014/main" val="699986581"/>
                  </a:ext>
                </a:extLst>
              </a:tr>
              <a:tr h="370840">
                <a:tc>
                  <a:txBody>
                    <a:bodyPr/>
                    <a:lstStyle/>
                    <a:p>
                      <a:r>
                        <a:rPr lang="en-US" dirty="0" smtClean="0"/>
                        <a:t>accuracy</a:t>
                      </a:r>
                      <a:endParaRPr lang="en-US" dirty="0"/>
                    </a:p>
                  </a:txBody>
                  <a:tcPr/>
                </a:tc>
                <a:tc>
                  <a:txBody>
                    <a:bodyPr/>
                    <a:lstStyle/>
                    <a:p>
                      <a:r>
                        <a:rPr lang="en-US" dirty="0" smtClean="0"/>
                        <a:t>0.53</a:t>
                      </a:r>
                      <a:endParaRPr lang="en-US" dirty="0"/>
                    </a:p>
                  </a:txBody>
                  <a:tcPr/>
                </a:tc>
                <a:tc>
                  <a:txBody>
                    <a:bodyPr/>
                    <a:lstStyle/>
                    <a:p>
                      <a:r>
                        <a:rPr lang="en-US" dirty="0" smtClean="0"/>
                        <a:t>0.59</a:t>
                      </a:r>
                      <a:endParaRPr lang="en-US" dirty="0"/>
                    </a:p>
                  </a:txBody>
                  <a:tcPr/>
                </a:tc>
                <a:tc>
                  <a:txBody>
                    <a:bodyPr/>
                    <a:lstStyle/>
                    <a:p>
                      <a:r>
                        <a:rPr lang="en-US" dirty="0" smtClean="0"/>
                        <a:t>0.6</a:t>
                      </a:r>
                      <a:endParaRPr lang="en-US" dirty="0"/>
                    </a:p>
                  </a:txBody>
                  <a:tcPr/>
                </a:tc>
                <a:tc>
                  <a:txBody>
                    <a:bodyPr/>
                    <a:lstStyle/>
                    <a:p>
                      <a:r>
                        <a:rPr lang="en-US" dirty="0" smtClean="0"/>
                        <a:t>0.59</a:t>
                      </a:r>
                      <a:endParaRPr lang="en-US" dirty="0"/>
                    </a:p>
                  </a:txBody>
                  <a:tcPr/>
                </a:tc>
                <a:extLst>
                  <a:ext uri="{0D108BD9-81ED-4DB2-BD59-A6C34878D82A}">
                    <a16:rowId xmlns:a16="http://schemas.microsoft.com/office/drawing/2014/main" val="2892484191"/>
                  </a:ext>
                </a:extLst>
              </a:tr>
            </a:tbl>
          </a:graphicData>
        </a:graphic>
      </p:graphicFrame>
      <p:sp>
        <p:nvSpPr>
          <p:cNvPr id="7" name="Rectangle 6"/>
          <p:cNvSpPr/>
          <p:nvPr/>
        </p:nvSpPr>
        <p:spPr>
          <a:xfrm>
            <a:off x="406400" y="2858357"/>
            <a:ext cx="6538685" cy="307777"/>
          </a:xfrm>
          <a:prstGeom prst="rect">
            <a:avLst/>
          </a:prstGeom>
        </p:spPr>
        <p:txBody>
          <a:bodyPr wrap="square">
            <a:spAutoFit/>
          </a:bodyPr>
          <a:lstStyle/>
          <a:p>
            <a:r>
              <a:rPr lang="en-US" dirty="0" smtClean="0"/>
              <a:t>Results when using max </a:t>
            </a:r>
            <a:r>
              <a:rPr lang="en-US" dirty="0"/>
              <a:t>of entailment probabilities of synonyms (</a:t>
            </a:r>
            <a:r>
              <a:rPr lang="en-US" dirty="0" err="1"/>
              <a:t>Deberta</a:t>
            </a:r>
            <a:r>
              <a:rPr lang="en-US" dirty="0"/>
              <a:t> model)</a:t>
            </a:r>
          </a:p>
        </p:txBody>
      </p:sp>
      <p:sp>
        <p:nvSpPr>
          <p:cNvPr id="8" name="TextBox 7"/>
          <p:cNvSpPr txBox="1"/>
          <p:nvPr/>
        </p:nvSpPr>
        <p:spPr>
          <a:xfrm>
            <a:off x="406400" y="740229"/>
            <a:ext cx="7932057" cy="523220"/>
          </a:xfrm>
          <a:prstGeom prst="rect">
            <a:avLst/>
          </a:prstGeom>
          <a:noFill/>
        </p:spPr>
        <p:txBody>
          <a:bodyPr wrap="square" rtlCol="0">
            <a:spAutoFit/>
          </a:bodyPr>
          <a:lstStyle/>
          <a:p>
            <a:endParaRPr lang="en-US" dirty="0"/>
          </a:p>
          <a:p>
            <a:endParaRPr lang="en-US" dirty="0"/>
          </a:p>
        </p:txBody>
      </p:sp>
      <p:sp>
        <p:nvSpPr>
          <p:cNvPr id="3" name="Rectangle 2"/>
          <p:cNvSpPr/>
          <p:nvPr/>
        </p:nvSpPr>
        <p:spPr>
          <a:xfrm>
            <a:off x="406400" y="740229"/>
            <a:ext cx="7474857" cy="523220"/>
          </a:xfrm>
          <a:prstGeom prst="rect">
            <a:avLst/>
          </a:prstGeom>
        </p:spPr>
        <p:txBody>
          <a:bodyPr wrap="square">
            <a:spAutoFit/>
          </a:bodyPr>
          <a:lstStyle/>
          <a:p>
            <a:r>
              <a:rPr lang="en-US" dirty="0"/>
              <a:t>Results when using average of entailment probabilities between synonyms of the emotion and text (</a:t>
            </a:r>
            <a:r>
              <a:rPr lang="en-US" dirty="0" err="1"/>
              <a:t>Deberta</a:t>
            </a:r>
            <a:r>
              <a:rPr lang="en-US" dirty="0"/>
              <a:t> model)</a:t>
            </a:r>
          </a:p>
        </p:txBody>
      </p:sp>
      <p:graphicFrame>
        <p:nvGraphicFramePr>
          <p:cNvPr id="9" name="Table 8"/>
          <p:cNvGraphicFramePr>
            <a:graphicFrameLocks noGrp="1"/>
          </p:cNvGraphicFramePr>
          <p:nvPr>
            <p:extLst>
              <p:ext uri="{D42A27DB-BD31-4B8C-83A1-F6EECF244321}">
                <p14:modId xmlns:p14="http://schemas.microsoft.com/office/powerpoint/2010/main" val="842448168"/>
              </p:ext>
            </p:extLst>
          </p:nvPr>
        </p:nvGraphicFramePr>
        <p:xfrm>
          <a:off x="464454" y="1364100"/>
          <a:ext cx="5631545" cy="1473200"/>
        </p:xfrm>
        <a:graphic>
          <a:graphicData uri="http://schemas.openxmlformats.org/drawingml/2006/table">
            <a:tbl>
              <a:tblPr firstRow="1" bandRow="1">
                <a:tableStyleId>{5C22544A-7EE6-4342-B048-85BDC9FD1C3A}</a:tableStyleId>
              </a:tblPr>
              <a:tblGrid>
                <a:gridCol w="1126309">
                  <a:extLst>
                    <a:ext uri="{9D8B030D-6E8A-4147-A177-3AD203B41FA5}">
                      <a16:colId xmlns:a16="http://schemas.microsoft.com/office/drawing/2014/main" val="1603086849"/>
                    </a:ext>
                  </a:extLst>
                </a:gridCol>
                <a:gridCol w="1126309">
                  <a:extLst>
                    <a:ext uri="{9D8B030D-6E8A-4147-A177-3AD203B41FA5}">
                      <a16:colId xmlns:a16="http://schemas.microsoft.com/office/drawing/2014/main" val="2758804003"/>
                    </a:ext>
                  </a:extLst>
                </a:gridCol>
                <a:gridCol w="1126309">
                  <a:extLst>
                    <a:ext uri="{9D8B030D-6E8A-4147-A177-3AD203B41FA5}">
                      <a16:colId xmlns:a16="http://schemas.microsoft.com/office/drawing/2014/main" val="3425075255"/>
                    </a:ext>
                  </a:extLst>
                </a:gridCol>
                <a:gridCol w="1126309">
                  <a:extLst>
                    <a:ext uri="{9D8B030D-6E8A-4147-A177-3AD203B41FA5}">
                      <a16:colId xmlns:a16="http://schemas.microsoft.com/office/drawing/2014/main" val="2622082200"/>
                    </a:ext>
                  </a:extLst>
                </a:gridCol>
                <a:gridCol w="1126309">
                  <a:extLst>
                    <a:ext uri="{9D8B030D-6E8A-4147-A177-3AD203B41FA5}">
                      <a16:colId xmlns:a16="http://schemas.microsoft.com/office/drawing/2014/main" val="3815745169"/>
                    </a:ext>
                  </a:extLst>
                </a:gridCol>
              </a:tblGrid>
              <a:tr h="370840">
                <a:tc>
                  <a:txBody>
                    <a:bodyPr/>
                    <a:lstStyle/>
                    <a:p>
                      <a:endParaRPr lang="en-US" dirty="0"/>
                    </a:p>
                  </a:txBody>
                  <a:tcPr/>
                </a:tc>
                <a:tc>
                  <a:txBody>
                    <a:bodyPr/>
                    <a:lstStyle/>
                    <a:p>
                      <a:r>
                        <a:rPr lang="en-US" dirty="0" smtClean="0"/>
                        <a:t>Emo-s</a:t>
                      </a:r>
                      <a:endParaRPr lang="en-US" dirty="0"/>
                    </a:p>
                  </a:txBody>
                  <a:tcPr/>
                </a:tc>
                <a:tc>
                  <a:txBody>
                    <a:bodyPr/>
                    <a:lstStyle/>
                    <a:p>
                      <a:r>
                        <a:rPr lang="en-US" dirty="0" smtClean="0"/>
                        <a:t>Expr</a:t>
                      </a:r>
                      <a:r>
                        <a:rPr lang="en-US" baseline="0" dirty="0" smtClean="0"/>
                        <a:t>-s</a:t>
                      </a:r>
                      <a:endParaRPr lang="en-US" dirty="0"/>
                    </a:p>
                  </a:txBody>
                  <a:tcPr/>
                </a:tc>
                <a:tc>
                  <a:txBody>
                    <a:bodyPr/>
                    <a:lstStyle/>
                    <a:p>
                      <a:r>
                        <a:rPr lang="en-US" dirty="0" smtClean="0"/>
                        <a:t>Emotion-s</a:t>
                      </a:r>
                      <a:endParaRPr lang="en-US" dirty="0"/>
                    </a:p>
                  </a:txBody>
                  <a:tcPr/>
                </a:tc>
                <a:tc>
                  <a:txBody>
                    <a:bodyPr/>
                    <a:lstStyle/>
                    <a:p>
                      <a:r>
                        <a:rPr lang="en-US" dirty="0" smtClean="0"/>
                        <a:t>Feels</a:t>
                      </a:r>
                      <a:r>
                        <a:rPr lang="en-US" baseline="0" dirty="0" smtClean="0"/>
                        <a:t>-s</a:t>
                      </a:r>
                      <a:endParaRPr lang="en-US" dirty="0"/>
                    </a:p>
                  </a:txBody>
                  <a:tcPr/>
                </a:tc>
                <a:extLst>
                  <a:ext uri="{0D108BD9-81ED-4DB2-BD59-A6C34878D82A}">
                    <a16:rowId xmlns:a16="http://schemas.microsoft.com/office/drawing/2014/main" val="1034021493"/>
                  </a:ext>
                </a:extLst>
              </a:tr>
              <a:tr h="370840">
                <a:tc>
                  <a:txBody>
                    <a:bodyPr/>
                    <a:lstStyle/>
                    <a:p>
                      <a:r>
                        <a:rPr lang="en-US" dirty="0" smtClean="0"/>
                        <a:t>Macro averaged F1</a:t>
                      </a:r>
                      <a:endParaRPr lang="en-US" dirty="0"/>
                    </a:p>
                  </a:txBody>
                  <a:tcPr/>
                </a:tc>
                <a:tc>
                  <a:txBody>
                    <a:bodyPr/>
                    <a:lstStyle/>
                    <a:p>
                      <a:r>
                        <a:rPr lang="en-US" dirty="0" smtClean="0"/>
                        <a:t>0.57</a:t>
                      </a:r>
                      <a:endParaRPr lang="en-US" dirty="0"/>
                    </a:p>
                  </a:txBody>
                  <a:tcPr/>
                </a:tc>
                <a:tc>
                  <a:txBody>
                    <a:bodyPr/>
                    <a:lstStyle/>
                    <a:p>
                      <a:r>
                        <a:rPr lang="en-US" dirty="0" smtClean="0"/>
                        <a:t>0.62</a:t>
                      </a:r>
                      <a:endParaRPr lang="en-US" dirty="0"/>
                    </a:p>
                  </a:txBody>
                  <a:tcPr/>
                </a:tc>
                <a:tc>
                  <a:txBody>
                    <a:bodyPr/>
                    <a:lstStyle/>
                    <a:p>
                      <a:r>
                        <a:rPr lang="en-US" dirty="0" smtClean="0"/>
                        <a:t>0.63</a:t>
                      </a:r>
                      <a:endParaRPr lang="en-US" dirty="0"/>
                    </a:p>
                  </a:txBody>
                  <a:tcPr/>
                </a:tc>
                <a:tc>
                  <a:txBody>
                    <a:bodyPr/>
                    <a:lstStyle/>
                    <a:p>
                      <a:r>
                        <a:rPr lang="en-US" dirty="0" smtClean="0"/>
                        <a:t>0.56</a:t>
                      </a:r>
                      <a:endParaRPr lang="en-US" dirty="0"/>
                    </a:p>
                  </a:txBody>
                  <a:tcPr/>
                </a:tc>
                <a:extLst>
                  <a:ext uri="{0D108BD9-81ED-4DB2-BD59-A6C34878D82A}">
                    <a16:rowId xmlns:a16="http://schemas.microsoft.com/office/drawing/2014/main" val="2145491581"/>
                  </a:ext>
                </a:extLst>
              </a:tr>
              <a:tr h="370840">
                <a:tc>
                  <a:txBody>
                    <a:bodyPr/>
                    <a:lstStyle/>
                    <a:p>
                      <a:r>
                        <a:rPr lang="en-US" dirty="0" smtClean="0"/>
                        <a:t>accuracy</a:t>
                      </a:r>
                      <a:endParaRPr lang="en-US" dirty="0"/>
                    </a:p>
                  </a:txBody>
                  <a:tcPr/>
                </a:tc>
                <a:tc>
                  <a:txBody>
                    <a:bodyPr/>
                    <a:lstStyle/>
                    <a:p>
                      <a:r>
                        <a:rPr lang="en-US" dirty="0" smtClean="0"/>
                        <a:t>0.58</a:t>
                      </a:r>
                      <a:endParaRPr lang="en-US" dirty="0"/>
                    </a:p>
                  </a:txBody>
                  <a:tcPr/>
                </a:tc>
                <a:tc>
                  <a:txBody>
                    <a:bodyPr/>
                    <a:lstStyle/>
                    <a:p>
                      <a:r>
                        <a:rPr lang="en-US" dirty="0" smtClean="0"/>
                        <a:t>0.63</a:t>
                      </a:r>
                      <a:endParaRPr lang="en-US" dirty="0"/>
                    </a:p>
                  </a:txBody>
                  <a:tcPr/>
                </a:tc>
                <a:tc>
                  <a:txBody>
                    <a:bodyPr/>
                    <a:lstStyle/>
                    <a:p>
                      <a:r>
                        <a:rPr lang="en-US" dirty="0" smtClean="0"/>
                        <a:t>0.63</a:t>
                      </a:r>
                      <a:endParaRPr lang="en-US" dirty="0"/>
                    </a:p>
                  </a:txBody>
                  <a:tcPr/>
                </a:tc>
                <a:tc>
                  <a:txBody>
                    <a:bodyPr/>
                    <a:lstStyle/>
                    <a:p>
                      <a:r>
                        <a:rPr lang="en-US" dirty="0" smtClean="0"/>
                        <a:t>0.59</a:t>
                      </a:r>
                      <a:endParaRPr lang="en-US" dirty="0"/>
                    </a:p>
                  </a:txBody>
                  <a:tcPr/>
                </a:tc>
                <a:extLst>
                  <a:ext uri="{0D108BD9-81ED-4DB2-BD59-A6C34878D82A}">
                    <a16:rowId xmlns:a16="http://schemas.microsoft.com/office/drawing/2014/main" val="3837356572"/>
                  </a:ext>
                </a:extLst>
              </a:tr>
            </a:tbl>
          </a:graphicData>
        </a:graphic>
      </p:graphicFrame>
    </p:spTree>
    <p:extLst>
      <p:ext uri="{BB962C8B-B14F-4D97-AF65-F5344CB8AC3E}">
        <p14:creationId xmlns:p14="http://schemas.microsoft.com/office/powerpoint/2010/main" val="322613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16</a:t>
            </a:fld>
            <a:endParaRPr lang="ja" altLang="en-US"/>
          </a:p>
        </p:txBody>
      </p:sp>
      <p:sp>
        <p:nvSpPr>
          <p:cNvPr id="5" name="TextBox 4"/>
          <p:cNvSpPr txBox="1"/>
          <p:nvPr/>
        </p:nvSpPr>
        <p:spPr>
          <a:xfrm>
            <a:off x="667656" y="0"/>
            <a:ext cx="8418337" cy="584775"/>
          </a:xfrm>
          <a:prstGeom prst="rect">
            <a:avLst/>
          </a:prstGeom>
          <a:noFill/>
        </p:spPr>
        <p:txBody>
          <a:bodyPr wrap="square" rtlCol="0">
            <a:spAutoFit/>
          </a:bodyPr>
          <a:lstStyle/>
          <a:p>
            <a:r>
              <a:rPr lang="en-US" sz="1600" b="1" dirty="0" smtClean="0"/>
              <a:t>Comparing the results of using synonyms with the results of using prompts of emotion names ( </a:t>
            </a:r>
            <a:r>
              <a:rPr lang="en-US" sz="1600" b="1" dirty="0" err="1" smtClean="0"/>
              <a:t>Isear</a:t>
            </a:r>
            <a:r>
              <a:rPr lang="en-US" sz="1600" b="1" dirty="0" smtClean="0"/>
              <a:t> dataset)</a:t>
            </a:r>
            <a:endParaRPr lang="en-US" sz="1600" b="1" dirty="0"/>
          </a:p>
        </p:txBody>
      </p:sp>
      <p:sp>
        <p:nvSpPr>
          <p:cNvPr id="7" name="TextBox 6"/>
          <p:cNvSpPr txBox="1"/>
          <p:nvPr/>
        </p:nvSpPr>
        <p:spPr>
          <a:xfrm>
            <a:off x="667656" y="1081315"/>
            <a:ext cx="7750629" cy="1384995"/>
          </a:xfrm>
          <a:prstGeom prst="rect">
            <a:avLst/>
          </a:prstGeom>
          <a:noFill/>
        </p:spPr>
        <p:txBody>
          <a:bodyPr wrap="square" rtlCol="0">
            <a:spAutoFit/>
          </a:bodyPr>
          <a:lstStyle/>
          <a:p>
            <a:r>
              <a:rPr lang="en-US" dirty="0" smtClean="0"/>
              <a:t>Using average of entailment probabilities of synonyms of the emotion could lead to a little improvements for all 4 prompts. (emo-s: 0.57 to emo-name: 0.54, expr-s: 0.62 to expr-emo:0.61, emotion-s:0.63 to emotion prompt: 0.61,  feels-s: 0.56 </a:t>
            </a:r>
            <a:r>
              <a:rPr lang="en-US" smtClean="0"/>
              <a:t>to feels-emo: 0.53)</a:t>
            </a:r>
            <a:endParaRPr lang="en-US" dirty="0" smtClean="0"/>
          </a:p>
          <a:p>
            <a:endParaRPr lang="en-US" dirty="0"/>
          </a:p>
          <a:p>
            <a:r>
              <a:rPr lang="en-US" dirty="0" smtClean="0"/>
              <a:t>Using max </a:t>
            </a:r>
            <a:r>
              <a:rPr lang="en-US" dirty="0"/>
              <a:t>of entailment probabilities of </a:t>
            </a:r>
            <a:r>
              <a:rPr lang="en-US" dirty="0" smtClean="0"/>
              <a:t>synonyms could lead to improvement for </a:t>
            </a:r>
            <a:r>
              <a:rPr lang="en-US" dirty="0" err="1" smtClean="0"/>
              <a:t>feels_emo</a:t>
            </a:r>
            <a:r>
              <a:rPr lang="en-US" dirty="0" smtClean="0"/>
              <a:t> prompt, but not for </a:t>
            </a:r>
            <a:r>
              <a:rPr lang="en-US" dirty="0" err="1" smtClean="0"/>
              <a:t>expr_s</a:t>
            </a:r>
            <a:r>
              <a:rPr lang="en-US" dirty="0" smtClean="0"/>
              <a:t> and </a:t>
            </a:r>
            <a:r>
              <a:rPr lang="en-US" dirty="0" err="1" smtClean="0"/>
              <a:t>emotion_s</a:t>
            </a:r>
            <a:r>
              <a:rPr lang="en-US" dirty="0" smtClean="0"/>
              <a:t> and </a:t>
            </a:r>
            <a:r>
              <a:rPr lang="en-US" dirty="0" err="1" smtClean="0"/>
              <a:t>emo_s</a:t>
            </a:r>
            <a:r>
              <a:rPr lang="en-US" dirty="0" smtClean="0"/>
              <a:t> prompt.</a:t>
            </a:r>
            <a:endParaRPr lang="en-US" dirty="0"/>
          </a:p>
        </p:txBody>
      </p:sp>
    </p:spTree>
    <p:extLst>
      <p:ext uri="{BB962C8B-B14F-4D97-AF65-F5344CB8AC3E}">
        <p14:creationId xmlns:p14="http://schemas.microsoft.com/office/powerpoint/2010/main" val="120099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17</a:t>
            </a:fld>
            <a:endParaRPr lang="ja" altLang="en-US"/>
          </a:p>
        </p:txBody>
      </p:sp>
      <p:graphicFrame>
        <p:nvGraphicFramePr>
          <p:cNvPr id="8" name="Table 7"/>
          <p:cNvGraphicFramePr>
            <a:graphicFrameLocks noGrp="1"/>
          </p:cNvGraphicFramePr>
          <p:nvPr>
            <p:extLst>
              <p:ext uri="{D42A27DB-BD31-4B8C-83A1-F6EECF244321}">
                <p14:modId xmlns:p14="http://schemas.microsoft.com/office/powerpoint/2010/main" val="2097066736"/>
              </p:ext>
            </p:extLst>
          </p:nvPr>
        </p:nvGraphicFramePr>
        <p:xfrm>
          <a:off x="358544" y="649601"/>
          <a:ext cx="7625730" cy="3873011"/>
        </p:xfrm>
        <a:graphic>
          <a:graphicData uri="http://schemas.openxmlformats.org/drawingml/2006/table">
            <a:tbl>
              <a:tblPr firstRow="1" bandRow="1">
                <a:tableStyleId>{5C22544A-7EE6-4342-B048-85BDC9FD1C3A}</a:tableStyleId>
              </a:tblPr>
              <a:tblGrid>
                <a:gridCol w="1340123">
                  <a:extLst>
                    <a:ext uri="{9D8B030D-6E8A-4147-A177-3AD203B41FA5}">
                      <a16:colId xmlns:a16="http://schemas.microsoft.com/office/drawing/2014/main" val="989612644"/>
                    </a:ext>
                  </a:extLst>
                </a:gridCol>
                <a:gridCol w="1340123">
                  <a:extLst>
                    <a:ext uri="{9D8B030D-6E8A-4147-A177-3AD203B41FA5}">
                      <a16:colId xmlns:a16="http://schemas.microsoft.com/office/drawing/2014/main" val="1377335708"/>
                    </a:ext>
                  </a:extLst>
                </a:gridCol>
                <a:gridCol w="1340123">
                  <a:extLst>
                    <a:ext uri="{9D8B030D-6E8A-4147-A177-3AD203B41FA5}">
                      <a16:colId xmlns:a16="http://schemas.microsoft.com/office/drawing/2014/main" val="3441547732"/>
                    </a:ext>
                  </a:extLst>
                </a:gridCol>
                <a:gridCol w="3605361">
                  <a:extLst>
                    <a:ext uri="{9D8B030D-6E8A-4147-A177-3AD203B41FA5}">
                      <a16:colId xmlns:a16="http://schemas.microsoft.com/office/drawing/2014/main" val="2587433081"/>
                    </a:ext>
                  </a:extLst>
                </a:gridCol>
              </a:tblGrid>
              <a:tr h="997442">
                <a:tc>
                  <a:txBody>
                    <a:bodyPr/>
                    <a:lstStyle/>
                    <a:p>
                      <a:pPr algn="ctr"/>
                      <a:r>
                        <a:rPr lang="en-US" sz="1200" dirty="0" smtClean="0"/>
                        <a:t>True label</a:t>
                      </a:r>
                      <a:endParaRPr lang="en-US" sz="1200" dirty="0"/>
                    </a:p>
                  </a:txBody>
                  <a:tcPr/>
                </a:tc>
                <a:tc>
                  <a:txBody>
                    <a:bodyPr/>
                    <a:lstStyle/>
                    <a:p>
                      <a:r>
                        <a:rPr lang="en-US" sz="1200" dirty="0" smtClean="0"/>
                        <a:t>text</a:t>
                      </a:r>
                      <a:endParaRPr lang="en-US" sz="1200" dirty="0"/>
                    </a:p>
                  </a:txBody>
                  <a:tcPr/>
                </a:tc>
                <a:tc>
                  <a:txBody>
                    <a:bodyPr/>
                    <a:lstStyle/>
                    <a:p>
                      <a:r>
                        <a:rPr lang="en-US" sz="1200" dirty="0" smtClean="0"/>
                        <a:t>Predicted</a:t>
                      </a:r>
                      <a:r>
                        <a:rPr lang="en-US" sz="1200" baseline="0" dirty="0" smtClean="0"/>
                        <a:t> emotion (</a:t>
                      </a:r>
                      <a:r>
                        <a:rPr lang="en-US" sz="1200" dirty="0" smtClean="0"/>
                        <a:t>using prompts of synonyms)</a:t>
                      </a:r>
                      <a:endParaRPr lang="en-US" sz="1200" dirty="0"/>
                    </a:p>
                  </a:txBody>
                  <a:tcPr/>
                </a:tc>
                <a:tc>
                  <a:txBody>
                    <a:bodyPr/>
                    <a:lstStyle/>
                    <a:p>
                      <a:r>
                        <a:rPr lang="en-US" sz="1200" dirty="0" smtClean="0"/>
                        <a:t>Predicted emotion (using prompts</a:t>
                      </a:r>
                    </a:p>
                    <a:p>
                      <a:r>
                        <a:rPr lang="en-US" sz="1200" dirty="0" smtClean="0"/>
                        <a:t> of emotion names)</a:t>
                      </a:r>
                      <a:endParaRPr lang="en-US" sz="1200" dirty="0"/>
                    </a:p>
                  </a:txBody>
                  <a:tcPr/>
                </a:tc>
                <a:extLst>
                  <a:ext uri="{0D108BD9-81ED-4DB2-BD59-A6C34878D82A}">
                    <a16:rowId xmlns:a16="http://schemas.microsoft.com/office/drawing/2014/main" val="3957569299"/>
                  </a:ext>
                </a:extLst>
              </a:tr>
              <a:tr h="866200">
                <a:tc>
                  <a:txBody>
                    <a:bodyPr/>
                    <a:lstStyle/>
                    <a:p>
                      <a:r>
                        <a:rPr lang="en-US" sz="1200" dirty="0" smtClean="0"/>
                        <a:t>anger</a:t>
                      </a:r>
                      <a:endParaRPr lang="en-US" sz="1200" dirty="0"/>
                    </a:p>
                  </a:txBody>
                  <a:tcPr/>
                </a:tc>
                <a:tc>
                  <a:txBody>
                    <a:bodyPr/>
                    <a:lstStyle/>
                    <a:p>
                      <a:r>
                        <a:rPr lang="en-US" sz="1200" dirty="0" smtClean="0"/>
                        <a:t>When a car is overtaking another and I am forced to drive off the road.</a:t>
                      </a:r>
                      <a:endParaRPr lang="en-US" sz="1200" dirty="0"/>
                    </a:p>
                  </a:txBody>
                  <a:tcPr/>
                </a:tc>
                <a:tc>
                  <a:txBody>
                    <a:bodyPr/>
                    <a:lstStyle/>
                    <a:p>
                      <a:r>
                        <a:rPr lang="en-US" sz="1200" dirty="0" smtClean="0"/>
                        <a:t>anger (using </a:t>
                      </a:r>
                      <a:r>
                        <a:rPr lang="en-US" sz="1200" dirty="0" err="1" smtClean="0"/>
                        <a:t>emo_s</a:t>
                      </a:r>
                      <a:r>
                        <a:rPr lang="en-US" sz="1200" dirty="0" smtClean="0"/>
                        <a:t> prompt)</a:t>
                      </a:r>
                      <a:r>
                        <a:rPr lang="en-US" sz="1200" baseline="0" dirty="0" smtClean="0"/>
                        <a:t> </a:t>
                      </a:r>
                      <a:endParaRPr lang="en-US" sz="1200" dirty="0"/>
                    </a:p>
                  </a:txBody>
                  <a:tcPr/>
                </a:tc>
                <a:tc>
                  <a:txBody>
                    <a:bodyPr/>
                    <a:lstStyle/>
                    <a:p>
                      <a:r>
                        <a:rPr lang="en-US" sz="1200" dirty="0" smtClean="0"/>
                        <a:t>fear (using </a:t>
                      </a:r>
                      <a:r>
                        <a:rPr lang="en-US" sz="1200" dirty="0" err="1" smtClean="0"/>
                        <a:t>emo_name</a:t>
                      </a:r>
                      <a:r>
                        <a:rPr lang="en-US" sz="1200" dirty="0" smtClean="0"/>
                        <a:t> prompt)</a:t>
                      </a:r>
                      <a:endParaRPr lang="en-US" sz="1200" dirty="0"/>
                    </a:p>
                  </a:txBody>
                  <a:tcPr/>
                </a:tc>
                <a:extLst>
                  <a:ext uri="{0D108BD9-81ED-4DB2-BD59-A6C34878D82A}">
                    <a16:rowId xmlns:a16="http://schemas.microsoft.com/office/drawing/2014/main" val="2598463829"/>
                  </a:ext>
                </a:extLst>
              </a:tr>
              <a:tr h="866200">
                <a:tc>
                  <a:txBody>
                    <a:bodyPr/>
                    <a:lstStyle/>
                    <a:p>
                      <a:r>
                        <a:rPr lang="en-US" sz="1200" dirty="0" smtClean="0"/>
                        <a:t>shame</a:t>
                      </a:r>
                      <a:endParaRPr lang="en-US" sz="1200" dirty="0"/>
                    </a:p>
                  </a:txBody>
                  <a:tcPr/>
                </a:tc>
                <a:tc>
                  <a:txBody>
                    <a:bodyPr/>
                    <a:lstStyle/>
                    <a:p>
                      <a:r>
                        <a:rPr lang="en-US" sz="1200" dirty="0" smtClean="0"/>
                        <a:t>I lied, to be precise I cancelled a meeting with a good friend. </a:t>
                      </a:r>
                      <a:endParaRPr lang="en-US" sz="1200" dirty="0"/>
                    </a:p>
                  </a:txBody>
                  <a:tcPr/>
                </a:tc>
                <a:tc>
                  <a:txBody>
                    <a:bodyPr/>
                    <a:lstStyle/>
                    <a:p>
                      <a:r>
                        <a:rPr lang="en-US" sz="1200" dirty="0" smtClean="0"/>
                        <a:t>shame (using </a:t>
                      </a:r>
                      <a:r>
                        <a:rPr lang="en-US" sz="1200" dirty="0" err="1" smtClean="0"/>
                        <a:t>expr_s</a:t>
                      </a:r>
                      <a:r>
                        <a:rPr lang="en-US" sz="1200" dirty="0" smtClean="0"/>
                        <a:t> prompt)</a:t>
                      </a:r>
                      <a:endParaRPr lang="en-US" sz="1200" dirty="0"/>
                    </a:p>
                  </a:txBody>
                  <a:tcPr/>
                </a:tc>
                <a:tc>
                  <a:txBody>
                    <a:bodyPr/>
                    <a:lstStyle/>
                    <a:p>
                      <a:r>
                        <a:rPr lang="en-US" sz="1200" dirty="0" smtClean="0"/>
                        <a:t>guilt ( using </a:t>
                      </a:r>
                      <a:r>
                        <a:rPr lang="en-US" sz="1200" dirty="0" err="1" smtClean="0"/>
                        <a:t>expr_emo</a:t>
                      </a:r>
                      <a:r>
                        <a:rPr lang="en-US" sz="1200" baseline="0" dirty="0" smtClean="0"/>
                        <a:t> prompt)</a:t>
                      </a:r>
                      <a:endParaRPr lang="en-US" sz="1200" dirty="0"/>
                    </a:p>
                  </a:txBody>
                  <a:tcPr/>
                </a:tc>
                <a:extLst>
                  <a:ext uri="{0D108BD9-81ED-4DB2-BD59-A6C34878D82A}">
                    <a16:rowId xmlns:a16="http://schemas.microsoft.com/office/drawing/2014/main" val="494446239"/>
                  </a:ext>
                </a:extLst>
              </a:tr>
              <a:tr h="863889">
                <a:tc>
                  <a:txBody>
                    <a:bodyPr/>
                    <a:lstStyle/>
                    <a:p>
                      <a:r>
                        <a:rPr lang="en-US" sz="1200" dirty="0" smtClean="0"/>
                        <a:t>fear</a:t>
                      </a:r>
                      <a:endParaRPr lang="en-US" sz="1200" dirty="0"/>
                    </a:p>
                  </a:txBody>
                  <a:tcPr/>
                </a:tc>
                <a:tc>
                  <a:txBody>
                    <a:bodyPr/>
                    <a:lstStyle/>
                    <a:p>
                      <a:r>
                        <a:rPr lang="en-US" sz="1200" dirty="0" smtClean="0"/>
                        <a:t>In a cottage in a large forest, I was alone for a while in the dark. </a:t>
                      </a:r>
                      <a:endParaRPr lang="en-US" sz="1200" dirty="0"/>
                    </a:p>
                  </a:txBody>
                  <a:tcPr/>
                </a:tc>
                <a:tc>
                  <a:txBody>
                    <a:bodyPr/>
                    <a:lstStyle/>
                    <a:p>
                      <a:r>
                        <a:rPr lang="en-US" sz="1200" dirty="0" smtClean="0"/>
                        <a:t>f</a:t>
                      </a:r>
                      <a:r>
                        <a:rPr lang="en-US" sz="1200" smtClean="0"/>
                        <a:t>ear </a:t>
                      </a:r>
                      <a:r>
                        <a:rPr lang="en-US" sz="1200" dirty="0" smtClean="0"/>
                        <a:t>(using </a:t>
                      </a:r>
                      <a:r>
                        <a:rPr lang="en-US" sz="1200" dirty="0" err="1" smtClean="0"/>
                        <a:t>emotion_s</a:t>
                      </a:r>
                      <a:r>
                        <a:rPr lang="en-US" sz="1200" baseline="0" dirty="0" smtClean="0"/>
                        <a:t> prompt)</a:t>
                      </a:r>
                      <a:endParaRPr lang="en-US" sz="1200" dirty="0"/>
                    </a:p>
                  </a:txBody>
                  <a:tcPr/>
                </a:tc>
                <a:tc>
                  <a:txBody>
                    <a:bodyPr/>
                    <a:lstStyle/>
                    <a:p>
                      <a:r>
                        <a:rPr lang="en-US" sz="1200" dirty="0" smtClean="0"/>
                        <a:t>Sadness (using emotion prompt)</a:t>
                      </a:r>
                      <a:endParaRPr lang="en-US" sz="1200" dirty="0"/>
                    </a:p>
                  </a:txBody>
                  <a:tcPr/>
                </a:tc>
                <a:extLst>
                  <a:ext uri="{0D108BD9-81ED-4DB2-BD59-A6C34878D82A}">
                    <a16:rowId xmlns:a16="http://schemas.microsoft.com/office/drawing/2014/main" val="1219283425"/>
                  </a:ext>
                </a:extLst>
              </a:tr>
            </a:tbl>
          </a:graphicData>
        </a:graphic>
      </p:graphicFrame>
      <p:sp>
        <p:nvSpPr>
          <p:cNvPr id="12" name="TextBox 11"/>
          <p:cNvSpPr txBox="1"/>
          <p:nvPr/>
        </p:nvSpPr>
        <p:spPr>
          <a:xfrm>
            <a:off x="261900" y="4274786"/>
            <a:ext cx="8462778" cy="738664"/>
          </a:xfrm>
          <a:prstGeom prst="rect">
            <a:avLst/>
          </a:prstGeom>
          <a:noFill/>
        </p:spPr>
        <p:txBody>
          <a:bodyPr wrap="square" rtlCol="0">
            <a:spAutoFit/>
          </a:bodyPr>
          <a:lstStyle/>
          <a:p>
            <a:endParaRPr lang="en-US" dirty="0"/>
          </a:p>
          <a:p>
            <a:r>
              <a:rPr lang="en-US" dirty="0" smtClean="0"/>
              <a:t>It seems that using prompts of synonyms of emotions could lead to true prediction for some sentences that their emotions are ambiguous. </a:t>
            </a:r>
            <a:endParaRPr lang="en-US" dirty="0"/>
          </a:p>
        </p:txBody>
      </p:sp>
      <p:sp>
        <p:nvSpPr>
          <p:cNvPr id="14" name="TextBox 13"/>
          <p:cNvSpPr txBox="1"/>
          <p:nvPr/>
        </p:nvSpPr>
        <p:spPr>
          <a:xfrm flipH="1">
            <a:off x="938347" y="0"/>
            <a:ext cx="7574282" cy="523220"/>
          </a:xfrm>
          <a:prstGeom prst="rect">
            <a:avLst/>
          </a:prstGeom>
          <a:noFill/>
        </p:spPr>
        <p:txBody>
          <a:bodyPr wrap="square" rtlCol="0">
            <a:spAutoFit/>
          </a:bodyPr>
          <a:lstStyle/>
          <a:p>
            <a:r>
              <a:rPr lang="en-US" b="1" dirty="0"/>
              <a:t>Comparing the results of using synonyms with the results of using prompts of emotion names ( </a:t>
            </a:r>
            <a:r>
              <a:rPr lang="en-US" b="1" dirty="0" err="1"/>
              <a:t>Isear</a:t>
            </a:r>
            <a:r>
              <a:rPr lang="en-US" b="1" dirty="0"/>
              <a:t> dataset)</a:t>
            </a:r>
          </a:p>
        </p:txBody>
      </p:sp>
    </p:spTree>
    <p:extLst>
      <p:ext uri="{BB962C8B-B14F-4D97-AF65-F5344CB8AC3E}">
        <p14:creationId xmlns:p14="http://schemas.microsoft.com/office/powerpoint/2010/main" val="3449112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Using synonyms of </a:t>
            </a:r>
            <a:r>
              <a:rPr lang="en-US" b="1" dirty="0" smtClean="0"/>
              <a:t>emotions (Tec dataset)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18</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4109991784"/>
              </p:ext>
            </p:extLst>
          </p:nvPr>
        </p:nvGraphicFramePr>
        <p:xfrm>
          <a:off x="695778" y="1236750"/>
          <a:ext cx="6096000" cy="1259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236033493"/>
                    </a:ext>
                  </a:extLst>
                </a:gridCol>
                <a:gridCol w="1219200">
                  <a:extLst>
                    <a:ext uri="{9D8B030D-6E8A-4147-A177-3AD203B41FA5}">
                      <a16:colId xmlns:a16="http://schemas.microsoft.com/office/drawing/2014/main" val="1040517384"/>
                    </a:ext>
                  </a:extLst>
                </a:gridCol>
                <a:gridCol w="1219200">
                  <a:extLst>
                    <a:ext uri="{9D8B030D-6E8A-4147-A177-3AD203B41FA5}">
                      <a16:colId xmlns:a16="http://schemas.microsoft.com/office/drawing/2014/main" val="2898996740"/>
                    </a:ext>
                  </a:extLst>
                </a:gridCol>
                <a:gridCol w="1219200">
                  <a:extLst>
                    <a:ext uri="{9D8B030D-6E8A-4147-A177-3AD203B41FA5}">
                      <a16:colId xmlns:a16="http://schemas.microsoft.com/office/drawing/2014/main" val="161988414"/>
                    </a:ext>
                  </a:extLst>
                </a:gridCol>
                <a:gridCol w="1219200">
                  <a:extLst>
                    <a:ext uri="{9D8B030D-6E8A-4147-A177-3AD203B41FA5}">
                      <a16:colId xmlns:a16="http://schemas.microsoft.com/office/drawing/2014/main" val="3951463705"/>
                    </a:ext>
                  </a:extLst>
                </a:gridCol>
              </a:tblGrid>
              <a:tr h="370840">
                <a:tc>
                  <a:txBody>
                    <a:bodyPr/>
                    <a:lstStyle/>
                    <a:p>
                      <a:endParaRPr lang="en-US" dirty="0"/>
                    </a:p>
                  </a:txBody>
                  <a:tcPr/>
                </a:tc>
                <a:tc>
                  <a:txBody>
                    <a:bodyPr/>
                    <a:lstStyle/>
                    <a:p>
                      <a:r>
                        <a:rPr lang="en-US" dirty="0" smtClean="0"/>
                        <a:t>Emo-s</a:t>
                      </a:r>
                      <a:endParaRPr lang="en-US" dirty="0"/>
                    </a:p>
                  </a:txBody>
                  <a:tcPr/>
                </a:tc>
                <a:tc>
                  <a:txBody>
                    <a:bodyPr/>
                    <a:lstStyle/>
                    <a:p>
                      <a:r>
                        <a:rPr lang="en-US" dirty="0" smtClean="0"/>
                        <a:t>Expr</a:t>
                      </a:r>
                      <a:r>
                        <a:rPr lang="en-US" baseline="0" dirty="0" smtClean="0"/>
                        <a:t>-s</a:t>
                      </a:r>
                      <a:endParaRPr lang="en-US" dirty="0"/>
                    </a:p>
                  </a:txBody>
                  <a:tcPr/>
                </a:tc>
                <a:tc>
                  <a:txBody>
                    <a:bodyPr/>
                    <a:lstStyle/>
                    <a:p>
                      <a:r>
                        <a:rPr lang="en-US" dirty="0" smtClean="0"/>
                        <a:t>Emotion-s</a:t>
                      </a:r>
                      <a:endParaRPr lang="en-US" dirty="0"/>
                    </a:p>
                  </a:txBody>
                  <a:tcPr/>
                </a:tc>
                <a:tc>
                  <a:txBody>
                    <a:bodyPr/>
                    <a:lstStyle/>
                    <a:p>
                      <a:r>
                        <a:rPr lang="en-US" dirty="0" smtClean="0"/>
                        <a:t>Feels</a:t>
                      </a:r>
                      <a:r>
                        <a:rPr lang="en-US" baseline="0" dirty="0" smtClean="0"/>
                        <a:t>-s</a:t>
                      </a:r>
                      <a:endParaRPr lang="en-US" dirty="0"/>
                    </a:p>
                  </a:txBody>
                  <a:tcPr/>
                </a:tc>
                <a:extLst>
                  <a:ext uri="{0D108BD9-81ED-4DB2-BD59-A6C34878D82A}">
                    <a16:rowId xmlns:a16="http://schemas.microsoft.com/office/drawing/2014/main" val="3219356915"/>
                  </a:ext>
                </a:extLst>
              </a:tr>
              <a:tr h="240801">
                <a:tc>
                  <a:txBody>
                    <a:bodyPr/>
                    <a:lstStyle/>
                    <a:p>
                      <a:r>
                        <a:rPr lang="en-US" dirty="0" smtClean="0"/>
                        <a:t>Macro averaged F1</a:t>
                      </a:r>
                      <a:endParaRPr lang="en-US" dirty="0"/>
                    </a:p>
                  </a:txBody>
                  <a:tcPr/>
                </a:tc>
                <a:tc>
                  <a:txBody>
                    <a:bodyPr/>
                    <a:lstStyle/>
                    <a:p>
                      <a:r>
                        <a:rPr lang="en-US" dirty="0" smtClean="0"/>
                        <a:t>0.37</a:t>
                      </a:r>
                      <a:endParaRPr lang="en-US" dirty="0"/>
                    </a:p>
                  </a:txBody>
                  <a:tcPr/>
                </a:tc>
                <a:tc>
                  <a:txBody>
                    <a:bodyPr/>
                    <a:lstStyle/>
                    <a:p>
                      <a:r>
                        <a:rPr lang="en-US" dirty="0" smtClean="0"/>
                        <a:t>0.29</a:t>
                      </a:r>
                      <a:endParaRPr lang="en-US" dirty="0"/>
                    </a:p>
                  </a:txBody>
                  <a:tcPr/>
                </a:tc>
                <a:tc>
                  <a:txBody>
                    <a:bodyPr/>
                    <a:lstStyle/>
                    <a:p>
                      <a:r>
                        <a:rPr lang="en-US" dirty="0" smtClean="0"/>
                        <a:t>0.35</a:t>
                      </a:r>
                      <a:endParaRPr lang="en-US" dirty="0"/>
                    </a:p>
                  </a:txBody>
                  <a:tcPr/>
                </a:tc>
                <a:tc>
                  <a:txBody>
                    <a:bodyPr/>
                    <a:lstStyle/>
                    <a:p>
                      <a:r>
                        <a:rPr lang="en-US" dirty="0" smtClean="0"/>
                        <a:t>0.34</a:t>
                      </a:r>
                      <a:endParaRPr lang="en-US" dirty="0"/>
                    </a:p>
                  </a:txBody>
                  <a:tcPr/>
                </a:tc>
                <a:extLst>
                  <a:ext uri="{0D108BD9-81ED-4DB2-BD59-A6C34878D82A}">
                    <a16:rowId xmlns:a16="http://schemas.microsoft.com/office/drawing/2014/main" val="2371208109"/>
                  </a:ext>
                </a:extLst>
              </a:tr>
              <a:tr h="370840">
                <a:tc>
                  <a:txBody>
                    <a:bodyPr/>
                    <a:lstStyle/>
                    <a:p>
                      <a:r>
                        <a:rPr lang="en-US" dirty="0" smtClean="0"/>
                        <a:t>accuracy</a:t>
                      </a:r>
                      <a:endParaRPr lang="en-US" dirty="0"/>
                    </a:p>
                  </a:txBody>
                  <a:tcPr/>
                </a:tc>
                <a:tc>
                  <a:txBody>
                    <a:bodyPr/>
                    <a:lstStyle/>
                    <a:p>
                      <a:r>
                        <a:rPr lang="en-US" dirty="0" smtClean="0"/>
                        <a:t>0.42</a:t>
                      </a:r>
                      <a:endParaRPr lang="en-US" dirty="0"/>
                    </a:p>
                  </a:txBody>
                  <a:tcPr/>
                </a:tc>
                <a:tc>
                  <a:txBody>
                    <a:bodyPr/>
                    <a:lstStyle/>
                    <a:p>
                      <a:r>
                        <a:rPr lang="en-US" dirty="0" smtClean="0"/>
                        <a:t>0.31</a:t>
                      </a:r>
                      <a:endParaRPr lang="en-US" dirty="0"/>
                    </a:p>
                  </a:txBody>
                  <a:tcPr/>
                </a:tc>
                <a:tc>
                  <a:txBody>
                    <a:bodyPr/>
                    <a:lstStyle/>
                    <a:p>
                      <a:r>
                        <a:rPr lang="en-US" dirty="0" smtClean="0"/>
                        <a:t>0.39</a:t>
                      </a:r>
                      <a:endParaRPr lang="en-US" dirty="0"/>
                    </a:p>
                  </a:txBody>
                  <a:tcPr/>
                </a:tc>
                <a:tc>
                  <a:txBody>
                    <a:bodyPr/>
                    <a:lstStyle/>
                    <a:p>
                      <a:r>
                        <a:rPr lang="en-US" dirty="0" smtClean="0"/>
                        <a:t>0.38</a:t>
                      </a:r>
                      <a:endParaRPr lang="en-US" dirty="0"/>
                    </a:p>
                  </a:txBody>
                  <a:tcPr/>
                </a:tc>
                <a:extLst>
                  <a:ext uri="{0D108BD9-81ED-4DB2-BD59-A6C34878D82A}">
                    <a16:rowId xmlns:a16="http://schemas.microsoft.com/office/drawing/2014/main" val="1062630849"/>
                  </a:ext>
                </a:extLst>
              </a:tr>
            </a:tbl>
          </a:graphicData>
        </a:graphic>
      </p:graphicFrame>
      <p:sp>
        <p:nvSpPr>
          <p:cNvPr id="6" name="TextBox 5"/>
          <p:cNvSpPr txBox="1"/>
          <p:nvPr/>
        </p:nvSpPr>
        <p:spPr>
          <a:xfrm>
            <a:off x="609599" y="687093"/>
            <a:ext cx="5377543" cy="523220"/>
          </a:xfrm>
          <a:prstGeom prst="rect">
            <a:avLst/>
          </a:prstGeom>
          <a:noFill/>
        </p:spPr>
        <p:txBody>
          <a:bodyPr wrap="square" rtlCol="0">
            <a:spAutoFit/>
          </a:bodyPr>
          <a:lstStyle/>
          <a:p>
            <a:r>
              <a:rPr lang="en-US" dirty="0" smtClean="0"/>
              <a:t>Max of entailment probabilities of </a:t>
            </a:r>
            <a:r>
              <a:rPr lang="en-US" dirty="0"/>
              <a:t>synonyms (</a:t>
            </a:r>
            <a:r>
              <a:rPr lang="en-US" dirty="0" err="1"/>
              <a:t>Deberta</a:t>
            </a:r>
            <a:r>
              <a:rPr lang="en-US" dirty="0"/>
              <a:t> model)</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12154699"/>
              </p:ext>
            </p:extLst>
          </p:nvPr>
        </p:nvGraphicFramePr>
        <p:xfrm>
          <a:off x="695778" y="3033807"/>
          <a:ext cx="6096000" cy="1259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537419094"/>
                    </a:ext>
                  </a:extLst>
                </a:gridCol>
                <a:gridCol w="1219200">
                  <a:extLst>
                    <a:ext uri="{9D8B030D-6E8A-4147-A177-3AD203B41FA5}">
                      <a16:colId xmlns:a16="http://schemas.microsoft.com/office/drawing/2014/main" val="3030130771"/>
                    </a:ext>
                  </a:extLst>
                </a:gridCol>
                <a:gridCol w="1219200">
                  <a:extLst>
                    <a:ext uri="{9D8B030D-6E8A-4147-A177-3AD203B41FA5}">
                      <a16:colId xmlns:a16="http://schemas.microsoft.com/office/drawing/2014/main" val="1860547080"/>
                    </a:ext>
                  </a:extLst>
                </a:gridCol>
                <a:gridCol w="1219200">
                  <a:extLst>
                    <a:ext uri="{9D8B030D-6E8A-4147-A177-3AD203B41FA5}">
                      <a16:colId xmlns:a16="http://schemas.microsoft.com/office/drawing/2014/main" val="2930093666"/>
                    </a:ext>
                  </a:extLst>
                </a:gridCol>
                <a:gridCol w="1219200">
                  <a:extLst>
                    <a:ext uri="{9D8B030D-6E8A-4147-A177-3AD203B41FA5}">
                      <a16:colId xmlns:a16="http://schemas.microsoft.com/office/drawing/2014/main" val="2642925187"/>
                    </a:ext>
                  </a:extLst>
                </a:gridCol>
              </a:tblGrid>
              <a:tr h="370840">
                <a:tc>
                  <a:txBody>
                    <a:bodyPr/>
                    <a:lstStyle/>
                    <a:p>
                      <a:endParaRPr lang="en-US" dirty="0"/>
                    </a:p>
                  </a:txBody>
                  <a:tcPr/>
                </a:tc>
                <a:tc>
                  <a:txBody>
                    <a:bodyPr/>
                    <a:lstStyle/>
                    <a:p>
                      <a:r>
                        <a:rPr lang="en-US" dirty="0" smtClean="0"/>
                        <a:t>Emo-s</a:t>
                      </a:r>
                      <a:endParaRPr lang="en-US" dirty="0"/>
                    </a:p>
                  </a:txBody>
                  <a:tcPr/>
                </a:tc>
                <a:tc>
                  <a:txBody>
                    <a:bodyPr/>
                    <a:lstStyle/>
                    <a:p>
                      <a:r>
                        <a:rPr lang="en-US" dirty="0" smtClean="0"/>
                        <a:t>Expr</a:t>
                      </a:r>
                      <a:r>
                        <a:rPr lang="en-US" baseline="0" dirty="0" smtClean="0"/>
                        <a:t>-s</a:t>
                      </a:r>
                      <a:endParaRPr lang="en-US" dirty="0"/>
                    </a:p>
                  </a:txBody>
                  <a:tcPr/>
                </a:tc>
                <a:tc>
                  <a:txBody>
                    <a:bodyPr/>
                    <a:lstStyle/>
                    <a:p>
                      <a:r>
                        <a:rPr lang="en-US" dirty="0" smtClean="0"/>
                        <a:t>Emotion-s</a:t>
                      </a:r>
                      <a:endParaRPr lang="en-US" dirty="0"/>
                    </a:p>
                  </a:txBody>
                  <a:tcPr/>
                </a:tc>
                <a:tc>
                  <a:txBody>
                    <a:bodyPr/>
                    <a:lstStyle/>
                    <a:p>
                      <a:r>
                        <a:rPr lang="en-US" dirty="0" smtClean="0"/>
                        <a:t>Feels</a:t>
                      </a:r>
                      <a:r>
                        <a:rPr lang="en-US" baseline="0" dirty="0" smtClean="0"/>
                        <a:t>-s</a:t>
                      </a:r>
                      <a:endParaRPr lang="en-US" dirty="0"/>
                    </a:p>
                  </a:txBody>
                  <a:tcPr/>
                </a:tc>
                <a:extLst>
                  <a:ext uri="{0D108BD9-81ED-4DB2-BD59-A6C34878D82A}">
                    <a16:rowId xmlns:a16="http://schemas.microsoft.com/office/drawing/2014/main" val="698447986"/>
                  </a:ext>
                </a:extLst>
              </a:tr>
              <a:tr h="240801">
                <a:tc>
                  <a:txBody>
                    <a:bodyPr/>
                    <a:lstStyle/>
                    <a:p>
                      <a:r>
                        <a:rPr lang="en-US" dirty="0" smtClean="0"/>
                        <a:t>Macro averaged F1</a:t>
                      </a:r>
                      <a:endParaRPr lang="en-US" dirty="0"/>
                    </a:p>
                  </a:txBody>
                  <a:tcPr/>
                </a:tc>
                <a:tc>
                  <a:txBody>
                    <a:bodyPr/>
                    <a:lstStyle/>
                    <a:p>
                      <a:r>
                        <a:rPr lang="en-US" dirty="0" smtClean="0"/>
                        <a:t>0.32</a:t>
                      </a:r>
                      <a:endParaRPr lang="en-US" dirty="0"/>
                    </a:p>
                  </a:txBody>
                  <a:tcPr/>
                </a:tc>
                <a:tc>
                  <a:txBody>
                    <a:bodyPr/>
                    <a:lstStyle/>
                    <a:p>
                      <a:r>
                        <a:rPr lang="en-US" dirty="0" smtClean="0"/>
                        <a:t>0.36</a:t>
                      </a:r>
                      <a:endParaRPr lang="en-US" dirty="0"/>
                    </a:p>
                  </a:txBody>
                  <a:tcPr/>
                </a:tc>
                <a:tc>
                  <a:txBody>
                    <a:bodyPr/>
                    <a:lstStyle/>
                    <a:p>
                      <a:r>
                        <a:rPr lang="en-US" dirty="0" smtClean="0"/>
                        <a:t>0.38</a:t>
                      </a:r>
                      <a:endParaRPr lang="en-US" dirty="0"/>
                    </a:p>
                  </a:txBody>
                  <a:tcPr/>
                </a:tc>
                <a:tc>
                  <a:txBody>
                    <a:bodyPr/>
                    <a:lstStyle/>
                    <a:p>
                      <a:r>
                        <a:rPr lang="en-US" dirty="0" smtClean="0"/>
                        <a:t>0.36</a:t>
                      </a:r>
                      <a:endParaRPr lang="en-US" dirty="0"/>
                    </a:p>
                  </a:txBody>
                  <a:tcPr/>
                </a:tc>
                <a:extLst>
                  <a:ext uri="{0D108BD9-81ED-4DB2-BD59-A6C34878D82A}">
                    <a16:rowId xmlns:a16="http://schemas.microsoft.com/office/drawing/2014/main" val="4184863874"/>
                  </a:ext>
                </a:extLst>
              </a:tr>
              <a:tr h="370840">
                <a:tc>
                  <a:txBody>
                    <a:bodyPr/>
                    <a:lstStyle/>
                    <a:p>
                      <a:r>
                        <a:rPr lang="en-US" dirty="0" smtClean="0"/>
                        <a:t>accuracy</a:t>
                      </a:r>
                      <a:endParaRPr lang="en-US" dirty="0"/>
                    </a:p>
                  </a:txBody>
                  <a:tcPr/>
                </a:tc>
                <a:tc>
                  <a:txBody>
                    <a:bodyPr/>
                    <a:lstStyle/>
                    <a:p>
                      <a:r>
                        <a:rPr lang="en-US" dirty="0" smtClean="0"/>
                        <a:t>0.36</a:t>
                      </a:r>
                      <a:endParaRPr lang="en-US" dirty="0"/>
                    </a:p>
                  </a:txBody>
                  <a:tcPr/>
                </a:tc>
                <a:tc>
                  <a:txBody>
                    <a:bodyPr/>
                    <a:lstStyle/>
                    <a:p>
                      <a:r>
                        <a:rPr lang="en-US" dirty="0" smtClean="0"/>
                        <a:t>0.41</a:t>
                      </a:r>
                      <a:endParaRPr lang="en-US" dirty="0"/>
                    </a:p>
                  </a:txBody>
                  <a:tcPr/>
                </a:tc>
                <a:tc>
                  <a:txBody>
                    <a:bodyPr/>
                    <a:lstStyle/>
                    <a:p>
                      <a:r>
                        <a:rPr lang="en-US" dirty="0" smtClean="0"/>
                        <a:t>0.41</a:t>
                      </a:r>
                      <a:endParaRPr lang="en-US" dirty="0"/>
                    </a:p>
                  </a:txBody>
                  <a:tcPr/>
                </a:tc>
                <a:tc>
                  <a:txBody>
                    <a:bodyPr/>
                    <a:lstStyle/>
                    <a:p>
                      <a:r>
                        <a:rPr lang="en-US" dirty="0" smtClean="0"/>
                        <a:t>0.41</a:t>
                      </a:r>
                      <a:endParaRPr lang="en-US" dirty="0"/>
                    </a:p>
                  </a:txBody>
                  <a:tcPr/>
                </a:tc>
                <a:extLst>
                  <a:ext uri="{0D108BD9-81ED-4DB2-BD59-A6C34878D82A}">
                    <a16:rowId xmlns:a16="http://schemas.microsoft.com/office/drawing/2014/main" val="2051877157"/>
                  </a:ext>
                </a:extLst>
              </a:tr>
            </a:tbl>
          </a:graphicData>
        </a:graphic>
      </p:graphicFrame>
      <p:sp>
        <p:nvSpPr>
          <p:cNvPr id="7" name="TextBox 6"/>
          <p:cNvSpPr txBox="1"/>
          <p:nvPr/>
        </p:nvSpPr>
        <p:spPr>
          <a:xfrm>
            <a:off x="609599" y="2712174"/>
            <a:ext cx="5377542" cy="738664"/>
          </a:xfrm>
          <a:prstGeom prst="rect">
            <a:avLst/>
          </a:prstGeom>
          <a:noFill/>
        </p:spPr>
        <p:txBody>
          <a:bodyPr wrap="square" rtlCol="0">
            <a:spAutoFit/>
          </a:bodyPr>
          <a:lstStyle/>
          <a:p>
            <a:r>
              <a:rPr lang="en-US" dirty="0" smtClean="0"/>
              <a:t>average </a:t>
            </a:r>
            <a:r>
              <a:rPr lang="en-US" dirty="0"/>
              <a:t>of entailment probabilities of synonyms (</a:t>
            </a:r>
            <a:r>
              <a:rPr lang="en-US" dirty="0" err="1"/>
              <a:t>Deberta</a:t>
            </a:r>
            <a:r>
              <a:rPr lang="en-US" dirty="0"/>
              <a:t> model)</a:t>
            </a:r>
          </a:p>
          <a:p>
            <a:endParaRPr lang="en-US" dirty="0"/>
          </a:p>
          <a:p>
            <a:endParaRPr lang="en-US" dirty="0"/>
          </a:p>
        </p:txBody>
      </p:sp>
      <p:sp>
        <p:nvSpPr>
          <p:cNvPr id="9" name="TextBox 8"/>
          <p:cNvSpPr txBox="1"/>
          <p:nvPr/>
        </p:nvSpPr>
        <p:spPr>
          <a:xfrm>
            <a:off x="311700" y="4405086"/>
            <a:ext cx="7946929" cy="523220"/>
          </a:xfrm>
          <a:prstGeom prst="rect">
            <a:avLst/>
          </a:prstGeom>
          <a:noFill/>
        </p:spPr>
        <p:txBody>
          <a:bodyPr wrap="square" rtlCol="0">
            <a:spAutoFit/>
          </a:bodyPr>
          <a:lstStyle/>
          <a:p>
            <a:r>
              <a:rPr lang="en-US" dirty="0" smtClean="0"/>
              <a:t>Using synonyms could not lead to improvements compared to using prompts of emotion names for Tec dataset.</a:t>
            </a:r>
            <a:endParaRPr lang="en-US" dirty="0"/>
          </a:p>
        </p:txBody>
      </p:sp>
    </p:spTree>
    <p:extLst>
      <p:ext uri="{BB962C8B-B14F-4D97-AF65-F5344CB8AC3E}">
        <p14:creationId xmlns:p14="http://schemas.microsoft.com/office/powerpoint/2010/main" val="313550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311700" y="0"/>
            <a:ext cx="8520600" cy="51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smtClean="0"/>
              <a:t>Datasets and models (Review) </a:t>
            </a:r>
            <a:endParaRPr sz="1600" b="1" dirty="0"/>
          </a:p>
        </p:txBody>
      </p:sp>
      <p:sp>
        <p:nvSpPr>
          <p:cNvPr id="53" name="Google Shape;53;p9"/>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ja"/>
              <a:t>2</a:t>
            </a:fld>
            <a:endParaRPr/>
          </a:p>
        </p:txBody>
      </p:sp>
      <p:sp>
        <p:nvSpPr>
          <p:cNvPr id="2" name="TextBox 1"/>
          <p:cNvSpPr txBox="1"/>
          <p:nvPr/>
        </p:nvSpPr>
        <p:spPr>
          <a:xfrm>
            <a:off x="559550" y="886691"/>
            <a:ext cx="7620000" cy="4401205"/>
          </a:xfrm>
          <a:prstGeom prst="rect">
            <a:avLst/>
          </a:prstGeom>
          <a:noFill/>
        </p:spPr>
        <p:txBody>
          <a:bodyPr wrap="square" rtlCol="0">
            <a:spAutoFit/>
          </a:bodyPr>
          <a:lstStyle/>
          <a:p>
            <a:pPr>
              <a:lnSpc>
                <a:spcPct val="150000"/>
              </a:lnSpc>
            </a:pPr>
            <a:r>
              <a:rPr lang="en-US" dirty="0" smtClean="0"/>
              <a:t>Datasets:  </a:t>
            </a:r>
            <a:endParaRPr lang="en-US" dirty="0"/>
          </a:p>
          <a:p>
            <a:pPr marL="342900" indent="-342900">
              <a:lnSpc>
                <a:spcPct val="150000"/>
              </a:lnSpc>
              <a:buFont typeface="Arial" panose="020B0604020202020204" pitchFamily="34" charset="0"/>
              <a:buChar char="•"/>
            </a:pPr>
            <a:r>
              <a:rPr lang="en-US" dirty="0" err="1"/>
              <a:t>Isear</a:t>
            </a:r>
            <a:r>
              <a:rPr lang="en-US" dirty="0"/>
              <a:t> dataset: 7515 data  </a:t>
            </a:r>
            <a:r>
              <a:rPr lang="en-US" dirty="0" smtClean="0"/>
              <a:t>   Labels</a:t>
            </a:r>
            <a:r>
              <a:rPr lang="en-US" dirty="0"/>
              <a:t>: anger, disgust, fear, guilt, joy, sadness, shame </a:t>
            </a:r>
          </a:p>
          <a:p>
            <a:pPr marL="342900" indent="-342900">
              <a:lnSpc>
                <a:spcPct val="150000"/>
              </a:lnSpc>
              <a:buFont typeface="Arial" panose="020B0604020202020204" pitchFamily="34" charset="0"/>
              <a:buChar char="•"/>
            </a:pPr>
            <a:r>
              <a:rPr lang="en-US" dirty="0"/>
              <a:t> Tec dataset: 21051 data    Labels: anger, disgust, fear, joy, sadness, surprise </a:t>
            </a:r>
            <a:endParaRPr lang="en-US" dirty="0" smtClean="0"/>
          </a:p>
          <a:p>
            <a:pPr>
              <a:lnSpc>
                <a:spcPct val="150000"/>
              </a:lnSpc>
            </a:pPr>
            <a:r>
              <a:rPr lang="en-US" dirty="0" smtClean="0"/>
              <a:t>  Preprocessing </a:t>
            </a:r>
            <a:r>
              <a:rPr lang="en-US" dirty="0"/>
              <a:t>datasets before doing </a:t>
            </a:r>
            <a:r>
              <a:rPr lang="en-US" dirty="0" smtClean="0"/>
              <a:t>classification</a:t>
            </a:r>
            <a:endParaRPr lang="en-US" dirty="0"/>
          </a:p>
          <a:p>
            <a:endParaRPr lang="en-US" dirty="0" smtClean="0"/>
          </a:p>
          <a:p>
            <a:pPr>
              <a:lnSpc>
                <a:spcPct val="150000"/>
              </a:lnSpc>
            </a:pPr>
            <a:r>
              <a:rPr lang="en-US" dirty="0" err="1"/>
              <a:t>Pre_trained</a:t>
            </a:r>
            <a:r>
              <a:rPr lang="en-US" dirty="0"/>
              <a:t> NLP </a:t>
            </a:r>
            <a:r>
              <a:rPr lang="en-US" dirty="0" smtClean="0"/>
              <a:t>models (publicly available within hugging face python library):  </a:t>
            </a:r>
          </a:p>
          <a:p>
            <a:pPr marL="285750" indent="-285750">
              <a:lnSpc>
                <a:spcPct val="150000"/>
              </a:lnSpc>
              <a:buFont typeface="Arial" panose="020B0604020202020204" pitchFamily="34" charset="0"/>
              <a:buChar char="•"/>
            </a:pPr>
            <a:r>
              <a:rPr lang="en-US" dirty="0" err="1"/>
              <a:t>Deberta</a:t>
            </a:r>
            <a:r>
              <a:rPr lang="en-US" dirty="0"/>
              <a:t>: </a:t>
            </a:r>
            <a:r>
              <a:rPr lang="en-US" dirty="0" err="1" smtClean="0"/>
              <a:t>microsoft</a:t>
            </a:r>
            <a:r>
              <a:rPr lang="en-US" dirty="0" smtClean="0"/>
              <a:t>/deberta-v2-xlarge-mnli</a:t>
            </a:r>
            <a:endParaRPr lang="en-US" dirty="0"/>
          </a:p>
          <a:p>
            <a:pPr marL="342900" indent="-342900">
              <a:lnSpc>
                <a:spcPct val="150000"/>
              </a:lnSpc>
              <a:buFont typeface="Arial" panose="020B0604020202020204" pitchFamily="34" charset="0"/>
              <a:buChar char="•"/>
            </a:pPr>
            <a:r>
              <a:rPr lang="en-US" dirty="0"/>
              <a:t>Roberta: </a:t>
            </a:r>
            <a:r>
              <a:rPr lang="en-US" dirty="0" err="1"/>
              <a:t>roberta</a:t>
            </a:r>
            <a:r>
              <a:rPr lang="en-US" dirty="0"/>
              <a:t>-large-</a:t>
            </a:r>
            <a:r>
              <a:rPr lang="en-US" dirty="0" err="1"/>
              <a:t>mnli</a:t>
            </a:r>
            <a:r>
              <a:rPr lang="en-US" dirty="0"/>
              <a:t>,</a:t>
            </a:r>
          </a:p>
          <a:p>
            <a:pPr marL="342900" indent="-342900">
              <a:lnSpc>
                <a:spcPct val="150000"/>
              </a:lnSpc>
              <a:buFont typeface="Arial" panose="020B0604020202020204" pitchFamily="34" charset="0"/>
              <a:buChar char="•"/>
            </a:pPr>
            <a:r>
              <a:rPr lang="en-US" dirty="0"/>
              <a:t>Bart: </a:t>
            </a:r>
            <a:r>
              <a:rPr lang="en-US" dirty="0" err="1"/>
              <a:t>facebook</a:t>
            </a:r>
            <a:r>
              <a:rPr lang="en-US" dirty="0"/>
              <a:t>/</a:t>
            </a:r>
            <a:r>
              <a:rPr lang="en-US" dirty="0" err="1"/>
              <a:t>bart</a:t>
            </a:r>
            <a:r>
              <a:rPr lang="en-US" dirty="0"/>
              <a:t>-large-</a:t>
            </a:r>
            <a:r>
              <a:rPr lang="en-US" dirty="0" err="1"/>
              <a:t>mnli</a:t>
            </a:r>
            <a:r>
              <a:rPr lang="en-US" dirty="0"/>
              <a:t> </a:t>
            </a:r>
          </a:p>
          <a:p>
            <a:pPr>
              <a:lnSpc>
                <a:spcPct val="150000"/>
              </a:lnSpc>
            </a:pPr>
            <a:endParaRPr lang="en-US" dirty="0" smtClean="0"/>
          </a:p>
          <a:p>
            <a:pPr>
              <a:lnSpc>
                <a:spcPct val="150000"/>
              </a:lnSpc>
            </a:pPr>
            <a:r>
              <a:rPr lang="en-US" dirty="0" smtClean="0"/>
              <a:t>Classification</a:t>
            </a:r>
            <a:r>
              <a:rPr lang="en-US" dirty="0"/>
              <a:t>: Based on checking the entailment probability between text and </a:t>
            </a:r>
            <a:r>
              <a:rPr lang="en-US" dirty="0" smtClean="0"/>
              <a:t>emotion (The emotion with highest entailment probability would be the predicted emotion)</a:t>
            </a:r>
            <a:endParaRPr lang="en-US" dirty="0"/>
          </a:p>
          <a:p>
            <a:pPr>
              <a:lnSpc>
                <a:spcPct val="150000"/>
              </a:lnSpc>
            </a:pP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smtClean="0"/>
              <a:t>Prompts of emotions (Review)</a:t>
            </a:r>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3</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338777689"/>
              </p:ext>
            </p:extLst>
          </p:nvPr>
        </p:nvGraphicFramePr>
        <p:xfrm>
          <a:off x="929664" y="1730371"/>
          <a:ext cx="6096000" cy="2296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93104093"/>
                    </a:ext>
                  </a:extLst>
                </a:gridCol>
                <a:gridCol w="2032000">
                  <a:extLst>
                    <a:ext uri="{9D8B030D-6E8A-4147-A177-3AD203B41FA5}">
                      <a16:colId xmlns:a16="http://schemas.microsoft.com/office/drawing/2014/main" val="178236166"/>
                    </a:ext>
                  </a:extLst>
                </a:gridCol>
                <a:gridCol w="2032000">
                  <a:extLst>
                    <a:ext uri="{9D8B030D-6E8A-4147-A177-3AD203B41FA5}">
                      <a16:colId xmlns:a16="http://schemas.microsoft.com/office/drawing/2014/main" val="2911923617"/>
                    </a:ext>
                  </a:extLst>
                </a:gridCol>
              </a:tblGrid>
              <a:tr h="370840">
                <a:tc>
                  <a:txBody>
                    <a:bodyPr/>
                    <a:lstStyle/>
                    <a:p>
                      <a:r>
                        <a:rPr lang="en-US" dirty="0" smtClean="0"/>
                        <a:t>ID</a:t>
                      </a:r>
                      <a:endParaRPr lang="en-US" dirty="0"/>
                    </a:p>
                  </a:txBody>
                  <a:tcPr/>
                </a:tc>
                <a:tc>
                  <a:txBody>
                    <a:bodyPr/>
                    <a:lstStyle/>
                    <a:p>
                      <a:r>
                        <a:rPr lang="en-US" dirty="0" smtClean="0"/>
                        <a:t>prompt</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val="2118735383"/>
                  </a:ext>
                </a:extLst>
              </a:tr>
              <a:tr h="370840">
                <a:tc>
                  <a:txBody>
                    <a:bodyPr/>
                    <a:lstStyle/>
                    <a:p>
                      <a:r>
                        <a:rPr lang="en-US" dirty="0" smtClean="0"/>
                        <a:t>emotion name </a:t>
                      </a:r>
                      <a:endParaRPr lang="en-US" dirty="0"/>
                    </a:p>
                  </a:txBody>
                  <a:tcPr/>
                </a:tc>
                <a:tc>
                  <a:txBody>
                    <a:bodyPr/>
                    <a:lstStyle/>
                    <a:p>
                      <a:r>
                        <a:rPr lang="en-US" dirty="0" smtClean="0"/>
                        <a:t>emotion name</a:t>
                      </a:r>
                      <a:endParaRPr lang="en-US" dirty="0"/>
                    </a:p>
                  </a:txBody>
                  <a:tcPr/>
                </a:tc>
                <a:tc>
                  <a:txBody>
                    <a:bodyPr/>
                    <a:lstStyle/>
                    <a:p>
                      <a:r>
                        <a:rPr lang="en-US" dirty="0" smtClean="0"/>
                        <a:t>disgust</a:t>
                      </a:r>
                      <a:endParaRPr lang="en-US" dirty="0"/>
                    </a:p>
                  </a:txBody>
                  <a:tcPr/>
                </a:tc>
                <a:extLst>
                  <a:ext uri="{0D108BD9-81ED-4DB2-BD59-A6C34878D82A}">
                    <a16:rowId xmlns:a16="http://schemas.microsoft.com/office/drawing/2014/main" val="910660456"/>
                  </a:ext>
                </a:extLst>
              </a:tr>
              <a:tr h="370840">
                <a:tc>
                  <a:txBody>
                    <a:bodyPr/>
                    <a:lstStyle/>
                    <a:p>
                      <a:r>
                        <a:rPr lang="en-US" dirty="0" smtClean="0"/>
                        <a:t>emotion prompt </a:t>
                      </a:r>
                      <a:endParaRPr lang="en-US" dirty="0"/>
                    </a:p>
                  </a:txBody>
                  <a:tcPr/>
                </a:tc>
                <a:tc>
                  <a:txBody>
                    <a:bodyPr/>
                    <a:lstStyle/>
                    <a:p>
                      <a:r>
                        <a:rPr lang="en-US" dirty="0" smtClean="0"/>
                        <a:t>“The emotion is”+ emotion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The emotion is disgust</a:t>
                      </a:r>
                    </a:p>
                    <a:p>
                      <a:endParaRPr lang="en-US" dirty="0"/>
                    </a:p>
                  </a:txBody>
                  <a:tcPr/>
                </a:tc>
                <a:extLst>
                  <a:ext uri="{0D108BD9-81ED-4DB2-BD59-A6C34878D82A}">
                    <a16:rowId xmlns:a16="http://schemas.microsoft.com/office/drawing/2014/main" val="2079108353"/>
                  </a:ext>
                </a:extLst>
              </a:tr>
              <a:tr h="370840">
                <a:tc>
                  <a:txBody>
                    <a:bodyPr/>
                    <a:lstStyle/>
                    <a:p>
                      <a:r>
                        <a:rPr lang="en-US" dirty="0" smtClean="0"/>
                        <a:t>expr emo </a:t>
                      </a:r>
                      <a:endParaRPr lang="en-US" dirty="0"/>
                    </a:p>
                  </a:txBody>
                  <a:tcPr/>
                </a:tc>
                <a:tc>
                  <a:txBody>
                    <a:bodyPr/>
                    <a:lstStyle/>
                    <a:p>
                      <a:r>
                        <a:rPr lang="en-US" dirty="0" smtClean="0"/>
                        <a:t>“This text expresses”+ emotion</a:t>
                      </a:r>
                      <a:endParaRPr lang="en-US" dirty="0"/>
                    </a:p>
                  </a:txBody>
                  <a:tcPr/>
                </a:tc>
                <a:tc>
                  <a:txBody>
                    <a:bodyPr/>
                    <a:lstStyle/>
                    <a:p>
                      <a:r>
                        <a:rPr lang="en-US" dirty="0" smtClean="0"/>
                        <a:t>This text expresses disgust</a:t>
                      </a:r>
                      <a:endParaRPr lang="en-US" dirty="0"/>
                    </a:p>
                  </a:txBody>
                  <a:tcPr/>
                </a:tc>
                <a:extLst>
                  <a:ext uri="{0D108BD9-81ED-4DB2-BD59-A6C34878D82A}">
                    <a16:rowId xmlns:a16="http://schemas.microsoft.com/office/drawing/2014/main" val="355632541"/>
                  </a:ext>
                </a:extLst>
              </a:tr>
              <a:tr h="370840">
                <a:tc>
                  <a:txBody>
                    <a:bodyPr/>
                    <a:lstStyle/>
                    <a:p>
                      <a:r>
                        <a:rPr lang="en-US" dirty="0" smtClean="0"/>
                        <a:t>feels emo </a:t>
                      </a:r>
                      <a:endParaRPr lang="en-US" dirty="0"/>
                    </a:p>
                  </a:txBody>
                  <a:tcPr/>
                </a:tc>
                <a:tc>
                  <a:txBody>
                    <a:bodyPr/>
                    <a:lstStyle/>
                    <a:p>
                      <a:r>
                        <a:rPr lang="en-US" dirty="0" smtClean="0"/>
                        <a:t>“This person feels”+ emotion</a:t>
                      </a:r>
                      <a:endParaRPr lang="en-US" dirty="0"/>
                    </a:p>
                  </a:txBody>
                  <a:tcPr/>
                </a:tc>
                <a:tc>
                  <a:txBody>
                    <a:bodyPr/>
                    <a:lstStyle/>
                    <a:p>
                      <a:r>
                        <a:rPr lang="en-US" dirty="0" smtClean="0"/>
                        <a:t>This person feels disgusted</a:t>
                      </a:r>
                      <a:endParaRPr lang="en-US" dirty="0"/>
                    </a:p>
                  </a:txBody>
                  <a:tcPr/>
                </a:tc>
                <a:extLst>
                  <a:ext uri="{0D108BD9-81ED-4DB2-BD59-A6C34878D82A}">
                    <a16:rowId xmlns:a16="http://schemas.microsoft.com/office/drawing/2014/main" val="3204594659"/>
                  </a:ext>
                </a:extLst>
              </a:tr>
            </a:tbl>
          </a:graphicData>
        </a:graphic>
      </p:graphicFrame>
      <p:sp>
        <p:nvSpPr>
          <p:cNvPr id="6" name="TextBox 5"/>
          <p:cNvSpPr txBox="1"/>
          <p:nvPr/>
        </p:nvSpPr>
        <p:spPr>
          <a:xfrm>
            <a:off x="529414" y="841828"/>
            <a:ext cx="7496986" cy="738664"/>
          </a:xfrm>
          <a:prstGeom prst="rect">
            <a:avLst/>
          </a:prstGeom>
          <a:noFill/>
        </p:spPr>
        <p:txBody>
          <a:bodyPr wrap="square" rtlCol="0">
            <a:spAutoFit/>
          </a:bodyPr>
          <a:lstStyle/>
          <a:p>
            <a:r>
              <a:rPr lang="en-US" dirty="0"/>
              <a:t>It’s possible to add templates to the emotions and use different descriptions of emotions which are called prompts.</a:t>
            </a:r>
          </a:p>
          <a:p>
            <a:endParaRPr lang="en-US" dirty="0"/>
          </a:p>
        </p:txBody>
      </p:sp>
    </p:spTree>
    <p:extLst>
      <p:ext uri="{BB962C8B-B14F-4D97-AF65-F5344CB8AC3E}">
        <p14:creationId xmlns:p14="http://schemas.microsoft.com/office/powerpoint/2010/main" val="232890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smtClean="0"/>
              <a:t>Comparing results (</a:t>
            </a:r>
            <a:r>
              <a:rPr lang="en-US" sz="1600" b="1" dirty="0" err="1" smtClean="0"/>
              <a:t>Isear</a:t>
            </a:r>
            <a:r>
              <a:rPr lang="en-US" sz="1600" b="1" dirty="0" smtClean="0"/>
              <a:t> dataset</a:t>
            </a:r>
            <a:r>
              <a:rPr lang="en-US" sz="1600" b="1" dirty="0"/>
              <a:t>) (Review)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4</a:t>
            </a:fld>
            <a:endParaRPr lang="ja" altLang="en-US"/>
          </a:p>
        </p:txBody>
      </p:sp>
      <p:sp>
        <p:nvSpPr>
          <p:cNvPr id="6" name="TextBox 5"/>
          <p:cNvSpPr txBox="1"/>
          <p:nvPr/>
        </p:nvSpPr>
        <p:spPr>
          <a:xfrm>
            <a:off x="489815" y="918454"/>
            <a:ext cx="8001000" cy="3539430"/>
          </a:xfrm>
          <a:prstGeom prst="rect">
            <a:avLst/>
          </a:prstGeom>
          <a:noFill/>
        </p:spPr>
        <p:txBody>
          <a:bodyPr wrap="square" rtlCol="0">
            <a:spAutoFit/>
          </a:bodyPr>
          <a:lstStyle/>
          <a:p>
            <a:r>
              <a:rPr lang="en-US" dirty="0"/>
              <a:t>The cases that using prompt could lead to improvement compared to using only emotion name</a:t>
            </a:r>
          </a:p>
          <a:p>
            <a:endParaRPr lang="en-US" dirty="0"/>
          </a:p>
          <a:p>
            <a:pPr marL="285750" indent="-285750">
              <a:lnSpc>
                <a:spcPct val="150000"/>
              </a:lnSpc>
              <a:buFont typeface="Arial" panose="020B0604020202020204" pitchFamily="34" charset="0"/>
              <a:buChar char="•"/>
            </a:pPr>
            <a:r>
              <a:rPr lang="en-US" dirty="0"/>
              <a:t>When using </a:t>
            </a:r>
            <a:r>
              <a:rPr lang="en-US" dirty="0" err="1"/>
              <a:t>Deberta</a:t>
            </a:r>
            <a:r>
              <a:rPr lang="en-US" dirty="0"/>
              <a:t> model: </a:t>
            </a:r>
          </a:p>
          <a:p>
            <a:pPr lvl="4">
              <a:lnSpc>
                <a:spcPct val="150000"/>
              </a:lnSpc>
            </a:pPr>
            <a:r>
              <a:rPr lang="en-US" dirty="0" smtClean="0"/>
              <a:t>        Emotion </a:t>
            </a:r>
            <a:r>
              <a:rPr lang="en-US" dirty="0"/>
              <a:t>prompt: “The emotion is”+ </a:t>
            </a:r>
            <a:r>
              <a:rPr lang="en-US" dirty="0" smtClean="0"/>
              <a:t>emotion (Macro average F1: 0.61 compared to Macro average F1:0.54 ) </a:t>
            </a:r>
            <a:endParaRPr lang="en-US" dirty="0"/>
          </a:p>
          <a:p>
            <a:pPr lvl="4">
              <a:lnSpc>
                <a:spcPct val="150000"/>
              </a:lnSpc>
            </a:pPr>
            <a:r>
              <a:rPr lang="en-US" dirty="0" smtClean="0"/>
              <a:t>        </a:t>
            </a:r>
            <a:r>
              <a:rPr lang="en-US" dirty="0" err="1" smtClean="0"/>
              <a:t>Expr_emo</a:t>
            </a:r>
            <a:r>
              <a:rPr lang="en-US" dirty="0"/>
              <a:t>: “This text expresses”+ </a:t>
            </a:r>
            <a:r>
              <a:rPr lang="en-US" dirty="0" smtClean="0"/>
              <a:t>emotion (Macro </a:t>
            </a:r>
            <a:r>
              <a:rPr lang="en-US" dirty="0"/>
              <a:t>average F1:0.61  compared to Macro average </a:t>
            </a:r>
            <a:r>
              <a:rPr lang="en-US" dirty="0" smtClean="0"/>
              <a:t>F1:0.54)</a:t>
            </a:r>
            <a:endParaRPr lang="en-US" dirty="0"/>
          </a:p>
          <a:p>
            <a:pPr marL="285750" indent="-285750">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smtClean="0"/>
              <a:t>When using Bart model:</a:t>
            </a:r>
          </a:p>
          <a:p>
            <a:pPr lvl="3">
              <a:lnSpc>
                <a:spcPct val="150000"/>
              </a:lnSpc>
            </a:pPr>
            <a:r>
              <a:rPr lang="en-US" dirty="0" smtClean="0"/>
              <a:t>        </a:t>
            </a:r>
            <a:r>
              <a:rPr lang="en-US" dirty="0" err="1" smtClean="0"/>
              <a:t>Expr_emo</a:t>
            </a:r>
            <a:r>
              <a:rPr lang="en-US" dirty="0" smtClean="0"/>
              <a:t>: “This text expresses”+ </a:t>
            </a:r>
            <a:r>
              <a:rPr lang="en-US" dirty="0"/>
              <a:t>emotion (Macro average </a:t>
            </a:r>
            <a:r>
              <a:rPr lang="en-US" dirty="0" smtClean="0"/>
              <a:t>F1:0.61 compared to Macro average:0.57)</a:t>
            </a:r>
          </a:p>
          <a:p>
            <a:endParaRPr lang="en-US" dirty="0"/>
          </a:p>
        </p:txBody>
      </p:sp>
    </p:spTree>
    <p:extLst>
      <p:ext uri="{BB962C8B-B14F-4D97-AF65-F5344CB8AC3E}">
        <p14:creationId xmlns:p14="http://schemas.microsoft.com/office/powerpoint/2010/main" val="226440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5</a:t>
            </a:fld>
            <a:endParaRPr lang="ja" altLang="en-US"/>
          </a:p>
        </p:txBody>
      </p:sp>
      <p:sp>
        <p:nvSpPr>
          <p:cNvPr id="6" name="TextBox 5"/>
          <p:cNvSpPr txBox="1"/>
          <p:nvPr/>
        </p:nvSpPr>
        <p:spPr>
          <a:xfrm>
            <a:off x="2047264" y="137886"/>
            <a:ext cx="6132286" cy="338554"/>
          </a:xfrm>
          <a:prstGeom prst="rect">
            <a:avLst/>
          </a:prstGeom>
          <a:noFill/>
        </p:spPr>
        <p:txBody>
          <a:bodyPr wrap="square" rtlCol="0">
            <a:spAutoFit/>
          </a:bodyPr>
          <a:lstStyle/>
          <a:p>
            <a:r>
              <a:rPr lang="en-US" sz="1600" b="1" dirty="0"/>
              <a:t>Comparing results of Tec dataset (review)</a:t>
            </a:r>
            <a:endParaRPr lang="en-US" sz="1600" dirty="0"/>
          </a:p>
        </p:txBody>
      </p:sp>
      <p:sp>
        <p:nvSpPr>
          <p:cNvPr id="7" name="TextBox 6"/>
          <p:cNvSpPr txBox="1"/>
          <p:nvPr/>
        </p:nvSpPr>
        <p:spPr>
          <a:xfrm>
            <a:off x="670910" y="994229"/>
            <a:ext cx="7272407" cy="3216265"/>
          </a:xfrm>
          <a:prstGeom prst="rect">
            <a:avLst/>
          </a:prstGeom>
          <a:noFill/>
        </p:spPr>
        <p:txBody>
          <a:bodyPr wrap="square" rtlCol="0">
            <a:spAutoFit/>
          </a:bodyPr>
          <a:lstStyle/>
          <a:p>
            <a:r>
              <a:rPr lang="en-US" dirty="0"/>
              <a:t>The cases that using prompt could lead to improvement compared to using only emotion name</a:t>
            </a:r>
          </a:p>
          <a:p>
            <a:endParaRPr lang="en-US" dirty="0"/>
          </a:p>
          <a:p>
            <a:pPr>
              <a:lnSpc>
                <a:spcPct val="150000"/>
              </a:lnSpc>
            </a:pPr>
            <a:r>
              <a:rPr lang="en-US" dirty="0"/>
              <a:t>Improvements:</a:t>
            </a:r>
          </a:p>
          <a:p>
            <a:pPr marL="285750" indent="-285750">
              <a:lnSpc>
                <a:spcPct val="150000"/>
              </a:lnSpc>
              <a:buFont typeface="Arial" panose="020B0604020202020204" pitchFamily="34" charset="0"/>
              <a:buChar char="•"/>
            </a:pPr>
            <a:r>
              <a:rPr lang="en-US" dirty="0"/>
              <a:t>When using </a:t>
            </a:r>
            <a:r>
              <a:rPr lang="en-US" dirty="0" err="1"/>
              <a:t>Deberta</a:t>
            </a:r>
            <a:r>
              <a:rPr lang="en-US" dirty="0"/>
              <a:t> model:</a:t>
            </a:r>
          </a:p>
          <a:p>
            <a:pPr>
              <a:lnSpc>
                <a:spcPct val="150000"/>
              </a:lnSpc>
            </a:pPr>
            <a:r>
              <a:rPr lang="en-US" dirty="0"/>
              <a:t>        Emotion </a:t>
            </a:r>
            <a:r>
              <a:rPr lang="en-US" dirty="0" smtClean="0"/>
              <a:t>prompt (Macro average F1:0.4 </a:t>
            </a:r>
            <a:r>
              <a:rPr lang="en-US" dirty="0"/>
              <a:t>compared to Macro average </a:t>
            </a:r>
            <a:r>
              <a:rPr lang="en-US" dirty="0" smtClean="0"/>
              <a:t>F1: 0.37)</a:t>
            </a:r>
            <a:endParaRPr lang="en-US" dirty="0"/>
          </a:p>
          <a:p>
            <a:pPr>
              <a:lnSpc>
                <a:spcPct val="150000"/>
              </a:lnSpc>
            </a:pPr>
            <a:endParaRPr lang="en-US" dirty="0"/>
          </a:p>
          <a:p>
            <a:pPr marL="285750" indent="-285750">
              <a:lnSpc>
                <a:spcPct val="150000"/>
              </a:lnSpc>
              <a:buFont typeface="Arial" panose="020B0604020202020204" pitchFamily="34" charset="0"/>
              <a:buChar char="•"/>
            </a:pPr>
            <a:r>
              <a:rPr lang="en-US" dirty="0"/>
              <a:t>When using Roberta model:</a:t>
            </a:r>
          </a:p>
          <a:p>
            <a:pPr>
              <a:lnSpc>
                <a:spcPct val="150000"/>
              </a:lnSpc>
            </a:pPr>
            <a:r>
              <a:rPr lang="en-US" dirty="0"/>
              <a:t>       Emotion prompt (Macro average F1:0.4 compared to Macro average F1: </a:t>
            </a:r>
            <a:r>
              <a:rPr lang="en-US" dirty="0" smtClean="0"/>
              <a:t>0.34)</a:t>
            </a:r>
            <a:endParaRPr lang="en-US" dirty="0"/>
          </a:p>
          <a:p>
            <a:pPr>
              <a:lnSpc>
                <a:spcPct val="150000"/>
              </a:lnSpc>
            </a:pPr>
            <a:endParaRPr lang="en-US" dirty="0"/>
          </a:p>
          <a:p>
            <a:endParaRPr lang="en-US" dirty="0"/>
          </a:p>
        </p:txBody>
      </p:sp>
    </p:spTree>
    <p:extLst>
      <p:ext uri="{BB962C8B-B14F-4D97-AF65-F5344CB8AC3E}">
        <p14:creationId xmlns:p14="http://schemas.microsoft.com/office/powerpoint/2010/main" val="3114501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smtClean="0"/>
              <a:t>Comparing the improved instances and not improved ones (</a:t>
            </a:r>
            <a:r>
              <a:rPr lang="en-US" sz="1600" b="1" dirty="0" err="1" smtClean="0"/>
              <a:t>Isear</a:t>
            </a:r>
            <a:r>
              <a:rPr lang="en-US" sz="1600" b="1" dirty="0" smtClean="0"/>
              <a:t> dataset)</a:t>
            </a:r>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6</a:t>
            </a:fld>
            <a:endParaRPr lang="ja" altLang="en-US"/>
          </a:p>
        </p:txBody>
      </p:sp>
      <p:sp>
        <p:nvSpPr>
          <p:cNvPr id="6" name="TextBox 5"/>
          <p:cNvSpPr txBox="1"/>
          <p:nvPr/>
        </p:nvSpPr>
        <p:spPr>
          <a:xfrm>
            <a:off x="464100" y="911720"/>
            <a:ext cx="7954186" cy="3539430"/>
          </a:xfrm>
          <a:prstGeom prst="rect">
            <a:avLst/>
          </a:prstGeom>
          <a:noFill/>
        </p:spPr>
        <p:txBody>
          <a:bodyPr wrap="square" rtlCol="0">
            <a:spAutoFit/>
          </a:bodyPr>
          <a:lstStyle/>
          <a:p>
            <a:r>
              <a:rPr lang="en-US" dirty="0" smtClean="0"/>
              <a:t>Some sample sentences that using </a:t>
            </a:r>
            <a:r>
              <a:rPr lang="en-US" dirty="0" err="1" smtClean="0"/>
              <a:t>expr_emo</a:t>
            </a:r>
            <a:r>
              <a:rPr lang="en-US" dirty="0" smtClean="0"/>
              <a:t> could lead to improvement but </a:t>
            </a:r>
            <a:r>
              <a:rPr lang="en-US" dirty="0" err="1" smtClean="0"/>
              <a:t>feels_emo</a:t>
            </a:r>
            <a:r>
              <a:rPr lang="en-US" dirty="0" smtClean="0"/>
              <a:t> could not (</a:t>
            </a:r>
            <a:r>
              <a:rPr lang="en-US" dirty="0" err="1" smtClean="0"/>
              <a:t>Isear</a:t>
            </a:r>
            <a:r>
              <a:rPr lang="en-US" dirty="0" smtClean="0"/>
              <a:t> dataset)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There are some specific tokens in the sentences that are related to the true emotions. (hurt related to anger, lie related to shame), but the predicted emotion by </a:t>
            </a:r>
            <a:r>
              <a:rPr lang="en-US" dirty="0" err="1" smtClean="0"/>
              <a:t>feels_emo</a:t>
            </a:r>
            <a:r>
              <a:rPr lang="en-US" dirty="0" smtClean="0"/>
              <a:t> </a:t>
            </a:r>
            <a:r>
              <a:rPr lang="en-US" dirty="0" smtClean="0"/>
              <a:t>can also </a:t>
            </a:r>
            <a:r>
              <a:rPr lang="en-US" dirty="0" smtClean="0"/>
              <a:t>be reasonable.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01424077"/>
              </p:ext>
            </p:extLst>
          </p:nvPr>
        </p:nvGraphicFramePr>
        <p:xfrm>
          <a:off x="529592" y="1641375"/>
          <a:ext cx="6467850" cy="2163544"/>
        </p:xfrm>
        <a:graphic>
          <a:graphicData uri="http://schemas.openxmlformats.org/drawingml/2006/table">
            <a:tbl>
              <a:tblPr firstRow="1" bandRow="1">
                <a:tableStyleId>{5C22544A-7EE6-4342-B048-85BDC9FD1C3A}</a:tableStyleId>
              </a:tblPr>
              <a:tblGrid>
                <a:gridCol w="1293570">
                  <a:extLst>
                    <a:ext uri="{9D8B030D-6E8A-4147-A177-3AD203B41FA5}">
                      <a16:colId xmlns:a16="http://schemas.microsoft.com/office/drawing/2014/main" val="3449551872"/>
                    </a:ext>
                  </a:extLst>
                </a:gridCol>
                <a:gridCol w="1293570">
                  <a:extLst>
                    <a:ext uri="{9D8B030D-6E8A-4147-A177-3AD203B41FA5}">
                      <a16:colId xmlns:a16="http://schemas.microsoft.com/office/drawing/2014/main" val="4041118951"/>
                    </a:ext>
                  </a:extLst>
                </a:gridCol>
                <a:gridCol w="1293570">
                  <a:extLst>
                    <a:ext uri="{9D8B030D-6E8A-4147-A177-3AD203B41FA5}">
                      <a16:colId xmlns:a16="http://schemas.microsoft.com/office/drawing/2014/main" val="1053487978"/>
                    </a:ext>
                  </a:extLst>
                </a:gridCol>
                <a:gridCol w="1293570">
                  <a:extLst>
                    <a:ext uri="{9D8B030D-6E8A-4147-A177-3AD203B41FA5}">
                      <a16:colId xmlns:a16="http://schemas.microsoft.com/office/drawing/2014/main" val="2926367296"/>
                    </a:ext>
                  </a:extLst>
                </a:gridCol>
                <a:gridCol w="1293570">
                  <a:extLst>
                    <a:ext uri="{9D8B030D-6E8A-4147-A177-3AD203B41FA5}">
                      <a16:colId xmlns:a16="http://schemas.microsoft.com/office/drawing/2014/main" val="1380286263"/>
                    </a:ext>
                  </a:extLst>
                </a:gridCol>
              </a:tblGrid>
              <a:tr h="205776">
                <a:tc>
                  <a:txBody>
                    <a:bodyPr/>
                    <a:lstStyle/>
                    <a:p>
                      <a:r>
                        <a:rPr lang="en-US" dirty="0" smtClean="0"/>
                        <a:t>True label</a:t>
                      </a:r>
                      <a:endParaRPr lang="en-US" dirty="0"/>
                    </a:p>
                  </a:txBody>
                  <a:tcPr/>
                </a:tc>
                <a:tc>
                  <a:txBody>
                    <a:bodyPr/>
                    <a:lstStyle/>
                    <a:p>
                      <a:r>
                        <a:rPr lang="en-US" dirty="0" smtClean="0"/>
                        <a:t>text</a:t>
                      </a:r>
                      <a:endParaRPr lang="en-US" dirty="0"/>
                    </a:p>
                  </a:txBody>
                  <a:tcPr/>
                </a:tc>
                <a:tc>
                  <a:txBody>
                    <a:bodyPr/>
                    <a:lstStyle/>
                    <a:p>
                      <a:r>
                        <a:rPr lang="en-US" dirty="0" smtClean="0"/>
                        <a:t>Emo name</a:t>
                      </a:r>
                      <a:endParaRPr lang="en-US" dirty="0"/>
                    </a:p>
                  </a:txBody>
                  <a:tcPr/>
                </a:tc>
                <a:tc>
                  <a:txBody>
                    <a:bodyPr/>
                    <a:lstStyle/>
                    <a:p>
                      <a:r>
                        <a:rPr lang="en-US" dirty="0" smtClean="0"/>
                        <a:t>Expr emo</a:t>
                      </a:r>
                      <a:endParaRPr lang="en-US" dirty="0"/>
                    </a:p>
                  </a:txBody>
                  <a:tcPr/>
                </a:tc>
                <a:tc>
                  <a:txBody>
                    <a:bodyPr/>
                    <a:lstStyle/>
                    <a:p>
                      <a:r>
                        <a:rPr lang="en-US" dirty="0" smtClean="0"/>
                        <a:t>Feels</a:t>
                      </a:r>
                      <a:r>
                        <a:rPr lang="en-US" baseline="0" dirty="0" smtClean="0"/>
                        <a:t> emo</a:t>
                      </a:r>
                      <a:endParaRPr lang="en-US" dirty="0"/>
                    </a:p>
                  </a:txBody>
                  <a:tcPr/>
                </a:tc>
                <a:extLst>
                  <a:ext uri="{0D108BD9-81ED-4DB2-BD59-A6C34878D82A}">
                    <a16:rowId xmlns:a16="http://schemas.microsoft.com/office/drawing/2014/main" val="175380482"/>
                  </a:ext>
                </a:extLst>
              </a:tr>
              <a:tr h="852904">
                <a:tc>
                  <a:txBody>
                    <a:bodyPr/>
                    <a:lstStyle/>
                    <a:p>
                      <a:r>
                        <a:rPr lang="en-US" sz="1400" dirty="0" smtClean="0"/>
                        <a:t>anger</a:t>
                      </a:r>
                      <a:endParaRPr lang="en-US" sz="1400" dirty="0"/>
                    </a:p>
                  </a:txBody>
                  <a:tcPr/>
                </a:tc>
                <a:tc>
                  <a:txBody>
                    <a:bodyPr/>
                    <a:lstStyle/>
                    <a:p>
                      <a:r>
                        <a:rPr lang="en-US" sz="1200" dirty="0" smtClean="0"/>
                        <a:t> When friends try to put </a:t>
                      </a:r>
                      <a:r>
                        <a:rPr lang="en-US" sz="1200" dirty="0" smtClean="0"/>
                        <a:t>me down or </a:t>
                      </a:r>
                      <a:r>
                        <a:rPr lang="en-US" sz="1200" dirty="0" smtClean="0"/>
                        <a:t>hurt me.</a:t>
                      </a:r>
                      <a:endParaRPr lang="en-US" sz="1200" dirty="0"/>
                    </a:p>
                  </a:txBody>
                  <a:tcPr/>
                </a:tc>
                <a:tc>
                  <a:txBody>
                    <a:bodyPr/>
                    <a:lstStyle/>
                    <a:p>
                      <a:r>
                        <a:rPr lang="en-US" sz="1400" dirty="0" smtClean="0"/>
                        <a:t>fear</a:t>
                      </a:r>
                      <a:endParaRPr lang="en-US" sz="1400" dirty="0"/>
                    </a:p>
                  </a:txBody>
                  <a:tcPr/>
                </a:tc>
                <a:tc>
                  <a:txBody>
                    <a:bodyPr/>
                    <a:lstStyle/>
                    <a:p>
                      <a:r>
                        <a:rPr lang="en-US" dirty="0" smtClean="0"/>
                        <a:t>anger</a:t>
                      </a:r>
                      <a:endParaRPr lang="en-US" dirty="0"/>
                    </a:p>
                  </a:txBody>
                  <a:tcPr/>
                </a:tc>
                <a:tc>
                  <a:txBody>
                    <a:bodyPr/>
                    <a:lstStyle/>
                    <a:p>
                      <a:r>
                        <a:rPr lang="en-US" dirty="0" smtClean="0"/>
                        <a:t>fear</a:t>
                      </a:r>
                      <a:endParaRPr lang="en-US" dirty="0"/>
                    </a:p>
                  </a:txBody>
                  <a:tcPr/>
                </a:tc>
                <a:extLst>
                  <a:ext uri="{0D108BD9-81ED-4DB2-BD59-A6C34878D82A}">
                    <a16:rowId xmlns:a16="http://schemas.microsoft.com/office/drawing/2014/main" val="468217901"/>
                  </a:ext>
                </a:extLst>
              </a:tr>
              <a:tr h="720230">
                <a:tc>
                  <a:txBody>
                    <a:bodyPr/>
                    <a:lstStyle/>
                    <a:p>
                      <a:r>
                        <a:rPr lang="en-US" sz="1400" dirty="0" smtClean="0"/>
                        <a:t>shame</a:t>
                      </a:r>
                      <a:endParaRPr lang="en-US" sz="1400" dirty="0"/>
                    </a:p>
                  </a:txBody>
                  <a:tcPr/>
                </a:tc>
                <a:tc>
                  <a:txBody>
                    <a:bodyPr/>
                    <a:lstStyle/>
                    <a:p>
                      <a:r>
                        <a:rPr lang="en-US" sz="1200" dirty="0" smtClean="0"/>
                        <a:t> Somebody who knows me very well </a:t>
                      </a:r>
                      <a:r>
                        <a:rPr lang="en-US" sz="1200" dirty="0" smtClean="0"/>
                        <a:t>discovered that I </a:t>
                      </a:r>
                      <a:r>
                        <a:rPr lang="en-US" sz="1200" dirty="0" smtClean="0"/>
                        <a:t>had told him a lie. </a:t>
                      </a:r>
                      <a:endParaRPr lang="en-US" sz="1200" dirty="0"/>
                    </a:p>
                  </a:txBody>
                  <a:tcPr/>
                </a:tc>
                <a:tc>
                  <a:txBody>
                    <a:bodyPr/>
                    <a:lstStyle/>
                    <a:p>
                      <a:r>
                        <a:rPr lang="en-US" sz="1400" dirty="0" smtClean="0"/>
                        <a:t>guilt</a:t>
                      </a:r>
                      <a:endParaRPr lang="en-US" sz="1400" dirty="0"/>
                    </a:p>
                  </a:txBody>
                  <a:tcPr/>
                </a:tc>
                <a:tc>
                  <a:txBody>
                    <a:bodyPr/>
                    <a:lstStyle/>
                    <a:p>
                      <a:r>
                        <a:rPr lang="en-US" dirty="0" smtClean="0"/>
                        <a:t>shame</a:t>
                      </a:r>
                      <a:endParaRPr lang="en-US" dirty="0"/>
                    </a:p>
                  </a:txBody>
                  <a:tcPr/>
                </a:tc>
                <a:tc>
                  <a:txBody>
                    <a:bodyPr/>
                    <a:lstStyle/>
                    <a:p>
                      <a:r>
                        <a:rPr lang="en-US" dirty="0" smtClean="0"/>
                        <a:t>sadness</a:t>
                      </a:r>
                      <a:endParaRPr lang="en-US" dirty="0"/>
                    </a:p>
                  </a:txBody>
                  <a:tcPr/>
                </a:tc>
                <a:extLst>
                  <a:ext uri="{0D108BD9-81ED-4DB2-BD59-A6C34878D82A}">
                    <a16:rowId xmlns:a16="http://schemas.microsoft.com/office/drawing/2014/main" val="2546805726"/>
                  </a:ext>
                </a:extLst>
              </a:tr>
            </a:tbl>
          </a:graphicData>
        </a:graphic>
      </p:graphicFrame>
    </p:spTree>
    <p:extLst>
      <p:ext uri="{BB962C8B-B14F-4D97-AF65-F5344CB8AC3E}">
        <p14:creationId xmlns:p14="http://schemas.microsoft.com/office/powerpoint/2010/main" val="32164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Comparing the improved instances and not improved </a:t>
            </a:r>
            <a:r>
              <a:rPr lang="en-US" b="1" dirty="0" smtClean="0"/>
              <a:t>ones (Tec dataset)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7</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3235022128"/>
              </p:ext>
            </p:extLst>
          </p:nvPr>
        </p:nvGraphicFramePr>
        <p:xfrm>
          <a:off x="449586" y="1247810"/>
          <a:ext cx="7373255" cy="2621280"/>
        </p:xfrm>
        <a:graphic>
          <a:graphicData uri="http://schemas.openxmlformats.org/drawingml/2006/table">
            <a:tbl>
              <a:tblPr firstRow="1" bandRow="1">
                <a:tableStyleId>{5C22544A-7EE6-4342-B048-85BDC9FD1C3A}</a:tableStyleId>
              </a:tblPr>
              <a:tblGrid>
                <a:gridCol w="1474651">
                  <a:extLst>
                    <a:ext uri="{9D8B030D-6E8A-4147-A177-3AD203B41FA5}">
                      <a16:colId xmlns:a16="http://schemas.microsoft.com/office/drawing/2014/main" val="647224531"/>
                    </a:ext>
                  </a:extLst>
                </a:gridCol>
                <a:gridCol w="1474651">
                  <a:extLst>
                    <a:ext uri="{9D8B030D-6E8A-4147-A177-3AD203B41FA5}">
                      <a16:colId xmlns:a16="http://schemas.microsoft.com/office/drawing/2014/main" val="282368679"/>
                    </a:ext>
                  </a:extLst>
                </a:gridCol>
                <a:gridCol w="1474651">
                  <a:extLst>
                    <a:ext uri="{9D8B030D-6E8A-4147-A177-3AD203B41FA5}">
                      <a16:colId xmlns:a16="http://schemas.microsoft.com/office/drawing/2014/main" val="3896516020"/>
                    </a:ext>
                  </a:extLst>
                </a:gridCol>
                <a:gridCol w="1474651">
                  <a:extLst>
                    <a:ext uri="{9D8B030D-6E8A-4147-A177-3AD203B41FA5}">
                      <a16:colId xmlns:a16="http://schemas.microsoft.com/office/drawing/2014/main" val="2699550185"/>
                    </a:ext>
                  </a:extLst>
                </a:gridCol>
                <a:gridCol w="1474651">
                  <a:extLst>
                    <a:ext uri="{9D8B030D-6E8A-4147-A177-3AD203B41FA5}">
                      <a16:colId xmlns:a16="http://schemas.microsoft.com/office/drawing/2014/main" val="4059900520"/>
                    </a:ext>
                  </a:extLst>
                </a:gridCol>
              </a:tblGrid>
              <a:tr h="370840">
                <a:tc>
                  <a:txBody>
                    <a:bodyPr/>
                    <a:lstStyle/>
                    <a:p>
                      <a:r>
                        <a:rPr lang="en-US" dirty="0" smtClean="0"/>
                        <a:t>True label</a:t>
                      </a:r>
                      <a:endParaRPr lang="en-US" dirty="0"/>
                    </a:p>
                  </a:txBody>
                  <a:tcPr/>
                </a:tc>
                <a:tc>
                  <a:txBody>
                    <a:bodyPr/>
                    <a:lstStyle/>
                    <a:p>
                      <a:r>
                        <a:rPr lang="en-US" dirty="0" smtClean="0"/>
                        <a:t>text</a:t>
                      </a:r>
                      <a:endParaRPr lang="en-US" dirty="0"/>
                    </a:p>
                  </a:txBody>
                  <a:tcPr/>
                </a:tc>
                <a:tc>
                  <a:txBody>
                    <a:bodyPr/>
                    <a:lstStyle/>
                    <a:p>
                      <a:r>
                        <a:rPr lang="en-US" dirty="0" smtClean="0"/>
                        <a:t>Emo name</a:t>
                      </a:r>
                      <a:endParaRPr lang="en-US" dirty="0"/>
                    </a:p>
                  </a:txBody>
                  <a:tcPr/>
                </a:tc>
                <a:tc>
                  <a:txBody>
                    <a:bodyPr/>
                    <a:lstStyle/>
                    <a:p>
                      <a:r>
                        <a:rPr lang="en-US" dirty="0" smtClean="0"/>
                        <a:t>Emotion</a:t>
                      </a:r>
                      <a:r>
                        <a:rPr lang="en-US" baseline="0" dirty="0" smtClean="0"/>
                        <a:t> prompt</a:t>
                      </a:r>
                      <a:endParaRPr lang="en-US" dirty="0"/>
                    </a:p>
                  </a:txBody>
                  <a:tcPr/>
                </a:tc>
                <a:tc>
                  <a:txBody>
                    <a:bodyPr/>
                    <a:lstStyle/>
                    <a:p>
                      <a:r>
                        <a:rPr lang="en-US" dirty="0" smtClean="0"/>
                        <a:t>Feels emo</a:t>
                      </a:r>
                      <a:endParaRPr lang="en-US" dirty="0"/>
                    </a:p>
                  </a:txBody>
                  <a:tcPr/>
                </a:tc>
                <a:extLst>
                  <a:ext uri="{0D108BD9-81ED-4DB2-BD59-A6C34878D82A}">
                    <a16:rowId xmlns:a16="http://schemas.microsoft.com/office/drawing/2014/main" val="2881809219"/>
                  </a:ext>
                </a:extLst>
              </a:tr>
              <a:tr h="370840">
                <a:tc>
                  <a:txBody>
                    <a:bodyPr/>
                    <a:lstStyle/>
                    <a:p>
                      <a:r>
                        <a:rPr lang="en-US" dirty="0" smtClean="0"/>
                        <a:t>anger</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 I </a:t>
                      </a:r>
                      <a:r>
                        <a:rPr lang="en-US" sz="1400" b="0" i="0" u="none" strike="noStrike" cap="none" dirty="0" smtClean="0">
                          <a:solidFill>
                            <a:schemeClr val="dk1"/>
                          </a:solidFill>
                          <a:effectLst/>
                          <a:latin typeface="+mn-lt"/>
                          <a:ea typeface="+mn-ea"/>
                          <a:cs typeface="+mn-cs"/>
                          <a:sym typeface="Arial"/>
                        </a:rPr>
                        <a:t>broke my glasses in </a:t>
                      </a:r>
                      <a:r>
                        <a:rPr lang="en-US" sz="1400" b="0" i="0" u="none" strike="noStrike" cap="none" dirty="0" smtClean="0">
                          <a:solidFill>
                            <a:schemeClr val="dk1"/>
                          </a:solidFill>
                          <a:effectLst/>
                          <a:latin typeface="+mn-lt"/>
                          <a:ea typeface="+mn-ea"/>
                          <a:cs typeface="+mn-cs"/>
                          <a:sym typeface="Arial"/>
                        </a:rPr>
                        <a:t>half</a:t>
                      </a:r>
                      <a:endParaRPr lang="en-US" dirty="0"/>
                    </a:p>
                  </a:txBody>
                  <a:tcPr/>
                </a:tc>
                <a:tc>
                  <a:txBody>
                    <a:bodyPr/>
                    <a:lstStyle/>
                    <a:p>
                      <a:r>
                        <a:rPr lang="en-US" dirty="0" smtClean="0"/>
                        <a:t>sadness</a:t>
                      </a:r>
                      <a:endParaRPr lang="en-US" dirty="0"/>
                    </a:p>
                  </a:txBody>
                  <a:tcPr/>
                </a:tc>
                <a:tc>
                  <a:txBody>
                    <a:bodyPr/>
                    <a:lstStyle/>
                    <a:p>
                      <a:r>
                        <a:rPr lang="en-US" dirty="0" smtClean="0"/>
                        <a:t>anger</a:t>
                      </a:r>
                      <a:endParaRPr lang="en-US" dirty="0"/>
                    </a:p>
                  </a:txBody>
                  <a:tcPr/>
                </a:tc>
                <a:tc>
                  <a:txBody>
                    <a:bodyPr/>
                    <a:lstStyle/>
                    <a:p>
                      <a:r>
                        <a:rPr lang="en-US" dirty="0" smtClean="0"/>
                        <a:t>sadness</a:t>
                      </a:r>
                      <a:endParaRPr lang="en-US" dirty="0"/>
                    </a:p>
                  </a:txBody>
                  <a:tcPr/>
                </a:tc>
                <a:extLst>
                  <a:ext uri="{0D108BD9-81ED-4DB2-BD59-A6C34878D82A}">
                    <a16:rowId xmlns:a16="http://schemas.microsoft.com/office/drawing/2014/main" val="625682721"/>
                  </a:ext>
                </a:extLst>
              </a:tr>
              <a:tr h="370840">
                <a:tc>
                  <a:txBody>
                    <a:bodyPr/>
                    <a:lstStyle/>
                    <a:p>
                      <a:r>
                        <a:rPr lang="en-US" dirty="0" smtClean="0"/>
                        <a:t>anger</a:t>
                      </a:r>
                      <a:endParaRPr lang="en-US" dirty="0"/>
                    </a:p>
                  </a:txBody>
                  <a:tcPr/>
                </a:tc>
                <a:tc>
                  <a:txBody>
                    <a:bodyPr/>
                    <a:lstStyle/>
                    <a:p>
                      <a:r>
                        <a:rPr lang="en-US" dirty="0" smtClean="0"/>
                        <a:t>It's </a:t>
                      </a:r>
                      <a:r>
                        <a:rPr lang="en-US" dirty="0" smtClean="0"/>
                        <a:t>really frustrating when </a:t>
                      </a:r>
                      <a:r>
                        <a:rPr lang="en-US" dirty="0" smtClean="0"/>
                        <a:t>your professors don't email back or show up for their office hours. </a:t>
                      </a:r>
                      <a:endParaRPr lang="en-US" dirty="0"/>
                    </a:p>
                  </a:txBody>
                  <a:tcPr/>
                </a:tc>
                <a:tc>
                  <a:txBody>
                    <a:bodyPr/>
                    <a:lstStyle/>
                    <a:p>
                      <a:r>
                        <a:rPr lang="en-US" dirty="0" smtClean="0"/>
                        <a:t>disgust</a:t>
                      </a:r>
                      <a:endParaRPr lang="en-US" dirty="0"/>
                    </a:p>
                  </a:txBody>
                  <a:tcPr/>
                </a:tc>
                <a:tc>
                  <a:txBody>
                    <a:bodyPr/>
                    <a:lstStyle/>
                    <a:p>
                      <a:r>
                        <a:rPr lang="en-US" dirty="0" smtClean="0"/>
                        <a:t>anger</a:t>
                      </a:r>
                      <a:endParaRPr lang="en-US" dirty="0"/>
                    </a:p>
                  </a:txBody>
                  <a:tcPr/>
                </a:tc>
                <a:tc>
                  <a:txBody>
                    <a:bodyPr/>
                    <a:lstStyle/>
                    <a:p>
                      <a:r>
                        <a:rPr lang="en-US" dirty="0" smtClean="0"/>
                        <a:t>fear</a:t>
                      </a:r>
                      <a:endParaRPr lang="en-US" dirty="0"/>
                    </a:p>
                  </a:txBody>
                  <a:tcPr/>
                </a:tc>
                <a:extLst>
                  <a:ext uri="{0D108BD9-81ED-4DB2-BD59-A6C34878D82A}">
                    <a16:rowId xmlns:a16="http://schemas.microsoft.com/office/drawing/2014/main" val="2293196266"/>
                  </a:ext>
                </a:extLst>
              </a:tr>
            </a:tbl>
          </a:graphicData>
        </a:graphic>
      </p:graphicFrame>
      <p:sp>
        <p:nvSpPr>
          <p:cNvPr id="7" name="TextBox 6"/>
          <p:cNvSpPr txBox="1"/>
          <p:nvPr/>
        </p:nvSpPr>
        <p:spPr>
          <a:xfrm>
            <a:off x="558441" y="3864400"/>
            <a:ext cx="8040914" cy="738664"/>
          </a:xfrm>
          <a:prstGeom prst="rect">
            <a:avLst/>
          </a:prstGeom>
          <a:noFill/>
        </p:spPr>
        <p:txBody>
          <a:bodyPr wrap="square" rtlCol="0">
            <a:spAutoFit/>
          </a:bodyPr>
          <a:lstStyle/>
          <a:p>
            <a:endParaRPr lang="en-US" dirty="0" smtClean="0"/>
          </a:p>
          <a:p>
            <a:r>
              <a:rPr lang="en-US" dirty="0" smtClean="0"/>
              <a:t>There </a:t>
            </a:r>
            <a:r>
              <a:rPr lang="en-US" dirty="0" smtClean="0"/>
              <a:t>are some tokens related to the emotions in the sentences (broke related to anger, frustrating related to </a:t>
            </a:r>
            <a:r>
              <a:rPr lang="en-US" dirty="0"/>
              <a:t>anger), but the predicted emotion by </a:t>
            </a:r>
            <a:r>
              <a:rPr lang="en-US" dirty="0" err="1"/>
              <a:t>feels_emo</a:t>
            </a:r>
            <a:r>
              <a:rPr lang="en-US" dirty="0"/>
              <a:t> can be </a:t>
            </a:r>
            <a:r>
              <a:rPr lang="en-US" dirty="0" smtClean="0"/>
              <a:t>reasonable. </a:t>
            </a:r>
            <a:endParaRPr lang="en-US" dirty="0"/>
          </a:p>
        </p:txBody>
      </p:sp>
      <p:sp>
        <p:nvSpPr>
          <p:cNvPr id="8" name="TextBox 7"/>
          <p:cNvSpPr txBox="1"/>
          <p:nvPr/>
        </p:nvSpPr>
        <p:spPr>
          <a:xfrm>
            <a:off x="558441" y="659397"/>
            <a:ext cx="7910643" cy="738664"/>
          </a:xfrm>
          <a:prstGeom prst="rect">
            <a:avLst/>
          </a:prstGeom>
          <a:noFill/>
        </p:spPr>
        <p:txBody>
          <a:bodyPr wrap="square" rtlCol="0">
            <a:spAutoFit/>
          </a:bodyPr>
          <a:lstStyle/>
          <a:p>
            <a:r>
              <a:rPr lang="en-US" dirty="0"/>
              <a:t>Some sample sentences that using </a:t>
            </a:r>
            <a:r>
              <a:rPr lang="en-US" dirty="0" smtClean="0"/>
              <a:t>emotion </a:t>
            </a:r>
            <a:r>
              <a:rPr lang="en-US" dirty="0"/>
              <a:t>prompt could lead to improvement but </a:t>
            </a:r>
            <a:r>
              <a:rPr lang="en-US" dirty="0" err="1"/>
              <a:t>feels_emo</a:t>
            </a:r>
            <a:r>
              <a:rPr lang="en-US" dirty="0"/>
              <a:t> could not </a:t>
            </a:r>
            <a:r>
              <a:rPr lang="en-US" dirty="0" smtClean="0"/>
              <a:t>(Tec </a:t>
            </a:r>
            <a:r>
              <a:rPr lang="en-US" dirty="0"/>
              <a:t>dataset) </a:t>
            </a:r>
          </a:p>
          <a:p>
            <a:endParaRPr lang="en-US" dirty="0"/>
          </a:p>
        </p:txBody>
      </p:sp>
    </p:spTree>
    <p:extLst>
      <p:ext uri="{BB962C8B-B14F-4D97-AF65-F5344CB8AC3E}">
        <p14:creationId xmlns:p14="http://schemas.microsoft.com/office/powerpoint/2010/main" val="37662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a:t>Comparing the improved instances and not improved </a:t>
            </a:r>
            <a:r>
              <a:rPr lang="en-US" sz="1600" b="1" dirty="0" smtClean="0"/>
              <a:t>ones (</a:t>
            </a:r>
            <a:r>
              <a:rPr lang="en-US" sz="1600" b="1" dirty="0" err="1" smtClean="0"/>
              <a:t>Isear</a:t>
            </a:r>
            <a:r>
              <a:rPr lang="en-US" sz="1600" b="1" dirty="0" smtClean="0"/>
              <a:t> dataset)</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8</a:t>
            </a:fld>
            <a:endParaRPr lang="ja" altLang="en-US"/>
          </a:p>
        </p:txBody>
      </p:sp>
      <p:sp>
        <p:nvSpPr>
          <p:cNvPr id="5" name="TextBox 4"/>
          <p:cNvSpPr txBox="1"/>
          <p:nvPr/>
        </p:nvSpPr>
        <p:spPr>
          <a:xfrm>
            <a:off x="203950" y="921658"/>
            <a:ext cx="8091714" cy="738664"/>
          </a:xfrm>
          <a:prstGeom prst="rect">
            <a:avLst/>
          </a:prstGeom>
          <a:noFill/>
        </p:spPr>
        <p:txBody>
          <a:bodyPr wrap="square" rtlCol="0">
            <a:spAutoFit/>
          </a:bodyPr>
          <a:lstStyle/>
          <a:p>
            <a:r>
              <a:rPr lang="en-US" sz="1200" dirty="0" smtClean="0"/>
              <a:t>S</a:t>
            </a:r>
            <a:r>
              <a:rPr lang="en-US" dirty="0" smtClean="0"/>
              <a:t>ome sample sentences that none of </a:t>
            </a:r>
            <a:r>
              <a:rPr lang="en-US" dirty="0" err="1" smtClean="0"/>
              <a:t>expr_emo</a:t>
            </a:r>
            <a:r>
              <a:rPr lang="en-US" dirty="0" smtClean="0"/>
              <a:t> and </a:t>
            </a:r>
            <a:r>
              <a:rPr lang="en-US" dirty="0" err="1" smtClean="0"/>
              <a:t>feels_emo</a:t>
            </a:r>
            <a:r>
              <a:rPr lang="en-US" dirty="0" smtClean="0"/>
              <a:t> could lead to true prediction to them. (</a:t>
            </a:r>
            <a:r>
              <a:rPr lang="en-US" dirty="0" err="1" smtClean="0"/>
              <a:t>Isear</a:t>
            </a:r>
            <a:r>
              <a:rPr lang="en-US" dirty="0" smtClean="0"/>
              <a:t> dataset) </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39416470"/>
              </p:ext>
            </p:extLst>
          </p:nvPr>
        </p:nvGraphicFramePr>
        <p:xfrm>
          <a:off x="428547" y="1667579"/>
          <a:ext cx="7642520" cy="1651000"/>
        </p:xfrm>
        <a:graphic>
          <a:graphicData uri="http://schemas.openxmlformats.org/drawingml/2006/table">
            <a:tbl>
              <a:tblPr firstRow="1" bandRow="1">
                <a:tableStyleId>{5C22544A-7EE6-4342-B048-85BDC9FD1C3A}</a:tableStyleId>
              </a:tblPr>
              <a:tblGrid>
                <a:gridCol w="1910630">
                  <a:extLst>
                    <a:ext uri="{9D8B030D-6E8A-4147-A177-3AD203B41FA5}">
                      <a16:colId xmlns:a16="http://schemas.microsoft.com/office/drawing/2014/main" val="1849213646"/>
                    </a:ext>
                  </a:extLst>
                </a:gridCol>
                <a:gridCol w="1910630">
                  <a:extLst>
                    <a:ext uri="{9D8B030D-6E8A-4147-A177-3AD203B41FA5}">
                      <a16:colId xmlns:a16="http://schemas.microsoft.com/office/drawing/2014/main" val="792227240"/>
                    </a:ext>
                  </a:extLst>
                </a:gridCol>
                <a:gridCol w="1910630">
                  <a:extLst>
                    <a:ext uri="{9D8B030D-6E8A-4147-A177-3AD203B41FA5}">
                      <a16:colId xmlns:a16="http://schemas.microsoft.com/office/drawing/2014/main" val="1167302544"/>
                    </a:ext>
                  </a:extLst>
                </a:gridCol>
                <a:gridCol w="1910630">
                  <a:extLst>
                    <a:ext uri="{9D8B030D-6E8A-4147-A177-3AD203B41FA5}">
                      <a16:colId xmlns:a16="http://schemas.microsoft.com/office/drawing/2014/main" val="3806410438"/>
                    </a:ext>
                  </a:extLst>
                </a:gridCol>
              </a:tblGrid>
              <a:tr h="370840">
                <a:tc>
                  <a:txBody>
                    <a:bodyPr/>
                    <a:lstStyle/>
                    <a:p>
                      <a:r>
                        <a:rPr lang="en-US" sz="1200" dirty="0" smtClean="0"/>
                        <a:t>True label</a:t>
                      </a:r>
                      <a:endParaRPr lang="en-US" sz="1200" dirty="0"/>
                    </a:p>
                  </a:txBody>
                  <a:tcPr/>
                </a:tc>
                <a:tc>
                  <a:txBody>
                    <a:bodyPr/>
                    <a:lstStyle/>
                    <a:p>
                      <a:r>
                        <a:rPr lang="en-US" sz="1200" dirty="0" smtClean="0"/>
                        <a:t>text</a:t>
                      </a:r>
                      <a:endParaRPr lang="en-US" sz="1200" dirty="0"/>
                    </a:p>
                  </a:txBody>
                  <a:tcPr/>
                </a:tc>
                <a:tc>
                  <a:txBody>
                    <a:bodyPr/>
                    <a:lstStyle/>
                    <a:p>
                      <a:r>
                        <a:rPr lang="en-US" sz="1200" dirty="0" err="1" smtClean="0"/>
                        <a:t>Expr_emo</a:t>
                      </a:r>
                      <a:endParaRPr lang="en-US" sz="1200" dirty="0"/>
                    </a:p>
                  </a:txBody>
                  <a:tcPr/>
                </a:tc>
                <a:tc>
                  <a:txBody>
                    <a:bodyPr/>
                    <a:lstStyle/>
                    <a:p>
                      <a:r>
                        <a:rPr lang="en-US" sz="1200" dirty="0" err="1" smtClean="0"/>
                        <a:t>Feels_emo</a:t>
                      </a:r>
                      <a:endParaRPr lang="en-US" sz="1200" dirty="0"/>
                    </a:p>
                  </a:txBody>
                  <a:tcPr/>
                </a:tc>
                <a:extLst>
                  <a:ext uri="{0D108BD9-81ED-4DB2-BD59-A6C34878D82A}">
                    <a16:rowId xmlns:a16="http://schemas.microsoft.com/office/drawing/2014/main" val="2728941640"/>
                  </a:ext>
                </a:extLst>
              </a:tr>
              <a:tr h="370840">
                <a:tc>
                  <a:txBody>
                    <a:bodyPr/>
                    <a:lstStyle/>
                    <a:p>
                      <a:r>
                        <a:rPr lang="en-US" sz="1200" dirty="0" smtClean="0"/>
                        <a:t>guilt</a:t>
                      </a:r>
                      <a:endParaRPr lang="en-US" sz="1200" dirty="0"/>
                    </a:p>
                  </a:txBody>
                  <a:tcPr/>
                </a:tc>
                <a:tc>
                  <a:txBody>
                    <a:bodyPr/>
                    <a:lstStyle/>
                    <a:p>
                      <a:r>
                        <a:rPr lang="en-US" sz="1200" dirty="0" smtClean="0"/>
                        <a:t>When excuses are necessary and I get out of doing it myself. </a:t>
                      </a:r>
                      <a:endParaRPr lang="en-US" sz="1200" dirty="0"/>
                    </a:p>
                  </a:txBody>
                  <a:tcPr/>
                </a:tc>
                <a:tc>
                  <a:txBody>
                    <a:bodyPr/>
                    <a:lstStyle/>
                    <a:p>
                      <a:r>
                        <a:rPr lang="en-US" sz="1200" dirty="0" smtClean="0"/>
                        <a:t>fear</a:t>
                      </a:r>
                      <a:endParaRPr lang="en-US" sz="1200" dirty="0"/>
                    </a:p>
                  </a:txBody>
                  <a:tcPr/>
                </a:tc>
                <a:tc>
                  <a:txBody>
                    <a:bodyPr/>
                    <a:lstStyle/>
                    <a:p>
                      <a:r>
                        <a:rPr lang="en-US" sz="1200" dirty="0" smtClean="0"/>
                        <a:t>fear</a:t>
                      </a:r>
                      <a:endParaRPr lang="en-US" sz="1200" dirty="0"/>
                    </a:p>
                  </a:txBody>
                  <a:tcPr/>
                </a:tc>
                <a:extLst>
                  <a:ext uri="{0D108BD9-81ED-4DB2-BD59-A6C34878D82A}">
                    <a16:rowId xmlns:a16="http://schemas.microsoft.com/office/drawing/2014/main" val="3557614549"/>
                  </a:ext>
                </a:extLst>
              </a:tr>
              <a:tr h="370840">
                <a:tc>
                  <a:txBody>
                    <a:bodyPr/>
                    <a:lstStyle/>
                    <a:p>
                      <a:r>
                        <a:rPr lang="en-US" sz="1200" dirty="0" smtClean="0"/>
                        <a:t>anger</a:t>
                      </a:r>
                      <a:endParaRPr lang="en-US" sz="1200" dirty="0"/>
                    </a:p>
                  </a:txBody>
                  <a:tcPr/>
                </a:tc>
                <a:tc>
                  <a:txBody>
                    <a:bodyPr/>
                    <a:lstStyle/>
                    <a:p>
                      <a:r>
                        <a:rPr lang="en-US" sz="1200" dirty="0" smtClean="0"/>
                        <a:t>I reached the bus stop and realized that I had forgotten my bus pass. </a:t>
                      </a:r>
                      <a:endParaRPr lang="en-US" sz="1200" dirty="0"/>
                    </a:p>
                  </a:txBody>
                  <a:tcPr/>
                </a:tc>
                <a:tc>
                  <a:txBody>
                    <a:bodyPr/>
                    <a:lstStyle/>
                    <a:p>
                      <a:r>
                        <a:rPr lang="en-US" sz="1200" dirty="0" smtClean="0"/>
                        <a:t>sadness</a:t>
                      </a:r>
                      <a:endParaRPr lang="en-US" sz="1200" dirty="0"/>
                    </a:p>
                  </a:txBody>
                  <a:tcPr/>
                </a:tc>
                <a:tc>
                  <a:txBody>
                    <a:bodyPr/>
                    <a:lstStyle/>
                    <a:p>
                      <a:r>
                        <a:rPr lang="en-US" sz="1200" dirty="0" smtClean="0"/>
                        <a:t>sadness</a:t>
                      </a:r>
                      <a:endParaRPr lang="en-US" sz="1200" dirty="0"/>
                    </a:p>
                  </a:txBody>
                  <a:tcPr/>
                </a:tc>
                <a:extLst>
                  <a:ext uri="{0D108BD9-81ED-4DB2-BD59-A6C34878D82A}">
                    <a16:rowId xmlns:a16="http://schemas.microsoft.com/office/drawing/2014/main" val="458329284"/>
                  </a:ext>
                </a:extLst>
              </a:tr>
            </a:tbl>
          </a:graphicData>
        </a:graphic>
      </p:graphicFrame>
      <p:sp>
        <p:nvSpPr>
          <p:cNvPr id="7" name="TextBox 6"/>
          <p:cNvSpPr txBox="1"/>
          <p:nvPr/>
        </p:nvSpPr>
        <p:spPr>
          <a:xfrm>
            <a:off x="442328" y="3682737"/>
            <a:ext cx="6741886" cy="307777"/>
          </a:xfrm>
          <a:prstGeom prst="rect">
            <a:avLst/>
          </a:prstGeom>
          <a:noFill/>
        </p:spPr>
        <p:txBody>
          <a:bodyPr wrap="square" rtlCol="0">
            <a:spAutoFit/>
          </a:bodyPr>
          <a:lstStyle/>
          <a:p>
            <a:r>
              <a:rPr lang="en-US" dirty="0" smtClean="0"/>
              <a:t>The predicted emotions can be reasonable, but are not the same as true label.</a:t>
            </a:r>
            <a:endParaRPr lang="en-US" dirty="0"/>
          </a:p>
        </p:txBody>
      </p:sp>
    </p:spTree>
    <p:extLst>
      <p:ext uri="{BB962C8B-B14F-4D97-AF65-F5344CB8AC3E}">
        <p14:creationId xmlns:p14="http://schemas.microsoft.com/office/powerpoint/2010/main" val="17240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Comparing the improved instances and not improved ones (Tec dataset)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9</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912668849"/>
              </p:ext>
            </p:extLst>
          </p:nvPr>
        </p:nvGraphicFramePr>
        <p:xfrm>
          <a:off x="485679" y="1609741"/>
          <a:ext cx="7373256" cy="2008914"/>
        </p:xfrm>
        <a:graphic>
          <a:graphicData uri="http://schemas.openxmlformats.org/drawingml/2006/table">
            <a:tbl>
              <a:tblPr firstRow="1" bandRow="1">
                <a:tableStyleId>{5C22544A-7EE6-4342-B048-85BDC9FD1C3A}</a:tableStyleId>
              </a:tblPr>
              <a:tblGrid>
                <a:gridCol w="1843314">
                  <a:extLst>
                    <a:ext uri="{9D8B030D-6E8A-4147-A177-3AD203B41FA5}">
                      <a16:colId xmlns:a16="http://schemas.microsoft.com/office/drawing/2014/main" val="1523457683"/>
                    </a:ext>
                  </a:extLst>
                </a:gridCol>
                <a:gridCol w="1843314">
                  <a:extLst>
                    <a:ext uri="{9D8B030D-6E8A-4147-A177-3AD203B41FA5}">
                      <a16:colId xmlns:a16="http://schemas.microsoft.com/office/drawing/2014/main" val="2140988797"/>
                    </a:ext>
                  </a:extLst>
                </a:gridCol>
                <a:gridCol w="1843314">
                  <a:extLst>
                    <a:ext uri="{9D8B030D-6E8A-4147-A177-3AD203B41FA5}">
                      <a16:colId xmlns:a16="http://schemas.microsoft.com/office/drawing/2014/main" val="3982915289"/>
                    </a:ext>
                  </a:extLst>
                </a:gridCol>
                <a:gridCol w="1843314">
                  <a:extLst>
                    <a:ext uri="{9D8B030D-6E8A-4147-A177-3AD203B41FA5}">
                      <a16:colId xmlns:a16="http://schemas.microsoft.com/office/drawing/2014/main" val="3638373460"/>
                    </a:ext>
                  </a:extLst>
                </a:gridCol>
              </a:tblGrid>
              <a:tr h="332514">
                <a:tc>
                  <a:txBody>
                    <a:bodyPr/>
                    <a:lstStyle/>
                    <a:p>
                      <a:r>
                        <a:rPr lang="en-US" dirty="0" smtClean="0"/>
                        <a:t>True label</a:t>
                      </a:r>
                      <a:endParaRPr lang="en-US" dirty="0"/>
                    </a:p>
                  </a:txBody>
                  <a:tcPr/>
                </a:tc>
                <a:tc>
                  <a:txBody>
                    <a:bodyPr/>
                    <a:lstStyle/>
                    <a:p>
                      <a:r>
                        <a:rPr lang="en-US" dirty="0" smtClean="0"/>
                        <a:t>text</a:t>
                      </a:r>
                      <a:endParaRPr lang="en-US" dirty="0"/>
                    </a:p>
                  </a:txBody>
                  <a:tcPr/>
                </a:tc>
                <a:tc>
                  <a:txBody>
                    <a:bodyPr/>
                    <a:lstStyle/>
                    <a:p>
                      <a:r>
                        <a:rPr lang="en-US" dirty="0" smtClean="0"/>
                        <a:t>Emotion prompt</a:t>
                      </a:r>
                      <a:endParaRPr lang="en-US" dirty="0"/>
                    </a:p>
                  </a:txBody>
                  <a:tcPr/>
                </a:tc>
                <a:tc>
                  <a:txBody>
                    <a:bodyPr/>
                    <a:lstStyle/>
                    <a:p>
                      <a:r>
                        <a:rPr lang="en-US" dirty="0" smtClean="0"/>
                        <a:t>Feels emo</a:t>
                      </a:r>
                      <a:endParaRPr lang="en-US" dirty="0"/>
                    </a:p>
                  </a:txBody>
                  <a:tcPr/>
                </a:tc>
                <a:extLst>
                  <a:ext uri="{0D108BD9-81ED-4DB2-BD59-A6C34878D82A}">
                    <a16:rowId xmlns:a16="http://schemas.microsoft.com/office/drawing/2014/main" val="1689759424"/>
                  </a:ext>
                </a:extLst>
              </a:tr>
              <a:tr h="370840">
                <a:tc>
                  <a:txBody>
                    <a:bodyPr/>
                    <a:lstStyle/>
                    <a:p>
                      <a:r>
                        <a:rPr lang="en-US" dirty="0" smtClean="0"/>
                        <a:t>surprise</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I love telling people I have a degree</a:t>
                      </a:r>
                      <a:endParaRPr lang="en-US" dirty="0"/>
                    </a:p>
                  </a:txBody>
                  <a:tcPr/>
                </a:tc>
                <a:tc>
                  <a:txBody>
                    <a:bodyPr/>
                    <a:lstStyle/>
                    <a:p>
                      <a:r>
                        <a:rPr lang="en-US" dirty="0" smtClean="0"/>
                        <a:t>joy</a:t>
                      </a:r>
                      <a:endParaRPr lang="en-US" dirty="0"/>
                    </a:p>
                  </a:txBody>
                  <a:tcPr/>
                </a:tc>
                <a:tc>
                  <a:txBody>
                    <a:bodyPr/>
                    <a:lstStyle/>
                    <a:p>
                      <a:r>
                        <a:rPr lang="en-US" dirty="0" smtClean="0"/>
                        <a:t>joy</a:t>
                      </a:r>
                      <a:endParaRPr lang="en-US" dirty="0"/>
                    </a:p>
                  </a:txBody>
                  <a:tcPr/>
                </a:tc>
                <a:extLst>
                  <a:ext uri="{0D108BD9-81ED-4DB2-BD59-A6C34878D82A}">
                    <a16:rowId xmlns:a16="http://schemas.microsoft.com/office/drawing/2014/main" val="2953482035"/>
                  </a:ext>
                </a:extLst>
              </a:tr>
              <a:tr h="370840">
                <a:tc>
                  <a:txBody>
                    <a:bodyPr/>
                    <a:lstStyle/>
                    <a:p>
                      <a:r>
                        <a:rPr lang="en-US" dirty="0" smtClean="0"/>
                        <a:t>anger</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I received my parcel trashed. It proves it was teared from backside and thing was removed. </a:t>
                      </a:r>
                      <a:endParaRPr lang="en-US" dirty="0"/>
                    </a:p>
                  </a:txBody>
                  <a:tcPr/>
                </a:tc>
                <a:tc>
                  <a:txBody>
                    <a:bodyPr/>
                    <a:lstStyle/>
                    <a:p>
                      <a:r>
                        <a:rPr lang="en-US" dirty="0" smtClean="0"/>
                        <a:t>disgust</a:t>
                      </a:r>
                      <a:endParaRPr lang="en-US" dirty="0"/>
                    </a:p>
                  </a:txBody>
                  <a:tcPr/>
                </a:tc>
                <a:tc>
                  <a:txBody>
                    <a:bodyPr/>
                    <a:lstStyle/>
                    <a:p>
                      <a:r>
                        <a:rPr lang="en-US" dirty="0" smtClean="0"/>
                        <a:t>disgust</a:t>
                      </a:r>
                      <a:endParaRPr lang="en-US" dirty="0"/>
                    </a:p>
                  </a:txBody>
                  <a:tcPr/>
                </a:tc>
                <a:extLst>
                  <a:ext uri="{0D108BD9-81ED-4DB2-BD59-A6C34878D82A}">
                    <a16:rowId xmlns:a16="http://schemas.microsoft.com/office/drawing/2014/main" val="2608975174"/>
                  </a:ext>
                </a:extLst>
              </a:tr>
            </a:tbl>
          </a:graphicData>
        </a:graphic>
      </p:graphicFrame>
      <p:sp>
        <p:nvSpPr>
          <p:cNvPr id="6" name="TextBox 5"/>
          <p:cNvSpPr txBox="1"/>
          <p:nvPr/>
        </p:nvSpPr>
        <p:spPr>
          <a:xfrm>
            <a:off x="311700" y="3910284"/>
            <a:ext cx="8455479" cy="307777"/>
          </a:xfrm>
          <a:prstGeom prst="rect">
            <a:avLst/>
          </a:prstGeom>
          <a:noFill/>
        </p:spPr>
        <p:txBody>
          <a:bodyPr wrap="square" rtlCol="0">
            <a:spAutoFit/>
          </a:bodyPr>
          <a:lstStyle/>
          <a:p>
            <a:r>
              <a:rPr lang="en-US" dirty="0" smtClean="0"/>
              <a:t>The emotion predicted by emotion prompt and feels emo prompt can also be reasonable.</a:t>
            </a:r>
            <a:endParaRPr lang="en-US" dirty="0"/>
          </a:p>
        </p:txBody>
      </p:sp>
      <p:sp>
        <p:nvSpPr>
          <p:cNvPr id="7" name="TextBox 6"/>
          <p:cNvSpPr txBox="1"/>
          <p:nvPr/>
        </p:nvSpPr>
        <p:spPr>
          <a:xfrm>
            <a:off x="376821" y="711200"/>
            <a:ext cx="7802729" cy="738664"/>
          </a:xfrm>
          <a:prstGeom prst="rect">
            <a:avLst/>
          </a:prstGeom>
          <a:noFill/>
        </p:spPr>
        <p:txBody>
          <a:bodyPr wrap="square" rtlCol="0">
            <a:spAutoFit/>
          </a:bodyPr>
          <a:lstStyle/>
          <a:p>
            <a:r>
              <a:rPr lang="en-US" sz="1200" dirty="0"/>
              <a:t>S</a:t>
            </a:r>
            <a:r>
              <a:rPr lang="en-US" dirty="0"/>
              <a:t>ome sample sentences that none of </a:t>
            </a:r>
            <a:r>
              <a:rPr lang="en-US" dirty="0" smtClean="0"/>
              <a:t>emotion prompt </a:t>
            </a:r>
            <a:r>
              <a:rPr lang="en-US" dirty="0"/>
              <a:t>and </a:t>
            </a:r>
            <a:r>
              <a:rPr lang="en-US" dirty="0" err="1"/>
              <a:t>feels_emo</a:t>
            </a:r>
            <a:r>
              <a:rPr lang="en-US" dirty="0"/>
              <a:t> could lead to true prediction to them. </a:t>
            </a:r>
            <a:r>
              <a:rPr lang="en-US" dirty="0" smtClean="0"/>
              <a:t>(Tec dataset)</a:t>
            </a:r>
            <a:endParaRPr lang="en-US" dirty="0"/>
          </a:p>
          <a:p>
            <a:endParaRPr lang="en-US" dirty="0"/>
          </a:p>
        </p:txBody>
      </p:sp>
    </p:spTree>
    <p:extLst>
      <p:ext uri="{BB962C8B-B14F-4D97-AF65-F5344CB8AC3E}">
        <p14:creationId xmlns:p14="http://schemas.microsoft.com/office/powerpoint/2010/main" val="12515653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84283</TotalTime>
  <Words>1631</Words>
  <Application>Microsoft Office PowerPoint</Application>
  <PresentationFormat>On-screen Show (16:9)</PresentationFormat>
  <Paragraphs>306</Paragraphs>
  <Slides>18</Slides>
  <Notes>6</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18</vt:i4>
      </vt:variant>
    </vt:vector>
  </HeadingPairs>
  <TitlesOfParts>
    <vt:vector size="21" baseType="lpstr">
      <vt:lpstr>Arial</vt:lpstr>
      <vt:lpstr>Simple Light</vt:lpstr>
      <vt:lpstr>Simple Light</vt:lpstr>
      <vt:lpstr>Zero shot emotion classification in text (analyzing the results and using synonyms of emotions) </vt:lpstr>
      <vt:lpstr>Datasets and models (Review) </vt:lpstr>
      <vt:lpstr>Prompts of emotions (Review)</vt:lpstr>
      <vt:lpstr>Comparing results (Isear dataset) (Review) </vt:lpstr>
      <vt:lpstr>PowerPoint Presentation</vt:lpstr>
      <vt:lpstr>Comparing the improved instances and not improved ones (Isear dataset)</vt:lpstr>
      <vt:lpstr>Comparing the improved instances and not improved ones (Tec dataset)</vt:lpstr>
      <vt:lpstr>Comparing the improved instances and not improved ones (Isear dataset)</vt:lpstr>
      <vt:lpstr>Comparing the improved instances and not improved ones (Tec dataset)</vt:lpstr>
      <vt:lpstr>Comparing the improved instances and not improved ones (Isear dataset)</vt:lpstr>
      <vt:lpstr>Comparing the improved instances and not improved ones (Tec dataset)</vt:lpstr>
      <vt:lpstr>Using synonyms of emotions </vt:lpstr>
      <vt:lpstr>Using synonyms of emotions</vt:lpstr>
      <vt:lpstr>Prompts of synonyms</vt:lpstr>
      <vt:lpstr>Using synonyms of emotions (Isear dataset)</vt:lpstr>
      <vt:lpstr>PowerPoint Presentation</vt:lpstr>
      <vt:lpstr>PowerPoint Presentation</vt:lpstr>
      <vt:lpstr>Using synonyms of emotions (Tec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shot emotion classification in text (using prompt)</dc:title>
  <cp:lastModifiedBy>tabejamaat</cp:lastModifiedBy>
  <cp:revision>912</cp:revision>
  <dcterms:modified xsi:type="dcterms:W3CDTF">2025-08-25T03:38:11Z</dcterms:modified>
</cp:coreProperties>
</file>