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3" r:id="rId1"/>
    <p:sldMasterId id="2147483654" r:id="rId2"/>
  </p:sldMasterIdLst>
  <p:notesMasterIdLst>
    <p:notesMasterId r:id="rId19"/>
  </p:notesMasterIdLst>
  <p:sldIdLst>
    <p:sldId id="256" r:id="rId3"/>
    <p:sldId id="257" r:id="rId4"/>
    <p:sldId id="267" r:id="rId5"/>
    <p:sldId id="265" r:id="rId6"/>
    <p:sldId id="258" r:id="rId7"/>
    <p:sldId id="259" r:id="rId8"/>
    <p:sldId id="260" r:id="rId9"/>
    <p:sldId id="263" r:id="rId10"/>
    <p:sldId id="264" r:id="rId11"/>
    <p:sldId id="272" r:id="rId12"/>
    <p:sldId id="266" r:id="rId13"/>
    <p:sldId id="270" r:id="rId14"/>
    <p:sldId id="271" r:id="rId15"/>
    <p:sldId id="262" r:id="rId16"/>
    <p:sldId id="268" r:id="rId17"/>
    <p:sldId id="269"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86"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g2dc1d83022f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 name="Google Shape;42;g2dc1d83022f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2cc9425d6d9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g2cc9425d6d9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cc9425d6d9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cc9425d6d9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タイトル">
  <p:cSld name="CUSTOM">
    <p:spTree>
      <p:nvGrpSpPr>
        <p:cNvPr id="1" name="Shape 12"/>
        <p:cNvGrpSpPr/>
        <p:nvPr/>
      </p:nvGrpSpPr>
      <p:grpSpPr>
        <a:xfrm>
          <a:off x="0" y="0"/>
          <a:ext cx="0" cy="0"/>
          <a:chOff x="0" y="0"/>
          <a:chExt cx="0" cy="0"/>
        </a:xfrm>
      </p:grpSpPr>
      <p:sp>
        <p:nvSpPr>
          <p:cNvPr id="13" name="Google Shape;13;p2"/>
          <p:cNvSpPr txBox="1">
            <a:spLocks noGrp="1"/>
          </p:cNvSpPr>
          <p:nvPr>
            <p:ph type="sldNum" idx="12"/>
          </p:nvPr>
        </p:nvSpPr>
        <p:spPr>
          <a:xfrm>
            <a:off x="8397284" y="4816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0"/>
            <a:ext cx="8520600" cy="572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16" name="Google Shape;16;p3"/>
          <p:cNvSpPr txBox="1">
            <a:spLocks noGrp="1"/>
          </p:cNvSpPr>
          <p:nvPr>
            <p:ph type="body" idx="1"/>
          </p:nvPr>
        </p:nvSpPr>
        <p:spPr>
          <a:xfrm>
            <a:off x="311700" y="738975"/>
            <a:ext cx="8520600" cy="3938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7" name="Google Shape;17;p3"/>
          <p:cNvSpPr txBox="1">
            <a:spLocks noGrp="1"/>
          </p:cNvSpPr>
          <p:nvPr>
            <p:ph type="sldNum" idx="12"/>
          </p:nvPr>
        </p:nvSpPr>
        <p:spPr>
          <a:xfrm>
            <a:off x="8179550" y="4843650"/>
            <a:ext cx="964500" cy="339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
        <p:cNvGrpSpPr/>
        <p:nvPr/>
      </p:nvGrpSpPr>
      <p:grpSpPr>
        <a:xfrm>
          <a:off x="0" y="0"/>
          <a:ext cx="0" cy="0"/>
          <a:chOff x="0" y="0"/>
          <a:chExt cx="0" cy="0"/>
        </a:xfrm>
      </p:grpSpPr>
      <p:sp>
        <p:nvSpPr>
          <p:cNvPr id="19" name="Google Shape;19;p4"/>
          <p:cNvSpPr txBox="1">
            <a:spLocks noGrp="1"/>
          </p:cNvSpPr>
          <p:nvPr>
            <p:ph type="sldNum" idx="12"/>
          </p:nvPr>
        </p:nvSpPr>
        <p:spPr>
          <a:xfrm>
            <a:off x="8179550" y="4843650"/>
            <a:ext cx="964500" cy="339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
        <p:nvSpPr>
          <p:cNvPr id="20" name="Google Shape;20;p4"/>
          <p:cNvSpPr txBox="1">
            <a:spLocks noGrp="1"/>
          </p:cNvSpPr>
          <p:nvPr>
            <p:ph type="title"/>
          </p:nvPr>
        </p:nvSpPr>
        <p:spPr>
          <a:xfrm>
            <a:off x="311700" y="0"/>
            <a:ext cx="8520600" cy="572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21" name="Google Shape;21;p4"/>
          <p:cNvSpPr txBox="1">
            <a:spLocks noGrp="1"/>
          </p:cNvSpPr>
          <p:nvPr>
            <p:ph type="body" idx="1"/>
          </p:nvPr>
        </p:nvSpPr>
        <p:spPr>
          <a:xfrm>
            <a:off x="311700" y="738975"/>
            <a:ext cx="8520600" cy="3938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4"/>
        <p:cNvGrpSpPr/>
        <p:nvPr/>
      </p:nvGrpSpPr>
      <p:grpSpPr>
        <a:xfrm>
          <a:off x="0" y="0"/>
          <a:ext cx="0" cy="0"/>
          <a:chOff x="0" y="0"/>
          <a:chExt cx="0" cy="0"/>
        </a:xfrm>
      </p:grpSpPr>
      <p:sp>
        <p:nvSpPr>
          <p:cNvPr id="35" name="Google Shape;35;p6"/>
          <p:cNvSpPr txBox="1">
            <a:spLocks noGrp="1"/>
          </p:cNvSpPr>
          <p:nvPr>
            <p:ph type="sldNum" idx="12"/>
          </p:nvPr>
        </p:nvSpPr>
        <p:spPr>
          <a:xfrm>
            <a:off x="8179550" y="4843650"/>
            <a:ext cx="964500" cy="339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ja"/>
              <a:t>‹#›</a:t>
            </a:fld>
            <a:endParaRPr/>
          </a:p>
        </p:txBody>
      </p:sp>
      <p:sp>
        <p:nvSpPr>
          <p:cNvPr id="36" name="Google Shape;36;p6"/>
          <p:cNvSpPr txBox="1">
            <a:spLocks noGrp="1"/>
          </p:cNvSpPr>
          <p:nvPr>
            <p:ph type="title"/>
          </p:nvPr>
        </p:nvSpPr>
        <p:spPr>
          <a:xfrm>
            <a:off x="2190300" y="850600"/>
            <a:ext cx="6315900" cy="129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100"/>
              <a:buNone/>
              <a:defRPr sz="31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7" name="Google Shape;37;p6"/>
          <p:cNvSpPr txBox="1">
            <a:spLocks noGrp="1"/>
          </p:cNvSpPr>
          <p:nvPr>
            <p:ph type="body" idx="1"/>
          </p:nvPr>
        </p:nvSpPr>
        <p:spPr>
          <a:xfrm>
            <a:off x="1047300" y="2675200"/>
            <a:ext cx="7049400" cy="1485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8"/>
        <p:cNvGrpSpPr/>
        <p:nvPr/>
      </p:nvGrpSpPr>
      <p:grpSpPr>
        <a:xfrm>
          <a:off x="0" y="0"/>
          <a:ext cx="0" cy="0"/>
          <a:chOff x="0" y="0"/>
          <a:chExt cx="0" cy="0"/>
        </a:xfrm>
      </p:grpSpPr>
      <p:sp>
        <p:nvSpPr>
          <p:cNvPr id="39" name="Google Shape;39;p7"/>
          <p:cNvSpPr txBox="1">
            <a:spLocks noGrp="1"/>
          </p:cNvSpPr>
          <p:nvPr>
            <p:ph type="sldNum" idx="12"/>
          </p:nvPr>
        </p:nvSpPr>
        <p:spPr>
          <a:xfrm>
            <a:off x="8179550" y="4843650"/>
            <a:ext cx="964500" cy="339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image" Target="../media/image1.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311700" y="124682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7" name="Google Shape;7;p1"/>
          <p:cNvSpPr/>
          <p:nvPr/>
        </p:nvSpPr>
        <p:spPr>
          <a:xfrm>
            <a:off x="-75" y="0"/>
            <a:ext cx="9144000" cy="538500"/>
          </a:xfrm>
          <a:prstGeom prst="rect">
            <a:avLst/>
          </a:prstGeom>
          <a:solidFill>
            <a:srgbClr val="FFE59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 name="Google Shape;8;p1"/>
          <p:cNvSpPr/>
          <p:nvPr/>
        </p:nvSpPr>
        <p:spPr>
          <a:xfrm>
            <a:off x="50" y="4883400"/>
            <a:ext cx="9144000" cy="260100"/>
          </a:xfrm>
          <a:prstGeom prst="rect">
            <a:avLst/>
          </a:prstGeom>
          <a:solidFill>
            <a:srgbClr val="43434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 name="Google Shape;9;p1"/>
          <p:cNvSpPr/>
          <p:nvPr/>
        </p:nvSpPr>
        <p:spPr>
          <a:xfrm>
            <a:off x="-75" y="4892700"/>
            <a:ext cx="1197600" cy="241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1200">
                <a:solidFill>
                  <a:schemeClr val="lt1"/>
                </a:solidFill>
              </a:rPr>
              <a:t>有次研@2024</a:t>
            </a:r>
            <a:endParaRPr sz="1200">
              <a:solidFill>
                <a:schemeClr val="lt1"/>
              </a:solidFill>
            </a:endParaRPr>
          </a:p>
        </p:txBody>
      </p:sp>
      <p:sp>
        <p:nvSpPr>
          <p:cNvPr id="10" name="Google Shape;10;p1"/>
          <p:cNvSpPr txBox="1">
            <a:spLocks noGrp="1"/>
          </p:cNvSpPr>
          <p:nvPr>
            <p:ph type="sldNum" idx="12"/>
          </p:nvPr>
        </p:nvSpPr>
        <p:spPr>
          <a:xfrm>
            <a:off x="8397284" y="48166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lt1"/>
                </a:solidFill>
              </a:defRPr>
            </a:lvl1pPr>
            <a:lvl2pPr lvl="1" algn="r">
              <a:buNone/>
              <a:defRPr sz="1300">
                <a:solidFill>
                  <a:schemeClr val="lt1"/>
                </a:solidFill>
              </a:defRPr>
            </a:lvl2pPr>
            <a:lvl3pPr lvl="2" algn="r">
              <a:buNone/>
              <a:defRPr sz="1300">
                <a:solidFill>
                  <a:schemeClr val="lt1"/>
                </a:solidFill>
              </a:defRPr>
            </a:lvl3pPr>
            <a:lvl4pPr lvl="3" algn="r">
              <a:buNone/>
              <a:defRPr sz="1300">
                <a:solidFill>
                  <a:schemeClr val="lt1"/>
                </a:solidFill>
              </a:defRPr>
            </a:lvl4pPr>
            <a:lvl5pPr lvl="4" algn="r">
              <a:buNone/>
              <a:defRPr sz="1300">
                <a:solidFill>
                  <a:schemeClr val="lt1"/>
                </a:solidFill>
              </a:defRPr>
            </a:lvl5pPr>
            <a:lvl6pPr lvl="5" algn="r">
              <a:buNone/>
              <a:defRPr sz="1300">
                <a:solidFill>
                  <a:schemeClr val="lt1"/>
                </a:solidFill>
              </a:defRPr>
            </a:lvl6pPr>
            <a:lvl7pPr lvl="6" algn="r">
              <a:buNone/>
              <a:defRPr sz="1300">
                <a:solidFill>
                  <a:schemeClr val="lt1"/>
                </a:solidFill>
              </a:defRPr>
            </a:lvl7pPr>
            <a:lvl8pPr lvl="7" algn="r">
              <a:buNone/>
              <a:defRPr sz="1300">
                <a:solidFill>
                  <a:schemeClr val="lt1"/>
                </a:solidFill>
              </a:defRPr>
            </a:lvl8pPr>
            <a:lvl9pPr lvl="8" algn="r">
              <a:buNone/>
              <a:defRPr sz="1300">
                <a:solidFill>
                  <a:schemeClr val="lt1"/>
                </a:solidFill>
              </a:defRPr>
            </a:lvl9pPr>
          </a:lstStyle>
          <a:p>
            <a:pPr marL="0" lvl="0" indent="0" algn="r" rtl="0">
              <a:spcBef>
                <a:spcPts val="0"/>
              </a:spcBef>
              <a:spcAft>
                <a:spcPts val="0"/>
              </a:spcAft>
              <a:buNone/>
            </a:pPr>
            <a:fld id="{00000000-1234-1234-1234-123412341234}" type="slidenum">
              <a:rPr lang="ja"/>
              <a:t>‹#›</a:t>
            </a:fld>
            <a:endParaRPr/>
          </a:p>
        </p:txBody>
      </p:sp>
      <p:pic>
        <p:nvPicPr>
          <p:cNvPr id="11" name="Google Shape;11;p1"/>
          <p:cNvPicPr preferRelativeResize="0"/>
          <p:nvPr/>
        </p:nvPicPr>
        <p:blipFill rotWithShape="1">
          <a:blip r:embed="rId5">
            <a:alphaModFix/>
          </a:blip>
          <a:srcRect t="3484" r="2865"/>
          <a:stretch/>
        </p:blipFill>
        <p:spPr>
          <a:xfrm>
            <a:off x="50" y="0"/>
            <a:ext cx="541957" cy="538499"/>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22"/>
        <p:cNvGrpSpPr/>
        <p:nvPr/>
      </p:nvGrpSpPr>
      <p:grpSpPr>
        <a:xfrm>
          <a:off x="0" y="0"/>
          <a:ext cx="0" cy="0"/>
          <a:chOff x="0" y="0"/>
          <a:chExt cx="0" cy="0"/>
        </a:xfrm>
      </p:grpSpPr>
      <p:sp>
        <p:nvSpPr>
          <p:cNvPr id="23" name="Google Shape;23;p5"/>
          <p:cNvSpPr/>
          <p:nvPr/>
        </p:nvSpPr>
        <p:spPr>
          <a:xfrm>
            <a:off x="0" y="578125"/>
            <a:ext cx="9144000" cy="1739700"/>
          </a:xfrm>
          <a:prstGeom prst="rect">
            <a:avLst/>
          </a:prstGeom>
          <a:solidFill>
            <a:srgbClr val="FFE59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 name="Google Shape;24;p5"/>
          <p:cNvSpPr/>
          <p:nvPr/>
        </p:nvSpPr>
        <p:spPr>
          <a:xfrm>
            <a:off x="50" y="4883400"/>
            <a:ext cx="9144000" cy="260100"/>
          </a:xfrm>
          <a:prstGeom prst="rect">
            <a:avLst/>
          </a:prstGeom>
          <a:solidFill>
            <a:srgbClr val="43434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 name="Google Shape;25;p5"/>
          <p:cNvSpPr txBox="1">
            <a:spLocks noGrp="1"/>
          </p:cNvSpPr>
          <p:nvPr>
            <p:ph type="sldNum" idx="12"/>
          </p:nvPr>
        </p:nvSpPr>
        <p:spPr>
          <a:xfrm>
            <a:off x="8179550" y="4843650"/>
            <a:ext cx="964500" cy="339600"/>
          </a:xfrm>
          <a:prstGeom prst="rect">
            <a:avLst/>
          </a:prstGeom>
          <a:noFill/>
          <a:ln>
            <a:noFill/>
          </a:ln>
        </p:spPr>
        <p:txBody>
          <a:bodyPr spcFirstLastPara="1" wrap="square" lIns="91425" tIns="91425" rIns="91425" bIns="91425" anchor="ctr" anchorCtr="0">
            <a:noAutofit/>
          </a:bodyPr>
          <a:lstStyle>
            <a:lvl1pPr lvl="0" algn="ctr" rtl="0">
              <a:lnSpc>
                <a:spcPct val="90000"/>
              </a:lnSpc>
              <a:buNone/>
              <a:defRPr>
                <a:solidFill>
                  <a:schemeClr val="lt1"/>
                </a:solidFill>
              </a:defRPr>
            </a:lvl1pPr>
            <a:lvl2pPr lvl="1" algn="ctr" rtl="0">
              <a:lnSpc>
                <a:spcPct val="90000"/>
              </a:lnSpc>
              <a:buNone/>
              <a:defRPr>
                <a:solidFill>
                  <a:schemeClr val="lt1"/>
                </a:solidFill>
              </a:defRPr>
            </a:lvl2pPr>
            <a:lvl3pPr lvl="2" algn="ctr" rtl="0">
              <a:lnSpc>
                <a:spcPct val="90000"/>
              </a:lnSpc>
              <a:buNone/>
              <a:defRPr>
                <a:solidFill>
                  <a:schemeClr val="lt1"/>
                </a:solidFill>
              </a:defRPr>
            </a:lvl3pPr>
            <a:lvl4pPr lvl="3" algn="ctr" rtl="0">
              <a:lnSpc>
                <a:spcPct val="90000"/>
              </a:lnSpc>
              <a:buNone/>
              <a:defRPr>
                <a:solidFill>
                  <a:schemeClr val="lt1"/>
                </a:solidFill>
              </a:defRPr>
            </a:lvl4pPr>
            <a:lvl5pPr lvl="4" algn="ctr" rtl="0">
              <a:lnSpc>
                <a:spcPct val="90000"/>
              </a:lnSpc>
              <a:buNone/>
              <a:defRPr>
                <a:solidFill>
                  <a:schemeClr val="lt1"/>
                </a:solidFill>
              </a:defRPr>
            </a:lvl5pPr>
            <a:lvl6pPr lvl="5" algn="ctr" rtl="0">
              <a:lnSpc>
                <a:spcPct val="90000"/>
              </a:lnSpc>
              <a:buNone/>
              <a:defRPr>
                <a:solidFill>
                  <a:schemeClr val="lt1"/>
                </a:solidFill>
              </a:defRPr>
            </a:lvl6pPr>
            <a:lvl7pPr lvl="6" algn="ctr" rtl="0">
              <a:lnSpc>
                <a:spcPct val="90000"/>
              </a:lnSpc>
              <a:buNone/>
              <a:defRPr>
                <a:solidFill>
                  <a:schemeClr val="lt1"/>
                </a:solidFill>
              </a:defRPr>
            </a:lvl7pPr>
            <a:lvl8pPr lvl="7" algn="ctr" rtl="0">
              <a:lnSpc>
                <a:spcPct val="90000"/>
              </a:lnSpc>
              <a:buNone/>
              <a:defRPr>
                <a:solidFill>
                  <a:schemeClr val="lt1"/>
                </a:solidFill>
              </a:defRPr>
            </a:lvl8pPr>
            <a:lvl9pPr lvl="8" algn="ctr" rtl="0">
              <a:lnSpc>
                <a:spcPct val="90000"/>
              </a:lnSpc>
              <a:buNone/>
              <a:defRPr>
                <a:solidFill>
                  <a:schemeClr val="lt1"/>
                </a:solidFill>
              </a:defRPr>
            </a:lvl9pPr>
          </a:lstStyle>
          <a:p>
            <a:pPr marL="0" lvl="0" indent="0" algn="ctr" rtl="0">
              <a:spcBef>
                <a:spcPts val="0"/>
              </a:spcBef>
              <a:spcAft>
                <a:spcPts val="0"/>
              </a:spcAft>
              <a:buNone/>
            </a:pPr>
            <a:r>
              <a:rPr lang="ja"/>
              <a:t>page. </a:t>
            </a:r>
            <a:fld id="{00000000-1234-1234-1234-123412341234}" type="slidenum">
              <a:rPr lang="ja"/>
              <a:t>‹#›</a:t>
            </a:fld>
            <a:endParaRPr/>
          </a:p>
        </p:txBody>
      </p:sp>
      <p:sp>
        <p:nvSpPr>
          <p:cNvPr id="26" name="Google Shape;26;p5"/>
          <p:cNvSpPr/>
          <p:nvPr/>
        </p:nvSpPr>
        <p:spPr>
          <a:xfrm>
            <a:off x="-75" y="4892700"/>
            <a:ext cx="1197600" cy="241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1200">
                <a:solidFill>
                  <a:schemeClr val="lt1"/>
                </a:solidFill>
              </a:rPr>
              <a:t>有次研@2024</a:t>
            </a:r>
            <a:endParaRPr sz="1200">
              <a:solidFill>
                <a:schemeClr val="lt1"/>
              </a:solidFill>
            </a:endParaRPr>
          </a:p>
        </p:txBody>
      </p:sp>
      <p:pic>
        <p:nvPicPr>
          <p:cNvPr id="27" name="Google Shape;27;p5"/>
          <p:cNvPicPr preferRelativeResize="0"/>
          <p:nvPr/>
        </p:nvPicPr>
        <p:blipFill rotWithShape="1">
          <a:blip r:embed="rId4">
            <a:alphaModFix/>
          </a:blip>
          <a:srcRect/>
          <a:stretch/>
        </p:blipFill>
        <p:spPr>
          <a:xfrm>
            <a:off x="40" y="4517909"/>
            <a:ext cx="2130970" cy="278496"/>
          </a:xfrm>
          <a:prstGeom prst="rect">
            <a:avLst/>
          </a:prstGeom>
          <a:noFill/>
          <a:ln>
            <a:noFill/>
          </a:ln>
        </p:spPr>
      </p:pic>
      <p:sp>
        <p:nvSpPr>
          <p:cNvPr id="28" name="Google Shape;28;p5"/>
          <p:cNvSpPr/>
          <p:nvPr/>
        </p:nvSpPr>
        <p:spPr>
          <a:xfrm>
            <a:off x="0" y="4796388"/>
            <a:ext cx="3102246" cy="47250"/>
          </a:xfrm>
          <a:custGeom>
            <a:avLst/>
            <a:gdLst/>
            <a:ahLst/>
            <a:cxnLst/>
            <a:rect l="l" t="t" r="r" b="b"/>
            <a:pathLst>
              <a:path w="21600" h="21600" extrusionOk="0">
                <a:moveTo>
                  <a:pt x="0" y="0"/>
                </a:moveTo>
                <a:lnTo>
                  <a:pt x="21600" y="0"/>
                </a:lnTo>
                <a:lnTo>
                  <a:pt x="21600" y="21600"/>
                </a:lnTo>
                <a:lnTo>
                  <a:pt x="0" y="21600"/>
                </a:lnTo>
                <a:close/>
              </a:path>
            </a:pathLst>
          </a:custGeom>
          <a:gradFill>
            <a:gsLst>
              <a:gs pos="0">
                <a:srgbClr val="000000"/>
              </a:gs>
              <a:gs pos="100000">
                <a:srgbClr val="FFFFFF"/>
              </a:gs>
            </a:gsLst>
            <a:lin ang="0" scaled="0"/>
          </a:gradFill>
          <a:ln>
            <a:noFill/>
          </a:ln>
        </p:spPr>
      </p:sp>
      <p:sp>
        <p:nvSpPr>
          <p:cNvPr id="29" name="Google Shape;29;p5"/>
          <p:cNvSpPr txBox="1"/>
          <p:nvPr/>
        </p:nvSpPr>
        <p:spPr>
          <a:xfrm>
            <a:off x="1828800" y="789600"/>
            <a:ext cx="7049400" cy="140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 name="Google Shape;30;p5"/>
          <p:cNvSpPr txBox="1"/>
          <p:nvPr/>
        </p:nvSpPr>
        <p:spPr>
          <a:xfrm>
            <a:off x="170050" y="3732025"/>
            <a:ext cx="2932200" cy="82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 name="Google Shape;31;p5"/>
          <p:cNvSpPr txBox="1">
            <a:spLocks noGrp="1"/>
          </p:cNvSpPr>
          <p:nvPr>
            <p:ph type="title"/>
          </p:nvPr>
        </p:nvSpPr>
        <p:spPr>
          <a:xfrm>
            <a:off x="2190300" y="850600"/>
            <a:ext cx="6315900" cy="1297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100"/>
              <a:buNone/>
              <a:defRPr sz="31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2" name="Google Shape;32;p5"/>
          <p:cNvSpPr txBox="1">
            <a:spLocks noGrp="1"/>
          </p:cNvSpPr>
          <p:nvPr>
            <p:ph type="body" idx="1"/>
          </p:nvPr>
        </p:nvSpPr>
        <p:spPr>
          <a:xfrm>
            <a:off x="1047350" y="2675200"/>
            <a:ext cx="7049400" cy="14853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pic>
        <p:nvPicPr>
          <p:cNvPr id="33" name="Google Shape;33;p5"/>
          <p:cNvPicPr preferRelativeResize="0"/>
          <p:nvPr/>
        </p:nvPicPr>
        <p:blipFill rotWithShape="1">
          <a:blip r:embed="rId5">
            <a:alphaModFix/>
          </a:blip>
          <a:srcRect t="3484" r="2865"/>
          <a:stretch/>
        </p:blipFill>
        <p:spPr>
          <a:xfrm>
            <a:off x="50" y="578125"/>
            <a:ext cx="1750879" cy="17397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1" r:id="rId1"/>
    <p:sldLayoutId id="2147483652"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Google Shape;44;p8"/>
          <p:cNvSpPr txBox="1">
            <a:spLocks noGrp="1"/>
          </p:cNvSpPr>
          <p:nvPr>
            <p:ph type="title"/>
          </p:nvPr>
        </p:nvSpPr>
        <p:spPr>
          <a:xfrm>
            <a:off x="1593273" y="850600"/>
            <a:ext cx="7329054" cy="1297200"/>
          </a:xfrm>
          <a:prstGeom prst="rect">
            <a:avLst/>
          </a:prstGeom>
        </p:spPr>
        <p:txBody>
          <a:bodyPr spcFirstLastPara="1" wrap="square" lIns="91425" tIns="91425" rIns="91425" bIns="91425" anchor="ctr" anchorCtr="0">
            <a:noAutofit/>
          </a:bodyPr>
          <a:lstStyle/>
          <a:p>
            <a:pPr lvl="0">
              <a:lnSpc>
                <a:spcPct val="115000"/>
              </a:lnSpc>
            </a:pPr>
            <a:r>
              <a:rPr lang="en-US" sz="2000" b="1" spc="-5" dirty="0"/>
              <a:t>zero shot emotion classification in text </a:t>
            </a:r>
            <a:r>
              <a:rPr lang="en-US" sz="2000" b="1" spc="-5" dirty="0" smtClean="0"/>
              <a:t>(analysis of results of using prompts by checking attention)</a:t>
            </a:r>
            <a:endParaRPr sz="2350" b="1" dirty="0">
              <a:solidFill>
                <a:schemeClr val="dk1"/>
              </a:solidFill>
            </a:endParaRPr>
          </a:p>
        </p:txBody>
      </p:sp>
      <p:sp>
        <p:nvSpPr>
          <p:cNvPr id="45" name="Google Shape;45;p8"/>
          <p:cNvSpPr txBox="1">
            <a:spLocks noGrp="1"/>
          </p:cNvSpPr>
          <p:nvPr>
            <p:ph type="body" idx="1"/>
          </p:nvPr>
        </p:nvSpPr>
        <p:spPr>
          <a:xfrm>
            <a:off x="157732" y="3509097"/>
            <a:ext cx="7049400" cy="1071109"/>
          </a:xfrm>
          <a:prstGeom prst="rect">
            <a:avLst/>
          </a:prstGeom>
        </p:spPr>
        <p:txBody>
          <a:bodyPr spcFirstLastPara="1" wrap="square" lIns="91425" tIns="91425" rIns="91425" bIns="91425" anchor="t" anchorCtr="0">
            <a:noAutofit/>
          </a:bodyPr>
          <a:lstStyle/>
          <a:p>
            <a:pPr marL="139700" indent="0">
              <a:lnSpc>
                <a:spcPct val="150000"/>
              </a:lnSpc>
              <a:buNone/>
            </a:pPr>
            <a:r>
              <a:rPr lang="en-US" dirty="0"/>
              <a:t>Gita </a:t>
            </a:r>
            <a:r>
              <a:rPr lang="en-US" dirty="0" err="1"/>
              <a:t>Tabe</a:t>
            </a:r>
            <a:r>
              <a:rPr lang="en-US" dirty="0"/>
              <a:t> </a:t>
            </a:r>
            <a:r>
              <a:rPr lang="en-US" dirty="0" err="1"/>
              <a:t>Jamaat</a:t>
            </a:r>
            <a:endParaRPr lang="en-US" dirty="0"/>
          </a:p>
          <a:p>
            <a:pPr marL="139700" indent="0">
              <a:lnSpc>
                <a:spcPct val="150000"/>
              </a:lnSpc>
              <a:buNone/>
            </a:pPr>
            <a:r>
              <a:rPr lang="en-US" dirty="0"/>
              <a:t>Student ID: 237-D8905</a:t>
            </a:r>
          </a:p>
        </p:txBody>
      </p:sp>
      <p:sp>
        <p:nvSpPr>
          <p:cNvPr id="46" name="Google Shape;46;p8"/>
          <p:cNvSpPr txBox="1">
            <a:spLocks noGrp="1"/>
          </p:cNvSpPr>
          <p:nvPr>
            <p:ph type="sldNum" idx="12"/>
          </p:nvPr>
        </p:nvSpPr>
        <p:spPr>
          <a:xfrm>
            <a:off x="8634984" y="4827126"/>
            <a:ext cx="5487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US" altLang="ja"/>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None/>
            </a:pPr>
            <a:r>
              <a:rPr lang="en-US" sz="1800" b="1" dirty="0"/>
              <a:t>Comparison of attention before and after using prompt (</a:t>
            </a:r>
            <a:r>
              <a:rPr lang="en-US" sz="1800" b="1" dirty="0" err="1"/>
              <a:t>Isear</a:t>
            </a:r>
            <a:r>
              <a:rPr lang="en-US" sz="1800" b="1" dirty="0"/>
              <a:t> dataset)</a:t>
            </a:r>
            <a:endParaRPr lang="en-US" sz="18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 smtClean="0"/>
              <a:t>10</a:t>
            </a:fld>
            <a:endParaRPr lang="ja" altLang="en-US"/>
          </a:p>
        </p:txBody>
      </p:sp>
      <p:graphicFrame>
        <p:nvGraphicFramePr>
          <p:cNvPr id="5" name="Table 4"/>
          <p:cNvGraphicFramePr>
            <a:graphicFrameLocks noGrp="1"/>
          </p:cNvGraphicFramePr>
          <p:nvPr>
            <p:extLst>
              <p:ext uri="{D42A27DB-BD31-4B8C-83A1-F6EECF244321}">
                <p14:modId xmlns:p14="http://schemas.microsoft.com/office/powerpoint/2010/main" val="1975389942"/>
              </p:ext>
            </p:extLst>
          </p:nvPr>
        </p:nvGraphicFramePr>
        <p:xfrm>
          <a:off x="839370" y="1096643"/>
          <a:ext cx="7465257" cy="1767840"/>
        </p:xfrm>
        <a:graphic>
          <a:graphicData uri="http://schemas.openxmlformats.org/drawingml/2006/table">
            <a:tbl>
              <a:tblPr firstRow="1" bandRow="1">
                <a:tableStyleId>{5C22544A-7EE6-4342-B048-85BDC9FD1C3A}</a:tableStyleId>
              </a:tblPr>
              <a:tblGrid>
                <a:gridCol w="2488419">
                  <a:extLst>
                    <a:ext uri="{9D8B030D-6E8A-4147-A177-3AD203B41FA5}">
                      <a16:colId xmlns:a16="http://schemas.microsoft.com/office/drawing/2014/main" val="3362708136"/>
                    </a:ext>
                  </a:extLst>
                </a:gridCol>
                <a:gridCol w="2488419">
                  <a:extLst>
                    <a:ext uri="{9D8B030D-6E8A-4147-A177-3AD203B41FA5}">
                      <a16:colId xmlns:a16="http://schemas.microsoft.com/office/drawing/2014/main" val="3401306279"/>
                    </a:ext>
                  </a:extLst>
                </a:gridCol>
                <a:gridCol w="2488419">
                  <a:extLst>
                    <a:ext uri="{9D8B030D-6E8A-4147-A177-3AD203B41FA5}">
                      <a16:colId xmlns:a16="http://schemas.microsoft.com/office/drawing/2014/main" val="26327240"/>
                    </a:ext>
                  </a:extLst>
                </a:gridCol>
              </a:tblGrid>
              <a:tr h="719325">
                <a:tc>
                  <a:txBody>
                    <a:bodyPr/>
                    <a:lstStyle/>
                    <a:p>
                      <a:r>
                        <a:rPr lang="en-US" dirty="0" smtClean="0"/>
                        <a:t>emotion</a:t>
                      </a:r>
                      <a:endParaRPr lang="en-US" dirty="0"/>
                    </a:p>
                  </a:txBody>
                  <a:tcPr/>
                </a:tc>
                <a:tc>
                  <a:txBody>
                    <a:bodyPr/>
                    <a:lstStyle/>
                    <a:p>
                      <a:r>
                        <a:rPr lang="en-US" dirty="0" smtClean="0"/>
                        <a:t>The number of data that their predictions became true after using prompt</a:t>
                      </a:r>
                      <a:endParaRPr lang="en-US" dirty="0"/>
                    </a:p>
                  </a:txBody>
                  <a:tcPr/>
                </a:tc>
                <a:tc>
                  <a:txBody>
                    <a:bodyPr/>
                    <a:lstStyle/>
                    <a:p>
                      <a:r>
                        <a:rPr lang="en-US" dirty="0" smtClean="0"/>
                        <a:t>The number of data in which [CLS] token has higher attention regarding the emotion when using prompt</a:t>
                      </a:r>
                      <a:endParaRPr lang="en-US" dirty="0"/>
                    </a:p>
                  </a:txBody>
                  <a:tcPr/>
                </a:tc>
                <a:extLst>
                  <a:ext uri="{0D108BD9-81ED-4DB2-BD59-A6C34878D82A}">
                    <a16:rowId xmlns:a16="http://schemas.microsoft.com/office/drawing/2014/main" val="4251934024"/>
                  </a:ext>
                </a:extLst>
              </a:tr>
              <a:tr h="189296">
                <a:tc>
                  <a:txBody>
                    <a:bodyPr/>
                    <a:lstStyle/>
                    <a:p>
                      <a:r>
                        <a:rPr lang="en-US" dirty="0" smtClean="0"/>
                        <a:t>disgust</a:t>
                      </a:r>
                      <a:endParaRPr lang="en-US" dirty="0"/>
                    </a:p>
                  </a:txBody>
                  <a:tcPr/>
                </a:tc>
                <a:tc>
                  <a:txBody>
                    <a:bodyPr/>
                    <a:lstStyle/>
                    <a:p>
                      <a:r>
                        <a:rPr lang="en-US" dirty="0" smtClean="0"/>
                        <a:t>174</a:t>
                      </a:r>
                      <a:endParaRPr lang="en-US" dirty="0"/>
                    </a:p>
                  </a:txBody>
                  <a:tcPr/>
                </a:tc>
                <a:tc>
                  <a:txBody>
                    <a:bodyPr/>
                    <a:lstStyle/>
                    <a:p>
                      <a:r>
                        <a:rPr lang="en-US" dirty="0" smtClean="0"/>
                        <a:t>126</a:t>
                      </a:r>
                      <a:endParaRPr lang="en-US" dirty="0"/>
                    </a:p>
                  </a:txBody>
                  <a:tcPr/>
                </a:tc>
                <a:extLst>
                  <a:ext uri="{0D108BD9-81ED-4DB2-BD59-A6C34878D82A}">
                    <a16:rowId xmlns:a16="http://schemas.microsoft.com/office/drawing/2014/main" val="210145365"/>
                  </a:ext>
                </a:extLst>
              </a:tr>
              <a:tr h="189296">
                <a:tc>
                  <a:txBody>
                    <a:bodyPr/>
                    <a:lstStyle/>
                    <a:p>
                      <a:r>
                        <a:rPr lang="en-US" dirty="0" smtClean="0"/>
                        <a:t>shame</a:t>
                      </a:r>
                      <a:endParaRPr lang="en-US" dirty="0"/>
                    </a:p>
                  </a:txBody>
                  <a:tcPr/>
                </a:tc>
                <a:tc>
                  <a:txBody>
                    <a:bodyPr/>
                    <a:lstStyle/>
                    <a:p>
                      <a:r>
                        <a:rPr lang="en-US" dirty="0" smtClean="0"/>
                        <a:t>154</a:t>
                      </a:r>
                      <a:endParaRPr lang="en-US" dirty="0"/>
                    </a:p>
                  </a:txBody>
                  <a:tcPr/>
                </a:tc>
                <a:tc>
                  <a:txBody>
                    <a:bodyPr/>
                    <a:lstStyle/>
                    <a:p>
                      <a:r>
                        <a:rPr lang="en-US" dirty="0" smtClean="0"/>
                        <a:t>125</a:t>
                      </a:r>
                      <a:endParaRPr lang="en-US" dirty="0"/>
                    </a:p>
                  </a:txBody>
                  <a:tcPr/>
                </a:tc>
                <a:extLst>
                  <a:ext uri="{0D108BD9-81ED-4DB2-BD59-A6C34878D82A}">
                    <a16:rowId xmlns:a16="http://schemas.microsoft.com/office/drawing/2014/main" val="87803225"/>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075130365"/>
              </p:ext>
            </p:extLst>
          </p:nvPr>
        </p:nvGraphicFramePr>
        <p:xfrm>
          <a:off x="839370" y="3195386"/>
          <a:ext cx="7465257" cy="1767840"/>
        </p:xfrm>
        <a:graphic>
          <a:graphicData uri="http://schemas.openxmlformats.org/drawingml/2006/table">
            <a:tbl>
              <a:tblPr firstRow="1" bandRow="1">
                <a:tableStyleId>{5C22544A-7EE6-4342-B048-85BDC9FD1C3A}</a:tableStyleId>
              </a:tblPr>
              <a:tblGrid>
                <a:gridCol w="2488419">
                  <a:extLst>
                    <a:ext uri="{9D8B030D-6E8A-4147-A177-3AD203B41FA5}">
                      <a16:colId xmlns:a16="http://schemas.microsoft.com/office/drawing/2014/main" val="3362708136"/>
                    </a:ext>
                  </a:extLst>
                </a:gridCol>
                <a:gridCol w="2488419">
                  <a:extLst>
                    <a:ext uri="{9D8B030D-6E8A-4147-A177-3AD203B41FA5}">
                      <a16:colId xmlns:a16="http://schemas.microsoft.com/office/drawing/2014/main" val="3401306279"/>
                    </a:ext>
                  </a:extLst>
                </a:gridCol>
                <a:gridCol w="2488419">
                  <a:extLst>
                    <a:ext uri="{9D8B030D-6E8A-4147-A177-3AD203B41FA5}">
                      <a16:colId xmlns:a16="http://schemas.microsoft.com/office/drawing/2014/main" val="26327240"/>
                    </a:ext>
                  </a:extLst>
                </a:gridCol>
              </a:tblGrid>
              <a:tr h="1116362">
                <a:tc>
                  <a:txBody>
                    <a:bodyPr/>
                    <a:lstStyle/>
                    <a:p>
                      <a:r>
                        <a:rPr lang="en-US" dirty="0" smtClean="0"/>
                        <a:t>emotion</a:t>
                      </a:r>
                      <a:endParaRPr lang="en-US" dirty="0"/>
                    </a:p>
                  </a:txBody>
                  <a:tcPr/>
                </a:tc>
                <a:tc>
                  <a:txBody>
                    <a:bodyPr/>
                    <a:lstStyle/>
                    <a:p>
                      <a:r>
                        <a:rPr lang="en-US" dirty="0" smtClean="0"/>
                        <a:t>The number of data that their predictions became true after using prompt</a:t>
                      </a:r>
                      <a:endParaRPr lang="en-US" dirty="0"/>
                    </a:p>
                  </a:txBody>
                  <a:tcPr/>
                </a:tc>
                <a:tc>
                  <a:txBody>
                    <a:bodyPr/>
                    <a:lstStyle/>
                    <a:p>
                      <a:r>
                        <a:rPr lang="en-US" dirty="0" smtClean="0"/>
                        <a:t>The number of data in which [CLS] token has higher attention regarding the emotion when using prompt</a:t>
                      </a:r>
                      <a:endParaRPr lang="en-US" dirty="0"/>
                    </a:p>
                  </a:txBody>
                  <a:tcPr/>
                </a:tc>
                <a:extLst>
                  <a:ext uri="{0D108BD9-81ED-4DB2-BD59-A6C34878D82A}">
                    <a16:rowId xmlns:a16="http://schemas.microsoft.com/office/drawing/2014/main" val="4251934024"/>
                  </a:ext>
                </a:extLst>
              </a:tr>
              <a:tr h="222520">
                <a:tc>
                  <a:txBody>
                    <a:bodyPr/>
                    <a:lstStyle/>
                    <a:p>
                      <a:r>
                        <a:rPr lang="en-US" dirty="0" smtClean="0"/>
                        <a:t>disgust</a:t>
                      </a:r>
                      <a:endParaRPr lang="en-US" dirty="0"/>
                    </a:p>
                  </a:txBody>
                  <a:tcPr/>
                </a:tc>
                <a:tc>
                  <a:txBody>
                    <a:bodyPr/>
                    <a:lstStyle/>
                    <a:p>
                      <a:r>
                        <a:rPr lang="en-US" dirty="0" smtClean="0"/>
                        <a:t>178</a:t>
                      </a:r>
                      <a:endParaRPr lang="en-US" dirty="0"/>
                    </a:p>
                  </a:txBody>
                  <a:tcPr/>
                </a:tc>
                <a:tc>
                  <a:txBody>
                    <a:bodyPr/>
                    <a:lstStyle/>
                    <a:p>
                      <a:r>
                        <a:rPr lang="en-US" dirty="0" smtClean="0"/>
                        <a:t>90</a:t>
                      </a:r>
                      <a:endParaRPr lang="en-US" dirty="0"/>
                    </a:p>
                  </a:txBody>
                  <a:tcPr/>
                </a:tc>
                <a:extLst>
                  <a:ext uri="{0D108BD9-81ED-4DB2-BD59-A6C34878D82A}">
                    <a16:rowId xmlns:a16="http://schemas.microsoft.com/office/drawing/2014/main" val="210145365"/>
                  </a:ext>
                </a:extLst>
              </a:tr>
              <a:tr h="222520">
                <a:tc>
                  <a:txBody>
                    <a:bodyPr/>
                    <a:lstStyle/>
                    <a:p>
                      <a:r>
                        <a:rPr lang="en-US" dirty="0" smtClean="0"/>
                        <a:t>shame</a:t>
                      </a:r>
                      <a:endParaRPr lang="en-US" dirty="0"/>
                    </a:p>
                  </a:txBody>
                  <a:tcPr/>
                </a:tc>
                <a:tc>
                  <a:txBody>
                    <a:bodyPr/>
                    <a:lstStyle/>
                    <a:p>
                      <a:r>
                        <a:rPr lang="en-US" dirty="0" smtClean="0"/>
                        <a:t>201</a:t>
                      </a:r>
                      <a:endParaRPr lang="en-US" dirty="0"/>
                    </a:p>
                  </a:txBody>
                  <a:tcPr/>
                </a:tc>
                <a:tc>
                  <a:txBody>
                    <a:bodyPr/>
                    <a:lstStyle/>
                    <a:p>
                      <a:r>
                        <a:rPr lang="en-US" dirty="0" smtClean="0"/>
                        <a:t>90</a:t>
                      </a:r>
                      <a:endParaRPr lang="en-US" dirty="0"/>
                    </a:p>
                  </a:txBody>
                  <a:tcPr/>
                </a:tc>
                <a:extLst>
                  <a:ext uri="{0D108BD9-81ED-4DB2-BD59-A6C34878D82A}">
                    <a16:rowId xmlns:a16="http://schemas.microsoft.com/office/drawing/2014/main" val="87803225"/>
                  </a:ext>
                </a:extLst>
              </a:tr>
            </a:tbl>
          </a:graphicData>
        </a:graphic>
      </p:graphicFrame>
      <p:sp>
        <p:nvSpPr>
          <p:cNvPr id="7" name="Rectangle 6"/>
          <p:cNvSpPr/>
          <p:nvPr/>
        </p:nvSpPr>
        <p:spPr>
          <a:xfrm>
            <a:off x="675249" y="573423"/>
            <a:ext cx="4572000" cy="523220"/>
          </a:xfrm>
          <a:prstGeom prst="rect">
            <a:avLst/>
          </a:prstGeom>
        </p:spPr>
        <p:txBody>
          <a:bodyPr>
            <a:spAutoFit/>
          </a:bodyPr>
          <a:lstStyle/>
          <a:p>
            <a:r>
              <a:rPr lang="en-US" b="1" dirty="0"/>
              <a:t>When using </a:t>
            </a:r>
            <a:r>
              <a:rPr lang="en-US" b="1" dirty="0" err="1"/>
              <a:t>Deberta</a:t>
            </a:r>
            <a:r>
              <a:rPr lang="en-US" b="1" dirty="0"/>
              <a:t> model:</a:t>
            </a:r>
          </a:p>
          <a:p>
            <a:r>
              <a:rPr lang="en-US" dirty="0"/>
              <a:t>Using expr prompt:</a:t>
            </a:r>
          </a:p>
        </p:txBody>
      </p:sp>
      <p:sp>
        <p:nvSpPr>
          <p:cNvPr id="9" name="Rectangle 8"/>
          <p:cNvSpPr/>
          <p:nvPr/>
        </p:nvSpPr>
        <p:spPr>
          <a:xfrm>
            <a:off x="675249" y="2822186"/>
            <a:ext cx="1984839" cy="415498"/>
          </a:xfrm>
          <a:prstGeom prst="rect">
            <a:avLst/>
          </a:prstGeom>
        </p:spPr>
        <p:txBody>
          <a:bodyPr wrap="none">
            <a:spAutoFit/>
          </a:bodyPr>
          <a:lstStyle/>
          <a:p>
            <a:pPr>
              <a:lnSpc>
                <a:spcPct val="150000"/>
              </a:lnSpc>
            </a:pPr>
            <a:r>
              <a:rPr lang="en-US" dirty="0"/>
              <a:t>Using emotion prompt:</a:t>
            </a:r>
          </a:p>
        </p:txBody>
      </p:sp>
    </p:spTree>
    <p:extLst>
      <p:ext uri="{BB962C8B-B14F-4D97-AF65-F5344CB8AC3E}">
        <p14:creationId xmlns:p14="http://schemas.microsoft.com/office/powerpoint/2010/main" val="248158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 smtClean="0"/>
              <a:t>11</a:t>
            </a:fld>
            <a:endParaRPr lang="ja" altLang="en-US"/>
          </a:p>
        </p:txBody>
      </p:sp>
      <p:sp>
        <p:nvSpPr>
          <p:cNvPr id="5" name="TextBox 4"/>
          <p:cNvSpPr txBox="1"/>
          <p:nvPr/>
        </p:nvSpPr>
        <p:spPr>
          <a:xfrm>
            <a:off x="281355" y="112312"/>
            <a:ext cx="8989254" cy="307777"/>
          </a:xfrm>
          <a:prstGeom prst="rect">
            <a:avLst/>
          </a:prstGeom>
          <a:noFill/>
        </p:spPr>
        <p:txBody>
          <a:bodyPr wrap="square" rtlCol="0">
            <a:spAutoFit/>
          </a:bodyPr>
          <a:lstStyle/>
          <a:p>
            <a:pPr algn="ctr"/>
            <a:r>
              <a:rPr lang="en-US" b="1" dirty="0"/>
              <a:t>Analyzing results regarding labels when using </a:t>
            </a:r>
            <a:r>
              <a:rPr lang="en-US" b="1" dirty="0" err="1"/>
              <a:t>Deberta</a:t>
            </a:r>
            <a:r>
              <a:rPr lang="en-US" b="1" dirty="0"/>
              <a:t> for </a:t>
            </a:r>
            <a:r>
              <a:rPr lang="en-US" b="1" dirty="0" smtClean="0"/>
              <a:t>Tec </a:t>
            </a:r>
            <a:r>
              <a:rPr lang="en-US" b="1" dirty="0"/>
              <a:t>dataset (according to last experiment)</a:t>
            </a:r>
          </a:p>
        </p:txBody>
      </p:sp>
      <p:graphicFrame>
        <p:nvGraphicFramePr>
          <p:cNvPr id="7" name="Table 6"/>
          <p:cNvGraphicFramePr>
            <a:graphicFrameLocks noGrp="1"/>
          </p:cNvGraphicFramePr>
          <p:nvPr>
            <p:extLst>
              <p:ext uri="{D42A27DB-BD31-4B8C-83A1-F6EECF244321}">
                <p14:modId xmlns:p14="http://schemas.microsoft.com/office/powerpoint/2010/main" val="1996892387"/>
              </p:ext>
            </p:extLst>
          </p:nvPr>
        </p:nvGraphicFramePr>
        <p:xfrm>
          <a:off x="575612" y="1319905"/>
          <a:ext cx="6492416" cy="741680"/>
        </p:xfrm>
        <a:graphic>
          <a:graphicData uri="http://schemas.openxmlformats.org/drawingml/2006/table">
            <a:tbl>
              <a:tblPr firstRow="1" bandRow="1">
                <a:tableStyleId>{5C22544A-7EE6-4342-B048-85BDC9FD1C3A}</a:tableStyleId>
              </a:tblPr>
              <a:tblGrid>
                <a:gridCol w="927488">
                  <a:extLst>
                    <a:ext uri="{9D8B030D-6E8A-4147-A177-3AD203B41FA5}">
                      <a16:colId xmlns:a16="http://schemas.microsoft.com/office/drawing/2014/main" val="78121269"/>
                    </a:ext>
                  </a:extLst>
                </a:gridCol>
                <a:gridCol w="927488">
                  <a:extLst>
                    <a:ext uri="{9D8B030D-6E8A-4147-A177-3AD203B41FA5}">
                      <a16:colId xmlns:a16="http://schemas.microsoft.com/office/drawing/2014/main" val="2543156934"/>
                    </a:ext>
                  </a:extLst>
                </a:gridCol>
                <a:gridCol w="927488">
                  <a:extLst>
                    <a:ext uri="{9D8B030D-6E8A-4147-A177-3AD203B41FA5}">
                      <a16:colId xmlns:a16="http://schemas.microsoft.com/office/drawing/2014/main" val="2175343821"/>
                    </a:ext>
                  </a:extLst>
                </a:gridCol>
                <a:gridCol w="927488">
                  <a:extLst>
                    <a:ext uri="{9D8B030D-6E8A-4147-A177-3AD203B41FA5}">
                      <a16:colId xmlns:a16="http://schemas.microsoft.com/office/drawing/2014/main" val="2016139363"/>
                    </a:ext>
                  </a:extLst>
                </a:gridCol>
                <a:gridCol w="927488">
                  <a:extLst>
                    <a:ext uri="{9D8B030D-6E8A-4147-A177-3AD203B41FA5}">
                      <a16:colId xmlns:a16="http://schemas.microsoft.com/office/drawing/2014/main" val="81696415"/>
                    </a:ext>
                  </a:extLst>
                </a:gridCol>
                <a:gridCol w="927488">
                  <a:extLst>
                    <a:ext uri="{9D8B030D-6E8A-4147-A177-3AD203B41FA5}">
                      <a16:colId xmlns:a16="http://schemas.microsoft.com/office/drawing/2014/main" val="3013070974"/>
                    </a:ext>
                  </a:extLst>
                </a:gridCol>
                <a:gridCol w="927488">
                  <a:extLst>
                    <a:ext uri="{9D8B030D-6E8A-4147-A177-3AD203B41FA5}">
                      <a16:colId xmlns:a16="http://schemas.microsoft.com/office/drawing/2014/main" val="1335776759"/>
                    </a:ext>
                  </a:extLst>
                </a:gridCol>
              </a:tblGrid>
              <a:tr h="370840">
                <a:tc>
                  <a:txBody>
                    <a:bodyPr/>
                    <a:lstStyle/>
                    <a:p>
                      <a:r>
                        <a:rPr lang="en-US" dirty="0" smtClean="0"/>
                        <a:t>emotion</a:t>
                      </a:r>
                      <a:endParaRPr lang="en-US" dirty="0"/>
                    </a:p>
                  </a:txBody>
                  <a:tcPr/>
                </a:tc>
                <a:tc>
                  <a:txBody>
                    <a:bodyPr/>
                    <a:lstStyle/>
                    <a:p>
                      <a:r>
                        <a:rPr lang="en-US" dirty="0" smtClean="0"/>
                        <a:t>anger</a:t>
                      </a:r>
                      <a:endParaRPr lang="en-US" dirty="0"/>
                    </a:p>
                  </a:txBody>
                  <a:tcPr/>
                </a:tc>
                <a:tc>
                  <a:txBody>
                    <a:bodyPr/>
                    <a:lstStyle/>
                    <a:p>
                      <a:r>
                        <a:rPr lang="en-US" dirty="0" smtClean="0"/>
                        <a:t>disgust</a:t>
                      </a:r>
                      <a:endParaRPr lang="en-US" dirty="0"/>
                    </a:p>
                  </a:txBody>
                  <a:tcPr/>
                </a:tc>
                <a:tc>
                  <a:txBody>
                    <a:bodyPr/>
                    <a:lstStyle/>
                    <a:p>
                      <a:r>
                        <a:rPr lang="en-US" dirty="0" smtClean="0"/>
                        <a:t>fear</a:t>
                      </a:r>
                      <a:endParaRPr lang="en-US" dirty="0"/>
                    </a:p>
                  </a:txBody>
                  <a:tcPr/>
                </a:tc>
                <a:tc>
                  <a:txBody>
                    <a:bodyPr/>
                    <a:lstStyle/>
                    <a:p>
                      <a:r>
                        <a:rPr lang="en-US" dirty="0" smtClean="0"/>
                        <a:t>joy</a:t>
                      </a:r>
                      <a:endParaRPr lang="en-US" dirty="0"/>
                    </a:p>
                  </a:txBody>
                  <a:tcPr/>
                </a:tc>
                <a:tc>
                  <a:txBody>
                    <a:bodyPr/>
                    <a:lstStyle/>
                    <a:p>
                      <a:r>
                        <a:rPr lang="en-US" dirty="0" smtClean="0"/>
                        <a:t>sadness</a:t>
                      </a:r>
                      <a:endParaRPr lang="en-US" dirty="0"/>
                    </a:p>
                  </a:txBody>
                  <a:tcPr/>
                </a:tc>
                <a:tc>
                  <a:txBody>
                    <a:bodyPr/>
                    <a:lstStyle/>
                    <a:p>
                      <a:r>
                        <a:rPr lang="en-US" dirty="0" smtClean="0"/>
                        <a:t>surprise</a:t>
                      </a:r>
                      <a:endParaRPr lang="en-US" dirty="0"/>
                    </a:p>
                  </a:txBody>
                  <a:tcPr/>
                </a:tc>
                <a:extLst>
                  <a:ext uri="{0D108BD9-81ED-4DB2-BD59-A6C34878D82A}">
                    <a16:rowId xmlns:a16="http://schemas.microsoft.com/office/drawing/2014/main" val="2218012745"/>
                  </a:ext>
                </a:extLst>
              </a:tr>
              <a:tr h="370840">
                <a:tc>
                  <a:txBody>
                    <a:bodyPr/>
                    <a:lstStyle/>
                    <a:p>
                      <a:r>
                        <a:rPr lang="en-US" dirty="0" smtClean="0"/>
                        <a:t>F1</a:t>
                      </a:r>
                      <a:r>
                        <a:rPr lang="en-US" baseline="0" dirty="0" smtClean="0"/>
                        <a:t> score</a:t>
                      </a:r>
                      <a:endParaRPr lang="en-US" dirty="0"/>
                    </a:p>
                  </a:txBody>
                  <a:tcPr/>
                </a:tc>
                <a:tc>
                  <a:txBody>
                    <a:bodyPr/>
                    <a:lstStyle/>
                    <a:p>
                      <a:r>
                        <a:rPr lang="en-US" dirty="0" smtClean="0"/>
                        <a:t>0.28</a:t>
                      </a:r>
                      <a:endParaRPr lang="en-US" dirty="0"/>
                    </a:p>
                  </a:txBody>
                  <a:tcPr/>
                </a:tc>
                <a:tc>
                  <a:txBody>
                    <a:bodyPr/>
                    <a:lstStyle/>
                    <a:p>
                      <a:r>
                        <a:rPr lang="en-US" dirty="0" smtClean="0"/>
                        <a:t>0.22</a:t>
                      </a:r>
                      <a:endParaRPr lang="en-US" dirty="0"/>
                    </a:p>
                  </a:txBody>
                  <a:tcPr/>
                </a:tc>
                <a:tc>
                  <a:txBody>
                    <a:bodyPr/>
                    <a:lstStyle/>
                    <a:p>
                      <a:r>
                        <a:rPr lang="en-US" dirty="0" smtClean="0"/>
                        <a:t>0.33</a:t>
                      </a:r>
                      <a:endParaRPr lang="en-US" dirty="0"/>
                    </a:p>
                  </a:txBody>
                  <a:tcPr/>
                </a:tc>
                <a:tc>
                  <a:txBody>
                    <a:bodyPr/>
                    <a:lstStyle/>
                    <a:p>
                      <a:r>
                        <a:rPr lang="en-US" dirty="0" smtClean="0"/>
                        <a:t>0.51</a:t>
                      </a:r>
                      <a:endParaRPr lang="en-US" dirty="0"/>
                    </a:p>
                  </a:txBody>
                  <a:tcPr/>
                </a:tc>
                <a:tc>
                  <a:txBody>
                    <a:bodyPr/>
                    <a:lstStyle/>
                    <a:p>
                      <a:r>
                        <a:rPr lang="en-US" dirty="0" smtClean="0"/>
                        <a:t>0.46</a:t>
                      </a:r>
                      <a:endParaRPr lang="en-US" dirty="0"/>
                    </a:p>
                  </a:txBody>
                  <a:tcPr/>
                </a:tc>
                <a:tc>
                  <a:txBody>
                    <a:bodyPr/>
                    <a:lstStyle/>
                    <a:p>
                      <a:r>
                        <a:rPr lang="en-US" dirty="0" smtClean="0"/>
                        <a:t>0.4</a:t>
                      </a:r>
                      <a:endParaRPr lang="en-US" dirty="0"/>
                    </a:p>
                  </a:txBody>
                  <a:tcPr/>
                </a:tc>
                <a:extLst>
                  <a:ext uri="{0D108BD9-81ED-4DB2-BD59-A6C34878D82A}">
                    <a16:rowId xmlns:a16="http://schemas.microsoft.com/office/drawing/2014/main" val="2266447585"/>
                  </a:ext>
                </a:extLst>
              </a:tr>
            </a:tbl>
          </a:graphicData>
        </a:graphic>
      </p:graphicFrame>
      <p:sp>
        <p:nvSpPr>
          <p:cNvPr id="8" name="TextBox 7"/>
          <p:cNvSpPr txBox="1"/>
          <p:nvPr/>
        </p:nvSpPr>
        <p:spPr>
          <a:xfrm>
            <a:off x="576775" y="765906"/>
            <a:ext cx="2384474" cy="307777"/>
          </a:xfrm>
          <a:prstGeom prst="rect">
            <a:avLst/>
          </a:prstGeom>
          <a:noFill/>
        </p:spPr>
        <p:txBody>
          <a:bodyPr wrap="square" rtlCol="0">
            <a:spAutoFit/>
          </a:bodyPr>
          <a:lstStyle/>
          <a:p>
            <a:r>
              <a:rPr lang="en-US" dirty="0" smtClean="0"/>
              <a:t>Emotion name</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4013951899"/>
              </p:ext>
            </p:extLst>
          </p:nvPr>
        </p:nvGraphicFramePr>
        <p:xfrm>
          <a:off x="575612" y="2659182"/>
          <a:ext cx="6492416" cy="855812"/>
        </p:xfrm>
        <a:graphic>
          <a:graphicData uri="http://schemas.openxmlformats.org/drawingml/2006/table">
            <a:tbl>
              <a:tblPr firstRow="1" bandRow="1">
                <a:tableStyleId>{5C22544A-7EE6-4342-B048-85BDC9FD1C3A}</a:tableStyleId>
              </a:tblPr>
              <a:tblGrid>
                <a:gridCol w="927488">
                  <a:extLst>
                    <a:ext uri="{9D8B030D-6E8A-4147-A177-3AD203B41FA5}">
                      <a16:colId xmlns:a16="http://schemas.microsoft.com/office/drawing/2014/main" val="78121269"/>
                    </a:ext>
                  </a:extLst>
                </a:gridCol>
                <a:gridCol w="927488">
                  <a:extLst>
                    <a:ext uri="{9D8B030D-6E8A-4147-A177-3AD203B41FA5}">
                      <a16:colId xmlns:a16="http://schemas.microsoft.com/office/drawing/2014/main" val="2543156934"/>
                    </a:ext>
                  </a:extLst>
                </a:gridCol>
                <a:gridCol w="927488">
                  <a:extLst>
                    <a:ext uri="{9D8B030D-6E8A-4147-A177-3AD203B41FA5}">
                      <a16:colId xmlns:a16="http://schemas.microsoft.com/office/drawing/2014/main" val="2175343821"/>
                    </a:ext>
                  </a:extLst>
                </a:gridCol>
                <a:gridCol w="927488">
                  <a:extLst>
                    <a:ext uri="{9D8B030D-6E8A-4147-A177-3AD203B41FA5}">
                      <a16:colId xmlns:a16="http://schemas.microsoft.com/office/drawing/2014/main" val="2016139363"/>
                    </a:ext>
                  </a:extLst>
                </a:gridCol>
                <a:gridCol w="927488">
                  <a:extLst>
                    <a:ext uri="{9D8B030D-6E8A-4147-A177-3AD203B41FA5}">
                      <a16:colId xmlns:a16="http://schemas.microsoft.com/office/drawing/2014/main" val="81696415"/>
                    </a:ext>
                  </a:extLst>
                </a:gridCol>
                <a:gridCol w="927488">
                  <a:extLst>
                    <a:ext uri="{9D8B030D-6E8A-4147-A177-3AD203B41FA5}">
                      <a16:colId xmlns:a16="http://schemas.microsoft.com/office/drawing/2014/main" val="3013070974"/>
                    </a:ext>
                  </a:extLst>
                </a:gridCol>
                <a:gridCol w="927488">
                  <a:extLst>
                    <a:ext uri="{9D8B030D-6E8A-4147-A177-3AD203B41FA5}">
                      <a16:colId xmlns:a16="http://schemas.microsoft.com/office/drawing/2014/main" val="1335776759"/>
                    </a:ext>
                  </a:extLst>
                </a:gridCol>
              </a:tblGrid>
              <a:tr h="484972">
                <a:tc>
                  <a:txBody>
                    <a:bodyPr/>
                    <a:lstStyle/>
                    <a:p>
                      <a:r>
                        <a:rPr lang="en-US" dirty="0" smtClean="0"/>
                        <a:t>emotion</a:t>
                      </a:r>
                      <a:endParaRPr lang="en-US" dirty="0"/>
                    </a:p>
                  </a:txBody>
                  <a:tcPr/>
                </a:tc>
                <a:tc>
                  <a:txBody>
                    <a:bodyPr/>
                    <a:lstStyle/>
                    <a:p>
                      <a:r>
                        <a:rPr lang="en-US" dirty="0" smtClean="0"/>
                        <a:t>anger</a:t>
                      </a:r>
                      <a:endParaRPr lang="en-US" dirty="0"/>
                    </a:p>
                  </a:txBody>
                  <a:tcPr/>
                </a:tc>
                <a:tc>
                  <a:txBody>
                    <a:bodyPr/>
                    <a:lstStyle/>
                    <a:p>
                      <a:r>
                        <a:rPr lang="en-US" dirty="0" smtClean="0"/>
                        <a:t>disgust</a:t>
                      </a:r>
                      <a:endParaRPr lang="en-US" dirty="0"/>
                    </a:p>
                  </a:txBody>
                  <a:tcPr/>
                </a:tc>
                <a:tc>
                  <a:txBody>
                    <a:bodyPr/>
                    <a:lstStyle/>
                    <a:p>
                      <a:r>
                        <a:rPr lang="en-US" dirty="0" smtClean="0"/>
                        <a:t>fear</a:t>
                      </a:r>
                      <a:endParaRPr lang="en-US" dirty="0"/>
                    </a:p>
                  </a:txBody>
                  <a:tcPr/>
                </a:tc>
                <a:tc>
                  <a:txBody>
                    <a:bodyPr/>
                    <a:lstStyle/>
                    <a:p>
                      <a:r>
                        <a:rPr lang="en-US" dirty="0" smtClean="0"/>
                        <a:t>joy</a:t>
                      </a:r>
                      <a:endParaRPr lang="en-US" dirty="0"/>
                    </a:p>
                  </a:txBody>
                  <a:tcPr/>
                </a:tc>
                <a:tc>
                  <a:txBody>
                    <a:bodyPr/>
                    <a:lstStyle/>
                    <a:p>
                      <a:r>
                        <a:rPr lang="en-US" dirty="0" smtClean="0"/>
                        <a:t>sadness</a:t>
                      </a:r>
                      <a:endParaRPr lang="en-US" dirty="0"/>
                    </a:p>
                  </a:txBody>
                  <a:tcPr/>
                </a:tc>
                <a:tc>
                  <a:txBody>
                    <a:bodyPr/>
                    <a:lstStyle/>
                    <a:p>
                      <a:r>
                        <a:rPr lang="en-US" dirty="0" smtClean="0"/>
                        <a:t>surprise</a:t>
                      </a:r>
                      <a:endParaRPr lang="en-US" dirty="0"/>
                    </a:p>
                  </a:txBody>
                  <a:tcPr/>
                </a:tc>
                <a:extLst>
                  <a:ext uri="{0D108BD9-81ED-4DB2-BD59-A6C34878D82A}">
                    <a16:rowId xmlns:a16="http://schemas.microsoft.com/office/drawing/2014/main" val="2218012745"/>
                  </a:ext>
                </a:extLst>
              </a:tr>
              <a:tr h="370840">
                <a:tc>
                  <a:txBody>
                    <a:bodyPr/>
                    <a:lstStyle/>
                    <a:p>
                      <a:r>
                        <a:rPr lang="en-US" dirty="0" smtClean="0"/>
                        <a:t>F1</a:t>
                      </a:r>
                      <a:r>
                        <a:rPr lang="en-US" baseline="0" dirty="0" smtClean="0"/>
                        <a:t> score</a:t>
                      </a:r>
                      <a:endParaRPr lang="en-US" dirty="0"/>
                    </a:p>
                  </a:txBody>
                  <a:tcPr/>
                </a:tc>
                <a:tc>
                  <a:txBody>
                    <a:bodyPr/>
                    <a:lstStyle/>
                    <a:p>
                      <a:r>
                        <a:rPr lang="en-US" dirty="0" smtClean="0"/>
                        <a:t>0.37</a:t>
                      </a:r>
                      <a:endParaRPr lang="en-US" dirty="0"/>
                    </a:p>
                  </a:txBody>
                  <a:tcPr/>
                </a:tc>
                <a:tc>
                  <a:txBody>
                    <a:bodyPr/>
                    <a:lstStyle/>
                    <a:p>
                      <a:r>
                        <a:rPr lang="en-US" dirty="0" smtClean="0"/>
                        <a:t>0.26</a:t>
                      </a:r>
                      <a:endParaRPr lang="en-US" dirty="0"/>
                    </a:p>
                  </a:txBody>
                  <a:tcPr/>
                </a:tc>
                <a:tc>
                  <a:txBody>
                    <a:bodyPr/>
                    <a:lstStyle/>
                    <a:p>
                      <a:r>
                        <a:rPr lang="en-US" dirty="0" smtClean="0"/>
                        <a:t>0.45</a:t>
                      </a:r>
                      <a:endParaRPr lang="en-US" dirty="0"/>
                    </a:p>
                  </a:txBody>
                  <a:tcPr/>
                </a:tc>
                <a:tc>
                  <a:txBody>
                    <a:bodyPr/>
                    <a:lstStyle/>
                    <a:p>
                      <a:r>
                        <a:rPr lang="en-US" dirty="0" smtClean="0"/>
                        <a:t>0.46</a:t>
                      </a:r>
                      <a:endParaRPr lang="en-US" dirty="0"/>
                    </a:p>
                  </a:txBody>
                  <a:tcPr/>
                </a:tc>
                <a:tc>
                  <a:txBody>
                    <a:bodyPr/>
                    <a:lstStyle/>
                    <a:p>
                      <a:r>
                        <a:rPr lang="en-US" dirty="0" smtClean="0"/>
                        <a:t>0.45</a:t>
                      </a:r>
                      <a:endParaRPr lang="en-US" dirty="0"/>
                    </a:p>
                  </a:txBody>
                  <a:tcPr/>
                </a:tc>
                <a:tc>
                  <a:txBody>
                    <a:bodyPr/>
                    <a:lstStyle/>
                    <a:p>
                      <a:r>
                        <a:rPr lang="en-US" dirty="0" smtClean="0"/>
                        <a:t>0.41</a:t>
                      </a:r>
                      <a:endParaRPr lang="en-US" dirty="0"/>
                    </a:p>
                  </a:txBody>
                  <a:tcPr/>
                </a:tc>
                <a:extLst>
                  <a:ext uri="{0D108BD9-81ED-4DB2-BD59-A6C34878D82A}">
                    <a16:rowId xmlns:a16="http://schemas.microsoft.com/office/drawing/2014/main" val="2266447585"/>
                  </a:ext>
                </a:extLst>
              </a:tr>
            </a:tbl>
          </a:graphicData>
        </a:graphic>
      </p:graphicFrame>
      <p:sp>
        <p:nvSpPr>
          <p:cNvPr id="10" name="Rectangle 9"/>
          <p:cNvSpPr/>
          <p:nvPr/>
        </p:nvSpPr>
        <p:spPr>
          <a:xfrm>
            <a:off x="575612" y="3880901"/>
            <a:ext cx="4091185" cy="307777"/>
          </a:xfrm>
          <a:prstGeom prst="rect">
            <a:avLst/>
          </a:prstGeom>
        </p:spPr>
        <p:txBody>
          <a:bodyPr wrap="none">
            <a:spAutoFit/>
          </a:bodyPr>
          <a:lstStyle/>
          <a:p>
            <a:r>
              <a:rPr lang="en-US" dirty="0"/>
              <a:t>The most </a:t>
            </a:r>
            <a:r>
              <a:rPr lang="en-US" dirty="0" smtClean="0"/>
              <a:t>improvements </a:t>
            </a:r>
            <a:r>
              <a:rPr lang="en-US" dirty="0"/>
              <a:t>for </a:t>
            </a:r>
            <a:r>
              <a:rPr lang="en-US" dirty="0" smtClean="0"/>
              <a:t>labels </a:t>
            </a:r>
            <a:r>
              <a:rPr lang="en-US" dirty="0"/>
              <a:t>fear and anger</a:t>
            </a:r>
          </a:p>
        </p:txBody>
      </p:sp>
      <p:sp>
        <p:nvSpPr>
          <p:cNvPr id="11" name="Rectangle 10"/>
          <p:cNvSpPr/>
          <p:nvPr/>
        </p:nvSpPr>
        <p:spPr>
          <a:xfrm>
            <a:off x="465133" y="2275325"/>
            <a:ext cx="3748142" cy="523220"/>
          </a:xfrm>
          <a:prstGeom prst="rect">
            <a:avLst/>
          </a:prstGeom>
        </p:spPr>
        <p:txBody>
          <a:bodyPr wrap="none">
            <a:spAutoFit/>
          </a:bodyPr>
          <a:lstStyle/>
          <a:p>
            <a:r>
              <a:rPr lang="en-US" dirty="0"/>
              <a:t>Emotion </a:t>
            </a:r>
            <a:r>
              <a:rPr lang="en-US" dirty="0" smtClean="0"/>
              <a:t>prompt </a:t>
            </a:r>
            <a:r>
              <a:rPr lang="en-US" dirty="0"/>
              <a:t>(“The emotion is”+ emotion) </a:t>
            </a:r>
          </a:p>
          <a:p>
            <a:endParaRPr lang="en-US" dirty="0"/>
          </a:p>
        </p:txBody>
      </p:sp>
    </p:spTree>
    <p:extLst>
      <p:ext uri="{BB962C8B-B14F-4D97-AF65-F5344CB8AC3E}">
        <p14:creationId xmlns:p14="http://schemas.microsoft.com/office/powerpoint/2010/main" val="768002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None/>
            </a:pPr>
            <a:r>
              <a:rPr lang="en-US" sz="1800" b="1" dirty="0" smtClean="0"/>
              <a:t>Attention visualization of one sample of Tec dataset</a:t>
            </a:r>
            <a:endParaRPr lang="en-US" sz="1800" b="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 smtClean="0"/>
              <a:t>12</a:t>
            </a:fld>
            <a:endParaRPr lang="ja" altLang="en-US"/>
          </a:p>
        </p:txBody>
      </p:sp>
      <p:sp>
        <p:nvSpPr>
          <p:cNvPr id="5" name="TextBox 4"/>
          <p:cNvSpPr txBox="1"/>
          <p:nvPr/>
        </p:nvSpPr>
        <p:spPr>
          <a:xfrm>
            <a:off x="311700" y="731520"/>
            <a:ext cx="8445438" cy="738664"/>
          </a:xfrm>
          <a:prstGeom prst="rect">
            <a:avLst/>
          </a:prstGeom>
          <a:noFill/>
        </p:spPr>
        <p:txBody>
          <a:bodyPr wrap="square" rtlCol="0">
            <a:spAutoFit/>
          </a:bodyPr>
          <a:lstStyle/>
          <a:p>
            <a:r>
              <a:rPr lang="en-US" dirty="0" smtClean="0"/>
              <a:t>The sentence: </a:t>
            </a:r>
            <a:r>
              <a:rPr lang="en-US" dirty="0"/>
              <a:t>I hate it when people think they can run other people's lives</a:t>
            </a:r>
          </a:p>
          <a:p>
            <a:endParaRPr lang="en-US" dirty="0" smtClean="0"/>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666" y="1308294"/>
            <a:ext cx="6015942" cy="3195125"/>
          </a:xfrm>
          <a:prstGeom prst="rect">
            <a:avLst/>
          </a:prstGeom>
        </p:spPr>
      </p:pic>
    </p:spTree>
    <p:extLst>
      <p:ext uri="{BB962C8B-B14F-4D97-AF65-F5344CB8AC3E}">
        <p14:creationId xmlns:p14="http://schemas.microsoft.com/office/powerpoint/2010/main" val="625124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None/>
            </a:pPr>
            <a:r>
              <a:rPr lang="en-US" sz="1800" b="1" dirty="0"/>
              <a:t>Attention visualization of </a:t>
            </a:r>
            <a:r>
              <a:rPr lang="en-US" sz="1800" b="1" dirty="0" smtClean="0"/>
              <a:t>the sample (after using prompt) </a:t>
            </a:r>
            <a:r>
              <a:rPr lang="en-US" dirty="0"/>
              <a:t/>
            </a:r>
            <a:br>
              <a:rPr lang="en-US" dirty="0"/>
            </a:b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 smtClean="0"/>
              <a:t>13</a:t>
            </a:fld>
            <a:endParaRPr lang="ja" alt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084" y="949568"/>
            <a:ext cx="6022453" cy="3017521"/>
          </a:xfrm>
          <a:prstGeom prst="rect">
            <a:avLst/>
          </a:prstGeom>
        </p:spPr>
      </p:pic>
      <p:sp>
        <p:nvSpPr>
          <p:cNvPr id="7" name="Rectangle 6"/>
          <p:cNvSpPr/>
          <p:nvPr/>
        </p:nvSpPr>
        <p:spPr>
          <a:xfrm>
            <a:off x="963636" y="4131906"/>
            <a:ext cx="6175717" cy="307777"/>
          </a:xfrm>
          <a:prstGeom prst="rect">
            <a:avLst/>
          </a:prstGeom>
        </p:spPr>
        <p:txBody>
          <a:bodyPr wrap="square">
            <a:spAutoFit/>
          </a:bodyPr>
          <a:lstStyle/>
          <a:p>
            <a:r>
              <a:rPr lang="en-US" dirty="0"/>
              <a:t>the attention of the special token [CLS] </a:t>
            </a:r>
            <a:r>
              <a:rPr lang="en-US" dirty="0" smtClean="0"/>
              <a:t>was </a:t>
            </a:r>
            <a:r>
              <a:rPr lang="en-US" dirty="0"/>
              <a:t>increased. </a:t>
            </a:r>
          </a:p>
        </p:txBody>
      </p:sp>
    </p:spTree>
    <p:extLst>
      <p:ext uri="{BB962C8B-B14F-4D97-AF65-F5344CB8AC3E}">
        <p14:creationId xmlns:p14="http://schemas.microsoft.com/office/powerpoint/2010/main" val="2558968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None/>
            </a:pPr>
            <a:r>
              <a:rPr lang="en-US" sz="1800" b="1" dirty="0"/>
              <a:t>Comparison of attention before and after using prompt </a:t>
            </a:r>
            <a:r>
              <a:rPr lang="en-US" sz="1800" b="1" dirty="0" smtClean="0"/>
              <a:t>(Tec </a:t>
            </a:r>
            <a:r>
              <a:rPr lang="en-US" sz="1800" b="1" dirty="0"/>
              <a:t>dataset)</a:t>
            </a:r>
            <a:endParaRPr lang="en-US" sz="18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 smtClean="0"/>
              <a:t>14</a:t>
            </a:fld>
            <a:endParaRPr lang="ja" altLang="en-US"/>
          </a:p>
        </p:txBody>
      </p:sp>
      <p:sp>
        <p:nvSpPr>
          <p:cNvPr id="7" name="TextBox 6"/>
          <p:cNvSpPr txBox="1"/>
          <p:nvPr/>
        </p:nvSpPr>
        <p:spPr>
          <a:xfrm>
            <a:off x="685800" y="1059873"/>
            <a:ext cx="7493750" cy="1815882"/>
          </a:xfrm>
          <a:prstGeom prst="rect">
            <a:avLst/>
          </a:prstGeom>
          <a:noFill/>
        </p:spPr>
        <p:txBody>
          <a:bodyPr wrap="square" rtlCol="0">
            <a:spAutoFit/>
          </a:bodyPr>
          <a:lstStyle/>
          <a:p>
            <a:pPr>
              <a:lnSpc>
                <a:spcPct val="150000"/>
              </a:lnSpc>
            </a:pPr>
            <a:r>
              <a:rPr lang="en-US" dirty="0" smtClean="0"/>
              <a:t>Tec dataset: The most improvement for the emotions anger, fear.  </a:t>
            </a:r>
          </a:p>
          <a:p>
            <a:pPr>
              <a:lnSpc>
                <a:spcPct val="150000"/>
              </a:lnSpc>
            </a:pPr>
            <a:r>
              <a:rPr lang="en-US" dirty="0" smtClean="0"/>
              <a:t>When using </a:t>
            </a:r>
            <a:r>
              <a:rPr lang="en-US" dirty="0" err="1" smtClean="0"/>
              <a:t>Deberta</a:t>
            </a:r>
            <a:r>
              <a:rPr lang="en-US" dirty="0" smtClean="0"/>
              <a:t> model:</a:t>
            </a:r>
          </a:p>
          <a:p>
            <a:pPr>
              <a:lnSpc>
                <a:spcPct val="150000"/>
              </a:lnSpc>
            </a:pPr>
            <a:r>
              <a:rPr lang="en-US" dirty="0" smtClean="0"/>
              <a:t>Using emotion prompt</a:t>
            </a:r>
          </a:p>
          <a:p>
            <a:pPr>
              <a:lnSpc>
                <a:spcPct val="150000"/>
              </a:lnSpc>
            </a:pPr>
            <a:endParaRPr lang="en-US" dirty="0" smtClean="0"/>
          </a:p>
          <a:p>
            <a:endParaRPr lang="en-US" dirty="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185213031"/>
              </p:ext>
            </p:extLst>
          </p:nvPr>
        </p:nvGraphicFramePr>
        <p:xfrm>
          <a:off x="776065" y="2091862"/>
          <a:ext cx="7465257" cy="1767840"/>
        </p:xfrm>
        <a:graphic>
          <a:graphicData uri="http://schemas.openxmlformats.org/drawingml/2006/table">
            <a:tbl>
              <a:tblPr firstRow="1" bandRow="1">
                <a:tableStyleId>{5C22544A-7EE6-4342-B048-85BDC9FD1C3A}</a:tableStyleId>
              </a:tblPr>
              <a:tblGrid>
                <a:gridCol w="2488419">
                  <a:extLst>
                    <a:ext uri="{9D8B030D-6E8A-4147-A177-3AD203B41FA5}">
                      <a16:colId xmlns:a16="http://schemas.microsoft.com/office/drawing/2014/main" val="3362708136"/>
                    </a:ext>
                  </a:extLst>
                </a:gridCol>
                <a:gridCol w="2488419">
                  <a:extLst>
                    <a:ext uri="{9D8B030D-6E8A-4147-A177-3AD203B41FA5}">
                      <a16:colId xmlns:a16="http://schemas.microsoft.com/office/drawing/2014/main" val="3401306279"/>
                    </a:ext>
                  </a:extLst>
                </a:gridCol>
                <a:gridCol w="2488419">
                  <a:extLst>
                    <a:ext uri="{9D8B030D-6E8A-4147-A177-3AD203B41FA5}">
                      <a16:colId xmlns:a16="http://schemas.microsoft.com/office/drawing/2014/main" val="26327240"/>
                    </a:ext>
                  </a:extLst>
                </a:gridCol>
              </a:tblGrid>
              <a:tr h="1116362">
                <a:tc>
                  <a:txBody>
                    <a:bodyPr/>
                    <a:lstStyle/>
                    <a:p>
                      <a:r>
                        <a:rPr lang="en-US" dirty="0" smtClean="0"/>
                        <a:t>emotion</a:t>
                      </a:r>
                      <a:endParaRPr lang="en-US" dirty="0"/>
                    </a:p>
                  </a:txBody>
                  <a:tcPr/>
                </a:tc>
                <a:tc>
                  <a:txBody>
                    <a:bodyPr/>
                    <a:lstStyle/>
                    <a:p>
                      <a:r>
                        <a:rPr lang="en-US" dirty="0" smtClean="0"/>
                        <a:t>The number of data that their predictions became true after using prompt</a:t>
                      </a:r>
                      <a:endParaRPr lang="en-US" dirty="0"/>
                    </a:p>
                  </a:txBody>
                  <a:tcPr/>
                </a:tc>
                <a:tc>
                  <a:txBody>
                    <a:bodyPr/>
                    <a:lstStyle/>
                    <a:p>
                      <a:r>
                        <a:rPr lang="en-US" dirty="0" smtClean="0"/>
                        <a:t>The number of data in which [CLS] token has higher attention regarding the emotion when using prompt</a:t>
                      </a:r>
                      <a:endParaRPr lang="en-US" dirty="0"/>
                    </a:p>
                  </a:txBody>
                  <a:tcPr/>
                </a:tc>
                <a:extLst>
                  <a:ext uri="{0D108BD9-81ED-4DB2-BD59-A6C34878D82A}">
                    <a16:rowId xmlns:a16="http://schemas.microsoft.com/office/drawing/2014/main" val="4251934024"/>
                  </a:ext>
                </a:extLst>
              </a:tr>
              <a:tr h="222520">
                <a:tc>
                  <a:txBody>
                    <a:bodyPr/>
                    <a:lstStyle/>
                    <a:p>
                      <a:r>
                        <a:rPr lang="en-US" dirty="0" smtClean="0"/>
                        <a:t>anger</a:t>
                      </a:r>
                      <a:endParaRPr lang="en-US" dirty="0"/>
                    </a:p>
                  </a:txBody>
                  <a:tcPr/>
                </a:tc>
                <a:tc>
                  <a:txBody>
                    <a:bodyPr/>
                    <a:lstStyle/>
                    <a:p>
                      <a:r>
                        <a:rPr lang="en-US" dirty="0" smtClean="0"/>
                        <a:t>231</a:t>
                      </a:r>
                      <a:endParaRPr lang="en-US" dirty="0"/>
                    </a:p>
                  </a:txBody>
                  <a:tcPr/>
                </a:tc>
                <a:tc>
                  <a:txBody>
                    <a:bodyPr/>
                    <a:lstStyle/>
                    <a:p>
                      <a:r>
                        <a:rPr lang="en-US" dirty="0" smtClean="0"/>
                        <a:t>126</a:t>
                      </a:r>
                      <a:endParaRPr lang="en-US" dirty="0"/>
                    </a:p>
                  </a:txBody>
                  <a:tcPr/>
                </a:tc>
                <a:extLst>
                  <a:ext uri="{0D108BD9-81ED-4DB2-BD59-A6C34878D82A}">
                    <a16:rowId xmlns:a16="http://schemas.microsoft.com/office/drawing/2014/main" val="210145365"/>
                  </a:ext>
                </a:extLst>
              </a:tr>
              <a:tr h="222520">
                <a:tc>
                  <a:txBody>
                    <a:bodyPr/>
                    <a:lstStyle/>
                    <a:p>
                      <a:r>
                        <a:rPr lang="en-US" dirty="0" smtClean="0"/>
                        <a:t>fear</a:t>
                      </a:r>
                      <a:endParaRPr lang="en-US" dirty="0"/>
                    </a:p>
                  </a:txBody>
                  <a:tcPr/>
                </a:tc>
                <a:tc>
                  <a:txBody>
                    <a:bodyPr/>
                    <a:lstStyle/>
                    <a:p>
                      <a:r>
                        <a:rPr lang="en-US" dirty="0" smtClean="0"/>
                        <a:t>350</a:t>
                      </a:r>
                      <a:endParaRPr lang="en-US" dirty="0"/>
                    </a:p>
                  </a:txBody>
                  <a:tcPr/>
                </a:tc>
                <a:tc>
                  <a:txBody>
                    <a:bodyPr/>
                    <a:lstStyle/>
                    <a:p>
                      <a:r>
                        <a:rPr lang="en-US" dirty="0" smtClean="0"/>
                        <a:t>196</a:t>
                      </a:r>
                      <a:endParaRPr lang="en-US" dirty="0"/>
                    </a:p>
                  </a:txBody>
                  <a:tcPr/>
                </a:tc>
                <a:extLst>
                  <a:ext uri="{0D108BD9-81ED-4DB2-BD59-A6C34878D82A}">
                    <a16:rowId xmlns:a16="http://schemas.microsoft.com/office/drawing/2014/main" val="87803225"/>
                  </a:ext>
                </a:extLst>
              </a:tr>
            </a:tbl>
          </a:graphicData>
        </a:graphic>
      </p:graphicFrame>
      <p:sp>
        <p:nvSpPr>
          <p:cNvPr id="3" name="Rectangle 2"/>
          <p:cNvSpPr/>
          <p:nvPr/>
        </p:nvSpPr>
        <p:spPr>
          <a:xfrm>
            <a:off x="776065" y="3859702"/>
            <a:ext cx="6984609" cy="738664"/>
          </a:xfrm>
          <a:prstGeom prst="rect">
            <a:avLst/>
          </a:prstGeom>
        </p:spPr>
        <p:txBody>
          <a:bodyPr wrap="square">
            <a:spAutoFit/>
          </a:bodyPr>
          <a:lstStyle/>
          <a:p>
            <a:pPr>
              <a:lnSpc>
                <a:spcPct val="150000"/>
              </a:lnSpc>
            </a:pPr>
            <a:r>
              <a:rPr lang="en-US" dirty="0"/>
              <a:t>So adding templates can cause that the sentence gets more relevant to the emotion since the special token [CLS] can represent the entire sentence.</a:t>
            </a:r>
          </a:p>
        </p:txBody>
      </p:sp>
    </p:spTree>
    <p:extLst>
      <p:ext uri="{BB962C8B-B14F-4D97-AF65-F5344CB8AC3E}">
        <p14:creationId xmlns:p14="http://schemas.microsoft.com/office/powerpoint/2010/main" val="752451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None/>
            </a:pPr>
            <a:r>
              <a:rPr lang="en-US" sz="1800" b="1" dirty="0" smtClean="0"/>
              <a:t>Summary </a:t>
            </a:r>
            <a:r>
              <a:rPr lang="en-US" sz="1800" b="1" smtClean="0"/>
              <a:t>of </a:t>
            </a:r>
            <a:r>
              <a:rPr lang="en-US" sz="1800" b="1" smtClean="0"/>
              <a:t>this </a:t>
            </a:r>
            <a:r>
              <a:rPr lang="en-US" sz="1800" b="1" dirty="0" smtClean="0"/>
              <a:t>step</a:t>
            </a:r>
            <a:endParaRPr lang="en-US" sz="1800" b="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 smtClean="0"/>
              <a:t>15</a:t>
            </a:fld>
            <a:endParaRPr lang="ja" altLang="en-US"/>
          </a:p>
        </p:txBody>
      </p:sp>
      <p:sp>
        <p:nvSpPr>
          <p:cNvPr id="5" name="TextBox 4"/>
          <p:cNvSpPr txBox="1"/>
          <p:nvPr/>
        </p:nvSpPr>
        <p:spPr>
          <a:xfrm>
            <a:off x="372794" y="907366"/>
            <a:ext cx="8194431" cy="4185761"/>
          </a:xfrm>
          <a:prstGeom prst="rect">
            <a:avLst/>
          </a:prstGeom>
          <a:noFill/>
        </p:spPr>
        <p:txBody>
          <a:bodyPr wrap="square" rtlCol="0">
            <a:spAutoFit/>
          </a:bodyPr>
          <a:lstStyle/>
          <a:p>
            <a:pPr>
              <a:lnSpc>
                <a:spcPct val="150000"/>
              </a:lnSpc>
            </a:pPr>
            <a:endParaRPr lang="en-US" dirty="0" smtClean="0"/>
          </a:p>
          <a:p>
            <a:pPr>
              <a:lnSpc>
                <a:spcPct val="150000"/>
              </a:lnSpc>
            </a:pPr>
            <a:endParaRPr lang="en-US" dirty="0"/>
          </a:p>
          <a:p>
            <a:pPr>
              <a:lnSpc>
                <a:spcPct val="150000"/>
              </a:lnSpc>
            </a:pPr>
            <a:endParaRPr lang="en-US" dirty="0"/>
          </a:p>
          <a:p>
            <a:pPr>
              <a:lnSpc>
                <a:spcPct val="150000"/>
              </a:lnSpc>
            </a:pPr>
            <a:endParaRPr lang="en-US" dirty="0"/>
          </a:p>
          <a:p>
            <a:pPr>
              <a:lnSpc>
                <a:spcPct val="150000"/>
              </a:lnSpc>
            </a:pPr>
            <a:r>
              <a:rPr lang="en-US" dirty="0" smtClean="0"/>
              <a:t>The </a:t>
            </a:r>
            <a:r>
              <a:rPr lang="en-US" dirty="0"/>
              <a:t>measured attention:</a:t>
            </a:r>
          </a:p>
          <a:p>
            <a:pPr>
              <a:lnSpc>
                <a:spcPct val="150000"/>
              </a:lnSpc>
            </a:pPr>
            <a:r>
              <a:rPr lang="en-US" dirty="0"/>
              <a:t>The average of attentions of the heads in the last layer of the model regarding the relevance of tokens to the </a:t>
            </a:r>
            <a:r>
              <a:rPr lang="en-US" dirty="0" smtClean="0"/>
              <a:t>emotion to show </a:t>
            </a:r>
            <a:r>
              <a:rPr lang="en-US" dirty="0"/>
              <a:t>how the tokens affect the emotion to make its context </a:t>
            </a:r>
            <a:r>
              <a:rPr lang="en-US" dirty="0" smtClean="0"/>
              <a:t>clear</a:t>
            </a:r>
          </a:p>
          <a:p>
            <a:pPr>
              <a:lnSpc>
                <a:spcPct val="150000"/>
              </a:lnSpc>
            </a:pPr>
            <a:r>
              <a:rPr lang="en-US" dirty="0" smtClean="0"/>
              <a:t>Since </a:t>
            </a:r>
            <a:r>
              <a:rPr lang="en-US" dirty="0" err="1"/>
              <a:t>D</a:t>
            </a:r>
            <a:r>
              <a:rPr lang="en-US" dirty="0" err="1" smtClean="0"/>
              <a:t>eberta</a:t>
            </a:r>
            <a:r>
              <a:rPr lang="en-US" dirty="0" smtClean="0"/>
              <a:t> model could lead to improvements when using some prompts for two dataset, I checked attention using </a:t>
            </a:r>
            <a:r>
              <a:rPr lang="en-US" dirty="0" err="1" smtClean="0"/>
              <a:t>Deberta</a:t>
            </a:r>
            <a:r>
              <a:rPr lang="en-US" dirty="0" smtClean="0"/>
              <a:t> model.</a:t>
            </a:r>
          </a:p>
          <a:p>
            <a:pPr>
              <a:lnSpc>
                <a:spcPct val="150000"/>
              </a:lnSpc>
            </a:pPr>
            <a:endParaRPr lang="en-US" dirty="0" smtClean="0"/>
          </a:p>
          <a:p>
            <a:pPr>
              <a:lnSpc>
                <a:spcPct val="150000"/>
              </a:lnSpc>
            </a:pPr>
            <a:endParaRPr lang="en-US" dirty="0"/>
          </a:p>
          <a:p>
            <a:pPr>
              <a:lnSpc>
                <a:spcPct val="150000"/>
              </a:lnSpc>
            </a:pPr>
            <a:endParaRPr lang="en-US" dirty="0"/>
          </a:p>
          <a:p>
            <a:endParaRPr lang="en-US" dirty="0"/>
          </a:p>
        </p:txBody>
      </p:sp>
      <p:sp>
        <p:nvSpPr>
          <p:cNvPr id="6" name="TextBox 5"/>
          <p:cNvSpPr txBox="1"/>
          <p:nvPr/>
        </p:nvSpPr>
        <p:spPr>
          <a:xfrm>
            <a:off x="311700" y="815926"/>
            <a:ext cx="7981205" cy="2031325"/>
          </a:xfrm>
          <a:prstGeom prst="rect">
            <a:avLst/>
          </a:prstGeom>
          <a:noFill/>
        </p:spPr>
        <p:txBody>
          <a:bodyPr wrap="square" rtlCol="0">
            <a:spAutoFit/>
          </a:bodyPr>
          <a:lstStyle/>
          <a:p>
            <a:r>
              <a:rPr lang="en-US" dirty="0" smtClean="0"/>
              <a:t>In my last experiments, it was shown that using prompt can lead to improvement for some cases.</a:t>
            </a:r>
          </a:p>
          <a:p>
            <a:r>
              <a:rPr lang="en-US" dirty="0" smtClean="0"/>
              <a:t>It was also shown that the improvements were for some labels more significant compared to other labels.</a:t>
            </a:r>
            <a:endParaRPr lang="en-US" dirty="0"/>
          </a:p>
          <a:p>
            <a:r>
              <a:rPr lang="en-US" dirty="0" smtClean="0"/>
              <a:t>One idea to find the reason that I found was checking the attention of tokens regrading their relevance to the emotion  before and after using prompt for the labels that  their classification were more improved.</a:t>
            </a:r>
          </a:p>
          <a:p>
            <a:endParaRPr lang="en-US" dirty="0" smtClean="0"/>
          </a:p>
          <a:p>
            <a:endParaRPr lang="en-US" dirty="0" smtClean="0"/>
          </a:p>
          <a:p>
            <a:endParaRPr lang="en-US" dirty="0"/>
          </a:p>
        </p:txBody>
      </p:sp>
    </p:spTree>
    <p:extLst>
      <p:ext uri="{BB962C8B-B14F-4D97-AF65-F5344CB8AC3E}">
        <p14:creationId xmlns:p14="http://schemas.microsoft.com/office/powerpoint/2010/main" val="3184153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None/>
            </a:pPr>
            <a:r>
              <a:rPr lang="en-US" sz="1800" b="1" dirty="0" smtClean="0"/>
              <a:t>Summary of this step</a:t>
            </a:r>
            <a:endParaRPr lang="en-US" sz="1800" b="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 smtClean="0"/>
              <a:t>16</a:t>
            </a:fld>
            <a:endParaRPr lang="ja" altLang="en-US"/>
          </a:p>
        </p:txBody>
      </p:sp>
      <p:sp>
        <p:nvSpPr>
          <p:cNvPr id="6" name="Rectangle 5"/>
          <p:cNvSpPr/>
          <p:nvPr/>
        </p:nvSpPr>
        <p:spPr>
          <a:xfrm>
            <a:off x="737741" y="859933"/>
            <a:ext cx="7441809" cy="1384995"/>
          </a:xfrm>
          <a:prstGeom prst="rect">
            <a:avLst/>
          </a:prstGeom>
        </p:spPr>
        <p:txBody>
          <a:bodyPr wrap="square">
            <a:spAutoFit/>
          </a:bodyPr>
          <a:lstStyle/>
          <a:p>
            <a:pPr>
              <a:lnSpc>
                <a:spcPct val="150000"/>
              </a:lnSpc>
            </a:pPr>
            <a:r>
              <a:rPr lang="en-US" dirty="0"/>
              <a:t>In most samples, the attention for the special token [CLS] was increased after using prompt.  Based on my findings, this special token can represent the context of the entire sentence.</a:t>
            </a:r>
          </a:p>
          <a:p>
            <a:pPr>
              <a:lnSpc>
                <a:spcPct val="150000"/>
              </a:lnSpc>
            </a:pPr>
            <a:r>
              <a:rPr lang="en-US" dirty="0"/>
              <a:t>So, when </a:t>
            </a:r>
            <a:r>
              <a:rPr lang="en-US" dirty="0" smtClean="0"/>
              <a:t>using </a:t>
            </a:r>
            <a:r>
              <a:rPr lang="en-US" dirty="0" err="1" smtClean="0"/>
              <a:t>Deberta</a:t>
            </a:r>
            <a:r>
              <a:rPr lang="en-US" dirty="0" smtClean="0"/>
              <a:t> model and </a:t>
            </a:r>
            <a:r>
              <a:rPr lang="en-US" dirty="0"/>
              <a:t>prompt, the combination of tokens could mostly have effects to make the context of emotion clear instead of specific tokens.</a:t>
            </a:r>
          </a:p>
        </p:txBody>
      </p:sp>
    </p:spTree>
    <p:extLst>
      <p:ext uri="{BB962C8B-B14F-4D97-AF65-F5344CB8AC3E}">
        <p14:creationId xmlns:p14="http://schemas.microsoft.com/office/powerpoint/2010/main" val="4170120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9"/>
          <p:cNvSpPr txBox="1">
            <a:spLocks noGrp="1"/>
          </p:cNvSpPr>
          <p:nvPr>
            <p:ph type="title"/>
          </p:nvPr>
        </p:nvSpPr>
        <p:spPr>
          <a:xfrm>
            <a:off x="311700" y="0"/>
            <a:ext cx="8520600" cy="51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smtClean="0"/>
              <a:t>Comparing results (Review)</a:t>
            </a:r>
            <a:endParaRPr sz="1800" b="1" dirty="0"/>
          </a:p>
        </p:txBody>
      </p:sp>
      <p:sp>
        <p:nvSpPr>
          <p:cNvPr id="53" name="Google Shape;53;p9"/>
          <p:cNvSpPr txBox="1">
            <a:spLocks noGrp="1"/>
          </p:cNvSpPr>
          <p:nvPr>
            <p:ph type="sldNum" idx="12"/>
          </p:nvPr>
        </p:nvSpPr>
        <p:spPr>
          <a:xfrm>
            <a:off x="8179550" y="4843650"/>
            <a:ext cx="964500" cy="339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ltLang="ja"/>
              <a:t>2</a:t>
            </a:fld>
            <a:endParaRPr/>
          </a:p>
        </p:txBody>
      </p:sp>
      <p:sp>
        <p:nvSpPr>
          <p:cNvPr id="2" name="TextBox 1"/>
          <p:cNvSpPr txBox="1"/>
          <p:nvPr/>
        </p:nvSpPr>
        <p:spPr>
          <a:xfrm>
            <a:off x="734291" y="748145"/>
            <a:ext cx="7994073" cy="3323987"/>
          </a:xfrm>
          <a:prstGeom prst="rect">
            <a:avLst/>
          </a:prstGeom>
          <a:noFill/>
        </p:spPr>
        <p:txBody>
          <a:bodyPr wrap="square" rtlCol="0">
            <a:spAutoFit/>
          </a:bodyPr>
          <a:lstStyle/>
          <a:p>
            <a:pPr>
              <a:lnSpc>
                <a:spcPct val="150000"/>
              </a:lnSpc>
            </a:pPr>
            <a:r>
              <a:rPr lang="en-US" dirty="0" smtClean="0"/>
              <a:t>For </a:t>
            </a:r>
            <a:r>
              <a:rPr lang="en-US" dirty="0" err="1" smtClean="0"/>
              <a:t>Isear</a:t>
            </a:r>
            <a:r>
              <a:rPr lang="en-US" dirty="0" smtClean="0"/>
              <a:t> dataset: </a:t>
            </a:r>
          </a:p>
          <a:p>
            <a:pPr>
              <a:lnSpc>
                <a:spcPct val="150000"/>
              </a:lnSpc>
            </a:pPr>
            <a:r>
              <a:rPr lang="en-US" dirty="0" smtClean="0"/>
              <a:t>The </a:t>
            </a:r>
            <a:r>
              <a:rPr lang="en-US" dirty="0"/>
              <a:t>cases that using prompt could lead to </a:t>
            </a:r>
            <a:r>
              <a:rPr lang="en-US" dirty="0" smtClean="0"/>
              <a:t>more improvement </a:t>
            </a:r>
            <a:r>
              <a:rPr lang="en-US" dirty="0"/>
              <a:t>compared to using only emotion </a:t>
            </a:r>
            <a:r>
              <a:rPr lang="en-US" dirty="0" smtClean="0"/>
              <a:t>name (when checking the entailment of the sentence to be classified and the emotion)</a:t>
            </a:r>
            <a:endParaRPr lang="en-US" dirty="0"/>
          </a:p>
          <a:p>
            <a:endParaRPr lang="en-US" dirty="0"/>
          </a:p>
          <a:p>
            <a:pPr>
              <a:lnSpc>
                <a:spcPct val="150000"/>
              </a:lnSpc>
            </a:pPr>
            <a:r>
              <a:rPr lang="en-US" dirty="0"/>
              <a:t>When using </a:t>
            </a:r>
            <a:r>
              <a:rPr lang="en-US" dirty="0" err="1"/>
              <a:t>Deberta</a:t>
            </a:r>
            <a:r>
              <a:rPr lang="en-US" dirty="0"/>
              <a:t> model</a:t>
            </a:r>
            <a:r>
              <a:rPr lang="en-US" dirty="0" smtClean="0"/>
              <a:t>:</a:t>
            </a:r>
          </a:p>
          <a:p>
            <a:pPr>
              <a:lnSpc>
                <a:spcPct val="150000"/>
              </a:lnSpc>
            </a:pPr>
            <a:r>
              <a:rPr lang="en-US" dirty="0" err="1"/>
              <a:t>Expr_emo</a:t>
            </a:r>
            <a:r>
              <a:rPr lang="en-US" dirty="0"/>
              <a:t>: “This text expresses”+ </a:t>
            </a:r>
            <a:r>
              <a:rPr lang="en-US" dirty="0" smtClean="0"/>
              <a:t>emotion </a:t>
            </a:r>
            <a:endParaRPr lang="en-US" dirty="0"/>
          </a:p>
          <a:p>
            <a:pPr>
              <a:lnSpc>
                <a:spcPct val="150000"/>
              </a:lnSpc>
            </a:pPr>
            <a:r>
              <a:rPr lang="en-US" dirty="0"/>
              <a:t>Emotion prompt: “The emotion is”+ emotion</a:t>
            </a:r>
          </a:p>
          <a:p>
            <a:pPr>
              <a:lnSpc>
                <a:spcPct val="150000"/>
              </a:lnSpc>
            </a:pPr>
            <a:endParaRPr lang="en-US" dirty="0"/>
          </a:p>
          <a:p>
            <a:pPr>
              <a:lnSpc>
                <a:spcPct val="150000"/>
              </a:lnSpc>
            </a:pPr>
            <a:endParaRPr lang="en-US" dirty="0" smtClean="0"/>
          </a:p>
          <a:p>
            <a:endParaRPr lang="en-US" dirty="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248004091"/>
              </p:ext>
            </p:extLst>
          </p:nvPr>
        </p:nvGraphicFramePr>
        <p:xfrm>
          <a:off x="834683" y="3198051"/>
          <a:ext cx="6096000" cy="140716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686520990"/>
                    </a:ext>
                  </a:extLst>
                </a:gridCol>
                <a:gridCol w="1524000">
                  <a:extLst>
                    <a:ext uri="{9D8B030D-6E8A-4147-A177-3AD203B41FA5}">
                      <a16:colId xmlns:a16="http://schemas.microsoft.com/office/drawing/2014/main" val="3198480053"/>
                    </a:ext>
                  </a:extLst>
                </a:gridCol>
                <a:gridCol w="1524000">
                  <a:extLst>
                    <a:ext uri="{9D8B030D-6E8A-4147-A177-3AD203B41FA5}">
                      <a16:colId xmlns:a16="http://schemas.microsoft.com/office/drawing/2014/main" val="2414982412"/>
                    </a:ext>
                  </a:extLst>
                </a:gridCol>
                <a:gridCol w="1524000">
                  <a:extLst>
                    <a:ext uri="{9D8B030D-6E8A-4147-A177-3AD203B41FA5}">
                      <a16:colId xmlns:a16="http://schemas.microsoft.com/office/drawing/2014/main" val="633875311"/>
                    </a:ext>
                  </a:extLst>
                </a:gridCol>
              </a:tblGrid>
              <a:tr h="370840">
                <a:tc>
                  <a:txBody>
                    <a:bodyPr/>
                    <a:lstStyle/>
                    <a:p>
                      <a:endParaRPr lang="en-US" dirty="0"/>
                    </a:p>
                  </a:txBody>
                  <a:tcPr/>
                </a:tc>
                <a:tc>
                  <a:txBody>
                    <a:bodyPr/>
                    <a:lstStyle/>
                    <a:p>
                      <a:r>
                        <a:rPr lang="en-US" dirty="0" smtClean="0"/>
                        <a:t>Emotion</a:t>
                      </a:r>
                      <a:r>
                        <a:rPr lang="en-US" baseline="0" dirty="0" smtClean="0"/>
                        <a:t> name</a:t>
                      </a:r>
                      <a:endParaRPr lang="en-US" dirty="0"/>
                    </a:p>
                  </a:txBody>
                  <a:tcPr/>
                </a:tc>
                <a:tc>
                  <a:txBody>
                    <a:bodyPr/>
                    <a:lstStyle/>
                    <a:p>
                      <a:r>
                        <a:rPr lang="en-US" dirty="0" err="1" smtClean="0"/>
                        <a:t>Expr_emo</a:t>
                      </a:r>
                      <a:endParaRPr lang="en-US" dirty="0"/>
                    </a:p>
                  </a:txBody>
                  <a:tcPr/>
                </a:tc>
                <a:tc>
                  <a:txBody>
                    <a:bodyPr/>
                    <a:lstStyle/>
                    <a:p>
                      <a:r>
                        <a:rPr lang="en-US" dirty="0" smtClean="0"/>
                        <a:t>Emotion prompt</a:t>
                      </a:r>
                      <a:endParaRPr lang="en-US" dirty="0"/>
                    </a:p>
                  </a:txBody>
                  <a:tcPr/>
                </a:tc>
                <a:extLst>
                  <a:ext uri="{0D108BD9-81ED-4DB2-BD59-A6C34878D82A}">
                    <a16:rowId xmlns:a16="http://schemas.microsoft.com/office/drawing/2014/main" val="2392536898"/>
                  </a:ext>
                </a:extLst>
              </a:tr>
              <a:tr h="370840">
                <a:tc>
                  <a:txBody>
                    <a:bodyPr/>
                    <a:lstStyle/>
                    <a:p>
                      <a:r>
                        <a:rPr lang="en-US" dirty="0" smtClean="0"/>
                        <a:t>Macro averaged F1</a:t>
                      </a:r>
                      <a:endParaRPr lang="en-US" dirty="0"/>
                    </a:p>
                  </a:txBody>
                  <a:tcPr/>
                </a:tc>
                <a:tc>
                  <a:txBody>
                    <a:bodyPr/>
                    <a:lstStyle/>
                    <a:p>
                      <a:r>
                        <a:rPr lang="en-US" dirty="0" smtClean="0"/>
                        <a:t>0.54</a:t>
                      </a:r>
                      <a:endParaRPr lang="en-US" dirty="0"/>
                    </a:p>
                  </a:txBody>
                  <a:tcPr/>
                </a:tc>
                <a:tc>
                  <a:txBody>
                    <a:bodyPr/>
                    <a:lstStyle/>
                    <a:p>
                      <a:r>
                        <a:rPr lang="en-US" dirty="0" smtClean="0"/>
                        <a:t>0.61</a:t>
                      </a:r>
                      <a:endParaRPr lang="en-US" dirty="0"/>
                    </a:p>
                  </a:txBody>
                  <a:tcPr/>
                </a:tc>
                <a:tc>
                  <a:txBody>
                    <a:bodyPr/>
                    <a:lstStyle/>
                    <a:p>
                      <a:r>
                        <a:rPr lang="en-US" dirty="0" smtClean="0"/>
                        <a:t>0.61</a:t>
                      </a:r>
                      <a:endParaRPr lang="en-US" dirty="0"/>
                    </a:p>
                  </a:txBody>
                  <a:tcPr/>
                </a:tc>
                <a:extLst>
                  <a:ext uri="{0D108BD9-81ED-4DB2-BD59-A6C34878D82A}">
                    <a16:rowId xmlns:a16="http://schemas.microsoft.com/office/drawing/2014/main" val="1203568020"/>
                  </a:ext>
                </a:extLst>
              </a:tr>
              <a:tr h="370840">
                <a:tc>
                  <a:txBody>
                    <a:bodyPr/>
                    <a:lstStyle/>
                    <a:p>
                      <a:r>
                        <a:rPr lang="en-US" dirty="0" smtClean="0"/>
                        <a:t>accuracy</a:t>
                      </a:r>
                      <a:endParaRPr lang="en-US" dirty="0"/>
                    </a:p>
                  </a:txBody>
                  <a:tcPr/>
                </a:tc>
                <a:tc>
                  <a:txBody>
                    <a:bodyPr/>
                    <a:lstStyle/>
                    <a:p>
                      <a:r>
                        <a:rPr lang="en-US" dirty="0" smtClean="0"/>
                        <a:t>0.57</a:t>
                      </a:r>
                      <a:endParaRPr lang="en-US" dirty="0"/>
                    </a:p>
                  </a:txBody>
                  <a:tcPr/>
                </a:tc>
                <a:tc>
                  <a:txBody>
                    <a:bodyPr/>
                    <a:lstStyle/>
                    <a:p>
                      <a:r>
                        <a:rPr lang="en-US" dirty="0" smtClean="0"/>
                        <a:t>0.63</a:t>
                      </a:r>
                      <a:endParaRPr lang="en-US" dirty="0"/>
                    </a:p>
                  </a:txBody>
                  <a:tcPr/>
                </a:tc>
                <a:tc>
                  <a:txBody>
                    <a:bodyPr/>
                    <a:lstStyle/>
                    <a:p>
                      <a:r>
                        <a:rPr lang="en-US" dirty="0" smtClean="0"/>
                        <a:t>0.62</a:t>
                      </a:r>
                      <a:endParaRPr lang="en-US" dirty="0"/>
                    </a:p>
                  </a:txBody>
                  <a:tcPr/>
                </a:tc>
                <a:extLst>
                  <a:ext uri="{0D108BD9-81ED-4DB2-BD59-A6C34878D82A}">
                    <a16:rowId xmlns:a16="http://schemas.microsoft.com/office/drawing/2014/main" val="1935783406"/>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None/>
            </a:pPr>
            <a:r>
              <a:rPr lang="en-US" sz="1800" b="1" dirty="0"/>
              <a:t>Comparing results (Review)</a:t>
            </a:r>
            <a:endParaRPr lang="en-US" sz="18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 smtClean="0"/>
              <a:t>3</a:t>
            </a:fld>
            <a:endParaRPr lang="ja" altLang="en-US"/>
          </a:p>
        </p:txBody>
      </p:sp>
      <p:graphicFrame>
        <p:nvGraphicFramePr>
          <p:cNvPr id="6" name="Table 5"/>
          <p:cNvGraphicFramePr>
            <a:graphicFrameLocks noGrp="1"/>
          </p:cNvGraphicFramePr>
          <p:nvPr>
            <p:extLst>
              <p:ext uri="{D42A27DB-BD31-4B8C-83A1-F6EECF244321}">
                <p14:modId xmlns:p14="http://schemas.microsoft.com/office/powerpoint/2010/main" val="3924071188"/>
              </p:ext>
            </p:extLst>
          </p:nvPr>
        </p:nvGraphicFramePr>
        <p:xfrm>
          <a:off x="745588" y="2440745"/>
          <a:ext cx="4572000" cy="137431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686520990"/>
                    </a:ext>
                  </a:extLst>
                </a:gridCol>
                <a:gridCol w="1524000">
                  <a:extLst>
                    <a:ext uri="{9D8B030D-6E8A-4147-A177-3AD203B41FA5}">
                      <a16:colId xmlns:a16="http://schemas.microsoft.com/office/drawing/2014/main" val="3198480053"/>
                    </a:ext>
                  </a:extLst>
                </a:gridCol>
                <a:gridCol w="1524000">
                  <a:extLst>
                    <a:ext uri="{9D8B030D-6E8A-4147-A177-3AD203B41FA5}">
                      <a16:colId xmlns:a16="http://schemas.microsoft.com/office/drawing/2014/main" val="633875311"/>
                    </a:ext>
                  </a:extLst>
                </a:gridCol>
              </a:tblGrid>
              <a:tr h="396236">
                <a:tc>
                  <a:txBody>
                    <a:bodyPr/>
                    <a:lstStyle/>
                    <a:p>
                      <a:endParaRPr lang="en-US" dirty="0"/>
                    </a:p>
                  </a:txBody>
                  <a:tcPr/>
                </a:tc>
                <a:tc>
                  <a:txBody>
                    <a:bodyPr/>
                    <a:lstStyle/>
                    <a:p>
                      <a:r>
                        <a:rPr lang="en-US" dirty="0" smtClean="0"/>
                        <a:t>Emotion</a:t>
                      </a:r>
                      <a:r>
                        <a:rPr lang="en-US" baseline="0" dirty="0" smtClean="0"/>
                        <a:t> name</a:t>
                      </a:r>
                      <a:endParaRPr lang="en-US" dirty="0"/>
                    </a:p>
                  </a:txBody>
                  <a:tcPr/>
                </a:tc>
                <a:tc>
                  <a:txBody>
                    <a:bodyPr/>
                    <a:lstStyle/>
                    <a:p>
                      <a:r>
                        <a:rPr lang="en-US" dirty="0" smtClean="0"/>
                        <a:t>Emotion prompt</a:t>
                      </a:r>
                      <a:endParaRPr lang="en-US" dirty="0"/>
                    </a:p>
                  </a:txBody>
                  <a:tcPr/>
                </a:tc>
                <a:extLst>
                  <a:ext uri="{0D108BD9-81ED-4DB2-BD59-A6C34878D82A}">
                    <a16:rowId xmlns:a16="http://schemas.microsoft.com/office/drawing/2014/main" val="2392536898"/>
                  </a:ext>
                </a:extLst>
              </a:tr>
              <a:tr h="472260">
                <a:tc>
                  <a:txBody>
                    <a:bodyPr/>
                    <a:lstStyle/>
                    <a:p>
                      <a:r>
                        <a:rPr lang="en-US" dirty="0" smtClean="0"/>
                        <a:t>Macro averaged F1</a:t>
                      </a:r>
                      <a:endParaRPr lang="en-US" dirty="0"/>
                    </a:p>
                  </a:txBody>
                  <a:tcPr/>
                </a:tc>
                <a:tc>
                  <a:txBody>
                    <a:bodyPr/>
                    <a:lstStyle/>
                    <a:p>
                      <a:r>
                        <a:rPr lang="en-US" dirty="0" smtClean="0"/>
                        <a:t>0.37</a:t>
                      </a:r>
                      <a:endParaRPr lang="en-US" dirty="0"/>
                    </a:p>
                  </a:txBody>
                  <a:tcPr/>
                </a:tc>
                <a:tc>
                  <a:txBody>
                    <a:bodyPr/>
                    <a:lstStyle/>
                    <a:p>
                      <a:r>
                        <a:rPr lang="en-US" dirty="0" smtClean="0"/>
                        <a:t>0.4</a:t>
                      </a:r>
                      <a:endParaRPr lang="en-US" dirty="0"/>
                    </a:p>
                  </a:txBody>
                  <a:tcPr/>
                </a:tc>
                <a:extLst>
                  <a:ext uri="{0D108BD9-81ED-4DB2-BD59-A6C34878D82A}">
                    <a16:rowId xmlns:a16="http://schemas.microsoft.com/office/drawing/2014/main" val="1203568020"/>
                  </a:ext>
                </a:extLst>
              </a:tr>
              <a:tr h="337990">
                <a:tc>
                  <a:txBody>
                    <a:bodyPr/>
                    <a:lstStyle/>
                    <a:p>
                      <a:r>
                        <a:rPr lang="en-US" dirty="0" smtClean="0"/>
                        <a:t>accuracy</a:t>
                      </a:r>
                      <a:endParaRPr lang="en-US" dirty="0"/>
                    </a:p>
                  </a:txBody>
                  <a:tcPr/>
                </a:tc>
                <a:tc>
                  <a:txBody>
                    <a:bodyPr/>
                    <a:lstStyle/>
                    <a:p>
                      <a:r>
                        <a:rPr lang="en-US" dirty="0" smtClean="0"/>
                        <a:t>0.41</a:t>
                      </a:r>
                      <a:endParaRPr lang="en-US" dirty="0"/>
                    </a:p>
                  </a:txBody>
                  <a:tcPr/>
                </a:tc>
                <a:tc>
                  <a:txBody>
                    <a:bodyPr/>
                    <a:lstStyle/>
                    <a:p>
                      <a:r>
                        <a:rPr lang="en-US" dirty="0" smtClean="0"/>
                        <a:t>0.42</a:t>
                      </a:r>
                      <a:endParaRPr lang="en-US" dirty="0"/>
                    </a:p>
                  </a:txBody>
                  <a:tcPr/>
                </a:tc>
                <a:extLst>
                  <a:ext uri="{0D108BD9-81ED-4DB2-BD59-A6C34878D82A}">
                    <a16:rowId xmlns:a16="http://schemas.microsoft.com/office/drawing/2014/main" val="1935783406"/>
                  </a:ext>
                </a:extLst>
              </a:tr>
            </a:tbl>
          </a:graphicData>
        </a:graphic>
      </p:graphicFrame>
      <p:sp>
        <p:nvSpPr>
          <p:cNvPr id="7" name="TextBox 6"/>
          <p:cNvSpPr txBox="1"/>
          <p:nvPr/>
        </p:nvSpPr>
        <p:spPr>
          <a:xfrm>
            <a:off x="745588" y="654148"/>
            <a:ext cx="7589520" cy="1600438"/>
          </a:xfrm>
          <a:prstGeom prst="rect">
            <a:avLst/>
          </a:prstGeom>
          <a:noFill/>
        </p:spPr>
        <p:txBody>
          <a:bodyPr wrap="square" rtlCol="0">
            <a:spAutoFit/>
          </a:bodyPr>
          <a:lstStyle/>
          <a:p>
            <a:pPr>
              <a:lnSpc>
                <a:spcPct val="150000"/>
              </a:lnSpc>
            </a:pPr>
            <a:r>
              <a:rPr lang="en-US" dirty="0" smtClean="0"/>
              <a:t>For Tec dataset:</a:t>
            </a:r>
          </a:p>
          <a:p>
            <a:pPr>
              <a:lnSpc>
                <a:spcPct val="150000"/>
              </a:lnSpc>
            </a:pPr>
            <a:r>
              <a:rPr lang="en-US" dirty="0" smtClean="0"/>
              <a:t>The case </a:t>
            </a:r>
            <a:r>
              <a:rPr lang="en-US" dirty="0"/>
              <a:t>that using prompt could lead to </a:t>
            </a:r>
            <a:r>
              <a:rPr lang="en-US" dirty="0" smtClean="0"/>
              <a:t>improvement when using prompt </a:t>
            </a:r>
          </a:p>
          <a:p>
            <a:pPr>
              <a:lnSpc>
                <a:spcPct val="150000"/>
              </a:lnSpc>
            </a:pPr>
            <a:r>
              <a:rPr lang="en-US" dirty="0" smtClean="0"/>
              <a:t>When using </a:t>
            </a:r>
            <a:r>
              <a:rPr lang="en-US" dirty="0" err="1" smtClean="0"/>
              <a:t>Deberta</a:t>
            </a:r>
            <a:r>
              <a:rPr lang="en-US" dirty="0" smtClean="0"/>
              <a:t> model:</a:t>
            </a:r>
          </a:p>
          <a:p>
            <a:pPr>
              <a:lnSpc>
                <a:spcPct val="150000"/>
              </a:lnSpc>
            </a:pPr>
            <a:r>
              <a:rPr lang="en-US" dirty="0"/>
              <a:t>Emotion </a:t>
            </a:r>
            <a:r>
              <a:rPr lang="en-US" dirty="0" smtClean="0"/>
              <a:t>prompt (“The emotion </a:t>
            </a:r>
            <a:r>
              <a:rPr lang="en-US" dirty="0" err="1" smtClean="0"/>
              <a:t>is”+main</a:t>
            </a:r>
            <a:r>
              <a:rPr lang="en-US" dirty="0" smtClean="0"/>
              <a:t> sentence)</a:t>
            </a:r>
          </a:p>
          <a:p>
            <a:endParaRPr lang="en-US" dirty="0"/>
          </a:p>
        </p:txBody>
      </p:sp>
    </p:spTree>
    <p:extLst>
      <p:ext uri="{BB962C8B-B14F-4D97-AF65-F5344CB8AC3E}">
        <p14:creationId xmlns:p14="http://schemas.microsoft.com/office/powerpoint/2010/main" val="2793273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0"/>
            <a:ext cx="8520600" cy="450166"/>
          </a:xfrm>
        </p:spPr>
        <p:txBody>
          <a:bodyPr/>
          <a:lstStyle/>
          <a:p>
            <a:pPr algn="ctr">
              <a:buNone/>
            </a:pPr>
            <a:r>
              <a:rPr lang="en-US" b="1" dirty="0"/>
              <a:t>Analyzing results regarding </a:t>
            </a:r>
            <a:r>
              <a:rPr lang="en-US" b="1" dirty="0" smtClean="0"/>
              <a:t>labels when using </a:t>
            </a:r>
            <a:r>
              <a:rPr lang="en-US" b="1" dirty="0" err="1" smtClean="0"/>
              <a:t>Deberta</a:t>
            </a:r>
            <a:r>
              <a:rPr lang="en-US" b="1" dirty="0" smtClean="0"/>
              <a:t> model for </a:t>
            </a:r>
            <a:r>
              <a:rPr lang="en-US" b="1" dirty="0" err="1" smtClean="0"/>
              <a:t>Isear</a:t>
            </a:r>
            <a:r>
              <a:rPr lang="en-US" b="1" dirty="0" smtClean="0"/>
              <a:t> dataset (according to last experiment)</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 smtClean="0"/>
              <a:t>4</a:t>
            </a:fld>
            <a:endParaRPr lang="ja" altLang="en-US"/>
          </a:p>
        </p:txBody>
      </p:sp>
      <p:sp>
        <p:nvSpPr>
          <p:cNvPr id="5" name="TextBox 4"/>
          <p:cNvSpPr txBox="1"/>
          <p:nvPr/>
        </p:nvSpPr>
        <p:spPr>
          <a:xfrm>
            <a:off x="311700" y="668215"/>
            <a:ext cx="8410269" cy="307777"/>
          </a:xfrm>
          <a:prstGeom prst="rect">
            <a:avLst/>
          </a:prstGeom>
          <a:noFill/>
        </p:spPr>
        <p:txBody>
          <a:bodyPr wrap="square" rtlCol="0">
            <a:spAutoFit/>
          </a:bodyPr>
          <a:lstStyle/>
          <a:p>
            <a:r>
              <a:rPr lang="en-US" dirty="0"/>
              <a:t>Emotion </a:t>
            </a:r>
            <a:r>
              <a:rPr lang="en-US" dirty="0" smtClean="0"/>
              <a:t>name</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756629612"/>
              </p:ext>
            </p:extLst>
          </p:nvPr>
        </p:nvGraphicFramePr>
        <p:xfrm>
          <a:off x="400919" y="1038644"/>
          <a:ext cx="7419904" cy="741680"/>
        </p:xfrm>
        <a:graphic>
          <a:graphicData uri="http://schemas.openxmlformats.org/drawingml/2006/table">
            <a:tbl>
              <a:tblPr firstRow="1" bandRow="1">
                <a:tableStyleId>{5C22544A-7EE6-4342-B048-85BDC9FD1C3A}</a:tableStyleId>
              </a:tblPr>
              <a:tblGrid>
                <a:gridCol w="927488">
                  <a:extLst>
                    <a:ext uri="{9D8B030D-6E8A-4147-A177-3AD203B41FA5}">
                      <a16:colId xmlns:a16="http://schemas.microsoft.com/office/drawing/2014/main" val="78121269"/>
                    </a:ext>
                  </a:extLst>
                </a:gridCol>
                <a:gridCol w="927488">
                  <a:extLst>
                    <a:ext uri="{9D8B030D-6E8A-4147-A177-3AD203B41FA5}">
                      <a16:colId xmlns:a16="http://schemas.microsoft.com/office/drawing/2014/main" val="2543156934"/>
                    </a:ext>
                  </a:extLst>
                </a:gridCol>
                <a:gridCol w="927488">
                  <a:extLst>
                    <a:ext uri="{9D8B030D-6E8A-4147-A177-3AD203B41FA5}">
                      <a16:colId xmlns:a16="http://schemas.microsoft.com/office/drawing/2014/main" val="2175343821"/>
                    </a:ext>
                  </a:extLst>
                </a:gridCol>
                <a:gridCol w="927488">
                  <a:extLst>
                    <a:ext uri="{9D8B030D-6E8A-4147-A177-3AD203B41FA5}">
                      <a16:colId xmlns:a16="http://schemas.microsoft.com/office/drawing/2014/main" val="2016139363"/>
                    </a:ext>
                  </a:extLst>
                </a:gridCol>
                <a:gridCol w="927488">
                  <a:extLst>
                    <a:ext uri="{9D8B030D-6E8A-4147-A177-3AD203B41FA5}">
                      <a16:colId xmlns:a16="http://schemas.microsoft.com/office/drawing/2014/main" val="81696415"/>
                    </a:ext>
                  </a:extLst>
                </a:gridCol>
                <a:gridCol w="927488">
                  <a:extLst>
                    <a:ext uri="{9D8B030D-6E8A-4147-A177-3AD203B41FA5}">
                      <a16:colId xmlns:a16="http://schemas.microsoft.com/office/drawing/2014/main" val="3013070974"/>
                    </a:ext>
                  </a:extLst>
                </a:gridCol>
                <a:gridCol w="927488">
                  <a:extLst>
                    <a:ext uri="{9D8B030D-6E8A-4147-A177-3AD203B41FA5}">
                      <a16:colId xmlns:a16="http://schemas.microsoft.com/office/drawing/2014/main" val="1335776759"/>
                    </a:ext>
                  </a:extLst>
                </a:gridCol>
                <a:gridCol w="927488">
                  <a:extLst>
                    <a:ext uri="{9D8B030D-6E8A-4147-A177-3AD203B41FA5}">
                      <a16:colId xmlns:a16="http://schemas.microsoft.com/office/drawing/2014/main" val="773901183"/>
                    </a:ext>
                  </a:extLst>
                </a:gridCol>
              </a:tblGrid>
              <a:tr h="370840">
                <a:tc>
                  <a:txBody>
                    <a:bodyPr/>
                    <a:lstStyle/>
                    <a:p>
                      <a:r>
                        <a:rPr lang="en-US" dirty="0" smtClean="0"/>
                        <a:t>emotion</a:t>
                      </a:r>
                      <a:endParaRPr lang="en-US" dirty="0"/>
                    </a:p>
                  </a:txBody>
                  <a:tcPr/>
                </a:tc>
                <a:tc>
                  <a:txBody>
                    <a:bodyPr/>
                    <a:lstStyle/>
                    <a:p>
                      <a:r>
                        <a:rPr lang="en-US" dirty="0" smtClean="0"/>
                        <a:t>anger</a:t>
                      </a:r>
                      <a:endParaRPr lang="en-US" dirty="0"/>
                    </a:p>
                  </a:txBody>
                  <a:tcPr/>
                </a:tc>
                <a:tc>
                  <a:txBody>
                    <a:bodyPr/>
                    <a:lstStyle/>
                    <a:p>
                      <a:r>
                        <a:rPr lang="en-US" dirty="0" smtClean="0"/>
                        <a:t>disgust</a:t>
                      </a:r>
                      <a:endParaRPr lang="en-US" dirty="0"/>
                    </a:p>
                  </a:txBody>
                  <a:tcPr/>
                </a:tc>
                <a:tc>
                  <a:txBody>
                    <a:bodyPr/>
                    <a:lstStyle/>
                    <a:p>
                      <a:r>
                        <a:rPr lang="en-US" dirty="0" smtClean="0"/>
                        <a:t>fear</a:t>
                      </a:r>
                      <a:endParaRPr lang="en-US" dirty="0"/>
                    </a:p>
                  </a:txBody>
                  <a:tcPr/>
                </a:tc>
                <a:tc>
                  <a:txBody>
                    <a:bodyPr/>
                    <a:lstStyle/>
                    <a:p>
                      <a:r>
                        <a:rPr lang="en-US" dirty="0" smtClean="0"/>
                        <a:t>guilt</a:t>
                      </a:r>
                      <a:endParaRPr lang="en-US" dirty="0"/>
                    </a:p>
                  </a:txBody>
                  <a:tcPr/>
                </a:tc>
                <a:tc>
                  <a:txBody>
                    <a:bodyPr/>
                    <a:lstStyle/>
                    <a:p>
                      <a:r>
                        <a:rPr lang="en-US" dirty="0" smtClean="0"/>
                        <a:t>joy</a:t>
                      </a:r>
                      <a:endParaRPr lang="en-US" dirty="0"/>
                    </a:p>
                  </a:txBody>
                  <a:tcPr/>
                </a:tc>
                <a:tc>
                  <a:txBody>
                    <a:bodyPr/>
                    <a:lstStyle/>
                    <a:p>
                      <a:r>
                        <a:rPr lang="en-US" dirty="0" smtClean="0"/>
                        <a:t>sadness</a:t>
                      </a:r>
                      <a:endParaRPr lang="en-US" dirty="0"/>
                    </a:p>
                  </a:txBody>
                  <a:tcPr/>
                </a:tc>
                <a:tc>
                  <a:txBody>
                    <a:bodyPr/>
                    <a:lstStyle/>
                    <a:p>
                      <a:r>
                        <a:rPr lang="en-US" dirty="0" smtClean="0"/>
                        <a:t>shame</a:t>
                      </a:r>
                      <a:endParaRPr lang="en-US" dirty="0"/>
                    </a:p>
                  </a:txBody>
                  <a:tcPr/>
                </a:tc>
                <a:extLst>
                  <a:ext uri="{0D108BD9-81ED-4DB2-BD59-A6C34878D82A}">
                    <a16:rowId xmlns:a16="http://schemas.microsoft.com/office/drawing/2014/main" val="2218012745"/>
                  </a:ext>
                </a:extLst>
              </a:tr>
              <a:tr h="370840">
                <a:tc>
                  <a:txBody>
                    <a:bodyPr/>
                    <a:lstStyle/>
                    <a:p>
                      <a:r>
                        <a:rPr lang="en-US" dirty="0" smtClean="0"/>
                        <a:t>F1</a:t>
                      </a:r>
                      <a:r>
                        <a:rPr lang="en-US" baseline="0" dirty="0" smtClean="0"/>
                        <a:t> score</a:t>
                      </a:r>
                      <a:endParaRPr lang="en-US" dirty="0"/>
                    </a:p>
                  </a:txBody>
                  <a:tcPr/>
                </a:tc>
                <a:tc>
                  <a:txBody>
                    <a:bodyPr/>
                    <a:lstStyle/>
                    <a:p>
                      <a:r>
                        <a:rPr lang="en-US" dirty="0" smtClean="0"/>
                        <a:t>0.47</a:t>
                      </a:r>
                      <a:endParaRPr lang="en-US" dirty="0"/>
                    </a:p>
                  </a:txBody>
                  <a:tcPr/>
                </a:tc>
                <a:tc>
                  <a:txBody>
                    <a:bodyPr/>
                    <a:lstStyle/>
                    <a:p>
                      <a:r>
                        <a:rPr lang="en-US" dirty="0" smtClean="0"/>
                        <a:t>0.46</a:t>
                      </a:r>
                      <a:endParaRPr lang="en-US" dirty="0"/>
                    </a:p>
                  </a:txBody>
                  <a:tcPr/>
                </a:tc>
                <a:tc>
                  <a:txBody>
                    <a:bodyPr/>
                    <a:lstStyle/>
                    <a:p>
                      <a:r>
                        <a:rPr lang="en-US" dirty="0" smtClean="0"/>
                        <a:t>0.65</a:t>
                      </a:r>
                      <a:endParaRPr lang="en-US" dirty="0"/>
                    </a:p>
                  </a:txBody>
                  <a:tcPr/>
                </a:tc>
                <a:tc>
                  <a:txBody>
                    <a:bodyPr/>
                    <a:lstStyle/>
                    <a:p>
                      <a:r>
                        <a:rPr lang="en-US" dirty="0" smtClean="0"/>
                        <a:t>0.51</a:t>
                      </a:r>
                      <a:endParaRPr lang="en-US" dirty="0"/>
                    </a:p>
                  </a:txBody>
                  <a:tcPr/>
                </a:tc>
                <a:tc>
                  <a:txBody>
                    <a:bodyPr/>
                    <a:lstStyle/>
                    <a:p>
                      <a:r>
                        <a:rPr lang="en-US" dirty="0" smtClean="0"/>
                        <a:t>0.9</a:t>
                      </a:r>
                      <a:endParaRPr lang="en-US" dirty="0"/>
                    </a:p>
                  </a:txBody>
                  <a:tcPr/>
                </a:tc>
                <a:tc>
                  <a:txBody>
                    <a:bodyPr/>
                    <a:lstStyle/>
                    <a:p>
                      <a:r>
                        <a:rPr lang="en-US" dirty="0" smtClean="0"/>
                        <a:t>0.57</a:t>
                      </a:r>
                      <a:endParaRPr lang="en-US" dirty="0"/>
                    </a:p>
                  </a:txBody>
                  <a:tcPr/>
                </a:tc>
                <a:tc>
                  <a:txBody>
                    <a:bodyPr/>
                    <a:lstStyle/>
                    <a:p>
                      <a:r>
                        <a:rPr lang="en-US" dirty="0" smtClean="0"/>
                        <a:t>0.2</a:t>
                      </a:r>
                      <a:endParaRPr lang="en-US" dirty="0"/>
                    </a:p>
                  </a:txBody>
                  <a:tcPr/>
                </a:tc>
                <a:extLst>
                  <a:ext uri="{0D108BD9-81ED-4DB2-BD59-A6C34878D82A}">
                    <a16:rowId xmlns:a16="http://schemas.microsoft.com/office/drawing/2014/main" val="2266447585"/>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560933777"/>
              </p:ext>
            </p:extLst>
          </p:nvPr>
        </p:nvGraphicFramePr>
        <p:xfrm>
          <a:off x="311700" y="3445340"/>
          <a:ext cx="7419904" cy="741680"/>
        </p:xfrm>
        <a:graphic>
          <a:graphicData uri="http://schemas.openxmlformats.org/drawingml/2006/table">
            <a:tbl>
              <a:tblPr firstRow="1" bandRow="1">
                <a:tableStyleId>{5C22544A-7EE6-4342-B048-85BDC9FD1C3A}</a:tableStyleId>
              </a:tblPr>
              <a:tblGrid>
                <a:gridCol w="927488">
                  <a:extLst>
                    <a:ext uri="{9D8B030D-6E8A-4147-A177-3AD203B41FA5}">
                      <a16:colId xmlns:a16="http://schemas.microsoft.com/office/drawing/2014/main" val="78121269"/>
                    </a:ext>
                  </a:extLst>
                </a:gridCol>
                <a:gridCol w="927488">
                  <a:extLst>
                    <a:ext uri="{9D8B030D-6E8A-4147-A177-3AD203B41FA5}">
                      <a16:colId xmlns:a16="http://schemas.microsoft.com/office/drawing/2014/main" val="2543156934"/>
                    </a:ext>
                  </a:extLst>
                </a:gridCol>
                <a:gridCol w="927488">
                  <a:extLst>
                    <a:ext uri="{9D8B030D-6E8A-4147-A177-3AD203B41FA5}">
                      <a16:colId xmlns:a16="http://schemas.microsoft.com/office/drawing/2014/main" val="2175343821"/>
                    </a:ext>
                  </a:extLst>
                </a:gridCol>
                <a:gridCol w="927488">
                  <a:extLst>
                    <a:ext uri="{9D8B030D-6E8A-4147-A177-3AD203B41FA5}">
                      <a16:colId xmlns:a16="http://schemas.microsoft.com/office/drawing/2014/main" val="2016139363"/>
                    </a:ext>
                  </a:extLst>
                </a:gridCol>
                <a:gridCol w="927488">
                  <a:extLst>
                    <a:ext uri="{9D8B030D-6E8A-4147-A177-3AD203B41FA5}">
                      <a16:colId xmlns:a16="http://schemas.microsoft.com/office/drawing/2014/main" val="81696415"/>
                    </a:ext>
                  </a:extLst>
                </a:gridCol>
                <a:gridCol w="927488">
                  <a:extLst>
                    <a:ext uri="{9D8B030D-6E8A-4147-A177-3AD203B41FA5}">
                      <a16:colId xmlns:a16="http://schemas.microsoft.com/office/drawing/2014/main" val="3013070974"/>
                    </a:ext>
                  </a:extLst>
                </a:gridCol>
                <a:gridCol w="927488">
                  <a:extLst>
                    <a:ext uri="{9D8B030D-6E8A-4147-A177-3AD203B41FA5}">
                      <a16:colId xmlns:a16="http://schemas.microsoft.com/office/drawing/2014/main" val="1335776759"/>
                    </a:ext>
                  </a:extLst>
                </a:gridCol>
                <a:gridCol w="927488">
                  <a:extLst>
                    <a:ext uri="{9D8B030D-6E8A-4147-A177-3AD203B41FA5}">
                      <a16:colId xmlns:a16="http://schemas.microsoft.com/office/drawing/2014/main" val="773901183"/>
                    </a:ext>
                  </a:extLst>
                </a:gridCol>
              </a:tblGrid>
              <a:tr h="370840">
                <a:tc>
                  <a:txBody>
                    <a:bodyPr/>
                    <a:lstStyle/>
                    <a:p>
                      <a:r>
                        <a:rPr lang="en-US" dirty="0" smtClean="0"/>
                        <a:t>emotion</a:t>
                      </a:r>
                      <a:endParaRPr lang="en-US" dirty="0"/>
                    </a:p>
                  </a:txBody>
                  <a:tcPr/>
                </a:tc>
                <a:tc>
                  <a:txBody>
                    <a:bodyPr/>
                    <a:lstStyle/>
                    <a:p>
                      <a:r>
                        <a:rPr lang="en-US" dirty="0" smtClean="0"/>
                        <a:t>anger</a:t>
                      </a:r>
                      <a:endParaRPr lang="en-US" dirty="0"/>
                    </a:p>
                  </a:txBody>
                  <a:tcPr/>
                </a:tc>
                <a:tc>
                  <a:txBody>
                    <a:bodyPr/>
                    <a:lstStyle/>
                    <a:p>
                      <a:r>
                        <a:rPr lang="en-US" dirty="0" smtClean="0"/>
                        <a:t>disgust</a:t>
                      </a:r>
                      <a:endParaRPr lang="en-US" dirty="0"/>
                    </a:p>
                  </a:txBody>
                  <a:tcPr/>
                </a:tc>
                <a:tc>
                  <a:txBody>
                    <a:bodyPr/>
                    <a:lstStyle/>
                    <a:p>
                      <a:r>
                        <a:rPr lang="en-US" dirty="0" smtClean="0"/>
                        <a:t>fear</a:t>
                      </a:r>
                      <a:endParaRPr lang="en-US" dirty="0"/>
                    </a:p>
                  </a:txBody>
                  <a:tcPr/>
                </a:tc>
                <a:tc>
                  <a:txBody>
                    <a:bodyPr/>
                    <a:lstStyle/>
                    <a:p>
                      <a:r>
                        <a:rPr lang="en-US" dirty="0" smtClean="0"/>
                        <a:t>guilt</a:t>
                      </a:r>
                      <a:endParaRPr lang="en-US" dirty="0"/>
                    </a:p>
                  </a:txBody>
                  <a:tcPr/>
                </a:tc>
                <a:tc>
                  <a:txBody>
                    <a:bodyPr/>
                    <a:lstStyle/>
                    <a:p>
                      <a:r>
                        <a:rPr lang="en-US" dirty="0" smtClean="0"/>
                        <a:t>joy</a:t>
                      </a:r>
                      <a:endParaRPr lang="en-US" dirty="0"/>
                    </a:p>
                  </a:txBody>
                  <a:tcPr/>
                </a:tc>
                <a:tc>
                  <a:txBody>
                    <a:bodyPr/>
                    <a:lstStyle/>
                    <a:p>
                      <a:r>
                        <a:rPr lang="en-US" dirty="0" smtClean="0"/>
                        <a:t>sadness</a:t>
                      </a:r>
                      <a:endParaRPr lang="en-US" dirty="0"/>
                    </a:p>
                  </a:txBody>
                  <a:tcPr/>
                </a:tc>
                <a:tc>
                  <a:txBody>
                    <a:bodyPr/>
                    <a:lstStyle/>
                    <a:p>
                      <a:r>
                        <a:rPr lang="en-US" dirty="0" smtClean="0"/>
                        <a:t>shame</a:t>
                      </a:r>
                      <a:endParaRPr lang="en-US" dirty="0"/>
                    </a:p>
                  </a:txBody>
                  <a:tcPr/>
                </a:tc>
                <a:extLst>
                  <a:ext uri="{0D108BD9-81ED-4DB2-BD59-A6C34878D82A}">
                    <a16:rowId xmlns:a16="http://schemas.microsoft.com/office/drawing/2014/main" val="2218012745"/>
                  </a:ext>
                </a:extLst>
              </a:tr>
              <a:tr h="370840">
                <a:tc>
                  <a:txBody>
                    <a:bodyPr/>
                    <a:lstStyle/>
                    <a:p>
                      <a:r>
                        <a:rPr lang="en-US" dirty="0" smtClean="0"/>
                        <a:t>F1</a:t>
                      </a:r>
                      <a:r>
                        <a:rPr lang="en-US" baseline="0" dirty="0" smtClean="0"/>
                        <a:t> score</a:t>
                      </a:r>
                      <a:endParaRPr lang="en-US" dirty="0"/>
                    </a:p>
                  </a:txBody>
                  <a:tcPr/>
                </a:tc>
                <a:tc>
                  <a:txBody>
                    <a:bodyPr/>
                    <a:lstStyle/>
                    <a:p>
                      <a:r>
                        <a:rPr lang="en-US" dirty="0" smtClean="0"/>
                        <a:t>0.48</a:t>
                      </a:r>
                      <a:endParaRPr lang="en-US" dirty="0"/>
                    </a:p>
                  </a:txBody>
                  <a:tcPr/>
                </a:tc>
                <a:tc>
                  <a:txBody>
                    <a:bodyPr/>
                    <a:lstStyle/>
                    <a:p>
                      <a:r>
                        <a:rPr lang="en-US" dirty="0" smtClean="0"/>
                        <a:t>0.58</a:t>
                      </a:r>
                      <a:endParaRPr lang="en-US" dirty="0"/>
                    </a:p>
                  </a:txBody>
                  <a:tcPr/>
                </a:tc>
                <a:tc>
                  <a:txBody>
                    <a:bodyPr/>
                    <a:lstStyle/>
                    <a:p>
                      <a:r>
                        <a:rPr lang="en-US" dirty="0" smtClean="0"/>
                        <a:t>0.74</a:t>
                      </a:r>
                      <a:endParaRPr lang="en-US" dirty="0"/>
                    </a:p>
                  </a:txBody>
                  <a:tcPr/>
                </a:tc>
                <a:tc>
                  <a:txBody>
                    <a:bodyPr/>
                    <a:lstStyle/>
                    <a:p>
                      <a:r>
                        <a:rPr lang="en-US" dirty="0" smtClean="0"/>
                        <a:t>0.55</a:t>
                      </a:r>
                      <a:endParaRPr lang="en-US" dirty="0"/>
                    </a:p>
                  </a:txBody>
                  <a:tcPr/>
                </a:tc>
                <a:tc>
                  <a:txBody>
                    <a:bodyPr/>
                    <a:lstStyle/>
                    <a:p>
                      <a:r>
                        <a:rPr lang="en-US" dirty="0" smtClean="0"/>
                        <a:t>0.91</a:t>
                      </a:r>
                      <a:endParaRPr lang="en-US" dirty="0"/>
                    </a:p>
                  </a:txBody>
                  <a:tcPr/>
                </a:tc>
                <a:tc>
                  <a:txBody>
                    <a:bodyPr/>
                    <a:lstStyle/>
                    <a:p>
                      <a:r>
                        <a:rPr lang="en-US" dirty="0" smtClean="0"/>
                        <a:t>0.6</a:t>
                      </a:r>
                      <a:endParaRPr lang="en-US" dirty="0"/>
                    </a:p>
                  </a:txBody>
                  <a:tcPr/>
                </a:tc>
                <a:tc>
                  <a:txBody>
                    <a:bodyPr/>
                    <a:lstStyle/>
                    <a:p>
                      <a:r>
                        <a:rPr lang="en-US" dirty="0" smtClean="0"/>
                        <a:t>0.43</a:t>
                      </a:r>
                      <a:endParaRPr lang="en-US" dirty="0"/>
                    </a:p>
                  </a:txBody>
                  <a:tcPr/>
                </a:tc>
                <a:extLst>
                  <a:ext uri="{0D108BD9-81ED-4DB2-BD59-A6C34878D82A}">
                    <a16:rowId xmlns:a16="http://schemas.microsoft.com/office/drawing/2014/main" val="2266447585"/>
                  </a:ext>
                </a:extLst>
              </a:tr>
            </a:tbl>
          </a:graphicData>
        </a:graphic>
      </p:graphicFrame>
      <p:sp>
        <p:nvSpPr>
          <p:cNvPr id="8" name="Rectangle 7"/>
          <p:cNvSpPr/>
          <p:nvPr/>
        </p:nvSpPr>
        <p:spPr>
          <a:xfrm>
            <a:off x="273510" y="2997212"/>
            <a:ext cx="3748142" cy="307777"/>
          </a:xfrm>
          <a:prstGeom prst="rect">
            <a:avLst/>
          </a:prstGeom>
        </p:spPr>
        <p:txBody>
          <a:bodyPr wrap="none">
            <a:spAutoFit/>
          </a:bodyPr>
          <a:lstStyle/>
          <a:p>
            <a:r>
              <a:rPr lang="en-US" dirty="0"/>
              <a:t>Emotion prompt (“The emotion is”+ emotion) </a:t>
            </a:r>
          </a:p>
        </p:txBody>
      </p:sp>
      <p:graphicFrame>
        <p:nvGraphicFramePr>
          <p:cNvPr id="9" name="Table 8"/>
          <p:cNvGraphicFramePr>
            <a:graphicFrameLocks noGrp="1"/>
          </p:cNvGraphicFramePr>
          <p:nvPr>
            <p:extLst>
              <p:ext uri="{D42A27DB-BD31-4B8C-83A1-F6EECF244321}">
                <p14:modId xmlns:p14="http://schemas.microsoft.com/office/powerpoint/2010/main" val="897573417"/>
              </p:ext>
            </p:extLst>
          </p:nvPr>
        </p:nvGraphicFramePr>
        <p:xfrm>
          <a:off x="400919" y="2192880"/>
          <a:ext cx="7419904" cy="741680"/>
        </p:xfrm>
        <a:graphic>
          <a:graphicData uri="http://schemas.openxmlformats.org/drawingml/2006/table">
            <a:tbl>
              <a:tblPr firstRow="1" bandRow="1">
                <a:tableStyleId>{5C22544A-7EE6-4342-B048-85BDC9FD1C3A}</a:tableStyleId>
              </a:tblPr>
              <a:tblGrid>
                <a:gridCol w="927488">
                  <a:extLst>
                    <a:ext uri="{9D8B030D-6E8A-4147-A177-3AD203B41FA5}">
                      <a16:colId xmlns:a16="http://schemas.microsoft.com/office/drawing/2014/main" val="78121269"/>
                    </a:ext>
                  </a:extLst>
                </a:gridCol>
                <a:gridCol w="927488">
                  <a:extLst>
                    <a:ext uri="{9D8B030D-6E8A-4147-A177-3AD203B41FA5}">
                      <a16:colId xmlns:a16="http://schemas.microsoft.com/office/drawing/2014/main" val="2543156934"/>
                    </a:ext>
                  </a:extLst>
                </a:gridCol>
                <a:gridCol w="927488">
                  <a:extLst>
                    <a:ext uri="{9D8B030D-6E8A-4147-A177-3AD203B41FA5}">
                      <a16:colId xmlns:a16="http://schemas.microsoft.com/office/drawing/2014/main" val="2175343821"/>
                    </a:ext>
                  </a:extLst>
                </a:gridCol>
                <a:gridCol w="927488">
                  <a:extLst>
                    <a:ext uri="{9D8B030D-6E8A-4147-A177-3AD203B41FA5}">
                      <a16:colId xmlns:a16="http://schemas.microsoft.com/office/drawing/2014/main" val="2016139363"/>
                    </a:ext>
                  </a:extLst>
                </a:gridCol>
                <a:gridCol w="927488">
                  <a:extLst>
                    <a:ext uri="{9D8B030D-6E8A-4147-A177-3AD203B41FA5}">
                      <a16:colId xmlns:a16="http://schemas.microsoft.com/office/drawing/2014/main" val="81696415"/>
                    </a:ext>
                  </a:extLst>
                </a:gridCol>
                <a:gridCol w="927488">
                  <a:extLst>
                    <a:ext uri="{9D8B030D-6E8A-4147-A177-3AD203B41FA5}">
                      <a16:colId xmlns:a16="http://schemas.microsoft.com/office/drawing/2014/main" val="3013070974"/>
                    </a:ext>
                  </a:extLst>
                </a:gridCol>
                <a:gridCol w="927488">
                  <a:extLst>
                    <a:ext uri="{9D8B030D-6E8A-4147-A177-3AD203B41FA5}">
                      <a16:colId xmlns:a16="http://schemas.microsoft.com/office/drawing/2014/main" val="1335776759"/>
                    </a:ext>
                  </a:extLst>
                </a:gridCol>
                <a:gridCol w="927488">
                  <a:extLst>
                    <a:ext uri="{9D8B030D-6E8A-4147-A177-3AD203B41FA5}">
                      <a16:colId xmlns:a16="http://schemas.microsoft.com/office/drawing/2014/main" val="773901183"/>
                    </a:ext>
                  </a:extLst>
                </a:gridCol>
              </a:tblGrid>
              <a:tr h="370840">
                <a:tc>
                  <a:txBody>
                    <a:bodyPr/>
                    <a:lstStyle/>
                    <a:p>
                      <a:r>
                        <a:rPr lang="en-US" dirty="0" smtClean="0"/>
                        <a:t>emotion</a:t>
                      </a:r>
                      <a:endParaRPr lang="en-US" dirty="0"/>
                    </a:p>
                  </a:txBody>
                  <a:tcPr/>
                </a:tc>
                <a:tc>
                  <a:txBody>
                    <a:bodyPr/>
                    <a:lstStyle/>
                    <a:p>
                      <a:r>
                        <a:rPr lang="en-US" dirty="0" smtClean="0"/>
                        <a:t>anger</a:t>
                      </a:r>
                      <a:endParaRPr lang="en-US" dirty="0"/>
                    </a:p>
                  </a:txBody>
                  <a:tcPr/>
                </a:tc>
                <a:tc>
                  <a:txBody>
                    <a:bodyPr/>
                    <a:lstStyle/>
                    <a:p>
                      <a:r>
                        <a:rPr lang="en-US" dirty="0" smtClean="0"/>
                        <a:t>disgust</a:t>
                      </a:r>
                      <a:endParaRPr lang="en-US" dirty="0"/>
                    </a:p>
                  </a:txBody>
                  <a:tcPr/>
                </a:tc>
                <a:tc>
                  <a:txBody>
                    <a:bodyPr/>
                    <a:lstStyle/>
                    <a:p>
                      <a:r>
                        <a:rPr lang="en-US" dirty="0" smtClean="0"/>
                        <a:t>fear</a:t>
                      </a:r>
                      <a:endParaRPr lang="en-US" dirty="0"/>
                    </a:p>
                  </a:txBody>
                  <a:tcPr/>
                </a:tc>
                <a:tc>
                  <a:txBody>
                    <a:bodyPr/>
                    <a:lstStyle/>
                    <a:p>
                      <a:r>
                        <a:rPr lang="en-US" dirty="0" smtClean="0"/>
                        <a:t>guilt</a:t>
                      </a:r>
                      <a:endParaRPr lang="en-US" dirty="0"/>
                    </a:p>
                  </a:txBody>
                  <a:tcPr/>
                </a:tc>
                <a:tc>
                  <a:txBody>
                    <a:bodyPr/>
                    <a:lstStyle/>
                    <a:p>
                      <a:r>
                        <a:rPr lang="en-US" dirty="0" smtClean="0"/>
                        <a:t>joy</a:t>
                      </a:r>
                      <a:endParaRPr lang="en-US" dirty="0"/>
                    </a:p>
                  </a:txBody>
                  <a:tcPr/>
                </a:tc>
                <a:tc>
                  <a:txBody>
                    <a:bodyPr/>
                    <a:lstStyle/>
                    <a:p>
                      <a:r>
                        <a:rPr lang="en-US" dirty="0" smtClean="0"/>
                        <a:t>sadness</a:t>
                      </a:r>
                      <a:endParaRPr lang="en-US" dirty="0"/>
                    </a:p>
                  </a:txBody>
                  <a:tcPr/>
                </a:tc>
                <a:tc>
                  <a:txBody>
                    <a:bodyPr/>
                    <a:lstStyle/>
                    <a:p>
                      <a:r>
                        <a:rPr lang="en-US" dirty="0" smtClean="0"/>
                        <a:t>shame</a:t>
                      </a:r>
                      <a:endParaRPr lang="en-US" dirty="0"/>
                    </a:p>
                  </a:txBody>
                  <a:tcPr/>
                </a:tc>
                <a:extLst>
                  <a:ext uri="{0D108BD9-81ED-4DB2-BD59-A6C34878D82A}">
                    <a16:rowId xmlns:a16="http://schemas.microsoft.com/office/drawing/2014/main" val="2218012745"/>
                  </a:ext>
                </a:extLst>
              </a:tr>
              <a:tr h="370840">
                <a:tc>
                  <a:txBody>
                    <a:bodyPr/>
                    <a:lstStyle/>
                    <a:p>
                      <a:r>
                        <a:rPr lang="en-US" dirty="0" smtClean="0"/>
                        <a:t>F1</a:t>
                      </a:r>
                      <a:r>
                        <a:rPr lang="en-US" baseline="0" dirty="0" smtClean="0"/>
                        <a:t> score</a:t>
                      </a:r>
                      <a:endParaRPr lang="en-US" dirty="0"/>
                    </a:p>
                  </a:txBody>
                  <a:tcPr/>
                </a:tc>
                <a:tc>
                  <a:txBody>
                    <a:bodyPr/>
                    <a:lstStyle/>
                    <a:p>
                      <a:r>
                        <a:rPr lang="en-US" dirty="0" smtClean="0"/>
                        <a:t>0.51</a:t>
                      </a:r>
                      <a:endParaRPr lang="en-US" dirty="0"/>
                    </a:p>
                  </a:txBody>
                  <a:tcPr/>
                </a:tc>
                <a:tc>
                  <a:txBody>
                    <a:bodyPr/>
                    <a:lstStyle/>
                    <a:p>
                      <a:r>
                        <a:rPr lang="en-US" dirty="0" smtClean="0"/>
                        <a:t>0.58</a:t>
                      </a:r>
                      <a:endParaRPr lang="en-US" dirty="0"/>
                    </a:p>
                  </a:txBody>
                  <a:tcPr/>
                </a:tc>
                <a:tc>
                  <a:txBody>
                    <a:bodyPr/>
                    <a:lstStyle/>
                    <a:p>
                      <a:r>
                        <a:rPr lang="en-US" dirty="0" smtClean="0"/>
                        <a:t>0.74</a:t>
                      </a:r>
                      <a:endParaRPr lang="en-US" dirty="0"/>
                    </a:p>
                  </a:txBody>
                  <a:tcPr/>
                </a:tc>
                <a:tc>
                  <a:txBody>
                    <a:bodyPr/>
                    <a:lstStyle/>
                    <a:p>
                      <a:r>
                        <a:rPr lang="en-US" dirty="0" smtClean="0"/>
                        <a:t>0.54</a:t>
                      </a:r>
                      <a:endParaRPr lang="en-US" dirty="0"/>
                    </a:p>
                  </a:txBody>
                  <a:tcPr/>
                </a:tc>
                <a:tc>
                  <a:txBody>
                    <a:bodyPr/>
                    <a:lstStyle/>
                    <a:p>
                      <a:r>
                        <a:rPr lang="en-US" dirty="0" smtClean="0"/>
                        <a:t>0.91</a:t>
                      </a:r>
                      <a:endParaRPr lang="en-US" dirty="0"/>
                    </a:p>
                  </a:txBody>
                  <a:tcPr/>
                </a:tc>
                <a:tc>
                  <a:txBody>
                    <a:bodyPr/>
                    <a:lstStyle/>
                    <a:p>
                      <a:r>
                        <a:rPr lang="en-US" dirty="0" smtClean="0"/>
                        <a:t>0.66</a:t>
                      </a:r>
                      <a:endParaRPr lang="en-US" dirty="0"/>
                    </a:p>
                  </a:txBody>
                  <a:tcPr/>
                </a:tc>
                <a:tc>
                  <a:txBody>
                    <a:bodyPr/>
                    <a:lstStyle/>
                    <a:p>
                      <a:r>
                        <a:rPr lang="en-US" dirty="0" smtClean="0"/>
                        <a:t>0.34</a:t>
                      </a:r>
                      <a:endParaRPr lang="en-US" dirty="0"/>
                    </a:p>
                  </a:txBody>
                  <a:tcPr/>
                </a:tc>
                <a:extLst>
                  <a:ext uri="{0D108BD9-81ED-4DB2-BD59-A6C34878D82A}">
                    <a16:rowId xmlns:a16="http://schemas.microsoft.com/office/drawing/2014/main" val="2266447585"/>
                  </a:ext>
                </a:extLst>
              </a:tr>
            </a:tbl>
          </a:graphicData>
        </a:graphic>
      </p:graphicFrame>
      <p:sp>
        <p:nvSpPr>
          <p:cNvPr id="10" name="Rectangle 9"/>
          <p:cNvSpPr/>
          <p:nvPr/>
        </p:nvSpPr>
        <p:spPr>
          <a:xfrm>
            <a:off x="311700" y="1885103"/>
            <a:ext cx="3570208" cy="523220"/>
          </a:xfrm>
          <a:prstGeom prst="rect">
            <a:avLst/>
          </a:prstGeom>
        </p:spPr>
        <p:txBody>
          <a:bodyPr wrap="none">
            <a:spAutoFit/>
          </a:bodyPr>
          <a:lstStyle/>
          <a:p>
            <a:r>
              <a:rPr lang="en-US" dirty="0"/>
              <a:t>Expr </a:t>
            </a:r>
            <a:r>
              <a:rPr lang="en-US" dirty="0" smtClean="0"/>
              <a:t>emo (</a:t>
            </a:r>
            <a:r>
              <a:rPr lang="en-US" dirty="0"/>
              <a:t>“This text expresses”+ </a:t>
            </a:r>
            <a:r>
              <a:rPr lang="en-US" dirty="0" smtClean="0"/>
              <a:t>emotion)</a:t>
            </a:r>
            <a:endParaRPr lang="en-US" dirty="0"/>
          </a:p>
          <a:p>
            <a:endParaRPr lang="en-US" dirty="0"/>
          </a:p>
        </p:txBody>
      </p:sp>
      <p:sp>
        <p:nvSpPr>
          <p:cNvPr id="11" name="Rectangle 10"/>
          <p:cNvSpPr/>
          <p:nvPr/>
        </p:nvSpPr>
        <p:spPr>
          <a:xfrm>
            <a:off x="311699" y="4327370"/>
            <a:ext cx="5772577" cy="307777"/>
          </a:xfrm>
          <a:prstGeom prst="rect">
            <a:avLst/>
          </a:prstGeom>
        </p:spPr>
        <p:txBody>
          <a:bodyPr wrap="square">
            <a:spAutoFit/>
          </a:bodyPr>
          <a:lstStyle/>
          <a:p>
            <a:r>
              <a:rPr lang="en-US" dirty="0"/>
              <a:t>The significant improvements for labels : disgust, shame </a:t>
            </a:r>
          </a:p>
        </p:txBody>
      </p:sp>
    </p:spTree>
    <p:extLst>
      <p:ext uri="{BB962C8B-B14F-4D97-AF65-F5344CB8AC3E}">
        <p14:creationId xmlns:p14="http://schemas.microsoft.com/office/powerpoint/2010/main" val="1585684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0"/>
          <p:cNvSpPr txBox="1">
            <a:spLocks noGrp="1"/>
          </p:cNvSpPr>
          <p:nvPr>
            <p:ph type="title"/>
          </p:nvPr>
        </p:nvSpPr>
        <p:spPr>
          <a:xfrm>
            <a:off x="270136" y="65936"/>
            <a:ext cx="8520600" cy="47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smtClean="0"/>
              <a:t>Checking the attention before and after using prompt</a:t>
            </a:r>
            <a:endParaRPr sz="1800" b="1" dirty="0"/>
          </a:p>
        </p:txBody>
      </p:sp>
      <p:sp>
        <p:nvSpPr>
          <p:cNvPr id="60" name="Google Shape;60;p10"/>
          <p:cNvSpPr txBox="1">
            <a:spLocks noGrp="1"/>
          </p:cNvSpPr>
          <p:nvPr>
            <p:ph type="sldNum" idx="12"/>
          </p:nvPr>
        </p:nvSpPr>
        <p:spPr>
          <a:xfrm>
            <a:off x="8179550" y="4843650"/>
            <a:ext cx="964500" cy="339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ltLang="ja"/>
              <a:t>5</a:t>
            </a:fld>
            <a:endParaRPr/>
          </a:p>
        </p:txBody>
      </p:sp>
      <p:sp>
        <p:nvSpPr>
          <p:cNvPr id="4" name="TextBox 3"/>
          <p:cNvSpPr txBox="1"/>
          <p:nvPr/>
        </p:nvSpPr>
        <p:spPr>
          <a:xfrm>
            <a:off x="741245" y="692727"/>
            <a:ext cx="8049491" cy="5909310"/>
          </a:xfrm>
          <a:prstGeom prst="rect">
            <a:avLst/>
          </a:prstGeom>
          <a:noFill/>
        </p:spPr>
        <p:txBody>
          <a:bodyPr wrap="square" rtlCol="0">
            <a:spAutoFit/>
          </a:bodyPr>
          <a:lstStyle/>
          <a:p>
            <a:pPr>
              <a:lnSpc>
                <a:spcPct val="150000"/>
              </a:lnSpc>
            </a:pPr>
            <a:r>
              <a:rPr lang="en-US" dirty="0" smtClean="0"/>
              <a:t>One idea to find the reason of improvements when using prompt in some cases:</a:t>
            </a:r>
          </a:p>
          <a:p>
            <a:pPr>
              <a:lnSpc>
                <a:spcPct val="150000"/>
              </a:lnSpc>
            </a:pPr>
            <a:r>
              <a:rPr lang="en-US" dirty="0"/>
              <a:t>Checking the attention of the tokens regarding their relevance to the </a:t>
            </a:r>
            <a:r>
              <a:rPr lang="en-US" dirty="0" smtClean="0"/>
              <a:t>emotion (for labels which were improved) before and after using prompt.</a:t>
            </a:r>
          </a:p>
          <a:p>
            <a:pPr>
              <a:lnSpc>
                <a:spcPct val="150000"/>
              </a:lnSpc>
            </a:pPr>
            <a:endParaRPr lang="en-US" dirty="0" smtClean="0"/>
          </a:p>
          <a:p>
            <a:pPr>
              <a:lnSpc>
                <a:spcPct val="150000"/>
              </a:lnSpc>
            </a:pPr>
            <a:r>
              <a:rPr lang="en-US" dirty="0" smtClean="0"/>
              <a:t>The measured attention:</a:t>
            </a:r>
          </a:p>
          <a:p>
            <a:pPr>
              <a:lnSpc>
                <a:spcPct val="150000"/>
              </a:lnSpc>
            </a:pPr>
            <a:r>
              <a:rPr lang="en-US" dirty="0" smtClean="0"/>
              <a:t>The average of attentions of the heads in the last layer of the model regarding the relevance of tokens to the emotion</a:t>
            </a:r>
            <a:endParaRPr lang="en-US" dirty="0"/>
          </a:p>
          <a:p>
            <a:pPr>
              <a:lnSpc>
                <a:spcPct val="150000"/>
              </a:lnSpc>
            </a:pPr>
            <a:r>
              <a:rPr lang="en-US" dirty="0" smtClean="0"/>
              <a:t>So, it shows how the tokens affect the emotion to make its context clear</a:t>
            </a: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r>
              <a:rPr lang="en-US" dirty="0" smtClean="0"/>
              <a:t> </a:t>
            </a:r>
          </a:p>
          <a:p>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None/>
            </a:pPr>
            <a:r>
              <a:rPr lang="en-US" sz="1800" b="1" dirty="0" smtClean="0"/>
              <a:t>Attention visualization for a sample sentence</a:t>
            </a:r>
            <a:endParaRPr lang="en-US" sz="1800" b="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 smtClean="0"/>
              <a:t>6</a:t>
            </a:fld>
            <a:endParaRPr lang="ja" altLang="en-US"/>
          </a:p>
        </p:txBody>
      </p:sp>
      <p:sp>
        <p:nvSpPr>
          <p:cNvPr id="5" name="TextBox 4"/>
          <p:cNvSpPr txBox="1"/>
          <p:nvPr/>
        </p:nvSpPr>
        <p:spPr>
          <a:xfrm>
            <a:off x="233396" y="753049"/>
            <a:ext cx="8271163" cy="2785378"/>
          </a:xfrm>
          <a:prstGeom prst="rect">
            <a:avLst/>
          </a:prstGeom>
          <a:noFill/>
        </p:spPr>
        <p:txBody>
          <a:bodyPr wrap="square" rtlCol="0">
            <a:spAutoFit/>
          </a:bodyPr>
          <a:lstStyle/>
          <a:p>
            <a:pPr>
              <a:lnSpc>
                <a:spcPct val="150000"/>
              </a:lnSpc>
            </a:pPr>
            <a:r>
              <a:rPr lang="en-US" dirty="0"/>
              <a:t>As a sample, when using </a:t>
            </a:r>
            <a:r>
              <a:rPr lang="en-US" dirty="0" err="1"/>
              <a:t>Deberta</a:t>
            </a:r>
            <a:r>
              <a:rPr lang="en-US" dirty="0"/>
              <a:t> model and only the emotion name, the attention of the tokens of the whole sentence (main </a:t>
            </a:r>
            <a:r>
              <a:rPr lang="en-US" dirty="0" err="1" smtClean="0"/>
              <a:t>sentence+emotion</a:t>
            </a:r>
            <a:r>
              <a:rPr lang="en-US" dirty="0" smtClean="0"/>
              <a:t>) </a:t>
            </a:r>
            <a:r>
              <a:rPr lang="en-US" dirty="0"/>
              <a:t>regarding their relevance to the emotion is the following for a sample sentence.</a:t>
            </a:r>
          </a:p>
          <a:p>
            <a:pPr>
              <a:lnSpc>
                <a:spcPct val="150000"/>
              </a:lnSpc>
            </a:pPr>
            <a:r>
              <a:rPr lang="en-US" dirty="0"/>
              <a:t>The sentence: At a gathering I found myself involuntarily sitting next to two people who expressed opinions that I considered very low and discriminating.</a:t>
            </a:r>
          </a:p>
          <a:p>
            <a:endParaRPr lang="en-US" dirty="0" smtClean="0"/>
          </a:p>
          <a:p>
            <a:endParaRPr lang="en-US" dirty="0" smtClean="0"/>
          </a:p>
          <a:p>
            <a:endParaRPr lang="en-US" dirty="0"/>
          </a:p>
          <a:p>
            <a:endParaRPr lang="en-US" dirty="0" smtClean="0"/>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010" y="2352694"/>
            <a:ext cx="6068028" cy="2507079"/>
          </a:xfrm>
          <a:prstGeom prst="rect">
            <a:avLst/>
          </a:prstGeom>
        </p:spPr>
      </p:pic>
    </p:spTree>
    <p:extLst>
      <p:ext uri="{BB962C8B-B14F-4D97-AF65-F5344CB8AC3E}">
        <p14:creationId xmlns:p14="http://schemas.microsoft.com/office/powerpoint/2010/main" val="3715727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None/>
            </a:pPr>
            <a:r>
              <a:rPr lang="en-US" sz="1800" b="1" dirty="0"/>
              <a:t>Attention visualization for </a:t>
            </a:r>
            <a:r>
              <a:rPr lang="en-US" sz="1800" b="1" dirty="0" smtClean="0"/>
              <a:t>the </a:t>
            </a:r>
            <a:r>
              <a:rPr lang="en-US" sz="1800" b="1" dirty="0"/>
              <a:t>sample </a:t>
            </a:r>
            <a:r>
              <a:rPr lang="en-US" sz="1800" b="1" dirty="0" smtClean="0"/>
              <a:t>sentence (after using prompt)</a:t>
            </a:r>
            <a:endParaRPr lang="en-US" sz="1800" b="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 smtClean="0"/>
              <a:t>7</a:t>
            </a:fld>
            <a:endParaRPr lang="ja" altLang="en-US"/>
          </a:p>
        </p:txBody>
      </p:sp>
      <p:sp>
        <p:nvSpPr>
          <p:cNvPr id="5" name="TextBox 4"/>
          <p:cNvSpPr txBox="1"/>
          <p:nvPr/>
        </p:nvSpPr>
        <p:spPr>
          <a:xfrm>
            <a:off x="498764" y="976745"/>
            <a:ext cx="8028709" cy="738664"/>
          </a:xfrm>
          <a:prstGeom prst="rect">
            <a:avLst/>
          </a:prstGeom>
          <a:noFill/>
        </p:spPr>
        <p:txBody>
          <a:bodyPr wrap="square" rtlCol="0">
            <a:spAutoFit/>
          </a:bodyPr>
          <a:lstStyle/>
          <a:p>
            <a:r>
              <a:rPr lang="en-US" dirty="0" smtClean="0"/>
              <a:t>After using prompt (adding the template, “This text expresses disgust” to the main sentence)</a:t>
            </a:r>
          </a:p>
          <a:p>
            <a:endParaRPr lang="en-US" dirty="0"/>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791" y="1428189"/>
            <a:ext cx="6068028" cy="2453881"/>
          </a:xfrm>
          <a:prstGeom prst="rect">
            <a:avLst/>
          </a:prstGeom>
        </p:spPr>
      </p:pic>
      <p:sp>
        <p:nvSpPr>
          <p:cNvPr id="7" name="TextBox 6"/>
          <p:cNvSpPr txBox="1"/>
          <p:nvPr/>
        </p:nvSpPr>
        <p:spPr>
          <a:xfrm>
            <a:off x="498764" y="3882071"/>
            <a:ext cx="7807035" cy="954107"/>
          </a:xfrm>
          <a:prstGeom prst="rect">
            <a:avLst/>
          </a:prstGeom>
          <a:noFill/>
        </p:spPr>
        <p:txBody>
          <a:bodyPr wrap="square" rtlCol="0">
            <a:spAutoFit/>
          </a:bodyPr>
          <a:lstStyle/>
          <a:p>
            <a:r>
              <a:rPr lang="en-US" dirty="0" smtClean="0"/>
              <a:t>So, after using prompt, the average attention for the special token [CLS], was increased. It shows the relevance of the whole sentence after using prompt was increased. It indicates that using prompt can cause that the entire context of the sentence gets more relevant to the emotion disgust. So, it can give rise to true prediction.  </a:t>
            </a:r>
            <a:endParaRPr lang="en-US" dirty="0"/>
          </a:p>
        </p:txBody>
      </p:sp>
    </p:spTree>
    <p:extLst>
      <p:ext uri="{BB962C8B-B14F-4D97-AF65-F5344CB8AC3E}">
        <p14:creationId xmlns:p14="http://schemas.microsoft.com/office/powerpoint/2010/main" val="1559525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None/>
            </a:pPr>
            <a:r>
              <a:rPr lang="en-US" sz="1800" b="1" dirty="0"/>
              <a:t>Attention visualization </a:t>
            </a:r>
            <a:r>
              <a:rPr lang="en-US" sz="1800" b="1" dirty="0" smtClean="0"/>
              <a:t>of another sample</a:t>
            </a:r>
            <a:endParaRPr lang="en-US" sz="18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 smtClean="0"/>
              <a:t>8</a:t>
            </a:fld>
            <a:endParaRPr lang="ja" altLang="en-US"/>
          </a:p>
        </p:txBody>
      </p:sp>
      <p:sp>
        <p:nvSpPr>
          <p:cNvPr id="5" name="TextBox 4"/>
          <p:cNvSpPr txBox="1"/>
          <p:nvPr/>
        </p:nvSpPr>
        <p:spPr>
          <a:xfrm>
            <a:off x="379827" y="780757"/>
            <a:ext cx="8173329" cy="738664"/>
          </a:xfrm>
          <a:prstGeom prst="rect">
            <a:avLst/>
          </a:prstGeom>
          <a:noFill/>
        </p:spPr>
        <p:txBody>
          <a:bodyPr wrap="square" rtlCol="0">
            <a:spAutoFit/>
          </a:bodyPr>
          <a:lstStyle/>
          <a:p>
            <a:r>
              <a:rPr lang="en-US" dirty="0" smtClean="0"/>
              <a:t>Sentence: </a:t>
            </a:r>
            <a:r>
              <a:rPr lang="en-US" dirty="0"/>
              <a:t>In school I was very bad in running long distances and my class-mates laughed at me for this reason.</a:t>
            </a: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700" y="1519421"/>
            <a:ext cx="6089100" cy="3026312"/>
          </a:xfrm>
          <a:prstGeom prst="rect">
            <a:avLst/>
          </a:prstGeom>
        </p:spPr>
      </p:pic>
    </p:spTree>
    <p:extLst>
      <p:ext uri="{BB962C8B-B14F-4D97-AF65-F5344CB8AC3E}">
        <p14:creationId xmlns:p14="http://schemas.microsoft.com/office/powerpoint/2010/main" val="2963164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None/>
            </a:pPr>
            <a:r>
              <a:rPr lang="en-US" sz="1800" b="1" dirty="0"/>
              <a:t>Attention visualization of </a:t>
            </a:r>
            <a:r>
              <a:rPr lang="en-US" sz="1800" b="1" dirty="0" smtClean="0"/>
              <a:t>the sample (after using prompt)</a:t>
            </a:r>
            <a:endParaRPr lang="en-US" sz="18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 smtClean="0"/>
              <a:t>9</a:t>
            </a:fld>
            <a:endParaRPr lang="ja" alt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780" y="844062"/>
            <a:ext cx="6035474" cy="2736166"/>
          </a:xfrm>
          <a:prstGeom prst="rect">
            <a:avLst/>
          </a:prstGeom>
        </p:spPr>
      </p:pic>
      <p:sp>
        <p:nvSpPr>
          <p:cNvPr id="6" name="TextBox 5"/>
          <p:cNvSpPr txBox="1"/>
          <p:nvPr/>
        </p:nvSpPr>
        <p:spPr>
          <a:xfrm>
            <a:off x="527538" y="3861582"/>
            <a:ext cx="6499274" cy="307777"/>
          </a:xfrm>
          <a:prstGeom prst="rect">
            <a:avLst/>
          </a:prstGeom>
          <a:noFill/>
        </p:spPr>
        <p:txBody>
          <a:bodyPr wrap="square" rtlCol="0">
            <a:spAutoFit/>
          </a:bodyPr>
          <a:lstStyle/>
          <a:p>
            <a:r>
              <a:rPr lang="en-US" dirty="0" smtClean="0"/>
              <a:t>In this sample, the attention of the special token [CLS] was also increased.  </a:t>
            </a:r>
            <a:endParaRPr lang="en-US" dirty="0"/>
          </a:p>
        </p:txBody>
      </p:sp>
    </p:spTree>
    <p:extLst>
      <p:ext uri="{BB962C8B-B14F-4D97-AF65-F5344CB8AC3E}">
        <p14:creationId xmlns:p14="http://schemas.microsoft.com/office/powerpoint/2010/main" val="6078042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10886</TotalTime>
  <Words>1090</Words>
  <Application>Microsoft Office PowerPoint</Application>
  <PresentationFormat>On-screen Show (16:9)</PresentationFormat>
  <Paragraphs>228</Paragraphs>
  <Slides>16</Slides>
  <Notes>3</Notes>
  <HiddenSlides>0</HiddenSlides>
  <MMClips>0</MMClips>
  <ScaleCrop>false</ScaleCrop>
  <HeadingPairs>
    <vt:vector size="6" baseType="variant">
      <vt:variant>
        <vt:lpstr>Fonts Used</vt:lpstr>
      </vt:variant>
      <vt:variant>
        <vt:i4>1</vt:i4>
      </vt:variant>
      <vt:variant>
        <vt:lpstr>Theme</vt:lpstr>
      </vt:variant>
      <vt:variant>
        <vt:i4>2</vt:i4>
      </vt:variant>
      <vt:variant>
        <vt:lpstr>Slide Titles</vt:lpstr>
      </vt:variant>
      <vt:variant>
        <vt:i4>16</vt:i4>
      </vt:variant>
    </vt:vector>
  </HeadingPairs>
  <TitlesOfParts>
    <vt:vector size="19" baseType="lpstr">
      <vt:lpstr>Arial</vt:lpstr>
      <vt:lpstr>Simple Light</vt:lpstr>
      <vt:lpstr>Simple Light</vt:lpstr>
      <vt:lpstr>zero shot emotion classification in text (analysis of results of using prompts by checking attention)</vt:lpstr>
      <vt:lpstr>Comparing results (Review)</vt:lpstr>
      <vt:lpstr>Comparing results (Review)</vt:lpstr>
      <vt:lpstr>Analyzing results regarding labels when using Deberta model for Isear dataset (according to last experiment)</vt:lpstr>
      <vt:lpstr>Checking the attention before and after using prompt</vt:lpstr>
      <vt:lpstr>Attention visualization for a sample sentence</vt:lpstr>
      <vt:lpstr>Attention visualization for the sample sentence (after using prompt)</vt:lpstr>
      <vt:lpstr>Attention visualization of another sample</vt:lpstr>
      <vt:lpstr>Attention visualization of the sample (after using prompt)</vt:lpstr>
      <vt:lpstr>Comparison of attention before and after using prompt (Isear dataset)</vt:lpstr>
      <vt:lpstr>PowerPoint Presentation</vt:lpstr>
      <vt:lpstr>Attention visualization of one sample of Tec dataset</vt:lpstr>
      <vt:lpstr>Attention visualization of the sample (after using prompt)  </vt:lpstr>
      <vt:lpstr>Comparison of attention before and after using prompt (Tec dataset)</vt:lpstr>
      <vt:lpstr>Summary of this step</vt:lpstr>
      <vt:lpstr>Summary of this step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zero shot emotion classification in text (analysis of results when using different prompts)</dc:title>
  <cp:lastModifiedBy>tabejamaat</cp:lastModifiedBy>
  <cp:revision>78</cp:revision>
  <dcterms:modified xsi:type="dcterms:W3CDTF">2024-12-18T19:45:39Z</dcterms:modified>
</cp:coreProperties>
</file>