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 id="2147483654" r:id="rId2"/>
  </p:sldMasterIdLst>
  <p:notesMasterIdLst>
    <p:notesMasterId r:id="rId15"/>
  </p:notesMasterIdLst>
  <p:sldIdLst>
    <p:sldId id="256" r:id="rId3"/>
    <p:sldId id="257" r:id="rId4"/>
    <p:sldId id="258" r:id="rId5"/>
    <p:sldId id="259" r:id="rId6"/>
    <p:sldId id="260" r:id="rId7"/>
    <p:sldId id="261" r:id="rId8"/>
    <p:sldId id="262" r:id="rId9"/>
    <p:sldId id="266" r:id="rId10"/>
    <p:sldId id="267"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8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dc1d83022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dc1d83022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cc9425d6d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cc9425d6d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cc9425d6d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cc9425d6d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980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p:cSld name="CUSTOM">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97284" y="4816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 name="Google Shape;16;p3"/>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20" name="Google Shape;20;p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 name="Google Shape;21;p4"/>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ja"/>
              <a:t>‹#›</a:t>
            </a:fld>
            <a:endParaRPr/>
          </a:p>
        </p:txBody>
      </p:sp>
      <p:sp>
        <p:nvSpPr>
          <p:cNvPr id="36" name="Google Shape;36;p6"/>
          <p:cNvSpPr txBox="1">
            <a:spLocks noGrp="1"/>
          </p:cNvSpPr>
          <p:nvPr>
            <p:ph type="title"/>
          </p:nvPr>
        </p:nvSpPr>
        <p:spPr>
          <a:xfrm>
            <a:off x="2190300" y="850600"/>
            <a:ext cx="6315900" cy="12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1047300" y="2675200"/>
            <a:ext cx="7049400" cy="148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7"/>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 name="Google Shape;7;p1"/>
          <p:cNvSpPr/>
          <p:nvPr/>
        </p:nvSpPr>
        <p:spPr>
          <a:xfrm>
            <a:off x="-75" y="0"/>
            <a:ext cx="9144000" cy="5385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8;p1"/>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9;p1"/>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sp>
        <p:nvSpPr>
          <p:cNvPr id="10" name="Google Shape;10;p1"/>
          <p:cNvSpPr txBox="1">
            <a:spLocks noGrp="1"/>
          </p:cNvSpPr>
          <p:nvPr>
            <p:ph type="sldNum" idx="12"/>
          </p:nvPr>
        </p:nvSpPr>
        <p:spPr>
          <a:xfrm>
            <a:off x="8397284" y="4816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pic>
        <p:nvPicPr>
          <p:cNvPr id="11" name="Google Shape;11;p1"/>
          <p:cNvPicPr preferRelativeResize="0"/>
          <p:nvPr/>
        </p:nvPicPr>
        <p:blipFill rotWithShape="1">
          <a:blip r:embed="rId5">
            <a:alphaModFix/>
          </a:blip>
          <a:srcRect t="3484" r="2865"/>
          <a:stretch/>
        </p:blipFill>
        <p:spPr>
          <a:xfrm>
            <a:off x="50" y="0"/>
            <a:ext cx="541957" cy="538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0" y="578125"/>
            <a:ext cx="9144000" cy="17397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24;p5"/>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25;p5"/>
          <p:cNvSpPr txBox="1">
            <a:spLocks noGrp="1"/>
          </p:cNvSpPr>
          <p:nvPr>
            <p:ph type="sldNum" idx="12"/>
          </p:nvPr>
        </p:nvSpPr>
        <p:spPr>
          <a:xfrm>
            <a:off x="8179550" y="4843650"/>
            <a:ext cx="964500" cy="339600"/>
          </a:xfrm>
          <a:prstGeom prst="rect">
            <a:avLst/>
          </a:prstGeom>
          <a:noFill/>
          <a:ln>
            <a:noFill/>
          </a:ln>
        </p:spPr>
        <p:txBody>
          <a:bodyPr spcFirstLastPara="1" wrap="square" lIns="91425" tIns="91425" rIns="91425" bIns="91425" anchor="ctr" anchorCtr="0">
            <a:noAutofit/>
          </a:bodyPr>
          <a:lstStyle>
            <a:lvl1pPr lvl="0" algn="ctr" rtl="0">
              <a:lnSpc>
                <a:spcPct val="90000"/>
              </a:lnSpc>
              <a:buNone/>
              <a:defRPr>
                <a:solidFill>
                  <a:schemeClr val="lt1"/>
                </a:solidFill>
              </a:defRPr>
            </a:lvl1pPr>
            <a:lvl2pPr lvl="1" algn="ctr" rtl="0">
              <a:lnSpc>
                <a:spcPct val="90000"/>
              </a:lnSpc>
              <a:buNone/>
              <a:defRPr>
                <a:solidFill>
                  <a:schemeClr val="lt1"/>
                </a:solidFill>
              </a:defRPr>
            </a:lvl2pPr>
            <a:lvl3pPr lvl="2" algn="ctr" rtl="0">
              <a:lnSpc>
                <a:spcPct val="90000"/>
              </a:lnSpc>
              <a:buNone/>
              <a:defRPr>
                <a:solidFill>
                  <a:schemeClr val="lt1"/>
                </a:solidFill>
              </a:defRPr>
            </a:lvl3pPr>
            <a:lvl4pPr lvl="3" algn="ctr" rtl="0">
              <a:lnSpc>
                <a:spcPct val="90000"/>
              </a:lnSpc>
              <a:buNone/>
              <a:defRPr>
                <a:solidFill>
                  <a:schemeClr val="lt1"/>
                </a:solidFill>
              </a:defRPr>
            </a:lvl4pPr>
            <a:lvl5pPr lvl="4" algn="ctr" rtl="0">
              <a:lnSpc>
                <a:spcPct val="90000"/>
              </a:lnSpc>
              <a:buNone/>
              <a:defRPr>
                <a:solidFill>
                  <a:schemeClr val="lt1"/>
                </a:solidFill>
              </a:defRPr>
            </a:lvl5pPr>
            <a:lvl6pPr lvl="5" algn="ctr" rtl="0">
              <a:lnSpc>
                <a:spcPct val="90000"/>
              </a:lnSpc>
              <a:buNone/>
              <a:defRPr>
                <a:solidFill>
                  <a:schemeClr val="lt1"/>
                </a:solidFill>
              </a:defRPr>
            </a:lvl6pPr>
            <a:lvl7pPr lvl="6" algn="ctr" rtl="0">
              <a:lnSpc>
                <a:spcPct val="90000"/>
              </a:lnSpc>
              <a:buNone/>
              <a:defRPr>
                <a:solidFill>
                  <a:schemeClr val="lt1"/>
                </a:solidFill>
              </a:defRPr>
            </a:lvl7pPr>
            <a:lvl8pPr lvl="7" algn="ctr" rtl="0">
              <a:lnSpc>
                <a:spcPct val="90000"/>
              </a:lnSpc>
              <a:buNone/>
              <a:defRPr>
                <a:solidFill>
                  <a:schemeClr val="lt1"/>
                </a:solidFill>
              </a:defRPr>
            </a:lvl8pPr>
            <a:lvl9pPr lvl="8" algn="ctr" rtl="0">
              <a:lnSpc>
                <a:spcPct val="90000"/>
              </a:lnSpc>
              <a:buNone/>
              <a:defRPr>
                <a:solidFill>
                  <a:schemeClr val="lt1"/>
                </a:solidFill>
              </a:defRPr>
            </a:lvl9pPr>
          </a:lstStyle>
          <a:p>
            <a:pPr marL="0" lvl="0" indent="0" algn="ctr" rtl="0">
              <a:spcBef>
                <a:spcPts val="0"/>
              </a:spcBef>
              <a:spcAft>
                <a:spcPts val="0"/>
              </a:spcAft>
              <a:buNone/>
            </a:pPr>
            <a:r>
              <a:rPr lang="ja"/>
              <a:t>page. </a:t>
            </a:r>
            <a:fld id="{00000000-1234-1234-1234-123412341234}" type="slidenum">
              <a:rPr lang="ja"/>
              <a:t>‹#›</a:t>
            </a:fld>
            <a:endParaRPr/>
          </a:p>
        </p:txBody>
      </p:sp>
      <p:sp>
        <p:nvSpPr>
          <p:cNvPr id="26" name="Google Shape;26;p5"/>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pic>
        <p:nvPicPr>
          <p:cNvPr id="27" name="Google Shape;27;p5"/>
          <p:cNvPicPr preferRelativeResize="0"/>
          <p:nvPr/>
        </p:nvPicPr>
        <p:blipFill rotWithShape="1">
          <a:blip r:embed="rId4">
            <a:alphaModFix/>
          </a:blip>
          <a:srcRect/>
          <a:stretch/>
        </p:blipFill>
        <p:spPr>
          <a:xfrm>
            <a:off x="40" y="4517909"/>
            <a:ext cx="2130970" cy="278496"/>
          </a:xfrm>
          <a:prstGeom prst="rect">
            <a:avLst/>
          </a:prstGeom>
          <a:noFill/>
          <a:ln>
            <a:noFill/>
          </a:ln>
        </p:spPr>
      </p:pic>
      <p:sp>
        <p:nvSpPr>
          <p:cNvPr id="28" name="Google Shape;28;p5"/>
          <p:cNvSpPr/>
          <p:nvPr/>
        </p:nvSpPr>
        <p:spPr>
          <a:xfrm>
            <a:off x="0" y="4796388"/>
            <a:ext cx="3102246" cy="47250"/>
          </a:xfrm>
          <a:custGeom>
            <a:avLst/>
            <a:gdLst/>
            <a:ahLst/>
            <a:cxnLst/>
            <a:rect l="l" t="t" r="r" b="b"/>
            <a:pathLst>
              <a:path w="21600" h="21600" extrusionOk="0">
                <a:moveTo>
                  <a:pt x="0" y="0"/>
                </a:moveTo>
                <a:lnTo>
                  <a:pt x="21600" y="0"/>
                </a:lnTo>
                <a:lnTo>
                  <a:pt x="21600" y="21600"/>
                </a:lnTo>
                <a:lnTo>
                  <a:pt x="0" y="21600"/>
                </a:lnTo>
                <a:close/>
              </a:path>
            </a:pathLst>
          </a:custGeom>
          <a:gradFill>
            <a:gsLst>
              <a:gs pos="0">
                <a:srgbClr val="000000"/>
              </a:gs>
              <a:gs pos="100000">
                <a:srgbClr val="FFFFFF"/>
              </a:gs>
            </a:gsLst>
            <a:lin ang="0" scaled="0"/>
          </a:gradFill>
          <a:ln>
            <a:noFill/>
          </a:ln>
        </p:spPr>
      </p:sp>
      <p:sp>
        <p:nvSpPr>
          <p:cNvPr id="29" name="Google Shape;29;p5"/>
          <p:cNvSpPr txBox="1"/>
          <p:nvPr/>
        </p:nvSpPr>
        <p:spPr>
          <a:xfrm>
            <a:off x="1828800" y="789600"/>
            <a:ext cx="7049400" cy="14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 name="Google Shape;30;p5"/>
          <p:cNvSpPr txBox="1"/>
          <p:nvPr/>
        </p:nvSpPr>
        <p:spPr>
          <a:xfrm>
            <a:off x="170050" y="3732025"/>
            <a:ext cx="2932200" cy="8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2190300" y="850600"/>
            <a:ext cx="6315900" cy="129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047350" y="2675200"/>
            <a:ext cx="7049400" cy="1485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33" name="Google Shape;33;p5"/>
          <p:cNvPicPr preferRelativeResize="0"/>
          <p:nvPr/>
        </p:nvPicPr>
        <p:blipFill rotWithShape="1">
          <a:blip r:embed="rId5">
            <a:alphaModFix/>
          </a:blip>
          <a:srcRect t="3484" r="2865"/>
          <a:stretch/>
        </p:blipFill>
        <p:spPr>
          <a:xfrm>
            <a:off x="50" y="578125"/>
            <a:ext cx="1750879" cy="173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579418" y="850600"/>
            <a:ext cx="7488381" cy="1297200"/>
          </a:xfrm>
          <a:prstGeom prst="rect">
            <a:avLst/>
          </a:prstGeom>
        </p:spPr>
        <p:txBody>
          <a:bodyPr spcFirstLastPara="1" wrap="square" lIns="91425" tIns="91425" rIns="91425" bIns="91425" anchor="ctr" anchorCtr="0">
            <a:noAutofit/>
          </a:bodyPr>
          <a:lstStyle/>
          <a:p>
            <a:pPr lvl="0">
              <a:lnSpc>
                <a:spcPct val="115000"/>
              </a:lnSpc>
            </a:pPr>
            <a:r>
              <a:rPr lang="en-US" sz="2400" spc="-5" dirty="0" smtClean="0"/>
              <a:t>zero </a:t>
            </a:r>
            <a:r>
              <a:rPr lang="en-US" sz="2400" spc="-5" dirty="0"/>
              <a:t>shot emotion classification in text </a:t>
            </a:r>
            <a:r>
              <a:rPr lang="en-US" sz="2400" spc="-5" dirty="0" smtClean="0"/>
              <a:t>(using prompt)</a:t>
            </a:r>
            <a:endParaRPr sz="2350" b="1" dirty="0">
              <a:solidFill>
                <a:schemeClr val="dk1"/>
              </a:solidFill>
            </a:endParaRPr>
          </a:p>
        </p:txBody>
      </p:sp>
      <p:sp>
        <p:nvSpPr>
          <p:cNvPr id="46" name="Google Shape;46;p8"/>
          <p:cNvSpPr txBox="1">
            <a:spLocks noGrp="1"/>
          </p:cNvSpPr>
          <p:nvPr>
            <p:ph type="sldNum" idx="12"/>
          </p:nvPr>
        </p:nvSpPr>
        <p:spPr>
          <a:xfrm>
            <a:off x="8634984" y="48271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US" altLang="ja"/>
              <a:t>1</a:t>
            </a:fld>
            <a:endParaRPr/>
          </a:p>
        </p:txBody>
      </p:sp>
      <p:sp>
        <p:nvSpPr>
          <p:cNvPr id="5" name="TextBox 4"/>
          <p:cNvSpPr txBox="1"/>
          <p:nvPr/>
        </p:nvSpPr>
        <p:spPr>
          <a:xfrm>
            <a:off x="540327" y="3103418"/>
            <a:ext cx="2867891" cy="1169551"/>
          </a:xfrm>
          <a:prstGeom prst="rect">
            <a:avLst/>
          </a:prstGeom>
          <a:noFill/>
        </p:spPr>
        <p:txBody>
          <a:bodyPr wrap="square" rtlCol="0">
            <a:spAutoFit/>
          </a:bodyPr>
          <a:lstStyle/>
          <a:p>
            <a:pPr>
              <a:lnSpc>
                <a:spcPct val="150000"/>
              </a:lnSpc>
            </a:pPr>
            <a:r>
              <a:rPr lang="en-US" dirty="0" smtClean="0"/>
              <a:t>Gita </a:t>
            </a:r>
            <a:r>
              <a:rPr lang="en-US" dirty="0" err="1" smtClean="0"/>
              <a:t>Tabe</a:t>
            </a:r>
            <a:r>
              <a:rPr lang="en-US" dirty="0" smtClean="0"/>
              <a:t> </a:t>
            </a:r>
            <a:r>
              <a:rPr lang="en-US" dirty="0" err="1" smtClean="0"/>
              <a:t>Jamaat</a:t>
            </a:r>
            <a:endParaRPr lang="en-US" dirty="0" smtClean="0"/>
          </a:p>
          <a:p>
            <a:pPr>
              <a:lnSpc>
                <a:spcPct val="150000"/>
              </a:lnSpc>
            </a:pPr>
            <a:r>
              <a:rPr lang="en-US" dirty="0" smtClean="0"/>
              <a:t>Student ID: 237-D8905</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2000" b="1" dirty="0"/>
              <a:t>Other ideas regarding prompt based zero-shot </a:t>
            </a:r>
            <a:r>
              <a:rPr lang="en-US" sz="2000" b="1" dirty="0" smtClean="0"/>
              <a:t> </a:t>
            </a:r>
            <a:r>
              <a:rPr lang="en-US" sz="2000" b="1" dirty="0"/>
              <a:t>classification</a:t>
            </a:r>
            <a:r>
              <a:rPr lang="en-US" b="1" dirty="0"/>
              <a:t/>
            </a:r>
            <a:br>
              <a:rPr lang="en-US" b="1"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10</a:t>
            </a:fld>
            <a:endParaRPr lang="ja" altLang="en-US"/>
          </a:p>
        </p:txBody>
      </p:sp>
      <p:sp>
        <p:nvSpPr>
          <p:cNvPr id="5" name="TextBox 4"/>
          <p:cNvSpPr txBox="1"/>
          <p:nvPr/>
        </p:nvSpPr>
        <p:spPr>
          <a:xfrm>
            <a:off x="311700" y="939079"/>
            <a:ext cx="6587836" cy="3429000"/>
          </a:xfrm>
          <a:prstGeom prst="rect">
            <a:avLst/>
          </a:prstGeom>
          <a:no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735806" y="742950"/>
                <a:ext cx="7593807" cy="3761286"/>
              </a:xfrm>
              <a:prstGeom prst="rect">
                <a:avLst/>
              </a:prstGeom>
              <a:noFill/>
            </p:spPr>
            <p:txBody>
              <a:bodyPr wrap="square" rtlCol="0">
                <a:spAutoFit/>
              </a:bodyPr>
              <a:lstStyle/>
              <a:p>
                <a:pPr marL="342900" indent="-342900">
                  <a:buAutoNum type="arabicParenR"/>
                </a:pPr>
                <a:r>
                  <a:rPr lang="en-US" dirty="0"/>
                  <a:t>Extracting Keywords related to input text using </a:t>
                </a:r>
                <a:r>
                  <a:rPr lang="en-US" dirty="0" smtClean="0"/>
                  <a:t> </a:t>
                </a:r>
                <a:r>
                  <a:rPr lang="en-US" dirty="0"/>
                  <a:t>mask language </a:t>
                </a:r>
                <a:r>
                  <a:rPr lang="en-US" dirty="0" smtClean="0"/>
                  <a:t>modeling (</a:t>
                </a:r>
                <a:r>
                  <a:rPr lang="en-US" dirty="0" err="1" smtClean="0"/>
                  <a:t>Deberta</a:t>
                </a:r>
                <a:r>
                  <a:rPr lang="en-US" dirty="0" smtClean="0"/>
                  <a:t> model)</a:t>
                </a:r>
                <a:endParaRPr lang="en-US" dirty="0"/>
              </a:p>
              <a:p>
                <a:endParaRPr lang="en-US" dirty="0"/>
              </a:p>
              <a:p>
                <a:r>
                  <a:rPr lang="en-US" dirty="0"/>
                  <a:t>Adding a template to the input text and finding the top 50 probable words by model.</a:t>
                </a:r>
              </a:p>
              <a:p>
                <a:r>
                  <a:rPr lang="en-US" dirty="0"/>
                  <a:t>All in all, it was [Mask] + input text</a:t>
                </a:r>
              </a:p>
              <a:p>
                <a:endParaRPr lang="en-US" dirty="0"/>
              </a:p>
              <a:p>
                <a:r>
                  <a:rPr lang="en-US" dirty="0"/>
                  <a:t>2) Assigning weights to keywords regarding importance and relativeness to the original input text</a:t>
                </a:r>
              </a:p>
              <a:p>
                <a:endParaRPr lang="en-US" dirty="0"/>
              </a:p>
              <a:p>
                <a:r>
                  <a:rPr lang="en-US" dirty="0"/>
                  <a:t>Using </a:t>
                </a:r>
                <a:r>
                  <a:rPr lang="en-US" dirty="0" err="1"/>
                  <a:t>SimCSE</a:t>
                </a:r>
                <a:r>
                  <a:rPr lang="en-US" dirty="0"/>
                  <a:t> ,a network for simple contrastive learning (</a:t>
                </a:r>
                <a:r>
                  <a:rPr lang="en-US" dirty="0" err="1"/>
                  <a:t>princeton-nlp</a:t>
                </a:r>
                <a:r>
                  <a:rPr lang="en-US" dirty="0"/>
                  <a:t>/sup-</a:t>
                </a:r>
                <a:r>
                  <a:rPr lang="en-US" dirty="0" err="1"/>
                  <a:t>simcse</a:t>
                </a:r>
                <a:r>
                  <a:rPr lang="en-US" dirty="0"/>
                  <a:t>-</a:t>
                </a:r>
                <a:r>
                  <a:rPr lang="en-US" dirty="0" err="1"/>
                  <a:t>roberta</a:t>
                </a:r>
                <a:r>
                  <a:rPr lang="en-US" dirty="0"/>
                  <a:t>-base) to get embedding of the original input text and the template in which the mask token has been replaced by the keyword and finding their cosine similarity. </a:t>
                </a:r>
                <a:endParaRPr lang="en-US" dirty="0" smtClean="0"/>
              </a:p>
              <a:p>
                <a:r>
                  <a:rPr lang="en-US" dirty="0" smtClean="0"/>
                  <a:t>After </a:t>
                </a:r>
                <a:r>
                  <a:rPr lang="en-US" dirty="0"/>
                  <a:t>computing similarity between input text  and the template in which the mask token has been replaced by the keyword for all of keywords, the weight can be computed by the following:</a:t>
                </a:r>
              </a:p>
              <a:p>
                <a:r>
                  <a:rPr lang="en-US" dirty="0"/>
                  <a:t>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a:t>= </a:t>
                </a:r>
                <a14:m>
                  <m:oMath xmlns:m="http://schemas.openxmlformats.org/officeDocument/2006/math">
                    <m:f>
                      <m:fPr>
                        <m:ctrlPr>
                          <a:rPr lang="en-US" i="1" dirty="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𝑠𝑖𝑚</m:t>
                            </m:r>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e>
                            </m:d>
                            <m:r>
                              <a:rPr lang="en-US" i="1">
                                <a:latin typeface="Cambria Math" panose="02040503050406030204" pitchFamily="18" charset="0"/>
                              </a:rPr>
                              <m:t>)</m:t>
                            </m:r>
                          </m:sup>
                        </m:sSup>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𝑠𝑖𝑚</m:t>
                                </m:r>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𝑘</m:t>
                                        </m:r>
                                      </m:sub>
                                    </m:sSub>
                                  </m:e>
                                </m:d>
                                <m:r>
                                  <a:rPr lang="en-US" i="1">
                                    <a:latin typeface="Cambria Math" panose="02040503050406030204" pitchFamily="18" charset="0"/>
                                  </a:rPr>
                                  <m:t>)</m:t>
                                </m:r>
                              </m:sup>
                            </m:sSup>
                          </m:e>
                        </m:nary>
                      </m:den>
                    </m:f>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35806" y="742950"/>
                <a:ext cx="7593807" cy="3761286"/>
              </a:xfrm>
              <a:prstGeom prst="rect">
                <a:avLst/>
              </a:prstGeom>
              <a:blipFill>
                <a:blip r:embed="rId2"/>
                <a:stretch>
                  <a:fillRect l="-241" t="-324" r="-643" b="-8428"/>
                </a:stretch>
              </a:blipFill>
            </p:spPr>
            <p:txBody>
              <a:bodyPr/>
              <a:lstStyle/>
              <a:p>
                <a:r>
                  <a:rPr lang="en-US">
                    <a:noFill/>
                  </a:rPr>
                  <a:t> </a:t>
                </a:r>
              </a:p>
            </p:txBody>
          </p:sp>
        </mc:Fallback>
      </mc:AlternateContent>
    </p:spTree>
    <p:extLst>
      <p:ext uri="{BB962C8B-B14F-4D97-AF65-F5344CB8AC3E}">
        <p14:creationId xmlns:p14="http://schemas.microsoft.com/office/powerpoint/2010/main" val="66094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6173"/>
            <a:ext cx="8520600" cy="572700"/>
          </a:xfrm>
        </p:spPr>
        <p:txBody>
          <a:bodyPr/>
          <a:lstStyle/>
          <a:p>
            <a:pPr algn="ctr">
              <a:buNone/>
            </a:pPr>
            <a:r>
              <a:rPr lang="en-US" sz="2000" b="1" dirty="0"/>
              <a:t>Other ideas regarding prompt based </a:t>
            </a:r>
            <a:r>
              <a:rPr lang="en-US" sz="2000" b="1" dirty="0" smtClean="0"/>
              <a:t>zero-shot </a:t>
            </a:r>
            <a:r>
              <a:rPr lang="en-US" sz="2000" b="1" dirty="0"/>
              <a:t>classification</a:t>
            </a:r>
            <a:r>
              <a:rPr lang="en-US" b="1" dirty="0"/>
              <a:t/>
            </a:r>
            <a:br>
              <a:rPr lang="en-US" b="1"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11</a:t>
            </a:fld>
            <a:endParaRPr lang="ja" altLang="en-US"/>
          </a:p>
        </p:txBody>
      </p:sp>
      <mc:AlternateContent xmlns:mc="http://schemas.openxmlformats.org/markup-compatibility/2006" xmlns:a14="http://schemas.microsoft.com/office/drawing/2010/main">
        <mc:Choice Requires="a14">
          <p:sp>
            <p:nvSpPr>
              <p:cNvPr id="5" name="TextBox 4"/>
              <p:cNvSpPr txBox="1"/>
              <p:nvPr/>
            </p:nvSpPr>
            <p:spPr>
              <a:xfrm>
                <a:off x="415637" y="678873"/>
                <a:ext cx="7890163" cy="3357971"/>
              </a:xfrm>
              <a:prstGeom prst="rect">
                <a:avLst/>
              </a:prstGeom>
              <a:noFill/>
            </p:spPr>
            <p:txBody>
              <a:bodyPr wrap="square" rtlCol="0">
                <a:spAutoFit/>
              </a:bodyPr>
              <a:lstStyle/>
              <a:p>
                <a:r>
                  <a:rPr lang="en-US" dirty="0"/>
                  <a:t>3) Using </a:t>
                </a:r>
                <a:r>
                  <a:rPr lang="en-US" dirty="0" err="1"/>
                  <a:t>conceptnet-numberbatch</a:t>
                </a:r>
                <a:r>
                  <a:rPr lang="en-US" dirty="0"/>
                  <a:t> to get vectors of keywords and emotion labels</a:t>
                </a:r>
              </a:p>
              <a:p>
                <a:r>
                  <a:rPr lang="en-US" dirty="0"/>
                  <a:t>(</a:t>
                </a:r>
                <a:r>
                  <a:rPr lang="en-US" dirty="0" err="1"/>
                  <a:t>ConceptNet</a:t>
                </a:r>
                <a:r>
                  <a:rPr lang="en-US" dirty="0"/>
                  <a:t> is a type of KG that organizes and represents linked open data regarding real-world entities and their relations</a:t>
                </a:r>
                <a:r>
                  <a:rPr lang="en-US" dirty="0" smtClean="0"/>
                  <a:t>)</a:t>
                </a:r>
              </a:p>
              <a:p>
                <a:endParaRPr lang="en-US" dirty="0"/>
              </a:p>
              <a:p>
                <a:r>
                  <a:rPr lang="en-US" dirty="0"/>
                  <a:t>4</a:t>
                </a:r>
                <a:r>
                  <a:rPr lang="en-US" dirty="0" smtClean="0"/>
                  <a:t>) </a:t>
                </a:r>
                <a:r>
                  <a:rPr lang="en-US" dirty="0"/>
                  <a:t>Finding the predicted </a:t>
                </a:r>
                <a:r>
                  <a:rPr lang="en-US" dirty="0" smtClean="0"/>
                  <a:t>label</a:t>
                </a:r>
              </a:p>
              <a:p>
                <a:endParaRPr lang="en-US" dirty="0"/>
              </a:p>
              <a:p>
                <a:r>
                  <a:rPr lang="en-US" dirty="0"/>
                  <a:t>Computing the cosine similarity between </a:t>
                </a:r>
                <a:r>
                  <a:rPr lang="en-US" dirty="0" smtClean="0"/>
                  <a:t>embedding of input </a:t>
                </a:r>
                <a:r>
                  <a:rPr lang="en-US" dirty="0"/>
                  <a:t>text </a:t>
                </a:r>
                <a:r>
                  <a:rPr lang="en-US" dirty="0" smtClean="0"/>
                  <a:t>and labels</a:t>
                </a:r>
              </a:p>
              <a:p>
                <a:r>
                  <a:rPr lang="en-US" dirty="0" smtClean="0"/>
                  <a:t>Finding the one that has highest similarity</a:t>
                </a:r>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m:rPr>
                            <m:nor/>
                          </m:rPr>
                          <a:rPr lang="en-US">
                            <a:latin typeface="Cambria Math" panose="02040503050406030204" pitchFamily="18" charset="0"/>
                          </a:rPr>
                          <m:t>a</m:t>
                        </m:r>
                        <m:r>
                          <m:rPr>
                            <m:nor/>
                          </m:rPr>
                          <a:rPr lang="en-US" dirty="0"/>
                          <m:t>rgmax</m:t>
                        </m:r>
                      </m:e>
                      <m:sub>
                        <m:r>
                          <a:rPr lang="en-US" i="1">
                            <a:latin typeface="Cambria Math" panose="02040503050406030204" pitchFamily="18" charset="0"/>
                          </a:rPr>
                          <m:t>𝑦</m:t>
                        </m:r>
                      </m:sub>
                    </m:sSub>
                  </m:oMath>
                </a14:m>
                <a:r>
                  <a:rPr lang="en-US" dirty="0"/>
                  <a:t>[ sim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𝑦</m:t>
                        </m:r>
                      </m:sub>
                    </m:sSub>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a:latin typeface="Cambria Math" panose="02040503050406030204" pitchFamily="18" charset="0"/>
                      </a:rPr>
                      <m:t>)]</m:t>
                    </m:r>
                  </m:oMath>
                </a14:m>
                <a:endParaRPr lang="en-US" dirty="0"/>
              </a:p>
              <a:p>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𝑦</m:t>
                        </m:r>
                      </m:sub>
                    </m:sSub>
                  </m:oMath>
                </a14:m>
                <a:r>
                  <a:rPr lang="en-US" dirty="0"/>
                  <a:t>: embedding of label</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oMath>
                </a14:m>
                <a:r>
                  <a:rPr lang="en-US" dirty="0"/>
                  <a:t>:  The weighted sum of embedding of keywords of text</a:t>
                </a:r>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15637" y="678873"/>
                <a:ext cx="7890163" cy="3357971"/>
              </a:xfrm>
              <a:prstGeom prst="rect">
                <a:avLst/>
              </a:prstGeom>
              <a:blipFill>
                <a:blip r:embed="rId2"/>
                <a:stretch>
                  <a:fillRect l="-232" t="-181"/>
                </a:stretch>
              </a:blipFill>
            </p:spPr>
            <p:txBody>
              <a:bodyPr/>
              <a:lstStyle/>
              <a:p>
                <a:r>
                  <a:rPr lang="en-US">
                    <a:noFill/>
                  </a:rPr>
                  <a:t> </a:t>
                </a:r>
              </a:p>
            </p:txBody>
          </p:sp>
        </mc:Fallback>
      </mc:AlternateContent>
    </p:spTree>
    <p:extLst>
      <p:ext uri="{BB962C8B-B14F-4D97-AF65-F5344CB8AC3E}">
        <p14:creationId xmlns:p14="http://schemas.microsoft.com/office/powerpoint/2010/main" val="359307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07" y="112541"/>
            <a:ext cx="8695193" cy="572700"/>
          </a:xfrm>
        </p:spPr>
        <p:txBody>
          <a:bodyPr/>
          <a:lstStyle/>
          <a:p>
            <a:pPr algn="ctr">
              <a:buNone/>
            </a:pPr>
            <a:r>
              <a:rPr lang="en-US" sz="2000" b="1" dirty="0" smtClean="0"/>
              <a:t>Another </a:t>
            </a:r>
            <a:r>
              <a:rPr lang="en-US" sz="2000" b="1" dirty="0"/>
              <a:t>idea regarding zero-shot emotion classification using prompt</a:t>
            </a:r>
            <a:r>
              <a:rPr lang="en-US" b="1" dirty="0"/>
              <a:t/>
            </a:r>
            <a:br>
              <a:rPr lang="en-US" b="1"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12</a:t>
            </a:fld>
            <a:endParaRPr lang="ja" altLang="en-US"/>
          </a:p>
        </p:txBody>
      </p:sp>
      <p:sp>
        <p:nvSpPr>
          <p:cNvPr id="5" name="TextBox 4"/>
          <p:cNvSpPr txBox="1"/>
          <p:nvPr/>
        </p:nvSpPr>
        <p:spPr>
          <a:xfrm>
            <a:off x="796636" y="803564"/>
            <a:ext cx="7543800" cy="3108543"/>
          </a:xfrm>
          <a:prstGeom prst="rect">
            <a:avLst/>
          </a:prstGeom>
          <a:noFill/>
        </p:spPr>
        <p:txBody>
          <a:bodyPr wrap="square" rtlCol="0">
            <a:spAutoFit/>
          </a:bodyPr>
          <a:lstStyle/>
          <a:p>
            <a:r>
              <a:rPr lang="en-US" dirty="0"/>
              <a:t>Using </a:t>
            </a:r>
            <a:r>
              <a:rPr lang="en-US" dirty="0" err="1"/>
              <a:t>SimCSE</a:t>
            </a:r>
            <a:r>
              <a:rPr lang="en-US" dirty="0"/>
              <a:t> , a model based on Roberta that is fine-tuned using simple contrastive learning (</a:t>
            </a:r>
            <a:r>
              <a:rPr lang="en-US" dirty="0" err="1"/>
              <a:t>princeton-nlp</a:t>
            </a:r>
            <a:r>
              <a:rPr lang="en-US" dirty="0"/>
              <a:t>/sup-</a:t>
            </a:r>
            <a:r>
              <a:rPr lang="en-US" dirty="0" err="1"/>
              <a:t>simcse</a:t>
            </a:r>
            <a:r>
              <a:rPr lang="en-US" dirty="0"/>
              <a:t>-</a:t>
            </a:r>
            <a:r>
              <a:rPr lang="en-US" dirty="0" err="1"/>
              <a:t>roberta</a:t>
            </a:r>
            <a:r>
              <a:rPr lang="en-US" dirty="0"/>
              <a:t>-base), to get embedding of the original input text and the template of prompt (“This text </a:t>
            </a:r>
            <a:r>
              <a:rPr lang="en-US" dirty="0" err="1"/>
              <a:t>expresses”+emotion</a:t>
            </a:r>
            <a:r>
              <a:rPr lang="en-US" dirty="0"/>
              <a:t>)</a:t>
            </a:r>
          </a:p>
          <a:p>
            <a:endParaRPr lang="en-US" dirty="0"/>
          </a:p>
          <a:p>
            <a:r>
              <a:rPr lang="en-US" dirty="0"/>
              <a:t>Computing the cosine similarity between input text and the template of prompt for each label</a:t>
            </a:r>
          </a:p>
          <a:p>
            <a:endParaRPr lang="en-US" dirty="0"/>
          </a:p>
          <a:p>
            <a:r>
              <a:rPr lang="en-US" dirty="0"/>
              <a:t>Selecting the label that has maximum similarity</a:t>
            </a:r>
          </a:p>
          <a:p>
            <a:endParaRPr lang="en-US" dirty="0"/>
          </a:p>
          <a:p>
            <a:r>
              <a:rPr lang="en-US" dirty="0"/>
              <a:t>For </a:t>
            </a:r>
            <a:r>
              <a:rPr lang="en-US" dirty="0" err="1"/>
              <a:t>Isear</a:t>
            </a:r>
            <a:r>
              <a:rPr lang="en-US" dirty="0"/>
              <a:t> dataset: Accuracy: %43</a:t>
            </a:r>
          </a:p>
          <a:p>
            <a:r>
              <a:rPr lang="en-US" dirty="0"/>
              <a:t>Macro averaged F1: %42</a:t>
            </a:r>
          </a:p>
          <a:p>
            <a:endParaRPr lang="en-US" dirty="0"/>
          </a:p>
          <a:p>
            <a:r>
              <a:rPr lang="en-US" dirty="0"/>
              <a:t>For TEC dataset: Accuracy: %41</a:t>
            </a:r>
          </a:p>
          <a:p>
            <a:r>
              <a:rPr lang="en-US" dirty="0"/>
              <a:t>Macro averaged F1: %36</a:t>
            </a:r>
          </a:p>
          <a:p>
            <a:endParaRPr lang="en-US" dirty="0"/>
          </a:p>
        </p:txBody>
      </p:sp>
    </p:spTree>
    <p:extLst>
      <p:ext uri="{BB962C8B-B14F-4D97-AF65-F5344CB8AC3E}">
        <p14:creationId xmlns:p14="http://schemas.microsoft.com/office/powerpoint/2010/main" val="32425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52372" y="173181"/>
            <a:ext cx="8520600" cy="441927"/>
          </a:xfrm>
          <a:prstGeom prst="rect">
            <a:avLst/>
          </a:prstGeom>
        </p:spPr>
        <p:txBody>
          <a:bodyPr spcFirstLastPara="1" wrap="square" lIns="91425" tIns="91425" rIns="91425" bIns="91425" anchor="ctr" anchorCtr="0">
            <a:noAutofit/>
          </a:bodyPr>
          <a:lstStyle/>
          <a:p>
            <a:pPr algn="ctr">
              <a:buNone/>
            </a:pPr>
            <a:r>
              <a:rPr lang="en-US" sz="2000" b="1" dirty="0"/>
              <a:t>Review (Data sets and models)</a:t>
            </a:r>
            <a:br>
              <a:rPr lang="en-US" sz="2000" b="1" dirty="0"/>
            </a:br>
            <a:endParaRPr sz="2000" dirty="0"/>
          </a:p>
        </p:txBody>
      </p:sp>
      <p:sp>
        <p:nvSpPr>
          <p:cNvPr id="53" name="Google Shape;53;p9"/>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2</a:t>
            </a:fld>
            <a:endParaRPr/>
          </a:p>
        </p:txBody>
      </p:sp>
      <p:sp>
        <p:nvSpPr>
          <p:cNvPr id="2" name="TextBox 1"/>
          <p:cNvSpPr txBox="1"/>
          <p:nvPr/>
        </p:nvSpPr>
        <p:spPr>
          <a:xfrm>
            <a:off x="505691" y="782782"/>
            <a:ext cx="8063345" cy="3539430"/>
          </a:xfrm>
          <a:prstGeom prst="rect">
            <a:avLst/>
          </a:prstGeom>
          <a:noFill/>
        </p:spPr>
        <p:txBody>
          <a:bodyPr wrap="square" rtlCol="0">
            <a:spAutoFit/>
          </a:bodyPr>
          <a:lstStyle/>
          <a:p>
            <a:pPr>
              <a:lnSpc>
                <a:spcPct val="150000"/>
              </a:lnSpc>
            </a:pPr>
            <a:r>
              <a:rPr lang="en-US" dirty="0"/>
              <a:t>Datasets:  </a:t>
            </a:r>
          </a:p>
          <a:p>
            <a:pPr marL="342900" indent="-342900">
              <a:lnSpc>
                <a:spcPct val="150000"/>
              </a:lnSpc>
              <a:buFont typeface="Arial" panose="020B0604020202020204" pitchFamily="34" charset="0"/>
              <a:buChar char="•"/>
            </a:pPr>
            <a:r>
              <a:rPr lang="en-US" dirty="0" err="1"/>
              <a:t>Isear</a:t>
            </a:r>
            <a:r>
              <a:rPr lang="en-US" dirty="0"/>
              <a:t> dataset: 7515 data </a:t>
            </a:r>
            <a:r>
              <a:rPr lang="en-US" dirty="0" smtClean="0"/>
              <a:t> Labels</a:t>
            </a:r>
            <a:r>
              <a:rPr lang="en-US" dirty="0"/>
              <a:t>: anger, disgust, fear, guilt, joy, sadness, shame </a:t>
            </a:r>
          </a:p>
          <a:p>
            <a:pPr marL="342900" indent="-342900">
              <a:lnSpc>
                <a:spcPct val="150000"/>
              </a:lnSpc>
              <a:buFont typeface="Arial" panose="020B0604020202020204" pitchFamily="34" charset="0"/>
              <a:buChar char="•"/>
            </a:pPr>
            <a:r>
              <a:rPr lang="en-US" dirty="0"/>
              <a:t> Tec dataset</a:t>
            </a:r>
            <a:r>
              <a:rPr lang="en-US" dirty="0" smtClean="0"/>
              <a:t>: 21051 data    Labels</a:t>
            </a:r>
            <a:r>
              <a:rPr lang="en-US" dirty="0"/>
              <a:t>: anger, disgust, fear, joy, sadness, surprise </a:t>
            </a:r>
          </a:p>
          <a:p>
            <a:pPr>
              <a:lnSpc>
                <a:spcPct val="150000"/>
              </a:lnSpc>
            </a:pPr>
            <a:r>
              <a:rPr lang="en-US" dirty="0"/>
              <a:t>Preprocessing datasets before doing classification:</a:t>
            </a:r>
          </a:p>
          <a:p>
            <a:pPr>
              <a:lnSpc>
                <a:spcPct val="150000"/>
              </a:lnSpc>
            </a:pPr>
            <a:r>
              <a:rPr lang="en-US" dirty="0" smtClean="0"/>
              <a:t>  Removing </a:t>
            </a:r>
            <a:r>
              <a:rPr lang="en-US" dirty="0"/>
              <a:t>some signs such as ; , :, *, # , = , (, ), &amp; and integers</a:t>
            </a:r>
          </a:p>
          <a:p>
            <a:pPr>
              <a:lnSpc>
                <a:spcPct val="150000"/>
              </a:lnSpc>
            </a:pPr>
            <a:r>
              <a:rPr lang="en-US" dirty="0"/>
              <a:t> </a:t>
            </a:r>
          </a:p>
          <a:p>
            <a:pPr>
              <a:lnSpc>
                <a:spcPct val="150000"/>
              </a:lnSpc>
            </a:pPr>
            <a:r>
              <a:rPr lang="en-US" dirty="0" err="1"/>
              <a:t>Pre_trained</a:t>
            </a:r>
            <a:r>
              <a:rPr lang="en-US" dirty="0"/>
              <a:t> NLP models:  </a:t>
            </a:r>
          </a:p>
          <a:p>
            <a:pPr marL="342900" indent="-342900">
              <a:lnSpc>
                <a:spcPct val="150000"/>
              </a:lnSpc>
              <a:buFont typeface="Arial" panose="020B0604020202020204" pitchFamily="34" charset="0"/>
              <a:buChar char="•"/>
            </a:pPr>
            <a:r>
              <a:rPr lang="en-US" dirty="0"/>
              <a:t>Roberta: </a:t>
            </a:r>
            <a:r>
              <a:rPr lang="en-US" dirty="0" err="1"/>
              <a:t>roberta</a:t>
            </a:r>
            <a:r>
              <a:rPr lang="en-US" dirty="0"/>
              <a:t>-large-</a:t>
            </a:r>
            <a:r>
              <a:rPr lang="en-US" dirty="0" err="1"/>
              <a:t>mnli</a:t>
            </a:r>
            <a:r>
              <a:rPr lang="en-US" dirty="0"/>
              <a:t>,</a:t>
            </a:r>
          </a:p>
          <a:p>
            <a:pPr marL="342900" indent="-342900">
              <a:lnSpc>
                <a:spcPct val="150000"/>
              </a:lnSpc>
              <a:buFont typeface="Arial" panose="020B0604020202020204" pitchFamily="34" charset="0"/>
              <a:buChar char="•"/>
            </a:pPr>
            <a:r>
              <a:rPr lang="en-US" dirty="0"/>
              <a:t>Bart: </a:t>
            </a:r>
            <a:r>
              <a:rPr lang="en-US" dirty="0" err="1"/>
              <a:t>facebook</a:t>
            </a:r>
            <a:r>
              <a:rPr lang="en-US" dirty="0"/>
              <a:t>/</a:t>
            </a:r>
            <a:r>
              <a:rPr lang="en-US" dirty="0" err="1"/>
              <a:t>bart</a:t>
            </a:r>
            <a:r>
              <a:rPr lang="en-US" dirty="0"/>
              <a:t>-large-</a:t>
            </a:r>
            <a:r>
              <a:rPr lang="en-US" dirty="0" err="1"/>
              <a:t>mnli</a:t>
            </a:r>
            <a:r>
              <a:rPr lang="en-US" dirty="0"/>
              <a:t> </a:t>
            </a:r>
          </a:p>
          <a:p>
            <a:pPr marL="342900" indent="-342900">
              <a:lnSpc>
                <a:spcPct val="150000"/>
              </a:lnSpc>
              <a:buFont typeface="Arial" panose="020B0604020202020204" pitchFamily="34" charset="0"/>
              <a:buChar char="•"/>
            </a:pPr>
            <a:r>
              <a:rPr lang="en-US" dirty="0" err="1"/>
              <a:t>Deberta</a:t>
            </a:r>
            <a:r>
              <a:rPr lang="en-US" dirty="0"/>
              <a:t>: </a:t>
            </a:r>
            <a:r>
              <a:rPr lang="en-US" dirty="0" err="1"/>
              <a:t>microsoft</a:t>
            </a:r>
            <a:r>
              <a:rPr lang="en-US" dirty="0"/>
              <a:t>/deberta-v2-xlarge-mnli</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311700" y="31300"/>
            <a:ext cx="8520600" cy="479700"/>
          </a:xfrm>
          <a:prstGeom prst="rect">
            <a:avLst/>
          </a:prstGeom>
        </p:spPr>
        <p:txBody>
          <a:bodyPr spcFirstLastPara="1" wrap="square" lIns="91425" tIns="91425" rIns="91425" bIns="91425" anchor="ctr" anchorCtr="0">
            <a:noAutofit/>
          </a:bodyPr>
          <a:lstStyle/>
          <a:p>
            <a:pPr algn="ctr">
              <a:buNone/>
            </a:pPr>
            <a:r>
              <a:rPr lang="en-US" sz="2000" b="1" dirty="0"/>
              <a:t>Review (zero shot classification)</a:t>
            </a:r>
            <a:r>
              <a:rPr lang="en-US" b="1" dirty="0"/>
              <a:t/>
            </a:r>
            <a:br>
              <a:rPr lang="en-US" b="1" dirty="0"/>
            </a:br>
            <a:endParaRPr dirty="0"/>
          </a:p>
        </p:txBody>
      </p:sp>
      <p:sp>
        <p:nvSpPr>
          <p:cNvPr id="60" name="Google Shape;60;p10"/>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3</a:t>
            </a:fld>
            <a:endParaRPr/>
          </a:p>
        </p:txBody>
      </p:sp>
      <p:sp>
        <p:nvSpPr>
          <p:cNvPr id="2" name="TextBox 1"/>
          <p:cNvSpPr txBox="1"/>
          <p:nvPr/>
        </p:nvSpPr>
        <p:spPr>
          <a:xfrm>
            <a:off x="660800" y="1011382"/>
            <a:ext cx="8001000" cy="1600438"/>
          </a:xfrm>
          <a:prstGeom prst="rect">
            <a:avLst/>
          </a:prstGeom>
          <a:noFill/>
        </p:spPr>
        <p:txBody>
          <a:bodyPr wrap="square" rtlCol="0">
            <a:spAutoFit/>
          </a:bodyPr>
          <a:lstStyle/>
          <a:p>
            <a:r>
              <a:rPr lang="en-US" dirty="0"/>
              <a:t>Zero shot : Making predictions of classes that have not been seen during training</a:t>
            </a:r>
          </a:p>
          <a:p>
            <a:endParaRPr lang="en-US" dirty="0"/>
          </a:p>
          <a:p>
            <a:r>
              <a:rPr lang="en-US" dirty="0"/>
              <a:t>It is based on checking whether two phrases can be paraphrase of each other</a:t>
            </a:r>
          </a:p>
          <a:p>
            <a:endParaRPr lang="en-US" dirty="0"/>
          </a:p>
          <a:p>
            <a:r>
              <a:rPr lang="en-US" dirty="0"/>
              <a:t>So, the emotion can be considered as a text.</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2000" b="1" dirty="0" smtClean="0"/>
              <a:t>Review (Checking entailment of emotion and text)</a:t>
            </a:r>
            <a:endParaRPr lang="en-US" sz="20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4</a:t>
            </a:fld>
            <a:endParaRPr lang="ja" altLang="en-US"/>
          </a:p>
        </p:txBody>
      </p:sp>
      <p:sp>
        <p:nvSpPr>
          <p:cNvPr id="7" name="TextBox 6"/>
          <p:cNvSpPr txBox="1"/>
          <p:nvPr/>
        </p:nvSpPr>
        <p:spPr>
          <a:xfrm>
            <a:off x="782782" y="907473"/>
            <a:ext cx="7112750" cy="2462213"/>
          </a:xfrm>
          <a:prstGeom prst="rect">
            <a:avLst/>
          </a:prstGeom>
          <a:noFill/>
        </p:spPr>
        <p:txBody>
          <a:bodyPr wrap="square" rtlCol="0">
            <a:spAutoFit/>
          </a:bodyPr>
          <a:lstStyle/>
          <a:p>
            <a:pPr marL="285750" indent="-285750">
              <a:buFont typeface="Arial" panose="020B0604020202020204" pitchFamily="34" charset="0"/>
              <a:buChar char="•"/>
            </a:pPr>
            <a:r>
              <a:rPr lang="en-US" dirty="0"/>
              <a:t>The models return 3 scores regarding the relativeness of emotion and text (Contradiction, neutral, entailment)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the scores of contradiction and entailment were considered as a vector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dirty="0" err="1"/>
              <a:t>unnormalized</a:t>
            </a:r>
            <a:r>
              <a:rPr lang="en-US" dirty="0"/>
              <a:t> scores of contradiction and entailment are converted to probabilities using </a:t>
            </a:r>
            <a:r>
              <a:rPr lang="en-US" dirty="0" err="1"/>
              <a:t>softmax</a:t>
            </a:r>
            <a:r>
              <a:rPr lang="en-US" dirty="0"/>
              <a:t> activation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emotion with highest entailment probability was considered as predicted emotion</a:t>
            </a:r>
          </a:p>
          <a:p>
            <a:endParaRPr lang="en-US" dirty="0"/>
          </a:p>
        </p:txBody>
      </p:sp>
    </p:spTree>
    <p:extLst>
      <p:ext uri="{BB962C8B-B14F-4D97-AF65-F5344CB8AC3E}">
        <p14:creationId xmlns:p14="http://schemas.microsoft.com/office/powerpoint/2010/main" val="229898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73" y="159327"/>
            <a:ext cx="8520600" cy="413373"/>
          </a:xfrm>
        </p:spPr>
        <p:txBody>
          <a:bodyPr/>
          <a:lstStyle/>
          <a:p>
            <a:pPr algn="ctr">
              <a:buNone/>
            </a:pPr>
            <a:r>
              <a:rPr lang="en-US" sz="2000" b="1" dirty="0"/>
              <a:t>Review (Zero shot classification experiment)</a:t>
            </a:r>
            <a:r>
              <a:rPr lang="en-US" b="1" dirty="0"/>
              <a:t/>
            </a:r>
            <a:br>
              <a:rPr lang="en-US" b="1"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5</a:t>
            </a:fld>
            <a:endParaRPr lang="ja" altLang="en-US"/>
          </a:p>
        </p:txBody>
      </p:sp>
      <p:graphicFrame>
        <p:nvGraphicFramePr>
          <p:cNvPr id="6" name="Table 5"/>
          <p:cNvGraphicFramePr>
            <a:graphicFrameLocks noGrp="1"/>
          </p:cNvGraphicFramePr>
          <p:nvPr>
            <p:extLst>
              <p:ext uri="{D42A27DB-BD31-4B8C-83A1-F6EECF244321}">
                <p14:modId xmlns:p14="http://schemas.microsoft.com/office/powerpoint/2010/main" val="1119601221"/>
              </p:ext>
            </p:extLst>
          </p:nvPr>
        </p:nvGraphicFramePr>
        <p:xfrm>
          <a:off x="425273" y="1177409"/>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86190787"/>
                    </a:ext>
                  </a:extLst>
                </a:gridCol>
                <a:gridCol w="2032000">
                  <a:extLst>
                    <a:ext uri="{9D8B030D-6E8A-4147-A177-3AD203B41FA5}">
                      <a16:colId xmlns:a16="http://schemas.microsoft.com/office/drawing/2014/main" val="2194720089"/>
                    </a:ext>
                  </a:extLst>
                </a:gridCol>
                <a:gridCol w="2032000">
                  <a:extLst>
                    <a:ext uri="{9D8B030D-6E8A-4147-A177-3AD203B41FA5}">
                      <a16:colId xmlns:a16="http://schemas.microsoft.com/office/drawing/2014/main" val="2240726795"/>
                    </a:ext>
                  </a:extLst>
                </a:gridCol>
                <a:gridCol w="2032000">
                  <a:extLst>
                    <a:ext uri="{9D8B030D-6E8A-4147-A177-3AD203B41FA5}">
                      <a16:colId xmlns:a16="http://schemas.microsoft.com/office/drawing/2014/main" val="678730597"/>
                    </a:ext>
                  </a:extLst>
                </a:gridCol>
              </a:tblGrid>
              <a:tr h="370840">
                <a:tc>
                  <a:txBody>
                    <a:bodyPr/>
                    <a:lstStyle/>
                    <a:p>
                      <a:endParaRPr lang="en-US" dirty="0"/>
                    </a:p>
                  </a:txBody>
                  <a:tcPr/>
                </a:tc>
                <a:tc>
                  <a:txBody>
                    <a:bodyPr/>
                    <a:lstStyle/>
                    <a:p>
                      <a:r>
                        <a:rPr lang="en-US" dirty="0" smtClean="0"/>
                        <a:t>Roberta</a:t>
                      </a:r>
                      <a:endParaRPr lang="en-US" dirty="0"/>
                    </a:p>
                  </a:txBody>
                  <a:tcPr/>
                </a:tc>
                <a:tc>
                  <a:txBody>
                    <a:bodyPr/>
                    <a:lstStyle/>
                    <a:p>
                      <a:r>
                        <a:rPr lang="en-US" dirty="0" smtClean="0"/>
                        <a:t>Bart</a:t>
                      </a:r>
                      <a:endParaRPr lang="en-US" dirty="0"/>
                    </a:p>
                  </a:txBody>
                  <a:tcPr/>
                </a:tc>
                <a:tc>
                  <a:txBody>
                    <a:bodyPr/>
                    <a:lstStyle/>
                    <a:p>
                      <a:r>
                        <a:rPr lang="en-US" dirty="0" err="1" smtClean="0"/>
                        <a:t>Deberta</a:t>
                      </a:r>
                      <a:endParaRPr lang="en-US" dirty="0"/>
                    </a:p>
                  </a:txBody>
                  <a:tcPr/>
                </a:tc>
                <a:extLst>
                  <a:ext uri="{0D108BD9-81ED-4DB2-BD59-A6C34878D82A}">
                    <a16:rowId xmlns:a16="http://schemas.microsoft.com/office/drawing/2014/main" val="632716300"/>
                  </a:ext>
                </a:extLst>
              </a:tr>
              <a:tr h="370840">
                <a:tc>
                  <a:txBody>
                    <a:bodyPr/>
                    <a:lstStyle/>
                    <a:p>
                      <a:r>
                        <a:rPr lang="en-US" dirty="0" smtClean="0"/>
                        <a:t>Accuracy</a:t>
                      </a:r>
                      <a:endParaRPr lang="en-US" dirty="0"/>
                    </a:p>
                  </a:txBody>
                  <a:tcPr/>
                </a:tc>
                <a:tc>
                  <a:txBody>
                    <a:bodyPr/>
                    <a:lstStyle/>
                    <a:p>
                      <a:r>
                        <a:rPr lang="en-US" dirty="0" smtClean="0"/>
                        <a:t>0.51</a:t>
                      </a:r>
                      <a:endParaRPr lang="en-US" dirty="0"/>
                    </a:p>
                  </a:txBody>
                  <a:tcPr/>
                </a:tc>
                <a:tc>
                  <a:txBody>
                    <a:bodyPr/>
                    <a:lstStyle/>
                    <a:p>
                      <a:r>
                        <a:rPr lang="en-US" dirty="0" smtClean="0"/>
                        <a:t>0.57</a:t>
                      </a:r>
                      <a:endParaRPr lang="en-US" dirty="0"/>
                    </a:p>
                  </a:txBody>
                  <a:tcPr/>
                </a:tc>
                <a:tc>
                  <a:txBody>
                    <a:bodyPr/>
                    <a:lstStyle/>
                    <a:p>
                      <a:r>
                        <a:rPr lang="en-US" dirty="0" smtClean="0"/>
                        <a:t>0.57</a:t>
                      </a:r>
                      <a:endParaRPr lang="en-US" dirty="0"/>
                    </a:p>
                  </a:txBody>
                  <a:tcPr/>
                </a:tc>
                <a:extLst>
                  <a:ext uri="{0D108BD9-81ED-4DB2-BD59-A6C34878D82A}">
                    <a16:rowId xmlns:a16="http://schemas.microsoft.com/office/drawing/2014/main" val="3449279082"/>
                  </a:ext>
                </a:extLst>
              </a:tr>
              <a:tr h="370840">
                <a:tc>
                  <a:txBody>
                    <a:bodyPr/>
                    <a:lstStyle/>
                    <a:p>
                      <a:r>
                        <a:rPr lang="en-US" dirty="0" smtClean="0"/>
                        <a:t>Macro averaged F1</a:t>
                      </a:r>
                      <a:endParaRPr lang="en-US" dirty="0"/>
                    </a:p>
                  </a:txBody>
                  <a:tcPr/>
                </a:tc>
                <a:tc>
                  <a:txBody>
                    <a:bodyPr/>
                    <a:lstStyle/>
                    <a:p>
                      <a:r>
                        <a:rPr lang="en-US" dirty="0" smtClean="0"/>
                        <a:t>0.51</a:t>
                      </a:r>
                      <a:endParaRPr lang="en-US" dirty="0"/>
                    </a:p>
                  </a:txBody>
                  <a:tcPr/>
                </a:tc>
                <a:tc>
                  <a:txBody>
                    <a:bodyPr/>
                    <a:lstStyle/>
                    <a:p>
                      <a:r>
                        <a:rPr lang="en-US" dirty="0" smtClean="0"/>
                        <a:t>0.57</a:t>
                      </a:r>
                      <a:endParaRPr lang="en-US" dirty="0"/>
                    </a:p>
                  </a:txBody>
                  <a:tcPr/>
                </a:tc>
                <a:tc>
                  <a:txBody>
                    <a:bodyPr/>
                    <a:lstStyle/>
                    <a:p>
                      <a:r>
                        <a:rPr lang="en-US" dirty="0" smtClean="0"/>
                        <a:t>0.54</a:t>
                      </a:r>
                      <a:endParaRPr lang="en-US" dirty="0"/>
                    </a:p>
                  </a:txBody>
                  <a:tcPr/>
                </a:tc>
                <a:extLst>
                  <a:ext uri="{0D108BD9-81ED-4DB2-BD59-A6C34878D82A}">
                    <a16:rowId xmlns:a16="http://schemas.microsoft.com/office/drawing/2014/main" val="2803428778"/>
                  </a:ext>
                </a:extLst>
              </a:tr>
            </a:tbl>
          </a:graphicData>
        </a:graphic>
      </p:graphicFrame>
      <p:sp>
        <p:nvSpPr>
          <p:cNvPr id="7" name="TextBox 6"/>
          <p:cNvSpPr txBox="1"/>
          <p:nvPr/>
        </p:nvSpPr>
        <p:spPr>
          <a:xfrm>
            <a:off x="429491" y="748145"/>
            <a:ext cx="2382982" cy="307777"/>
          </a:xfrm>
          <a:prstGeom prst="rect">
            <a:avLst/>
          </a:prstGeom>
          <a:noFill/>
        </p:spPr>
        <p:txBody>
          <a:bodyPr wrap="square" rtlCol="0">
            <a:spAutoFit/>
          </a:bodyPr>
          <a:lstStyle/>
          <a:p>
            <a:r>
              <a:rPr lang="en-US" b="1" dirty="0" err="1" smtClean="0"/>
              <a:t>Isear</a:t>
            </a:r>
            <a:r>
              <a:rPr lang="en-US" b="1" dirty="0" smtClean="0"/>
              <a:t> Dataset</a:t>
            </a:r>
            <a:endParaRPr lang="en-US" b="1" dirty="0"/>
          </a:p>
        </p:txBody>
      </p:sp>
      <p:sp>
        <p:nvSpPr>
          <p:cNvPr id="8" name="TextBox 7"/>
          <p:cNvSpPr txBox="1"/>
          <p:nvPr/>
        </p:nvSpPr>
        <p:spPr>
          <a:xfrm>
            <a:off x="429491" y="2618509"/>
            <a:ext cx="1662545" cy="307777"/>
          </a:xfrm>
          <a:prstGeom prst="rect">
            <a:avLst/>
          </a:prstGeom>
          <a:noFill/>
        </p:spPr>
        <p:txBody>
          <a:bodyPr wrap="square" rtlCol="0">
            <a:spAutoFit/>
          </a:bodyPr>
          <a:lstStyle/>
          <a:p>
            <a:r>
              <a:rPr lang="en-US" b="1" dirty="0" smtClean="0"/>
              <a:t>Tec Dataset</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2646302280"/>
              </p:ext>
            </p:extLst>
          </p:nvPr>
        </p:nvGraphicFramePr>
        <p:xfrm>
          <a:off x="425273" y="3192461"/>
          <a:ext cx="8128000" cy="1046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86190787"/>
                    </a:ext>
                  </a:extLst>
                </a:gridCol>
                <a:gridCol w="2032000">
                  <a:extLst>
                    <a:ext uri="{9D8B030D-6E8A-4147-A177-3AD203B41FA5}">
                      <a16:colId xmlns:a16="http://schemas.microsoft.com/office/drawing/2014/main" val="2194720089"/>
                    </a:ext>
                  </a:extLst>
                </a:gridCol>
                <a:gridCol w="2032000">
                  <a:extLst>
                    <a:ext uri="{9D8B030D-6E8A-4147-A177-3AD203B41FA5}">
                      <a16:colId xmlns:a16="http://schemas.microsoft.com/office/drawing/2014/main" val="2240726795"/>
                    </a:ext>
                  </a:extLst>
                </a:gridCol>
                <a:gridCol w="2032000">
                  <a:extLst>
                    <a:ext uri="{9D8B030D-6E8A-4147-A177-3AD203B41FA5}">
                      <a16:colId xmlns:a16="http://schemas.microsoft.com/office/drawing/2014/main" val="678730597"/>
                    </a:ext>
                  </a:extLst>
                </a:gridCol>
              </a:tblGrid>
              <a:tr h="370840">
                <a:tc>
                  <a:txBody>
                    <a:bodyPr/>
                    <a:lstStyle/>
                    <a:p>
                      <a:endParaRPr lang="en-US" dirty="0"/>
                    </a:p>
                  </a:txBody>
                  <a:tcPr/>
                </a:tc>
                <a:tc>
                  <a:txBody>
                    <a:bodyPr/>
                    <a:lstStyle/>
                    <a:p>
                      <a:r>
                        <a:rPr lang="en-US" dirty="0" smtClean="0"/>
                        <a:t>Roberta</a:t>
                      </a:r>
                      <a:endParaRPr lang="en-US" dirty="0"/>
                    </a:p>
                  </a:txBody>
                  <a:tcPr/>
                </a:tc>
                <a:tc>
                  <a:txBody>
                    <a:bodyPr/>
                    <a:lstStyle/>
                    <a:p>
                      <a:r>
                        <a:rPr lang="en-US" dirty="0" smtClean="0"/>
                        <a:t>Bart</a:t>
                      </a:r>
                      <a:endParaRPr lang="en-US" dirty="0"/>
                    </a:p>
                  </a:txBody>
                  <a:tcPr/>
                </a:tc>
                <a:tc>
                  <a:txBody>
                    <a:bodyPr/>
                    <a:lstStyle/>
                    <a:p>
                      <a:r>
                        <a:rPr lang="en-US" dirty="0" err="1" smtClean="0"/>
                        <a:t>Deberta</a:t>
                      </a:r>
                      <a:endParaRPr lang="en-US" dirty="0"/>
                    </a:p>
                  </a:txBody>
                  <a:tcPr/>
                </a:tc>
                <a:extLst>
                  <a:ext uri="{0D108BD9-81ED-4DB2-BD59-A6C34878D82A}">
                    <a16:rowId xmlns:a16="http://schemas.microsoft.com/office/drawing/2014/main" val="632716300"/>
                  </a:ext>
                </a:extLst>
              </a:tr>
              <a:tr h="0">
                <a:tc>
                  <a:txBody>
                    <a:bodyPr/>
                    <a:lstStyle/>
                    <a:p>
                      <a:r>
                        <a:rPr lang="en-US" dirty="0" smtClean="0"/>
                        <a:t>Accuracy</a:t>
                      </a:r>
                      <a:endParaRPr lang="en-US" dirty="0"/>
                    </a:p>
                  </a:txBody>
                  <a:tcPr/>
                </a:tc>
                <a:tc>
                  <a:txBody>
                    <a:bodyPr/>
                    <a:lstStyle/>
                    <a:p>
                      <a:r>
                        <a:rPr lang="en-US" dirty="0" smtClean="0"/>
                        <a:t>0.43</a:t>
                      </a:r>
                      <a:endParaRPr lang="en-US" dirty="0"/>
                    </a:p>
                  </a:txBody>
                  <a:tcPr/>
                </a:tc>
                <a:tc>
                  <a:txBody>
                    <a:bodyPr/>
                    <a:lstStyle/>
                    <a:p>
                      <a:r>
                        <a:rPr lang="en-US" dirty="0" smtClean="0"/>
                        <a:t>0.41</a:t>
                      </a:r>
                      <a:endParaRPr lang="en-US" dirty="0"/>
                    </a:p>
                  </a:txBody>
                  <a:tcPr/>
                </a:tc>
                <a:tc>
                  <a:txBody>
                    <a:bodyPr/>
                    <a:lstStyle/>
                    <a:p>
                      <a:r>
                        <a:rPr lang="en-US" dirty="0" smtClean="0"/>
                        <a:t>0.46</a:t>
                      </a:r>
                      <a:endParaRPr lang="en-US" dirty="0"/>
                    </a:p>
                  </a:txBody>
                  <a:tcPr/>
                </a:tc>
                <a:extLst>
                  <a:ext uri="{0D108BD9-81ED-4DB2-BD59-A6C34878D82A}">
                    <a16:rowId xmlns:a16="http://schemas.microsoft.com/office/drawing/2014/main" val="3449279082"/>
                  </a:ext>
                </a:extLst>
              </a:tr>
              <a:tr h="370840">
                <a:tc>
                  <a:txBody>
                    <a:bodyPr/>
                    <a:lstStyle/>
                    <a:p>
                      <a:r>
                        <a:rPr lang="en-US" dirty="0" smtClean="0"/>
                        <a:t>Macro averaged F1</a:t>
                      </a:r>
                      <a:endParaRPr lang="en-US" dirty="0"/>
                    </a:p>
                  </a:txBody>
                  <a:tcPr/>
                </a:tc>
                <a:tc>
                  <a:txBody>
                    <a:bodyPr/>
                    <a:lstStyle/>
                    <a:p>
                      <a:r>
                        <a:rPr lang="en-US" dirty="0" smtClean="0"/>
                        <a:t>0.37</a:t>
                      </a:r>
                      <a:endParaRPr lang="en-US" dirty="0"/>
                    </a:p>
                  </a:txBody>
                  <a:tcPr/>
                </a:tc>
                <a:tc>
                  <a:txBody>
                    <a:bodyPr/>
                    <a:lstStyle/>
                    <a:p>
                      <a:r>
                        <a:rPr lang="en-US" dirty="0" smtClean="0"/>
                        <a:t>0.37</a:t>
                      </a:r>
                      <a:endParaRPr lang="en-US" dirty="0"/>
                    </a:p>
                  </a:txBody>
                  <a:tcPr/>
                </a:tc>
                <a:tc>
                  <a:txBody>
                    <a:bodyPr/>
                    <a:lstStyle/>
                    <a:p>
                      <a:r>
                        <a:rPr lang="en-US" dirty="0" smtClean="0"/>
                        <a:t>0.41</a:t>
                      </a:r>
                      <a:endParaRPr lang="en-US" dirty="0"/>
                    </a:p>
                  </a:txBody>
                  <a:tcPr/>
                </a:tc>
                <a:extLst>
                  <a:ext uri="{0D108BD9-81ED-4DB2-BD59-A6C34878D82A}">
                    <a16:rowId xmlns:a16="http://schemas.microsoft.com/office/drawing/2014/main" val="2803428778"/>
                  </a:ext>
                </a:extLst>
              </a:tr>
            </a:tbl>
          </a:graphicData>
        </a:graphic>
      </p:graphicFrame>
    </p:spTree>
    <p:extLst>
      <p:ext uri="{BB962C8B-B14F-4D97-AF65-F5344CB8AC3E}">
        <p14:creationId xmlns:p14="http://schemas.microsoft.com/office/powerpoint/2010/main" val="170203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6</a:t>
            </a:fld>
            <a:endParaRPr lang="ja" altLang="en-US"/>
          </a:p>
        </p:txBody>
      </p:sp>
      <p:sp>
        <p:nvSpPr>
          <p:cNvPr id="5" name="TextBox 4"/>
          <p:cNvSpPr txBox="1"/>
          <p:nvPr/>
        </p:nvSpPr>
        <p:spPr>
          <a:xfrm>
            <a:off x="381001" y="69273"/>
            <a:ext cx="7968174" cy="615553"/>
          </a:xfrm>
          <a:prstGeom prst="rect">
            <a:avLst/>
          </a:prstGeom>
          <a:noFill/>
        </p:spPr>
        <p:txBody>
          <a:bodyPr wrap="square" rtlCol="0">
            <a:spAutoFit/>
          </a:bodyPr>
          <a:lstStyle/>
          <a:p>
            <a:pPr algn="ctr"/>
            <a:r>
              <a:rPr lang="en-US" sz="2000" b="1" dirty="0"/>
              <a:t>Using prompt in zero-shot </a:t>
            </a:r>
            <a:r>
              <a:rPr lang="en-US" sz="2000" b="1" dirty="0" smtClean="0"/>
              <a:t>classification (with more templates)</a:t>
            </a:r>
            <a:endParaRPr lang="en-US" sz="2000" b="1" dirty="0"/>
          </a:p>
          <a:p>
            <a:endParaRPr lang="en-US" dirty="0"/>
          </a:p>
        </p:txBody>
      </p:sp>
      <p:sp>
        <p:nvSpPr>
          <p:cNvPr id="6" name="TextBox 5"/>
          <p:cNvSpPr txBox="1"/>
          <p:nvPr/>
        </p:nvSpPr>
        <p:spPr>
          <a:xfrm>
            <a:off x="381000" y="845127"/>
            <a:ext cx="7716982" cy="2462213"/>
          </a:xfrm>
          <a:prstGeom prst="rect">
            <a:avLst/>
          </a:prstGeom>
          <a:noFill/>
        </p:spPr>
        <p:txBody>
          <a:bodyPr wrap="square" rtlCol="0">
            <a:spAutoFit/>
          </a:bodyPr>
          <a:lstStyle/>
          <a:p>
            <a:r>
              <a:rPr lang="en-US" dirty="0"/>
              <a:t>Using some templates as prompt instead of directly using emotion</a:t>
            </a:r>
          </a:p>
          <a:p>
            <a:pPr marL="285750" indent="-285750">
              <a:lnSpc>
                <a:spcPct val="150000"/>
              </a:lnSpc>
              <a:buFont typeface="Arial" panose="020B0604020202020204" pitchFamily="34" charset="0"/>
              <a:buChar char="•"/>
            </a:pPr>
            <a:r>
              <a:rPr lang="en-US" dirty="0" err="1"/>
              <a:t>Emo_name</a:t>
            </a:r>
            <a:r>
              <a:rPr lang="en-US" dirty="0"/>
              <a:t>: “This text expresses”+ emotion</a:t>
            </a:r>
          </a:p>
          <a:p>
            <a:pPr marL="285750" indent="-285750">
              <a:lnSpc>
                <a:spcPct val="150000"/>
              </a:lnSpc>
              <a:buFont typeface="Arial" panose="020B0604020202020204" pitchFamily="34" charset="0"/>
              <a:buChar char="•"/>
            </a:pPr>
            <a:r>
              <a:rPr lang="en-US" dirty="0" err="1"/>
              <a:t>Expr_emo</a:t>
            </a:r>
            <a:r>
              <a:rPr lang="en-US" dirty="0"/>
              <a:t>: “This person feels”+ emotion</a:t>
            </a:r>
          </a:p>
          <a:p>
            <a:pPr marL="285750" indent="-285750">
              <a:lnSpc>
                <a:spcPct val="150000"/>
              </a:lnSpc>
              <a:buFont typeface="Arial" panose="020B0604020202020204" pitchFamily="34" charset="0"/>
              <a:buChar char="•"/>
            </a:pPr>
            <a:r>
              <a:rPr lang="en-US" dirty="0" err="1"/>
              <a:t>Feels_emo</a:t>
            </a:r>
            <a:r>
              <a:rPr lang="en-US" dirty="0"/>
              <a:t>: “This person expresses”+ emotion</a:t>
            </a:r>
          </a:p>
          <a:p>
            <a:pPr marL="285750" indent="-285750">
              <a:lnSpc>
                <a:spcPct val="150000"/>
              </a:lnSpc>
              <a:buFont typeface="Arial" panose="020B0604020202020204" pitchFamily="34" charset="0"/>
              <a:buChar char="•"/>
            </a:pPr>
            <a:r>
              <a:rPr lang="en-US" dirty="0"/>
              <a:t>Emotion template: “The emotion is”+ emotion</a:t>
            </a:r>
          </a:p>
          <a:p>
            <a:endParaRPr lang="en-US" dirty="0"/>
          </a:p>
          <a:p>
            <a:r>
              <a:rPr lang="en-US" b="1" dirty="0" err="1"/>
              <a:t>Isear</a:t>
            </a:r>
            <a:r>
              <a:rPr lang="en-US" b="1" dirty="0"/>
              <a:t> dataset (</a:t>
            </a:r>
            <a:r>
              <a:rPr lang="en-US" b="1" dirty="0" err="1"/>
              <a:t>deberta</a:t>
            </a:r>
            <a:r>
              <a:rPr lang="en-US" b="1" dirty="0"/>
              <a:t> model</a:t>
            </a:r>
            <a:r>
              <a:rPr lang="en-US" b="1" dirty="0" smtClean="0"/>
              <a:t>):</a:t>
            </a:r>
            <a:endParaRPr lang="en-US" b="1" dirty="0"/>
          </a:p>
          <a:p>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42960994"/>
              </p:ext>
            </p:extLst>
          </p:nvPr>
        </p:nvGraphicFramePr>
        <p:xfrm>
          <a:off x="256307" y="3081887"/>
          <a:ext cx="8679875" cy="1046480"/>
        </p:xfrm>
        <a:graphic>
          <a:graphicData uri="http://schemas.openxmlformats.org/drawingml/2006/table">
            <a:tbl>
              <a:tblPr firstRow="1" bandRow="1">
                <a:tableStyleId>{5C22544A-7EE6-4342-B048-85BDC9FD1C3A}</a:tableStyleId>
              </a:tblPr>
              <a:tblGrid>
                <a:gridCol w="1735975">
                  <a:extLst>
                    <a:ext uri="{9D8B030D-6E8A-4147-A177-3AD203B41FA5}">
                      <a16:colId xmlns:a16="http://schemas.microsoft.com/office/drawing/2014/main" val="263988149"/>
                    </a:ext>
                  </a:extLst>
                </a:gridCol>
                <a:gridCol w="1735975">
                  <a:extLst>
                    <a:ext uri="{9D8B030D-6E8A-4147-A177-3AD203B41FA5}">
                      <a16:colId xmlns:a16="http://schemas.microsoft.com/office/drawing/2014/main" val="2353155558"/>
                    </a:ext>
                  </a:extLst>
                </a:gridCol>
                <a:gridCol w="1735975">
                  <a:extLst>
                    <a:ext uri="{9D8B030D-6E8A-4147-A177-3AD203B41FA5}">
                      <a16:colId xmlns:a16="http://schemas.microsoft.com/office/drawing/2014/main" val="3922061551"/>
                    </a:ext>
                  </a:extLst>
                </a:gridCol>
                <a:gridCol w="1735975">
                  <a:extLst>
                    <a:ext uri="{9D8B030D-6E8A-4147-A177-3AD203B41FA5}">
                      <a16:colId xmlns:a16="http://schemas.microsoft.com/office/drawing/2014/main" val="241599820"/>
                    </a:ext>
                  </a:extLst>
                </a:gridCol>
                <a:gridCol w="1735975">
                  <a:extLst>
                    <a:ext uri="{9D8B030D-6E8A-4147-A177-3AD203B41FA5}">
                      <a16:colId xmlns:a16="http://schemas.microsoft.com/office/drawing/2014/main" val="3179557691"/>
                    </a:ext>
                  </a:extLst>
                </a:gridCol>
              </a:tblGrid>
              <a:tr h="294640">
                <a:tc>
                  <a:txBody>
                    <a:bodyPr/>
                    <a:lstStyle/>
                    <a:p>
                      <a:endParaRPr lang="en-US" dirty="0"/>
                    </a:p>
                  </a:txBody>
                  <a:tcPr/>
                </a:tc>
                <a:tc>
                  <a:txBody>
                    <a:bodyPr/>
                    <a:lstStyle/>
                    <a:p>
                      <a:r>
                        <a:rPr lang="en-US" dirty="0" smtClean="0"/>
                        <a:t>Emo-name</a:t>
                      </a:r>
                      <a:endParaRPr lang="en-US" dirty="0"/>
                    </a:p>
                  </a:txBody>
                  <a:tcPr/>
                </a:tc>
                <a:tc>
                  <a:txBody>
                    <a:bodyPr/>
                    <a:lstStyle/>
                    <a:p>
                      <a:r>
                        <a:rPr lang="en-US" dirty="0" err="1" smtClean="0"/>
                        <a:t>Expr_emo</a:t>
                      </a:r>
                      <a:endParaRPr lang="en-US" dirty="0"/>
                    </a:p>
                  </a:txBody>
                  <a:tcPr/>
                </a:tc>
                <a:tc>
                  <a:txBody>
                    <a:bodyPr/>
                    <a:lstStyle/>
                    <a:p>
                      <a:r>
                        <a:rPr lang="en-US" dirty="0" err="1" smtClean="0"/>
                        <a:t>Feels_emo</a:t>
                      </a:r>
                      <a:endParaRPr lang="en-US" dirty="0"/>
                    </a:p>
                  </a:txBody>
                  <a:tcPr/>
                </a:tc>
                <a:tc>
                  <a:txBody>
                    <a:bodyPr/>
                    <a:lstStyle/>
                    <a:p>
                      <a:r>
                        <a:rPr lang="en-US" dirty="0" smtClean="0"/>
                        <a:t>Emotion</a:t>
                      </a:r>
                      <a:endParaRPr lang="en-US" dirty="0"/>
                    </a:p>
                  </a:txBody>
                  <a:tcPr/>
                </a:tc>
                <a:extLst>
                  <a:ext uri="{0D108BD9-81ED-4DB2-BD59-A6C34878D82A}">
                    <a16:rowId xmlns:a16="http://schemas.microsoft.com/office/drawing/2014/main" val="3949261471"/>
                  </a:ext>
                </a:extLst>
              </a:tr>
              <a:tr h="370840">
                <a:tc>
                  <a:txBody>
                    <a:bodyPr/>
                    <a:lstStyle/>
                    <a:p>
                      <a:r>
                        <a:rPr lang="en-US" dirty="0" smtClean="0"/>
                        <a:t>Macro-averaged F1</a:t>
                      </a:r>
                      <a:endParaRPr lang="en-US" dirty="0"/>
                    </a:p>
                  </a:txBody>
                  <a:tcPr/>
                </a:tc>
                <a:tc>
                  <a:txBody>
                    <a:bodyPr/>
                    <a:lstStyle/>
                    <a:p>
                      <a:r>
                        <a:rPr lang="en-US" dirty="0" smtClean="0"/>
                        <a:t>0.54</a:t>
                      </a:r>
                      <a:endParaRPr lang="en-US" dirty="0"/>
                    </a:p>
                  </a:txBody>
                  <a:tcPr/>
                </a:tc>
                <a:tc>
                  <a:txBody>
                    <a:bodyPr/>
                    <a:lstStyle/>
                    <a:p>
                      <a:r>
                        <a:rPr lang="en-US" dirty="0" smtClean="0"/>
                        <a:t>0.61</a:t>
                      </a:r>
                      <a:endParaRPr lang="en-US" dirty="0"/>
                    </a:p>
                  </a:txBody>
                  <a:tcPr/>
                </a:tc>
                <a:tc>
                  <a:txBody>
                    <a:bodyPr/>
                    <a:lstStyle/>
                    <a:p>
                      <a:r>
                        <a:rPr lang="en-US" dirty="0" smtClean="0"/>
                        <a:t>0.54</a:t>
                      </a:r>
                      <a:endParaRPr lang="en-US" dirty="0"/>
                    </a:p>
                  </a:txBody>
                  <a:tcPr/>
                </a:tc>
                <a:tc>
                  <a:txBody>
                    <a:bodyPr/>
                    <a:lstStyle/>
                    <a:p>
                      <a:r>
                        <a:rPr lang="en-US" dirty="0" smtClean="0"/>
                        <a:t>0.61</a:t>
                      </a:r>
                      <a:endParaRPr lang="en-US" dirty="0"/>
                    </a:p>
                  </a:txBody>
                  <a:tcPr/>
                </a:tc>
                <a:extLst>
                  <a:ext uri="{0D108BD9-81ED-4DB2-BD59-A6C34878D82A}">
                    <a16:rowId xmlns:a16="http://schemas.microsoft.com/office/drawing/2014/main" val="2916630964"/>
                  </a:ext>
                </a:extLst>
              </a:tr>
              <a:tr h="370840">
                <a:tc>
                  <a:txBody>
                    <a:bodyPr/>
                    <a:lstStyle/>
                    <a:p>
                      <a:r>
                        <a:rPr lang="en-US" dirty="0" smtClean="0"/>
                        <a:t>Accuracy</a:t>
                      </a:r>
                      <a:endParaRPr lang="en-US" dirty="0"/>
                    </a:p>
                  </a:txBody>
                  <a:tcPr/>
                </a:tc>
                <a:tc>
                  <a:txBody>
                    <a:bodyPr/>
                    <a:lstStyle/>
                    <a:p>
                      <a:r>
                        <a:rPr lang="en-US" dirty="0" smtClean="0"/>
                        <a:t>0.57</a:t>
                      </a:r>
                      <a:endParaRPr lang="en-US" dirty="0"/>
                    </a:p>
                  </a:txBody>
                  <a:tcPr/>
                </a:tc>
                <a:tc>
                  <a:txBody>
                    <a:bodyPr/>
                    <a:lstStyle/>
                    <a:p>
                      <a:r>
                        <a:rPr lang="en-US" dirty="0" smtClean="0"/>
                        <a:t>0.63</a:t>
                      </a:r>
                      <a:endParaRPr lang="en-US" dirty="0"/>
                    </a:p>
                  </a:txBody>
                  <a:tcPr/>
                </a:tc>
                <a:tc>
                  <a:txBody>
                    <a:bodyPr/>
                    <a:lstStyle/>
                    <a:p>
                      <a:r>
                        <a:rPr lang="en-US" dirty="0" smtClean="0"/>
                        <a:t>0.55</a:t>
                      </a:r>
                      <a:endParaRPr lang="en-US" dirty="0"/>
                    </a:p>
                  </a:txBody>
                  <a:tcPr/>
                </a:tc>
                <a:tc>
                  <a:txBody>
                    <a:bodyPr/>
                    <a:lstStyle/>
                    <a:p>
                      <a:r>
                        <a:rPr lang="en-US" dirty="0" smtClean="0"/>
                        <a:t>0.62</a:t>
                      </a:r>
                      <a:endParaRPr lang="en-US" dirty="0"/>
                    </a:p>
                  </a:txBody>
                  <a:tcPr/>
                </a:tc>
                <a:extLst>
                  <a:ext uri="{0D108BD9-81ED-4DB2-BD59-A6C34878D82A}">
                    <a16:rowId xmlns:a16="http://schemas.microsoft.com/office/drawing/2014/main" val="1369015200"/>
                  </a:ext>
                </a:extLst>
              </a:tr>
            </a:tbl>
          </a:graphicData>
        </a:graphic>
      </p:graphicFrame>
    </p:spTree>
    <p:extLst>
      <p:ext uri="{BB962C8B-B14F-4D97-AF65-F5344CB8AC3E}">
        <p14:creationId xmlns:p14="http://schemas.microsoft.com/office/powerpoint/2010/main" val="198596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86" y="205874"/>
            <a:ext cx="8520600" cy="277278"/>
          </a:xfrm>
        </p:spPr>
        <p:txBody>
          <a:bodyPr/>
          <a:lstStyle/>
          <a:p>
            <a:pPr algn="ctr">
              <a:buNone/>
            </a:pPr>
            <a:r>
              <a:rPr lang="en-US" sz="2000" b="1" dirty="0" smtClean="0"/>
              <a:t>Using prompt in zero-shot emotion classification</a:t>
            </a:r>
            <a:r>
              <a:rPr lang="en-US" b="1" dirty="0" smtClean="0"/>
              <a:t/>
            </a:r>
            <a:br>
              <a:rPr lang="en-US" b="1" dirty="0" smtClean="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7</a:t>
            </a:fld>
            <a:endParaRPr lang="ja" altLang="en-US"/>
          </a:p>
        </p:txBody>
      </p:sp>
      <p:sp>
        <p:nvSpPr>
          <p:cNvPr id="5" name="TextBox 4"/>
          <p:cNvSpPr txBox="1"/>
          <p:nvPr/>
        </p:nvSpPr>
        <p:spPr>
          <a:xfrm>
            <a:off x="266686" y="730827"/>
            <a:ext cx="8610627" cy="3567545"/>
          </a:xfrm>
          <a:prstGeom prst="rect">
            <a:avLst/>
          </a:prstGeom>
          <a:noFill/>
        </p:spPr>
        <p:txBody>
          <a:bodyPr wrap="square" rtlCol="0">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5669130"/>
              </p:ext>
            </p:extLst>
          </p:nvPr>
        </p:nvGraphicFramePr>
        <p:xfrm>
          <a:off x="380423" y="982951"/>
          <a:ext cx="8128000" cy="11938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29283720"/>
                    </a:ext>
                  </a:extLst>
                </a:gridCol>
                <a:gridCol w="1625600">
                  <a:extLst>
                    <a:ext uri="{9D8B030D-6E8A-4147-A177-3AD203B41FA5}">
                      <a16:colId xmlns:a16="http://schemas.microsoft.com/office/drawing/2014/main" val="2077026560"/>
                    </a:ext>
                  </a:extLst>
                </a:gridCol>
                <a:gridCol w="1625600">
                  <a:extLst>
                    <a:ext uri="{9D8B030D-6E8A-4147-A177-3AD203B41FA5}">
                      <a16:colId xmlns:a16="http://schemas.microsoft.com/office/drawing/2014/main" val="362043786"/>
                    </a:ext>
                  </a:extLst>
                </a:gridCol>
                <a:gridCol w="1625600">
                  <a:extLst>
                    <a:ext uri="{9D8B030D-6E8A-4147-A177-3AD203B41FA5}">
                      <a16:colId xmlns:a16="http://schemas.microsoft.com/office/drawing/2014/main" val="539135336"/>
                    </a:ext>
                  </a:extLst>
                </a:gridCol>
                <a:gridCol w="1625600">
                  <a:extLst>
                    <a:ext uri="{9D8B030D-6E8A-4147-A177-3AD203B41FA5}">
                      <a16:colId xmlns:a16="http://schemas.microsoft.com/office/drawing/2014/main" val="3824710594"/>
                    </a:ext>
                  </a:extLst>
                </a:gridCol>
              </a:tblGrid>
              <a:tr h="294640">
                <a:tc>
                  <a:txBody>
                    <a:bodyPr/>
                    <a:lstStyle/>
                    <a:p>
                      <a:endParaRPr lang="en-US" dirty="0"/>
                    </a:p>
                  </a:txBody>
                  <a:tcPr/>
                </a:tc>
                <a:tc>
                  <a:txBody>
                    <a:bodyPr/>
                    <a:lstStyle/>
                    <a:p>
                      <a:r>
                        <a:rPr lang="en-US" dirty="0" smtClean="0"/>
                        <a:t>Emo-name</a:t>
                      </a:r>
                      <a:endParaRPr lang="en-US" dirty="0"/>
                    </a:p>
                  </a:txBody>
                  <a:tcPr/>
                </a:tc>
                <a:tc>
                  <a:txBody>
                    <a:bodyPr/>
                    <a:lstStyle/>
                    <a:p>
                      <a:r>
                        <a:rPr lang="en-US" dirty="0" err="1" smtClean="0"/>
                        <a:t>Expr_emo</a:t>
                      </a:r>
                      <a:endParaRPr lang="en-US" dirty="0"/>
                    </a:p>
                  </a:txBody>
                  <a:tcPr/>
                </a:tc>
                <a:tc>
                  <a:txBody>
                    <a:bodyPr/>
                    <a:lstStyle/>
                    <a:p>
                      <a:r>
                        <a:rPr lang="en-US" dirty="0" err="1" smtClean="0"/>
                        <a:t>Feels_emo</a:t>
                      </a:r>
                      <a:endParaRPr lang="en-US" dirty="0"/>
                    </a:p>
                  </a:txBody>
                  <a:tcPr/>
                </a:tc>
                <a:tc>
                  <a:txBody>
                    <a:bodyPr/>
                    <a:lstStyle/>
                    <a:p>
                      <a:r>
                        <a:rPr lang="en-US" dirty="0" smtClean="0"/>
                        <a:t>Emotion</a:t>
                      </a:r>
                      <a:endParaRPr lang="en-US" dirty="0"/>
                    </a:p>
                  </a:txBody>
                  <a:tcPr/>
                </a:tc>
                <a:extLst>
                  <a:ext uri="{0D108BD9-81ED-4DB2-BD59-A6C34878D82A}">
                    <a16:rowId xmlns:a16="http://schemas.microsoft.com/office/drawing/2014/main" val="1856828698"/>
                  </a:ext>
                </a:extLst>
              </a:tr>
              <a:tr h="370840">
                <a:tc>
                  <a:txBody>
                    <a:bodyPr/>
                    <a:lstStyle/>
                    <a:p>
                      <a:r>
                        <a:rPr lang="en-US" dirty="0" smtClean="0"/>
                        <a:t>Macro-averaged F1</a:t>
                      </a:r>
                      <a:endParaRPr lang="en-US" dirty="0"/>
                    </a:p>
                  </a:txBody>
                  <a:tcPr/>
                </a:tc>
                <a:tc>
                  <a:txBody>
                    <a:bodyPr/>
                    <a:lstStyle/>
                    <a:p>
                      <a:r>
                        <a:rPr lang="en-US" dirty="0" smtClean="0"/>
                        <a:t>0.57</a:t>
                      </a:r>
                      <a:endParaRPr lang="en-US" dirty="0"/>
                    </a:p>
                  </a:txBody>
                  <a:tcPr/>
                </a:tc>
                <a:tc>
                  <a:txBody>
                    <a:bodyPr/>
                    <a:lstStyle/>
                    <a:p>
                      <a:r>
                        <a:rPr lang="en-US" dirty="0" smtClean="0"/>
                        <a:t>0.61</a:t>
                      </a:r>
                      <a:endParaRPr lang="en-US" dirty="0"/>
                    </a:p>
                  </a:txBody>
                  <a:tcPr/>
                </a:tc>
                <a:tc>
                  <a:txBody>
                    <a:bodyPr/>
                    <a:lstStyle/>
                    <a:p>
                      <a:r>
                        <a:rPr lang="en-US" dirty="0" smtClean="0"/>
                        <a:t>0.53</a:t>
                      </a:r>
                      <a:endParaRPr lang="en-US" dirty="0"/>
                    </a:p>
                  </a:txBody>
                  <a:tcPr/>
                </a:tc>
                <a:tc>
                  <a:txBody>
                    <a:bodyPr/>
                    <a:lstStyle/>
                    <a:p>
                      <a:r>
                        <a:rPr lang="en-US" dirty="0" smtClean="0"/>
                        <a:t>0.57</a:t>
                      </a:r>
                      <a:endParaRPr lang="en-US" dirty="0"/>
                    </a:p>
                  </a:txBody>
                  <a:tcPr/>
                </a:tc>
                <a:extLst>
                  <a:ext uri="{0D108BD9-81ED-4DB2-BD59-A6C34878D82A}">
                    <a16:rowId xmlns:a16="http://schemas.microsoft.com/office/drawing/2014/main" val="3062622596"/>
                  </a:ext>
                </a:extLst>
              </a:tr>
              <a:tr h="370840">
                <a:tc>
                  <a:txBody>
                    <a:bodyPr/>
                    <a:lstStyle/>
                    <a:p>
                      <a:r>
                        <a:rPr lang="en-US" dirty="0" smtClean="0"/>
                        <a:t>Accuracy</a:t>
                      </a:r>
                      <a:endParaRPr lang="en-US" dirty="0"/>
                    </a:p>
                  </a:txBody>
                  <a:tcPr/>
                </a:tc>
                <a:tc>
                  <a:txBody>
                    <a:bodyPr/>
                    <a:lstStyle/>
                    <a:p>
                      <a:r>
                        <a:rPr lang="en-US" dirty="0" smtClean="0"/>
                        <a:t>0.57</a:t>
                      </a:r>
                      <a:endParaRPr lang="en-US" dirty="0"/>
                    </a:p>
                  </a:txBody>
                  <a:tcPr/>
                </a:tc>
                <a:tc>
                  <a:txBody>
                    <a:bodyPr/>
                    <a:lstStyle/>
                    <a:p>
                      <a:r>
                        <a:rPr lang="en-US" dirty="0" smtClean="0"/>
                        <a:t>0.61</a:t>
                      </a:r>
                      <a:endParaRPr lang="en-US" dirty="0"/>
                    </a:p>
                  </a:txBody>
                  <a:tcPr/>
                </a:tc>
                <a:tc>
                  <a:txBody>
                    <a:bodyPr/>
                    <a:lstStyle/>
                    <a:p>
                      <a:r>
                        <a:rPr lang="en-US" dirty="0" smtClean="0"/>
                        <a:t>0.53</a:t>
                      </a:r>
                      <a:endParaRPr lang="en-US" dirty="0"/>
                    </a:p>
                  </a:txBody>
                  <a:tcPr/>
                </a:tc>
                <a:tc>
                  <a:txBody>
                    <a:bodyPr/>
                    <a:lstStyle/>
                    <a:p>
                      <a:r>
                        <a:rPr lang="en-US" dirty="0" smtClean="0"/>
                        <a:t>0.57</a:t>
                      </a:r>
                      <a:endParaRPr lang="en-US" dirty="0"/>
                    </a:p>
                  </a:txBody>
                  <a:tcPr/>
                </a:tc>
                <a:extLst>
                  <a:ext uri="{0D108BD9-81ED-4DB2-BD59-A6C34878D82A}">
                    <a16:rowId xmlns:a16="http://schemas.microsoft.com/office/drawing/2014/main" val="147410075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36430835"/>
              </p:ext>
            </p:extLst>
          </p:nvPr>
        </p:nvGraphicFramePr>
        <p:xfrm>
          <a:off x="311150" y="2951885"/>
          <a:ext cx="8128000" cy="1259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80509995"/>
                    </a:ext>
                  </a:extLst>
                </a:gridCol>
                <a:gridCol w="1625600">
                  <a:extLst>
                    <a:ext uri="{9D8B030D-6E8A-4147-A177-3AD203B41FA5}">
                      <a16:colId xmlns:a16="http://schemas.microsoft.com/office/drawing/2014/main" val="2936369334"/>
                    </a:ext>
                  </a:extLst>
                </a:gridCol>
                <a:gridCol w="1625600">
                  <a:extLst>
                    <a:ext uri="{9D8B030D-6E8A-4147-A177-3AD203B41FA5}">
                      <a16:colId xmlns:a16="http://schemas.microsoft.com/office/drawing/2014/main" val="2584368686"/>
                    </a:ext>
                  </a:extLst>
                </a:gridCol>
                <a:gridCol w="1625600">
                  <a:extLst>
                    <a:ext uri="{9D8B030D-6E8A-4147-A177-3AD203B41FA5}">
                      <a16:colId xmlns:a16="http://schemas.microsoft.com/office/drawing/2014/main" val="2843970588"/>
                    </a:ext>
                  </a:extLst>
                </a:gridCol>
                <a:gridCol w="1625600">
                  <a:extLst>
                    <a:ext uri="{9D8B030D-6E8A-4147-A177-3AD203B41FA5}">
                      <a16:colId xmlns:a16="http://schemas.microsoft.com/office/drawing/2014/main" val="573820658"/>
                    </a:ext>
                  </a:extLst>
                </a:gridCol>
              </a:tblGrid>
              <a:tr h="370840">
                <a:tc>
                  <a:txBody>
                    <a:bodyPr/>
                    <a:lstStyle/>
                    <a:p>
                      <a:endParaRPr lang="en-US" dirty="0"/>
                    </a:p>
                  </a:txBody>
                  <a:tcPr/>
                </a:tc>
                <a:tc>
                  <a:txBody>
                    <a:bodyPr/>
                    <a:lstStyle/>
                    <a:p>
                      <a:r>
                        <a:rPr lang="en-US" dirty="0" smtClean="0"/>
                        <a:t>Emo-name</a:t>
                      </a:r>
                      <a:endParaRPr lang="en-US" dirty="0"/>
                    </a:p>
                  </a:txBody>
                  <a:tcPr/>
                </a:tc>
                <a:tc>
                  <a:txBody>
                    <a:bodyPr/>
                    <a:lstStyle/>
                    <a:p>
                      <a:r>
                        <a:rPr lang="en-US" dirty="0" err="1" smtClean="0"/>
                        <a:t>Expr_emo</a:t>
                      </a:r>
                      <a:endParaRPr lang="en-US" dirty="0"/>
                    </a:p>
                  </a:txBody>
                  <a:tcPr/>
                </a:tc>
                <a:tc>
                  <a:txBody>
                    <a:bodyPr/>
                    <a:lstStyle/>
                    <a:p>
                      <a:r>
                        <a:rPr lang="en-US" dirty="0" err="1" smtClean="0"/>
                        <a:t>Feels_emo</a:t>
                      </a:r>
                      <a:endParaRPr lang="en-US" dirty="0"/>
                    </a:p>
                  </a:txBody>
                  <a:tcPr/>
                </a:tc>
                <a:tc>
                  <a:txBody>
                    <a:bodyPr/>
                    <a:lstStyle/>
                    <a:p>
                      <a:r>
                        <a:rPr lang="en-US" dirty="0" smtClean="0"/>
                        <a:t>Emotion</a:t>
                      </a:r>
                      <a:endParaRPr lang="en-US" dirty="0"/>
                    </a:p>
                  </a:txBody>
                  <a:tcPr/>
                </a:tc>
                <a:extLst>
                  <a:ext uri="{0D108BD9-81ED-4DB2-BD59-A6C34878D82A}">
                    <a16:rowId xmlns:a16="http://schemas.microsoft.com/office/drawing/2014/main" val="3590604010"/>
                  </a:ext>
                </a:extLst>
              </a:tr>
              <a:tr h="370840">
                <a:tc>
                  <a:txBody>
                    <a:bodyPr/>
                    <a:lstStyle/>
                    <a:p>
                      <a:r>
                        <a:rPr lang="en-US" dirty="0" smtClean="0"/>
                        <a:t>Macro-averaged F1</a:t>
                      </a:r>
                      <a:endParaRPr lang="en-US" dirty="0"/>
                    </a:p>
                  </a:txBody>
                  <a:tcPr/>
                </a:tc>
                <a:tc>
                  <a:txBody>
                    <a:bodyPr/>
                    <a:lstStyle/>
                    <a:p>
                      <a:r>
                        <a:rPr lang="en-US" dirty="0" smtClean="0"/>
                        <a:t>0.51</a:t>
                      </a:r>
                      <a:endParaRPr lang="en-US" dirty="0"/>
                    </a:p>
                  </a:txBody>
                  <a:tcPr/>
                </a:tc>
                <a:tc>
                  <a:txBody>
                    <a:bodyPr/>
                    <a:lstStyle/>
                    <a:p>
                      <a:r>
                        <a:rPr lang="en-US" dirty="0" smtClean="0"/>
                        <a:t>0.51</a:t>
                      </a:r>
                      <a:endParaRPr lang="en-US" dirty="0"/>
                    </a:p>
                  </a:txBody>
                  <a:tcPr/>
                </a:tc>
                <a:tc>
                  <a:txBody>
                    <a:bodyPr/>
                    <a:lstStyle/>
                    <a:p>
                      <a:r>
                        <a:rPr lang="en-US" dirty="0" smtClean="0"/>
                        <a:t>0.48</a:t>
                      </a:r>
                      <a:endParaRPr lang="en-US" dirty="0"/>
                    </a:p>
                  </a:txBody>
                  <a:tcPr/>
                </a:tc>
                <a:tc>
                  <a:txBody>
                    <a:bodyPr/>
                    <a:lstStyle/>
                    <a:p>
                      <a:r>
                        <a:rPr lang="en-US" dirty="0" smtClean="0"/>
                        <a:t>0.53</a:t>
                      </a:r>
                      <a:endParaRPr lang="en-US" dirty="0"/>
                    </a:p>
                  </a:txBody>
                  <a:tcPr/>
                </a:tc>
                <a:extLst>
                  <a:ext uri="{0D108BD9-81ED-4DB2-BD59-A6C34878D82A}">
                    <a16:rowId xmlns:a16="http://schemas.microsoft.com/office/drawing/2014/main" val="1037338548"/>
                  </a:ext>
                </a:extLst>
              </a:tr>
              <a:tr h="370840">
                <a:tc>
                  <a:txBody>
                    <a:bodyPr/>
                    <a:lstStyle/>
                    <a:p>
                      <a:r>
                        <a:rPr lang="en-US" dirty="0" smtClean="0"/>
                        <a:t>Accuracy</a:t>
                      </a:r>
                      <a:endParaRPr lang="en-US" dirty="0"/>
                    </a:p>
                  </a:txBody>
                  <a:tcPr/>
                </a:tc>
                <a:tc>
                  <a:txBody>
                    <a:bodyPr/>
                    <a:lstStyle/>
                    <a:p>
                      <a:r>
                        <a:rPr lang="en-US" dirty="0" smtClean="0"/>
                        <a:t>0.51</a:t>
                      </a:r>
                      <a:endParaRPr lang="en-US" dirty="0"/>
                    </a:p>
                  </a:txBody>
                  <a:tcPr/>
                </a:tc>
                <a:tc>
                  <a:txBody>
                    <a:bodyPr/>
                    <a:lstStyle/>
                    <a:p>
                      <a:r>
                        <a:rPr lang="en-US" dirty="0" smtClean="0"/>
                        <a:t>0.51</a:t>
                      </a:r>
                      <a:endParaRPr lang="en-US" dirty="0"/>
                    </a:p>
                  </a:txBody>
                  <a:tcPr/>
                </a:tc>
                <a:tc>
                  <a:txBody>
                    <a:bodyPr/>
                    <a:lstStyle/>
                    <a:p>
                      <a:r>
                        <a:rPr lang="en-US" dirty="0" smtClean="0"/>
                        <a:t>0.48</a:t>
                      </a:r>
                      <a:endParaRPr lang="en-US" dirty="0"/>
                    </a:p>
                  </a:txBody>
                  <a:tcPr/>
                </a:tc>
                <a:tc>
                  <a:txBody>
                    <a:bodyPr/>
                    <a:lstStyle/>
                    <a:p>
                      <a:r>
                        <a:rPr lang="en-US" dirty="0" smtClean="0"/>
                        <a:t>0.52</a:t>
                      </a:r>
                      <a:endParaRPr lang="en-US" dirty="0"/>
                    </a:p>
                  </a:txBody>
                  <a:tcPr/>
                </a:tc>
                <a:extLst>
                  <a:ext uri="{0D108BD9-81ED-4DB2-BD59-A6C34878D82A}">
                    <a16:rowId xmlns:a16="http://schemas.microsoft.com/office/drawing/2014/main" val="2348598873"/>
                  </a:ext>
                </a:extLst>
              </a:tr>
            </a:tbl>
          </a:graphicData>
        </a:graphic>
      </p:graphicFrame>
      <p:sp>
        <p:nvSpPr>
          <p:cNvPr id="8" name="TextBox 7"/>
          <p:cNvSpPr txBox="1"/>
          <p:nvPr/>
        </p:nvSpPr>
        <p:spPr>
          <a:xfrm>
            <a:off x="471054" y="637309"/>
            <a:ext cx="2992581" cy="523220"/>
          </a:xfrm>
          <a:prstGeom prst="rect">
            <a:avLst/>
          </a:prstGeom>
          <a:noFill/>
        </p:spPr>
        <p:txBody>
          <a:bodyPr wrap="square" rtlCol="0">
            <a:spAutoFit/>
          </a:bodyPr>
          <a:lstStyle/>
          <a:p>
            <a:r>
              <a:rPr lang="en-US" b="1" dirty="0" err="1"/>
              <a:t>Isear</a:t>
            </a:r>
            <a:r>
              <a:rPr lang="en-US" b="1" dirty="0"/>
              <a:t> dataset (Bart model):</a:t>
            </a:r>
          </a:p>
          <a:p>
            <a:endParaRPr lang="en-US" dirty="0"/>
          </a:p>
        </p:txBody>
      </p:sp>
      <p:sp>
        <p:nvSpPr>
          <p:cNvPr id="9" name="TextBox 8"/>
          <p:cNvSpPr txBox="1"/>
          <p:nvPr/>
        </p:nvSpPr>
        <p:spPr>
          <a:xfrm>
            <a:off x="380423" y="2424426"/>
            <a:ext cx="3449782" cy="738664"/>
          </a:xfrm>
          <a:prstGeom prst="rect">
            <a:avLst/>
          </a:prstGeom>
          <a:noFill/>
        </p:spPr>
        <p:txBody>
          <a:bodyPr wrap="square" rtlCol="0">
            <a:spAutoFit/>
          </a:bodyPr>
          <a:lstStyle/>
          <a:p>
            <a:endParaRPr lang="en-US" dirty="0"/>
          </a:p>
          <a:p>
            <a:r>
              <a:rPr lang="en-US" b="1" dirty="0" err="1"/>
              <a:t>Isear</a:t>
            </a:r>
            <a:r>
              <a:rPr lang="en-US" b="1" dirty="0"/>
              <a:t> dataset (Roberta model):</a:t>
            </a:r>
          </a:p>
          <a:p>
            <a:endParaRPr lang="en-US" dirty="0"/>
          </a:p>
        </p:txBody>
      </p:sp>
    </p:spTree>
    <p:extLst>
      <p:ext uri="{BB962C8B-B14F-4D97-AF65-F5344CB8AC3E}">
        <p14:creationId xmlns:p14="http://schemas.microsoft.com/office/powerpoint/2010/main" val="41871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8</a:t>
            </a:fld>
            <a:endParaRPr lang="ja" altLang="en-US"/>
          </a:p>
        </p:txBody>
      </p:sp>
      <p:sp>
        <p:nvSpPr>
          <p:cNvPr id="5" name="TextBox 4"/>
          <p:cNvSpPr txBox="1"/>
          <p:nvPr/>
        </p:nvSpPr>
        <p:spPr>
          <a:xfrm>
            <a:off x="685800" y="0"/>
            <a:ext cx="7155873" cy="400110"/>
          </a:xfrm>
          <a:prstGeom prst="rect">
            <a:avLst/>
          </a:prstGeom>
          <a:noFill/>
        </p:spPr>
        <p:txBody>
          <a:bodyPr wrap="square" rtlCol="0">
            <a:spAutoFit/>
          </a:bodyPr>
          <a:lstStyle/>
          <a:p>
            <a:pPr algn="ctr"/>
            <a:r>
              <a:rPr lang="en-US" sz="2000" b="1" dirty="0"/>
              <a:t>Using prompt in zero-shot emotion classification</a:t>
            </a:r>
          </a:p>
        </p:txBody>
      </p:sp>
      <p:graphicFrame>
        <p:nvGraphicFramePr>
          <p:cNvPr id="6" name="Table 5"/>
          <p:cNvGraphicFramePr>
            <a:graphicFrameLocks noGrp="1"/>
          </p:cNvGraphicFramePr>
          <p:nvPr>
            <p:extLst>
              <p:ext uri="{D42A27DB-BD31-4B8C-83A1-F6EECF244321}">
                <p14:modId xmlns:p14="http://schemas.microsoft.com/office/powerpoint/2010/main" val="3071938585"/>
              </p:ext>
            </p:extLst>
          </p:nvPr>
        </p:nvGraphicFramePr>
        <p:xfrm>
          <a:off x="311150" y="1246188"/>
          <a:ext cx="8128000" cy="1259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0737630"/>
                    </a:ext>
                  </a:extLst>
                </a:gridCol>
                <a:gridCol w="1625600">
                  <a:extLst>
                    <a:ext uri="{9D8B030D-6E8A-4147-A177-3AD203B41FA5}">
                      <a16:colId xmlns:a16="http://schemas.microsoft.com/office/drawing/2014/main" val="2510837925"/>
                    </a:ext>
                  </a:extLst>
                </a:gridCol>
                <a:gridCol w="1625600">
                  <a:extLst>
                    <a:ext uri="{9D8B030D-6E8A-4147-A177-3AD203B41FA5}">
                      <a16:colId xmlns:a16="http://schemas.microsoft.com/office/drawing/2014/main" val="3082227345"/>
                    </a:ext>
                  </a:extLst>
                </a:gridCol>
                <a:gridCol w="1625600">
                  <a:extLst>
                    <a:ext uri="{9D8B030D-6E8A-4147-A177-3AD203B41FA5}">
                      <a16:colId xmlns:a16="http://schemas.microsoft.com/office/drawing/2014/main" val="3830104433"/>
                    </a:ext>
                  </a:extLst>
                </a:gridCol>
                <a:gridCol w="1625600">
                  <a:extLst>
                    <a:ext uri="{9D8B030D-6E8A-4147-A177-3AD203B41FA5}">
                      <a16:colId xmlns:a16="http://schemas.microsoft.com/office/drawing/2014/main" val="732147670"/>
                    </a:ext>
                  </a:extLst>
                </a:gridCol>
              </a:tblGrid>
              <a:tr h="370840">
                <a:tc>
                  <a:txBody>
                    <a:bodyPr/>
                    <a:lstStyle/>
                    <a:p>
                      <a:endParaRPr lang="en-US" dirty="0"/>
                    </a:p>
                  </a:txBody>
                  <a:tcPr/>
                </a:tc>
                <a:tc>
                  <a:txBody>
                    <a:bodyPr/>
                    <a:lstStyle/>
                    <a:p>
                      <a:r>
                        <a:rPr lang="en-US" dirty="0" smtClean="0"/>
                        <a:t>Emo-name</a:t>
                      </a:r>
                      <a:endParaRPr lang="en-US" dirty="0"/>
                    </a:p>
                  </a:txBody>
                  <a:tcPr/>
                </a:tc>
                <a:tc>
                  <a:txBody>
                    <a:bodyPr/>
                    <a:lstStyle/>
                    <a:p>
                      <a:r>
                        <a:rPr lang="en-US" dirty="0" err="1" smtClean="0"/>
                        <a:t>Expr_emo</a:t>
                      </a:r>
                      <a:endParaRPr lang="en-US" dirty="0"/>
                    </a:p>
                  </a:txBody>
                  <a:tcPr/>
                </a:tc>
                <a:tc>
                  <a:txBody>
                    <a:bodyPr/>
                    <a:lstStyle/>
                    <a:p>
                      <a:r>
                        <a:rPr lang="en-US" dirty="0" err="1" smtClean="0"/>
                        <a:t>Feels_emo</a:t>
                      </a:r>
                      <a:endParaRPr lang="en-US" dirty="0"/>
                    </a:p>
                  </a:txBody>
                  <a:tcPr/>
                </a:tc>
                <a:tc>
                  <a:txBody>
                    <a:bodyPr/>
                    <a:lstStyle/>
                    <a:p>
                      <a:r>
                        <a:rPr lang="en-US" dirty="0" smtClean="0"/>
                        <a:t>Emotion</a:t>
                      </a:r>
                      <a:endParaRPr lang="en-US" dirty="0"/>
                    </a:p>
                  </a:txBody>
                  <a:tcPr/>
                </a:tc>
                <a:extLst>
                  <a:ext uri="{0D108BD9-81ED-4DB2-BD59-A6C34878D82A}">
                    <a16:rowId xmlns:a16="http://schemas.microsoft.com/office/drawing/2014/main" val="3815570422"/>
                  </a:ext>
                </a:extLst>
              </a:tr>
              <a:tr h="370840">
                <a:tc>
                  <a:txBody>
                    <a:bodyPr/>
                    <a:lstStyle/>
                    <a:p>
                      <a:r>
                        <a:rPr lang="en-US" dirty="0" smtClean="0"/>
                        <a:t>Macro-averaged F1</a:t>
                      </a:r>
                      <a:endParaRPr lang="en-US" dirty="0"/>
                    </a:p>
                  </a:txBody>
                  <a:tcPr/>
                </a:tc>
                <a:tc>
                  <a:txBody>
                    <a:bodyPr/>
                    <a:lstStyle/>
                    <a:p>
                      <a:r>
                        <a:rPr lang="en-US" dirty="0" smtClean="0"/>
                        <a:t>0.41</a:t>
                      </a:r>
                      <a:endParaRPr lang="en-US" dirty="0"/>
                    </a:p>
                  </a:txBody>
                  <a:tcPr/>
                </a:tc>
                <a:tc>
                  <a:txBody>
                    <a:bodyPr/>
                    <a:lstStyle/>
                    <a:p>
                      <a:r>
                        <a:rPr lang="en-US" dirty="0" smtClean="0"/>
                        <a:t>0.37</a:t>
                      </a:r>
                      <a:endParaRPr lang="en-US" dirty="0"/>
                    </a:p>
                  </a:txBody>
                  <a:tcPr/>
                </a:tc>
                <a:tc>
                  <a:txBody>
                    <a:bodyPr/>
                    <a:lstStyle/>
                    <a:p>
                      <a:r>
                        <a:rPr lang="en-US" dirty="0" smtClean="0"/>
                        <a:t>0.4</a:t>
                      </a:r>
                      <a:endParaRPr lang="en-US" dirty="0"/>
                    </a:p>
                  </a:txBody>
                  <a:tcPr/>
                </a:tc>
                <a:tc>
                  <a:txBody>
                    <a:bodyPr/>
                    <a:lstStyle/>
                    <a:p>
                      <a:r>
                        <a:rPr lang="en-US" dirty="0" smtClean="0"/>
                        <a:t>0.42</a:t>
                      </a:r>
                      <a:endParaRPr lang="en-US" dirty="0"/>
                    </a:p>
                  </a:txBody>
                  <a:tcPr/>
                </a:tc>
                <a:extLst>
                  <a:ext uri="{0D108BD9-81ED-4DB2-BD59-A6C34878D82A}">
                    <a16:rowId xmlns:a16="http://schemas.microsoft.com/office/drawing/2014/main" val="3509838016"/>
                  </a:ext>
                </a:extLst>
              </a:tr>
              <a:tr h="370840">
                <a:tc>
                  <a:txBody>
                    <a:bodyPr/>
                    <a:lstStyle/>
                    <a:p>
                      <a:r>
                        <a:rPr lang="en-US" dirty="0" smtClean="0"/>
                        <a:t>Accuracy</a:t>
                      </a:r>
                      <a:endParaRPr lang="en-US" dirty="0"/>
                    </a:p>
                  </a:txBody>
                  <a:tcPr/>
                </a:tc>
                <a:tc>
                  <a:txBody>
                    <a:bodyPr/>
                    <a:lstStyle/>
                    <a:p>
                      <a:r>
                        <a:rPr lang="en-US" dirty="0" smtClean="0"/>
                        <a:t>0.46</a:t>
                      </a:r>
                      <a:endParaRPr lang="en-US" dirty="0"/>
                    </a:p>
                  </a:txBody>
                  <a:tcPr/>
                </a:tc>
                <a:tc>
                  <a:txBody>
                    <a:bodyPr/>
                    <a:lstStyle/>
                    <a:p>
                      <a:r>
                        <a:rPr lang="en-US" dirty="0" smtClean="0"/>
                        <a:t>0.4</a:t>
                      </a:r>
                      <a:endParaRPr lang="en-US" dirty="0"/>
                    </a:p>
                  </a:txBody>
                  <a:tcPr/>
                </a:tc>
                <a:tc>
                  <a:txBody>
                    <a:bodyPr/>
                    <a:lstStyle/>
                    <a:p>
                      <a:r>
                        <a:rPr lang="en-US" dirty="0" smtClean="0"/>
                        <a:t>0.4</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4076572811"/>
                  </a:ext>
                </a:extLst>
              </a:tr>
            </a:tbl>
          </a:graphicData>
        </a:graphic>
      </p:graphicFrame>
      <p:sp>
        <p:nvSpPr>
          <p:cNvPr id="8" name="TextBox 7"/>
          <p:cNvSpPr txBox="1"/>
          <p:nvPr/>
        </p:nvSpPr>
        <p:spPr>
          <a:xfrm>
            <a:off x="381000" y="827809"/>
            <a:ext cx="3352800" cy="290464"/>
          </a:xfrm>
          <a:prstGeom prst="rect">
            <a:avLst/>
          </a:prstGeom>
        </p:spPr>
        <p:txBody>
          <a:bodyPr vert="horz" wrap="square" lIns="0" tIns="13335" rIns="0" bIns="0" rtlCol="0">
            <a:spAutoFit/>
          </a:bodyPr>
          <a:lstStyle/>
          <a:p>
            <a:r>
              <a:rPr lang="en-US" b="1" dirty="0" smtClean="0"/>
              <a:t>Tec dataset (</a:t>
            </a:r>
            <a:r>
              <a:rPr lang="en-US" b="1" dirty="0" err="1" smtClean="0"/>
              <a:t>deberta</a:t>
            </a:r>
            <a:r>
              <a:rPr lang="en-US" b="1" dirty="0" smtClean="0"/>
              <a:t> model)</a:t>
            </a:r>
            <a:endParaRPr lang="en-US" b="1" dirty="0"/>
          </a:p>
        </p:txBody>
      </p:sp>
      <p:sp>
        <p:nvSpPr>
          <p:cNvPr id="9" name="TextBox 8"/>
          <p:cNvSpPr txBox="1"/>
          <p:nvPr/>
        </p:nvSpPr>
        <p:spPr>
          <a:xfrm>
            <a:off x="381000" y="2798618"/>
            <a:ext cx="2382982" cy="307777"/>
          </a:xfrm>
          <a:prstGeom prst="rect">
            <a:avLst/>
          </a:prstGeom>
          <a:noFill/>
        </p:spPr>
        <p:txBody>
          <a:bodyPr wrap="square" rtlCol="0">
            <a:spAutoFit/>
          </a:bodyPr>
          <a:lstStyle/>
          <a:p>
            <a:r>
              <a:rPr lang="en-US" b="1"/>
              <a:t>Tec dataset (Bart model)</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1549752739"/>
              </p:ext>
            </p:extLst>
          </p:nvPr>
        </p:nvGraphicFramePr>
        <p:xfrm>
          <a:off x="311150" y="3106395"/>
          <a:ext cx="8128000" cy="127715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16867749"/>
                    </a:ext>
                  </a:extLst>
                </a:gridCol>
                <a:gridCol w="1625600">
                  <a:extLst>
                    <a:ext uri="{9D8B030D-6E8A-4147-A177-3AD203B41FA5}">
                      <a16:colId xmlns:a16="http://schemas.microsoft.com/office/drawing/2014/main" val="2213947497"/>
                    </a:ext>
                  </a:extLst>
                </a:gridCol>
                <a:gridCol w="1625600">
                  <a:extLst>
                    <a:ext uri="{9D8B030D-6E8A-4147-A177-3AD203B41FA5}">
                      <a16:colId xmlns:a16="http://schemas.microsoft.com/office/drawing/2014/main" val="1191068054"/>
                    </a:ext>
                  </a:extLst>
                </a:gridCol>
                <a:gridCol w="1625600">
                  <a:extLst>
                    <a:ext uri="{9D8B030D-6E8A-4147-A177-3AD203B41FA5}">
                      <a16:colId xmlns:a16="http://schemas.microsoft.com/office/drawing/2014/main" val="2992459098"/>
                    </a:ext>
                  </a:extLst>
                </a:gridCol>
                <a:gridCol w="1625600">
                  <a:extLst>
                    <a:ext uri="{9D8B030D-6E8A-4147-A177-3AD203B41FA5}">
                      <a16:colId xmlns:a16="http://schemas.microsoft.com/office/drawing/2014/main" val="3670453870"/>
                    </a:ext>
                  </a:extLst>
                </a:gridCol>
              </a:tblGrid>
              <a:tr h="342766">
                <a:tc>
                  <a:txBody>
                    <a:bodyPr/>
                    <a:lstStyle/>
                    <a:p>
                      <a:endParaRPr lang="en-US" dirty="0"/>
                    </a:p>
                  </a:txBody>
                  <a:tcPr/>
                </a:tc>
                <a:tc>
                  <a:txBody>
                    <a:bodyPr/>
                    <a:lstStyle/>
                    <a:p>
                      <a:r>
                        <a:rPr lang="en-US" dirty="0" smtClean="0"/>
                        <a:t>Emo-name</a:t>
                      </a:r>
                      <a:endParaRPr lang="en-US" dirty="0"/>
                    </a:p>
                  </a:txBody>
                  <a:tcPr/>
                </a:tc>
                <a:tc>
                  <a:txBody>
                    <a:bodyPr/>
                    <a:lstStyle/>
                    <a:p>
                      <a:r>
                        <a:rPr lang="en-US" dirty="0" err="1" smtClean="0"/>
                        <a:t>Expr_emo</a:t>
                      </a:r>
                      <a:endParaRPr lang="en-US" dirty="0"/>
                    </a:p>
                  </a:txBody>
                  <a:tcPr/>
                </a:tc>
                <a:tc>
                  <a:txBody>
                    <a:bodyPr/>
                    <a:lstStyle/>
                    <a:p>
                      <a:r>
                        <a:rPr lang="en-US" dirty="0" err="1" smtClean="0"/>
                        <a:t>Feels_emo</a:t>
                      </a:r>
                      <a:endParaRPr lang="en-US" dirty="0"/>
                    </a:p>
                  </a:txBody>
                  <a:tcPr/>
                </a:tc>
                <a:tc>
                  <a:txBody>
                    <a:bodyPr/>
                    <a:lstStyle/>
                    <a:p>
                      <a:r>
                        <a:rPr lang="en-US" dirty="0" smtClean="0"/>
                        <a:t>Emotion</a:t>
                      </a:r>
                      <a:endParaRPr lang="en-US" dirty="0"/>
                    </a:p>
                  </a:txBody>
                  <a:tcPr/>
                </a:tc>
                <a:extLst>
                  <a:ext uri="{0D108BD9-81ED-4DB2-BD59-A6C34878D82A}">
                    <a16:rowId xmlns:a16="http://schemas.microsoft.com/office/drawing/2014/main" val="4020290402"/>
                  </a:ext>
                </a:extLst>
              </a:tr>
              <a:tr h="591624">
                <a:tc>
                  <a:txBody>
                    <a:bodyPr/>
                    <a:lstStyle/>
                    <a:p>
                      <a:r>
                        <a:rPr lang="en-US" dirty="0" smtClean="0"/>
                        <a:t>Macro-averaged F1</a:t>
                      </a:r>
                      <a:endParaRPr lang="en-US" dirty="0"/>
                    </a:p>
                  </a:txBody>
                  <a:tcPr/>
                </a:tc>
                <a:tc>
                  <a:txBody>
                    <a:bodyPr/>
                    <a:lstStyle/>
                    <a:p>
                      <a:r>
                        <a:rPr lang="en-US" dirty="0" smtClean="0"/>
                        <a:t>0.37</a:t>
                      </a:r>
                      <a:endParaRPr lang="en-US" dirty="0"/>
                    </a:p>
                  </a:txBody>
                  <a:tcPr/>
                </a:tc>
                <a:tc>
                  <a:txBody>
                    <a:bodyPr/>
                    <a:lstStyle/>
                    <a:p>
                      <a:r>
                        <a:rPr lang="en-US" dirty="0" smtClean="0"/>
                        <a:t>0.36</a:t>
                      </a:r>
                      <a:endParaRPr lang="en-US" dirty="0"/>
                    </a:p>
                  </a:txBody>
                  <a:tcPr/>
                </a:tc>
                <a:tc>
                  <a:txBody>
                    <a:bodyPr/>
                    <a:lstStyle/>
                    <a:p>
                      <a:r>
                        <a:rPr lang="en-US" dirty="0" smtClean="0"/>
                        <a:t>0.36</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3585916902"/>
                  </a:ext>
                </a:extLst>
              </a:tr>
              <a:tr h="342766">
                <a:tc>
                  <a:txBody>
                    <a:bodyPr/>
                    <a:lstStyle/>
                    <a:p>
                      <a:r>
                        <a:rPr lang="en-US" dirty="0" smtClean="0"/>
                        <a:t>Accuracy</a:t>
                      </a:r>
                      <a:endParaRPr lang="en-US" dirty="0"/>
                    </a:p>
                  </a:txBody>
                  <a:tcPr/>
                </a:tc>
                <a:tc>
                  <a:txBody>
                    <a:bodyPr/>
                    <a:lstStyle/>
                    <a:p>
                      <a:r>
                        <a:rPr lang="en-US" dirty="0" smtClean="0"/>
                        <a:t>0.41</a:t>
                      </a:r>
                      <a:endParaRPr lang="en-US" dirty="0"/>
                    </a:p>
                  </a:txBody>
                  <a:tcPr/>
                </a:tc>
                <a:tc>
                  <a:txBody>
                    <a:bodyPr/>
                    <a:lstStyle/>
                    <a:p>
                      <a:r>
                        <a:rPr lang="en-US" dirty="0" smtClean="0"/>
                        <a:t>0.4</a:t>
                      </a:r>
                      <a:endParaRPr lang="en-US" dirty="0"/>
                    </a:p>
                  </a:txBody>
                  <a:tcPr/>
                </a:tc>
                <a:tc>
                  <a:txBody>
                    <a:bodyPr/>
                    <a:lstStyle/>
                    <a:p>
                      <a:r>
                        <a:rPr lang="en-US" dirty="0" smtClean="0"/>
                        <a:t>0.38</a:t>
                      </a:r>
                      <a:endParaRPr lang="en-US" dirty="0"/>
                    </a:p>
                  </a:txBody>
                  <a:tcPr/>
                </a:tc>
                <a:tc>
                  <a:txBody>
                    <a:bodyPr/>
                    <a:lstStyle/>
                    <a:p>
                      <a:r>
                        <a:rPr lang="en-US" dirty="0" smtClean="0"/>
                        <a:t>0.37</a:t>
                      </a:r>
                      <a:endParaRPr lang="en-US" dirty="0"/>
                    </a:p>
                  </a:txBody>
                  <a:tcPr/>
                </a:tc>
                <a:extLst>
                  <a:ext uri="{0D108BD9-81ED-4DB2-BD59-A6C34878D82A}">
                    <a16:rowId xmlns:a16="http://schemas.microsoft.com/office/drawing/2014/main" val="1822934632"/>
                  </a:ext>
                </a:extLst>
              </a:tr>
            </a:tbl>
          </a:graphicData>
        </a:graphic>
      </p:graphicFrame>
    </p:spTree>
    <p:extLst>
      <p:ext uri="{BB962C8B-B14F-4D97-AF65-F5344CB8AC3E}">
        <p14:creationId xmlns:p14="http://schemas.microsoft.com/office/powerpoint/2010/main" val="314665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2000" b="1" dirty="0"/>
              <a:t>Using prompt in zero-shot emotion classification</a:t>
            </a:r>
            <a:r>
              <a:rPr lang="en-US" b="1" dirty="0"/>
              <a:t/>
            </a:r>
            <a:br>
              <a:rPr lang="en-US" b="1"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9</a:t>
            </a:fld>
            <a:endParaRPr lang="ja" altLang="en-US"/>
          </a:p>
        </p:txBody>
      </p:sp>
      <p:sp>
        <p:nvSpPr>
          <p:cNvPr id="5" name="TextBox 4"/>
          <p:cNvSpPr txBox="1"/>
          <p:nvPr/>
        </p:nvSpPr>
        <p:spPr>
          <a:xfrm>
            <a:off x="852055" y="1032164"/>
            <a:ext cx="7876309" cy="3484418"/>
          </a:xfrm>
          <a:prstGeom prst="rect">
            <a:avLst/>
          </a:prstGeom>
          <a:noFill/>
        </p:spPr>
        <p:txBody>
          <a:bodyPr wrap="square" rtlCol="0">
            <a:spAutoFit/>
          </a:bodyPr>
          <a:lstStyle/>
          <a:p>
            <a:endParaRPr lang="en-US" dirty="0"/>
          </a:p>
        </p:txBody>
      </p:sp>
      <p:sp>
        <p:nvSpPr>
          <p:cNvPr id="6" name="TextBox 5"/>
          <p:cNvSpPr txBox="1"/>
          <p:nvPr/>
        </p:nvSpPr>
        <p:spPr>
          <a:xfrm>
            <a:off x="852055" y="1032164"/>
            <a:ext cx="2768600" cy="567463"/>
          </a:xfrm>
          <a:prstGeom prst="rect">
            <a:avLst/>
          </a:prstGeom>
        </p:spPr>
        <p:txBody>
          <a:bodyPr vert="horz" wrap="square" lIns="0" tIns="13335" rIns="0" bIns="0" rtlCol="0">
            <a:spAutoFit/>
          </a:bodyPr>
          <a:lstStyle/>
          <a:p>
            <a:r>
              <a:rPr lang="en-US" b="1" dirty="0"/>
              <a:t>Tec dataset </a:t>
            </a:r>
            <a:r>
              <a:rPr lang="en-US" b="1" dirty="0" smtClean="0"/>
              <a:t>(Roberta </a:t>
            </a:r>
            <a:r>
              <a:rPr lang="en-US" b="1" dirty="0"/>
              <a:t>model)</a:t>
            </a:r>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861387636"/>
              </p:ext>
            </p:extLst>
          </p:nvPr>
        </p:nvGraphicFramePr>
        <p:xfrm>
          <a:off x="600364" y="1798264"/>
          <a:ext cx="8128000" cy="1259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02138208"/>
                    </a:ext>
                  </a:extLst>
                </a:gridCol>
                <a:gridCol w="1625600">
                  <a:extLst>
                    <a:ext uri="{9D8B030D-6E8A-4147-A177-3AD203B41FA5}">
                      <a16:colId xmlns:a16="http://schemas.microsoft.com/office/drawing/2014/main" val="1539009432"/>
                    </a:ext>
                  </a:extLst>
                </a:gridCol>
                <a:gridCol w="1625600">
                  <a:extLst>
                    <a:ext uri="{9D8B030D-6E8A-4147-A177-3AD203B41FA5}">
                      <a16:colId xmlns:a16="http://schemas.microsoft.com/office/drawing/2014/main" val="2082560189"/>
                    </a:ext>
                  </a:extLst>
                </a:gridCol>
                <a:gridCol w="1625600">
                  <a:extLst>
                    <a:ext uri="{9D8B030D-6E8A-4147-A177-3AD203B41FA5}">
                      <a16:colId xmlns:a16="http://schemas.microsoft.com/office/drawing/2014/main" val="2287949397"/>
                    </a:ext>
                  </a:extLst>
                </a:gridCol>
                <a:gridCol w="1625600">
                  <a:extLst>
                    <a:ext uri="{9D8B030D-6E8A-4147-A177-3AD203B41FA5}">
                      <a16:colId xmlns:a16="http://schemas.microsoft.com/office/drawing/2014/main" val="2517123226"/>
                    </a:ext>
                  </a:extLst>
                </a:gridCol>
              </a:tblGrid>
              <a:tr h="370840">
                <a:tc>
                  <a:txBody>
                    <a:bodyPr/>
                    <a:lstStyle/>
                    <a:p>
                      <a:endParaRPr lang="en-US" dirty="0"/>
                    </a:p>
                  </a:txBody>
                  <a:tcPr/>
                </a:tc>
                <a:tc>
                  <a:txBody>
                    <a:bodyPr/>
                    <a:lstStyle/>
                    <a:p>
                      <a:r>
                        <a:rPr lang="en-US" dirty="0" smtClean="0"/>
                        <a:t>Emo-name</a:t>
                      </a:r>
                      <a:endParaRPr lang="en-US" dirty="0"/>
                    </a:p>
                  </a:txBody>
                  <a:tcPr/>
                </a:tc>
                <a:tc>
                  <a:txBody>
                    <a:bodyPr/>
                    <a:lstStyle/>
                    <a:p>
                      <a:r>
                        <a:rPr lang="en-US" dirty="0" err="1" smtClean="0"/>
                        <a:t>Expr_emo</a:t>
                      </a:r>
                      <a:endParaRPr lang="en-US" dirty="0"/>
                    </a:p>
                  </a:txBody>
                  <a:tcPr/>
                </a:tc>
                <a:tc>
                  <a:txBody>
                    <a:bodyPr/>
                    <a:lstStyle/>
                    <a:p>
                      <a:r>
                        <a:rPr lang="en-US" dirty="0" err="1" smtClean="0"/>
                        <a:t>Feels_emo</a:t>
                      </a:r>
                      <a:endParaRPr lang="en-US" dirty="0"/>
                    </a:p>
                  </a:txBody>
                  <a:tcPr/>
                </a:tc>
                <a:tc>
                  <a:txBody>
                    <a:bodyPr/>
                    <a:lstStyle/>
                    <a:p>
                      <a:r>
                        <a:rPr lang="en-US" dirty="0" smtClean="0"/>
                        <a:t>Emotion</a:t>
                      </a:r>
                      <a:endParaRPr lang="en-US" dirty="0"/>
                    </a:p>
                  </a:txBody>
                  <a:tcPr/>
                </a:tc>
                <a:extLst>
                  <a:ext uri="{0D108BD9-81ED-4DB2-BD59-A6C34878D82A}">
                    <a16:rowId xmlns:a16="http://schemas.microsoft.com/office/drawing/2014/main" val="232626530"/>
                  </a:ext>
                </a:extLst>
              </a:tr>
              <a:tr h="370840">
                <a:tc>
                  <a:txBody>
                    <a:bodyPr/>
                    <a:lstStyle/>
                    <a:p>
                      <a:r>
                        <a:rPr lang="en-US" dirty="0" smtClean="0"/>
                        <a:t>Macro-averaged F1</a:t>
                      </a:r>
                      <a:endParaRPr lang="en-US" dirty="0"/>
                    </a:p>
                  </a:txBody>
                  <a:tcPr/>
                </a:tc>
                <a:tc>
                  <a:txBody>
                    <a:bodyPr/>
                    <a:lstStyle/>
                    <a:p>
                      <a:r>
                        <a:rPr lang="en-US" dirty="0" smtClean="0"/>
                        <a:t>0.37</a:t>
                      </a:r>
                      <a:endParaRPr lang="en-US" dirty="0"/>
                    </a:p>
                  </a:txBody>
                  <a:tcPr/>
                </a:tc>
                <a:tc>
                  <a:txBody>
                    <a:bodyPr/>
                    <a:lstStyle/>
                    <a:p>
                      <a:r>
                        <a:rPr lang="en-US" dirty="0" smtClean="0"/>
                        <a:t>0.34</a:t>
                      </a:r>
                      <a:endParaRPr lang="en-US" dirty="0"/>
                    </a:p>
                  </a:txBody>
                  <a:tcPr/>
                </a:tc>
                <a:tc>
                  <a:txBody>
                    <a:bodyPr/>
                    <a:lstStyle/>
                    <a:p>
                      <a:r>
                        <a:rPr lang="en-US" dirty="0" smtClean="0"/>
                        <a:t>0.38</a:t>
                      </a:r>
                      <a:endParaRPr lang="en-US" dirty="0"/>
                    </a:p>
                  </a:txBody>
                  <a:tcPr/>
                </a:tc>
                <a:tc>
                  <a:txBody>
                    <a:bodyPr/>
                    <a:lstStyle/>
                    <a:p>
                      <a:r>
                        <a:rPr lang="en-US" dirty="0" smtClean="0"/>
                        <a:t>0.42</a:t>
                      </a:r>
                      <a:endParaRPr lang="en-US" dirty="0"/>
                    </a:p>
                  </a:txBody>
                  <a:tcPr/>
                </a:tc>
                <a:extLst>
                  <a:ext uri="{0D108BD9-81ED-4DB2-BD59-A6C34878D82A}">
                    <a16:rowId xmlns:a16="http://schemas.microsoft.com/office/drawing/2014/main" val="926656349"/>
                  </a:ext>
                </a:extLst>
              </a:tr>
              <a:tr h="370840">
                <a:tc>
                  <a:txBody>
                    <a:bodyPr/>
                    <a:lstStyle/>
                    <a:p>
                      <a:r>
                        <a:rPr lang="en-US" dirty="0" smtClean="0"/>
                        <a:t>Accuracy</a:t>
                      </a:r>
                      <a:endParaRPr lang="en-US" dirty="0"/>
                    </a:p>
                  </a:txBody>
                  <a:tcPr/>
                </a:tc>
                <a:tc>
                  <a:txBody>
                    <a:bodyPr/>
                    <a:lstStyle/>
                    <a:p>
                      <a:r>
                        <a:rPr lang="en-US" dirty="0" smtClean="0"/>
                        <a:t>0.43</a:t>
                      </a:r>
                      <a:endParaRPr lang="en-US" dirty="0"/>
                    </a:p>
                  </a:txBody>
                  <a:tcPr/>
                </a:tc>
                <a:tc>
                  <a:txBody>
                    <a:bodyPr/>
                    <a:lstStyle/>
                    <a:p>
                      <a:r>
                        <a:rPr lang="en-US" dirty="0" smtClean="0"/>
                        <a:t>0.37</a:t>
                      </a:r>
                      <a:endParaRPr lang="en-US" dirty="0"/>
                    </a:p>
                  </a:txBody>
                  <a:tcPr/>
                </a:tc>
                <a:tc>
                  <a:txBody>
                    <a:bodyPr/>
                    <a:lstStyle/>
                    <a:p>
                      <a:r>
                        <a:rPr lang="en-US" dirty="0" smtClean="0"/>
                        <a:t>0.38</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2307082821"/>
                  </a:ext>
                </a:extLst>
              </a:tr>
            </a:tbl>
          </a:graphicData>
        </a:graphic>
      </p:graphicFrame>
    </p:spTree>
    <p:extLst>
      <p:ext uri="{BB962C8B-B14F-4D97-AF65-F5344CB8AC3E}">
        <p14:creationId xmlns:p14="http://schemas.microsoft.com/office/powerpoint/2010/main" val="2147914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5779</TotalTime>
  <Words>762</Words>
  <Application>Microsoft Office PowerPoint</Application>
  <PresentationFormat>On-screen Show (16:9)</PresentationFormat>
  <Paragraphs>204</Paragraphs>
  <Slides>12</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Cambria Math</vt:lpstr>
      <vt:lpstr>Simple Light</vt:lpstr>
      <vt:lpstr>Simple Light</vt:lpstr>
      <vt:lpstr>zero shot emotion classification in text (using prompt)</vt:lpstr>
      <vt:lpstr>Review (Data sets and models) </vt:lpstr>
      <vt:lpstr>Review (zero shot classification) </vt:lpstr>
      <vt:lpstr>Review (Checking entailment of emotion and text)</vt:lpstr>
      <vt:lpstr>Review (Zero shot classification experiment) </vt:lpstr>
      <vt:lpstr>PowerPoint Presentation</vt:lpstr>
      <vt:lpstr>Using prompt in zero-shot emotion classification </vt:lpstr>
      <vt:lpstr>PowerPoint Presentation</vt:lpstr>
      <vt:lpstr>Using prompt in zero-shot emotion classification </vt:lpstr>
      <vt:lpstr>Other ideas regarding prompt based zero-shot  classification </vt:lpstr>
      <vt:lpstr>Other ideas regarding prompt based zero-shot classification </vt:lpstr>
      <vt:lpstr>Another idea regarding zero-shot emotion classification using prompt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shot emotion classification in text using prompt</dc:title>
  <cp:lastModifiedBy>tabejamaat</cp:lastModifiedBy>
  <cp:revision>34</cp:revision>
  <dcterms:modified xsi:type="dcterms:W3CDTF">2024-08-19T17:40:10Z</dcterms:modified>
</cp:coreProperties>
</file>