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  <p:sldMasterId id="2147483654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78" r:id="rId16"/>
    <p:sldId id="279" r:id="rId17"/>
    <p:sldId id="274" r:id="rId18"/>
    <p:sldId id="267" r:id="rId19"/>
    <p:sldId id="268" r:id="rId20"/>
    <p:sldId id="269" r:id="rId21"/>
    <p:sldId id="270" r:id="rId22"/>
    <p:sldId id="272" r:id="rId23"/>
    <p:sldId id="271" r:id="rId24"/>
    <p:sldId id="273" r:id="rId25"/>
    <p:sldId id="280" r:id="rId26"/>
    <p:sldId id="27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dc1d83022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dc1d83022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c9425d6d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c9425d6d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c9425d6d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c9425d6d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8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">
  <p:cSld name="CUSTOM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397284" y="4816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738975"/>
            <a:ext cx="8520600" cy="3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738975"/>
            <a:ext cx="8520600" cy="3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190300" y="850600"/>
            <a:ext cx="6315900" cy="12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047300" y="2675200"/>
            <a:ext cx="70494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75" y="0"/>
            <a:ext cx="9144000" cy="538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50" y="4883400"/>
            <a:ext cx="9144000" cy="260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75" y="4892700"/>
            <a:ext cx="1197600" cy="241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</a:rPr>
              <a:t>有次研@2024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397284" y="4816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5">
            <a:alphaModFix/>
          </a:blip>
          <a:srcRect t="3484" r="2865"/>
          <a:stretch/>
        </p:blipFill>
        <p:spPr>
          <a:xfrm>
            <a:off x="50" y="0"/>
            <a:ext cx="541957" cy="538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578125"/>
            <a:ext cx="9144000" cy="1739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" y="4883400"/>
            <a:ext cx="9144000" cy="260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page. </a:t>
            </a: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75" y="4892700"/>
            <a:ext cx="1197600" cy="241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</a:rPr>
              <a:t>有次研@2024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" y="4517909"/>
            <a:ext cx="2130970" cy="27849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0" y="4796388"/>
            <a:ext cx="3102246" cy="472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</p:sp>
      <p:sp>
        <p:nvSpPr>
          <p:cNvPr id="29" name="Google Shape;29;p5"/>
          <p:cNvSpPr txBox="1"/>
          <p:nvPr/>
        </p:nvSpPr>
        <p:spPr>
          <a:xfrm>
            <a:off x="1828800" y="789600"/>
            <a:ext cx="7049400" cy="1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170050" y="3732025"/>
            <a:ext cx="2932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190300" y="850600"/>
            <a:ext cx="63159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47350" y="2675200"/>
            <a:ext cx="70494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5">
            <a:alphaModFix/>
          </a:blip>
          <a:srcRect t="3484" r="2865"/>
          <a:stretch/>
        </p:blipFill>
        <p:spPr>
          <a:xfrm>
            <a:off x="50" y="578125"/>
            <a:ext cx="1750879" cy="1739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461654" y="1003000"/>
            <a:ext cx="7682346" cy="92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400" spc="-5" dirty="0"/>
              <a:t>zero shot emotion classification in text (using prompt</a:t>
            </a:r>
            <a:r>
              <a:rPr lang="en-US" sz="2400" spc="-5" dirty="0" smtClean="0"/>
              <a:t>)</a:t>
            </a:r>
            <a:br>
              <a:rPr lang="en-US" sz="2400" spc="-5" dirty="0" smtClean="0"/>
            </a:br>
            <a:r>
              <a:rPr lang="en-US" sz="2400" spc="-5" dirty="0" smtClean="0"/>
              <a:t>(analysis of results)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34984" y="4827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21673" y="363636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Gita </a:t>
            </a:r>
            <a:r>
              <a:rPr lang="en-US" dirty="0" err="1"/>
              <a:t>Tabe</a:t>
            </a:r>
            <a:r>
              <a:rPr lang="en-US" dirty="0"/>
              <a:t> </a:t>
            </a:r>
            <a:r>
              <a:rPr lang="en-US" dirty="0" err="1"/>
              <a:t>Jamaat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Student ID: 237-D8905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expr-emo </a:t>
            </a:r>
            <a:r>
              <a:rPr lang="en-US" b="1" dirty="0" smtClean="0"/>
              <a:t>prompt using </a:t>
            </a:r>
            <a:r>
              <a:rPr lang="en-US" b="1" dirty="0" err="1" smtClean="0"/>
              <a:t>Deberta</a:t>
            </a:r>
            <a:r>
              <a:rPr lang="en-US" b="1" dirty="0" smtClean="0"/>
              <a:t> model)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10</a:t>
            </a:fld>
            <a:endParaRPr lang="ja" altLang="en-US"/>
          </a:p>
        </p:txBody>
      </p:sp>
      <p:sp>
        <p:nvSpPr>
          <p:cNvPr id="5" name="Rectangle 4"/>
          <p:cNvSpPr/>
          <p:nvPr/>
        </p:nvSpPr>
        <p:spPr>
          <a:xfrm>
            <a:off x="784569" y="873080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name, </a:t>
            </a:r>
            <a:r>
              <a:rPr lang="en-US" dirty="0" err="1"/>
              <a:t>Deberta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369" y="3058323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 emo, </a:t>
            </a:r>
            <a:r>
              <a:rPr lang="en-US" dirty="0" err="1"/>
              <a:t>Deberta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65671"/>
              </p:ext>
            </p:extLst>
          </p:nvPr>
        </p:nvGraphicFramePr>
        <p:xfrm>
          <a:off x="784569" y="3420603"/>
          <a:ext cx="72251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3006562240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813447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true predicted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7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60939"/>
              </p:ext>
            </p:extLst>
          </p:nvPr>
        </p:nvGraphicFramePr>
        <p:xfrm>
          <a:off x="865909" y="1267114"/>
          <a:ext cx="7225148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3001109865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true predicted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30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expr-emo prompt using </a:t>
            </a:r>
            <a:r>
              <a:rPr lang="en-US" b="1" dirty="0" smtClean="0"/>
              <a:t>Bart </a:t>
            </a:r>
            <a:r>
              <a:rPr lang="en-US" b="1" dirty="0"/>
              <a:t>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11</a:t>
            </a:fld>
            <a:endParaRPr lang="ja" altLang="en-US"/>
          </a:p>
        </p:txBody>
      </p:sp>
      <p:sp>
        <p:nvSpPr>
          <p:cNvPr id="6" name="Rectangle 5"/>
          <p:cNvSpPr/>
          <p:nvPr/>
        </p:nvSpPr>
        <p:spPr>
          <a:xfrm>
            <a:off x="742719" y="880008"/>
            <a:ext cx="2282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Bart model, emotion name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15191"/>
              </p:ext>
            </p:extLst>
          </p:nvPr>
        </p:nvGraphicFramePr>
        <p:xfrm>
          <a:off x="862048" y="1438317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07927" y="2771530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Bart model, </a:t>
            </a:r>
            <a:r>
              <a:rPr lang="en-US" dirty="0" err="1"/>
              <a:t>expr_emo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94684"/>
              </p:ext>
            </p:extLst>
          </p:nvPr>
        </p:nvGraphicFramePr>
        <p:xfrm>
          <a:off x="862048" y="3140983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07927" y="4249888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most improvement for label anger</a:t>
            </a:r>
          </a:p>
        </p:txBody>
      </p:sp>
    </p:spTree>
    <p:extLst>
      <p:ext uri="{BB962C8B-B14F-4D97-AF65-F5344CB8AC3E}">
        <p14:creationId xmlns:p14="http://schemas.microsoft.com/office/powerpoint/2010/main" val="272409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expr-emo prompt using Bart 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12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527" y="1101437"/>
            <a:ext cx="270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Bart model, emotion name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872" y="3075953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Bart model, </a:t>
            </a:r>
            <a:r>
              <a:rPr lang="en-US" dirty="0" err="1"/>
              <a:t>expr_emo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71423"/>
              </p:ext>
            </p:extLst>
          </p:nvPr>
        </p:nvGraphicFramePr>
        <p:xfrm>
          <a:off x="717872" y="1416794"/>
          <a:ext cx="722514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3227132020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true predicted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90189"/>
              </p:ext>
            </p:extLst>
          </p:nvPr>
        </p:nvGraphicFramePr>
        <p:xfrm>
          <a:off x="775854" y="3527930"/>
          <a:ext cx="722514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573252480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true predicted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32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</a:t>
            </a:r>
            <a:r>
              <a:rPr lang="en-US" b="1" dirty="0" smtClean="0"/>
              <a:t>emotion </a:t>
            </a:r>
            <a:r>
              <a:rPr lang="en-US" b="1" dirty="0"/>
              <a:t>prompt using Bart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13</a:t>
            </a:fld>
            <a:endParaRPr lang="ja" altLang="en-US"/>
          </a:p>
        </p:txBody>
      </p:sp>
      <p:sp>
        <p:nvSpPr>
          <p:cNvPr id="7" name="Rectangle 6"/>
          <p:cNvSpPr/>
          <p:nvPr/>
        </p:nvSpPr>
        <p:spPr>
          <a:xfrm>
            <a:off x="784283" y="976990"/>
            <a:ext cx="2282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Bart model, emotion name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28994"/>
              </p:ext>
            </p:extLst>
          </p:nvPr>
        </p:nvGraphicFramePr>
        <p:xfrm>
          <a:off x="862048" y="1459099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2048" y="2486891"/>
            <a:ext cx="389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Bart model, emotion prompt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77792"/>
              </p:ext>
            </p:extLst>
          </p:nvPr>
        </p:nvGraphicFramePr>
        <p:xfrm>
          <a:off x="862048" y="3087178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84283" y="418236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most improvement for label anger</a:t>
            </a:r>
          </a:p>
        </p:txBody>
      </p:sp>
    </p:spTree>
    <p:extLst>
      <p:ext uri="{BB962C8B-B14F-4D97-AF65-F5344CB8AC3E}">
        <p14:creationId xmlns:p14="http://schemas.microsoft.com/office/powerpoint/2010/main" val="40899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emotion prompt using </a:t>
            </a:r>
            <a:r>
              <a:rPr lang="en-US" b="1" dirty="0" smtClean="0"/>
              <a:t>Roberta </a:t>
            </a:r>
            <a:r>
              <a:rPr lang="en-US" b="1" dirty="0"/>
              <a:t>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14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1836" y="914400"/>
            <a:ext cx="8264237" cy="333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8707"/>
              </p:ext>
            </p:extLst>
          </p:nvPr>
        </p:nvGraphicFramePr>
        <p:xfrm>
          <a:off x="759646" y="1285917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271" y="754373"/>
            <a:ext cx="232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Roberta, emotion name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78605"/>
              </p:ext>
            </p:extLst>
          </p:nvPr>
        </p:nvGraphicFramePr>
        <p:xfrm>
          <a:off x="831273" y="2941536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271" y="2421399"/>
            <a:ext cx="261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Roberta, emotion prompt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1271" y="4184073"/>
            <a:ext cx="369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improvement for label 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5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emotion prompt using </a:t>
            </a:r>
            <a:r>
              <a:rPr lang="en-US" b="1" dirty="0" smtClean="0"/>
              <a:t>Roberta </a:t>
            </a:r>
            <a:r>
              <a:rPr lang="en-US" b="1" dirty="0"/>
              <a:t>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15</a:t>
            </a:fld>
            <a:endParaRPr lang="j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31728"/>
              </p:ext>
            </p:extLst>
          </p:nvPr>
        </p:nvGraphicFramePr>
        <p:xfrm>
          <a:off x="831273" y="2941536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273" y="685800"/>
            <a:ext cx="232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Roberta, emotion name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7744"/>
              </p:ext>
            </p:extLst>
          </p:nvPr>
        </p:nvGraphicFramePr>
        <p:xfrm>
          <a:off x="831273" y="1175839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2752" y="2459426"/>
            <a:ext cx="2004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Roberta, </a:t>
            </a:r>
            <a:r>
              <a:rPr lang="en-US" dirty="0" smtClean="0"/>
              <a:t>expr emotion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2752" y="3955655"/>
            <a:ext cx="2978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most improvement for label joy</a:t>
            </a:r>
          </a:p>
        </p:txBody>
      </p:sp>
    </p:spTree>
    <p:extLst>
      <p:ext uri="{BB962C8B-B14F-4D97-AF65-F5344CB8AC3E}">
        <p14:creationId xmlns:p14="http://schemas.microsoft.com/office/powerpoint/2010/main" val="38545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comparing results regarding using two prompts (expr-emo and emotion prompt)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16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345" y="914400"/>
            <a:ext cx="72667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when using </a:t>
            </a:r>
            <a:r>
              <a:rPr lang="en-US" dirty="0" err="1" smtClean="0"/>
              <a:t>Deberta</a:t>
            </a:r>
            <a:r>
              <a:rPr lang="en-US" dirty="0" smtClean="0"/>
              <a:t> model, both prompts  (expr-emo and emotion prompt) could lead to significant improvements for two labels “disgust” and “shame”. So, it can help the model to interpret the meaning of these emotions better. </a:t>
            </a:r>
          </a:p>
          <a:p>
            <a:endParaRPr lang="en-US" dirty="0"/>
          </a:p>
          <a:p>
            <a:r>
              <a:rPr lang="en-US" dirty="0" smtClean="0"/>
              <a:t>When using Bart model, </a:t>
            </a:r>
            <a:r>
              <a:rPr lang="en-US" dirty="0"/>
              <a:t>both prompts </a:t>
            </a:r>
            <a:r>
              <a:rPr lang="en-US" dirty="0" smtClean="0"/>
              <a:t>(</a:t>
            </a:r>
            <a:r>
              <a:rPr lang="en-US" dirty="0"/>
              <a:t>expr-emo and emotion prompt) can </a:t>
            </a:r>
            <a:r>
              <a:rPr lang="en-US" dirty="0" smtClean="0"/>
              <a:t>help the model to </a:t>
            </a:r>
            <a:r>
              <a:rPr lang="en-US" dirty="0"/>
              <a:t>interpret the meaning of </a:t>
            </a:r>
            <a:r>
              <a:rPr lang="en-US" dirty="0" smtClean="0"/>
              <a:t>the emotion “anger” better.  </a:t>
            </a:r>
          </a:p>
          <a:p>
            <a:endParaRPr lang="en-US" dirty="0"/>
          </a:p>
          <a:p>
            <a:r>
              <a:rPr lang="en-US" dirty="0"/>
              <a:t>When using </a:t>
            </a:r>
            <a:r>
              <a:rPr lang="en-US" dirty="0" smtClean="0"/>
              <a:t>Roberta </a:t>
            </a:r>
            <a:r>
              <a:rPr lang="en-US" dirty="0"/>
              <a:t>model, both prompts (expr-emo and emotion prompt) can help the model to interpret the meaning of the emotion </a:t>
            </a:r>
            <a:r>
              <a:rPr lang="en-US" dirty="0" smtClean="0"/>
              <a:t>“joy” </a:t>
            </a:r>
            <a:r>
              <a:rPr lang="en-US" dirty="0"/>
              <a:t>better.  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Adding two different templates could lead to most improvements for the same label when using the same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2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Zero shot emotion classification using different templates </a:t>
            </a:r>
            <a:r>
              <a:rPr lang="en-US" b="1" dirty="0" smtClean="0"/>
              <a:t>(Tec </a:t>
            </a:r>
            <a:r>
              <a:rPr lang="en-US" b="1" dirty="0"/>
              <a:t>dataset)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17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768927"/>
            <a:ext cx="182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 name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08801"/>
              </p:ext>
            </p:extLst>
          </p:nvPr>
        </p:nvGraphicFramePr>
        <p:xfrm>
          <a:off x="1017400" y="1292147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68909" y="2921318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 emo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73230"/>
              </p:ext>
            </p:extLst>
          </p:nvPr>
        </p:nvGraphicFramePr>
        <p:xfrm>
          <a:off x="1017400" y="3271434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9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Zero shot emotion classification using different templates (Tec dataset)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18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0491" y="789709"/>
            <a:ext cx="1946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 prompt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85883"/>
              </p:ext>
            </p:extLst>
          </p:nvPr>
        </p:nvGraphicFramePr>
        <p:xfrm>
          <a:off x="910251" y="1250587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0491" y="2880537"/>
            <a:ext cx="101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Feels emo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1702"/>
              </p:ext>
            </p:extLst>
          </p:nvPr>
        </p:nvGraphicFramePr>
        <p:xfrm>
          <a:off x="910251" y="3320399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46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Comparing results </a:t>
            </a:r>
            <a:r>
              <a:rPr lang="en-US" b="1" dirty="0" smtClean="0"/>
              <a:t>(Tec </a:t>
            </a:r>
            <a:r>
              <a:rPr lang="en-US" b="1" dirty="0"/>
              <a:t>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19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582" y="852055"/>
            <a:ext cx="7710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cases that using prompt could lead to improvement compared to using only emotion name</a:t>
            </a:r>
          </a:p>
          <a:p>
            <a:endParaRPr lang="en-US" dirty="0"/>
          </a:p>
          <a:p>
            <a:r>
              <a:rPr lang="en-US" dirty="0"/>
              <a:t>Improvements:</a:t>
            </a:r>
          </a:p>
          <a:p>
            <a:r>
              <a:rPr lang="en-US" dirty="0"/>
              <a:t>When using </a:t>
            </a:r>
            <a:r>
              <a:rPr lang="en-US" dirty="0" err="1"/>
              <a:t>Deberta</a:t>
            </a:r>
            <a:r>
              <a:rPr lang="en-US" dirty="0"/>
              <a:t> model:</a:t>
            </a:r>
          </a:p>
          <a:p>
            <a:r>
              <a:rPr lang="en-US" dirty="0"/>
              <a:t>Emotion prompt</a:t>
            </a:r>
          </a:p>
          <a:p>
            <a:endParaRPr lang="en-US" dirty="0"/>
          </a:p>
          <a:p>
            <a:r>
              <a:rPr lang="en-US" dirty="0"/>
              <a:t>When using Roberta model:</a:t>
            </a:r>
          </a:p>
          <a:p>
            <a:r>
              <a:rPr lang="en-US" dirty="0"/>
              <a:t>Emotion prompt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Datasets and models (Review) </a:t>
            </a:r>
            <a:endParaRPr b="1"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59550" y="886691"/>
            <a:ext cx="7620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Datasets: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Isear</a:t>
            </a:r>
            <a:r>
              <a:rPr lang="en-US" dirty="0"/>
              <a:t> dataset: 7515 data  </a:t>
            </a:r>
            <a:r>
              <a:rPr lang="en-US" dirty="0" smtClean="0"/>
              <a:t>   Labels</a:t>
            </a:r>
            <a:r>
              <a:rPr lang="en-US" dirty="0"/>
              <a:t>: anger, disgust, fear, guilt, joy, sadness, shame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Tec dataset: 21051 data    Labels: anger, disgust, fear, joy, sadness, surprise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Pre_trained</a:t>
            </a:r>
            <a:r>
              <a:rPr lang="en-US" dirty="0"/>
              <a:t> NLP models: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Roberta: </a:t>
            </a:r>
            <a:r>
              <a:rPr lang="en-US" dirty="0" err="1"/>
              <a:t>roberta</a:t>
            </a:r>
            <a:r>
              <a:rPr lang="en-US" dirty="0"/>
              <a:t>-large-</a:t>
            </a:r>
            <a:r>
              <a:rPr lang="en-US" dirty="0" err="1"/>
              <a:t>mnli</a:t>
            </a:r>
            <a:r>
              <a:rPr lang="en-US" dirty="0"/>
              <a:t>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Bart: </a:t>
            </a:r>
            <a:r>
              <a:rPr lang="en-US" dirty="0" err="1"/>
              <a:t>facebook</a:t>
            </a:r>
            <a:r>
              <a:rPr lang="en-US" dirty="0"/>
              <a:t>/</a:t>
            </a:r>
            <a:r>
              <a:rPr lang="en-US" dirty="0" err="1"/>
              <a:t>bart</a:t>
            </a:r>
            <a:r>
              <a:rPr lang="en-US" dirty="0"/>
              <a:t>-large-</a:t>
            </a:r>
            <a:r>
              <a:rPr lang="en-US" dirty="0" err="1"/>
              <a:t>mnli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Deberta</a:t>
            </a:r>
            <a:r>
              <a:rPr lang="en-US" dirty="0"/>
              <a:t>: </a:t>
            </a:r>
            <a:r>
              <a:rPr lang="en-US" dirty="0" err="1"/>
              <a:t>microsoft</a:t>
            </a:r>
            <a:r>
              <a:rPr lang="en-US" dirty="0"/>
              <a:t>/deberta-v2-xlarge-mnli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emotion prompt using </a:t>
            </a:r>
            <a:r>
              <a:rPr lang="en-US" b="1" dirty="0" err="1"/>
              <a:t>Deberta</a:t>
            </a:r>
            <a:r>
              <a:rPr lang="en-US" b="1" dirty="0"/>
              <a:t> model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20</a:t>
            </a:fld>
            <a:endParaRPr lang="ja" altLang="en-US"/>
          </a:p>
        </p:txBody>
      </p:sp>
      <p:sp>
        <p:nvSpPr>
          <p:cNvPr id="6" name="Rectangle 5"/>
          <p:cNvSpPr/>
          <p:nvPr/>
        </p:nvSpPr>
        <p:spPr>
          <a:xfrm>
            <a:off x="549041" y="824589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name, </a:t>
            </a:r>
            <a:r>
              <a:rPr lang="en-US" dirty="0" err="1"/>
              <a:t>Deberta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99293"/>
              </p:ext>
            </p:extLst>
          </p:nvPr>
        </p:nvGraphicFramePr>
        <p:xfrm>
          <a:off x="575612" y="1319905"/>
          <a:ext cx="6492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5612" y="2501013"/>
            <a:ext cx="2183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prompt, </a:t>
            </a:r>
            <a:r>
              <a:rPr lang="en-US" dirty="0" err="1"/>
              <a:t>Deberta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00083"/>
              </p:ext>
            </p:extLst>
          </p:nvPr>
        </p:nvGraphicFramePr>
        <p:xfrm>
          <a:off x="575612" y="3096483"/>
          <a:ext cx="6492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9041" y="4218953"/>
            <a:ext cx="3911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most improvement for label fear and anger</a:t>
            </a:r>
          </a:p>
        </p:txBody>
      </p:sp>
    </p:spTree>
    <p:extLst>
      <p:ext uri="{BB962C8B-B14F-4D97-AF65-F5344CB8AC3E}">
        <p14:creationId xmlns:p14="http://schemas.microsoft.com/office/powerpoint/2010/main" val="20912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emotion prompt using </a:t>
            </a:r>
            <a:r>
              <a:rPr lang="en-US" b="1" dirty="0" err="1"/>
              <a:t>Deberta</a:t>
            </a:r>
            <a:r>
              <a:rPr lang="en-US" b="1" dirty="0"/>
              <a:t> model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21</a:t>
            </a:fld>
            <a:endParaRPr lang="j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75407"/>
              </p:ext>
            </p:extLst>
          </p:nvPr>
        </p:nvGraphicFramePr>
        <p:xfrm>
          <a:off x="581891" y="1135496"/>
          <a:ext cx="7225148" cy="168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1962620906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726073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the data with the true predicted label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368079"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  <a:tr h="368079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7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81143" y="755317"/>
            <a:ext cx="2044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Emotion name, deberta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143" y="2909454"/>
            <a:ext cx="246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 prompt, </a:t>
            </a:r>
            <a:r>
              <a:rPr lang="en-US" dirty="0" err="1"/>
              <a:t>deberta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62571"/>
              </p:ext>
            </p:extLst>
          </p:nvPr>
        </p:nvGraphicFramePr>
        <p:xfrm>
          <a:off x="581891" y="3289170"/>
          <a:ext cx="72251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316854082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568275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the data with the true predicted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288084"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  <a:tr h="288084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4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</a:t>
            </a:r>
            <a:r>
              <a:rPr lang="en-US" b="1" dirty="0" smtClean="0"/>
              <a:t>expr emo </a:t>
            </a:r>
            <a:r>
              <a:rPr lang="en-US" b="1" dirty="0"/>
              <a:t>prompt using </a:t>
            </a:r>
            <a:r>
              <a:rPr lang="en-US" b="1" dirty="0" smtClean="0"/>
              <a:t>R</a:t>
            </a:r>
            <a:r>
              <a:rPr lang="en-US" b="1" dirty="0"/>
              <a:t>o</a:t>
            </a:r>
            <a:r>
              <a:rPr lang="en-US" b="1" dirty="0" smtClean="0"/>
              <a:t>berta </a:t>
            </a:r>
            <a:r>
              <a:rPr lang="en-US" b="1" dirty="0"/>
              <a:t>model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22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9091" y="831273"/>
            <a:ext cx="239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 name, Roberta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66938"/>
              </p:ext>
            </p:extLst>
          </p:nvPr>
        </p:nvGraphicFramePr>
        <p:xfrm>
          <a:off x="1039091" y="1354493"/>
          <a:ext cx="6492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45703" y="2554286"/>
            <a:ext cx="2183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prompt, Roberta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32508"/>
              </p:ext>
            </p:extLst>
          </p:nvPr>
        </p:nvGraphicFramePr>
        <p:xfrm>
          <a:off x="1039091" y="3095770"/>
          <a:ext cx="6492416" cy="68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13538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5867" y="4212025"/>
            <a:ext cx="3961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most improvement for label fear and </a:t>
            </a:r>
            <a:r>
              <a:rPr lang="en-US" dirty="0" smtClean="0"/>
              <a:t>anger.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labels (for expr emo prompt using </a:t>
            </a:r>
            <a:r>
              <a:rPr lang="en-US" b="1" dirty="0" smtClean="0"/>
              <a:t>Roberta </a:t>
            </a:r>
            <a:r>
              <a:rPr lang="en-US" b="1" dirty="0"/>
              <a:t>model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23</a:t>
            </a:fld>
            <a:endParaRPr lang="ja" altLang="en-US"/>
          </a:p>
        </p:txBody>
      </p:sp>
      <p:sp>
        <p:nvSpPr>
          <p:cNvPr id="5" name="Rectangle 4"/>
          <p:cNvSpPr/>
          <p:nvPr/>
        </p:nvSpPr>
        <p:spPr>
          <a:xfrm>
            <a:off x="356911" y="643302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name, </a:t>
            </a:r>
            <a:r>
              <a:rPr lang="en-US" dirty="0" smtClean="0"/>
              <a:t>Roberta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12727"/>
              </p:ext>
            </p:extLst>
          </p:nvPr>
        </p:nvGraphicFramePr>
        <p:xfrm>
          <a:off x="491836" y="1027137"/>
          <a:ext cx="7225148" cy="168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281472093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726073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the data with the true predicted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368079"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  <a:tr h="368079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7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17379"/>
              </p:ext>
            </p:extLst>
          </p:nvPr>
        </p:nvGraphicFramePr>
        <p:xfrm>
          <a:off x="491836" y="3332412"/>
          <a:ext cx="7225148" cy="168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400075404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726073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with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the data with the true predicted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368079"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  <a:tr h="368079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7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6911" y="2918427"/>
            <a:ext cx="2183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prompt, Roberta</a:t>
            </a:r>
          </a:p>
        </p:txBody>
      </p:sp>
    </p:spTree>
    <p:extLst>
      <p:ext uri="{BB962C8B-B14F-4D97-AF65-F5344CB8AC3E}">
        <p14:creationId xmlns:p14="http://schemas.microsoft.com/office/powerpoint/2010/main" val="293587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Summary of this step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24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1700" y="873332"/>
            <a:ext cx="84898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templates (like “This text expresses” or “The emotion is”) to the emotion sometimes can lead to improvement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For the </a:t>
            </a:r>
            <a:r>
              <a:rPr lang="en-US" dirty="0" smtClean="0"/>
              <a:t>first </a:t>
            </a:r>
            <a:r>
              <a:rPr lang="en-US" dirty="0"/>
              <a:t>dataset, </a:t>
            </a:r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err="1"/>
              <a:t>Deberta</a:t>
            </a:r>
            <a:r>
              <a:rPr lang="en-US" dirty="0"/>
              <a:t> model, both prompts could lead to improvement for the whole </a:t>
            </a:r>
            <a:r>
              <a:rPr lang="en-US" dirty="0" smtClean="0"/>
              <a:t>data. When </a:t>
            </a:r>
            <a:r>
              <a:rPr lang="en-US" dirty="0"/>
              <a:t>using Bart model, the emotion prompt (adding template “This text expresses” </a:t>
            </a:r>
            <a:r>
              <a:rPr lang="en-US" dirty="0" smtClean="0"/>
              <a:t>) </a:t>
            </a:r>
            <a:r>
              <a:rPr lang="en-US" dirty="0"/>
              <a:t>could lead to improvement for the whole data.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seems that adding template to the emotion can lead to more improvement for specific label (or labels). So, it can affect the performance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whole data.</a:t>
            </a:r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For the first dataset (</a:t>
            </a:r>
            <a:r>
              <a:rPr lang="en-US" dirty="0" err="1"/>
              <a:t>I</a:t>
            </a:r>
            <a:r>
              <a:rPr lang="en-US" dirty="0" err="1" smtClean="0"/>
              <a:t>sear</a:t>
            </a:r>
            <a:r>
              <a:rPr lang="en-US" dirty="0" smtClean="0"/>
              <a:t> dataset), adding </a:t>
            </a:r>
            <a:r>
              <a:rPr lang="en-US" dirty="0"/>
              <a:t>templates </a:t>
            </a:r>
            <a:r>
              <a:rPr lang="en-US" dirty="0" smtClean="0"/>
              <a:t>(“</a:t>
            </a:r>
            <a:r>
              <a:rPr lang="en-US" dirty="0"/>
              <a:t>This text expresses” or “The emotion is”) to the </a:t>
            </a:r>
            <a:r>
              <a:rPr lang="en-US" dirty="0" smtClean="0"/>
              <a:t>emotion could </a:t>
            </a:r>
            <a:r>
              <a:rPr lang="en-US" dirty="0"/>
              <a:t>lead to more improvement for specific label (or labels</a:t>
            </a:r>
            <a:r>
              <a:rPr lang="en-US" dirty="0" smtClean="0"/>
              <a:t>)  depending on the </a:t>
            </a:r>
            <a:r>
              <a:rPr lang="en-US" dirty="0" smtClean="0"/>
              <a:t>model and helps the model to interpret the specific emotions better.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Summary of this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25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2564" y="893618"/>
            <a:ext cx="83265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first dataset:</a:t>
            </a:r>
          </a:p>
          <a:p>
            <a:pPr>
              <a:lnSpc>
                <a:spcPct val="150000"/>
              </a:lnSpc>
            </a:pPr>
            <a:r>
              <a:rPr lang="en-US" dirty="0"/>
              <a:t>When using </a:t>
            </a:r>
            <a:r>
              <a:rPr lang="en-US" dirty="0" err="1"/>
              <a:t>Deberta</a:t>
            </a:r>
            <a:r>
              <a:rPr lang="en-US" dirty="0"/>
              <a:t> model: The significant improvements for two labels “disgust” and “shame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/>
              <a:t>When using Bart model: The most improvements for label  “anger” </a:t>
            </a:r>
          </a:p>
          <a:p>
            <a:pPr>
              <a:lnSpc>
                <a:spcPct val="150000"/>
              </a:lnSpc>
            </a:pPr>
            <a:r>
              <a:rPr lang="en-US" dirty="0"/>
              <a:t>When using Roberta model: The most improvements for label “joy”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/>
              <a:t>the second dataset (Tec dataset), when using </a:t>
            </a:r>
            <a:r>
              <a:rPr lang="en-US" dirty="0" err="1"/>
              <a:t>D</a:t>
            </a:r>
            <a:r>
              <a:rPr lang="en-US" dirty="0" err="1" smtClean="0"/>
              <a:t>eberta</a:t>
            </a:r>
            <a:r>
              <a:rPr lang="en-US" dirty="0" smtClean="0"/>
              <a:t> and Roberta models, the emotion prompt (adding template “The emotion is”)</a:t>
            </a:r>
            <a:r>
              <a:rPr lang="en-US" dirty="0"/>
              <a:t> </a:t>
            </a:r>
            <a:r>
              <a:rPr lang="en-US" dirty="0" smtClean="0"/>
              <a:t>could lead to more improvements for labels “anger” and “fear”.</a:t>
            </a:r>
          </a:p>
          <a:p>
            <a:endParaRPr lang="en-US" dirty="0"/>
          </a:p>
          <a:p>
            <a:r>
              <a:rPr lang="en-US" dirty="0" smtClean="0"/>
              <a:t>So, it can help the model to interpret these labels better.</a:t>
            </a:r>
          </a:p>
        </p:txBody>
      </p:sp>
    </p:spTree>
    <p:extLst>
      <p:ext uri="{BB962C8B-B14F-4D97-AF65-F5344CB8AC3E}">
        <p14:creationId xmlns:p14="http://schemas.microsoft.com/office/powerpoint/2010/main" val="355237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31300"/>
            <a:ext cx="85206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-US" b="1" dirty="0"/>
              <a:t>Zero shot emotion classification using different templates (</a:t>
            </a:r>
            <a:r>
              <a:rPr lang="en-US" b="1" dirty="0" err="1"/>
              <a:t>Isear</a:t>
            </a:r>
            <a:r>
              <a:rPr lang="en-US" b="1" dirty="0"/>
              <a:t> dataset</a:t>
            </a:r>
            <a:r>
              <a:rPr lang="en-US" b="1" dirty="0" smtClean="0"/>
              <a:t>) (Review)</a:t>
            </a:r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179550" y="4843650"/>
            <a:ext cx="9645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71459" y="810734"/>
            <a:ext cx="3496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</a:t>
            </a:r>
            <a:r>
              <a:rPr lang="en-US" dirty="0" smtClean="0"/>
              <a:t>name (using only emotion name)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43507"/>
              </p:ext>
            </p:extLst>
          </p:nvPr>
        </p:nvGraphicFramePr>
        <p:xfrm>
          <a:off x="954259" y="1313956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86520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984800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14982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387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34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1459" y="3013608"/>
            <a:ext cx="3698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</a:t>
            </a:r>
            <a:r>
              <a:rPr lang="en-US" dirty="0" smtClean="0"/>
              <a:t>prompt (“The emotion is”+ emotion)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84489"/>
              </p:ext>
            </p:extLst>
          </p:nvPr>
        </p:nvGraphicFramePr>
        <p:xfrm>
          <a:off x="954259" y="3376752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965654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516516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22262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3604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59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Zero </a:t>
            </a:r>
            <a:r>
              <a:rPr lang="en-US" b="1" dirty="0"/>
              <a:t>shot emotion classification using different templates (</a:t>
            </a:r>
            <a:r>
              <a:rPr lang="en-US" b="1" dirty="0" err="1"/>
              <a:t>Isear</a:t>
            </a:r>
            <a:r>
              <a:rPr lang="en-US" b="1" dirty="0"/>
              <a:t> dataset</a:t>
            </a:r>
            <a:r>
              <a:rPr lang="en-US" b="1" dirty="0" smtClean="0"/>
              <a:t>) (Review)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4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430" y="789758"/>
            <a:ext cx="4547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 </a:t>
            </a:r>
            <a:r>
              <a:rPr lang="en-US" dirty="0" smtClean="0"/>
              <a:t>emo (</a:t>
            </a:r>
            <a:r>
              <a:rPr lang="en-US" dirty="0"/>
              <a:t>“This text expresses”+ </a:t>
            </a:r>
            <a:r>
              <a:rPr lang="en-US" dirty="0" smtClean="0"/>
              <a:t>emotion)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6937"/>
              </p:ext>
            </p:extLst>
          </p:nvPr>
        </p:nvGraphicFramePr>
        <p:xfrm>
          <a:off x="586793" y="1312978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112763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81516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99054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570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6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812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6684" y="2886779"/>
            <a:ext cx="3459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Feels emo </a:t>
            </a:r>
            <a:r>
              <a:rPr lang="en-US" dirty="0" smtClean="0"/>
              <a:t>(“This </a:t>
            </a:r>
            <a:r>
              <a:rPr lang="en-US" dirty="0"/>
              <a:t>person </a:t>
            </a:r>
            <a:r>
              <a:rPr lang="en-US" dirty="0" smtClean="0"/>
              <a:t>feels”+ emotion)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59480"/>
              </p:ext>
            </p:extLst>
          </p:nvPr>
        </p:nvGraphicFramePr>
        <p:xfrm>
          <a:off x="586793" y="3313096"/>
          <a:ext cx="6096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89747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70214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06944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231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Roberta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1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averaged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6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2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Comparing results (</a:t>
            </a:r>
            <a:r>
              <a:rPr lang="en-US" b="1" dirty="0" err="1" smtClean="0"/>
              <a:t>Isear</a:t>
            </a:r>
            <a:r>
              <a:rPr lang="en-US" b="1" dirty="0" smtClean="0"/>
              <a:t> dataset)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5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5636" y="858981"/>
            <a:ext cx="80010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cases that using prompt could lead to improvement compared to using only emotion name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When using </a:t>
            </a:r>
            <a:r>
              <a:rPr lang="en-US" dirty="0" err="1"/>
              <a:t>Deberta</a:t>
            </a:r>
            <a:r>
              <a:rPr lang="en-US" dirty="0"/>
              <a:t> model: </a:t>
            </a:r>
          </a:p>
          <a:p>
            <a:pPr>
              <a:lnSpc>
                <a:spcPct val="150000"/>
              </a:lnSpc>
            </a:pPr>
            <a:r>
              <a:rPr lang="en-US" dirty="0"/>
              <a:t>Emotion prompt: “The emotion is”+ emotion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Expr_emo</a:t>
            </a:r>
            <a:r>
              <a:rPr lang="en-US" dirty="0"/>
              <a:t>: “This text expresses”+ emotion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When using Bart model: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Expr_emo</a:t>
            </a:r>
            <a:r>
              <a:rPr lang="en-US" dirty="0" smtClean="0"/>
              <a:t>: “This text expresses”+ emotion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Comparing results (</a:t>
            </a:r>
            <a:r>
              <a:rPr lang="en-US" b="1" dirty="0" err="1"/>
              <a:t>Isear</a:t>
            </a:r>
            <a:r>
              <a:rPr lang="en-US" b="1" dirty="0"/>
              <a:t> dataset)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6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855" y="942109"/>
            <a:ext cx="84374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cases that using prompt </a:t>
            </a:r>
            <a:r>
              <a:rPr lang="en-US" dirty="0" smtClean="0"/>
              <a:t>had almost equal performance </a:t>
            </a:r>
            <a:r>
              <a:rPr lang="en-US" dirty="0"/>
              <a:t>compared to using only emotion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When using Bart model:</a:t>
            </a:r>
          </a:p>
          <a:p>
            <a:pPr>
              <a:lnSpc>
                <a:spcPct val="150000"/>
              </a:lnSpc>
            </a:pPr>
            <a:r>
              <a:rPr lang="en-US" dirty="0"/>
              <a:t>Emotion prompt </a:t>
            </a:r>
            <a:r>
              <a:rPr lang="en-US" dirty="0" smtClean="0"/>
              <a:t>: </a:t>
            </a:r>
            <a:r>
              <a:rPr lang="en-US" dirty="0"/>
              <a:t>“This text expresses”+ </a:t>
            </a:r>
            <a:r>
              <a:rPr lang="en-US" dirty="0" smtClean="0"/>
              <a:t>emotion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When using </a:t>
            </a:r>
            <a:r>
              <a:rPr lang="en-US" dirty="0" smtClean="0"/>
              <a:t>Roberta model:</a:t>
            </a:r>
          </a:p>
          <a:p>
            <a:pPr>
              <a:lnSpc>
                <a:spcPct val="150000"/>
              </a:lnSpc>
            </a:pPr>
            <a:r>
              <a:rPr lang="en-US" dirty="0"/>
              <a:t>Emotion prompt: “The emotion is”+ emotion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Expr_emo</a:t>
            </a:r>
            <a:r>
              <a:rPr lang="en-US" dirty="0"/>
              <a:t>: “This text expresses”+ emotion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855" y="3595254"/>
            <a:ext cx="763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adding two templates </a:t>
            </a:r>
            <a:r>
              <a:rPr lang="en-US" dirty="0"/>
              <a:t>“This text expresses</a:t>
            </a:r>
            <a:r>
              <a:rPr lang="en-US" dirty="0" smtClean="0"/>
              <a:t>” or </a:t>
            </a:r>
            <a:r>
              <a:rPr lang="en-US" dirty="0"/>
              <a:t>“The emotion is</a:t>
            </a:r>
            <a:r>
              <a:rPr lang="en-US" dirty="0" smtClean="0"/>
              <a:t>” to </a:t>
            </a:r>
            <a:r>
              <a:rPr lang="en-US" smtClean="0"/>
              <a:t>the emotion can </a:t>
            </a:r>
            <a:r>
              <a:rPr lang="en-US" dirty="0" smtClean="0"/>
              <a:t>lead to improvement or have similar performance compared to using only emotion name.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Analyzing results regarding labels (for emotion prompt using </a:t>
            </a:r>
            <a:r>
              <a:rPr lang="en-US" b="1" dirty="0" err="1" smtClean="0"/>
              <a:t>Deberta</a:t>
            </a:r>
            <a:r>
              <a:rPr lang="en-US" b="1" dirty="0" smtClean="0"/>
              <a:t> model 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7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6582" y="900545"/>
            <a:ext cx="222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 name, </a:t>
            </a:r>
            <a:r>
              <a:rPr lang="en-US" dirty="0" err="1"/>
              <a:t>Deberta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8173"/>
              </p:ext>
            </p:extLst>
          </p:nvPr>
        </p:nvGraphicFramePr>
        <p:xfrm>
          <a:off x="759646" y="1380770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59645" y="2630476"/>
            <a:ext cx="4483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</a:t>
            </a:r>
            <a:r>
              <a:rPr lang="en-US" dirty="0" smtClean="0"/>
              <a:t>prompt (</a:t>
            </a:r>
            <a:r>
              <a:rPr lang="en-US" dirty="0"/>
              <a:t>“The emotion is”+ </a:t>
            </a:r>
            <a:r>
              <a:rPr lang="en-US" dirty="0" smtClean="0"/>
              <a:t>emotion) , </a:t>
            </a:r>
            <a:r>
              <a:rPr lang="en-US" dirty="0" err="1"/>
              <a:t>Deberta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91358"/>
              </p:ext>
            </p:extLst>
          </p:nvPr>
        </p:nvGraphicFramePr>
        <p:xfrm>
          <a:off x="759645" y="3185687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9645" y="4174802"/>
            <a:ext cx="5932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significant improvements:  for labels </a:t>
            </a:r>
            <a:r>
              <a:rPr lang="en-US" dirty="0" smtClean="0"/>
              <a:t>disgust, shame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5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Analyzing results regarding </a:t>
            </a:r>
            <a:r>
              <a:rPr lang="en-US" b="1" dirty="0" smtClean="0"/>
              <a:t>labels </a:t>
            </a:r>
            <a:r>
              <a:rPr lang="en-US" b="1" dirty="0"/>
              <a:t>(for emotion </a:t>
            </a:r>
            <a:r>
              <a:rPr lang="en-US" b="1" dirty="0" smtClean="0"/>
              <a:t>prompt using </a:t>
            </a:r>
            <a:r>
              <a:rPr lang="en-US" b="1" dirty="0" err="1" smtClean="0"/>
              <a:t>Deberta</a:t>
            </a:r>
            <a:r>
              <a:rPr lang="en-US" b="1" dirty="0" smtClean="0"/>
              <a:t> model)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8</a:t>
            </a:fld>
            <a:endParaRPr lang="j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85981"/>
            <a:ext cx="279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 name, </a:t>
            </a:r>
            <a:r>
              <a:rPr lang="en-US" dirty="0" err="1" smtClean="0"/>
              <a:t>Deberta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74800"/>
              </p:ext>
            </p:extLst>
          </p:nvPr>
        </p:nvGraphicFramePr>
        <p:xfrm>
          <a:off x="786247" y="880477"/>
          <a:ext cx="7713517" cy="160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2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3001109865"/>
                    </a:ext>
                  </a:extLst>
                </a:gridCol>
                <a:gridCol w="2320636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847796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that</a:t>
                      </a:r>
                      <a:r>
                        <a:rPr lang="en-US" baseline="0" dirty="0" smtClean="0"/>
                        <a:t> have</a:t>
                      </a:r>
                      <a:r>
                        <a:rPr lang="en-US" dirty="0" smtClean="0"/>
                        <a:t> the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the data that</a:t>
                      </a:r>
                      <a:r>
                        <a:rPr lang="en-US" baseline="0" dirty="0" smtClean="0"/>
                        <a:t> have</a:t>
                      </a:r>
                      <a:r>
                        <a:rPr lang="en-US" dirty="0" smtClean="0"/>
                        <a:t> the true predicted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true predicted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330696"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  <a:tr h="330696"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7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2770281"/>
            <a:ext cx="2183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Emotion prompt, </a:t>
            </a:r>
            <a:r>
              <a:rPr lang="en-US" dirty="0" err="1"/>
              <a:t>Deberta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40318"/>
              </p:ext>
            </p:extLst>
          </p:nvPr>
        </p:nvGraphicFramePr>
        <p:xfrm>
          <a:off x="768927" y="3078058"/>
          <a:ext cx="7758546" cy="158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87">
                  <a:extLst>
                    <a:ext uri="{9D8B030D-6E8A-4147-A177-3AD203B41FA5}">
                      <a16:colId xmlns:a16="http://schemas.microsoft.com/office/drawing/2014/main" val="338455868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928674539"/>
                    </a:ext>
                  </a:extLst>
                </a:gridCol>
                <a:gridCol w="1806287">
                  <a:extLst>
                    <a:ext uri="{9D8B030D-6E8A-4147-A177-3AD203B41FA5}">
                      <a16:colId xmlns:a16="http://schemas.microsoft.com/office/drawing/2014/main" val="191640184"/>
                    </a:ext>
                  </a:extLst>
                </a:gridCol>
                <a:gridCol w="2339685">
                  <a:extLst>
                    <a:ext uri="{9D8B030D-6E8A-4147-A177-3AD203B41FA5}">
                      <a16:colId xmlns:a16="http://schemas.microsoft.com/office/drawing/2014/main" val="2346859868"/>
                    </a:ext>
                  </a:extLst>
                </a:gridCol>
              </a:tblGrid>
              <a:tr h="810864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the data that</a:t>
                      </a:r>
                      <a:r>
                        <a:rPr lang="en-US" baseline="0" dirty="0" smtClean="0"/>
                        <a:t> have</a:t>
                      </a:r>
                      <a:r>
                        <a:rPr lang="en-US" dirty="0" smtClean="0"/>
                        <a:t> the label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the data that</a:t>
                      </a:r>
                      <a:r>
                        <a:rPr lang="en-US" baseline="0" dirty="0" smtClean="0"/>
                        <a:t> have</a:t>
                      </a:r>
                      <a:r>
                        <a:rPr lang="en-US" dirty="0" smtClean="0"/>
                        <a:t> the true predicted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number of data with the true predicted label that have max entailment&gt;0.9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96351"/>
                  </a:ext>
                </a:extLst>
              </a:tr>
              <a:tr h="318243"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2743"/>
                  </a:ext>
                </a:extLst>
              </a:tr>
              <a:tr h="318243"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7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1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Analyzing results regarding labels (for expr-emo prompt using </a:t>
            </a:r>
            <a:r>
              <a:rPr lang="en-US" b="1" dirty="0" err="1" smtClean="0"/>
              <a:t>Deberta</a:t>
            </a:r>
            <a:r>
              <a:rPr lang="en-US" b="1" dirty="0" smtClean="0"/>
              <a:t> model)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9</a:t>
            </a:fld>
            <a:endParaRPr lang="j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1273" y="969818"/>
            <a:ext cx="2071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 name, </a:t>
            </a:r>
            <a:r>
              <a:rPr lang="en-US" dirty="0" err="1"/>
              <a:t>Deberta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23850"/>
              </p:ext>
            </p:extLst>
          </p:nvPr>
        </p:nvGraphicFramePr>
        <p:xfrm>
          <a:off x="910711" y="1519316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70715" y="2701880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 emo, </a:t>
            </a:r>
            <a:r>
              <a:rPr lang="en-US" dirty="0" err="1"/>
              <a:t>Deberta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75997"/>
              </p:ext>
            </p:extLst>
          </p:nvPr>
        </p:nvGraphicFramePr>
        <p:xfrm>
          <a:off x="862048" y="3098998"/>
          <a:ext cx="7419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88">
                  <a:extLst>
                    <a:ext uri="{9D8B030D-6E8A-4147-A177-3AD203B41FA5}">
                      <a16:colId xmlns:a16="http://schemas.microsoft.com/office/drawing/2014/main" val="7812126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54315693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175343821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2016139363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81696415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3013070974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1335776759"/>
                    </a:ext>
                  </a:extLst>
                </a:gridCol>
                <a:gridCol w="927488">
                  <a:extLst>
                    <a:ext uri="{9D8B030D-6E8A-4147-A177-3AD203B41FA5}">
                      <a16:colId xmlns:a16="http://schemas.microsoft.com/office/drawing/2014/main" val="773901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4758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70715" y="4261317"/>
            <a:ext cx="4700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significant </a:t>
            </a:r>
            <a:r>
              <a:rPr lang="en-US" dirty="0" smtClean="0"/>
              <a:t>improvements </a:t>
            </a:r>
            <a:r>
              <a:rPr lang="en-US" dirty="0"/>
              <a:t>for labels : disgust, </a:t>
            </a:r>
            <a:r>
              <a:rPr lang="en-US" dirty="0" smtClean="0"/>
              <a:t>shame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4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24827</TotalTime>
  <Words>1861</Words>
  <Application>Microsoft Office PowerPoint</Application>
  <PresentationFormat>On-screen Show (16:9)</PresentationFormat>
  <Paragraphs>617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Simple Light</vt:lpstr>
      <vt:lpstr>Simple Light</vt:lpstr>
      <vt:lpstr>zero shot emotion classification in text (using prompt) (analysis of results)</vt:lpstr>
      <vt:lpstr>Datasets and models (Review) </vt:lpstr>
      <vt:lpstr>Zero shot emotion classification using different templates (Isear dataset) (Review)</vt:lpstr>
      <vt:lpstr>              Zero shot emotion classification using different templates (Isear dataset) (Review)</vt:lpstr>
      <vt:lpstr>Comparing results (Isear dataset)</vt:lpstr>
      <vt:lpstr>Comparing results (Isear dataset)</vt:lpstr>
      <vt:lpstr>Analyzing results regarding labels (for emotion prompt using Deberta model )</vt:lpstr>
      <vt:lpstr>Analyzing results regarding labels (for emotion prompt using Deberta model)</vt:lpstr>
      <vt:lpstr>Analyzing results regarding labels (for expr-emo prompt using Deberta model)</vt:lpstr>
      <vt:lpstr>Analyzing results regarding labels (for expr-emo prompt using Deberta model)</vt:lpstr>
      <vt:lpstr>Analyzing results regarding labels (for expr-emo prompt using Bart model)</vt:lpstr>
      <vt:lpstr>Analyzing results regarding labels (for expr-emo prompt using Bart model)</vt:lpstr>
      <vt:lpstr>Analyzing results regarding labels (for emotion prompt using Bart model)</vt:lpstr>
      <vt:lpstr>Analyzing results regarding labels (for emotion prompt using Roberta model)</vt:lpstr>
      <vt:lpstr>Analyzing results regarding labels (for emotion prompt using Roberta model)</vt:lpstr>
      <vt:lpstr>comparing results regarding using two prompts (expr-emo and emotion prompt)  </vt:lpstr>
      <vt:lpstr>Zero shot emotion classification using different templates (Tec dataset)</vt:lpstr>
      <vt:lpstr>Zero shot emotion classification using different templates (Tec dataset)</vt:lpstr>
      <vt:lpstr>Comparing results (Tec dataset)</vt:lpstr>
      <vt:lpstr>Analyzing results regarding labels (for emotion prompt using Deberta model )</vt:lpstr>
      <vt:lpstr>Analyzing results regarding labels (for emotion prompt using Deberta model )</vt:lpstr>
      <vt:lpstr>Analyzing results regarding labels (for expr emo prompt using Roberta model )</vt:lpstr>
      <vt:lpstr>Analyzing results regarding labels (for expr emo prompt using Roberta model )</vt:lpstr>
      <vt:lpstr>Summary of this step</vt:lpstr>
      <vt:lpstr>Summary of this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shot emotion classification in text (using prompt)</dc:title>
  <cp:lastModifiedBy>tabejamaat</cp:lastModifiedBy>
  <cp:revision>220</cp:revision>
  <dcterms:modified xsi:type="dcterms:W3CDTF">2024-10-12T23:15:18Z</dcterms:modified>
</cp:coreProperties>
</file>