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54" r:id="rId2"/>
  </p:sldMasterIdLst>
  <p:notesMasterIdLst>
    <p:notesMasterId r:id="rId32"/>
  </p:notesMasterIdLst>
  <p:sldIdLst>
    <p:sldId id="256" r:id="rId3"/>
    <p:sldId id="316" r:id="rId4"/>
    <p:sldId id="285" r:id="rId5"/>
    <p:sldId id="257" r:id="rId6"/>
    <p:sldId id="319" r:id="rId7"/>
    <p:sldId id="258" r:id="rId8"/>
    <p:sldId id="259" r:id="rId9"/>
    <p:sldId id="260" r:id="rId10"/>
    <p:sldId id="261" r:id="rId11"/>
    <p:sldId id="263" r:id="rId12"/>
    <p:sldId id="265" r:id="rId13"/>
    <p:sldId id="267" r:id="rId14"/>
    <p:sldId id="268" r:id="rId15"/>
    <p:sldId id="269" r:id="rId16"/>
    <p:sldId id="270" r:id="rId17"/>
    <p:sldId id="271" r:id="rId18"/>
    <p:sldId id="317" r:id="rId19"/>
    <p:sldId id="286" r:id="rId20"/>
    <p:sldId id="303" r:id="rId21"/>
    <p:sldId id="287" r:id="rId22"/>
    <p:sldId id="288" r:id="rId23"/>
    <p:sldId id="289" r:id="rId24"/>
    <p:sldId id="315" r:id="rId25"/>
    <p:sldId id="312" r:id="rId26"/>
    <p:sldId id="313" r:id="rId27"/>
    <p:sldId id="314" r:id="rId28"/>
    <p:sldId id="297" r:id="rId29"/>
    <p:sldId id="318" r:id="rId30"/>
    <p:sldId id="32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dc1d83022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dc1d83022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c9425d6d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c9425d6d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c9425d6d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c9425d6d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8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5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397284" y="4816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738975"/>
            <a:ext cx="8520600" cy="3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738975"/>
            <a:ext cx="8520600" cy="3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190300" y="850600"/>
            <a:ext cx="6315900" cy="12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047300" y="2675200"/>
            <a:ext cx="7049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75" y="0"/>
            <a:ext cx="9144000" cy="538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50" y="4883400"/>
            <a:ext cx="9144000" cy="260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5" y="4892700"/>
            <a:ext cx="1197600" cy="241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</a:rPr>
              <a:t>有次研@2024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97284" y="4816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t="3484" r="2865"/>
          <a:stretch/>
        </p:blipFill>
        <p:spPr>
          <a:xfrm>
            <a:off x="50" y="0"/>
            <a:ext cx="541957" cy="538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578125"/>
            <a:ext cx="9144000" cy="173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" y="4883400"/>
            <a:ext cx="9144000" cy="260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page. </a:t>
            </a: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75" y="4892700"/>
            <a:ext cx="1197600" cy="241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</a:rPr>
              <a:t>有次研@2024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" y="4517909"/>
            <a:ext cx="2130970" cy="27849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4796388"/>
            <a:ext cx="3102246" cy="472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</p:sp>
      <p:sp>
        <p:nvSpPr>
          <p:cNvPr id="29" name="Google Shape;29;p5"/>
          <p:cNvSpPr txBox="1"/>
          <p:nvPr/>
        </p:nvSpPr>
        <p:spPr>
          <a:xfrm>
            <a:off x="1828800" y="789600"/>
            <a:ext cx="7049400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170050" y="3732025"/>
            <a:ext cx="293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190300" y="850600"/>
            <a:ext cx="63159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47350" y="2675200"/>
            <a:ext cx="70494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 t="3484" r="2865"/>
          <a:stretch/>
        </p:blipFill>
        <p:spPr>
          <a:xfrm>
            <a:off x="50" y="578125"/>
            <a:ext cx="1750879" cy="1739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461654" y="1003000"/>
            <a:ext cx="7682346" cy="92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b="1" spc="-5" dirty="0"/>
              <a:t>Z</a:t>
            </a:r>
            <a:r>
              <a:rPr lang="en-US" sz="2400" b="1" spc="-5" dirty="0" smtClean="0"/>
              <a:t>ero </a:t>
            </a:r>
            <a:r>
              <a:rPr lang="en-US" sz="2400" b="1" spc="-5" dirty="0"/>
              <a:t>shot emotion classification in </a:t>
            </a:r>
            <a:r>
              <a:rPr lang="en-US" sz="2400" b="1" spc="-5" dirty="0" smtClean="0"/>
              <a:t>text</a:t>
            </a:r>
            <a:br>
              <a:rPr lang="en-US" sz="2400" b="1" spc="-5" dirty="0" smtClean="0"/>
            </a:b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34984" y="4827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1673" y="363636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Gita </a:t>
            </a:r>
            <a:r>
              <a:rPr lang="en-US" dirty="0" err="1"/>
              <a:t>Tabe</a:t>
            </a:r>
            <a:r>
              <a:rPr lang="en-US" dirty="0"/>
              <a:t> </a:t>
            </a:r>
            <a:r>
              <a:rPr lang="en-US" dirty="0" err="1"/>
              <a:t>Jamaat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Student ID: 237-D8905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Analyzing results regarding labels (for expr-emo 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10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1273" y="969818"/>
            <a:ext cx="634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8: results regarding labels, using emotion </a:t>
            </a:r>
            <a:r>
              <a:rPr lang="en-US" dirty="0"/>
              <a:t>name, </a:t>
            </a:r>
            <a:r>
              <a:rPr lang="en-US" dirty="0" err="1" smtClean="0"/>
              <a:t>Deberta</a:t>
            </a:r>
            <a:r>
              <a:rPr lang="en-US" dirty="0" smtClean="0"/>
              <a:t> model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3850"/>
              </p:ext>
            </p:extLst>
          </p:nvPr>
        </p:nvGraphicFramePr>
        <p:xfrm>
          <a:off x="910711" y="1519316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0715" y="2701880"/>
            <a:ext cx="5285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9</a:t>
            </a:r>
            <a:r>
              <a:rPr lang="en-US" dirty="0"/>
              <a:t>: results regarding labels, </a:t>
            </a:r>
            <a:r>
              <a:rPr lang="en-US" dirty="0" smtClean="0"/>
              <a:t>using </a:t>
            </a:r>
            <a:r>
              <a:rPr lang="en-US" dirty="0" smtClean="0"/>
              <a:t>expr </a:t>
            </a:r>
            <a:r>
              <a:rPr lang="en-US" dirty="0"/>
              <a:t>emo, </a:t>
            </a:r>
            <a:r>
              <a:rPr lang="en-US" dirty="0" err="1" smtClean="0"/>
              <a:t>Deberta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5997"/>
              </p:ext>
            </p:extLst>
          </p:nvPr>
        </p:nvGraphicFramePr>
        <p:xfrm>
          <a:off x="862048" y="3098998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0715" y="4261317"/>
            <a:ext cx="4700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significant </a:t>
            </a:r>
            <a:r>
              <a:rPr lang="en-US" dirty="0" smtClean="0"/>
              <a:t>improvements </a:t>
            </a:r>
            <a:r>
              <a:rPr lang="en-US" dirty="0"/>
              <a:t>for labels : disgust, </a:t>
            </a:r>
            <a:r>
              <a:rPr lang="en-US" dirty="0" smtClean="0"/>
              <a:t>shame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expr-emo prompt using </a:t>
            </a:r>
            <a:r>
              <a:rPr lang="en-US" b="1" dirty="0" smtClean="0"/>
              <a:t>Bart </a:t>
            </a:r>
            <a:r>
              <a:rPr lang="en-US" b="1" dirty="0"/>
              <a:t>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11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742719" y="880008"/>
            <a:ext cx="5464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10: results regarding labels, using </a:t>
            </a:r>
            <a:r>
              <a:rPr lang="en-US" dirty="0"/>
              <a:t>emotion </a:t>
            </a:r>
            <a:r>
              <a:rPr lang="en-US" dirty="0" smtClean="0"/>
              <a:t>name, Bart model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5191"/>
              </p:ext>
            </p:extLst>
          </p:nvPr>
        </p:nvGraphicFramePr>
        <p:xfrm>
          <a:off x="862048" y="1438317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9266" y="2675797"/>
            <a:ext cx="526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11</a:t>
            </a:r>
            <a:r>
              <a:rPr lang="en-US" dirty="0"/>
              <a:t>: results regarding </a:t>
            </a:r>
            <a:r>
              <a:rPr lang="en-US" dirty="0" smtClean="0"/>
              <a:t>labels</a:t>
            </a:r>
            <a:r>
              <a:rPr lang="en-US" dirty="0" smtClean="0"/>
              <a:t>, using </a:t>
            </a:r>
            <a:r>
              <a:rPr lang="en-US" dirty="0" err="1" smtClean="0"/>
              <a:t>expr_emo</a:t>
            </a:r>
            <a:r>
              <a:rPr lang="en-US" dirty="0"/>
              <a:t>, , Bart model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4684"/>
              </p:ext>
            </p:extLst>
          </p:nvPr>
        </p:nvGraphicFramePr>
        <p:xfrm>
          <a:off x="862048" y="3140983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7927" y="4249888"/>
            <a:ext cx="3385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</a:t>
            </a:r>
            <a:r>
              <a:rPr lang="en-US" dirty="0" smtClean="0"/>
              <a:t>is for </a:t>
            </a:r>
            <a:r>
              <a:rPr lang="en-US" dirty="0"/>
              <a:t>label anger</a:t>
            </a:r>
          </a:p>
        </p:txBody>
      </p:sp>
    </p:spTree>
    <p:extLst>
      <p:ext uri="{BB962C8B-B14F-4D97-AF65-F5344CB8AC3E}">
        <p14:creationId xmlns:p14="http://schemas.microsoft.com/office/powerpoint/2010/main" val="27240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Zero shot emotion classification using different templates </a:t>
            </a:r>
            <a:r>
              <a:rPr lang="en-US" b="1" dirty="0" smtClean="0"/>
              <a:t>(Tec </a:t>
            </a:r>
            <a:r>
              <a:rPr lang="en-US" b="1" dirty="0"/>
              <a:t>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12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399" y="768927"/>
            <a:ext cx="411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12:using emotion name, Tec dataset</a:t>
            </a:r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08801"/>
              </p:ext>
            </p:extLst>
          </p:nvPr>
        </p:nvGraphicFramePr>
        <p:xfrm>
          <a:off x="1017400" y="1292147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82431" y="2876713"/>
            <a:ext cx="597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13: </a:t>
            </a:r>
            <a:r>
              <a:rPr lang="en-US" dirty="0"/>
              <a:t>using Expr emo (“This text expresses”+ emotion), </a:t>
            </a:r>
            <a:r>
              <a:rPr lang="en-US" dirty="0" smtClean="0"/>
              <a:t> </a:t>
            </a:r>
            <a:r>
              <a:rPr lang="en-US" dirty="0"/>
              <a:t>Tec dataset</a:t>
            </a:r>
          </a:p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73230"/>
              </p:ext>
            </p:extLst>
          </p:nvPr>
        </p:nvGraphicFramePr>
        <p:xfrm>
          <a:off x="1017400" y="3271434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9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Zero shot emotion classification using different templates (Tec 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13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4637" y="737879"/>
            <a:ext cx="677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</a:t>
            </a:r>
            <a:r>
              <a:rPr lang="en-US" dirty="0" smtClean="0"/>
              <a:t>14: using emotion prompt </a:t>
            </a:r>
            <a:r>
              <a:rPr lang="en-US" dirty="0"/>
              <a:t>(“</a:t>
            </a:r>
            <a:r>
              <a:rPr lang="en-US" dirty="0" smtClean="0"/>
              <a:t>The emotion is ”+ </a:t>
            </a:r>
            <a:r>
              <a:rPr lang="en-US" dirty="0"/>
              <a:t>emotion),  Tec dataset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85883"/>
              </p:ext>
            </p:extLst>
          </p:nvPr>
        </p:nvGraphicFramePr>
        <p:xfrm>
          <a:off x="910251" y="1250587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0251" y="2797179"/>
            <a:ext cx="641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15: </a:t>
            </a:r>
            <a:r>
              <a:rPr lang="en-US" dirty="0"/>
              <a:t>using </a:t>
            </a:r>
            <a:r>
              <a:rPr lang="en-US" dirty="0" smtClean="0"/>
              <a:t>feels emo </a:t>
            </a:r>
            <a:r>
              <a:rPr lang="en-US" dirty="0"/>
              <a:t>prompt (“</a:t>
            </a:r>
            <a:r>
              <a:rPr lang="en-US" dirty="0" smtClean="0"/>
              <a:t>This person feels </a:t>
            </a:r>
            <a:r>
              <a:rPr lang="en-US" dirty="0"/>
              <a:t>”+ emotion),  Tec dataset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1702"/>
              </p:ext>
            </p:extLst>
          </p:nvPr>
        </p:nvGraphicFramePr>
        <p:xfrm>
          <a:off x="910251" y="3320399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/>
              <a:t>Comparing results </a:t>
            </a:r>
            <a:r>
              <a:rPr lang="en-US" sz="1600" b="1" dirty="0" smtClean="0"/>
              <a:t>(Tec </a:t>
            </a:r>
            <a:r>
              <a:rPr lang="en-US" sz="1600" b="1" dirty="0"/>
              <a:t>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14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582" y="852055"/>
            <a:ext cx="7710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cases that using prompt could lead to improvement compared to using only emotion name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Improvements: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using </a:t>
            </a:r>
            <a:r>
              <a:rPr lang="en-US" dirty="0" err="1"/>
              <a:t>Deberta</a:t>
            </a:r>
            <a:r>
              <a:rPr lang="en-US" dirty="0"/>
              <a:t> model: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Emotion </a:t>
            </a:r>
            <a:r>
              <a:rPr lang="en-US" dirty="0"/>
              <a:t>prompt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using Roberta model: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Emotion </a:t>
            </a:r>
            <a:r>
              <a:rPr lang="en-US" dirty="0"/>
              <a:t>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9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emotion prompt using </a:t>
            </a:r>
            <a:r>
              <a:rPr lang="en-US" b="1" dirty="0" err="1"/>
              <a:t>Deberta</a:t>
            </a:r>
            <a:r>
              <a:rPr lang="en-US" b="1" dirty="0"/>
              <a:t> 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15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549041" y="824589"/>
            <a:ext cx="6867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16: Results regarding labels, using emotion </a:t>
            </a:r>
            <a:r>
              <a:rPr lang="en-US" dirty="0"/>
              <a:t>name, </a:t>
            </a:r>
            <a:r>
              <a:rPr lang="en-US" dirty="0" err="1" smtClean="0"/>
              <a:t>Deberta</a:t>
            </a:r>
            <a:r>
              <a:rPr lang="en-US" dirty="0" smtClean="0"/>
              <a:t> model, Tec dataset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9293"/>
              </p:ext>
            </p:extLst>
          </p:nvPr>
        </p:nvGraphicFramePr>
        <p:xfrm>
          <a:off x="575612" y="1319905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5612" y="2501013"/>
            <a:ext cx="6976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17: </a:t>
            </a:r>
            <a:r>
              <a:rPr lang="en-US" dirty="0"/>
              <a:t>Results regarding labels, using emotion </a:t>
            </a:r>
            <a:r>
              <a:rPr lang="en-US" dirty="0" smtClean="0"/>
              <a:t>prompt, </a:t>
            </a:r>
            <a:r>
              <a:rPr lang="en-US" dirty="0" err="1"/>
              <a:t>Deberta</a:t>
            </a:r>
            <a:r>
              <a:rPr lang="en-US" dirty="0"/>
              <a:t> model, Tec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00083"/>
              </p:ext>
            </p:extLst>
          </p:nvPr>
        </p:nvGraphicFramePr>
        <p:xfrm>
          <a:off x="575612" y="3096483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9041" y="4218953"/>
            <a:ext cx="4309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</a:t>
            </a:r>
            <a:r>
              <a:rPr lang="en-US" dirty="0" smtClean="0"/>
              <a:t>improvements are </a:t>
            </a:r>
            <a:r>
              <a:rPr lang="en-US" dirty="0"/>
              <a:t>for label fear and anger</a:t>
            </a:r>
          </a:p>
        </p:txBody>
      </p:sp>
    </p:spTree>
    <p:extLst>
      <p:ext uri="{BB962C8B-B14F-4D97-AF65-F5344CB8AC3E}">
        <p14:creationId xmlns:p14="http://schemas.microsoft.com/office/powerpoint/2010/main" val="20912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</a:t>
            </a:r>
            <a:r>
              <a:rPr lang="en-US" b="1" dirty="0" smtClean="0"/>
              <a:t>expr emo </a:t>
            </a:r>
            <a:r>
              <a:rPr lang="en-US" b="1" dirty="0"/>
              <a:t>prompt using </a:t>
            </a:r>
            <a:r>
              <a:rPr lang="en-US" b="1" dirty="0" smtClean="0"/>
              <a:t>R</a:t>
            </a:r>
            <a:r>
              <a:rPr lang="en-US" b="1" dirty="0"/>
              <a:t>o</a:t>
            </a:r>
            <a:r>
              <a:rPr lang="en-US" b="1" dirty="0" smtClean="0"/>
              <a:t>berta </a:t>
            </a:r>
            <a:r>
              <a:rPr lang="en-US" b="1" dirty="0"/>
              <a:t>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16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090" y="831273"/>
            <a:ext cx="6759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18: </a:t>
            </a:r>
            <a:r>
              <a:rPr lang="en-US" dirty="0"/>
              <a:t>Results regarding labels, using emotion name, </a:t>
            </a:r>
            <a:r>
              <a:rPr lang="en-US" dirty="0" smtClean="0"/>
              <a:t>Roberta </a:t>
            </a:r>
            <a:r>
              <a:rPr lang="en-US" dirty="0"/>
              <a:t>model, Tec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51664"/>
              </p:ext>
            </p:extLst>
          </p:nvPr>
        </p:nvGraphicFramePr>
        <p:xfrm>
          <a:off x="1039091" y="1463395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0459" y="2572550"/>
            <a:ext cx="697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19: </a:t>
            </a:r>
            <a:r>
              <a:rPr lang="en-US" dirty="0"/>
              <a:t>Results regarding labels, using emotion </a:t>
            </a:r>
            <a:r>
              <a:rPr lang="en-US" dirty="0" smtClean="0"/>
              <a:t>prompt, </a:t>
            </a:r>
            <a:r>
              <a:rPr lang="en-US" dirty="0"/>
              <a:t>Roberta model, Tec dataset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32508"/>
              </p:ext>
            </p:extLst>
          </p:nvPr>
        </p:nvGraphicFramePr>
        <p:xfrm>
          <a:off x="1039091" y="3095770"/>
          <a:ext cx="6492416" cy="6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13538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5867" y="4212025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</a:t>
            </a:r>
            <a:r>
              <a:rPr lang="en-US" dirty="0" smtClean="0"/>
              <a:t>improvements are </a:t>
            </a:r>
            <a:r>
              <a:rPr lang="en-US" dirty="0"/>
              <a:t>for label fear and </a:t>
            </a:r>
            <a:r>
              <a:rPr lang="en-US" dirty="0" smtClean="0"/>
              <a:t>anger.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Analysis of results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17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127" y="877229"/>
            <a:ext cx="7909932" cy="381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877229"/>
            <a:ext cx="873512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descriptions to the emotions could affect the </a:t>
            </a:r>
            <a:r>
              <a:rPr lang="en-US" dirty="0" smtClean="0"/>
              <a:t>context of the emotion </a:t>
            </a:r>
            <a:r>
              <a:rPr lang="en-US" dirty="0" smtClean="0"/>
              <a:t>and textual entailment </a:t>
            </a:r>
            <a:r>
              <a:rPr lang="en-US" dirty="0" smtClean="0"/>
              <a:t>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saw that using prompt could lead to more improvements for specific labels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Transformer models use attention mechanism to process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self-attention </a:t>
            </a:r>
            <a:r>
              <a:rPr lang="en-US" dirty="0" smtClean="0"/>
              <a:t>of a word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the contextual representation of a word which is </a:t>
            </a:r>
            <a:r>
              <a:rPr lang="en-US" dirty="0" smtClean="0"/>
              <a:t>the weighted sum of </a:t>
            </a:r>
            <a:r>
              <a:rPr lang="en-US" dirty="0" smtClean="0"/>
              <a:t>value vectors of the </a:t>
            </a:r>
            <a:r>
              <a:rPr lang="en-US" dirty="0" smtClean="0"/>
              <a:t>tokens of the sentence in each head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weights are the attention weights of tokens regarding their relation to the query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one idea </a:t>
            </a:r>
            <a:r>
              <a:rPr lang="en-US" dirty="0" smtClean="0"/>
              <a:t>to analyze the results can </a:t>
            </a:r>
            <a:r>
              <a:rPr lang="en-US" dirty="0" smtClean="0"/>
              <a:t>be checking the attention scores of tokens regarding their relation to the </a:t>
            </a:r>
            <a:r>
              <a:rPr lang="en-US" dirty="0" smtClean="0"/>
              <a:t>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measured attention score is the average of attention scores of heads of the last layer of the model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Checking the entailment probability and average of attention scores for some samples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18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903" y="802534"/>
            <a:ext cx="8556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Sentence: I </a:t>
            </a:r>
            <a:r>
              <a:rPr lang="en-US" dirty="0"/>
              <a:t>heard part of a conversation in which one talked very low about women</a:t>
            </a:r>
            <a:r>
              <a:rPr lang="en-US" dirty="0" smtClean="0"/>
              <a:t>. (from </a:t>
            </a:r>
            <a:r>
              <a:rPr lang="en-US" dirty="0" err="1" smtClean="0"/>
              <a:t>Isear</a:t>
            </a:r>
            <a:r>
              <a:rPr lang="en-US" dirty="0" smtClean="0"/>
              <a:t> dataset)</a:t>
            </a:r>
          </a:p>
          <a:p>
            <a:endParaRPr lang="en-US" dirty="0"/>
          </a:p>
          <a:p>
            <a:r>
              <a:rPr lang="en-US" dirty="0" smtClean="0"/>
              <a:t>Table 20: Before </a:t>
            </a:r>
            <a:r>
              <a:rPr lang="en-US" dirty="0"/>
              <a:t>using prompt: </a:t>
            </a:r>
            <a:r>
              <a:rPr lang="en-US" dirty="0" smtClean="0"/>
              <a:t>entailment probability (using </a:t>
            </a:r>
            <a:r>
              <a:rPr lang="en-US" dirty="0" err="1" smtClean="0"/>
              <a:t>Deberta</a:t>
            </a:r>
            <a:r>
              <a:rPr lang="en-US" dirty="0" smtClean="0"/>
              <a:t> model):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Table 21: after </a:t>
            </a:r>
            <a:r>
              <a:rPr lang="en-US" dirty="0"/>
              <a:t>using prompt (adding “This text </a:t>
            </a:r>
            <a:r>
              <a:rPr lang="en-US" dirty="0" smtClean="0"/>
              <a:t>expresses” </a:t>
            </a:r>
            <a:r>
              <a:rPr lang="en-US" dirty="0"/>
              <a:t>to the emotion</a:t>
            </a:r>
            <a:r>
              <a:rPr lang="en-US" dirty="0"/>
              <a:t>):entailment probability (using </a:t>
            </a:r>
            <a:r>
              <a:rPr lang="en-US" dirty="0" err="1"/>
              <a:t>Deberta</a:t>
            </a:r>
            <a:r>
              <a:rPr lang="en-US" dirty="0"/>
              <a:t> model):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using prompt, the entailment probability of the true emotion (disgust) would be the highest.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84355"/>
              </p:ext>
            </p:extLst>
          </p:nvPr>
        </p:nvGraphicFramePr>
        <p:xfrm>
          <a:off x="137160" y="3252030"/>
          <a:ext cx="8411384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3">
                  <a:extLst>
                    <a:ext uri="{9D8B030D-6E8A-4147-A177-3AD203B41FA5}">
                      <a16:colId xmlns:a16="http://schemas.microsoft.com/office/drawing/2014/main" val="3413432423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3513680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839296046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1608517808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3453728597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160602158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3709061321"/>
                    </a:ext>
                  </a:extLst>
                </a:gridCol>
                <a:gridCol w="1051423">
                  <a:extLst>
                    <a:ext uri="{9D8B030D-6E8A-4147-A177-3AD203B41FA5}">
                      <a16:colId xmlns:a16="http://schemas.microsoft.com/office/drawing/2014/main" val="103879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7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Entailment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0.6228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234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57488"/>
              </p:ext>
            </p:extLst>
          </p:nvPr>
        </p:nvGraphicFramePr>
        <p:xfrm>
          <a:off x="163104" y="1647322"/>
          <a:ext cx="835949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37">
                  <a:extLst>
                    <a:ext uri="{9D8B030D-6E8A-4147-A177-3AD203B41FA5}">
                      <a16:colId xmlns:a16="http://schemas.microsoft.com/office/drawing/2014/main" val="3402224784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2504768844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3048688784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690911623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453470227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940824938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444820924"/>
                    </a:ext>
                  </a:extLst>
                </a:gridCol>
                <a:gridCol w="1044937">
                  <a:extLst>
                    <a:ext uri="{9D8B030D-6E8A-4147-A177-3AD203B41FA5}">
                      <a16:colId xmlns:a16="http://schemas.microsoft.com/office/drawing/2014/main" val="2963675381"/>
                    </a:ext>
                  </a:extLst>
                </a:gridCol>
              </a:tblGrid>
              <a:tr h="181334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74562"/>
                  </a:ext>
                </a:extLst>
              </a:tr>
              <a:tr h="435200">
                <a:tc>
                  <a:txBody>
                    <a:bodyPr/>
                    <a:lstStyle/>
                    <a:p>
                      <a:r>
                        <a:rPr lang="en-US" dirty="0" smtClean="0"/>
                        <a:t>Entailment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44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19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261257" y="745557"/>
            <a:ext cx="862148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Sentence: I heard part of a conversation in which one talked very low about women. (from </a:t>
            </a:r>
            <a:r>
              <a:rPr lang="en-US" dirty="0" err="1"/>
              <a:t>Isear</a:t>
            </a:r>
            <a:r>
              <a:rPr lang="en-US" dirty="0"/>
              <a:t> dataset)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of attention scores of the heads of the last layer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Using prompt (“This text expresses disgust” ):</a:t>
            </a:r>
          </a:p>
          <a:p>
            <a:pPr>
              <a:lnSpc>
                <a:spcPct val="150000"/>
              </a:lnSpc>
            </a:pPr>
            <a:r>
              <a:rPr lang="en-US" dirty="0"/>
              <a:t>[CLS]:  0.1134, I: 0.0244, heard: 0.0142, part: 0.0265, </a:t>
            </a:r>
            <a:r>
              <a:rPr lang="en-US" dirty="0" smtClean="0"/>
              <a:t>of:0.04284, a</a:t>
            </a:r>
            <a:r>
              <a:rPr lang="en-US" dirty="0"/>
              <a:t>: 0.0379, conversation: 0.0240, in: 0.1041, which: 0.0359, one: </a:t>
            </a:r>
            <a:r>
              <a:rPr lang="en-US" dirty="0" smtClean="0"/>
              <a:t>0.0223, talked:0.0270</a:t>
            </a:r>
            <a:r>
              <a:rPr lang="en-US" dirty="0"/>
              <a:t>, very: 0.0292, low:0.0662, about:0.0249, women: 0.0548, [SEP]: 0.0207, This: 0.01320, text: 0.0405, expresses:0.0420, disgust: 0.0655, [SEP]: </a:t>
            </a:r>
            <a:r>
              <a:rPr lang="en-US" dirty="0" smtClean="0"/>
              <a:t>0.0567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 prompt  </a:t>
            </a: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</a:t>
            </a:r>
            <a:r>
              <a:rPr lang="en-US" dirty="0" smtClean="0"/>
              <a:t>This </a:t>
            </a:r>
            <a:r>
              <a:rPr lang="en-US" dirty="0"/>
              <a:t>text expresses </a:t>
            </a:r>
            <a:r>
              <a:rPr lang="en-US" dirty="0" smtClean="0"/>
              <a:t>sadness”):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[CLS]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0.1192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I: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0.0232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heard:0.0122, part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0.0136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of:0.0294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a: 0.0284, conversation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0.0153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0.0914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which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0.019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0.014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talked:0.015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Very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0.0164, low:0.027, about:0.007,women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0.0290, </a:t>
            </a:r>
            <a:endParaRPr lang="en-US" sz="1600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[SEP]: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0.027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This: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0.0208,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text:0.0499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expresses: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0.0515, sadness:</a:t>
            </a:r>
            <a:r>
              <a:rPr lang="en-US" sz="1600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0.05700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[SEP]</a:t>
            </a:r>
            <a:r>
              <a:rPr lang="en-US" sz="1600" dirty="0">
                <a:ea typeface="Yu Mincho" panose="02020400000000000000" pitchFamily="18" charset="-128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0.0713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Zero shot classification 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620750" y="1258575"/>
            <a:ext cx="7623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 shot : Making predictions of classes that have not been seen during </a:t>
            </a:r>
            <a:r>
              <a:rPr lang="en-US" dirty="0" smtClean="0"/>
              <a:t>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So</a:t>
            </a:r>
            <a:r>
              <a:rPr lang="en-US" dirty="0">
                <a:solidFill>
                  <a:prstClr val="black"/>
                </a:solidFill>
              </a:rPr>
              <a:t>, it’s a kind of unsupervised </a:t>
            </a:r>
            <a:r>
              <a:rPr lang="en-US" dirty="0" smtClean="0">
                <a:solidFill>
                  <a:prstClr val="black"/>
                </a:solidFill>
              </a:rPr>
              <a:t>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</a:t>
            </a:r>
            <a:r>
              <a:rPr lang="en-US" dirty="0">
                <a:solidFill>
                  <a:prstClr val="black"/>
                </a:solidFill>
              </a:rPr>
              <a:t>can help us to obtain a model which doesn’t need any labeled training data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1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20</a:t>
            </a:fld>
            <a:endParaRPr lang="ja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700" y="672203"/>
            <a:ext cx="8832300" cy="412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1F1F1F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Using prompt (“This text expresses anger”) :</a:t>
            </a:r>
          </a:p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smtClean="0"/>
              <a:t>CLS]: 0.1353, I:0.0337, heard: 0.0183, part:</a:t>
            </a:r>
            <a:r>
              <a:rPr lang="en-US" dirty="0"/>
              <a:t> </a:t>
            </a:r>
            <a:r>
              <a:rPr lang="en-US" dirty="0" smtClean="0"/>
              <a:t>0.0244, of: 0.0479, a:0.0362, conversation:0.0206, in:0.1093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Which:0.0326, one:</a:t>
            </a:r>
            <a:r>
              <a:rPr lang="en-US" dirty="0"/>
              <a:t> </a:t>
            </a:r>
            <a:r>
              <a:rPr lang="en-US" dirty="0" smtClean="0"/>
              <a:t>0.0275, talked:</a:t>
            </a:r>
            <a:r>
              <a:rPr lang="en-US" dirty="0"/>
              <a:t> </a:t>
            </a:r>
            <a:r>
              <a:rPr lang="en-US" dirty="0" smtClean="0"/>
              <a:t>0.0236, very:</a:t>
            </a:r>
            <a:r>
              <a:rPr lang="en-US" dirty="0"/>
              <a:t> </a:t>
            </a:r>
            <a:r>
              <a:rPr lang="en-US" dirty="0" smtClean="0"/>
              <a:t>0.0238, low: 0.0437, about:</a:t>
            </a:r>
            <a:r>
              <a:rPr lang="en-US" dirty="0"/>
              <a:t> </a:t>
            </a:r>
            <a:r>
              <a:rPr lang="en-US" dirty="0" smtClean="0"/>
              <a:t>0.0152, women:</a:t>
            </a:r>
            <a:r>
              <a:rPr lang="en-US" dirty="0"/>
              <a:t> </a:t>
            </a:r>
            <a:r>
              <a:rPr lang="en-US" dirty="0" smtClean="0"/>
              <a:t>0.0349,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[SEP]: 0.0280, This:</a:t>
            </a:r>
            <a:r>
              <a:rPr lang="en-US" dirty="0"/>
              <a:t> </a:t>
            </a:r>
            <a:r>
              <a:rPr lang="en-US" dirty="0" smtClean="0"/>
              <a:t>0.0179, text: 0.05250962, expresses:</a:t>
            </a:r>
            <a:r>
              <a:rPr lang="en-US" dirty="0"/>
              <a:t> </a:t>
            </a:r>
            <a:r>
              <a:rPr lang="en-US" dirty="0" smtClean="0"/>
              <a:t>0.0477, anger:</a:t>
            </a:r>
            <a:r>
              <a:rPr lang="en-US" dirty="0"/>
              <a:t> </a:t>
            </a:r>
            <a:r>
              <a:rPr lang="en-US" dirty="0" smtClean="0"/>
              <a:t>0.0382, [</a:t>
            </a:r>
            <a:r>
              <a:rPr lang="en-US" dirty="0"/>
              <a:t>SEP</a:t>
            </a:r>
            <a:r>
              <a:rPr lang="en-US" dirty="0" smtClean="0"/>
              <a:t>]:</a:t>
            </a:r>
            <a:r>
              <a:rPr lang="en-US" dirty="0"/>
              <a:t> </a:t>
            </a:r>
            <a:r>
              <a:rPr lang="en-US" dirty="0" smtClean="0"/>
              <a:t>0.0687</a:t>
            </a:r>
            <a:endParaRPr lang="en-US" dirty="0"/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1F1F1F"/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en-US" dirty="0" smtClean="0">
              <a:solidFill>
                <a:srgbClr val="1F1F1F"/>
              </a:solidFill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1F1F1F"/>
                </a:solidFill>
                <a:latin typeface="+mn-lt"/>
                <a:cs typeface="Arial" panose="020B0604020202020204" pitchFamily="34" charset="0"/>
              </a:rPr>
              <a:t>Using prompt (“</a:t>
            </a:r>
            <a:r>
              <a:rPr lang="en-US" dirty="0" smtClean="0">
                <a:solidFill>
                  <a:srgbClr val="1F1F1F"/>
                </a:solidFill>
                <a:cs typeface="Arial" panose="020B0604020202020204" pitchFamily="34" charset="0"/>
              </a:rPr>
              <a:t>This text express guilt”):</a:t>
            </a:r>
          </a:p>
          <a:p>
            <a:pPr>
              <a:lnSpc>
                <a:spcPct val="150000"/>
              </a:lnSpc>
            </a:pPr>
            <a:r>
              <a:rPr lang="en-US" dirty="0"/>
              <a:t>[CLS]: </a:t>
            </a:r>
            <a:r>
              <a:rPr lang="en-US" dirty="0" smtClean="0"/>
              <a:t>0.1145, I: 0.0284, </a:t>
            </a:r>
            <a:r>
              <a:rPr lang="en-US" dirty="0"/>
              <a:t>heard</a:t>
            </a:r>
            <a:r>
              <a:rPr lang="en-US" dirty="0" smtClean="0"/>
              <a:t>: 0.0185, </a:t>
            </a:r>
            <a:r>
              <a:rPr lang="en-US" dirty="0"/>
              <a:t>part</a:t>
            </a:r>
            <a:r>
              <a:rPr lang="en-US" dirty="0" smtClean="0"/>
              <a:t>: 0.0271, of:0.0560, a: 0.0388, conversation:0.02789, in: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0.0860, which:</a:t>
            </a:r>
            <a:r>
              <a:rPr lang="en-US" dirty="0"/>
              <a:t> </a:t>
            </a:r>
            <a:r>
              <a:rPr lang="en-US" dirty="0" smtClean="0"/>
              <a:t>0.0307, one:0.0258, talked: 0.0289, very:</a:t>
            </a:r>
            <a:r>
              <a:rPr lang="en-US" dirty="0"/>
              <a:t> </a:t>
            </a:r>
            <a:r>
              <a:rPr lang="en-US" dirty="0" smtClean="0"/>
              <a:t>0.0213, low:</a:t>
            </a:r>
            <a:r>
              <a:rPr lang="en-US" dirty="0"/>
              <a:t> </a:t>
            </a:r>
            <a:r>
              <a:rPr lang="en-US" dirty="0" smtClean="0"/>
              <a:t>0.04556, about:</a:t>
            </a:r>
            <a:r>
              <a:rPr lang="en-US" dirty="0"/>
              <a:t> </a:t>
            </a:r>
            <a:r>
              <a:rPr lang="en-US" dirty="0" smtClean="0"/>
              <a:t>0.0134,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Women:0.0312, [</a:t>
            </a:r>
            <a:r>
              <a:rPr lang="en-US" dirty="0"/>
              <a:t>SEP</a:t>
            </a:r>
            <a:r>
              <a:rPr lang="en-US" dirty="0" smtClean="0"/>
              <a:t>]:</a:t>
            </a:r>
            <a:r>
              <a:rPr lang="en-US" dirty="0"/>
              <a:t> </a:t>
            </a:r>
            <a:r>
              <a:rPr lang="en-US" dirty="0" smtClean="0"/>
              <a:t>0.0177, This:</a:t>
            </a:r>
            <a:r>
              <a:rPr lang="en-US" dirty="0"/>
              <a:t> </a:t>
            </a:r>
            <a:r>
              <a:rPr lang="en-US" dirty="0" smtClean="0"/>
              <a:t>0.012, text:</a:t>
            </a:r>
            <a:r>
              <a:rPr lang="en-US" dirty="0"/>
              <a:t> </a:t>
            </a:r>
            <a:r>
              <a:rPr lang="en-US" dirty="0" smtClean="0"/>
              <a:t>0.0476, expresses:</a:t>
            </a:r>
            <a:r>
              <a:rPr lang="en-US" dirty="0"/>
              <a:t> </a:t>
            </a:r>
            <a:r>
              <a:rPr lang="en-US" dirty="0" smtClean="0"/>
              <a:t>0.0324, guilt:</a:t>
            </a:r>
            <a:r>
              <a:rPr lang="en-US" dirty="0"/>
              <a:t> </a:t>
            </a:r>
            <a:r>
              <a:rPr lang="en-US" dirty="0" smtClean="0"/>
              <a:t>0.0300, [</a:t>
            </a:r>
            <a:r>
              <a:rPr lang="en-US" dirty="0"/>
              <a:t>SEP</a:t>
            </a:r>
            <a:r>
              <a:rPr lang="en-US" dirty="0" smtClean="0"/>
              <a:t>]: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0.06927887</a:t>
            </a:r>
          </a:p>
          <a:p>
            <a:r>
              <a:rPr lang="en-US" dirty="0" smtClean="0"/>
              <a:t> </a:t>
            </a:r>
            <a:endParaRPr lang="en-US" dirty="0">
              <a:solidFill>
                <a:srgbClr val="1F1F1F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dirty="0" smtClean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5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21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0740" y="739140"/>
            <a:ext cx="8893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 prompt </a:t>
            </a: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(“This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text expresses </a:t>
            </a: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joy”) :</a:t>
            </a:r>
          </a:p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smtClean="0"/>
              <a:t>CLS]: 0.0542,</a:t>
            </a:r>
            <a:r>
              <a:rPr lang="en-US" dirty="0"/>
              <a:t> </a:t>
            </a:r>
            <a:r>
              <a:rPr lang="en-US" dirty="0" smtClean="0"/>
              <a:t>I:</a:t>
            </a:r>
            <a:r>
              <a:rPr lang="en-US" dirty="0"/>
              <a:t> </a:t>
            </a:r>
            <a:r>
              <a:rPr lang="en-US" dirty="0" smtClean="0"/>
              <a:t>0.031, heard:</a:t>
            </a:r>
            <a:r>
              <a:rPr lang="en-US" dirty="0"/>
              <a:t> </a:t>
            </a:r>
            <a:r>
              <a:rPr lang="en-US" dirty="0" smtClean="0"/>
              <a:t>0.0292, part:0.0392, of:0.0466, a:</a:t>
            </a:r>
            <a:r>
              <a:rPr lang="en-US" dirty="0"/>
              <a:t> </a:t>
            </a:r>
            <a:r>
              <a:rPr lang="en-US" dirty="0" smtClean="0"/>
              <a:t>0.0702, conversation: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0.06102029, in:0.0534, which:</a:t>
            </a:r>
            <a:r>
              <a:rPr lang="en-US" dirty="0"/>
              <a:t> </a:t>
            </a:r>
            <a:r>
              <a:rPr lang="en-US" dirty="0" smtClean="0"/>
              <a:t>0.0344, one:0.0256, talked:</a:t>
            </a:r>
            <a:r>
              <a:rPr lang="en-US" dirty="0"/>
              <a:t> </a:t>
            </a:r>
            <a:r>
              <a:rPr lang="en-US" dirty="0" smtClean="0"/>
              <a:t>0.0239, very:0.0318, low:0.0236, about:</a:t>
            </a:r>
            <a:r>
              <a:rPr lang="en-US" dirty="0"/>
              <a:t> </a:t>
            </a:r>
            <a:r>
              <a:rPr lang="en-US" dirty="0" smtClean="0"/>
              <a:t>0.0172, women: 0.0178, [SEP]: 0.0181, This: 0.0173, text:</a:t>
            </a:r>
            <a:r>
              <a:rPr lang="en-US" dirty="0"/>
              <a:t> </a:t>
            </a:r>
            <a:r>
              <a:rPr lang="en-US" dirty="0" smtClean="0"/>
              <a:t>0.0228, expresses: 0.0339, joy: 0.0244, [SEP]:0.0616</a:t>
            </a:r>
          </a:p>
          <a:p>
            <a:endParaRPr lang="en-US" dirty="0">
              <a:solidFill>
                <a:srgbClr val="1F1F1F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F1F1F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 prompt (“This text expresses fear”):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smtClean="0"/>
              <a:t>CLS]: 0.0423, I:</a:t>
            </a:r>
            <a:r>
              <a:rPr lang="en-US" dirty="0"/>
              <a:t> </a:t>
            </a:r>
            <a:r>
              <a:rPr lang="en-US" dirty="0" smtClean="0"/>
              <a:t>0.0048, heard: 0.0014, part:</a:t>
            </a:r>
            <a:r>
              <a:rPr lang="en-US" dirty="0"/>
              <a:t> </a:t>
            </a:r>
            <a:r>
              <a:rPr lang="en-US" dirty="0" smtClean="0"/>
              <a:t>0.0016,  of: 0.011, a: 0.00519, conversation: 0.00129, in: 0.0271, which: 0.0027, one: 0.0025,  talked: 0.0024, very:0.00229, low:</a:t>
            </a:r>
            <a:r>
              <a:rPr lang="en-US" dirty="0"/>
              <a:t> </a:t>
            </a:r>
            <a:r>
              <a:rPr lang="en-US" dirty="0" smtClean="0"/>
              <a:t>0.00225,  about:0.00138, women:0.0028, [SEP]:</a:t>
            </a:r>
            <a:r>
              <a:rPr lang="en-US" dirty="0"/>
              <a:t> </a:t>
            </a:r>
            <a:r>
              <a:rPr lang="en-US" dirty="0" smtClean="0"/>
              <a:t>0.0165, This:</a:t>
            </a:r>
            <a:r>
              <a:rPr lang="en-US" dirty="0"/>
              <a:t> </a:t>
            </a:r>
            <a:r>
              <a:rPr lang="en-US" dirty="0" smtClean="0"/>
              <a:t>0.01645, text:</a:t>
            </a:r>
            <a:r>
              <a:rPr lang="en-US" dirty="0"/>
              <a:t> </a:t>
            </a:r>
            <a:r>
              <a:rPr lang="en-US" dirty="0" smtClean="0"/>
              <a:t>0.045, expresses: 0.077, fear:</a:t>
            </a:r>
            <a:r>
              <a:rPr lang="en-US" dirty="0"/>
              <a:t> </a:t>
            </a:r>
            <a:r>
              <a:rPr lang="en-US" dirty="0" smtClean="0"/>
              <a:t>0.10847768, [</a:t>
            </a:r>
            <a:r>
              <a:rPr lang="en-US" dirty="0"/>
              <a:t>SEP</a:t>
            </a:r>
            <a:r>
              <a:rPr lang="en-US" dirty="0" smtClean="0"/>
              <a:t>]:</a:t>
            </a:r>
            <a:r>
              <a:rPr lang="en-US" dirty="0"/>
              <a:t> </a:t>
            </a:r>
            <a:r>
              <a:rPr lang="en-US" dirty="0" smtClean="0"/>
              <a:t>0.0983</a:t>
            </a:r>
            <a:endParaRPr lang="en-US" dirty="0" smtClean="0">
              <a:solidFill>
                <a:srgbClr val="1F1F1F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F1F1F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22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1700" y="93846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Using prompt </a:t>
            </a: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(“This </a:t>
            </a:r>
            <a:r>
              <a:rPr lang="en-US" dirty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text expresses </a:t>
            </a:r>
            <a:r>
              <a:rPr lang="en-US" dirty="0" smtClean="0">
                <a:solidFill>
                  <a:srgbClr val="1F1F1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shame”): </a:t>
            </a:r>
            <a:endParaRPr lang="en-US" dirty="0">
              <a:solidFill>
                <a:srgbClr val="1F1F1F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[CLS]: 0.1267, </a:t>
            </a:r>
            <a:r>
              <a:rPr lang="en-US" dirty="0" smtClean="0"/>
              <a:t>I</a:t>
            </a:r>
            <a:r>
              <a:rPr lang="en-US" dirty="0"/>
              <a:t>: 0.0404, </a:t>
            </a:r>
            <a:r>
              <a:rPr lang="en-US" dirty="0" smtClean="0"/>
              <a:t>heard</a:t>
            </a:r>
            <a:r>
              <a:rPr lang="en-US" dirty="0"/>
              <a:t>: 0.0386, </a:t>
            </a:r>
            <a:r>
              <a:rPr lang="en-US" dirty="0" smtClean="0"/>
              <a:t>part</a:t>
            </a:r>
            <a:r>
              <a:rPr lang="en-US" dirty="0"/>
              <a:t>: 0.0517, </a:t>
            </a:r>
            <a:r>
              <a:rPr lang="en-US" dirty="0" smtClean="0"/>
              <a:t>of</a:t>
            </a:r>
            <a:r>
              <a:rPr lang="en-US" dirty="0"/>
              <a:t>: </a:t>
            </a:r>
            <a:r>
              <a:rPr lang="en-US" dirty="0" smtClean="0"/>
              <a:t>0.0725, a</a:t>
            </a:r>
            <a:r>
              <a:rPr lang="en-US" dirty="0"/>
              <a:t>: 0.0585, </a:t>
            </a:r>
            <a:r>
              <a:rPr lang="en-US" dirty="0" smtClean="0"/>
              <a:t>conversation</a:t>
            </a:r>
            <a:r>
              <a:rPr lang="en-US" dirty="0"/>
              <a:t>: 0.0476,  </a:t>
            </a:r>
            <a:r>
              <a:rPr lang="en-US" dirty="0" smtClean="0"/>
              <a:t>in</a:t>
            </a:r>
            <a:r>
              <a:rPr lang="en-US" dirty="0"/>
              <a:t>: 0.1107, </a:t>
            </a:r>
            <a:r>
              <a:rPr lang="en-US" dirty="0" smtClean="0"/>
              <a:t>which</a:t>
            </a:r>
            <a:r>
              <a:rPr lang="en-US" dirty="0"/>
              <a:t>: </a:t>
            </a:r>
            <a:r>
              <a:rPr lang="en-US" dirty="0" smtClean="0"/>
              <a:t>0.04862, one</a:t>
            </a:r>
            <a:r>
              <a:rPr lang="en-US" dirty="0"/>
              <a:t>: 0.0397, </a:t>
            </a:r>
            <a:r>
              <a:rPr lang="en-US" dirty="0" smtClean="0"/>
              <a:t>talked:0.04748</a:t>
            </a:r>
            <a:r>
              <a:rPr lang="en-US" dirty="0"/>
              <a:t>, </a:t>
            </a:r>
            <a:r>
              <a:rPr lang="en-US" dirty="0" smtClean="0"/>
              <a:t>very</a:t>
            </a:r>
            <a:r>
              <a:rPr lang="en-US" dirty="0"/>
              <a:t>: 0.04177, </a:t>
            </a:r>
            <a:r>
              <a:rPr lang="en-US" dirty="0" smtClean="0"/>
              <a:t>low</a:t>
            </a:r>
            <a:r>
              <a:rPr lang="en-US" dirty="0"/>
              <a:t>: </a:t>
            </a:r>
            <a:r>
              <a:rPr lang="en-US" dirty="0" smtClean="0"/>
              <a:t>0.093098, about</a:t>
            </a:r>
            <a:r>
              <a:rPr lang="en-US" dirty="0"/>
              <a:t>: </a:t>
            </a:r>
            <a:r>
              <a:rPr lang="en-US" dirty="0" smtClean="0"/>
              <a:t>0.02545, women</a:t>
            </a:r>
            <a:r>
              <a:rPr lang="en-US" dirty="0"/>
              <a:t>: 0.0576553,  [SEP]:</a:t>
            </a:r>
            <a:r>
              <a:rPr lang="en-US" dirty="0" smtClean="0"/>
              <a:t>0.01608, This</a:t>
            </a:r>
            <a:r>
              <a:rPr lang="en-US" dirty="0"/>
              <a:t>: </a:t>
            </a:r>
            <a:r>
              <a:rPr lang="en-US" dirty="0" smtClean="0"/>
              <a:t>0.0097, text</a:t>
            </a:r>
            <a:r>
              <a:rPr lang="en-US" dirty="0"/>
              <a:t>: 0.037568, </a:t>
            </a:r>
            <a:r>
              <a:rPr lang="en-US" dirty="0" smtClean="0"/>
              <a:t>expresses</a:t>
            </a:r>
            <a:r>
              <a:rPr lang="en-US" dirty="0"/>
              <a:t>: 0.034237, </a:t>
            </a:r>
            <a:r>
              <a:rPr lang="en-US" dirty="0" smtClean="0"/>
              <a:t>shame</a:t>
            </a:r>
            <a:r>
              <a:rPr lang="en-US" dirty="0"/>
              <a:t>: 0.0412, [SEP]: 0.06633</a:t>
            </a:r>
          </a:p>
          <a:p>
            <a:endParaRPr lang="en-US" dirty="0" smtClean="0"/>
          </a:p>
          <a:p>
            <a:r>
              <a:rPr lang="en-US" dirty="0" smtClean="0"/>
              <a:t>In the results, </a:t>
            </a:r>
            <a:r>
              <a:rPr lang="en-US" dirty="0"/>
              <a:t>the [CLS</a:t>
            </a:r>
            <a:r>
              <a:rPr lang="en-US" dirty="0" smtClean="0"/>
              <a:t>] is at the beginning of the sentence and can represent the concept of the whole sentence. The</a:t>
            </a:r>
            <a:r>
              <a:rPr lang="en-US" dirty="0"/>
              <a:t> [SEP</a:t>
            </a:r>
            <a:r>
              <a:rPr lang="en-US" dirty="0" smtClean="0"/>
              <a:t>] is at the end of the sentence and can differentiate the sentences of the input sequence.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comparing the prompt of emotion disgust </a:t>
            </a:r>
            <a:r>
              <a:rPr lang="en-US" dirty="0"/>
              <a:t>(“This text expresses disgust”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with the prompt of other emotions, usually the emotion (disgust) has higher average of attention scores, but when comparing with </a:t>
            </a:r>
            <a:r>
              <a:rPr lang="en-US" dirty="0" smtClean="0"/>
              <a:t>the prompt of emotion </a:t>
            </a:r>
            <a:r>
              <a:rPr lang="en-US" dirty="0" smtClean="0"/>
              <a:t>fear, the token “low</a:t>
            </a:r>
            <a:r>
              <a:rPr lang="en-US" dirty="0" smtClean="0"/>
              <a:t>” which is relevant to the emotion has </a:t>
            </a:r>
            <a:r>
              <a:rPr lang="en-US" dirty="0"/>
              <a:t>higher average of attention </a:t>
            </a:r>
            <a:r>
              <a:rPr lang="en-US" dirty="0" smtClean="0"/>
              <a:t>scores.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23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416312" y="876676"/>
            <a:ext cx="8158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Sentence: I realized when I have to wake up from a nap before I want I'm cranky as hell! frustration </a:t>
            </a:r>
            <a:r>
              <a:rPr lang="en-US" dirty="0" smtClean="0"/>
              <a:t>lol (from Tec dataset, using Roberta model)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59955"/>
              </p:ext>
            </p:extLst>
          </p:nvPr>
        </p:nvGraphicFramePr>
        <p:xfrm>
          <a:off x="505516" y="1840354"/>
          <a:ext cx="7538230" cy="8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90">
                  <a:extLst>
                    <a:ext uri="{9D8B030D-6E8A-4147-A177-3AD203B41FA5}">
                      <a16:colId xmlns:a16="http://schemas.microsoft.com/office/drawing/2014/main" val="2263066472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799826763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1137350778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3836302819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3316732065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1547838094"/>
                    </a:ext>
                  </a:extLst>
                </a:gridCol>
                <a:gridCol w="1076890">
                  <a:extLst>
                    <a:ext uri="{9D8B030D-6E8A-4147-A177-3AD203B41FA5}">
                      <a16:colId xmlns:a16="http://schemas.microsoft.com/office/drawing/2014/main" val="3237801694"/>
                    </a:ext>
                  </a:extLst>
                </a:gridCol>
              </a:tblGrid>
              <a:tr h="2707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40993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dirty="0" smtClean="0"/>
                        <a:t>Entailment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0.9744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138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41659"/>
              </p:ext>
            </p:extLst>
          </p:nvPr>
        </p:nvGraphicFramePr>
        <p:xfrm>
          <a:off x="505516" y="3275710"/>
          <a:ext cx="7350651" cy="8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93">
                  <a:extLst>
                    <a:ext uri="{9D8B030D-6E8A-4147-A177-3AD203B41FA5}">
                      <a16:colId xmlns:a16="http://schemas.microsoft.com/office/drawing/2014/main" val="939114382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2762031909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3964387312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2518604347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2152667327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2699481674"/>
                    </a:ext>
                  </a:extLst>
                </a:gridCol>
                <a:gridCol w="1050093">
                  <a:extLst>
                    <a:ext uri="{9D8B030D-6E8A-4147-A177-3AD203B41FA5}">
                      <a16:colId xmlns:a16="http://schemas.microsoft.com/office/drawing/2014/main" val="4132698830"/>
                    </a:ext>
                  </a:extLst>
                </a:gridCol>
              </a:tblGrid>
              <a:tr h="2707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6526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dirty="0" smtClean="0"/>
                        <a:t>Entailment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9814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311" y="1234068"/>
            <a:ext cx="674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Table 22: Before </a:t>
            </a:r>
            <a:r>
              <a:rPr lang="en-US" dirty="0" smtClean="0"/>
              <a:t>using </a:t>
            </a:r>
            <a:r>
              <a:rPr lang="en-US" dirty="0" smtClean="0"/>
              <a:t>prompt : </a:t>
            </a:r>
            <a:r>
              <a:rPr lang="en-US" dirty="0"/>
              <a:t>entailment probability, using Roberta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296" y="2854191"/>
            <a:ext cx="6032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23: After </a:t>
            </a:r>
            <a:r>
              <a:rPr lang="en-US" dirty="0"/>
              <a:t>using </a:t>
            </a:r>
            <a:r>
              <a:rPr lang="en-US" dirty="0" smtClean="0"/>
              <a:t>prompt : </a:t>
            </a:r>
            <a:r>
              <a:rPr lang="en-US" dirty="0"/>
              <a:t>entailment probability, using Roberta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053" y="4258871"/>
            <a:ext cx="721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using prompt, the entailment probability of the true emotion </a:t>
            </a:r>
            <a:r>
              <a:rPr lang="en-US" dirty="0" smtClean="0"/>
              <a:t>(anger) </a:t>
            </a:r>
            <a:r>
              <a:rPr lang="en-US" dirty="0"/>
              <a:t>would be the highest.</a:t>
            </a:r>
          </a:p>
        </p:txBody>
      </p:sp>
    </p:spTree>
    <p:extLst>
      <p:ext uri="{BB962C8B-B14F-4D97-AF65-F5344CB8AC3E}">
        <p14:creationId xmlns:p14="http://schemas.microsoft.com/office/powerpoint/2010/main" val="172997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24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" y="830580"/>
            <a:ext cx="8435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Sentence: </a:t>
            </a:r>
            <a:r>
              <a:rPr lang="en-US" dirty="0"/>
              <a:t>I realized when I have to wake up from a nap before I want I'm cranky as hell! frustration </a:t>
            </a:r>
            <a:r>
              <a:rPr lang="en-US" dirty="0" smtClean="0"/>
              <a:t>lol</a:t>
            </a:r>
          </a:p>
          <a:p>
            <a:endParaRPr lang="en-US" dirty="0" smtClean="0"/>
          </a:p>
          <a:p>
            <a:r>
              <a:rPr lang="en-US" dirty="0"/>
              <a:t>The average of attention scores of the heads of the last layer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prompt (“The emotion is anger”):</a:t>
            </a:r>
          </a:p>
          <a:p>
            <a:r>
              <a:rPr lang="en-US" dirty="0"/>
              <a:t>&lt;</a:t>
            </a:r>
            <a:r>
              <a:rPr lang="en-US" dirty="0" smtClean="0"/>
              <a:t>s&gt;: 0.1302, I:</a:t>
            </a:r>
            <a:r>
              <a:rPr lang="en-US" dirty="0"/>
              <a:t> </a:t>
            </a:r>
            <a:r>
              <a:rPr lang="en-US" dirty="0" smtClean="0"/>
              <a:t>0.1017, realized:</a:t>
            </a:r>
            <a:r>
              <a:rPr lang="en-US" dirty="0"/>
              <a:t> </a:t>
            </a:r>
            <a:r>
              <a:rPr lang="en-US" dirty="0" smtClean="0"/>
              <a:t>0.0773, when:0.0924, I: 0.1019, have:0.0799, to:0.0893, wake:0.0767</a:t>
            </a:r>
            <a:endParaRPr lang="en-US" dirty="0"/>
          </a:p>
          <a:p>
            <a:r>
              <a:rPr lang="en-US" dirty="0" smtClean="0"/>
              <a:t>Up:0.0819, from:0.0699, a:0.0893, nap:0.0873, before:0.0766, I:0.0865, </a:t>
            </a:r>
            <a:r>
              <a:rPr lang="en-US" dirty="0"/>
              <a:t> </a:t>
            </a:r>
            <a:r>
              <a:rPr lang="en-US" dirty="0" smtClean="0"/>
              <a:t>Want: 0.0765,I:0.0914, 'm:0.0948, crank:0.1227, as:</a:t>
            </a:r>
            <a:r>
              <a:rPr lang="en-US" dirty="0"/>
              <a:t> </a:t>
            </a:r>
            <a:r>
              <a:rPr lang="en-US" dirty="0" smtClean="0"/>
              <a:t>0.0885, hell:</a:t>
            </a:r>
            <a:r>
              <a:rPr lang="en-US" dirty="0"/>
              <a:t> </a:t>
            </a:r>
            <a:r>
              <a:rPr lang="en-US" dirty="0" smtClean="0"/>
              <a:t>0.1110, !: 0.1102, frustration:0.1306, lol:0.0967, &lt;/</a:t>
            </a:r>
            <a:r>
              <a:rPr lang="en-US" dirty="0"/>
              <a:t>s</a:t>
            </a:r>
            <a:r>
              <a:rPr lang="en-US" dirty="0" smtClean="0"/>
              <a:t>&gt;: 0.1302, &lt;/</a:t>
            </a:r>
            <a:r>
              <a:rPr lang="en-US" dirty="0"/>
              <a:t>s</a:t>
            </a:r>
            <a:r>
              <a:rPr lang="en-US" dirty="0" smtClean="0"/>
              <a:t>&gt;:0.1269, The:0.1274, emotion:0.1286, Is: 0.1316, anger:0.1388, &lt;/s&gt;: 0.1246</a:t>
            </a:r>
          </a:p>
          <a:p>
            <a:endParaRPr lang="en-US" dirty="0" smtClean="0"/>
          </a:p>
          <a:p>
            <a:r>
              <a:rPr lang="en-US" dirty="0"/>
              <a:t>Using prompt (“The emotion is </a:t>
            </a:r>
            <a:r>
              <a:rPr lang="en-US" dirty="0" smtClean="0"/>
              <a:t>disgust”):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s&gt;:0.1308, I:0.0909, realized:0.0655, When: 0.0738,I:0.0805, have: 0.0740, to:0.0823</a:t>
            </a:r>
            <a:endParaRPr lang="en-US" dirty="0"/>
          </a:p>
          <a:p>
            <a:r>
              <a:rPr lang="en-US" dirty="0" smtClean="0"/>
              <a:t>wake:0.0680, up: 0.0774, from: 0.0633, a: 0.0816, nap:0.0724, Before: 0.0658,</a:t>
            </a:r>
            <a:r>
              <a:rPr lang="en-US" dirty="0"/>
              <a:t> </a:t>
            </a:r>
            <a:r>
              <a:rPr lang="en-US" dirty="0" smtClean="0"/>
              <a:t>I: 0.0733, Want: 0.0582, I:0.0741, 'm:0.0792,Crank:0.0953, As:0.0748, hell:0.0931, !: 0.1017, Frustration: 0.1138, lol: 0.0919,&lt;/s&gt;:0.1308, &lt;/s&gt;: 0.1397, The: 0.1379, Emotion: </a:t>
            </a:r>
            <a:r>
              <a:rPr lang="en-US" dirty="0" smtClean="0"/>
              <a:t>0.1375</a:t>
            </a:r>
            <a:r>
              <a:rPr lang="en-US" dirty="0" smtClean="0"/>
              <a:t>, </a:t>
            </a:r>
            <a:r>
              <a:rPr lang="en-US" dirty="0" smtClean="0"/>
              <a:t>Is</a:t>
            </a:r>
            <a:r>
              <a:rPr lang="en-US" dirty="0" smtClean="0"/>
              <a:t>: 0.1414, Disgust: 0.1454, &lt;/s&gt;: 0.1382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25</a:t>
            </a:fld>
            <a:endParaRPr lang="ja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1700" y="685800"/>
            <a:ext cx="77190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prompt (“The emotion is fear”)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s&gt;: 0.0997, I: 0.0713, realized: 0.0662, when:0.0771, I: 0.0745, have:</a:t>
            </a:r>
            <a:r>
              <a:rPr lang="en-US" dirty="0"/>
              <a:t> </a:t>
            </a:r>
            <a:r>
              <a:rPr lang="en-US" dirty="0" smtClean="0"/>
              <a:t>0.0942, to: 0.1058, wake: 0.0884, </a:t>
            </a:r>
            <a:r>
              <a:rPr lang="en-US" dirty="0"/>
              <a:t> </a:t>
            </a:r>
            <a:r>
              <a:rPr lang="en-US" dirty="0" smtClean="0"/>
              <a:t>Up: 0.0977, from:0.0691, a: 0.0911, nap: 0.0814, Before: 0.0708, I: 0.0708, Want: 0.0553,</a:t>
            </a:r>
            <a:r>
              <a:rPr lang="en-US" dirty="0"/>
              <a:t> </a:t>
            </a:r>
            <a:r>
              <a:rPr lang="en-US" dirty="0" smtClean="0"/>
              <a:t>I: 0.0680, 'm:</a:t>
            </a:r>
            <a:r>
              <a:rPr lang="en-US" dirty="0"/>
              <a:t> </a:t>
            </a:r>
            <a:r>
              <a:rPr lang="en-US" dirty="0" smtClean="0"/>
              <a:t>0.0684, Crank: 0.0781, as:</a:t>
            </a:r>
            <a:r>
              <a:rPr lang="en-US" dirty="0"/>
              <a:t> </a:t>
            </a:r>
            <a:r>
              <a:rPr lang="en-US" dirty="0" smtClean="0"/>
              <a:t>0.0566, Hell: 0.0714, !: 0.0833, frustration:</a:t>
            </a:r>
            <a:r>
              <a:rPr lang="en-US" dirty="0"/>
              <a:t> </a:t>
            </a:r>
            <a:r>
              <a:rPr lang="en-US" dirty="0" smtClean="0"/>
              <a:t>0.0903, Lol: 0.0763, &lt;/s&gt;: 0.0997, &lt;/s&gt;:0.1097, The: 0.1077, </a:t>
            </a:r>
            <a:r>
              <a:rPr lang="en-US" dirty="0"/>
              <a:t> e</a:t>
            </a:r>
            <a:r>
              <a:rPr lang="en-US" dirty="0" smtClean="0"/>
              <a:t>motion:0.1095, Is: 0.1134, fear: 0.1229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smtClean="0"/>
              <a:t>s&gt;: 0.1066</a:t>
            </a:r>
          </a:p>
          <a:p>
            <a:endParaRPr lang="en-US" dirty="0"/>
          </a:p>
          <a:p>
            <a:r>
              <a:rPr lang="en-US" dirty="0" smtClean="0"/>
              <a:t>Using prompt (“The emotion is joy”)</a:t>
            </a:r>
          </a:p>
          <a:p>
            <a:r>
              <a:rPr lang="en-US" dirty="0"/>
              <a:t>&lt;</a:t>
            </a:r>
            <a:r>
              <a:rPr lang="en-US" dirty="0" smtClean="0"/>
              <a:t>s&gt;: 0.1208,</a:t>
            </a:r>
            <a:r>
              <a:rPr lang="en-US" dirty="0"/>
              <a:t> </a:t>
            </a:r>
            <a:r>
              <a:rPr lang="en-US" dirty="0" smtClean="0"/>
              <a:t>I:0.0753, realized: 0.0592, When: 0.0591, I: 0.0701, have:0.0631</a:t>
            </a:r>
            <a:endParaRPr lang="en-US" dirty="0"/>
          </a:p>
          <a:p>
            <a:r>
              <a:rPr lang="en-US" dirty="0" smtClean="0"/>
              <a:t>To: 0.0672, Wake: 0.0609, Up: 0.0656, From: 0.0619, a:0.0712, Nap:0.0727, Before:0.0693, I: 0.0715, Want: 0.0693, I: 0.0625,</a:t>
            </a:r>
            <a:r>
              <a:rPr lang="en-US" dirty="0"/>
              <a:t> </a:t>
            </a:r>
            <a:r>
              <a:rPr lang="en-US" dirty="0" smtClean="0"/>
              <a:t>'m:0.0670, Crank: 0.0728, as:0.0572, hell:0.0683, !: 0.0762, frustration:0.0898, Lol: 0.0795, &lt;/s&gt;:0.1208, &lt;/s&gt;: 0.1324, The:0.1304, emotion: 0.1251, is: 0.1320, joy:0.1338, &lt;/s&gt;:0.1237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868"/>
            <a:ext cx="8520600" cy="572700"/>
          </a:xfrm>
        </p:spPr>
        <p:txBody>
          <a:bodyPr/>
          <a:lstStyle/>
          <a:p>
            <a:pPr algn="ctr">
              <a:buNone/>
            </a:pPr>
            <a:r>
              <a:rPr lang="en-US" b="1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26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1700" y="777240"/>
            <a:ext cx="86113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prompt (“The emotion is </a:t>
            </a:r>
            <a:r>
              <a:rPr lang="en-US" dirty="0" smtClean="0"/>
              <a:t>sadness”)</a:t>
            </a:r>
            <a:endParaRPr lang="en-US" dirty="0"/>
          </a:p>
          <a:p>
            <a:r>
              <a:rPr lang="en-US" dirty="0" smtClean="0"/>
              <a:t>&lt;s&gt;:0.1176, I:0.0847, </a:t>
            </a:r>
            <a:endParaRPr lang="en-US" dirty="0"/>
          </a:p>
          <a:p>
            <a:r>
              <a:rPr lang="en-US" dirty="0" smtClean="0"/>
              <a:t>Realized:0.0648, When: 0.0795,I:0.0806, Have:0.0801, To:0.0907, Wake:0.0704, Up:0.0841, From:0.0785</a:t>
            </a:r>
            <a:endParaRPr lang="en-US" dirty="0"/>
          </a:p>
          <a:p>
            <a:r>
              <a:rPr lang="en-US" dirty="0" smtClean="0"/>
              <a:t>A:0.0961, Nap: 0.0862, Before: 0.0684, I: 0.0724, Want: 0.0590, I:0.0710, 'm:0.0731,Crank: 0.0814, As:0.0614, Hell: 0.0707,</a:t>
            </a:r>
            <a:r>
              <a:rPr lang="en-US" dirty="0"/>
              <a:t> </a:t>
            </a:r>
            <a:r>
              <a:rPr lang="en-US" dirty="0" smtClean="0"/>
              <a:t>!: 0.0862, Frustration: 0.0962,Lol: 0.0761, &lt;/s&gt;: 0.1176, &lt;/</a:t>
            </a:r>
            <a:r>
              <a:rPr lang="en-US" dirty="0"/>
              <a:t>s</a:t>
            </a:r>
            <a:r>
              <a:rPr lang="en-US" dirty="0" smtClean="0"/>
              <a:t>&gt;:0.1266, The:0.1261,Emotion: 0.1265, Is: 0.1281, Sadness:0.1356, &lt;/s&gt;:0.1248</a:t>
            </a:r>
          </a:p>
          <a:p>
            <a:endParaRPr lang="en-US" dirty="0" smtClean="0"/>
          </a:p>
          <a:p>
            <a:r>
              <a:rPr lang="en-US" dirty="0"/>
              <a:t>Using prompt (“The emotion is </a:t>
            </a:r>
            <a:r>
              <a:rPr lang="en-US" dirty="0" smtClean="0"/>
              <a:t>surprise”)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s&gt;:0.1082, I: 0.0867,Realized: 0.0691, When:0.0650, I: 0.0770, Have:0.0783, To: 0.0950</a:t>
            </a:r>
            <a:endParaRPr lang="en-US" dirty="0"/>
          </a:p>
          <a:p>
            <a:r>
              <a:rPr lang="en-US" dirty="0" smtClean="0"/>
              <a:t>wake: 0.0778, Up: 0.0864, From: 0.0732, A:0.0870, Nap: 0.0777, Before: 0.0662</a:t>
            </a:r>
            <a:endParaRPr lang="en-US" dirty="0"/>
          </a:p>
          <a:p>
            <a:r>
              <a:rPr lang="en-US" dirty="0" smtClean="0"/>
              <a:t>I: 0.0755, want: 0.0602, I: 0.0720, 'm: 0.0745, crank: 0.0821, as: 0.0623, hell: </a:t>
            </a:r>
            <a:r>
              <a:rPr lang="en-US" dirty="0"/>
              <a:t>0.0731</a:t>
            </a:r>
          </a:p>
          <a:p>
            <a:r>
              <a:rPr lang="en-US" dirty="0" smtClean="0"/>
              <a:t>!:0.0968, Frustration:0.1042, lol: 0.0832, </a:t>
            </a:r>
            <a:r>
              <a:rPr lang="en-US" dirty="0"/>
              <a:t>&lt;/</a:t>
            </a:r>
            <a:r>
              <a:rPr lang="en-US" dirty="0" smtClean="0"/>
              <a:t>s&gt;:0.1082, The: 0.1097, emotion: 0.1089</a:t>
            </a:r>
            <a:endParaRPr lang="en-US" dirty="0"/>
          </a:p>
          <a:p>
            <a:r>
              <a:rPr lang="en-US" dirty="0" smtClean="0"/>
              <a:t>Is:0.1132, surprise:0.1196,</a:t>
            </a:r>
            <a:r>
              <a:rPr lang="en-US" dirty="0"/>
              <a:t> </a:t>
            </a:r>
            <a:r>
              <a:rPr lang="en-US" dirty="0" smtClean="0"/>
              <a:t>&lt;/s&gt;:0.1133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Checking the entailment probability and average of attention scores for some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27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1700" y="791392"/>
            <a:ext cx="8520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comparing the average of attention scores of tokens of the sentence when using prompt of true emotion, usually the emotion (anger) has higher </a:t>
            </a:r>
            <a:r>
              <a:rPr lang="en-US" dirty="0"/>
              <a:t>average of attention </a:t>
            </a:r>
            <a:r>
              <a:rPr lang="en-US" dirty="0" smtClean="0"/>
              <a:t>scores, but sometimes some related words(frustration, crank) have higher </a:t>
            </a:r>
            <a:r>
              <a:rPr lang="en-US" dirty="0"/>
              <a:t>average of attention </a:t>
            </a:r>
            <a:r>
              <a:rPr lang="en-US" dirty="0" smtClean="0"/>
              <a:t>scores.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So, when comparing the prompt of true emotion with the prompt of other emotions, the emotion or relevant tokens may have higher average of attention scores.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Conclusion and future work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28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194" y="973873"/>
            <a:ext cx="83093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Zero shot </a:t>
            </a:r>
            <a:r>
              <a:rPr lang="en-US" dirty="0" smtClean="0"/>
              <a:t>classification can be </a:t>
            </a:r>
            <a:r>
              <a:rPr lang="en-US" dirty="0" smtClean="0"/>
              <a:t>by checking the entailment probability between text and emotion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prompt by adding template to the emotion can affect the context of emotion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By checking the average of attention scores, we can see that emotion or related words to it have higher </a:t>
            </a:r>
            <a:r>
              <a:rPr lang="en-US" dirty="0"/>
              <a:t>average of attention </a:t>
            </a:r>
            <a:r>
              <a:rPr lang="en-US" dirty="0" smtClean="0"/>
              <a:t>scores when using prompt of true </a:t>
            </a:r>
            <a:r>
              <a:rPr lang="en-US" dirty="0" smtClean="0"/>
              <a:t>emotion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future work can be finding more specific patterns between using prompts and their effects on emotion classification and designing more guided prompt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29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8605" y="1955181"/>
            <a:ext cx="565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7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Natural language inference for zero shot emotion classification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371" y="783771"/>
            <a:ext cx="845492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</a:t>
            </a:r>
            <a:r>
              <a:rPr lang="en-US" dirty="0" smtClean="0"/>
              <a:t>checking the entailmen</a:t>
            </a:r>
            <a:r>
              <a:rPr lang="en-US" dirty="0" smtClean="0"/>
              <a:t>t of 2 sentences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So, the emotion can be considered as a text.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models return 3 scores regarding the relativeness of emotion and text (Contradiction, neutral, entailment)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scores of contradiction and entailment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considered as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unnormalized</a:t>
            </a:r>
            <a:r>
              <a:rPr lang="en-US" dirty="0"/>
              <a:t> scores of contradiction and entailment are converted to probabilities using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emotion with highest entailment probability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considered as predicted emotion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/>
              <a:t>Datasets and </a:t>
            </a:r>
            <a:r>
              <a:rPr lang="en-US" sz="1600" b="1" dirty="0" smtClean="0"/>
              <a:t>models </a:t>
            </a:r>
            <a:endParaRPr sz="1600" b="1"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59550" y="886691"/>
            <a:ext cx="7620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Datasets: 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Isear</a:t>
            </a:r>
            <a:r>
              <a:rPr lang="en-US" dirty="0"/>
              <a:t> dataset: 7515 data  </a:t>
            </a:r>
            <a:r>
              <a:rPr lang="en-US" dirty="0" smtClean="0"/>
              <a:t>   Labels</a:t>
            </a:r>
            <a:r>
              <a:rPr lang="en-US" dirty="0"/>
              <a:t>: anger, disgust, fear, guilt, joy, sadness, shame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Tec dataset: 21051 data    Labels: anger, disgust, fear, joy, sadness, surprise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Preprocessing </a:t>
            </a:r>
            <a:r>
              <a:rPr lang="en-US" dirty="0"/>
              <a:t>datasets before doing classification:</a:t>
            </a:r>
          </a:p>
          <a:p>
            <a:pPr>
              <a:lnSpc>
                <a:spcPct val="150000"/>
              </a:lnSpc>
            </a:pPr>
            <a:r>
              <a:rPr lang="en-US" dirty="0"/>
              <a:t>  Removing some signs such as ; , :, *, # , = , (, ), &amp; and </a:t>
            </a:r>
            <a:r>
              <a:rPr lang="en-US" dirty="0" smtClean="0"/>
              <a:t>integers</a:t>
            </a:r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Pre_trained</a:t>
            </a:r>
            <a:r>
              <a:rPr lang="en-US" dirty="0"/>
              <a:t> NLP </a:t>
            </a:r>
            <a:r>
              <a:rPr lang="en-US" dirty="0" smtClean="0"/>
              <a:t>models (publicly available within hugging face python library): 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Deberta</a:t>
            </a:r>
            <a:r>
              <a:rPr lang="en-US" dirty="0"/>
              <a:t>: </a:t>
            </a:r>
            <a:r>
              <a:rPr lang="en-US" dirty="0" err="1" smtClean="0"/>
              <a:t>microsoft</a:t>
            </a:r>
            <a:r>
              <a:rPr lang="en-US" dirty="0" smtClean="0"/>
              <a:t>/deberta-v2-xlarge-mnli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Roberta: </a:t>
            </a:r>
            <a:r>
              <a:rPr lang="en-US" dirty="0" err="1"/>
              <a:t>roberta</a:t>
            </a:r>
            <a:r>
              <a:rPr lang="en-US" dirty="0"/>
              <a:t>-large-</a:t>
            </a:r>
            <a:r>
              <a:rPr lang="en-US" dirty="0" err="1"/>
              <a:t>mnli</a:t>
            </a:r>
            <a:r>
              <a:rPr lang="en-US" dirty="0"/>
              <a:t>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Bart: 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bart</a:t>
            </a:r>
            <a:r>
              <a:rPr lang="en-US" dirty="0"/>
              <a:t>-large-</a:t>
            </a:r>
            <a:r>
              <a:rPr lang="en-US" dirty="0" err="1"/>
              <a:t>mnli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Emotion prompts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5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4897" y="796073"/>
            <a:ext cx="82742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Since the emotion can be considered as text in zero-shot classification, It’s possible to add templates to the emotions and use different descriptions of emotions which are called prompts.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6040"/>
              </p:ext>
            </p:extLst>
          </p:nvPr>
        </p:nvGraphicFramePr>
        <p:xfrm>
          <a:off x="1169150" y="2318199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3104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2361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192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emotion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 prompt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emotion is”+ 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emotion is disgust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0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 emo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“This text expresses”+ 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text expresses disgust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feels emo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“This person feels”+ 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person feels disgusted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946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6534" y="1851442"/>
            <a:ext cx="419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emotion prompts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31300"/>
            <a:ext cx="85206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b="1" dirty="0"/>
              <a:t>Zero shot emotion classification using different templates (</a:t>
            </a:r>
            <a:r>
              <a:rPr lang="en-US" b="1" dirty="0" err="1"/>
              <a:t>Isear</a:t>
            </a:r>
            <a:r>
              <a:rPr lang="en-US" b="1" dirty="0"/>
              <a:t> dataset</a:t>
            </a:r>
            <a:r>
              <a:rPr lang="en-US" b="1" dirty="0" smtClean="0"/>
              <a:t>)</a:t>
            </a:r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90405" y="824607"/>
            <a:ext cx="5424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2: Emotion </a:t>
            </a:r>
            <a:r>
              <a:rPr lang="en-US" dirty="0" smtClean="0"/>
              <a:t>name (using only emotion </a:t>
            </a:r>
            <a:r>
              <a:rPr lang="en-US" dirty="0"/>
              <a:t>name</a:t>
            </a:r>
            <a:r>
              <a:rPr lang="en-US" dirty="0" smtClean="0"/>
              <a:t>), </a:t>
            </a:r>
            <a:r>
              <a:rPr lang="en-US" dirty="0" err="1"/>
              <a:t>Isear</a:t>
            </a:r>
            <a:r>
              <a:rPr lang="en-US" dirty="0"/>
              <a:t> dataset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43507"/>
              </p:ext>
            </p:extLst>
          </p:nvPr>
        </p:nvGraphicFramePr>
        <p:xfrm>
          <a:off x="954259" y="1313956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1459" y="3013608"/>
            <a:ext cx="5955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3: using Emotion </a:t>
            </a:r>
            <a:r>
              <a:rPr lang="en-US" dirty="0" smtClean="0"/>
              <a:t>prompt (“The emotion is”+ emotion</a:t>
            </a:r>
            <a:r>
              <a:rPr lang="en-US" dirty="0" smtClean="0"/>
              <a:t>), </a:t>
            </a:r>
            <a:r>
              <a:rPr lang="en-US" dirty="0" err="1" smtClean="0"/>
              <a:t>Isear</a:t>
            </a:r>
            <a:r>
              <a:rPr lang="en-US" dirty="0" smtClean="0"/>
              <a:t> dataset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84489"/>
              </p:ext>
            </p:extLst>
          </p:nvPr>
        </p:nvGraphicFramePr>
        <p:xfrm>
          <a:off x="954259" y="3376752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965654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1651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22262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604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59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Zero </a:t>
            </a:r>
            <a:r>
              <a:rPr lang="en-US" b="1" dirty="0"/>
              <a:t>shot emotion classification using different templates (</a:t>
            </a:r>
            <a:r>
              <a:rPr lang="en-US" b="1" dirty="0" err="1"/>
              <a:t>Isear</a:t>
            </a:r>
            <a:r>
              <a:rPr lang="en-US" b="1" dirty="0"/>
              <a:t> dataset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7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430" y="789758"/>
            <a:ext cx="64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4 : using Expr </a:t>
            </a:r>
            <a:r>
              <a:rPr lang="en-US" dirty="0" smtClean="0"/>
              <a:t>emo (</a:t>
            </a:r>
            <a:r>
              <a:rPr lang="en-US" dirty="0"/>
              <a:t>“This text expresses”+ </a:t>
            </a:r>
            <a:r>
              <a:rPr lang="en-US" dirty="0" smtClean="0"/>
              <a:t>emotion</a:t>
            </a:r>
            <a:r>
              <a:rPr lang="en-US" dirty="0" smtClean="0"/>
              <a:t>), </a:t>
            </a:r>
            <a:r>
              <a:rPr lang="en-US" dirty="0" err="1" smtClean="0"/>
              <a:t>Isear</a:t>
            </a:r>
            <a:r>
              <a:rPr lang="en-US" dirty="0" smtClean="0"/>
              <a:t> dataset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6937"/>
              </p:ext>
            </p:extLst>
          </p:nvPr>
        </p:nvGraphicFramePr>
        <p:xfrm>
          <a:off x="586793" y="1312978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112763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81516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99054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57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6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812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6684" y="2886779"/>
            <a:ext cx="5716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5: using Feels </a:t>
            </a:r>
            <a:r>
              <a:rPr lang="en-US" dirty="0"/>
              <a:t>emo </a:t>
            </a:r>
            <a:r>
              <a:rPr lang="en-US" dirty="0" smtClean="0"/>
              <a:t>(“This </a:t>
            </a:r>
            <a:r>
              <a:rPr lang="en-US" dirty="0"/>
              <a:t>person </a:t>
            </a:r>
            <a:r>
              <a:rPr lang="en-US" dirty="0" smtClean="0"/>
              <a:t>feels”+ emotion</a:t>
            </a:r>
            <a:r>
              <a:rPr lang="en-US" dirty="0" smtClean="0"/>
              <a:t>), </a:t>
            </a:r>
            <a:r>
              <a:rPr lang="en-US" dirty="0" err="1" smtClean="0"/>
              <a:t>Isear</a:t>
            </a:r>
            <a:r>
              <a:rPr lang="en-US" dirty="0" smtClean="0"/>
              <a:t> dataset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10102"/>
              </p:ext>
            </p:extLst>
          </p:nvPr>
        </p:nvGraphicFramePr>
        <p:xfrm>
          <a:off x="586793" y="3320716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8974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70214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06944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31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1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6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2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sz="1600" b="1" dirty="0" smtClean="0"/>
              <a:t>Comparing results (</a:t>
            </a:r>
            <a:r>
              <a:rPr lang="en-US" sz="1600" b="1" dirty="0" err="1" smtClean="0"/>
              <a:t>Isear</a:t>
            </a:r>
            <a:r>
              <a:rPr lang="en-US" sz="1600" b="1" dirty="0" smtClean="0"/>
              <a:t> dataset)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8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5636" y="858981"/>
            <a:ext cx="8001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cases that using prompt could lead to improvement compared to using only emotion name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using </a:t>
            </a:r>
            <a:r>
              <a:rPr lang="en-US" dirty="0" err="1"/>
              <a:t>Deberta</a:t>
            </a:r>
            <a:r>
              <a:rPr lang="en-US" dirty="0"/>
              <a:t> model: 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        Emotion </a:t>
            </a:r>
            <a:r>
              <a:rPr lang="en-US" dirty="0"/>
              <a:t>prompt: “The emotion is”+ emotion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Expr_emo</a:t>
            </a:r>
            <a:r>
              <a:rPr lang="en-US" dirty="0"/>
              <a:t>: “This text expresses”+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When using Bart model: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Expr_emo</a:t>
            </a:r>
            <a:r>
              <a:rPr lang="en-US" dirty="0" smtClean="0"/>
              <a:t>: “This text expresses”+ emotion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0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Analyzing results regarding labels (for emotion 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 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9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582" y="900545"/>
            <a:ext cx="598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6: </a:t>
            </a:r>
            <a:r>
              <a:rPr lang="en-US" dirty="0"/>
              <a:t>results regarding </a:t>
            </a:r>
            <a:r>
              <a:rPr lang="en-US" dirty="0" smtClean="0"/>
              <a:t>labels</a:t>
            </a:r>
            <a:r>
              <a:rPr lang="en-US" b="1" dirty="0" smtClean="0"/>
              <a:t>, </a:t>
            </a:r>
            <a:r>
              <a:rPr lang="en-US" dirty="0" smtClean="0"/>
              <a:t>using Emotion </a:t>
            </a:r>
            <a:r>
              <a:rPr lang="en-US" dirty="0"/>
              <a:t>name, </a:t>
            </a:r>
            <a:r>
              <a:rPr lang="en-US" dirty="0" err="1" smtClean="0"/>
              <a:t>Deberta</a:t>
            </a:r>
            <a:r>
              <a:rPr lang="en-US" dirty="0"/>
              <a:t> </a:t>
            </a:r>
            <a:r>
              <a:rPr lang="en-US" dirty="0" smtClean="0"/>
              <a:t>model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8173"/>
              </p:ext>
            </p:extLst>
          </p:nvPr>
        </p:nvGraphicFramePr>
        <p:xfrm>
          <a:off x="759646" y="1380770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1752" y="2630476"/>
            <a:ext cx="808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 7</a:t>
            </a:r>
            <a:r>
              <a:rPr lang="en-US" dirty="0"/>
              <a:t>: results regarding labels</a:t>
            </a:r>
            <a:r>
              <a:rPr lang="en-US" b="1" dirty="0"/>
              <a:t>, </a:t>
            </a:r>
            <a:r>
              <a:rPr lang="en-US" dirty="0" smtClean="0"/>
              <a:t>using</a:t>
            </a:r>
            <a:r>
              <a:rPr lang="en-US" b="1" dirty="0" smtClean="0"/>
              <a:t> </a:t>
            </a:r>
            <a:r>
              <a:rPr lang="en-US" dirty="0"/>
              <a:t>e</a:t>
            </a:r>
            <a:r>
              <a:rPr lang="en-US" dirty="0" smtClean="0"/>
              <a:t>motion </a:t>
            </a:r>
            <a:r>
              <a:rPr lang="en-US" dirty="0" smtClean="0"/>
              <a:t>prompt (</a:t>
            </a:r>
            <a:r>
              <a:rPr lang="en-US" dirty="0"/>
              <a:t>“The emotion is”+ </a:t>
            </a:r>
            <a:r>
              <a:rPr lang="en-US" dirty="0" smtClean="0"/>
              <a:t>emotion) , </a:t>
            </a:r>
            <a:r>
              <a:rPr lang="en-US" dirty="0" err="1" smtClean="0"/>
              <a:t>Deberta</a:t>
            </a:r>
            <a:r>
              <a:rPr lang="en-US" dirty="0" smtClean="0"/>
              <a:t>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08167"/>
              </p:ext>
            </p:extLst>
          </p:nvPr>
        </p:nvGraphicFramePr>
        <p:xfrm>
          <a:off x="759645" y="3193307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9645" y="4174802"/>
            <a:ext cx="5932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significant </a:t>
            </a:r>
            <a:r>
              <a:rPr lang="en-US" dirty="0" smtClean="0"/>
              <a:t>improvements </a:t>
            </a:r>
            <a:r>
              <a:rPr lang="en-US" dirty="0"/>
              <a:t>for </a:t>
            </a:r>
            <a:r>
              <a:rPr lang="en-US" dirty="0" smtClean="0"/>
              <a:t>labels: </a:t>
            </a:r>
            <a:r>
              <a:rPr lang="en-US" dirty="0" smtClean="0"/>
              <a:t>disgust, shame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12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56114</TotalTime>
  <Words>3155</Words>
  <Application>Microsoft Office PowerPoint</Application>
  <PresentationFormat>On-screen Show (16:9)</PresentationFormat>
  <Paragraphs>567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Yu Mincho</vt:lpstr>
      <vt:lpstr>Arial</vt:lpstr>
      <vt:lpstr>Times New Roman</vt:lpstr>
      <vt:lpstr>Simple Light</vt:lpstr>
      <vt:lpstr>Simple Light</vt:lpstr>
      <vt:lpstr>Zero shot emotion classification in text </vt:lpstr>
      <vt:lpstr>Zero shot classification </vt:lpstr>
      <vt:lpstr>Natural language inference for zero shot emotion classification</vt:lpstr>
      <vt:lpstr>Datasets and models </vt:lpstr>
      <vt:lpstr>Emotion prompts</vt:lpstr>
      <vt:lpstr>Zero shot emotion classification using different templates (Isear dataset)</vt:lpstr>
      <vt:lpstr>              Zero shot emotion classification using different templates (Isear dataset)</vt:lpstr>
      <vt:lpstr>Comparing results (Isear dataset)</vt:lpstr>
      <vt:lpstr>Analyzing results regarding labels (for emotion prompt using Deberta model )</vt:lpstr>
      <vt:lpstr>Analyzing results regarding labels (for expr-emo prompt using Deberta model)</vt:lpstr>
      <vt:lpstr>Analyzing results regarding labels (for expr-emo prompt using Bart model)</vt:lpstr>
      <vt:lpstr>Zero shot emotion classification using different templates (Tec dataset)</vt:lpstr>
      <vt:lpstr>Zero shot emotion classification using different templates (Tec dataset)</vt:lpstr>
      <vt:lpstr>Comparing results (Tec dataset)</vt:lpstr>
      <vt:lpstr>Analyzing results regarding labels (for emotion prompt using Deberta model )</vt:lpstr>
      <vt:lpstr>Analyzing results regarding labels (for expr emo prompt using Roberta model )</vt:lpstr>
      <vt:lpstr>Analysis of results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Checking the entailment probability and average of attention scores for some samples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emotion classification in text (using prompt)</dc:title>
  <cp:lastModifiedBy>tabejamaat</cp:lastModifiedBy>
  <cp:revision>709</cp:revision>
  <dcterms:modified xsi:type="dcterms:W3CDTF">2025-05-19T07:38:07Z</dcterms:modified>
</cp:coreProperties>
</file>