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3" r:id="rId1"/>
    <p:sldMasterId id="2147483654" r:id="rId2"/>
  </p:sldMasterIdLst>
  <p:notesMasterIdLst>
    <p:notesMasterId r:id="rId24"/>
  </p:notesMasterIdLst>
  <p:sldIdLst>
    <p:sldId id="256" r:id="rId3"/>
    <p:sldId id="257" r:id="rId4"/>
    <p:sldId id="319" r:id="rId5"/>
    <p:sldId id="260" r:id="rId6"/>
    <p:sldId id="261" r:id="rId7"/>
    <p:sldId id="263" r:id="rId8"/>
    <p:sldId id="265" r:id="rId9"/>
    <p:sldId id="269" r:id="rId10"/>
    <p:sldId id="270" r:id="rId11"/>
    <p:sldId id="271" r:id="rId12"/>
    <p:sldId id="317" r:id="rId13"/>
    <p:sldId id="330" r:id="rId14"/>
    <p:sldId id="331" r:id="rId15"/>
    <p:sldId id="297" r:id="rId16"/>
    <p:sldId id="339" r:id="rId17"/>
    <p:sldId id="342" r:id="rId18"/>
    <p:sldId id="336" r:id="rId19"/>
    <p:sldId id="340" r:id="rId20"/>
    <p:sldId id="337" r:id="rId21"/>
    <p:sldId id="341" r:id="rId22"/>
    <p:sldId id="338" r:id="rId2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182"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g2dc1d83022f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 name="Google Shape;42;g2dc1d83022f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g2cc9425d6d9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 name="Google Shape;49;g2cc9425d6d9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18822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4613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73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p:cSld name="CUSTOM">
    <p:spTree>
      <p:nvGrpSpPr>
        <p:cNvPr id="1" name="Shape 12"/>
        <p:cNvGrpSpPr/>
        <p:nvPr/>
      </p:nvGrpSpPr>
      <p:grpSpPr>
        <a:xfrm>
          <a:off x="0" y="0"/>
          <a:ext cx="0" cy="0"/>
          <a:chOff x="0" y="0"/>
          <a:chExt cx="0" cy="0"/>
        </a:xfrm>
      </p:grpSpPr>
      <p:sp>
        <p:nvSpPr>
          <p:cNvPr id="13" name="Google Shape;13;p2"/>
          <p:cNvSpPr txBox="1">
            <a:spLocks noGrp="1"/>
          </p:cNvSpPr>
          <p:nvPr>
            <p:ph type="sldNum" idx="12"/>
          </p:nvPr>
        </p:nvSpPr>
        <p:spPr>
          <a:xfrm>
            <a:off x="8397284" y="4816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6" name="Google Shape;16;p3"/>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17" name="Google Shape;17;p3"/>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4"/>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ja"/>
              <a:t>‹#›</a:t>
            </a:fld>
            <a:endParaRPr/>
          </a:p>
        </p:txBody>
      </p:sp>
      <p:sp>
        <p:nvSpPr>
          <p:cNvPr id="20" name="Google Shape;20;p4"/>
          <p:cNvSpPr txBox="1">
            <a:spLocks noGrp="1"/>
          </p:cNvSpPr>
          <p:nvPr>
            <p:ph type="title"/>
          </p:nvPr>
        </p:nvSpPr>
        <p:spPr>
          <a:xfrm>
            <a:off x="311700" y="0"/>
            <a:ext cx="8520600" cy="5727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21" name="Google Shape;21;p4"/>
          <p:cNvSpPr txBox="1">
            <a:spLocks noGrp="1"/>
          </p:cNvSpPr>
          <p:nvPr>
            <p:ph type="body" idx="1"/>
          </p:nvPr>
        </p:nvSpPr>
        <p:spPr>
          <a:xfrm>
            <a:off x="311700" y="738975"/>
            <a:ext cx="8520600" cy="3938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ja"/>
              <a:t>‹#›</a:t>
            </a:fld>
            <a:endParaRPr/>
          </a:p>
        </p:txBody>
      </p:sp>
      <p:sp>
        <p:nvSpPr>
          <p:cNvPr id="36" name="Google Shape;36;p6"/>
          <p:cNvSpPr txBox="1">
            <a:spLocks noGrp="1"/>
          </p:cNvSpPr>
          <p:nvPr>
            <p:ph type="title"/>
          </p:nvPr>
        </p:nvSpPr>
        <p:spPr>
          <a:xfrm>
            <a:off x="2190300" y="850600"/>
            <a:ext cx="6315900" cy="129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1047300" y="2675200"/>
            <a:ext cx="7049400" cy="1485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3117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0"/>
              </a:spcBef>
              <a:spcAft>
                <a:spcPts val="0"/>
              </a:spcAft>
              <a:buClr>
                <a:schemeClr val="dk2"/>
              </a:buClr>
              <a:buSzPts val="1400"/>
              <a:buChar char="○"/>
              <a:defRPr>
                <a:solidFill>
                  <a:schemeClr val="dk2"/>
                </a:solidFill>
              </a:defRPr>
            </a:lvl2pPr>
            <a:lvl3pPr marL="1371600" lvl="2" indent="-317500" rtl="0">
              <a:lnSpc>
                <a:spcPct val="115000"/>
              </a:lnSpc>
              <a:spcBef>
                <a:spcPts val="0"/>
              </a:spcBef>
              <a:spcAft>
                <a:spcPts val="0"/>
              </a:spcAft>
              <a:buClr>
                <a:schemeClr val="dk2"/>
              </a:buClr>
              <a:buSzPts val="1400"/>
              <a:buChar char="■"/>
              <a:defRPr>
                <a:solidFill>
                  <a:schemeClr val="dk2"/>
                </a:solidFill>
              </a:defRPr>
            </a:lvl3pPr>
            <a:lvl4pPr marL="1828800" lvl="3" indent="-317500" rtl="0">
              <a:lnSpc>
                <a:spcPct val="115000"/>
              </a:lnSpc>
              <a:spcBef>
                <a:spcPts val="0"/>
              </a:spcBef>
              <a:spcAft>
                <a:spcPts val="0"/>
              </a:spcAft>
              <a:buClr>
                <a:schemeClr val="dk2"/>
              </a:buClr>
              <a:buSzPts val="1400"/>
              <a:buChar char="●"/>
              <a:defRPr>
                <a:solidFill>
                  <a:schemeClr val="dk2"/>
                </a:solidFill>
              </a:defRPr>
            </a:lvl4pPr>
            <a:lvl5pPr marL="2286000" lvl="4" indent="-317500" rtl="0">
              <a:lnSpc>
                <a:spcPct val="115000"/>
              </a:lnSpc>
              <a:spcBef>
                <a:spcPts val="0"/>
              </a:spcBef>
              <a:spcAft>
                <a:spcPts val="0"/>
              </a:spcAft>
              <a:buClr>
                <a:schemeClr val="dk2"/>
              </a:buClr>
              <a:buSzPts val="1400"/>
              <a:buChar char="○"/>
              <a:defRPr>
                <a:solidFill>
                  <a:schemeClr val="dk2"/>
                </a:solidFill>
              </a:defRPr>
            </a:lvl5pPr>
            <a:lvl6pPr marL="2743200" lvl="5" indent="-317500" rtl="0">
              <a:lnSpc>
                <a:spcPct val="115000"/>
              </a:lnSpc>
              <a:spcBef>
                <a:spcPts val="0"/>
              </a:spcBef>
              <a:spcAft>
                <a:spcPts val="0"/>
              </a:spcAft>
              <a:buClr>
                <a:schemeClr val="dk2"/>
              </a:buClr>
              <a:buSzPts val="1400"/>
              <a:buChar char="■"/>
              <a:defRPr>
                <a:solidFill>
                  <a:schemeClr val="dk2"/>
                </a:solidFill>
              </a:defRPr>
            </a:lvl6pPr>
            <a:lvl7pPr marL="3200400" lvl="6" indent="-317500" rtl="0">
              <a:lnSpc>
                <a:spcPct val="115000"/>
              </a:lnSpc>
              <a:spcBef>
                <a:spcPts val="0"/>
              </a:spcBef>
              <a:spcAft>
                <a:spcPts val="0"/>
              </a:spcAft>
              <a:buClr>
                <a:schemeClr val="dk2"/>
              </a:buClr>
              <a:buSzPts val="1400"/>
              <a:buChar char="●"/>
              <a:defRPr>
                <a:solidFill>
                  <a:schemeClr val="dk2"/>
                </a:solidFill>
              </a:defRPr>
            </a:lvl7pPr>
            <a:lvl8pPr marL="3657600" lvl="7" indent="-317500" rtl="0">
              <a:lnSpc>
                <a:spcPct val="115000"/>
              </a:lnSpc>
              <a:spcBef>
                <a:spcPts val="0"/>
              </a:spcBef>
              <a:spcAft>
                <a:spcPts val="0"/>
              </a:spcAft>
              <a:buClr>
                <a:schemeClr val="dk2"/>
              </a:buClr>
              <a:buSzPts val="1400"/>
              <a:buChar char="○"/>
              <a:defRPr>
                <a:solidFill>
                  <a:schemeClr val="dk2"/>
                </a:solidFill>
              </a:defRPr>
            </a:lvl8pPr>
            <a:lvl9pPr marL="4114800" lvl="8" indent="-317500" rtl="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7" name="Google Shape;7;p1"/>
          <p:cNvSpPr/>
          <p:nvPr/>
        </p:nvSpPr>
        <p:spPr>
          <a:xfrm>
            <a:off x="-75" y="0"/>
            <a:ext cx="9144000" cy="5385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 name="Google Shape;8;p1"/>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 name="Google Shape;9;p1"/>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sp>
        <p:nvSpPr>
          <p:cNvPr id="10" name="Google Shape;10;p1"/>
          <p:cNvSpPr txBox="1">
            <a:spLocks noGrp="1"/>
          </p:cNvSpPr>
          <p:nvPr>
            <p:ph type="sldNum" idx="12"/>
          </p:nvPr>
        </p:nvSpPr>
        <p:spPr>
          <a:xfrm>
            <a:off x="8397284" y="4816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lt1"/>
                </a:solidFill>
              </a:defRPr>
            </a:lvl1pPr>
            <a:lvl2pPr lvl="1" algn="r">
              <a:buNone/>
              <a:defRPr sz="1300">
                <a:solidFill>
                  <a:schemeClr val="lt1"/>
                </a:solidFill>
              </a:defRPr>
            </a:lvl2pPr>
            <a:lvl3pPr lvl="2" algn="r">
              <a:buNone/>
              <a:defRPr sz="1300">
                <a:solidFill>
                  <a:schemeClr val="lt1"/>
                </a:solidFill>
              </a:defRPr>
            </a:lvl3pPr>
            <a:lvl4pPr lvl="3" algn="r">
              <a:buNone/>
              <a:defRPr sz="1300">
                <a:solidFill>
                  <a:schemeClr val="lt1"/>
                </a:solidFill>
              </a:defRPr>
            </a:lvl4pPr>
            <a:lvl5pPr lvl="4" algn="r">
              <a:buNone/>
              <a:defRPr sz="1300">
                <a:solidFill>
                  <a:schemeClr val="lt1"/>
                </a:solidFill>
              </a:defRPr>
            </a:lvl5pPr>
            <a:lvl6pPr lvl="5" algn="r">
              <a:buNone/>
              <a:defRPr sz="1300">
                <a:solidFill>
                  <a:schemeClr val="lt1"/>
                </a:solidFill>
              </a:defRPr>
            </a:lvl6pPr>
            <a:lvl7pPr lvl="6" algn="r">
              <a:buNone/>
              <a:defRPr sz="1300">
                <a:solidFill>
                  <a:schemeClr val="lt1"/>
                </a:solidFill>
              </a:defRPr>
            </a:lvl7pPr>
            <a:lvl8pPr lvl="7" algn="r">
              <a:buNone/>
              <a:defRPr sz="1300">
                <a:solidFill>
                  <a:schemeClr val="lt1"/>
                </a:solidFill>
              </a:defRPr>
            </a:lvl8pPr>
            <a:lvl9pPr lvl="8" algn="r">
              <a:buNone/>
              <a:defRPr sz="1300">
                <a:solidFill>
                  <a:schemeClr val="lt1"/>
                </a:solidFill>
              </a:defRPr>
            </a:lvl9pPr>
          </a:lstStyle>
          <a:p>
            <a:pPr marL="0" lvl="0" indent="0" algn="r" rtl="0">
              <a:spcBef>
                <a:spcPts val="0"/>
              </a:spcBef>
              <a:spcAft>
                <a:spcPts val="0"/>
              </a:spcAft>
              <a:buNone/>
            </a:pPr>
            <a:fld id="{00000000-1234-1234-1234-123412341234}" type="slidenum">
              <a:rPr lang="ja"/>
              <a:t>‹#›</a:t>
            </a:fld>
            <a:endParaRPr/>
          </a:p>
        </p:txBody>
      </p:sp>
      <p:pic>
        <p:nvPicPr>
          <p:cNvPr id="11" name="Google Shape;11;p1"/>
          <p:cNvPicPr preferRelativeResize="0"/>
          <p:nvPr/>
        </p:nvPicPr>
        <p:blipFill rotWithShape="1">
          <a:blip r:embed="rId5">
            <a:alphaModFix/>
          </a:blip>
          <a:srcRect t="3484" r="2865"/>
          <a:stretch/>
        </p:blipFill>
        <p:spPr>
          <a:xfrm>
            <a:off x="50" y="0"/>
            <a:ext cx="541957" cy="5384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22"/>
        <p:cNvGrpSpPr/>
        <p:nvPr/>
      </p:nvGrpSpPr>
      <p:grpSpPr>
        <a:xfrm>
          <a:off x="0" y="0"/>
          <a:ext cx="0" cy="0"/>
          <a:chOff x="0" y="0"/>
          <a:chExt cx="0" cy="0"/>
        </a:xfrm>
      </p:grpSpPr>
      <p:sp>
        <p:nvSpPr>
          <p:cNvPr id="23" name="Google Shape;23;p5"/>
          <p:cNvSpPr/>
          <p:nvPr/>
        </p:nvSpPr>
        <p:spPr>
          <a:xfrm>
            <a:off x="0" y="578125"/>
            <a:ext cx="9144000" cy="1739700"/>
          </a:xfrm>
          <a:prstGeom prst="rect">
            <a:avLst/>
          </a:prstGeom>
          <a:solidFill>
            <a:srgbClr val="FFE59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 name="Google Shape;24;p5"/>
          <p:cNvSpPr/>
          <p:nvPr/>
        </p:nvSpPr>
        <p:spPr>
          <a:xfrm>
            <a:off x="50" y="4883400"/>
            <a:ext cx="9144000" cy="260100"/>
          </a:xfrm>
          <a:prstGeom prst="rect">
            <a:avLst/>
          </a:prstGeom>
          <a:solidFill>
            <a:srgbClr val="434343"/>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 name="Google Shape;25;p5"/>
          <p:cNvSpPr txBox="1">
            <a:spLocks noGrp="1"/>
          </p:cNvSpPr>
          <p:nvPr>
            <p:ph type="sldNum" idx="12"/>
          </p:nvPr>
        </p:nvSpPr>
        <p:spPr>
          <a:xfrm>
            <a:off x="8179550" y="4843650"/>
            <a:ext cx="964500" cy="339600"/>
          </a:xfrm>
          <a:prstGeom prst="rect">
            <a:avLst/>
          </a:prstGeom>
          <a:noFill/>
          <a:ln>
            <a:noFill/>
          </a:ln>
        </p:spPr>
        <p:txBody>
          <a:bodyPr spcFirstLastPara="1" wrap="square" lIns="91425" tIns="91425" rIns="91425" bIns="91425" anchor="ctr" anchorCtr="0">
            <a:noAutofit/>
          </a:bodyPr>
          <a:lstStyle>
            <a:lvl1pPr lvl="0" algn="ctr" rtl="0">
              <a:lnSpc>
                <a:spcPct val="90000"/>
              </a:lnSpc>
              <a:buNone/>
              <a:defRPr>
                <a:solidFill>
                  <a:schemeClr val="lt1"/>
                </a:solidFill>
              </a:defRPr>
            </a:lvl1pPr>
            <a:lvl2pPr lvl="1" algn="ctr" rtl="0">
              <a:lnSpc>
                <a:spcPct val="90000"/>
              </a:lnSpc>
              <a:buNone/>
              <a:defRPr>
                <a:solidFill>
                  <a:schemeClr val="lt1"/>
                </a:solidFill>
              </a:defRPr>
            </a:lvl2pPr>
            <a:lvl3pPr lvl="2" algn="ctr" rtl="0">
              <a:lnSpc>
                <a:spcPct val="90000"/>
              </a:lnSpc>
              <a:buNone/>
              <a:defRPr>
                <a:solidFill>
                  <a:schemeClr val="lt1"/>
                </a:solidFill>
              </a:defRPr>
            </a:lvl3pPr>
            <a:lvl4pPr lvl="3" algn="ctr" rtl="0">
              <a:lnSpc>
                <a:spcPct val="90000"/>
              </a:lnSpc>
              <a:buNone/>
              <a:defRPr>
                <a:solidFill>
                  <a:schemeClr val="lt1"/>
                </a:solidFill>
              </a:defRPr>
            </a:lvl4pPr>
            <a:lvl5pPr lvl="4" algn="ctr" rtl="0">
              <a:lnSpc>
                <a:spcPct val="90000"/>
              </a:lnSpc>
              <a:buNone/>
              <a:defRPr>
                <a:solidFill>
                  <a:schemeClr val="lt1"/>
                </a:solidFill>
              </a:defRPr>
            </a:lvl5pPr>
            <a:lvl6pPr lvl="5" algn="ctr" rtl="0">
              <a:lnSpc>
                <a:spcPct val="90000"/>
              </a:lnSpc>
              <a:buNone/>
              <a:defRPr>
                <a:solidFill>
                  <a:schemeClr val="lt1"/>
                </a:solidFill>
              </a:defRPr>
            </a:lvl6pPr>
            <a:lvl7pPr lvl="6" algn="ctr" rtl="0">
              <a:lnSpc>
                <a:spcPct val="90000"/>
              </a:lnSpc>
              <a:buNone/>
              <a:defRPr>
                <a:solidFill>
                  <a:schemeClr val="lt1"/>
                </a:solidFill>
              </a:defRPr>
            </a:lvl7pPr>
            <a:lvl8pPr lvl="7" algn="ctr" rtl="0">
              <a:lnSpc>
                <a:spcPct val="90000"/>
              </a:lnSpc>
              <a:buNone/>
              <a:defRPr>
                <a:solidFill>
                  <a:schemeClr val="lt1"/>
                </a:solidFill>
              </a:defRPr>
            </a:lvl8pPr>
            <a:lvl9pPr lvl="8" algn="ctr" rtl="0">
              <a:lnSpc>
                <a:spcPct val="90000"/>
              </a:lnSpc>
              <a:buNone/>
              <a:defRPr>
                <a:solidFill>
                  <a:schemeClr val="lt1"/>
                </a:solidFill>
              </a:defRPr>
            </a:lvl9pPr>
          </a:lstStyle>
          <a:p>
            <a:pPr marL="0" lvl="0" indent="0" algn="ctr" rtl="0">
              <a:spcBef>
                <a:spcPts val="0"/>
              </a:spcBef>
              <a:spcAft>
                <a:spcPts val="0"/>
              </a:spcAft>
              <a:buNone/>
            </a:pPr>
            <a:r>
              <a:rPr lang="ja"/>
              <a:t>page. </a:t>
            </a:r>
            <a:fld id="{00000000-1234-1234-1234-123412341234}" type="slidenum">
              <a:rPr lang="ja"/>
              <a:t>‹#›</a:t>
            </a:fld>
            <a:endParaRPr/>
          </a:p>
        </p:txBody>
      </p:sp>
      <p:sp>
        <p:nvSpPr>
          <p:cNvPr id="26" name="Google Shape;26;p5"/>
          <p:cNvSpPr/>
          <p:nvPr/>
        </p:nvSpPr>
        <p:spPr>
          <a:xfrm>
            <a:off x="-75" y="4892700"/>
            <a:ext cx="1197600" cy="2415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ja" sz="1200">
                <a:solidFill>
                  <a:schemeClr val="lt1"/>
                </a:solidFill>
              </a:rPr>
              <a:t>有次研@2024</a:t>
            </a:r>
            <a:endParaRPr sz="1200">
              <a:solidFill>
                <a:schemeClr val="lt1"/>
              </a:solidFill>
            </a:endParaRPr>
          </a:p>
        </p:txBody>
      </p:sp>
      <p:pic>
        <p:nvPicPr>
          <p:cNvPr id="27" name="Google Shape;27;p5"/>
          <p:cNvPicPr preferRelativeResize="0"/>
          <p:nvPr/>
        </p:nvPicPr>
        <p:blipFill rotWithShape="1">
          <a:blip r:embed="rId3">
            <a:alphaModFix/>
          </a:blip>
          <a:srcRect/>
          <a:stretch/>
        </p:blipFill>
        <p:spPr>
          <a:xfrm>
            <a:off x="40" y="4517909"/>
            <a:ext cx="2130970" cy="278496"/>
          </a:xfrm>
          <a:prstGeom prst="rect">
            <a:avLst/>
          </a:prstGeom>
          <a:noFill/>
          <a:ln>
            <a:noFill/>
          </a:ln>
        </p:spPr>
      </p:pic>
      <p:sp>
        <p:nvSpPr>
          <p:cNvPr id="28" name="Google Shape;28;p5"/>
          <p:cNvSpPr/>
          <p:nvPr/>
        </p:nvSpPr>
        <p:spPr>
          <a:xfrm>
            <a:off x="0" y="4796388"/>
            <a:ext cx="3102246" cy="47250"/>
          </a:xfrm>
          <a:custGeom>
            <a:avLst/>
            <a:gdLst/>
            <a:ahLst/>
            <a:cxnLst/>
            <a:rect l="l" t="t" r="r" b="b"/>
            <a:pathLst>
              <a:path w="21600" h="21600" extrusionOk="0">
                <a:moveTo>
                  <a:pt x="0" y="0"/>
                </a:moveTo>
                <a:lnTo>
                  <a:pt x="21600" y="0"/>
                </a:lnTo>
                <a:lnTo>
                  <a:pt x="21600" y="21600"/>
                </a:lnTo>
                <a:lnTo>
                  <a:pt x="0" y="21600"/>
                </a:lnTo>
                <a:close/>
              </a:path>
            </a:pathLst>
          </a:custGeom>
          <a:gradFill>
            <a:gsLst>
              <a:gs pos="0">
                <a:srgbClr val="000000"/>
              </a:gs>
              <a:gs pos="100000">
                <a:srgbClr val="FFFFFF"/>
              </a:gs>
            </a:gsLst>
            <a:lin ang="0" scaled="0"/>
          </a:gradFill>
          <a:ln>
            <a:noFill/>
          </a:ln>
        </p:spPr>
      </p:sp>
      <p:sp>
        <p:nvSpPr>
          <p:cNvPr id="29" name="Google Shape;29;p5"/>
          <p:cNvSpPr txBox="1"/>
          <p:nvPr/>
        </p:nvSpPr>
        <p:spPr>
          <a:xfrm>
            <a:off x="1828800" y="789600"/>
            <a:ext cx="7049400" cy="1403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 name="Google Shape;30;p5"/>
          <p:cNvSpPr txBox="1"/>
          <p:nvPr/>
        </p:nvSpPr>
        <p:spPr>
          <a:xfrm>
            <a:off x="170050" y="3732025"/>
            <a:ext cx="2932200" cy="82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 name="Google Shape;31;p5"/>
          <p:cNvSpPr txBox="1">
            <a:spLocks noGrp="1"/>
          </p:cNvSpPr>
          <p:nvPr>
            <p:ph type="title"/>
          </p:nvPr>
        </p:nvSpPr>
        <p:spPr>
          <a:xfrm>
            <a:off x="2190300" y="850600"/>
            <a:ext cx="6315900" cy="129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3100"/>
              <a:buNone/>
              <a:defRPr sz="31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1047350" y="2675200"/>
            <a:ext cx="7049400" cy="1485300"/>
          </a:xfrm>
          <a:prstGeom prst="rect">
            <a:avLst/>
          </a:prstGeom>
          <a:noFill/>
          <a:ln>
            <a:noFill/>
          </a:ln>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pic>
        <p:nvPicPr>
          <p:cNvPr id="33" name="Google Shape;33;p5"/>
          <p:cNvPicPr preferRelativeResize="0"/>
          <p:nvPr/>
        </p:nvPicPr>
        <p:blipFill rotWithShape="1">
          <a:blip r:embed="rId4">
            <a:alphaModFix/>
          </a:blip>
          <a:srcRect t="3484" r="2865"/>
          <a:stretch/>
        </p:blipFill>
        <p:spPr>
          <a:xfrm>
            <a:off x="50" y="578125"/>
            <a:ext cx="1750879" cy="17397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8"/>
          <p:cNvSpPr txBox="1">
            <a:spLocks noGrp="1"/>
          </p:cNvSpPr>
          <p:nvPr>
            <p:ph type="title"/>
          </p:nvPr>
        </p:nvSpPr>
        <p:spPr>
          <a:xfrm>
            <a:off x="1229425" y="899886"/>
            <a:ext cx="7740404" cy="1337624"/>
          </a:xfrm>
          <a:prstGeom prst="rect">
            <a:avLst/>
          </a:prstGeom>
        </p:spPr>
        <p:txBody>
          <a:bodyPr spcFirstLastPara="1" wrap="square" lIns="91425" tIns="91425" rIns="91425" bIns="91425" anchor="ctr" anchorCtr="0">
            <a:noAutofit/>
          </a:bodyPr>
          <a:lstStyle/>
          <a:p>
            <a:pPr lvl="0">
              <a:lnSpc>
                <a:spcPct val="115000"/>
              </a:lnSpc>
            </a:pPr>
            <a:r>
              <a:rPr lang="en-US" sz="2400" b="1" spc="-5" dirty="0"/>
              <a:t>Z</a:t>
            </a:r>
            <a:r>
              <a:rPr lang="en-US" sz="2400" b="1" spc="-5" dirty="0" smtClean="0"/>
              <a:t>ero </a:t>
            </a:r>
            <a:r>
              <a:rPr lang="en-US" sz="2400" b="1" spc="-5" dirty="0"/>
              <a:t>shot emotion classification in </a:t>
            </a:r>
            <a:r>
              <a:rPr lang="en-US" sz="2400" b="1" spc="-5" dirty="0" smtClean="0"/>
              <a:t>text </a:t>
            </a:r>
            <a:br>
              <a:rPr lang="en-US" sz="2400" b="1" spc="-5" dirty="0" smtClean="0"/>
            </a:br>
            <a:r>
              <a:rPr lang="en-US" sz="2400" b="1" spc="-5" dirty="0" smtClean="0"/>
              <a:t>(summary of results and analysis)</a:t>
            </a:r>
            <a:br>
              <a:rPr lang="en-US" sz="2400" b="1" spc="-5" dirty="0" smtClean="0"/>
            </a:br>
            <a:r>
              <a:rPr lang="en-US" sz="2400" b="1" spc="-5" dirty="0" smtClean="0"/>
              <a:t/>
            </a:r>
            <a:br>
              <a:rPr lang="en-US" sz="2400" b="1" spc="-5" dirty="0" smtClean="0"/>
            </a:br>
            <a:endParaRPr sz="2400" b="1" dirty="0">
              <a:solidFill>
                <a:schemeClr val="dk1"/>
              </a:solidFill>
            </a:endParaRPr>
          </a:p>
        </p:txBody>
      </p:sp>
      <p:sp>
        <p:nvSpPr>
          <p:cNvPr id="46" name="Google Shape;46;p8"/>
          <p:cNvSpPr txBox="1">
            <a:spLocks noGrp="1"/>
          </p:cNvSpPr>
          <p:nvPr>
            <p:ph type="sldNum" idx="12"/>
          </p:nvPr>
        </p:nvSpPr>
        <p:spPr>
          <a:xfrm>
            <a:off x="8634984" y="4827126"/>
            <a:ext cx="548700" cy="393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US" altLang="ja"/>
              <a:t>1</a:t>
            </a:fld>
            <a:endParaRPr dirty="0"/>
          </a:p>
        </p:txBody>
      </p:sp>
      <p:sp>
        <p:nvSpPr>
          <p:cNvPr id="2" name="Rectangle 1"/>
          <p:cNvSpPr/>
          <p:nvPr/>
        </p:nvSpPr>
        <p:spPr>
          <a:xfrm>
            <a:off x="221673" y="3636363"/>
            <a:ext cx="4572000" cy="738664"/>
          </a:xfrm>
          <a:prstGeom prst="rect">
            <a:avLst/>
          </a:prstGeom>
        </p:spPr>
        <p:txBody>
          <a:bodyPr>
            <a:spAutoFit/>
          </a:bodyPr>
          <a:lstStyle/>
          <a:p>
            <a:pPr>
              <a:lnSpc>
                <a:spcPct val="150000"/>
              </a:lnSpc>
            </a:pPr>
            <a:r>
              <a:rPr lang="en-US" dirty="0"/>
              <a:t>Gita </a:t>
            </a:r>
            <a:r>
              <a:rPr lang="en-US" dirty="0" err="1"/>
              <a:t>Tabe</a:t>
            </a:r>
            <a:r>
              <a:rPr lang="en-US" dirty="0"/>
              <a:t> </a:t>
            </a:r>
            <a:r>
              <a:rPr lang="en-US" dirty="0" err="1"/>
              <a:t>Jamaat</a:t>
            </a:r>
            <a:endParaRPr lang="en-US" dirty="0"/>
          </a:p>
          <a:p>
            <a:pPr>
              <a:lnSpc>
                <a:spcPct val="150000"/>
              </a:lnSpc>
            </a:pPr>
            <a:r>
              <a:rPr lang="en-US" dirty="0"/>
              <a:t>Student ID: 237-D8905</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Analyzing results regarding labels (for </a:t>
            </a:r>
            <a:r>
              <a:rPr lang="en-US" b="1" dirty="0" smtClean="0"/>
              <a:t>expr emo </a:t>
            </a:r>
            <a:r>
              <a:rPr lang="en-US" b="1" dirty="0"/>
              <a:t>prompt using </a:t>
            </a:r>
            <a:r>
              <a:rPr lang="en-US" b="1" dirty="0" smtClean="0"/>
              <a:t>R</a:t>
            </a:r>
            <a:r>
              <a:rPr lang="en-US" b="1" dirty="0"/>
              <a:t>o</a:t>
            </a:r>
            <a:r>
              <a:rPr lang="en-US" b="1" dirty="0" smtClean="0"/>
              <a:t>berta </a:t>
            </a:r>
            <a:r>
              <a:rPr lang="en-US" b="1" dirty="0"/>
              <a:t>model </a:t>
            </a:r>
            <a:r>
              <a:rPr lang="en-US" b="1" dirty="0" smtClean="0"/>
              <a:t>) (review)</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10</a:t>
            </a:fld>
            <a:endParaRPr lang="ja" altLang="en-US"/>
          </a:p>
        </p:txBody>
      </p:sp>
      <p:sp>
        <p:nvSpPr>
          <p:cNvPr id="6" name="TextBox 5"/>
          <p:cNvSpPr txBox="1"/>
          <p:nvPr/>
        </p:nvSpPr>
        <p:spPr>
          <a:xfrm>
            <a:off x="1039090" y="831273"/>
            <a:ext cx="6759329" cy="954107"/>
          </a:xfrm>
          <a:prstGeom prst="rect">
            <a:avLst/>
          </a:prstGeom>
          <a:noFill/>
        </p:spPr>
        <p:txBody>
          <a:bodyPr wrap="square" rtlCol="0">
            <a:spAutoFit/>
          </a:bodyPr>
          <a:lstStyle/>
          <a:p>
            <a:r>
              <a:rPr lang="en-US" dirty="0"/>
              <a:t>Table </a:t>
            </a:r>
            <a:r>
              <a:rPr lang="en-US" dirty="0" smtClean="0"/>
              <a:t>10: </a:t>
            </a:r>
            <a:r>
              <a:rPr lang="en-US" dirty="0"/>
              <a:t>Results regarding labels, using emotion name, </a:t>
            </a:r>
            <a:r>
              <a:rPr lang="en-US" dirty="0" smtClean="0"/>
              <a:t>Roberta </a:t>
            </a:r>
            <a:r>
              <a:rPr lang="en-US" dirty="0"/>
              <a:t>model, Tec dataset</a:t>
            </a:r>
          </a:p>
          <a:p>
            <a:endParaRPr lang="en-US" dirty="0"/>
          </a:p>
          <a:p>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2550751664"/>
              </p:ext>
            </p:extLst>
          </p:nvPr>
        </p:nvGraphicFramePr>
        <p:xfrm>
          <a:off x="1039091" y="1463395"/>
          <a:ext cx="6492416"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0.3</a:t>
                      </a:r>
                      <a:endParaRPr lang="en-US" dirty="0"/>
                    </a:p>
                  </a:txBody>
                  <a:tcPr/>
                </a:tc>
                <a:tc>
                  <a:txBody>
                    <a:bodyPr/>
                    <a:lstStyle/>
                    <a:p>
                      <a:r>
                        <a:rPr lang="en-US" dirty="0" smtClean="0"/>
                        <a:t>0.2</a:t>
                      </a:r>
                      <a:endParaRPr lang="en-US" dirty="0"/>
                    </a:p>
                  </a:txBody>
                  <a:tcPr/>
                </a:tc>
                <a:tc>
                  <a:txBody>
                    <a:bodyPr/>
                    <a:lstStyle/>
                    <a:p>
                      <a:r>
                        <a:rPr lang="en-US" dirty="0" smtClean="0"/>
                        <a:t>0.34</a:t>
                      </a:r>
                      <a:endParaRPr lang="en-US" dirty="0"/>
                    </a:p>
                  </a:txBody>
                  <a:tcPr/>
                </a:tc>
                <a:tc>
                  <a:txBody>
                    <a:bodyPr/>
                    <a:lstStyle/>
                    <a:p>
                      <a:r>
                        <a:rPr lang="en-US" dirty="0" smtClean="0"/>
                        <a:t>0.54</a:t>
                      </a:r>
                      <a:endParaRPr lang="en-US" dirty="0"/>
                    </a:p>
                  </a:txBody>
                  <a:tcPr/>
                </a:tc>
                <a:tc>
                  <a:txBody>
                    <a:bodyPr/>
                    <a:lstStyle/>
                    <a:p>
                      <a:r>
                        <a:rPr lang="en-US" dirty="0" smtClean="0"/>
                        <a:t>0.47</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2266447585"/>
                  </a:ext>
                </a:extLst>
              </a:tr>
            </a:tbl>
          </a:graphicData>
        </a:graphic>
      </p:graphicFrame>
      <p:sp>
        <p:nvSpPr>
          <p:cNvPr id="8" name="Rectangle 7"/>
          <p:cNvSpPr/>
          <p:nvPr/>
        </p:nvSpPr>
        <p:spPr>
          <a:xfrm>
            <a:off x="930459" y="2572550"/>
            <a:ext cx="6976590" cy="523220"/>
          </a:xfrm>
          <a:prstGeom prst="rect">
            <a:avLst/>
          </a:prstGeom>
        </p:spPr>
        <p:txBody>
          <a:bodyPr wrap="none">
            <a:spAutoFit/>
          </a:bodyPr>
          <a:lstStyle/>
          <a:p>
            <a:r>
              <a:rPr lang="en-US" dirty="0"/>
              <a:t>Table </a:t>
            </a:r>
            <a:r>
              <a:rPr lang="en-US" dirty="0" smtClean="0"/>
              <a:t>11: </a:t>
            </a:r>
            <a:r>
              <a:rPr lang="en-US" dirty="0"/>
              <a:t>Results regarding labels, using emotion </a:t>
            </a:r>
            <a:r>
              <a:rPr lang="en-US" dirty="0" smtClean="0"/>
              <a:t>prompt, </a:t>
            </a:r>
            <a:r>
              <a:rPr lang="en-US" dirty="0"/>
              <a:t>Roberta model, Tec dataset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68332508"/>
              </p:ext>
            </p:extLst>
          </p:nvPr>
        </p:nvGraphicFramePr>
        <p:xfrm>
          <a:off x="1039091" y="3095770"/>
          <a:ext cx="6492416" cy="684378"/>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13538">
                <a:tc>
                  <a:txBody>
                    <a:bodyPr/>
                    <a:lstStyle/>
                    <a:p>
                      <a:r>
                        <a:rPr lang="en-US" dirty="0" smtClean="0"/>
                        <a:t>F1</a:t>
                      </a:r>
                      <a:r>
                        <a:rPr lang="en-US" baseline="0" dirty="0" smtClean="0"/>
                        <a:t> score</a:t>
                      </a:r>
                      <a:endParaRPr lang="en-US" dirty="0"/>
                    </a:p>
                  </a:txBody>
                  <a:tcPr/>
                </a:tc>
                <a:tc>
                  <a:txBody>
                    <a:bodyPr/>
                    <a:lstStyle/>
                    <a:p>
                      <a:r>
                        <a:rPr lang="en-US" dirty="0" smtClean="0"/>
                        <a:t>0.34</a:t>
                      </a:r>
                      <a:endParaRPr lang="en-US" dirty="0"/>
                    </a:p>
                  </a:txBody>
                  <a:tcPr/>
                </a:tc>
                <a:tc>
                  <a:txBody>
                    <a:bodyPr/>
                    <a:lstStyle/>
                    <a:p>
                      <a:r>
                        <a:rPr lang="en-US" dirty="0" smtClean="0"/>
                        <a:t>0.22</a:t>
                      </a:r>
                      <a:endParaRPr lang="en-US" dirty="0"/>
                    </a:p>
                  </a:txBody>
                  <a:tcPr/>
                </a:tc>
                <a:tc>
                  <a:txBody>
                    <a:bodyPr/>
                    <a:lstStyle/>
                    <a:p>
                      <a:r>
                        <a:rPr lang="en-US" dirty="0" smtClean="0"/>
                        <a:t>0.39</a:t>
                      </a:r>
                      <a:endParaRPr lang="en-US" dirty="0"/>
                    </a:p>
                  </a:txBody>
                  <a:tcPr/>
                </a:tc>
                <a:tc>
                  <a:txBody>
                    <a:bodyPr/>
                    <a:lstStyle/>
                    <a:p>
                      <a:r>
                        <a:rPr lang="en-US" dirty="0" smtClean="0"/>
                        <a:t>0.5</a:t>
                      </a:r>
                      <a:endParaRPr lang="en-US" dirty="0"/>
                    </a:p>
                  </a:txBody>
                  <a:tcPr/>
                </a:tc>
                <a:tc>
                  <a:txBody>
                    <a:bodyPr/>
                    <a:lstStyle/>
                    <a:p>
                      <a:r>
                        <a:rPr lang="en-US" dirty="0" smtClean="0"/>
                        <a:t>0.44</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2266447585"/>
                  </a:ext>
                </a:extLst>
              </a:tr>
            </a:tbl>
          </a:graphicData>
        </a:graphic>
      </p:graphicFrame>
      <p:sp>
        <p:nvSpPr>
          <p:cNvPr id="11" name="Rectangle 10"/>
          <p:cNvSpPr/>
          <p:nvPr/>
        </p:nvSpPr>
        <p:spPr>
          <a:xfrm>
            <a:off x="835867" y="4212025"/>
            <a:ext cx="4358886" cy="307777"/>
          </a:xfrm>
          <a:prstGeom prst="rect">
            <a:avLst/>
          </a:prstGeom>
        </p:spPr>
        <p:txBody>
          <a:bodyPr wrap="none">
            <a:spAutoFit/>
          </a:bodyPr>
          <a:lstStyle/>
          <a:p>
            <a:r>
              <a:rPr lang="en-US" dirty="0"/>
              <a:t>The most </a:t>
            </a:r>
            <a:r>
              <a:rPr lang="en-US" dirty="0" smtClean="0"/>
              <a:t>improvements are </a:t>
            </a:r>
            <a:r>
              <a:rPr lang="en-US" dirty="0"/>
              <a:t>for label fear and </a:t>
            </a:r>
            <a:r>
              <a:rPr lang="en-US" dirty="0" smtClean="0"/>
              <a:t>anger.</a:t>
            </a:r>
            <a:endParaRPr lang="en-US" dirty="0"/>
          </a:p>
        </p:txBody>
      </p:sp>
    </p:spTree>
    <p:extLst>
      <p:ext uri="{BB962C8B-B14F-4D97-AF65-F5344CB8AC3E}">
        <p14:creationId xmlns:p14="http://schemas.microsoft.com/office/powerpoint/2010/main" val="39687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Analysis of results</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11</a:t>
            </a:fld>
            <a:endParaRPr lang="ja" altLang="en-US"/>
          </a:p>
        </p:txBody>
      </p:sp>
      <p:sp>
        <p:nvSpPr>
          <p:cNvPr id="5" name="TextBox 4"/>
          <p:cNvSpPr txBox="1"/>
          <p:nvPr/>
        </p:nvSpPr>
        <p:spPr>
          <a:xfrm>
            <a:off x="550127" y="877229"/>
            <a:ext cx="7909932" cy="3813717"/>
          </a:xfrm>
          <a:prstGeom prst="rect">
            <a:avLst/>
          </a:prstGeom>
          <a:noFill/>
        </p:spPr>
        <p:txBody>
          <a:bodyPr wrap="square" rtlCol="0">
            <a:spAutoFit/>
          </a:bodyPr>
          <a:lstStyle/>
          <a:p>
            <a:endParaRPr lang="en-US" dirty="0"/>
          </a:p>
        </p:txBody>
      </p:sp>
      <p:sp>
        <p:nvSpPr>
          <p:cNvPr id="6" name="TextBox 5"/>
          <p:cNvSpPr txBox="1"/>
          <p:nvPr/>
        </p:nvSpPr>
        <p:spPr>
          <a:xfrm>
            <a:off x="311700" y="877229"/>
            <a:ext cx="8735121"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Adding descriptions to the emotions could affect the context of the emotion and textual entailment probability</a:t>
            </a:r>
          </a:p>
          <a:p>
            <a:endParaRPr lang="en-US" dirty="0"/>
          </a:p>
          <a:p>
            <a:pPr marL="285750" indent="-285750">
              <a:buFont typeface="Arial" panose="020B0604020202020204" pitchFamily="34" charset="0"/>
              <a:buChar char="•"/>
            </a:pPr>
            <a:r>
              <a:rPr lang="en-US" dirty="0" smtClean="0"/>
              <a:t>So, to analyze the results for the cases that using prompt could lead to improvement to them, it’s possible to check the attention scores of tokens regarding their relation to the emotion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smtClean="0"/>
              <a:t>The measured attention score is the average of attention scores of heads of the last layer of the model</a:t>
            </a:r>
          </a:p>
          <a:p>
            <a:endParaRPr lang="en-US" dirty="0"/>
          </a:p>
          <a:p>
            <a:endParaRPr lang="en-US" dirty="0"/>
          </a:p>
        </p:txBody>
      </p:sp>
    </p:spTree>
    <p:extLst>
      <p:ext uri="{BB962C8B-B14F-4D97-AF65-F5344CB8AC3E}">
        <p14:creationId xmlns:p14="http://schemas.microsoft.com/office/powerpoint/2010/main" val="2979426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Checking the average of attention scores for some samples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12</a:t>
            </a:fld>
            <a:endParaRPr lang="ja" altLang="en-US"/>
          </a:p>
        </p:txBody>
      </p:sp>
      <p:graphicFrame>
        <p:nvGraphicFramePr>
          <p:cNvPr id="3" name="Table 2"/>
          <p:cNvGraphicFramePr>
            <a:graphicFrameLocks noGrp="1"/>
          </p:cNvGraphicFramePr>
          <p:nvPr>
            <p:extLst>
              <p:ext uri="{D42A27DB-BD31-4B8C-83A1-F6EECF244321}">
                <p14:modId xmlns:p14="http://schemas.microsoft.com/office/powerpoint/2010/main" val="1208749838"/>
              </p:ext>
            </p:extLst>
          </p:nvPr>
        </p:nvGraphicFramePr>
        <p:xfrm>
          <a:off x="228996" y="1274945"/>
          <a:ext cx="8711802" cy="2945746"/>
        </p:xfrm>
        <a:graphic>
          <a:graphicData uri="http://schemas.openxmlformats.org/drawingml/2006/table">
            <a:tbl>
              <a:tblPr firstRow="1" bandRow="1">
                <a:tableStyleId>{5C22544A-7EE6-4342-B048-85BDC9FD1C3A}</a:tableStyleId>
              </a:tblPr>
              <a:tblGrid>
                <a:gridCol w="2903934">
                  <a:extLst>
                    <a:ext uri="{9D8B030D-6E8A-4147-A177-3AD203B41FA5}">
                      <a16:colId xmlns:a16="http://schemas.microsoft.com/office/drawing/2014/main" val="574670576"/>
                    </a:ext>
                  </a:extLst>
                </a:gridCol>
                <a:gridCol w="2903934">
                  <a:extLst>
                    <a:ext uri="{9D8B030D-6E8A-4147-A177-3AD203B41FA5}">
                      <a16:colId xmlns:a16="http://schemas.microsoft.com/office/drawing/2014/main" val="1021613212"/>
                    </a:ext>
                  </a:extLst>
                </a:gridCol>
                <a:gridCol w="2903934">
                  <a:extLst>
                    <a:ext uri="{9D8B030D-6E8A-4147-A177-3AD203B41FA5}">
                      <a16:colId xmlns:a16="http://schemas.microsoft.com/office/drawing/2014/main" val="2344369391"/>
                    </a:ext>
                  </a:extLst>
                </a:gridCol>
              </a:tblGrid>
              <a:tr h="324466">
                <a:tc>
                  <a:txBody>
                    <a:bodyPr/>
                    <a:lstStyle/>
                    <a:p>
                      <a:r>
                        <a:rPr lang="en-US" dirty="0" smtClean="0"/>
                        <a:t>Sentence</a:t>
                      </a:r>
                      <a:endParaRPr lang="en-US" dirty="0"/>
                    </a:p>
                  </a:txBody>
                  <a:tcPr/>
                </a:tc>
                <a:tc>
                  <a:txBody>
                    <a:bodyPr/>
                    <a:lstStyle/>
                    <a:p>
                      <a:r>
                        <a:rPr lang="en-US" dirty="0" smtClean="0"/>
                        <a:t>label</a:t>
                      </a:r>
                      <a:endParaRPr lang="en-US" dirty="0"/>
                    </a:p>
                  </a:txBody>
                  <a:tcPr/>
                </a:tc>
                <a:tc>
                  <a:txBody>
                    <a:bodyPr/>
                    <a:lstStyle/>
                    <a:p>
                      <a:r>
                        <a:rPr lang="en-US" dirty="0" smtClean="0"/>
                        <a:t>Average of attention scores</a:t>
                      </a:r>
                      <a:endParaRPr lang="en-US" dirty="0"/>
                    </a:p>
                  </a:txBody>
                  <a:tcPr/>
                </a:tc>
                <a:extLst>
                  <a:ext uri="{0D108BD9-81ED-4DB2-BD59-A6C34878D82A}">
                    <a16:rowId xmlns:a16="http://schemas.microsoft.com/office/drawing/2014/main" val="3558499564"/>
                  </a:ext>
                </a:extLst>
              </a:tr>
              <a:tr h="1013402">
                <a:tc>
                  <a:txBody>
                    <a:bodyPr/>
                    <a:lstStyle/>
                    <a:p>
                      <a:r>
                        <a:rPr lang="en-US" dirty="0" smtClean="0"/>
                        <a:t>I was very happy when I received the year end results as I was worried about how well I had done. I was very happy to know that I had passed. </a:t>
                      </a:r>
                      <a:endParaRPr lang="en-US" dirty="0"/>
                    </a:p>
                  </a:txBody>
                  <a:tcPr/>
                </a:tc>
                <a:tc>
                  <a:txBody>
                    <a:bodyPr/>
                    <a:lstStyle/>
                    <a:p>
                      <a:r>
                        <a:rPr lang="en-US" dirty="0" smtClean="0"/>
                        <a:t>joy</a:t>
                      </a:r>
                      <a:endParaRPr lang="en-US" dirty="0"/>
                    </a:p>
                  </a:txBody>
                  <a:tcPr/>
                </a:tc>
                <a:tc>
                  <a:txBody>
                    <a:bodyPr/>
                    <a:lstStyle/>
                    <a:p>
                      <a:r>
                        <a:rPr lang="en-US" dirty="0" smtClean="0"/>
                        <a:t>0.073</a:t>
                      </a:r>
                      <a:endParaRPr lang="en-US" dirty="0"/>
                    </a:p>
                  </a:txBody>
                  <a:tcPr/>
                </a:tc>
                <a:extLst>
                  <a:ext uri="{0D108BD9-81ED-4DB2-BD59-A6C34878D82A}">
                    <a16:rowId xmlns:a16="http://schemas.microsoft.com/office/drawing/2014/main" val="2162796277"/>
                  </a:ext>
                </a:extLst>
              </a:tr>
              <a:tr h="826723">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I am disgusted with the behavior of a car driver whose car would run over me and my friends during our autumn brigade. </a:t>
                      </a:r>
                    </a:p>
                  </a:txBody>
                  <a:tcPr/>
                </a:tc>
                <a:tc>
                  <a:txBody>
                    <a:bodyPr/>
                    <a:lstStyle/>
                    <a:p>
                      <a:r>
                        <a:rPr lang="en-US" dirty="0" smtClean="0"/>
                        <a:t>disgust</a:t>
                      </a:r>
                      <a:endParaRPr lang="en-US" dirty="0"/>
                    </a:p>
                  </a:txBody>
                  <a:tcPr/>
                </a:tc>
                <a:tc>
                  <a:txBody>
                    <a:bodyPr/>
                    <a:lstStyle/>
                    <a:p>
                      <a:r>
                        <a:rPr lang="en-US" dirty="0" smtClean="0"/>
                        <a:t>0.033</a:t>
                      </a:r>
                      <a:endParaRPr lang="en-US" dirty="0"/>
                    </a:p>
                  </a:txBody>
                  <a:tcPr/>
                </a:tc>
                <a:extLst>
                  <a:ext uri="{0D108BD9-81ED-4DB2-BD59-A6C34878D82A}">
                    <a16:rowId xmlns:a16="http://schemas.microsoft.com/office/drawing/2014/main" val="2484243904"/>
                  </a:ext>
                </a:extLst>
              </a:tr>
              <a:tr h="453364">
                <a:tc>
                  <a:txBody>
                    <a:bodyPr/>
                    <a:lstStyle/>
                    <a:p>
                      <a:r>
                        <a:rPr lang="en-US" dirty="0" smtClean="0"/>
                        <a:t>When I had to walk along a dark road alone. </a:t>
                      </a:r>
                      <a:endParaRPr lang="en-US" dirty="0"/>
                    </a:p>
                  </a:txBody>
                  <a:tcPr/>
                </a:tc>
                <a:tc>
                  <a:txBody>
                    <a:bodyPr/>
                    <a:lstStyle/>
                    <a:p>
                      <a:r>
                        <a:rPr lang="en-US" dirty="0" smtClean="0"/>
                        <a:t>fear</a:t>
                      </a:r>
                      <a:endParaRPr lang="en-US" dirty="0"/>
                    </a:p>
                  </a:txBody>
                  <a:tcPr/>
                </a:tc>
                <a:tc>
                  <a:txBody>
                    <a:bodyPr/>
                    <a:lstStyle/>
                    <a:p>
                      <a:r>
                        <a:rPr lang="en-US" dirty="0" smtClean="0"/>
                        <a:t>0.053</a:t>
                      </a:r>
                      <a:endParaRPr lang="en-US" dirty="0"/>
                    </a:p>
                  </a:txBody>
                  <a:tcPr/>
                </a:tc>
                <a:extLst>
                  <a:ext uri="{0D108BD9-81ED-4DB2-BD59-A6C34878D82A}">
                    <a16:rowId xmlns:a16="http://schemas.microsoft.com/office/drawing/2014/main" val="3934133464"/>
                  </a:ext>
                </a:extLst>
              </a:tr>
            </a:tbl>
          </a:graphicData>
        </a:graphic>
      </p:graphicFrame>
      <p:sp>
        <p:nvSpPr>
          <p:cNvPr id="6" name="TextBox 5"/>
          <p:cNvSpPr txBox="1"/>
          <p:nvPr/>
        </p:nvSpPr>
        <p:spPr>
          <a:xfrm>
            <a:off x="311700" y="536281"/>
            <a:ext cx="8440414" cy="738664"/>
          </a:xfrm>
          <a:prstGeom prst="rect">
            <a:avLst/>
          </a:prstGeom>
          <a:noFill/>
        </p:spPr>
        <p:txBody>
          <a:bodyPr wrap="square" rtlCol="0">
            <a:spAutoFit/>
          </a:bodyPr>
          <a:lstStyle/>
          <a:p>
            <a:r>
              <a:rPr lang="en-US" dirty="0" smtClean="0"/>
              <a:t>Table 12: The following table shows some sample sentences that using </a:t>
            </a:r>
            <a:r>
              <a:rPr lang="en-US" dirty="0" err="1" smtClean="0"/>
              <a:t>expr_emo</a:t>
            </a:r>
            <a:r>
              <a:rPr lang="en-US" dirty="0" smtClean="0"/>
              <a:t> prompt could lead to improvement to them and the emotion token(like disgust) had highest average of attention scores regarding itself when using the prompt of true emotion compared to using the prompts of other emotions. </a:t>
            </a:r>
            <a:endParaRPr lang="en-US" dirty="0"/>
          </a:p>
        </p:txBody>
      </p:sp>
      <p:sp>
        <p:nvSpPr>
          <p:cNvPr id="7" name="Rectangle 6"/>
          <p:cNvSpPr/>
          <p:nvPr/>
        </p:nvSpPr>
        <p:spPr>
          <a:xfrm>
            <a:off x="228996" y="4229143"/>
            <a:ext cx="8290890" cy="523220"/>
          </a:xfrm>
          <a:prstGeom prst="rect">
            <a:avLst/>
          </a:prstGeom>
        </p:spPr>
        <p:txBody>
          <a:bodyPr wrap="square">
            <a:spAutoFit/>
          </a:bodyPr>
          <a:lstStyle/>
          <a:p>
            <a:r>
              <a:rPr lang="en-US" dirty="0"/>
              <a:t>We can see that in these sample sentences, there are some tokens that are obviously relevant to the emotion (like happy relevant to joy, disgusted relevant to disgust, dark relevant to fear). </a:t>
            </a:r>
          </a:p>
        </p:txBody>
      </p:sp>
    </p:spTree>
    <p:extLst>
      <p:ext uri="{BB962C8B-B14F-4D97-AF65-F5344CB8AC3E}">
        <p14:creationId xmlns:p14="http://schemas.microsoft.com/office/powerpoint/2010/main" val="4105452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Checking the average of attention scores for some samples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13</a:t>
            </a:fld>
            <a:endParaRPr lang="ja" altLang="en-US"/>
          </a:p>
        </p:txBody>
      </p:sp>
      <p:sp>
        <p:nvSpPr>
          <p:cNvPr id="3" name="TextBox 2"/>
          <p:cNvSpPr txBox="1"/>
          <p:nvPr/>
        </p:nvSpPr>
        <p:spPr>
          <a:xfrm>
            <a:off x="311700" y="572700"/>
            <a:ext cx="7794921" cy="954107"/>
          </a:xfrm>
          <a:prstGeom prst="rect">
            <a:avLst/>
          </a:prstGeom>
          <a:noFill/>
        </p:spPr>
        <p:txBody>
          <a:bodyPr wrap="square" rtlCol="0">
            <a:spAutoFit/>
          </a:bodyPr>
          <a:lstStyle/>
          <a:p>
            <a:endParaRPr lang="en-US" dirty="0"/>
          </a:p>
          <a:p>
            <a:endParaRPr lang="en-US" dirty="0" smtClean="0"/>
          </a:p>
          <a:p>
            <a:endParaRPr lang="en-US" dirty="0"/>
          </a:p>
          <a:p>
            <a:r>
              <a:rPr lang="en-US" dirty="0" smtClean="0"/>
              <a:t>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8436608"/>
              </p:ext>
            </p:extLst>
          </p:nvPr>
        </p:nvGraphicFramePr>
        <p:xfrm>
          <a:off x="192714" y="1526807"/>
          <a:ext cx="8469086" cy="3139440"/>
        </p:xfrm>
        <a:graphic>
          <a:graphicData uri="http://schemas.openxmlformats.org/drawingml/2006/table">
            <a:tbl>
              <a:tblPr firstRow="1" bandRow="1">
                <a:tableStyleId>{5C22544A-7EE6-4342-B048-85BDC9FD1C3A}</a:tableStyleId>
              </a:tblPr>
              <a:tblGrid>
                <a:gridCol w="4234543">
                  <a:extLst>
                    <a:ext uri="{9D8B030D-6E8A-4147-A177-3AD203B41FA5}">
                      <a16:colId xmlns:a16="http://schemas.microsoft.com/office/drawing/2014/main" val="2803613462"/>
                    </a:ext>
                  </a:extLst>
                </a:gridCol>
                <a:gridCol w="4234543">
                  <a:extLst>
                    <a:ext uri="{9D8B030D-6E8A-4147-A177-3AD203B41FA5}">
                      <a16:colId xmlns:a16="http://schemas.microsoft.com/office/drawing/2014/main" val="2916699911"/>
                    </a:ext>
                  </a:extLst>
                </a:gridCol>
              </a:tblGrid>
              <a:tr h="260749">
                <a:tc>
                  <a:txBody>
                    <a:bodyPr/>
                    <a:lstStyle/>
                    <a:p>
                      <a:r>
                        <a:rPr lang="en-US" dirty="0" smtClean="0"/>
                        <a:t>Sentence</a:t>
                      </a:r>
                      <a:endParaRPr lang="en-US" dirty="0"/>
                    </a:p>
                  </a:txBody>
                  <a:tcPr/>
                </a:tc>
                <a:tc>
                  <a:txBody>
                    <a:bodyPr/>
                    <a:lstStyle/>
                    <a:p>
                      <a:endParaRPr lang="en-US" dirty="0"/>
                    </a:p>
                  </a:txBody>
                  <a:tcPr/>
                </a:tc>
                <a:extLst>
                  <a:ext uri="{0D108BD9-81ED-4DB2-BD59-A6C34878D82A}">
                    <a16:rowId xmlns:a16="http://schemas.microsoft.com/office/drawing/2014/main" val="3732725644"/>
                  </a:ext>
                </a:extLst>
              </a:tr>
              <a:tr h="722091">
                <a:tc>
                  <a:txBody>
                    <a:bodyPr/>
                    <a:lstStyle/>
                    <a:p>
                      <a:r>
                        <a:rPr lang="en-US" sz="1400" b="0" i="0" u="none" strike="noStrike" cap="none" dirty="0" smtClean="0">
                          <a:solidFill>
                            <a:schemeClr val="dk1"/>
                          </a:solidFill>
                          <a:effectLst/>
                          <a:latin typeface="+mn-lt"/>
                          <a:ea typeface="+mn-ea"/>
                          <a:cs typeface="+mn-cs"/>
                          <a:sym typeface="Arial"/>
                        </a:rPr>
                        <a:t>In school I was very bad in running long distances and my class-mates laughed at me for this reason.</a:t>
                      </a:r>
                      <a:endParaRPr lang="en-US" dirty="0"/>
                    </a:p>
                  </a:txBody>
                  <a:tcPr/>
                </a:tc>
                <a:tc>
                  <a:txBody>
                    <a:bodyPr/>
                    <a:lstStyle/>
                    <a:p>
                      <a:r>
                        <a:rPr lang="en-US" dirty="0" smtClean="0"/>
                        <a:t>When using </a:t>
                      </a:r>
                      <a:r>
                        <a:rPr lang="en-US" dirty="0" err="1" smtClean="0"/>
                        <a:t>Deberta</a:t>
                      </a:r>
                      <a:r>
                        <a:rPr lang="en-US" dirty="0" smtClean="0"/>
                        <a:t> model and </a:t>
                      </a:r>
                      <a:r>
                        <a:rPr lang="en-US" dirty="0" err="1" smtClean="0"/>
                        <a:t>expr_emo</a:t>
                      </a:r>
                      <a:r>
                        <a:rPr lang="en-US" dirty="0" smtClean="0"/>
                        <a:t> prompt, the relevant</a:t>
                      </a:r>
                      <a:r>
                        <a:rPr lang="en-US" baseline="0" dirty="0" smtClean="0"/>
                        <a:t> token ‘bad’ had higher average of attention scores when using the prompt of true emotion (shame).</a:t>
                      </a:r>
                      <a:endParaRPr lang="en-US" dirty="0"/>
                    </a:p>
                  </a:txBody>
                  <a:tcPr/>
                </a:tc>
                <a:extLst>
                  <a:ext uri="{0D108BD9-81ED-4DB2-BD59-A6C34878D82A}">
                    <a16:rowId xmlns:a16="http://schemas.microsoft.com/office/drawing/2014/main" val="647353714"/>
                  </a:ext>
                </a:extLst>
              </a:tr>
              <a:tr h="722091">
                <a:tc>
                  <a:txBody>
                    <a:bodyPr/>
                    <a:lstStyle/>
                    <a:p>
                      <a:r>
                        <a:rPr lang="en-US" sz="1400" b="0" i="0" u="none" strike="noStrike" cap="none" dirty="0" smtClean="0">
                          <a:solidFill>
                            <a:schemeClr val="dk1"/>
                          </a:solidFill>
                          <a:effectLst/>
                          <a:latin typeface="+mn-lt"/>
                          <a:ea typeface="+mn-ea"/>
                          <a:cs typeface="+mn-cs"/>
                          <a:sym typeface="Arial"/>
                        </a:rPr>
                        <a:t>It's really frustrating when your professors don't email back or show up for their office hours.</a:t>
                      </a:r>
                      <a:endParaRPr lang="en-US" dirty="0"/>
                    </a:p>
                  </a:txBody>
                  <a:tcPr/>
                </a:tc>
                <a:tc>
                  <a:txBody>
                    <a:bodyPr/>
                    <a:lstStyle/>
                    <a:p>
                      <a:r>
                        <a:rPr lang="en-US" dirty="0" smtClean="0"/>
                        <a:t>When using </a:t>
                      </a:r>
                      <a:r>
                        <a:rPr lang="en-US" dirty="0" err="1" smtClean="0"/>
                        <a:t>Deberta</a:t>
                      </a:r>
                      <a:r>
                        <a:rPr lang="en-US" dirty="0" smtClean="0"/>
                        <a:t> model and emotion prompt, the relevant</a:t>
                      </a:r>
                      <a:r>
                        <a:rPr lang="en-US" baseline="0" dirty="0" smtClean="0"/>
                        <a:t> token ‘</a:t>
                      </a:r>
                      <a:r>
                        <a:rPr lang="en-US" sz="1400" b="0" i="0" u="none" strike="noStrike" cap="none" dirty="0" smtClean="0">
                          <a:solidFill>
                            <a:schemeClr val="dk1"/>
                          </a:solidFill>
                          <a:effectLst/>
                          <a:latin typeface="+mn-lt"/>
                          <a:ea typeface="+mn-ea"/>
                          <a:cs typeface="+mn-cs"/>
                          <a:sym typeface="Arial"/>
                        </a:rPr>
                        <a:t>frustrating</a:t>
                      </a:r>
                      <a:r>
                        <a:rPr lang="en-US" baseline="0" dirty="0" smtClean="0"/>
                        <a:t>’ had higher average of attention scores when using the prompt of true emotion (anger).</a:t>
                      </a:r>
                      <a:endParaRPr lang="en-US" dirty="0"/>
                    </a:p>
                  </a:txBody>
                  <a:tcPr/>
                </a:tc>
                <a:extLst>
                  <a:ext uri="{0D108BD9-81ED-4DB2-BD59-A6C34878D82A}">
                    <a16:rowId xmlns:a16="http://schemas.microsoft.com/office/drawing/2014/main" val="2765296604"/>
                  </a:ext>
                </a:extLst>
              </a:tr>
              <a:tr h="722091">
                <a:tc>
                  <a:txBody>
                    <a:bodyPr/>
                    <a:lstStyle/>
                    <a:p>
                      <a:r>
                        <a:rPr lang="en-US" dirty="0" smtClean="0"/>
                        <a:t>I felt unfairly treated at an airport, being told to use a different counter (for domestic traffic only). </a:t>
                      </a:r>
                      <a:endParaRPr lang="en-US" dirty="0"/>
                    </a:p>
                  </a:txBody>
                  <a:tcPr/>
                </a:tc>
                <a:tc>
                  <a:txBody>
                    <a:bodyPr/>
                    <a:lstStyle/>
                    <a:p>
                      <a:r>
                        <a:rPr lang="en-US" dirty="0" smtClean="0"/>
                        <a:t>When using </a:t>
                      </a:r>
                      <a:r>
                        <a:rPr lang="en-US" dirty="0" err="1" smtClean="0"/>
                        <a:t>Deberta</a:t>
                      </a:r>
                      <a:r>
                        <a:rPr lang="en-US" dirty="0" smtClean="0"/>
                        <a:t> model and emotion prompt, the relevant</a:t>
                      </a:r>
                      <a:r>
                        <a:rPr lang="en-US" baseline="0" dirty="0" smtClean="0"/>
                        <a:t> token ‘</a:t>
                      </a:r>
                      <a:r>
                        <a:rPr lang="en-US" dirty="0" smtClean="0"/>
                        <a:t>unfairly</a:t>
                      </a:r>
                      <a:r>
                        <a:rPr lang="en-US" baseline="0" dirty="0" smtClean="0"/>
                        <a:t>’ had higher average of attention scores when using the prompt of true emotion (anger).</a:t>
                      </a:r>
                      <a:endParaRPr lang="en-US" dirty="0"/>
                    </a:p>
                  </a:txBody>
                  <a:tcPr/>
                </a:tc>
                <a:extLst>
                  <a:ext uri="{0D108BD9-81ED-4DB2-BD59-A6C34878D82A}">
                    <a16:rowId xmlns:a16="http://schemas.microsoft.com/office/drawing/2014/main" val="2510081587"/>
                  </a:ext>
                </a:extLst>
              </a:tr>
            </a:tbl>
          </a:graphicData>
        </a:graphic>
      </p:graphicFrame>
      <p:sp>
        <p:nvSpPr>
          <p:cNvPr id="7" name="TextBox 6"/>
          <p:cNvSpPr txBox="1"/>
          <p:nvPr/>
        </p:nvSpPr>
        <p:spPr>
          <a:xfrm>
            <a:off x="152800" y="572700"/>
            <a:ext cx="8548914" cy="954107"/>
          </a:xfrm>
          <a:prstGeom prst="rect">
            <a:avLst/>
          </a:prstGeom>
          <a:noFill/>
        </p:spPr>
        <p:txBody>
          <a:bodyPr wrap="square" rtlCol="0">
            <a:spAutoFit/>
          </a:bodyPr>
          <a:lstStyle/>
          <a:p>
            <a:r>
              <a:rPr lang="en-US" dirty="0" smtClean="0"/>
              <a:t>Table 13: The following table shows some sample sentences that the emotion token (like anger) didn’t have highest average of attention scores when using the prompt of true emotion, but some relevant tokens to the emotion had </a:t>
            </a:r>
            <a:r>
              <a:rPr lang="en-US" dirty="0"/>
              <a:t>highest average of attention </a:t>
            </a:r>
            <a:r>
              <a:rPr lang="en-US" dirty="0" smtClean="0"/>
              <a:t>scores </a:t>
            </a:r>
            <a:r>
              <a:rPr lang="en-US" dirty="0"/>
              <a:t>when using the prompt of true emotion</a:t>
            </a:r>
            <a:r>
              <a:rPr lang="en-US" dirty="0" smtClean="0"/>
              <a:t> compared to using the prompts of other emotions.</a:t>
            </a:r>
            <a:endParaRPr lang="en-US" dirty="0"/>
          </a:p>
        </p:txBody>
      </p:sp>
    </p:spTree>
    <p:extLst>
      <p:ext uri="{BB962C8B-B14F-4D97-AF65-F5344CB8AC3E}">
        <p14:creationId xmlns:p14="http://schemas.microsoft.com/office/powerpoint/2010/main" val="1364259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Checking the entailment probability and average of attention scores for some samples</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14</a:t>
            </a:fld>
            <a:endParaRPr lang="ja" altLang="en-US"/>
          </a:p>
        </p:txBody>
      </p:sp>
      <p:sp>
        <p:nvSpPr>
          <p:cNvPr id="5" name="TextBox 4"/>
          <p:cNvSpPr txBox="1"/>
          <p:nvPr/>
        </p:nvSpPr>
        <p:spPr>
          <a:xfrm>
            <a:off x="311700" y="791392"/>
            <a:ext cx="8520600" cy="1815882"/>
          </a:xfrm>
          <a:prstGeom prst="rect">
            <a:avLst/>
          </a:prstGeom>
          <a:noFill/>
        </p:spPr>
        <p:txBody>
          <a:bodyPr wrap="square" rtlCol="0">
            <a:spAutoFit/>
          </a:bodyPr>
          <a:lstStyle/>
          <a:p>
            <a:pPr>
              <a:lnSpc>
                <a:spcPct val="150000"/>
              </a:lnSpc>
            </a:pPr>
            <a:r>
              <a:rPr lang="en-US" dirty="0" smtClean="0"/>
              <a:t>When comparing the average of attention scores of tokens of the sentence regarding their relation to the emotion when using prompt of true emotion, sometimes the emotion has highest </a:t>
            </a:r>
            <a:r>
              <a:rPr lang="en-US" dirty="0"/>
              <a:t>average of attention </a:t>
            </a:r>
            <a:r>
              <a:rPr lang="en-US" dirty="0" smtClean="0"/>
              <a:t>scores because of some tokens that are obviously relevant to the emotion, but sometimes some related words have higher </a:t>
            </a:r>
            <a:r>
              <a:rPr lang="en-US" dirty="0"/>
              <a:t>average of attention </a:t>
            </a:r>
            <a:r>
              <a:rPr lang="en-US" dirty="0" smtClean="0"/>
              <a:t>scores when using prompt of true emotion.</a:t>
            </a:r>
          </a:p>
          <a:p>
            <a:endParaRPr lang="en-US" dirty="0"/>
          </a:p>
          <a:p>
            <a:r>
              <a:rPr lang="en-US" dirty="0" smtClean="0"/>
              <a:t>  </a:t>
            </a:r>
            <a:endParaRPr lang="en-US" dirty="0"/>
          </a:p>
        </p:txBody>
      </p:sp>
    </p:spTree>
    <p:extLst>
      <p:ext uri="{BB962C8B-B14F-4D97-AF65-F5344CB8AC3E}">
        <p14:creationId xmlns:p14="http://schemas.microsoft.com/office/powerpoint/2010/main" val="4000427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smtClean="0"/>
              <a:t>Ensemble method</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15</a:t>
            </a:fld>
            <a:endParaRPr lang="ja" altLang="en-US"/>
          </a:p>
        </p:txBody>
      </p:sp>
      <p:sp>
        <p:nvSpPr>
          <p:cNvPr id="5" name="TextBox 4"/>
          <p:cNvSpPr txBox="1"/>
          <p:nvPr/>
        </p:nvSpPr>
        <p:spPr>
          <a:xfrm>
            <a:off x="479722" y="1008742"/>
            <a:ext cx="7699828" cy="954107"/>
          </a:xfrm>
          <a:prstGeom prst="rect">
            <a:avLst/>
          </a:prstGeom>
          <a:noFill/>
        </p:spPr>
        <p:txBody>
          <a:bodyPr wrap="square" rtlCol="0">
            <a:spAutoFit/>
          </a:bodyPr>
          <a:lstStyle/>
          <a:p>
            <a:r>
              <a:rPr lang="en-US" dirty="0" smtClean="0"/>
              <a:t>Ensemble method: Getting the average of textual entailment probabilities that are resulted from using different prompts</a:t>
            </a:r>
          </a:p>
          <a:p>
            <a:endParaRPr lang="en-US" dirty="0"/>
          </a:p>
          <a:p>
            <a:r>
              <a:rPr lang="en-US" dirty="0" smtClean="0"/>
              <a:t>So, we can combine the results of using different prompts</a:t>
            </a:r>
            <a:endParaRPr lang="en-US" dirty="0"/>
          </a:p>
        </p:txBody>
      </p:sp>
    </p:spTree>
    <p:extLst>
      <p:ext uri="{BB962C8B-B14F-4D97-AF65-F5344CB8AC3E}">
        <p14:creationId xmlns:p14="http://schemas.microsoft.com/office/powerpoint/2010/main" val="33451978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buNone/>
            </a:pPr>
            <a:r>
              <a:rPr lang="en-US" dirty="0" smtClean="0"/>
              <a:t>   Comparison of performance of </a:t>
            </a:r>
            <a:r>
              <a:rPr lang="en-US" dirty="0"/>
              <a:t>best individual </a:t>
            </a:r>
            <a:r>
              <a:rPr lang="en-US" dirty="0" smtClean="0"/>
              <a:t>result and ensemble result for the cases that there were improvements to them </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16</a:t>
            </a:fld>
            <a:endParaRPr lang="ja" altLang="en-US"/>
          </a:p>
        </p:txBody>
      </p:sp>
      <p:graphicFrame>
        <p:nvGraphicFramePr>
          <p:cNvPr id="5" name="Table 4"/>
          <p:cNvGraphicFramePr>
            <a:graphicFrameLocks noGrp="1"/>
          </p:cNvGraphicFramePr>
          <p:nvPr>
            <p:extLst>
              <p:ext uri="{D42A27DB-BD31-4B8C-83A1-F6EECF244321}">
                <p14:modId xmlns:p14="http://schemas.microsoft.com/office/powerpoint/2010/main" val="4039182344"/>
              </p:ext>
            </p:extLst>
          </p:nvPr>
        </p:nvGraphicFramePr>
        <p:xfrm>
          <a:off x="428172" y="848895"/>
          <a:ext cx="5863770" cy="1859280"/>
        </p:xfrm>
        <a:graphic>
          <a:graphicData uri="http://schemas.openxmlformats.org/drawingml/2006/table">
            <a:tbl>
              <a:tblPr firstRow="1" bandRow="1">
                <a:tableStyleId>{5C22544A-7EE6-4342-B048-85BDC9FD1C3A}</a:tableStyleId>
              </a:tblPr>
              <a:tblGrid>
                <a:gridCol w="1954590">
                  <a:extLst>
                    <a:ext uri="{9D8B030D-6E8A-4147-A177-3AD203B41FA5}">
                      <a16:colId xmlns:a16="http://schemas.microsoft.com/office/drawing/2014/main" val="387280014"/>
                    </a:ext>
                  </a:extLst>
                </a:gridCol>
                <a:gridCol w="1954590">
                  <a:extLst>
                    <a:ext uri="{9D8B030D-6E8A-4147-A177-3AD203B41FA5}">
                      <a16:colId xmlns:a16="http://schemas.microsoft.com/office/drawing/2014/main" val="980672956"/>
                    </a:ext>
                  </a:extLst>
                </a:gridCol>
                <a:gridCol w="1954590">
                  <a:extLst>
                    <a:ext uri="{9D8B030D-6E8A-4147-A177-3AD203B41FA5}">
                      <a16:colId xmlns:a16="http://schemas.microsoft.com/office/drawing/2014/main" val="245095826"/>
                    </a:ext>
                  </a:extLst>
                </a:gridCol>
              </a:tblGrid>
              <a:tr h="242192">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Bart</a:t>
                      </a:r>
                      <a:endParaRPr lang="en-US" dirty="0"/>
                    </a:p>
                  </a:txBody>
                  <a:tcPr/>
                </a:tc>
                <a:extLst>
                  <a:ext uri="{0D108BD9-81ED-4DB2-BD59-A6C34878D82A}">
                    <a16:rowId xmlns:a16="http://schemas.microsoft.com/office/drawing/2014/main" val="505795206"/>
                  </a:ext>
                </a:extLst>
              </a:tr>
              <a:tr h="411727">
                <a:tc>
                  <a:txBody>
                    <a:bodyPr/>
                    <a:lstStyle/>
                    <a:p>
                      <a:r>
                        <a:rPr lang="en-US" dirty="0" smtClean="0"/>
                        <a:t>Macro average F1 (using</a:t>
                      </a:r>
                      <a:r>
                        <a:rPr lang="en-US" baseline="0" dirty="0" smtClean="0"/>
                        <a:t> emotion name)</a:t>
                      </a:r>
                      <a:endParaRPr lang="en-US" dirty="0"/>
                    </a:p>
                  </a:txBody>
                  <a:tcPr/>
                </a:tc>
                <a:tc>
                  <a:txBody>
                    <a:bodyPr/>
                    <a:lstStyle/>
                    <a:p>
                      <a:r>
                        <a:rPr lang="en-US" dirty="0" smtClean="0"/>
                        <a:t>0.54</a:t>
                      </a:r>
                      <a:endParaRPr lang="en-US" dirty="0"/>
                    </a:p>
                  </a:txBody>
                  <a:tcPr/>
                </a:tc>
                <a:tc>
                  <a:txBody>
                    <a:bodyPr/>
                    <a:lstStyle/>
                    <a:p>
                      <a:r>
                        <a:rPr lang="en-US" dirty="0" smtClean="0"/>
                        <a:t>0.57</a:t>
                      </a:r>
                      <a:endParaRPr lang="en-US" dirty="0"/>
                    </a:p>
                  </a:txBody>
                  <a:tcPr/>
                </a:tc>
                <a:extLst>
                  <a:ext uri="{0D108BD9-81ED-4DB2-BD59-A6C34878D82A}">
                    <a16:rowId xmlns:a16="http://schemas.microsoft.com/office/drawing/2014/main" val="1364415646"/>
                  </a:ext>
                </a:extLst>
              </a:tr>
              <a:tr h="411727">
                <a:tc>
                  <a:txBody>
                    <a:bodyPr/>
                    <a:lstStyle/>
                    <a:p>
                      <a:r>
                        <a:rPr lang="en-US" dirty="0" smtClean="0"/>
                        <a:t>Macro average F1  (best individual result)</a:t>
                      </a:r>
                      <a:endParaRPr lang="en-US" dirty="0"/>
                    </a:p>
                  </a:txBody>
                  <a:tcPr/>
                </a:tc>
                <a:tc>
                  <a:txBody>
                    <a:bodyPr/>
                    <a:lstStyle/>
                    <a:p>
                      <a:r>
                        <a:rPr lang="en-US" dirty="0" smtClean="0"/>
                        <a:t>0.61</a:t>
                      </a:r>
                      <a:endParaRPr lang="en-US" dirty="0"/>
                    </a:p>
                  </a:txBody>
                  <a:tcPr/>
                </a:tc>
                <a:tc>
                  <a:txBody>
                    <a:bodyPr/>
                    <a:lstStyle/>
                    <a:p>
                      <a:r>
                        <a:rPr lang="en-US" dirty="0" smtClean="0"/>
                        <a:t>0.61</a:t>
                      </a:r>
                      <a:endParaRPr lang="en-US" dirty="0"/>
                    </a:p>
                  </a:txBody>
                  <a:tcPr/>
                </a:tc>
                <a:extLst>
                  <a:ext uri="{0D108BD9-81ED-4DB2-BD59-A6C34878D82A}">
                    <a16:rowId xmlns:a16="http://schemas.microsoft.com/office/drawing/2014/main" val="1971653699"/>
                  </a:ext>
                </a:extLst>
              </a:tr>
              <a:tr h="411727">
                <a:tc>
                  <a:txBody>
                    <a:bodyPr/>
                    <a:lstStyle/>
                    <a:p>
                      <a:r>
                        <a:rPr lang="en-US" dirty="0" smtClean="0"/>
                        <a:t>Macro average F1  (ensemble result)</a:t>
                      </a:r>
                      <a:endParaRPr lang="en-US" dirty="0"/>
                    </a:p>
                  </a:txBody>
                  <a:tcPr/>
                </a:tc>
                <a:tc>
                  <a:txBody>
                    <a:bodyPr/>
                    <a:lstStyle/>
                    <a:p>
                      <a:r>
                        <a:rPr lang="en-US" dirty="0" smtClean="0"/>
                        <a:t>0.59</a:t>
                      </a:r>
                      <a:endParaRPr lang="en-US" dirty="0"/>
                    </a:p>
                  </a:txBody>
                  <a:tcPr/>
                </a:tc>
                <a:tc>
                  <a:txBody>
                    <a:bodyPr/>
                    <a:lstStyle/>
                    <a:p>
                      <a:r>
                        <a:rPr lang="en-US" dirty="0" smtClean="0"/>
                        <a:t>0.61</a:t>
                      </a:r>
                      <a:endParaRPr lang="en-US" dirty="0"/>
                    </a:p>
                  </a:txBody>
                  <a:tcPr/>
                </a:tc>
                <a:extLst>
                  <a:ext uri="{0D108BD9-81ED-4DB2-BD59-A6C34878D82A}">
                    <a16:rowId xmlns:a16="http://schemas.microsoft.com/office/drawing/2014/main" val="1201570526"/>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31182631"/>
              </p:ext>
            </p:extLst>
          </p:nvPr>
        </p:nvGraphicFramePr>
        <p:xfrm>
          <a:off x="428172" y="2984370"/>
          <a:ext cx="5863770" cy="1859280"/>
        </p:xfrm>
        <a:graphic>
          <a:graphicData uri="http://schemas.openxmlformats.org/drawingml/2006/table">
            <a:tbl>
              <a:tblPr firstRow="1" bandRow="1">
                <a:tableStyleId>{5C22544A-7EE6-4342-B048-85BDC9FD1C3A}</a:tableStyleId>
              </a:tblPr>
              <a:tblGrid>
                <a:gridCol w="1954590">
                  <a:extLst>
                    <a:ext uri="{9D8B030D-6E8A-4147-A177-3AD203B41FA5}">
                      <a16:colId xmlns:a16="http://schemas.microsoft.com/office/drawing/2014/main" val="387280014"/>
                    </a:ext>
                  </a:extLst>
                </a:gridCol>
                <a:gridCol w="1954590">
                  <a:extLst>
                    <a:ext uri="{9D8B030D-6E8A-4147-A177-3AD203B41FA5}">
                      <a16:colId xmlns:a16="http://schemas.microsoft.com/office/drawing/2014/main" val="980672956"/>
                    </a:ext>
                  </a:extLst>
                </a:gridCol>
                <a:gridCol w="1954590">
                  <a:extLst>
                    <a:ext uri="{9D8B030D-6E8A-4147-A177-3AD203B41FA5}">
                      <a16:colId xmlns:a16="http://schemas.microsoft.com/office/drawing/2014/main" val="245095826"/>
                    </a:ext>
                  </a:extLst>
                </a:gridCol>
              </a:tblGrid>
              <a:tr h="181577">
                <a:tc>
                  <a:txBody>
                    <a:bodyPr/>
                    <a:lstStyle/>
                    <a:p>
                      <a:endParaRPr lang="en-US" dirty="0"/>
                    </a:p>
                  </a:txBody>
                  <a:tcPr/>
                </a:tc>
                <a:tc>
                  <a:txBody>
                    <a:bodyPr/>
                    <a:lstStyle/>
                    <a:p>
                      <a:r>
                        <a:rPr lang="en-US" dirty="0" err="1" smtClean="0"/>
                        <a:t>Deberta</a:t>
                      </a:r>
                      <a:endParaRPr lang="en-US" dirty="0"/>
                    </a:p>
                  </a:txBody>
                  <a:tcPr/>
                </a:tc>
                <a:tc>
                  <a:txBody>
                    <a:bodyPr/>
                    <a:lstStyle/>
                    <a:p>
                      <a:r>
                        <a:rPr lang="en-US" dirty="0" smtClean="0"/>
                        <a:t>Roberta</a:t>
                      </a:r>
                      <a:endParaRPr lang="en-US" dirty="0"/>
                    </a:p>
                  </a:txBody>
                  <a:tcPr/>
                </a:tc>
                <a:extLst>
                  <a:ext uri="{0D108BD9-81ED-4DB2-BD59-A6C34878D82A}">
                    <a16:rowId xmlns:a16="http://schemas.microsoft.com/office/drawing/2014/main" val="505795206"/>
                  </a:ext>
                </a:extLst>
              </a:tr>
              <a:tr h="308681">
                <a:tc>
                  <a:txBody>
                    <a:bodyPr/>
                    <a:lstStyle/>
                    <a:p>
                      <a:r>
                        <a:rPr lang="en-US" dirty="0" smtClean="0"/>
                        <a:t>Macro average F1 (using</a:t>
                      </a:r>
                      <a:r>
                        <a:rPr lang="en-US" baseline="0" dirty="0" smtClean="0"/>
                        <a:t> emotion name)</a:t>
                      </a:r>
                      <a:endParaRPr lang="en-US" dirty="0"/>
                    </a:p>
                  </a:txBody>
                  <a:tcPr/>
                </a:tc>
                <a:tc>
                  <a:txBody>
                    <a:bodyPr/>
                    <a:lstStyle/>
                    <a:p>
                      <a:r>
                        <a:rPr lang="en-US" dirty="0" smtClean="0"/>
                        <a:t>0.37</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1364415646"/>
                  </a:ext>
                </a:extLst>
              </a:tr>
              <a:tr h="308681">
                <a:tc>
                  <a:txBody>
                    <a:bodyPr/>
                    <a:lstStyle/>
                    <a:p>
                      <a:r>
                        <a:rPr lang="en-US" dirty="0" smtClean="0"/>
                        <a:t>Macro average F1  (best individual result)</a:t>
                      </a:r>
                      <a:endParaRPr lang="en-US" dirty="0"/>
                    </a:p>
                  </a:txBody>
                  <a:tcPr/>
                </a:tc>
                <a:tc>
                  <a:txBody>
                    <a:bodyPr/>
                    <a:lstStyle/>
                    <a:p>
                      <a:r>
                        <a:rPr lang="en-US" dirty="0" smtClean="0"/>
                        <a:t>0.4</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1971653699"/>
                  </a:ext>
                </a:extLst>
              </a:tr>
              <a:tr h="308681">
                <a:tc>
                  <a:txBody>
                    <a:bodyPr/>
                    <a:lstStyle/>
                    <a:p>
                      <a:r>
                        <a:rPr lang="en-US" dirty="0" smtClean="0"/>
                        <a:t>Macro average F1  (ensemble result)</a:t>
                      </a:r>
                      <a:endParaRPr lang="en-US" dirty="0"/>
                    </a:p>
                  </a:txBody>
                  <a:tcPr/>
                </a:tc>
                <a:tc>
                  <a:txBody>
                    <a:bodyPr/>
                    <a:lstStyle/>
                    <a:p>
                      <a:r>
                        <a:rPr lang="en-US" dirty="0" smtClean="0"/>
                        <a:t>0.4</a:t>
                      </a:r>
                      <a:endParaRPr lang="en-US" dirty="0"/>
                    </a:p>
                  </a:txBody>
                  <a:tcPr/>
                </a:tc>
                <a:tc>
                  <a:txBody>
                    <a:bodyPr/>
                    <a:lstStyle/>
                    <a:p>
                      <a:r>
                        <a:rPr lang="en-US" dirty="0" smtClean="0"/>
                        <a:t>0.37</a:t>
                      </a:r>
                      <a:endParaRPr lang="en-US" dirty="0"/>
                    </a:p>
                  </a:txBody>
                  <a:tcPr/>
                </a:tc>
                <a:extLst>
                  <a:ext uri="{0D108BD9-81ED-4DB2-BD59-A6C34878D82A}">
                    <a16:rowId xmlns:a16="http://schemas.microsoft.com/office/drawing/2014/main" val="1201570526"/>
                  </a:ext>
                </a:extLst>
              </a:tr>
            </a:tbl>
          </a:graphicData>
        </a:graphic>
      </p:graphicFrame>
      <p:sp>
        <p:nvSpPr>
          <p:cNvPr id="7" name="TextBox 6"/>
          <p:cNvSpPr txBox="1"/>
          <p:nvPr/>
        </p:nvSpPr>
        <p:spPr>
          <a:xfrm>
            <a:off x="428172" y="572700"/>
            <a:ext cx="1473200" cy="307777"/>
          </a:xfrm>
          <a:prstGeom prst="rect">
            <a:avLst/>
          </a:prstGeom>
          <a:noFill/>
        </p:spPr>
        <p:txBody>
          <a:bodyPr wrap="square" rtlCol="0">
            <a:spAutoFit/>
          </a:bodyPr>
          <a:lstStyle/>
          <a:p>
            <a:r>
              <a:rPr lang="en-US" dirty="0" err="1" smtClean="0"/>
              <a:t>Isear</a:t>
            </a:r>
            <a:r>
              <a:rPr lang="en-US" dirty="0" smtClean="0"/>
              <a:t> dataset</a:t>
            </a:r>
            <a:endParaRPr lang="en-US" dirty="0"/>
          </a:p>
        </p:txBody>
      </p:sp>
      <p:sp>
        <p:nvSpPr>
          <p:cNvPr id="8" name="TextBox 7"/>
          <p:cNvSpPr txBox="1"/>
          <p:nvPr/>
        </p:nvSpPr>
        <p:spPr>
          <a:xfrm>
            <a:off x="453572" y="2708175"/>
            <a:ext cx="1422400" cy="307777"/>
          </a:xfrm>
          <a:prstGeom prst="rect">
            <a:avLst/>
          </a:prstGeom>
          <a:noFill/>
        </p:spPr>
        <p:txBody>
          <a:bodyPr wrap="square" rtlCol="0">
            <a:spAutoFit/>
          </a:bodyPr>
          <a:lstStyle/>
          <a:p>
            <a:r>
              <a:rPr lang="en-US" dirty="0" smtClean="0"/>
              <a:t>Tec dataset</a:t>
            </a:r>
            <a:endParaRPr lang="en-US" dirty="0"/>
          </a:p>
        </p:txBody>
      </p:sp>
    </p:spTree>
    <p:extLst>
      <p:ext uri="{BB962C8B-B14F-4D97-AF65-F5344CB8AC3E}">
        <p14:creationId xmlns:p14="http://schemas.microsoft.com/office/powerpoint/2010/main" val="3975171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smtClean="0"/>
              <a:t>Ensemble method (for </a:t>
            </a:r>
            <a:r>
              <a:rPr lang="en-US" b="1" dirty="0" err="1" smtClean="0"/>
              <a:t>isear</a:t>
            </a:r>
            <a:r>
              <a:rPr lang="en-US" b="1" dirty="0" smtClean="0"/>
              <a:t> dataset)</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17</a:t>
            </a:fld>
            <a:endParaRPr lang="ja" altLang="en-US"/>
          </a:p>
        </p:txBody>
      </p:sp>
      <p:sp>
        <p:nvSpPr>
          <p:cNvPr id="6" name="TextBox 5"/>
          <p:cNvSpPr txBox="1"/>
          <p:nvPr/>
        </p:nvSpPr>
        <p:spPr>
          <a:xfrm>
            <a:off x="231871" y="2831576"/>
            <a:ext cx="8258986" cy="954107"/>
          </a:xfrm>
          <a:prstGeom prst="rect">
            <a:avLst/>
          </a:prstGeom>
          <a:noFill/>
        </p:spPr>
        <p:txBody>
          <a:bodyPr wrap="square" rtlCol="0">
            <a:spAutoFit/>
          </a:bodyPr>
          <a:lstStyle/>
          <a:p>
            <a:r>
              <a:rPr lang="en-US" dirty="0" smtClean="0"/>
              <a:t>Table 15: </a:t>
            </a:r>
            <a:r>
              <a:rPr lang="en-US" dirty="0" err="1" smtClean="0"/>
              <a:t>Deberta</a:t>
            </a:r>
            <a:r>
              <a:rPr lang="en-US" dirty="0" smtClean="0"/>
              <a:t> model, ensemble method (</a:t>
            </a:r>
            <a:r>
              <a:rPr lang="en-US" dirty="0" err="1"/>
              <a:t>isear</a:t>
            </a:r>
            <a:r>
              <a:rPr lang="en-US" dirty="0"/>
              <a:t> dataset </a:t>
            </a:r>
            <a:r>
              <a:rPr lang="en-US" dirty="0" smtClean="0"/>
              <a:t>):</a:t>
            </a:r>
          </a:p>
          <a:p>
            <a:endParaRPr lang="en-US" dirty="0"/>
          </a:p>
          <a:p>
            <a:endParaRPr lang="en-US" dirty="0" smtClean="0"/>
          </a:p>
          <a:p>
            <a:r>
              <a:rPr lang="en-US" dirty="0" smtClean="0"/>
              <a:t> </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64965247"/>
              </p:ext>
            </p:extLst>
          </p:nvPr>
        </p:nvGraphicFramePr>
        <p:xfrm>
          <a:off x="311700" y="3247430"/>
          <a:ext cx="7257464" cy="741680"/>
        </p:xfrm>
        <a:graphic>
          <a:graphicData uri="http://schemas.openxmlformats.org/drawingml/2006/table">
            <a:tbl>
              <a:tblPr firstRow="1" bandRow="1">
                <a:tableStyleId>{5C22544A-7EE6-4342-B048-85BDC9FD1C3A}</a:tableStyleId>
              </a:tblPr>
              <a:tblGrid>
                <a:gridCol w="907183">
                  <a:extLst>
                    <a:ext uri="{9D8B030D-6E8A-4147-A177-3AD203B41FA5}">
                      <a16:colId xmlns:a16="http://schemas.microsoft.com/office/drawing/2014/main" val="2443688683"/>
                    </a:ext>
                  </a:extLst>
                </a:gridCol>
                <a:gridCol w="907183">
                  <a:extLst>
                    <a:ext uri="{9D8B030D-6E8A-4147-A177-3AD203B41FA5}">
                      <a16:colId xmlns:a16="http://schemas.microsoft.com/office/drawing/2014/main" val="2579673179"/>
                    </a:ext>
                  </a:extLst>
                </a:gridCol>
                <a:gridCol w="907183">
                  <a:extLst>
                    <a:ext uri="{9D8B030D-6E8A-4147-A177-3AD203B41FA5}">
                      <a16:colId xmlns:a16="http://schemas.microsoft.com/office/drawing/2014/main" val="3705383387"/>
                    </a:ext>
                  </a:extLst>
                </a:gridCol>
                <a:gridCol w="907183">
                  <a:extLst>
                    <a:ext uri="{9D8B030D-6E8A-4147-A177-3AD203B41FA5}">
                      <a16:colId xmlns:a16="http://schemas.microsoft.com/office/drawing/2014/main" val="1327402633"/>
                    </a:ext>
                  </a:extLst>
                </a:gridCol>
                <a:gridCol w="907183">
                  <a:extLst>
                    <a:ext uri="{9D8B030D-6E8A-4147-A177-3AD203B41FA5}">
                      <a16:colId xmlns:a16="http://schemas.microsoft.com/office/drawing/2014/main" val="582094362"/>
                    </a:ext>
                  </a:extLst>
                </a:gridCol>
                <a:gridCol w="907183">
                  <a:extLst>
                    <a:ext uri="{9D8B030D-6E8A-4147-A177-3AD203B41FA5}">
                      <a16:colId xmlns:a16="http://schemas.microsoft.com/office/drawing/2014/main" val="1110327855"/>
                    </a:ext>
                  </a:extLst>
                </a:gridCol>
                <a:gridCol w="907183">
                  <a:extLst>
                    <a:ext uri="{9D8B030D-6E8A-4147-A177-3AD203B41FA5}">
                      <a16:colId xmlns:a16="http://schemas.microsoft.com/office/drawing/2014/main" val="499853771"/>
                    </a:ext>
                  </a:extLst>
                </a:gridCol>
                <a:gridCol w="907183">
                  <a:extLst>
                    <a:ext uri="{9D8B030D-6E8A-4147-A177-3AD203B41FA5}">
                      <a16:colId xmlns:a16="http://schemas.microsoft.com/office/drawing/2014/main" val="498894706"/>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3285727064"/>
                  </a:ext>
                </a:extLst>
              </a:tr>
              <a:tr h="370840">
                <a:tc>
                  <a:txBody>
                    <a:bodyPr/>
                    <a:lstStyle/>
                    <a:p>
                      <a:r>
                        <a:rPr lang="en-US" dirty="0" smtClean="0"/>
                        <a:t>F1 score</a:t>
                      </a:r>
                      <a:endParaRPr lang="en-US" dirty="0"/>
                    </a:p>
                  </a:txBody>
                  <a:tcPr/>
                </a:tc>
                <a:tc>
                  <a:txBody>
                    <a:bodyPr/>
                    <a:lstStyle/>
                    <a:p>
                      <a:r>
                        <a:rPr lang="en-US" dirty="0" smtClean="0"/>
                        <a:t>0.51</a:t>
                      </a:r>
                      <a:endParaRPr lang="en-US" dirty="0"/>
                    </a:p>
                  </a:txBody>
                  <a:tcPr/>
                </a:tc>
                <a:tc>
                  <a:txBody>
                    <a:bodyPr/>
                    <a:lstStyle/>
                    <a:p>
                      <a:r>
                        <a:rPr lang="en-US" dirty="0" smtClean="0"/>
                        <a:t>0.55</a:t>
                      </a:r>
                      <a:endParaRPr lang="en-US" dirty="0"/>
                    </a:p>
                  </a:txBody>
                  <a:tcPr/>
                </a:tc>
                <a:tc>
                  <a:txBody>
                    <a:bodyPr/>
                    <a:lstStyle/>
                    <a:p>
                      <a:r>
                        <a:rPr lang="en-US" dirty="0" smtClean="0"/>
                        <a:t>0.68</a:t>
                      </a:r>
                      <a:endParaRPr lang="en-US" dirty="0"/>
                    </a:p>
                  </a:txBody>
                  <a:tcPr/>
                </a:tc>
                <a:tc>
                  <a:txBody>
                    <a:bodyPr/>
                    <a:lstStyle/>
                    <a:p>
                      <a:r>
                        <a:rPr lang="en-US" dirty="0" smtClean="0"/>
                        <a:t>0.55</a:t>
                      </a:r>
                      <a:endParaRPr lang="en-US" dirty="0"/>
                    </a:p>
                  </a:txBody>
                  <a:tcPr/>
                </a:tc>
                <a:tc>
                  <a:txBody>
                    <a:bodyPr/>
                    <a:lstStyle/>
                    <a:p>
                      <a:r>
                        <a:rPr lang="en-US" dirty="0" smtClean="0"/>
                        <a:t>0.91</a:t>
                      </a:r>
                      <a:endParaRPr lang="en-US" dirty="0"/>
                    </a:p>
                  </a:txBody>
                  <a:tcPr/>
                </a:tc>
                <a:tc>
                  <a:txBody>
                    <a:bodyPr/>
                    <a:lstStyle/>
                    <a:p>
                      <a:r>
                        <a:rPr lang="en-US" dirty="0" smtClean="0"/>
                        <a:t>0.62</a:t>
                      </a:r>
                      <a:endParaRPr lang="en-US" dirty="0"/>
                    </a:p>
                  </a:txBody>
                  <a:tcPr/>
                </a:tc>
                <a:tc>
                  <a:txBody>
                    <a:bodyPr/>
                    <a:lstStyle/>
                    <a:p>
                      <a:r>
                        <a:rPr lang="en-US" dirty="0" smtClean="0"/>
                        <a:t>0.32</a:t>
                      </a:r>
                      <a:endParaRPr lang="en-US" dirty="0"/>
                    </a:p>
                  </a:txBody>
                  <a:tcPr/>
                </a:tc>
                <a:extLst>
                  <a:ext uri="{0D108BD9-81ED-4DB2-BD59-A6C34878D82A}">
                    <a16:rowId xmlns:a16="http://schemas.microsoft.com/office/drawing/2014/main" val="3668974028"/>
                  </a:ext>
                </a:extLst>
              </a:tr>
            </a:tbl>
          </a:graphicData>
        </a:graphic>
      </p:graphicFrame>
      <p:sp>
        <p:nvSpPr>
          <p:cNvPr id="13" name="TextBox 12"/>
          <p:cNvSpPr txBox="1"/>
          <p:nvPr/>
        </p:nvSpPr>
        <p:spPr>
          <a:xfrm>
            <a:off x="311699" y="4157250"/>
            <a:ext cx="5421443" cy="738664"/>
          </a:xfrm>
          <a:prstGeom prst="rect">
            <a:avLst/>
          </a:prstGeom>
          <a:noFill/>
        </p:spPr>
        <p:txBody>
          <a:bodyPr wrap="square" rtlCol="0">
            <a:spAutoFit/>
          </a:bodyPr>
          <a:lstStyle/>
          <a:p>
            <a:r>
              <a:rPr lang="en-US" dirty="0"/>
              <a:t>Macro average F1 of whole dataset </a:t>
            </a:r>
            <a:r>
              <a:rPr lang="en-US" dirty="0" smtClean="0"/>
              <a:t>: </a:t>
            </a:r>
            <a:r>
              <a:rPr lang="en-US" dirty="0"/>
              <a:t>0.59</a:t>
            </a:r>
          </a:p>
          <a:p>
            <a:endParaRPr lang="en-US" dirty="0"/>
          </a:p>
          <a:p>
            <a:r>
              <a:rPr lang="en-US" dirty="0" smtClean="0"/>
              <a:t>The most improvement for labels disgust and shame.</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62429330"/>
              </p:ext>
            </p:extLst>
          </p:nvPr>
        </p:nvGraphicFramePr>
        <p:xfrm>
          <a:off x="230480" y="1478025"/>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3402637171"/>
                    </a:ext>
                  </a:extLst>
                </a:gridCol>
                <a:gridCol w="927488">
                  <a:extLst>
                    <a:ext uri="{9D8B030D-6E8A-4147-A177-3AD203B41FA5}">
                      <a16:colId xmlns:a16="http://schemas.microsoft.com/office/drawing/2014/main" val="4133205261"/>
                    </a:ext>
                  </a:extLst>
                </a:gridCol>
                <a:gridCol w="927488">
                  <a:extLst>
                    <a:ext uri="{9D8B030D-6E8A-4147-A177-3AD203B41FA5}">
                      <a16:colId xmlns:a16="http://schemas.microsoft.com/office/drawing/2014/main" val="3485939570"/>
                    </a:ext>
                  </a:extLst>
                </a:gridCol>
                <a:gridCol w="927488">
                  <a:extLst>
                    <a:ext uri="{9D8B030D-6E8A-4147-A177-3AD203B41FA5}">
                      <a16:colId xmlns:a16="http://schemas.microsoft.com/office/drawing/2014/main" val="693454397"/>
                    </a:ext>
                  </a:extLst>
                </a:gridCol>
                <a:gridCol w="927488">
                  <a:extLst>
                    <a:ext uri="{9D8B030D-6E8A-4147-A177-3AD203B41FA5}">
                      <a16:colId xmlns:a16="http://schemas.microsoft.com/office/drawing/2014/main" val="3024732057"/>
                    </a:ext>
                  </a:extLst>
                </a:gridCol>
                <a:gridCol w="927488">
                  <a:extLst>
                    <a:ext uri="{9D8B030D-6E8A-4147-A177-3AD203B41FA5}">
                      <a16:colId xmlns:a16="http://schemas.microsoft.com/office/drawing/2014/main" val="483980060"/>
                    </a:ext>
                  </a:extLst>
                </a:gridCol>
                <a:gridCol w="927488">
                  <a:extLst>
                    <a:ext uri="{9D8B030D-6E8A-4147-A177-3AD203B41FA5}">
                      <a16:colId xmlns:a16="http://schemas.microsoft.com/office/drawing/2014/main" val="3836529681"/>
                    </a:ext>
                  </a:extLst>
                </a:gridCol>
                <a:gridCol w="927488">
                  <a:extLst>
                    <a:ext uri="{9D8B030D-6E8A-4147-A177-3AD203B41FA5}">
                      <a16:colId xmlns:a16="http://schemas.microsoft.com/office/drawing/2014/main" val="4258278210"/>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794508308"/>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0.47</a:t>
                      </a:r>
                      <a:endParaRPr lang="en-US" dirty="0"/>
                    </a:p>
                  </a:txBody>
                  <a:tcPr/>
                </a:tc>
                <a:tc>
                  <a:txBody>
                    <a:bodyPr/>
                    <a:lstStyle/>
                    <a:p>
                      <a:r>
                        <a:rPr lang="en-US" dirty="0" smtClean="0"/>
                        <a:t>0.46</a:t>
                      </a:r>
                      <a:endParaRPr lang="en-US" dirty="0"/>
                    </a:p>
                  </a:txBody>
                  <a:tcPr/>
                </a:tc>
                <a:tc>
                  <a:txBody>
                    <a:bodyPr/>
                    <a:lstStyle/>
                    <a:p>
                      <a:r>
                        <a:rPr lang="en-US" dirty="0" smtClean="0"/>
                        <a:t>0.65</a:t>
                      </a:r>
                      <a:endParaRPr lang="en-US" dirty="0"/>
                    </a:p>
                  </a:txBody>
                  <a:tcPr/>
                </a:tc>
                <a:tc>
                  <a:txBody>
                    <a:bodyPr/>
                    <a:lstStyle/>
                    <a:p>
                      <a:r>
                        <a:rPr lang="en-US" dirty="0" smtClean="0"/>
                        <a:t>0.51</a:t>
                      </a:r>
                      <a:endParaRPr lang="en-US" dirty="0"/>
                    </a:p>
                  </a:txBody>
                  <a:tcPr/>
                </a:tc>
                <a:tc>
                  <a:txBody>
                    <a:bodyPr/>
                    <a:lstStyle/>
                    <a:p>
                      <a:r>
                        <a:rPr lang="en-US" dirty="0" smtClean="0"/>
                        <a:t>0.9</a:t>
                      </a:r>
                      <a:endParaRPr lang="en-US" dirty="0"/>
                    </a:p>
                  </a:txBody>
                  <a:tcPr/>
                </a:tc>
                <a:tc>
                  <a:txBody>
                    <a:bodyPr/>
                    <a:lstStyle/>
                    <a:p>
                      <a:r>
                        <a:rPr lang="en-US" dirty="0" smtClean="0"/>
                        <a:t>0.57</a:t>
                      </a:r>
                      <a:endParaRPr lang="en-US" dirty="0"/>
                    </a:p>
                  </a:txBody>
                  <a:tcPr/>
                </a:tc>
                <a:tc>
                  <a:txBody>
                    <a:bodyPr/>
                    <a:lstStyle/>
                    <a:p>
                      <a:r>
                        <a:rPr lang="en-US" dirty="0" smtClean="0"/>
                        <a:t>0.2</a:t>
                      </a:r>
                      <a:endParaRPr lang="en-US" dirty="0"/>
                    </a:p>
                  </a:txBody>
                  <a:tcPr/>
                </a:tc>
                <a:extLst>
                  <a:ext uri="{0D108BD9-81ED-4DB2-BD59-A6C34878D82A}">
                    <a16:rowId xmlns:a16="http://schemas.microsoft.com/office/drawing/2014/main" val="2302772224"/>
                  </a:ext>
                </a:extLst>
              </a:tr>
            </a:tbl>
          </a:graphicData>
        </a:graphic>
      </p:graphicFrame>
      <p:sp>
        <p:nvSpPr>
          <p:cNvPr id="5" name="Rectangle 4"/>
          <p:cNvSpPr/>
          <p:nvPr/>
        </p:nvSpPr>
        <p:spPr>
          <a:xfrm>
            <a:off x="232228" y="1060777"/>
            <a:ext cx="5500914" cy="307777"/>
          </a:xfrm>
          <a:prstGeom prst="rect">
            <a:avLst/>
          </a:prstGeom>
        </p:spPr>
        <p:txBody>
          <a:bodyPr wrap="square">
            <a:spAutoFit/>
          </a:bodyPr>
          <a:lstStyle/>
          <a:p>
            <a:r>
              <a:rPr lang="en-US" dirty="0" smtClean="0"/>
              <a:t>Table 14: </a:t>
            </a:r>
            <a:r>
              <a:rPr lang="en-US" dirty="0" err="1" smtClean="0"/>
              <a:t>Deberta</a:t>
            </a:r>
            <a:r>
              <a:rPr lang="en-US" dirty="0" smtClean="0"/>
              <a:t> model, using </a:t>
            </a:r>
            <a:r>
              <a:rPr lang="en-US" dirty="0"/>
              <a:t>Emotion </a:t>
            </a:r>
            <a:r>
              <a:rPr lang="en-US" dirty="0" smtClean="0"/>
              <a:t>name (</a:t>
            </a:r>
            <a:r>
              <a:rPr lang="en-US" dirty="0" err="1" smtClean="0"/>
              <a:t>isear</a:t>
            </a:r>
            <a:r>
              <a:rPr lang="en-US" dirty="0" smtClean="0"/>
              <a:t> dataset)</a:t>
            </a:r>
            <a:endParaRPr lang="en-US" dirty="0"/>
          </a:p>
        </p:txBody>
      </p:sp>
      <p:sp>
        <p:nvSpPr>
          <p:cNvPr id="14" name="TextBox 13"/>
          <p:cNvSpPr txBox="1"/>
          <p:nvPr/>
        </p:nvSpPr>
        <p:spPr>
          <a:xfrm>
            <a:off x="231871" y="2303775"/>
            <a:ext cx="5145313" cy="307777"/>
          </a:xfrm>
          <a:prstGeom prst="rect">
            <a:avLst/>
          </a:prstGeom>
          <a:noFill/>
        </p:spPr>
        <p:txBody>
          <a:bodyPr wrap="square" rtlCol="0">
            <a:spAutoFit/>
          </a:bodyPr>
          <a:lstStyle/>
          <a:p>
            <a:r>
              <a:rPr lang="en-US" dirty="0" smtClean="0"/>
              <a:t>Macro </a:t>
            </a:r>
            <a:r>
              <a:rPr lang="en-US" dirty="0"/>
              <a:t>average F1 of whole dataset </a:t>
            </a:r>
            <a:r>
              <a:rPr lang="en-US" dirty="0" smtClean="0"/>
              <a:t>: 0.54 </a:t>
            </a:r>
            <a:endParaRPr lang="en-US" dirty="0"/>
          </a:p>
        </p:txBody>
      </p:sp>
      <p:sp>
        <p:nvSpPr>
          <p:cNvPr id="8" name="TextBox 7"/>
          <p:cNvSpPr txBox="1"/>
          <p:nvPr/>
        </p:nvSpPr>
        <p:spPr>
          <a:xfrm>
            <a:off x="230480" y="572700"/>
            <a:ext cx="6896034" cy="523220"/>
          </a:xfrm>
          <a:prstGeom prst="rect">
            <a:avLst/>
          </a:prstGeom>
          <a:noFill/>
        </p:spPr>
        <p:txBody>
          <a:bodyPr wrap="square" rtlCol="0">
            <a:spAutoFit/>
          </a:bodyPr>
          <a:lstStyle/>
          <a:p>
            <a:r>
              <a:rPr lang="en-US" dirty="0" smtClean="0"/>
              <a:t>Comparison of labels when using Ensemble method for the cases that could lead to improvements.(</a:t>
            </a:r>
            <a:r>
              <a:rPr lang="en-US" dirty="0" err="1" smtClean="0"/>
              <a:t>Isear</a:t>
            </a:r>
            <a:r>
              <a:rPr lang="en-US" dirty="0" smtClean="0"/>
              <a:t> dataset)</a:t>
            </a:r>
            <a:endParaRPr lang="en-US" dirty="0"/>
          </a:p>
        </p:txBody>
      </p:sp>
    </p:spTree>
    <p:extLst>
      <p:ext uri="{BB962C8B-B14F-4D97-AF65-F5344CB8AC3E}">
        <p14:creationId xmlns:p14="http://schemas.microsoft.com/office/powerpoint/2010/main" val="594811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Ensemble method (for </a:t>
            </a:r>
            <a:r>
              <a:rPr lang="en-US" b="1" dirty="0" err="1"/>
              <a:t>isear</a:t>
            </a:r>
            <a:r>
              <a:rPr lang="en-US" b="1" dirty="0"/>
              <a:t>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18</a:t>
            </a:fld>
            <a:endParaRPr lang="ja" altLang="en-US"/>
          </a:p>
        </p:txBody>
      </p:sp>
      <p:sp>
        <p:nvSpPr>
          <p:cNvPr id="5" name="Rectangle 4"/>
          <p:cNvSpPr/>
          <p:nvPr/>
        </p:nvSpPr>
        <p:spPr>
          <a:xfrm>
            <a:off x="506654" y="2717149"/>
            <a:ext cx="4758034" cy="307777"/>
          </a:xfrm>
          <a:prstGeom prst="rect">
            <a:avLst/>
          </a:prstGeom>
        </p:spPr>
        <p:txBody>
          <a:bodyPr wrap="none">
            <a:spAutoFit/>
          </a:bodyPr>
          <a:lstStyle/>
          <a:p>
            <a:r>
              <a:rPr lang="en-US" dirty="0" smtClean="0"/>
              <a:t>Table 17: Bart </a:t>
            </a:r>
            <a:r>
              <a:rPr lang="en-US" dirty="0"/>
              <a:t>model, , ensemble method (</a:t>
            </a:r>
            <a:r>
              <a:rPr lang="en-US" dirty="0" err="1"/>
              <a:t>isear</a:t>
            </a:r>
            <a:r>
              <a:rPr lang="en-US" dirty="0"/>
              <a:t> dataset ):</a:t>
            </a:r>
          </a:p>
        </p:txBody>
      </p:sp>
      <p:graphicFrame>
        <p:nvGraphicFramePr>
          <p:cNvPr id="6" name="Table 5"/>
          <p:cNvGraphicFramePr>
            <a:graphicFrameLocks noGrp="1"/>
          </p:cNvGraphicFramePr>
          <p:nvPr>
            <p:extLst>
              <p:ext uri="{D42A27DB-BD31-4B8C-83A1-F6EECF244321}">
                <p14:modId xmlns:p14="http://schemas.microsoft.com/office/powerpoint/2010/main" val="3016927286"/>
              </p:ext>
            </p:extLst>
          </p:nvPr>
        </p:nvGraphicFramePr>
        <p:xfrm>
          <a:off x="518885" y="3182729"/>
          <a:ext cx="7257464" cy="741680"/>
        </p:xfrm>
        <a:graphic>
          <a:graphicData uri="http://schemas.openxmlformats.org/drawingml/2006/table">
            <a:tbl>
              <a:tblPr firstRow="1" bandRow="1">
                <a:tableStyleId>{5C22544A-7EE6-4342-B048-85BDC9FD1C3A}</a:tableStyleId>
              </a:tblPr>
              <a:tblGrid>
                <a:gridCol w="907183">
                  <a:extLst>
                    <a:ext uri="{9D8B030D-6E8A-4147-A177-3AD203B41FA5}">
                      <a16:colId xmlns:a16="http://schemas.microsoft.com/office/drawing/2014/main" val="1424656809"/>
                    </a:ext>
                  </a:extLst>
                </a:gridCol>
                <a:gridCol w="907183">
                  <a:extLst>
                    <a:ext uri="{9D8B030D-6E8A-4147-A177-3AD203B41FA5}">
                      <a16:colId xmlns:a16="http://schemas.microsoft.com/office/drawing/2014/main" val="1380130988"/>
                    </a:ext>
                  </a:extLst>
                </a:gridCol>
                <a:gridCol w="907183">
                  <a:extLst>
                    <a:ext uri="{9D8B030D-6E8A-4147-A177-3AD203B41FA5}">
                      <a16:colId xmlns:a16="http://schemas.microsoft.com/office/drawing/2014/main" val="3436832206"/>
                    </a:ext>
                  </a:extLst>
                </a:gridCol>
                <a:gridCol w="907183">
                  <a:extLst>
                    <a:ext uri="{9D8B030D-6E8A-4147-A177-3AD203B41FA5}">
                      <a16:colId xmlns:a16="http://schemas.microsoft.com/office/drawing/2014/main" val="788154641"/>
                    </a:ext>
                  </a:extLst>
                </a:gridCol>
                <a:gridCol w="907183">
                  <a:extLst>
                    <a:ext uri="{9D8B030D-6E8A-4147-A177-3AD203B41FA5}">
                      <a16:colId xmlns:a16="http://schemas.microsoft.com/office/drawing/2014/main" val="1173314226"/>
                    </a:ext>
                  </a:extLst>
                </a:gridCol>
                <a:gridCol w="907183">
                  <a:extLst>
                    <a:ext uri="{9D8B030D-6E8A-4147-A177-3AD203B41FA5}">
                      <a16:colId xmlns:a16="http://schemas.microsoft.com/office/drawing/2014/main" val="3519173022"/>
                    </a:ext>
                  </a:extLst>
                </a:gridCol>
                <a:gridCol w="907183">
                  <a:extLst>
                    <a:ext uri="{9D8B030D-6E8A-4147-A177-3AD203B41FA5}">
                      <a16:colId xmlns:a16="http://schemas.microsoft.com/office/drawing/2014/main" val="3336876923"/>
                    </a:ext>
                  </a:extLst>
                </a:gridCol>
                <a:gridCol w="907183">
                  <a:extLst>
                    <a:ext uri="{9D8B030D-6E8A-4147-A177-3AD203B41FA5}">
                      <a16:colId xmlns:a16="http://schemas.microsoft.com/office/drawing/2014/main" val="1152114942"/>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4177339133"/>
                  </a:ext>
                </a:extLst>
              </a:tr>
              <a:tr h="370840">
                <a:tc>
                  <a:txBody>
                    <a:bodyPr/>
                    <a:lstStyle/>
                    <a:p>
                      <a:r>
                        <a:rPr lang="en-US" dirty="0" smtClean="0"/>
                        <a:t>F1 score</a:t>
                      </a:r>
                      <a:endParaRPr lang="en-US" dirty="0"/>
                    </a:p>
                  </a:txBody>
                  <a:tcPr/>
                </a:tc>
                <a:tc>
                  <a:txBody>
                    <a:bodyPr/>
                    <a:lstStyle/>
                    <a:p>
                      <a:r>
                        <a:rPr lang="en-US" dirty="0" smtClean="0"/>
                        <a:t>0.47</a:t>
                      </a:r>
                      <a:endParaRPr lang="en-US" dirty="0"/>
                    </a:p>
                  </a:txBody>
                  <a:tcPr/>
                </a:tc>
                <a:tc>
                  <a:txBody>
                    <a:bodyPr/>
                    <a:lstStyle/>
                    <a:p>
                      <a:r>
                        <a:rPr lang="en-US" dirty="0" smtClean="0"/>
                        <a:t>0.62</a:t>
                      </a:r>
                      <a:endParaRPr lang="en-US" dirty="0"/>
                    </a:p>
                  </a:txBody>
                  <a:tcPr/>
                </a:tc>
                <a:tc>
                  <a:txBody>
                    <a:bodyPr/>
                    <a:lstStyle/>
                    <a:p>
                      <a:r>
                        <a:rPr lang="en-US" dirty="0" smtClean="0"/>
                        <a:t>0.68</a:t>
                      </a:r>
                      <a:endParaRPr lang="en-US" dirty="0"/>
                    </a:p>
                  </a:txBody>
                  <a:tcPr/>
                </a:tc>
                <a:tc>
                  <a:txBody>
                    <a:bodyPr/>
                    <a:lstStyle/>
                    <a:p>
                      <a:r>
                        <a:rPr lang="en-US" dirty="0" smtClean="0"/>
                        <a:t>0.51</a:t>
                      </a:r>
                      <a:endParaRPr lang="en-US" dirty="0"/>
                    </a:p>
                  </a:txBody>
                  <a:tcPr/>
                </a:tc>
                <a:tc>
                  <a:txBody>
                    <a:bodyPr/>
                    <a:lstStyle/>
                    <a:p>
                      <a:r>
                        <a:rPr lang="en-US" dirty="0" smtClean="0"/>
                        <a:t>0.84</a:t>
                      </a:r>
                      <a:endParaRPr lang="en-US" dirty="0"/>
                    </a:p>
                  </a:txBody>
                  <a:tcPr/>
                </a:tc>
                <a:tc>
                  <a:txBody>
                    <a:bodyPr/>
                    <a:lstStyle/>
                    <a:p>
                      <a:r>
                        <a:rPr lang="en-US" dirty="0" smtClean="0"/>
                        <a:t>0.58</a:t>
                      </a:r>
                      <a:endParaRPr lang="en-US" dirty="0"/>
                    </a:p>
                  </a:txBody>
                  <a:tcPr/>
                </a:tc>
                <a:tc>
                  <a:txBody>
                    <a:bodyPr/>
                    <a:lstStyle/>
                    <a:p>
                      <a:r>
                        <a:rPr lang="en-US" dirty="0" smtClean="0"/>
                        <a:t>0.53</a:t>
                      </a:r>
                      <a:endParaRPr lang="en-US" dirty="0"/>
                    </a:p>
                  </a:txBody>
                  <a:tcPr/>
                </a:tc>
                <a:extLst>
                  <a:ext uri="{0D108BD9-81ED-4DB2-BD59-A6C34878D82A}">
                    <a16:rowId xmlns:a16="http://schemas.microsoft.com/office/drawing/2014/main" val="1271381565"/>
                  </a:ext>
                </a:extLst>
              </a:tr>
            </a:tbl>
          </a:graphicData>
        </a:graphic>
      </p:graphicFrame>
      <p:sp>
        <p:nvSpPr>
          <p:cNvPr id="7" name="Rectangle 6"/>
          <p:cNvSpPr/>
          <p:nvPr/>
        </p:nvSpPr>
        <p:spPr>
          <a:xfrm>
            <a:off x="518885" y="4082212"/>
            <a:ext cx="3435556" cy="307777"/>
          </a:xfrm>
          <a:prstGeom prst="rect">
            <a:avLst/>
          </a:prstGeom>
        </p:spPr>
        <p:txBody>
          <a:bodyPr wrap="none">
            <a:spAutoFit/>
          </a:bodyPr>
          <a:lstStyle/>
          <a:p>
            <a:r>
              <a:rPr lang="en-US" dirty="0"/>
              <a:t>Macro average F1 of whole dataset: 0.61</a:t>
            </a:r>
          </a:p>
        </p:txBody>
      </p:sp>
      <p:sp>
        <p:nvSpPr>
          <p:cNvPr id="8" name="Rectangle 7"/>
          <p:cNvSpPr/>
          <p:nvPr/>
        </p:nvSpPr>
        <p:spPr>
          <a:xfrm>
            <a:off x="595086" y="785397"/>
            <a:ext cx="7105063" cy="523220"/>
          </a:xfrm>
          <a:prstGeom prst="rect">
            <a:avLst/>
          </a:prstGeom>
        </p:spPr>
        <p:txBody>
          <a:bodyPr wrap="square">
            <a:spAutoFit/>
          </a:bodyPr>
          <a:lstStyle/>
          <a:p>
            <a:r>
              <a:rPr lang="en-US" dirty="0" smtClean="0"/>
              <a:t> Table 16: Bart model, </a:t>
            </a:r>
            <a:r>
              <a:rPr lang="en-US" dirty="0"/>
              <a:t>using emotion </a:t>
            </a:r>
            <a:r>
              <a:rPr lang="en-US" dirty="0" smtClean="0"/>
              <a:t>name (</a:t>
            </a:r>
            <a:r>
              <a:rPr lang="en-US" dirty="0" err="1" smtClean="0"/>
              <a:t>isear</a:t>
            </a:r>
            <a:r>
              <a:rPr lang="en-US" dirty="0" smtClean="0"/>
              <a:t> dataset)</a:t>
            </a:r>
          </a:p>
          <a:p>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358086139"/>
              </p:ext>
            </p:extLst>
          </p:nvPr>
        </p:nvGraphicFramePr>
        <p:xfrm>
          <a:off x="759646" y="1224746"/>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a:t>
                      </a:r>
                      <a:endParaRPr lang="en-US" dirty="0"/>
                    </a:p>
                  </a:txBody>
                  <a:tcPr/>
                </a:tc>
                <a:tc>
                  <a:txBody>
                    <a:bodyPr/>
                    <a:lstStyle/>
                    <a:p>
                      <a:r>
                        <a:rPr lang="en-US" dirty="0" smtClean="0"/>
                        <a:t>0.53</a:t>
                      </a:r>
                      <a:endParaRPr lang="en-US" dirty="0"/>
                    </a:p>
                  </a:txBody>
                  <a:tcPr/>
                </a:tc>
                <a:tc>
                  <a:txBody>
                    <a:bodyPr/>
                    <a:lstStyle/>
                    <a:p>
                      <a:r>
                        <a:rPr lang="en-US" dirty="0" smtClean="0"/>
                        <a:t>0.69</a:t>
                      </a:r>
                      <a:endParaRPr lang="en-US" dirty="0"/>
                    </a:p>
                  </a:txBody>
                  <a:tcPr/>
                </a:tc>
                <a:tc>
                  <a:txBody>
                    <a:bodyPr/>
                    <a:lstStyle/>
                    <a:p>
                      <a:r>
                        <a:rPr lang="en-US" dirty="0" smtClean="0"/>
                        <a:t>0.48</a:t>
                      </a:r>
                      <a:endParaRPr lang="en-US" dirty="0"/>
                    </a:p>
                  </a:txBody>
                  <a:tcPr/>
                </a:tc>
                <a:tc>
                  <a:txBody>
                    <a:bodyPr/>
                    <a:lstStyle/>
                    <a:p>
                      <a:r>
                        <a:rPr lang="en-US" dirty="0" smtClean="0"/>
                        <a:t>0.85</a:t>
                      </a:r>
                      <a:endParaRPr lang="en-US" dirty="0"/>
                    </a:p>
                  </a:txBody>
                  <a:tcPr/>
                </a:tc>
                <a:tc>
                  <a:txBody>
                    <a:bodyPr/>
                    <a:lstStyle/>
                    <a:p>
                      <a:r>
                        <a:rPr lang="en-US" dirty="0" smtClean="0"/>
                        <a:t>0.63</a:t>
                      </a:r>
                      <a:endParaRPr lang="en-US" dirty="0"/>
                    </a:p>
                  </a:txBody>
                  <a:tcPr/>
                </a:tc>
                <a:tc>
                  <a:txBody>
                    <a:bodyPr/>
                    <a:lstStyle/>
                    <a:p>
                      <a:r>
                        <a:rPr lang="en-US" dirty="0" smtClean="0"/>
                        <a:t>0.46</a:t>
                      </a:r>
                      <a:endParaRPr lang="en-US" dirty="0"/>
                    </a:p>
                  </a:txBody>
                  <a:tcPr/>
                </a:tc>
                <a:extLst>
                  <a:ext uri="{0D108BD9-81ED-4DB2-BD59-A6C34878D82A}">
                    <a16:rowId xmlns:a16="http://schemas.microsoft.com/office/drawing/2014/main" val="2266447585"/>
                  </a:ext>
                </a:extLst>
              </a:tr>
            </a:tbl>
          </a:graphicData>
        </a:graphic>
      </p:graphicFrame>
      <p:sp>
        <p:nvSpPr>
          <p:cNvPr id="10" name="Rectangle 9"/>
          <p:cNvSpPr/>
          <p:nvPr/>
        </p:nvSpPr>
        <p:spPr>
          <a:xfrm>
            <a:off x="595086" y="2246509"/>
            <a:ext cx="3485249" cy="307777"/>
          </a:xfrm>
          <a:prstGeom prst="rect">
            <a:avLst/>
          </a:prstGeom>
        </p:spPr>
        <p:txBody>
          <a:bodyPr wrap="none">
            <a:spAutoFit/>
          </a:bodyPr>
          <a:lstStyle/>
          <a:p>
            <a:r>
              <a:rPr lang="en-US" dirty="0"/>
              <a:t>Macro average F1 of whole </a:t>
            </a:r>
            <a:r>
              <a:rPr lang="en-US" dirty="0" smtClean="0"/>
              <a:t>dataset: 0.57 </a:t>
            </a:r>
            <a:endParaRPr lang="en-US" dirty="0"/>
          </a:p>
        </p:txBody>
      </p:sp>
      <p:sp>
        <p:nvSpPr>
          <p:cNvPr id="11" name="TextBox 10"/>
          <p:cNvSpPr txBox="1"/>
          <p:nvPr/>
        </p:nvSpPr>
        <p:spPr>
          <a:xfrm>
            <a:off x="506654" y="4499429"/>
            <a:ext cx="6728717" cy="307777"/>
          </a:xfrm>
          <a:prstGeom prst="rect">
            <a:avLst/>
          </a:prstGeom>
          <a:noFill/>
        </p:spPr>
        <p:txBody>
          <a:bodyPr wrap="square" rtlCol="0">
            <a:spAutoFit/>
          </a:bodyPr>
          <a:lstStyle/>
          <a:p>
            <a:r>
              <a:rPr lang="en-US" dirty="0" smtClean="0"/>
              <a:t>The most improvements are for labels disgust, shame and anger</a:t>
            </a:r>
            <a:endParaRPr lang="en-US" dirty="0"/>
          </a:p>
        </p:txBody>
      </p:sp>
    </p:spTree>
    <p:extLst>
      <p:ext uri="{BB962C8B-B14F-4D97-AF65-F5344CB8AC3E}">
        <p14:creationId xmlns:p14="http://schemas.microsoft.com/office/powerpoint/2010/main" val="4130150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Ensemble method (for </a:t>
            </a:r>
            <a:r>
              <a:rPr lang="en-US" b="1" dirty="0" smtClean="0"/>
              <a:t>Tec </a:t>
            </a:r>
            <a:r>
              <a:rPr lang="en-US" b="1" dirty="0"/>
              <a:t>dataset)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19</a:t>
            </a:fld>
            <a:endParaRPr lang="ja" altLang="en-US"/>
          </a:p>
        </p:txBody>
      </p:sp>
      <p:sp>
        <p:nvSpPr>
          <p:cNvPr id="5" name="Rectangle 4"/>
          <p:cNvSpPr/>
          <p:nvPr/>
        </p:nvSpPr>
        <p:spPr>
          <a:xfrm>
            <a:off x="184557" y="1671576"/>
            <a:ext cx="4081567" cy="523220"/>
          </a:xfrm>
          <a:prstGeom prst="rect">
            <a:avLst/>
          </a:prstGeom>
        </p:spPr>
        <p:txBody>
          <a:bodyPr wrap="none">
            <a:spAutoFit/>
          </a:bodyPr>
          <a:lstStyle/>
          <a:p>
            <a:r>
              <a:rPr lang="en-US" dirty="0" err="1"/>
              <a:t>Deberta</a:t>
            </a:r>
            <a:r>
              <a:rPr lang="en-US" dirty="0"/>
              <a:t> model, ensemble method </a:t>
            </a:r>
            <a:r>
              <a:rPr lang="en-US" dirty="0" smtClean="0"/>
              <a:t>(Tec </a:t>
            </a:r>
            <a:r>
              <a:rPr lang="en-US" dirty="0"/>
              <a:t>dataset ):</a:t>
            </a:r>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1035665494"/>
              </p:ext>
            </p:extLst>
          </p:nvPr>
        </p:nvGraphicFramePr>
        <p:xfrm>
          <a:off x="274519" y="3164185"/>
          <a:ext cx="6685084" cy="711129"/>
        </p:xfrm>
        <a:graphic>
          <a:graphicData uri="http://schemas.openxmlformats.org/drawingml/2006/table">
            <a:tbl>
              <a:tblPr firstRow="1" bandRow="1">
                <a:tableStyleId>{5C22544A-7EE6-4342-B048-85BDC9FD1C3A}</a:tableStyleId>
              </a:tblPr>
              <a:tblGrid>
                <a:gridCol w="955012">
                  <a:extLst>
                    <a:ext uri="{9D8B030D-6E8A-4147-A177-3AD203B41FA5}">
                      <a16:colId xmlns:a16="http://schemas.microsoft.com/office/drawing/2014/main" val="644940133"/>
                    </a:ext>
                  </a:extLst>
                </a:gridCol>
                <a:gridCol w="955012">
                  <a:extLst>
                    <a:ext uri="{9D8B030D-6E8A-4147-A177-3AD203B41FA5}">
                      <a16:colId xmlns:a16="http://schemas.microsoft.com/office/drawing/2014/main" val="1600926746"/>
                    </a:ext>
                  </a:extLst>
                </a:gridCol>
                <a:gridCol w="955012">
                  <a:extLst>
                    <a:ext uri="{9D8B030D-6E8A-4147-A177-3AD203B41FA5}">
                      <a16:colId xmlns:a16="http://schemas.microsoft.com/office/drawing/2014/main" val="3672993639"/>
                    </a:ext>
                  </a:extLst>
                </a:gridCol>
                <a:gridCol w="955012">
                  <a:extLst>
                    <a:ext uri="{9D8B030D-6E8A-4147-A177-3AD203B41FA5}">
                      <a16:colId xmlns:a16="http://schemas.microsoft.com/office/drawing/2014/main" val="141234117"/>
                    </a:ext>
                  </a:extLst>
                </a:gridCol>
                <a:gridCol w="955012">
                  <a:extLst>
                    <a:ext uri="{9D8B030D-6E8A-4147-A177-3AD203B41FA5}">
                      <a16:colId xmlns:a16="http://schemas.microsoft.com/office/drawing/2014/main" val="2151299234"/>
                    </a:ext>
                  </a:extLst>
                </a:gridCol>
                <a:gridCol w="955012">
                  <a:extLst>
                    <a:ext uri="{9D8B030D-6E8A-4147-A177-3AD203B41FA5}">
                      <a16:colId xmlns:a16="http://schemas.microsoft.com/office/drawing/2014/main" val="372175769"/>
                    </a:ext>
                  </a:extLst>
                </a:gridCol>
                <a:gridCol w="955012">
                  <a:extLst>
                    <a:ext uri="{9D8B030D-6E8A-4147-A177-3AD203B41FA5}">
                      <a16:colId xmlns:a16="http://schemas.microsoft.com/office/drawing/2014/main" val="4125097777"/>
                    </a:ext>
                  </a:extLst>
                </a:gridCol>
              </a:tblGrid>
              <a:tr h="228081">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4212217496"/>
                  </a:ext>
                </a:extLst>
              </a:tr>
              <a:tr h="406329">
                <a:tc>
                  <a:txBody>
                    <a:bodyPr/>
                    <a:lstStyle/>
                    <a:p>
                      <a:r>
                        <a:rPr lang="en-US" dirty="0" smtClean="0"/>
                        <a:t>F1 score</a:t>
                      </a:r>
                      <a:endParaRPr lang="en-US" dirty="0"/>
                    </a:p>
                  </a:txBody>
                  <a:tcPr/>
                </a:tc>
                <a:tc>
                  <a:txBody>
                    <a:bodyPr/>
                    <a:lstStyle/>
                    <a:p>
                      <a:r>
                        <a:rPr lang="en-US" dirty="0" smtClean="0"/>
                        <a:t>0.35</a:t>
                      </a:r>
                      <a:endParaRPr lang="en-US" dirty="0"/>
                    </a:p>
                  </a:txBody>
                  <a:tcPr/>
                </a:tc>
                <a:tc>
                  <a:txBody>
                    <a:bodyPr/>
                    <a:lstStyle/>
                    <a:p>
                      <a:r>
                        <a:rPr lang="en-US" dirty="0" smtClean="0"/>
                        <a:t>0.26</a:t>
                      </a:r>
                      <a:endParaRPr lang="en-US" dirty="0"/>
                    </a:p>
                  </a:txBody>
                  <a:tcPr/>
                </a:tc>
                <a:tc>
                  <a:txBody>
                    <a:bodyPr/>
                    <a:lstStyle/>
                    <a:p>
                      <a:r>
                        <a:rPr lang="en-US" dirty="0" smtClean="0"/>
                        <a:t>0.42</a:t>
                      </a:r>
                      <a:endParaRPr lang="en-US" dirty="0"/>
                    </a:p>
                  </a:txBody>
                  <a:tcPr/>
                </a:tc>
                <a:tc>
                  <a:txBody>
                    <a:bodyPr/>
                    <a:lstStyle/>
                    <a:p>
                      <a:r>
                        <a:rPr lang="en-US" dirty="0" smtClean="0"/>
                        <a:t>0.5</a:t>
                      </a:r>
                      <a:endParaRPr lang="en-US" dirty="0"/>
                    </a:p>
                  </a:txBody>
                  <a:tcPr/>
                </a:tc>
                <a:tc>
                  <a:txBody>
                    <a:bodyPr/>
                    <a:lstStyle/>
                    <a:p>
                      <a:r>
                        <a:rPr lang="en-US" dirty="0" smtClean="0"/>
                        <a:t>0.49</a:t>
                      </a:r>
                      <a:endParaRPr lang="en-US" dirty="0"/>
                    </a:p>
                  </a:txBody>
                  <a:tcPr/>
                </a:tc>
                <a:tc>
                  <a:txBody>
                    <a:bodyPr/>
                    <a:lstStyle/>
                    <a:p>
                      <a:r>
                        <a:rPr lang="en-US" dirty="0" smtClean="0"/>
                        <a:t>0.42</a:t>
                      </a:r>
                      <a:endParaRPr lang="en-US" dirty="0"/>
                    </a:p>
                  </a:txBody>
                  <a:tcPr/>
                </a:tc>
                <a:extLst>
                  <a:ext uri="{0D108BD9-81ED-4DB2-BD59-A6C34878D82A}">
                    <a16:rowId xmlns:a16="http://schemas.microsoft.com/office/drawing/2014/main" val="3108744135"/>
                  </a:ext>
                </a:extLst>
              </a:tr>
            </a:tbl>
          </a:graphicData>
        </a:graphic>
      </p:graphicFrame>
      <p:sp>
        <p:nvSpPr>
          <p:cNvPr id="7" name="Rectangle 6"/>
          <p:cNvSpPr/>
          <p:nvPr/>
        </p:nvSpPr>
        <p:spPr>
          <a:xfrm>
            <a:off x="280891" y="4083232"/>
            <a:ext cx="3336170" cy="307777"/>
          </a:xfrm>
          <a:prstGeom prst="rect">
            <a:avLst/>
          </a:prstGeom>
        </p:spPr>
        <p:txBody>
          <a:bodyPr wrap="none">
            <a:spAutoFit/>
          </a:bodyPr>
          <a:lstStyle/>
          <a:p>
            <a:r>
              <a:rPr lang="en-US" dirty="0"/>
              <a:t>Macro average F1 of whole dataset: 0.4</a:t>
            </a:r>
          </a:p>
        </p:txBody>
      </p:sp>
      <p:sp>
        <p:nvSpPr>
          <p:cNvPr id="3" name="Rectangle 2"/>
          <p:cNvSpPr/>
          <p:nvPr/>
        </p:nvSpPr>
        <p:spPr>
          <a:xfrm>
            <a:off x="223017" y="1081140"/>
            <a:ext cx="6974115" cy="307777"/>
          </a:xfrm>
          <a:prstGeom prst="rect">
            <a:avLst/>
          </a:prstGeom>
        </p:spPr>
        <p:txBody>
          <a:bodyPr wrap="square">
            <a:spAutoFit/>
          </a:bodyPr>
          <a:lstStyle/>
          <a:p>
            <a:r>
              <a:rPr lang="en-US" dirty="0" smtClean="0"/>
              <a:t>Table 18: </a:t>
            </a:r>
            <a:r>
              <a:rPr lang="en-US" dirty="0" err="1" smtClean="0"/>
              <a:t>Deberta</a:t>
            </a:r>
            <a:r>
              <a:rPr lang="en-US" dirty="0" smtClean="0"/>
              <a:t> </a:t>
            </a:r>
            <a:r>
              <a:rPr lang="en-US" dirty="0"/>
              <a:t>model</a:t>
            </a:r>
            <a:r>
              <a:rPr lang="en-US" dirty="0" smtClean="0"/>
              <a:t>, </a:t>
            </a:r>
            <a:r>
              <a:rPr lang="en-US" dirty="0"/>
              <a:t>using emotion </a:t>
            </a:r>
            <a:r>
              <a:rPr lang="en-US" dirty="0" smtClean="0"/>
              <a:t>name, </a:t>
            </a:r>
            <a:r>
              <a:rPr lang="en-US" dirty="0"/>
              <a:t>Tec dataset</a:t>
            </a:r>
          </a:p>
        </p:txBody>
      </p:sp>
      <p:graphicFrame>
        <p:nvGraphicFramePr>
          <p:cNvPr id="11" name="Table 10"/>
          <p:cNvGraphicFramePr>
            <a:graphicFrameLocks noGrp="1"/>
          </p:cNvGraphicFramePr>
          <p:nvPr>
            <p:extLst>
              <p:ext uri="{D42A27DB-BD31-4B8C-83A1-F6EECF244321}">
                <p14:modId xmlns:p14="http://schemas.microsoft.com/office/powerpoint/2010/main" val="2741145668"/>
              </p:ext>
            </p:extLst>
          </p:nvPr>
        </p:nvGraphicFramePr>
        <p:xfrm>
          <a:off x="280891" y="1363696"/>
          <a:ext cx="6492416"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3753927196"/>
                    </a:ext>
                  </a:extLst>
                </a:gridCol>
                <a:gridCol w="927488">
                  <a:extLst>
                    <a:ext uri="{9D8B030D-6E8A-4147-A177-3AD203B41FA5}">
                      <a16:colId xmlns:a16="http://schemas.microsoft.com/office/drawing/2014/main" val="1475977394"/>
                    </a:ext>
                  </a:extLst>
                </a:gridCol>
                <a:gridCol w="927488">
                  <a:extLst>
                    <a:ext uri="{9D8B030D-6E8A-4147-A177-3AD203B41FA5}">
                      <a16:colId xmlns:a16="http://schemas.microsoft.com/office/drawing/2014/main" val="3764664088"/>
                    </a:ext>
                  </a:extLst>
                </a:gridCol>
                <a:gridCol w="927488">
                  <a:extLst>
                    <a:ext uri="{9D8B030D-6E8A-4147-A177-3AD203B41FA5}">
                      <a16:colId xmlns:a16="http://schemas.microsoft.com/office/drawing/2014/main" val="2876043901"/>
                    </a:ext>
                  </a:extLst>
                </a:gridCol>
                <a:gridCol w="927488">
                  <a:extLst>
                    <a:ext uri="{9D8B030D-6E8A-4147-A177-3AD203B41FA5}">
                      <a16:colId xmlns:a16="http://schemas.microsoft.com/office/drawing/2014/main" val="207446617"/>
                    </a:ext>
                  </a:extLst>
                </a:gridCol>
                <a:gridCol w="927488">
                  <a:extLst>
                    <a:ext uri="{9D8B030D-6E8A-4147-A177-3AD203B41FA5}">
                      <a16:colId xmlns:a16="http://schemas.microsoft.com/office/drawing/2014/main" val="3784250981"/>
                    </a:ext>
                  </a:extLst>
                </a:gridCol>
                <a:gridCol w="927488">
                  <a:extLst>
                    <a:ext uri="{9D8B030D-6E8A-4147-A177-3AD203B41FA5}">
                      <a16:colId xmlns:a16="http://schemas.microsoft.com/office/drawing/2014/main" val="2352713841"/>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4502105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0.28</a:t>
                      </a:r>
                      <a:endParaRPr lang="en-US" dirty="0"/>
                    </a:p>
                  </a:txBody>
                  <a:tcPr/>
                </a:tc>
                <a:tc>
                  <a:txBody>
                    <a:bodyPr/>
                    <a:lstStyle/>
                    <a:p>
                      <a:r>
                        <a:rPr lang="en-US" dirty="0" smtClean="0"/>
                        <a:t>0.22</a:t>
                      </a:r>
                      <a:endParaRPr lang="en-US" dirty="0"/>
                    </a:p>
                  </a:txBody>
                  <a:tcPr/>
                </a:tc>
                <a:tc>
                  <a:txBody>
                    <a:bodyPr/>
                    <a:lstStyle/>
                    <a:p>
                      <a:r>
                        <a:rPr lang="en-US" dirty="0" smtClean="0"/>
                        <a:t>0.33</a:t>
                      </a:r>
                      <a:endParaRPr lang="en-US" dirty="0"/>
                    </a:p>
                  </a:txBody>
                  <a:tcPr/>
                </a:tc>
                <a:tc>
                  <a:txBody>
                    <a:bodyPr/>
                    <a:lstStyle/>
                    <a:p>
                      <a:r>
                        <a:rPr lang="en-US" dirty="0" smtClean="0"/>
                        <a:t>0.51</a:t>
                      </a:r>
                      <a:endParaRPr lang="en-US" dirty="0"/>
                    </a:p>
                  </a:txBody>
                  <a:tcPr/>
                </a:tc>
                <a:tc>
                  <a:txBody>
                    <a:bodyPr/>
                    <a:lstStyle/>
                    <a:p>
                      <a:r>
                        <a:rPr lang="en-US" dirty="0" smtClean="0"/>
                        <a:t>0.46</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1432529319"/>
                  </a:ext>
                </a:extLst>
              </a:tr>
            </a:tbl>
          </a:graphicData>
        </a:graphic>
      </p:graphicFrame>
      <p:sp>
        <p:nvSpPr>
          <p:cNvPr id="12" name="Rectangle 11"/>
          <p:cNvSpPr/>
          <p:nvPr/>
        </p:nvSpPr>
        <p:spPr>
          <a:xfrm>
            <a:off x="274519" y="2727741"/>
            <a:ext cx="7039786" cy="307777"/>
          </a:xfrm>
          <a:prstGeom prst="rect">
            <a:avLst/>
          </a:prstGeom>
        </p:spPr>
        <p:txBody>
          <a:bodyPr wrap="square">
            <a:spAutoFit/>
          </a:bodyPr>
          <a:lstStyle/>
          <a:p>
            <a:r>
              <a:rPr lang="en-US" dirty="0" smtClean="0"/>
              <a:t>Table 19: </a:t>
            </a:r>
            <a:r>
              <a:rPr lang="en-US" dirty="0" err="1" smtClean="0"/>
              <a:t>Deberta</a:t>
            </a:r>
            <a:r>
              <a:rPr lang="en-US" dirty="0" smtClean="0"/>
              <a:t> model, ensemble method, Tec dataset</a:t>
            </a:r>
            <a:endParaRPr lang="en-US" dirty="0"/>
          </a:p>
        </p:txBody>
      </p:sp>
      <p:sp>
        <p:nvSpPr>
          <p:cNvPr id="13" name="TextBox 12"/>
          <p:cNvSpPr txBox="1"/>
          <p:nvPr/>
        </p:nvSpPr>
        <p:spPr>
          <a:xfrm>
            <a:off x="274519" y="2259367"/>
            <a:ext cx="3435556" cy="307777"/>
          </a:xfrm>
          <a:prstGeom prst="rect">
            <a:avLst/>
          </a:prstGeom>
          <a:noFill/>
        </p:spPr>
        <p:txBody>
          <a:bodyPr wrap="none" rtlCol="0">
            <a:spAutoFit/>
          </a:bodyPr>
          <a:lstStyle/>
          <a:p>
            <a:r>
              <a:rPr lang="en-US" dirty="0"/>
              <a:t>Macro average F1 of whole dataset</a:t>
            </a:r>
            <a:r>
              <a:rPr lang="en-US" dirty="0" smtClean="0"/>
              <a:t>: 0.37</a:t>
            </a:r>
            <a:endParaRPr lang="en-US" dirty="0"/>
          </a:p>
        </p:txBody>
      </p:sp>
      <p:sp>
        <p:nvSpPr>
          <p:cNvPr id="14" name="TextBox 13"/>
          <p:cNvSpPr txBox="1"/>
          <p:nvPr/>
        </p:nvSpPr>
        <p:spPr>
          <a:xfrm>
            <a:off x="274519" y="4410035"/>
            <a:ext cx="4840516" cy="311620"/>
          </a:xfrm>
          <a:prstGeom prst="rect">
            <a:avLst/>
          </a:prstGeom>
          <a:noFill/>
        </p:spPr>
        <p:txBody>
          <a:bodyPr wrap="square" rtlCol="0">
            <a:spAutoFit/>
          </a:bodyPr>
          <a:lstStyle/>
          <a:p>
            <a:r>
              <a:rPr lang="en-US" dirty="0" smtClean="0"/>
              <a:t>The most improvements are for labels anger and fear.</a:t>
            </a:r>
            <a:endParaRPr lang="en-US" dirty="0"/>
          </a:p>
        </p:txBody>
      </p:sp>
      <p:sp>
        <p:nvSpPr>
          <p:cNvPr id="8" name="Rectangle 7"/>
          <p:cNvSpPr/>
          <p:nvPr/>
        </p:nvSpPr>
        <p:spPr>
          <a:xfrm>
            <a:off x="408777" y="650253"/>
            <a:ext cx="7545052" cy="523220"/>
          </a:xfrm>
          <a:prstGeom prst="rect">
            <a:avLst/>
          </a:prstGeom>
        </p:spPr>
        <p:txBody>
          <a:bodyPr wrap="square">
            <a:spAutoFit/>
          </a:bodyPr>
          <a:lstStyle/>
          <a:p>
            <a:r>
              <a:rPr lang="en-US" dirty="0"/>
              <a:t>Comparison of labels when using Ensemble method for the cases that could lead to improvements</a:t>
            </a:r>
            <a:r>
              <a:rPr lang="en-US" dirty="0" smtClean="0"/>
              <a:t>.(Tec </a:t>
            </a:r>
            <a:r>
              <a:rPr lang="en-US" dirty="0"/>
              <a:t>dataset)</a:t>
            </a:r>
          </a:p>
        </p:txBody>
      </p:sp>
    </p:spTree>
    <p:extLst>
      <p:ext uri="{BB962C8B-B14F-4D97-AF65-F5344CB8AC3E}">
        <p14:creationId xmlns:p14="http://schemas.microsoft.com/office/powerpoint/2010/main" val="4163713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9"/>
          <p:cNvSpPr txBox="1">
            <a:spLocks noGrp="1"/>
          </p:cNvSpPr>
          <p:nvPr>
            <p:ph type="title"/>
          </p:nvPr>
        </p:nvSpPr>
        <p:spPr>
          <a:xfrm>
            <a:off x="311700" y="0"/>
            <a:ext cx="8520600" cy="511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1600" b="1" dirty="0" smtClean="0"/>
              <a:t>Datasets and models (review) </a:t>
            </a:r>
            <a:endParaRPr sz="1600" b="1" dirty="0"/>
          </a:p>
        </p:txBody>
      </p:sp>
      <p:sp>
        <p:nvSpPr>
          <p:cNvPr id="53" name="Google Shape;53;p9"/>
          <p:cNvSpPr txBox="1">
            <a:spLocks noGrp="1"/>
          </p:cNvSpPr>
          <p:nvPr>
            <p:ph type="sldNum" idx="12"/>
          </p:nvPr>
        </p:nvSpPr>
        <p:spPr>
          <a:xfrm>
            <a:off x="8179550" y="4843650"/>
            <a:ext cx="964500" cy="3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US" altLang="ja"/>
              <a:t>2</a:t>
            </a:fld>
            <a:endParaRPr/>
          </a:p>
        </p:txBody>
      </p:sp>
      <p:sp>
        <p:nvSpPr>
          <p:cNvPr id="2" name="TextBox 1"/>
          <p:cNvSpPr txBox="1"/>
          <p:nvPr/>
        </p:nvSpPr>
        <p:spPr>
          <a:xfrm>
            <a:off x="559550" y="886691"/>
            <a:ext cx="7620000" cy="4078039"/>
          </a:xfrm>
          <a:prstGeom prst="rect">
            <a:avLst/>
          </a:prstGeom>
          <a:noFill/>
        </p:spPr>
        <p:txBody>
          <a:bodyPr wrap="square" rtlCol="0">
            <a:spAutoFit/>
          </a:bodyPr>
          <a:lstStyle/>
          <a:p>
            <a:pPr>
              <a:lnSpc>
                <a:spcPct val="150000"/>
              </a:lnSpc>
            </a:pPr>
            <a:r>
              <a:rPr lang="en-US" dirty="0" smtClean="0"/>
              <a:t>Datasets:  </a:t>
            </a:r>
            <a:endParaRPr lang="en-US" dirty="0"/>
          </a:p>
          <a:p>
            <a:pPr marL="342900" indent="-342900">
              <a:lnSpc>
                <a:spcPct val="150000"/>
              </a:lnSpc>
              <a:buFont typeface="Arial" panose="020B0604020202020204" pitchFamily="34" charset="0"/>
              <a:buChar char="•"/>
            </a:pPr>
            <a:r>
              <a:rPr lang="en-US" dirty="0" err="1"/>
              <a:t>Isear</a:t>
            </a:r>
            <a:r>
              <a:rPr lang="en-US" dirty="0"/>
              <a:t> dataset: 7515 data  </a:t>
            </a:r>
            <a:r>
              <a:rPr lang="en-US" dirty="0" smtClean="0"/>
              <a:t>   Labels</a:t>
            </a:r>
            <a:r>
              <a:rPr lang="en-US" dirty="0"/>
              <a:t>: anger, disgust, fear, guilt, joy, sadness, shame </a:t>
            </a:r>
          </a:p>
          <a:p>
            <a:pPr marL="342900" indent="-342900">
              <a:lnSpc>
                <a:spcPct val="150000"/>
              </a:lnSpc>
              <a:buFont typeface="Arial" panose="020B0604020202020204" pitchFamily="34" charset="0"/>
              <a:buChar char="•"/>
            </a:pPr>
            <a:r>
              <a:rPr lang="en-US" dirty="0"/>
              <a:t> Tec dataset: 21051 data    Labels: anger, disgust, fear, joy, sadness, surprise </a:t>
            </a:r>
            <a:endParaRPr lang="en-US" dirty="0" smtClean="0"/>
          </a:p>
          <a:p>
            <a:pPr>
              <a:lnSpc>
                <a:spcPct val="150000"/>
              </a:lnSpc>
            </a:pPr>
            <a:r>
              <a:rPr lang="en-US" dirty="0" smtClean="0"/>
              <a:t>  Preprocessing </a:t>
            </a:r>
            <a:r>
              <a:rPr lang="en-US" dirty="0"/>
              <a:t>datasets before doing classification:</a:t>
            </a:r>
          </a:p>
          <a:p>
            <a:pPr>
              <a:lnSpc>
                <a:spcPct val="150000"/>
              </a:lnSpc>
            </a:pPr>
            <a:r>
              <a:rPr lang="en-US" dirty="0"/>
              <a:t>  Removing some signs such as ; , :, *, # , = , (, ), &amp; and </a:t>
            </a:r>
            <a:r>
              <a:rPr lang="en-US" dirty="0" smtClean="0"/>
              <a:t>integers</a:t>
            </a:r>
            <a:endParaRPr lang="en-US" dirty="0"/>
          </a:p>
          <a:p>
            <a:endParaRPr lang="en-US" dirty="0" smtClean="0"/>
          </a:p>
          <a:p>
            <a:pPr>
              <a:lnSpc>
                <a:spcPct val="150000"/>
              </a:lnSpc>
            </a:pPr>
            <a:r>
              <a:rPr lang="en-US" dirty="0" err="1"/>
              <a:t>Pre_trained</a:t>
            </a:r>
            <a:r>
              <a:rPr lang="en-US" dirty="0"/>
              <a:t> NLP </a:t>
            </a:r>
            <a:r>
              <a:rPr lang="en-US" dirty="0" smtClean="0"/>
              <a:t>models (publicly available within hugging face python library):  </a:t>
            </a:r>
          </a:p>
          <a:p>
            <a:pPr marL="285750" indent="-285750">
              <a:lnSpc>
                <a:spcPct val="150000"/>
              </a:lnSpc>
              <a:buFont typeface="Arial" panose="020B0604020202020204" pitchFamily="34" charset="0"/>
              <a:buChar char="•"/>
            </a:pPr>
            <a:r>
              <a:rPr lang="en-US" dirty="0" err="1"/>
              <a:t>Deberta</a:t>
            </a:r>
            <a:r>
              <a:rPr lang="en-US" dirty="0"/>
              <a:t>: </a:t>
            </a:r>
            <a:r>
              <a:rPr lang="en-US" dirty="0" err="1" smtClean="0"/>
              <a:t>microsoft</a:t>
            </a:r>
            <a:r>
              <a:rPr lang="en-US" dirty="0" smtClean="0"/>
              <a:t>/deberta-v2-xlarge-mnli</a:t>
            </a:r>
            <a:endParaRPr lang="en-US" dirty="0"/>
          </a:p>
          <a:p>
            <a:pPr marL="342900" indent="-342900">
              <a:lnSpc>
                <a:spcPct val="150000"/>
              </a:lnSpc>
              <a:buFont typeface="Arial" panose="020B0604020202020204" pitchFamily="34" charset="0"/>
              <a:buChar char="•"/>
            </a:pPr>
            <a:r>
              <a:rPr lang="en-US" dirty="0"/>
              <a:t>Roberta: </a:t>
            </a:r>
            <a:r>
              <a:rPr lang="en-US" dirty="0" err="1"/>
              <a:t>roberta</a:t>
            </a:r>
            <a:r>
              <a:rPr lang="en-US" dirty="0"/>
              <a:t>-large-</a:t>
            </a:r>
            <a:r>
              <a:rPr lang="en-US" dirty="0" err="1"/>
              <a:t>mnli</a:t>
            </a:r>
            <a:r>
              <a:rPr lang="en-US" dirty="0"/>
              <a:t>,</a:t>
            </a:r>
          </a:p>
          <a:p>
            <a:pPr marL="342900" indent="-342900">
              <a:lnSpc>
                <a:spcPct val="150000"/>
              </a:lnSpc>
              <a:buFont typeface="Arial" panose="020B0604020202020204" pitchFamily="34" charset="0"/>
              <a:buChar char="•"/>
            </a:pPr>
            <a:r>
              <a:rPr lang="en-US" dirty="0"/>
              <a:t>Bart: </a:t>
            </a:r>
            <a:r>
              <a:rPr lang="en-US" dirty="0" err="1"/>
              <a:t>facebook</a:t>
            </a:r>
            <a:r>
              <a:rPr lang="en-US" dirty="0"/>
              <a:t>/</a:t>
            </a:r>
            <a:r>
              <a:rPr lang="en-US" dirty="0" err="1"/>
              <a:t>bart</a:t>
            </a:r>
            <a:r>
              <a:rPr lang="en-US" dirty="0"/>
              <a:t>-large-</a:t>
            </a:r>
            <a:r>
              <a:rPr lang="en-US" dirty="0" err="1"/>
              <a:t>mnli</a:t>
            </a:r>
            <a:r>
              <a:rPr lang="en-US" dirty="0"/>
              <a:t> </a:t>
            </a:r>
            <a:endParaRPr lang="en-US" dirty="0" smtClean="0"/>
          </a:p>
          <a:p>
            <a:pPr>
              <a:lnSpc>
                <a:spcPct val="150000"/>
              </a:lnSpc>
            </a:pPr>
            <a:r>
              <a:rPr lang="en-US" dirty="0" smtClean="0"/>
              <a:t>Classification: Based on checking the entailment probability between text and emotion</a:t>
            </a:r>
            <a:endParaRPr lang="en-US" dirty="0"/>
          </a:p>
          <a:p>
            <a:pPr>
              <a:lnSpc>
                <a:spcPct val="150000"/>
              </a:lnSpc>
            </a:pPr>
            <a:endParaRPr lang="en-US" dirty="0"/>
          </a:p>
          <a:p>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Ensemble method (for Tec dataset)</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20</a:t>
            </a:fld>
            <a:endParaRPr lang="ja" altLang="en-US"/>
          </a:p>
        </p:txBody>
      </p:sp>
      <p:sp>
        <p:nvSpPr>
          <p:cNvPr id="5" name="Rectangle 4"/>
          <p:cNvSpPr/>
          <p:nvPr/>
        </p:nvSpPr>
        <p:spPr>
          <a:xfrm>
            <a:off x="410605" y="2680355"/>
            <a:ext cx="4826962" cy="307777"/>
          </a:xfrm>
          <a:prstGeom prst="rect">
            <a:avLst/>
          </a:prstGeom>
        </p:spPr>
        <p:txBody>
          <a:bodyPr wrap="none">
            <a:spAutoFit/>
          </a:bodyPr>
          <a:lstStyle/>
          <a:p>
            <a:r>
              <a:rPr lang="en-US" dirty="0" smtClean="0"/>
              <a:t>Table 21: Roberta </a:t>
            </a:r>
            <a:r>
              <a:rPr lang="en-US" dirty="0"/>
              <a:t>model, ensemble method (Tec dataset </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3407652409"/>
              </p:ext>
            </p:extLst>
          </p:nvPr>
        </p:nvGraphicFramePr>
        <p:xfrm>
          <a:off x="487380" y="3063813"/>
          <a:ext cx="6350281" cy="864573"/>
        </p:xfrm>
        <a:graphic>
          <a:graphicData uri="http://schemas.openxmlformats.org/drawingml/2006/table">
            <a:tbl>
              <a:tblPr firstRow="1" bandRow="1">
                <a:tableStyleId>{5C22544A-7EE6-4342-B048-85BDC9FD1C3A}</a:tableStyleId>
              </a:tblPr>
              <a:tblGrid>
                <a:gridCol w="907183">
                  <a:extLst>
                    <a:ext uri="{9D8B030D-6E8A-4147-A177-3AD203B41FA5}">
                      <a16:colId xmlns:a16="http://schemas.microsoft.com/office/drawing/2014/main" val="3334527493"/>
                    </a:ext>
                  </a:extLst>
                </a:gridCol>
                <a:gridCol w="907183">
                  <a:extLst>
                    <a:ext uri="{9D8B030D-6E8A-4147-A177-3AD203B41FA5}">
                      <a16:colId xmlns:a16="http://schemas.microsoft.com/office/drawing/2014/main" val="1578658384"/>
                    </a:ext>
                  </a:extLst>
                </a:gridCol>
                <a:gridCol w="907183">
                  <a:extLst>
                    <a:ext uri="{9D8B030D-6E8A-4147-A177-3AD203B41FA5}">
                      <a16:colId xmlns:a16="http://schemas.microsoft.com/office/drawing/2014/main" val="3185979374"/>
                    </a:ext>
                  </a:extLst>
                </a:gridCol>
                <a:gridCol w="907183">
                  <a:extLst>
                    <a:ext uri="{9D8B030D-6E8A-4147-A177-3AD203B41FA5}">
                      <a16:colId xmlns:a16="http://schemas.microsoft.com/office/drawing/2014/main" val="2257919945"/>
                    </a:ext>
                  </a:extLst>
                </a:gridCol>
                <a:gridCol w="907183">
                  <a:extLst>
                    <a:ext uri="{9D8B030D-6E8A-4147-A177-3AD203B41FA5}">
                      <a16:colId xmlns:a16="http://schemas.microsoft.com/office/drawing/2014/main" val="3044549727"/>
                    </a:ext>
                  </a:extLst>
                </a:gridCol>
                <a:gridCol w="907183">
                  <a:extLst>
                    <a:ext uri="{9D8B030D-6E8A-4147-A177-3AD203B41FA5}">
                      <a16:colId xmlns:a16="http://schemas.microsoft.com/office/drawing/2014/main" val="650353961"/>
                    </a:ext>
                  </a:extLst>
                </a:gridCol>
                <a:gridCol w="907183">
                  <a:extLst>
                    <a:ext uri="{9D8B030D-6E8A-4147-A177-3AD203B41FA5}">
                      <a16:colId xmlns:a16="http://schemas.microsoft.com/office/drawing/2014/main" val="417851453"/>
                    </a:ext>
                  </a:extLst>
                </a:gridCol>
              </a:tblGrid>
              <a:tr h="493733">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3279384470"/>
                  </a:ext>
                </a:extLst>
              </a:tr>
              <a:tr h="370840">
                <a:tc>
                  <a:txBody>
                    <a:bodyPr/>
                    <a:lstStyle/>
                    <a:p>
                      <a:r>
                        <a:rPr lang="en-US" dirty="0" smtClean="0"/>
                        <a:t>F1 score</a:t>
                      </a:r>
                      <a:endParaRPr lang="en-US" dirty="0"/>
                    </a:p>
                  </a:txBody>
                  <a:tcPr/>
                </a:tc>
                <a:tc>
                  <a:txBody>
                    <a:bodyPr/>
                    <a:lstStyle/>
                    <a:p>
                      <a:r>
                        <a:rPr lang="en-US" dirty="0" smtClean="0"/>
                        <a:t>0.33</a:t>
                      </a:r>
                      <a:endParaRPr lang="en-US" dirty="0"/>
                    </a:p>
                  </a:txBody>
                  <a:tcPr/>
                </a:tc>
                <a:tc>
                  <a:txBody>
                    <a:bodyPr/>
                    <a:lstStyle/>
                    <a:p>
                      <a:r>
                        <a:rPr lang="en-US" dirty="0" smtClean="0"/>
                        <a:t>0.23</a:t>
                      </a:r>
                      <a:endParaRPr lang="en-US" dirty="0"/>
                    </a:p>
                  </a:txBody>
                  <a:tcPr/>
                </a:tc>
                <a:tc>
                  <a:txBody>
                    <a:bodyPr/>
                    <a:lstStyle/>
                    <a:p>
                      <a:r>
                        <a:rPr lang="en-US" dirty="0" smtClean="0"/>
                        <a:t>0.34</a:t>
                      </a:r>
                      <a:endParaRPr lang="en-US" dirty="0"/>
                    </a:p>
                  </a:txBody>
                  <a:tcPr/>
                </a:tc>
                <a:tc>
                  <a:txBody>
                    <a:bodyPr/>
                    <a:lstStyle/>
                    <a:p>
                      <a:r>
                        <a:rPr lang="en-US" dirty="0" smtClean="0"/>
                        <a:t>0.48</a:t>
                      </a:r>
                      <a:endParaRPr lang="en-US" dirty="0"/>
                    </a:p>
                  </a:txBody>
                  <a:tcPr/>
                </a:tc>
                <a:tc>
                  <a:txBody>
                    <a:bodyPr/>
                    <a:lstStyle/>
                    <a:p>
                      <a:r>
                        <a:rPr lang="en-US" dirty="0" smtClean="0"/>
                        <a:t>0.45</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909956713"/>
                  </a:ext>
                </a:extLst>
              </a:tr>
            </a:tbl>
          </a:graphicData>
        </a:graphic>
      </p:graphicFrame>
      <p:sp>
        <p:nvSpPr>
          <p:cNvPr id="7" name="Rectangle 6"/>
          <p:cNvSpPr/>
          <p:nvPr/>
        </p:nvSpPr>
        <p:spPr>
          <a:xfrm>
            <a:off x="497690" y="4079748"/>
            <a:ext cx="3435556" cy="307777"/>
          </a:xfrm>
          <a:prstGeom prst="rect">
            <a:avLst/>
          </a:prstGeom>
        </p:spPr>
        <p:txBody>
          <a:bodyPr wrap="none">
            <a:spAutoFit/>
          </a:bodyPr>
          <a:lstStyle/>
          <a:p>
            <a:r>
              <a:rPr lang="en-US" dirty="0"/>
              <a:t>Macro average F1 of whole dataset: 0.37</a:t>
            </a:r>
          </a:p>
        </p:txBody>
      </p:sp>
      <p:sp>
        <p:nvSpPr>
          <p:cNvPr id="8" name="Rectangle 7"/>
          <p:cNvSpPr/>
          <p:nvPr/>
        </p:nvSpPr>
        <p:spPr>
          <a:xfrm>
            <a:off x="497689" y="841697"/>
            <a:ext cx="5641853" cy="307777"/>
          </a:xfrm>
          <a:prstGeom prst="rect">
            <a:avLst/>
          </a:prstGeom>
        </p:spPr>
        <p:txBody>
          <a:bodyPr wrap="square">
            <a:spAutoFit/>
          </a:bodyPr>
          <a:lstStyle/>
          <a:p>
            <a:r>
              <a:rPr lang="en-US" dirty="0" smtClean="0"/>
              <a:t> Table 20: Roberta model, using emotion name (Tec dataset)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22135485"/>
              </p:ext>
            </p:extLst>
          </p:nvPr>
        </p:nvGraphicFramePr>
        <p:xfrm>
          <a:off x="497690" y="1300836"/>
          <a:ext cx="6492416"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0.3</a:t>
                      </a:r>
                      <a:endParaRPr lang="en-US" dirty="0"/>
                    </a:p>
                  </a:txBody>
                  <a:tcPr/>
                </a:tc>
                <a:tc>
                  <a:txBody>
                    <a:bodyPr/>
                    <a:lstStyle/>
                    <a:p>
                      <a:r>
                        <a:rPr lang="en-US" dirty="0" smtClean="0"/>
                        <a:t>0.2</a:t>
                      </a:r>
                      <a:endParaRPr lang="en-US" dirty="0"/>
                    </a:p>
                  </a:txBody>
                  <a:tcPr/>
                </a:tc>
                <a:tc>
                  <a:txBody>
                    <a:bodyPr/>
                    <a:lstStyle/>
                    <a:p>
                      <a:r>
                        <a:rPr lang="en-US" dirty="0" smtClean="0"/>
                        <a:t>0.34</a:t>
                      </a:r>
                      <a:endParaRPr lang="en-US" dirty="0"/>
                    </a:p>
                  </a:txBody>
                  <a:tcPr/>
                </a:tc>
                <a:tc>
                  <a:txBody>
                    <a:bodyPr/>
                    <a:lstStyle/>
                    <a:p>
                      <a:r>
                        <a:rPr lang="en-US" dirty="0" smtClean="0"/>
                        <a:t>0.54</a:t>
                      </a:r>
                      <a:endParaRPr lang="en-US" dirty="0"/>
                    </a:p>
                  </a:txBody>
                  <a:tcPr/>
                </a:tc>
                <a:tc>
                  <a:txBody>
                    <a:bodyPr/>
                    <a:lstStyle/>
                    <a:p>
                      <a:r>
                        <a:rPr lang="en-US" dirty="0" smtClean="0"/>
                        <a:t>0.47</a:t>
                      </a:r>
                      <a:endParaRPr lang="en-US" dirty="0"/>
                    </a:p>
                  </a:txBody>
                  <a:tcPr/>
                </a:tc>
                <a:tc>
                  <a:txBody>
                    <a:bodyPr/>
                    <a:lstStyle/>
                    <a:p>
                      <a:r>
                        <a:rPr lang="en-US" dirty="0" smtClean="0"/>
                        <a:t>0.38</a:t>
                      </a:r>
                      <a:endParaRPr lang="en-US" dirty="0"/>
                    </a:p>
                  </a:txBody>
                  <a:tcPr/>
                </a:tc>
                <a:extLst>
                  <a:ext uri="{0D108BD9-81ED-4DB2-BD59-A6C34878D82A}">
                    <a16:rowId xmlns:a16="http://schemas.microsoft.com/office/drawing/2014/main" val="2266447585"/>
                  </a:ext>
                </a:extLst>
              </a:tr>
            </a:tbl>
          </a:graphicData>
        </a:graphic>
      </p:graphicFrame>
      <p:sp>
        <p:nvSpPr>
          <p:cNvPr id="10" name="Rectangle 9"/>
          <p:cNvSpPr/>
          <p:nvPr/>
        </p:nvSpPr>
        <p:spPr>
          <a:xfrm>
            <a:off x="410605" y="2180849"/>
            <a:ext cx="3435556" cy="307777"/>
          </a:xfrm>
          <a:prstGeom prst="rect">
            <a:avLst/>
          </a:prstGeom>
        </p:spPr>
        <p:txBody>
          <a:bodyPr wrap="none">
            <a:spAutoFit/>
          </a:bodyPr>
          <a:lstStyle/>
          <a:p>
            <a:r>
              <a:rPr lang="en-US" dirty="0"/>
              <a:t>Macro average F1 of whole dataset: </a:t>
            </a:r>
            <a:r>
              <a:rPr lang="en-US" dirty="0" smtClean="0"/>
              <a:t>0.34</a:t>
            </a:r>
            <a:endParaRPr lang="en-US" dirty="0"/>
          </a:p>
        </p:txBody>
      </p:sp>
      <p:sp>
        <p:nvSpPr>
          <p:cNvPr id="11" name="TextBox 10"/>
          <p:cNvSpPr txBox="1"/>
          <p:nvPr/>
        </p:nvSpPr>
        <p:spPr>
          <a:xfrm>
            <a:off x="487380" y="4535714"/>
            <a:ext cx="5572334" cy="307777"/>
          </a:xfrm>
          <a:prstGeom prst="rect">
            <a:avLst/>
          </a:prstGeom>
          <a:noFill/>
        </p:spPr>
        <p:txBody>
          <a:bodyPr wrap="square" rtlCol="0">
            <a:spAutoFit/>
          </a:bodyPr>
          <a:lstStyle/>
          <a:p>
            <a:r>
              <a:rPr lang="en-US" dirty="0" smtClean="0"/>
              <a:t>There are not significant improvements for specific labels.</a:t>
            </a:r>
            <a:endParaRPr lang="en-US" dirty="0"/>
          </a:p>
        </p:txBody>
      </p:sp>
    </p:spTree>
    <p:extLst>
      <p:ext uri="{BB962C8B-B14F-4D97-AF65-F5344CB8AC3E}">
        <p14:creationId xmlns:p14="http://schemas.microsoft.com/office/powerpoint/2010/main" val="134070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smtClean="0"/>
              <a:t>Analysis of ensemble </a:t>
            </a:r>
            <a:r>
              <a:rPr lang="en-US" b="1" dirty="0"/>
              <a:t>method</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21</a:t>
            </a:fld>
            <a:endParaRPr lang="ja" altLang="en-US"/>
          </a:p>
        </p:txBody>
      </p:sp>
      <p:sp>
        <p:nvSpPr>
          <p:cNvPr id="5" name="TextBox 4"/>
          <p:cNvSpPr txBox="1"/>
          <p:nvPr/>
        </p:nvSpPr>
        <p:spPr>
          <a:xfrm>
            <a:off x="301571" y="827315"/>
            <a:ext cx="8360229" cy="1600438"/>
          </a:xfrm>
          <a:prstGeom prst="rect">
            <a:avLst/>
          </a:prstGeom>
          <a:noFill/>
        </p:spPr>
        <p:txBody>
          <a:bodyPr wrap="square" rtlCol="0">
            <a:spAutoFit/>
          </a:bodyPr>
          <a:lstStyle/>
          <a:p>
            <a:pPr>
              <a:lnSpc>
                <a:spcPct val="150000"/>
              </a:lnSpc>
            </a:pPr>
            <a:r>
              <a:rPr lang="en-US" dirty="0" smtClean="0"/>
              <a:t>We can see that the ensemble method could almost lead to the performance equal to the performance of the best results of individual prompts.</a:t>
            </a:r>
          </a:p>
          <a:p>
            <a:pPr>
              <a:lnSpc>
                <a:spcPct val="150000"/>
              </a:lnSpc>
            </a:pPr>
            <a:r>
              <a:rPr lang="en-US" dirty="0" smtClean="0"/>
              <a:t>Also, for the labels that there were improvements to them, it had almost similar performance to the </a:t>
            </a:r>
            <a:r>
              <a:rPr lang="en-US" dirty="0"/>
              <a:t>best </a:t>
            </a:r>
            <a:r>
              <a:rPr lang="en-US" dirty="0" smtClean="0"/>
              <a:t>results </a:t>
            </a:r>
            <a:r>
              <a:rPr lang="en-US" dirty="0"/>
              <a:t>of individual </a:t>
            </a:r>
            <a:r>
              <a:rPr lang="en-US" dirty="0" smtClean="0"/>
              <a:t>prompts for the first dataset.</a:t>
            </a:r>
            <a:endParaRPr lang="en-US" dirty="0"/>
          </a:p>
          <a:p>
            <a:endParaRPr lang="en-US" dirty="0"/>
          </a:p>
        </p:txBody>
      </p:sp>
    </p:spTree>
    <p:extLst>
      <p:ext uri="{BB962C8B-B14F-4D97-AF65-F5344CB8AC3E}">
        <p14:creationId xmlns:p14="http://schemas.microsoft.com/office/powerpoint/2010/main" val="3236979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Emotion prompts (review)</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3</a:t>
            </a:fld>
            <a:endParaRPr lang="ja" altLang="en-US"/>
          </a:p>
        </p:txBody>
      </p:sp>
      <p:graphicFrame>
        <p:nvGraphicFramePr>
          <p:cNvPr id="6" name="Table 5"/>
          <p:cNvGraphicFramePr>
            <a:graphicFrameLocks noGrp="1"/>
          </p:cNvGraphicFramePr>
          <p:nvPr>
            <p:extLst>
              <p:ext uri="{D42A27DB-BD31-4B8C-83A1-F6EECF244321}">
                <p14:modId xmlns:p14="http://schemas.microsoft.com/office/powerpoint/2010/main" val="2163265541"/>
              </p:ext>
            </p:extLst>
          </p:nvPr>
        </p:nvGraphicFramePr>
        <p:xfrm>
          <a:off x="784521" y="1560095"/>
          <a:ext cx="6096000" cy="22961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693104093"/>
                    </a:ext>
                  </a:extLst>
                </a:gridCol>
                <a:gridCol w="2032000">
                  <a:extLst>
                    <a:ext uri="{9D8B030D-6E8A-4147-A177-3AD203B41FA5}">
                      <a16:colId xmlns:a16="http://schemas.microsoft.com/office/drawing/2014/main" val="178236166"/>
                    </a:ext>
                  </a:extLst>
                </a:gridCol>
                <a:gridCol w="2032000">
                  <a:extLst>
                    <a:ext uri="{9D8B030D-6E8A-4147-A177-3AD203B41FA5}">
                      <a16:colId xmlns:a16="http://schemas.microsoft.com/office/drawing/2014/main" val="2911923617"/>
                    </a:ext>
                  </a:extLst>
                </a:gridCol>
              </a:tblGrid>
              <a:tr h="370840">
                <a:tc>
                  <a:txBody>
                    <a:bodyPr/>
                    <a:lstStyle/>
                    <a:p>
                      <a:r>
                        <a:rPr lang="en-US" dirty="0" smtClean="0"/>
                        <a:t>ID</a:t>
                      </a:r>
                      <a:endParaRPr lang="en-US" dirty="0"/>
                    </a:p>
                  </a:txBody>
                  <a:tcPr/>
                </a:tc>
                <a:tc>
                  <a:txBody>
                    <a:bodyPr/>
                    <a:lstStyle/>
                    <a:p>
                      <a:r>
                        <a:rPr lang="en-US" dirty="0" smtClean="0"/>
                        <a:t>prompt</a:t>
                      </a:r>
                      <a:endParaRPr lang="en-US" dirty="0"/>
                    </a:p>
                  </a:txBody>
                  <a:tcPr/>
                </a:tc>
                <a:tc>
                  <a:txBody>
                    <a:bodyPr/>
                    <a:lstStyle/>
                    <a:p>
                      <a:r>
                        <a:rPr lang="en-US" dirty="0" smtClean="0"/>
                        <a:t>example</a:t>
                      </a:r>
                      <a:endParaRPr lang="en-US" dirty="0"/>
                    </a:p>
                  </a:txBody>
                  <a:tcPr/>
                </a:tc>
                <a:extLst>
                  <a:ext uri="{0D108BD9-81ED-4DB2-BD59-A6C34878D82A}">
                    <a16:rowId xmlns:a16="http://schemas.microsoft.com/office/drawing/2014/main" val="2118735383"/>
                  </a:ext>
                </a:extLst>
              </a:tr>
              <a:tr h="370840">
                <a:tc>
                  <a:txBody>
                    <a:bodyPr/>
                    <a:lstStyle/>
                    <a:p>
                      <a:r>
                        <a:rPr lang="en-US" dirty="0" smtClean="0"/>
                        <a:t>emotion name </a:t>
                      </a:r>
                      <a:endParaRPr lang="en-US" dirty="0"/>
                    </a:p>
                  </a:txBody>
                  <a:tcPr/>
                </a:tc>
                <a:tc>
                  <a:txBody>
                    <a:bodyPr/>
                    <a:lstStyle/>
                    <a:p>
                      <a:r>
                        <a:rPr lang="en-US" dirty="0" smtClean="0"/>
                        <a:t>emotion name</a:t>
                      </a:r>
                      <a:endParaRPr lang="en-US" dirty="0"/>
                    </a:p>
                  </a:txBody>
                  <a:tcPr/>
                </a:tc>
                <a:tc>
                  <a:txBody>
                    <a:bodyPr/>
                    <a:lstStyle/>
                    <a:p>
                      <a:r>
                        <a:rPr lang="en-US" dirty="0" smtClean="0"/>
                        <a:t>disgust</a:t>
                      </a:r>
                      <a:endParaRPr lang="en-US" dirty="0"/>
                    </a:p>
                  </a:txBody>
                  <a:tcPr/>
                </a:tc>
                <a:extLst>
                  <a:ext uri="{0D108BD9-81ED-4DB2-BD59-A6C34878D82A}">
                    <a16:rowId xmlns:a16="http://schemas.microsoft.com/office/drawing/2014/main" val="910660456"/>
                  </a:ext>
                </a:extLst>
              </a:tr>
              <a:tr h="370840">
                <a:tc>
                  <a:txBody>
                    <a:bodyPr/>
                    <a:lstStyle/>
                    <a:p>
                      <a:r>
                        <a:rPr lang="en-US" dirty="0" smtClean="0"/>
                        <a:t>emotion prompt </a:t>
                      </a:r>
                      <a:endParaRPr lang="en-US" dirty="0"/>
                    </a:p>
                  </a:txBody>
                  <a:tcPr/>
                </a:tc>
                <a:tc>
                  <a:txBody>
                    <a:bodyPr/>
                    <a:lstStyle/>
                    <a:p>
                      <a:r>
                        <a:rPr lang="en-US" dirty="0" smtClean="0"/>
                        <a:t>“The emotion is”+ emotion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dirty="0" smtClean="0"/>
                        <a:t>The emotion is disgust</a:t>
                      </a:r>
                    </a:p>
                    <a:p>
                      <a:endParaRPr lang="en-US" dirty="0"/>
                    </a:p>
                  </a:txBody>
                  <a:tcPr/>
                </a:tc>
                <a:extLst>
                  <a:ext uri="{0D108BD9-81ED-4DB2-BD59-A6C34878D82A}">
                    <a16:rowId xmlns:a16="http://schemas.microsoft.com/office/drawing/2014/main" val="2079108353"/>
                  </a:ext>
                </a:extLst>
              </a:tr>
              <a:tr h="370840">
                <a:tc>
                  <a:txBody>
                    <a:bodyPr/>
                    <a:lstStyle/>
                    <a:p>
                      <a:r>
                        <a:rPr lang="en-US" dirty="0" smtClean="0"/>
                        <a:t>expr emo </a:t>
                      </a:r>
                      <a:endParaRPr lang="en-US" dirty="0"/>
                    </a:p>
                  </a:txBody>
                  <a:tcPr/>
                </a:tc>
                <a:tc>
                  <a:txBody>
                    <a:bodyPr/>
                    <a:lstStyle/>
                    <a:p>
                      <a:r>
                        <a:rPr lang="en-US" dirty="0" smtClean="0"/>
                        <a:t>“This text expresses”+ emotion</a:t>
                      </a:r>
                      <a:endParaRPr lang="en-US" dirty="0"/>
                    </a:p>
                  </a:txBody>
                  <a:tcPr/>
                </a:tc>
                <a:tc>
                  <a:txBody>
                    <a:bodyPr/>
                    <a:lstStyle/>
                    <a:p>
                      <a:r>
                        <a:rPr lang="en-US" dirty="0" smtClean="0"/>
                        <a:t>This text expresses disgust</a:t>
                      </a:r>
                      <a:endParaRPr lang="en-US" dirty="0"/>
                    </a:p>
                  </a:txBody>
                  <a:tcPr/>
                </a:tc>
                <a:extLst>
                  <a:ext uri="{0D108BD9-81ED-4DB2-BD59-A6C34878D82A}">
                    <a16:rowId xmlns:a16="http://schemas.microsoft.com/office/drawing/2014/main" val="355632541"/>
                  </a:ext>
                </a:extLst>
              </a:tr>
              <a:tr h="370840">
                <a:tc>
                  <a:txBody>
                    <a:bodyPr/>
                    <a:lstStyle/>
                    <a:p>
                      <a:r>
                        <a:rPr lang="en-US" dirty="0" smtClean="0"/>
                        <a:t>feels emo </a:t>
                      </a:r>
                      <a:endParaRPr lang="en-US" dirty="0"/>
                    </a:p>
                  </a:txBody>
                  <a:tcPr/>
                </a:tc>
                <a:tc>
                  <a:txBody>
                    <a:bodyPr/>
                    <a:lstStyle/>
                    <a:p>
                      <a:r>
                        <a:rPr lang="en-US" dirty="0" smtClean="0"/>
                        <a:t>“This person feels”+ emotion</a:t>
                      </a:r>
                      <a:endParaRPr lang="en-US" dirty="0"/>
                    </a:p>
                  </a:txBody>
                  <a:tcPr/>
                </a:tc>
                <a:tc>
                  <a:txBody>
                    <a:bodyPr/>
                    <a:lstStyle/>
                    <a:p>
                      <a:r>
                        <a:rPr lang="en-US" dirty="0" smtClean="0"/>
                        <a:t>This person feels disgusted</a:t>
                      </a:r>
                      <a:endParaRPr lang="en-US" dirty="0"/>
                    </a:p>
                  </a:txBody>
                  <a:tcPr/>
                </a:tc>
                <a:extLst>
                  <a:ext uri="{0D108BD9-81ED-4DB2-BD59-A6C34878D82A}">
                    <a16:rowId xmlns:a16="http://schemas.microsoft.com/office/drawing/2014/main" val="3204594659"/>
                  </a:ext>
                </a:extLst>
              </a:tr>
            </a:tbl>
          </a:graphicData>
        </a:graphic>
      </p:graphicFrame>
      <p:sp>
        <p:nvSpPr>
          <p:cNvPr id="3" name="TextBox 2"/>
          <p:cNvSpPr txBox="1"/>
          <p:nvPr/>
        </p:nvSpPr>
        <p:spPr>
          <a:xfrm>
            <a:off x="718457" y="1103086"/>
            <a:ext cx="3294743" cy="307777"/>
          </a:xfrm>
          <a:prstGeom prst="rect">
            <a:avLst/>
          </a:prstGeom>
          <a:noFill/>
        </p:spPr>
        <p:txBody>
          <a:bodyPr wrap="square" rtlCol="0">
            <a:spAutoFit/>
          </a:bodyPr>
          <a:lstStyle/>
          <a:p>
            <a:r>
              <a:rPr lang="en-US" dirty="0" smtClean="0"/>
              <a:t>Table 1:</a:t>
            </a:r>
            <a:r>
              <a:rPr lang="en-US" b="1" dirty="0"/>
              <a:t> </a:t>
            </a:r>
            <a:r>
              <a:rPr lang="en-US" dirty="0"/>
              <a:t>Emotion prompts </a:t>
            </a:r>
          </a:p>
        </p:txBody>
      </p:sp>
    </p:spTree>
    <p:extLst>
      <p:ext uri="{BB962C8B-B14F-4D97-AF65-F5344CB8AC3E}">
        <p14:creationId xmlns:p14="http://schemas.microsoft.com/office/powerpoint/2010/main" val="4089990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smtClean="0"/>
              <a:t>Comparing results of </a:t>
            </a:r>
            <a:r>
              <a:rPr lang="en-US" sz="1600" b="1" dirty="0" err="1" smtClean="0"/>
              <a:t>Isear</a:t>
            </a:r>
            <a:r>
              <a:rPr lang="en-US" sz="1600" b="1" dirty="0" smtClean="0"/>
              <a:t> dataset</a:t>
            </a:r>
            <a:r>
              <a:rPr lang="en-US" sz="1600" b="1" dirty="0"/>
              <a:t> </a:t>
            </a:r>
            <a:r>
              <a:rPr lang="en-US" sz="1600" b="1" dirty="0" smtClean="0"/>
              <a:t>(review)</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4</a:t>
            </a:fld>
            <a:endParaRPr lang="ja" altLang="en-US"/>
          </a:p>
        </p:txBody>
      </p:sp>
      <p:sp>
        <p:nvSpPr>
          <p:cNvPr id="6" name="TextBox 5"/>
          <p:cNvSpPr txBox="1"/>
          <p:nvPr/>
        </p:nvSpPr>
        <p:spPr>
          <a:xfrm>
            <a:off x="415636" y="858981"/>
            <a:ext cx="8001000" cy="3862596"/>
          </a:xfrm>
          <a:prstGeom prst="rect">
            <a:avLst/>
          </a:prstGeom>
          <a:noFill/>
        </p:spPr>
        <p:txBody>
          <a:bodyPr wrap="square" rtlCol="0">
            <a:spAutoFit/>
          </a:bodyPr>
          <a:lstStyle/>
          <a:p>
            <a:r>
              <a:rPr lang="en-US" dirty="0"/>
              <a:t>The cases that using prompt could lead to improvement compared to using only emotion name</a:t>
            </a:r>
          </a:p>
          <a:p>
            <a:endParaRPr lang="en-US" dirty="0"/>
          </a:p>
          <a:p>
            <a:pPr marL="285750" indent="-285750">
              <a:lnSpc>
                <a:spcPct val="150000"/>
              </a:lnSpc>
              <a:buFont typeface="Arial" panose="020B0604020202020204" pitchFamily="34" charset="0"/>
              <a:buChar char="•"/>
            </a:pPr>
            <a:r>
              <a:rPr lang="en-US" dirty="0"/>
              <a:t>When using </a:t>
            </a:r>
            <a:r>
              <a:rPr lang="en-US" dirty="0" err="1"/>
              <a:t>Deberta</a:t>
            </a:r>
            <a:r>
              <a:rPr lang="en-US" dirty="0"/>
              <a:t> model: </a:t>
            </a:r>
          </a:p>
          <a:p>
            <a:pPr lvl="4">
              <a:lnSpc>
                <a:spcPct val="150000"/>
              </a:lnSpc>
            </a:pPr>
            <a:r>
              <a:rPr lang="en-US" dirty="0" smtClean="0"/>
              <a:t>        Emotion </a:t>
            </a:r>
            <a:r>
              <a:rPr lang="en-US" dirty="0"/>
              <a:t>prompt: “The emotion is”+ </a:t>
            </a:r>
            <a:r>
              <a:rPr lang="en-US" dirty="0" smtClean="0"/>
              <a:t>emotion (Macro average F1: 0.61 </a:t>
            </a:r>
            <a:r>
              <a:rPr lang="en-US" dirty="0"/>
              <a:t>compared to Macro average F1: </a:t>
            </a:r>
            <a:r>
              <a:rPr lang="en-US" dirty="0" smtClean="0"/>
              <a:t>0.54)</a:t>
            </a:r>
            <a:endParaRPr lang="en-US" dirty="0"/>
          </a:p>
          <a:p>
            <a:pPr lvl="4">
              <a:lnSpc>
                <a:spcPct val="150000"/>
              </a:lnSpc>
            </a:pPr>
            <a:r>
              <a:rPr lang="en-US" dirty="0" smtClean="0"/>
              <a:t>        </a:t>
            </a:r>
            <a:r>
              <a:rPr lang="en-US" dirty="0" err="1" smtClean="0"/>
              <a:t>Expr_emo</a:t>
            </a:r>
            <a:r>
              <a:rPr lang="en-US" dirty="0"/>
              <a:t>: “This text expresses”+ emotion (Macro average F1: </a:t>
            </a:r>
            <a:r>
              <a:rPr lang="en-US" dirty="0" smtClean="0"/>
              <a:t>0.61 </a:t>
            </a:r>
            <a:r>
              <a:rPr lang="en-US" dirty="0"/>
              <a:t>compared to Macro average F1: 0.54</a:t>
            </a:r>
            <a:r>
              <a:rPr lang="en-US" dirty="0" smtClean="0"/>
              <a:t>)</a:t>
            </a:r>
            <a:endParaRPr lang="en-US" dirty="0"/>
          </a:p>
          <a:p>
            <a:pPr marL="285750" indent="-285750">
              <a:buFont typeface="Arial" panose="020B0604020202020204" pitchFamily="34" charset="0"/>
              <a:buChar char="•"/>
            </a:pPr>
            <a:endParaRPr lang="en-US" dirty="0"/>
          </a:p>
          <a:p>
            <a:pPr marL="285750" indent="-285750">
              <a:lnSpc>
                <a:spcPct val="150000"/>
              </a:lnSpc>
              <a:buFont typeface="Arial" panose="020B0604020202020204" pitchFamily="34" charset="0"/>
              <a:buChar char="•"/>
            </a:pPr>
            <a:r>
              <a:rPr lang="en-US" dirty="0" smtClean="0"/>
              <a:t>When using Bart model:</a:t>
            </a:r>
          </a:p>
          <a:p>
            <a:pPr lvl="3">
              <a:lnSpc>
                <a:spcPct val="150000"/>
              </a:lnSpc>
            </a:pPr>
            <a:r>
              <a:rPr lang="en-US" dirty="0" smtClean="0"/>
              <a:t>        </a:t>
            </a:r>
            <a:r>
              <a:rPr lang="en-US" dirty="0" err="1" smtClean="0"/>
              <a:t>Expr_emo</a:t>
            </a:r>
            <a:r>
              <a:rPr lang="en-US" dirty="0" smtClean="0"/>
              <a:t>: “This text expresses”+ </a:t>
            </a:r>
            <a:r>
              <a:rPr lang="en-US" dirty="0"/>
              <a:t>emotion (Macro average F1: </a:t>
            </a:r>
            <a:r>
              <a:rPr lang="en-US" dirty="0" smtClean="0"/>
              <a:t>0.61 </a:t>
            </a:r>
            <a:r>
              <a:rPr lang="en-US" dirty="0"/>
              <a:t>compared to Macro average F1: </a:t>
            </a:r>
            <a:r>
              <a:rPr lang="en-US" dirty="0" smtClean="0"/>
              <a:t>0.57)</a:t>
            </a:r>
            <a:endParaRPr lang="en-US" dirty="0"/>
          </a:p>
          <a:p>
            <a:pPr lvl="3">
              <a:lnSpc>
                <a:spcPct val="150000"/>
              </a:lnSpc>
            </a:pPr>
            <a:endParaRPr lang="en-US" dirty="0" smtClean="0"/>
          </a:p>
          <a:p>
            <a:endParaRPr lang="en-US" dirty="0"/>
          </a:p>
        </p:txBody>
      </p:sp>
    </p:spTree>
    <p:extLst>
      <p:ext uri="{BB962C8B-B14F-4D97-AF65-F5344CB8AC3E}">
        <p14:creationId xmlns:p14="http://schemas.microsoft.com/office/powerpoint/2010/main" val="2264408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smtClean="0"/>
              <a:t>Analyzing results regarding labels (for emotion prompt using </a:t>
            </a:r>
            <a:r>
              <a:rPr lang="en-US" b="1" dirty="0" err="1" smtClean="0"/>
              <a:t>Deberta</a:t>
            </a:r>
            <a:r>
              <a:rPr lang="en-US" b="1" dirty="0" smtClean="0"/>
              <a:t> model ) (review)</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5</a:t>
            </a:fld>
            <a:endParaRPr lang="ja" altLang="en-US"/>
          </a:p>
        </p:txBody>
      </p:sp>
      <p:sp>
        <p:nvSpPr>
          <p:cNvPr id="5" name="TextBox 4"/>
          <p:cNvSpPr txBox="1"/>
          <p:nvPr/>
        </p:nvSpPr>
        <p:spPr>
          <a:xfrm>
            <a:off x="706582" y="900545"/>
            <a:ext cx="5985162" cy="523220"/>
          </a:xfrm>
          <a:prstGeom prst="rect">
            <a:avLst/>
          </a:prstGeom>
          <a:noFill/>
        </p:spPr>
        <p:txBody>
          <a:bodyPr wrap="square" rtlCol="0">
            <a:spAutoFit/>
          </a:bodyPr>
          <a:lstStyle/>
          <a:p>
            <a:r>
              <a:rPr lang="en-US" dirty="0" smtClean="0"/>
              <a:t>Table2: results </a:t>
            </a:r>
            <a:r>
              <a:rPr lang="en-US" dirty="0"/>
              <a:t>regarding </a:t>
            </a:r>
            <a:r>
              <a:rPr lang="en-US" dirty="0" smtClean="0"/>
              <a:t>labels</a:t>
            </a:r>
            <a:r>
              <a:rPr lang="en-US" b="1" dirty="0" smtClean="0"/>
              <a:t>, </a:t>
            </a:r>
            <a:r>
              <a:rPr lang="en-US" dirty="0" smtClean="0"/>
              <a:t>using Emotion </a:t>
            </a:r>
            <a:r>
              <a:rPr lang="en-US" dirty="0"/>
              <a:t>name, </a:t>
            </a:r>
            <a:r>
              <a:rPr lang="en-US" dirty="0" err="1" smtClean="0"/>
              <a:t>Deberta</a:t>
            </a:r>
            <a:r>
              <a:rPr lang="en-US" dirty="0"/>
              <a:t> </a:t>
            </a:r>
            <a:r>
              <a:rPr lang="en-US" dirty="0" smtClean="0"/>
              <a:t>model </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61958173"/>
              </p:ext>
            </p:extLst>
          </p:nvPr>
        </p:nvGraphicFramePr>
        <p:xfrm>
          <a:off x="759646" y="1380770"/>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0.47</a:t>
                      </a:r>
                      <a:endParaRPr lang="en-US" dirty="0"/>
                    </a:p>
                  </a:txBody>
                  <a:tcPr/>
                </a:tc>
                <a:tc>
                  <a:txBody>
                    <a:bodyPr/>
                    <a:lstStyle/>
                    <a:p>
                      <a:r>
                        <a:rPr lang="en-US" dirty="0" smtClean="0"/>
                        <a:t>0.46</a:t>
                      </a:r>
                      <a:endParaRPr lang="en-US" dirty="0"/>
                    </a:p>
                  </a:txBody>
                  <a:tcPr/>
                </a:tc>
                <a:tc>
                  <a:txBody>
                    <a:bodyPr/>
                    <a:lstStyle/>
                    <a:p>
                      <a:r>
                        <a:rPr lang="en-US" dirty="0" smtClean="0"/>
                        <a:t>0.65</a:t>
                      </a:r>
                      <a:endParaRPr lang="en-US" dirty="0"/>
                    </a:p>
                  </a:txBody>
                  <a:tcPr/>
                </a:tc>
                <a:tc>
                  <a:txBody>
                    <a:bodyPr/>
                    <a:lstStyle/>
                    <a:p>
                      <a:r>
                        <a:rPr lang="en-US" dirty="0" smtClean="0"/>
                        <a:t>0.51</a:t>
                      </a:r>
                      <a:endParaRPr lang="en-US" dirty="0"/>
                    </a:p>
                  </a:txBody>
                  <a:tcPr/>
                </a:tc>
                <a:tc>
                  <a:txBody>
                    <a:bodyPr/>
                    <a:lstStyle/>
                    <a:p>
                      <a:r>
                        <a:rPr lang="en-US" dirty="0" smtClean="0"/>
                        <a:t>0.9</a:t>
                      </a:r>
                      <a:endParaRPr lang="en-US" dirty="0"/>
                    </a:p>
                  </a:txBody>
                  <a:tcPr/>
                </a:tc>
                <a:tc>
                  <a:txBody>
                    <a:bodyPr/>
                    <a:lstStyle/>
                    <a:p>
                      <a:r>
                        <a:rPr lang="en-US" dirty="0" smtClean="0"/>
                        <a:t>0.57</a:t>
                      </a:r>
                      <a:endParaRPr lang="en-US" dirty="0"/>
                    </a:p>
                  </a:txBody>
                  <a:tcPr/>
                </a:tc>
                <a:tc>
                  <a:txBody>
                    <a:bodyPr/>
                    <a:lstStyle/>
                    <a:p>
                      <a:r>
                        <a:rPr lang="en-US" dirty="0" smtClean="0"/>
                        <a:t>0.2</a:t>
                      </a:r>
                      <a:endParaRPr lang="en-US" dirty="0"/>
                    </a:p>
                  </a:txBody>
                  <a:tcPr/>
                </a:tc>
                <a:extLst>
                  <a:ext uri="{0D108BD9-81ED-4DB2-BD59-A6C34878D82A}">
                    <a16:rowId xmlns:a16="http://schemas.microsoft.com/office/drawing/2014/main" val="2266447585"/>
                  </a:ext>
                </a:extLst>
              </a:tr>
            </a:tbl>
          </a:graphicData>
        </a:graphic>
      </p:graphicFrame>
      <p:sp>
        <p:nvSpPr>
          <p:cNvPr id="7" name="Rectangle 6"/>
          <p:cNvSpPr/>
          <p:nvPr/>
        </p:nvSpPr>
        <p:spPr>
          <a:xfrm>
            <a:off x="706582" y="2723336"/>
            <a:ext cx="8073044" cy="307777"/>
          </a:xfrm>
          <a:prstGeom prst="rect">
            <a:avLst/>
          </a:prstGeom>
        </p:spPr>
        <p:txBody>
          <a:bodyPr wrap="none">
            <a:spAutoFit/>
          </a:bodyPr>
          <a:lstStyle/>
          <a:p>
            <a:r>
              <a:rPr lang="en-US" dirty="0" smtClean="0"/>
              <a:t>Table3: results </a:t>
            </a:r>
            <a:r>
              <a:rPr lang="en-US" dirty="0"/>
              <a:t>regarding labels</a:t>
            </a:r>
            <a:r>
              <a:rPr lang="en-US" b="1" dirty="0"/>
              <a:t>, </a:t>
            </a:r>
            <a:r>
              <a:rPr lang="en-US" dirty="0" smtClean="0"/>
              <a:t>using</a:t>
            </a:r>
            <a:r>
              <a:rPr lang="en-US" b="1" dirty="0" smtClean="0"/>
              <a:t> </a:t>
            </a:r>
            <a:r>
              <a:rPr lang="en-US" dirty="0"/>
              <a:t>e</a:t>
            </a:r>
            <a:r>
              <a:rPr lang="en-US" dirty="0" smtClean="0"/>
              <a:t>motion prompt (</a:t>
            </a:r>
            <a:r>
              <a:rPr lang="en-US" dirty="0"/>
              <a:t>“The emotion is”+ </a:t>
            </a:r>
            <a:r>
              <a:rPr lang="en-US" dirty="0" smtClean="0"/>
              <a:t>emotion) , </a:t>
            </a:r>
            <a:r>
              <a:rPr lang="en-US" dirty="0" err="1" smtClean="0"/>
              <a:t>Deberta</a:t>
            </a:r>
            <a:r>
              <a:rPr lang="en-US" dirty="0" smtClean="0"/>
              <a:t> model</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2113308167"/>
              </p:ext>
            </p:extLst>
          </p:nvPr>
        </p:nvGraphicFramePr>
        <p:xfrm>
          <a:off x="759645" y="3193307"/>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0.48</a:t>
                      </a:r>
                      <a:endParaRPr lang="en-US" dirty="0"/>
                    </a:p>
                  </a:txBody>
                  <a:tcPr/>
                </a:tc>
                <a:tc>
                  <a:txBody>
                    <a:bodyPr/>
                    <a:lstStyle/>
                    <a:p>
                      <a:r>
                        <a:rPr lang="en-US" dirty="0" smtClean="0"/>
                        <a:t>0.58</a:t>
                      </a:r>
                      <a:endParaRPr lang="en-US" dirty="0"/>
                    </a:p>
                  </a:txBody>
                  <a:tcPr/>
                </a:tc>
                <a:tc>
                  <a:txBody>
                    <a:bodyPr/>
                    <a:lstStyle/>
                    <a:p>
                      <a:r>
                        <a:rPr lang="en-US" dirty="0" smtClean="0"/>
                        <a:t>0.74</a:t>
                      </a:r>
                      <a:endParaRPr lang="en-US" dirty="0"/>
                    </a:p>
                  </a:txBody>
                  <a:tcPr/>
                </a:tc>
                <a:tc>
                  <a:txBody>
                    <a:bodyPr/>
                    <a:lstStyle/>
                    <a:p>
                      <a:r>
                        <a:rPr lang="en-US" dirty="0" smtClean="0"/>
                        <a:t>0.55</a:t>
                      </a:r>
                      <a:endParaRPr lang="en-US" dirty="0"/>
                    </a:p>
                  </a:txBody>
                  <a:tcPr/>
                </a:tc>
                <a:tc>
                  <a:txBody>
                    <a:bodyPr/>
                    <a:lstStyle/>
                    <a:p>
                      <a:r>
                        <a:rPr lang="en-US" dirty="0" smtClean="0"/>
                        <a:t>0.91</a:t>
                      </a:r>
                      <a:endParaRPr lang="en-US" dirty="0"/>
                    </a:p>
                  </a:txBody>
                  <a:tcPr/>
                </a:tc>
                <a:tc>
                  <a:txBody>
                    <a:bodyPr/>
                    <a:lstStyle/>
                    <a:p>
                      <a:r>
                        <a:rPr lang="en-US" dirty="0" smtClean="0"/>
                        <a:t>0.6</a:t>
                      </a:r>
                      <a:endParaRPr lang="en-US" dirty="0"/>
                    </a:p>
                  </a:txBody>
                  <a:tcPr/>
                </a:tc>
                <a:tc>
                  <a:txBody>
                    <a:bodyPr/>
                    <a:lstStyle/>
                    <a:p>
                      <a:r>
                        <a:rPr lang="en-US" dirty="0" smtClean="0"/>
                        <a:t>0.43</a:t>
                      </a:r>
                      <a:endParaRPr lang="en-US" dirty="0"/>
                    </a:p>
                  </a:txBody>
                  <a:tcPr/>
                </a:tc>
                <a:extLst>
                  <a:ext uri="{0D108BD9-81ED-4DB2-BD59-A6C34878D82A}">
                    <a16:rowId xmlns:a16="http://schemas.microsoft.com/office/drawing/2014/main" val="2266447585"/>
                  </a:ext>
                </a:extLst>
              </a:tr>
            </a:tbl>
          </a:graphicData>
        </a:graphic>
      </p:graphicFrame>
      <p:sp>
        <p:nvSpPr>
          <p:cNvPr id="9" name="Rectangle 8"/>
          <p:cNvSpPr/>
          <p:nvPr/>
        </p:nvSpPr>
        <p:spPr>
          <a:xfrm>
            <a:off x="759645" y="4174802"/>
            <a:ext cx="5932099" cy="307777"/>
          </a:xfrm>
          <a:prstGeom prst="rect">
            <a:avLst/>
          </a:prstGeom>
        </p:spPr>
        <p:txBody>
          <a:bodyPr wrap="square">
            <a:spAutoFit/>
          </a:bodyPr>
          <a:lstStyle/>
          <a:p>
            <a:r>
              <a:rPr lang="en-US" dirty="0"/>
              <a:t>The significant </a:t>
            </a:r>
            <a:r>
              <a:rPr lang="en-US" dirty="0" smtClean="0"/>
              <a:t>improvements </a:t>
            </a:r>
            <a:r>
              <a:rPr lang="en-US" dirty="0"/>
              <a:t>for </a:t>
            </a:r>
            <a:r>
              <a:rPr lang="en-US" dirty="0" smtClean="0"/>
              <a:t>labels: disgust, shame</a:t>
            </a:r>
            <a:endParaRPr lang="en-US" dirty="0"/>
          </a:p>
        </p:txBody>
      </p:sp>
    </p:spTree>
    <p:extLst>
      <p:ext uri="{BB962C8B-B14F-4D97-AF65-F5344CB8AC3E}">
        <p14:creationId xmlns:p14="http://schemas.microsoft.com/office/powerpoint/2010/main" val="6111512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smtClean="0"/>
              <a:t>Analyzing results regarding labels (for expr-emo prompt using </a:t>
            </a:r>
            <a:r>
              <a:rPr lang="en-US" b="1" dirty="0" err="1" smtClean="0"/>
              <a:t>Deberta</a:t>
            </a:r>
            <a:r>
              <a:rPr lang="en-US" b="1" dirty="0" smtClean="0"/>
              <a:t> model)(review)</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6</a:t>
            </a:fld>
            <a:endParaRPr lang="ja" altLang="en-US"/>
          </a:p>
        </p:txBody>
      </p:sp>
      <p:sp>
        <p:nvSpPr>
          <p:cNvPr id="5" name="TextBox 4"/>
          <p:cNvSpPr txBox="1"/>
          <p:nvPr/>
        </p:nvSpPr>
        <p:spPr>
          <a:xfrm>
            <a:off x="831273" y="969818"/>
            <a:ext cx="6342678" cy="523220"/>
          </a:xfrm>
          <a:prstGeom prst="rect">
            <a:avLst/>
          </a:prstGeom>
          <a:noFill/>
        </p:spPr>
        <p:txBody>
          <a:bodyPr wrap="square" rtlCol="0">
            <a:spAutoFit/>
          </a:bodyPr>
          <a:lstStyle/>
          <a:p>
            <a:r>
              <a:rPr lang="en-US" dirty="0" smtClean="0"/>
              <a:t>Table4: results regarding labels, using emotion </a:t>
            </a:r>
            <a:r>
              <a:rPr lang="en-US" dirty="0"/>
              <a:t>name, </a:t>
            </a:r>
            <a:r>
              <a:rPr lang="en-US" dirty="0" err="1" smtClean="0"/>
              <a:t>Deberta</a:t>
            </a:r>
            <a:r>
              <a:rPr lang="en-US" dirty="0" smtClean="0"/>
              <a:t> model</a:t>
            </a:r>
            <a:endParaRPr lang="en-US" dirty="0"/>
          </a:p>
          <a:p>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475823850"/>
              </p:ext>
            </p:extLst>
          </p:nvPr>
        </p:nvGraphicFramePr>
        <p:xfrm>
          <a:off x="910711" y="1519316"/>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0.47</a:t>
                      </a:r>
                      <a:endParaRPr lang="en-US" dirty="0"/>
                    </a:p>
                  </a:txBody>
                  <a:tcPr/>
                </a:tc>
                <a:tc>
                  <a:txBody>
                    <a:bodyPr/>
                    <a:lstStyle/>
                    <a:p>
                      <a:r>
                        <a:rPr lang="en-US" dirty="0" smtClean="0"/>
                        <a:t>0.46</a:t>
                      </a:r>
                      <a:endParaRPr lang="en-US" dirty="0"/>
                    </a:p>
                  </a:txBody>
                  <a:tcPr/>
                </a:tc>
                <a:tc>
                  <a:txBody>
                    <a:bodyPr/>
                    <a:lstStyle/>
                    <a:p>
                      <a:r>
                        <a:rPr lang="en-US" dirty="0" smtClean="0"/>
                        <a:t>0.65</a:t>
                      </a:r>
                      <a:endParaRPr lang="en-US" dirty="0"/>
                    </a:p>
                  </a:txBody>
                  <a:tcPr/>
                </a:tc>
                <a:tc>
                  <a:txBody>
                    <a:bodyPr/>
                    <a:lstStyle/>
                    <a:p>
                      <a:r>
                        <a:rPr lang="en-US" dirty="0" smtClean="0"/>
                        <a:t>0.51</a:t>
                      </a:r>
                      <a:endParaRPr lang="en-US" dirty="0"/>
                    </a:p>
                  </a:txBody>
                  <a:tcPr/>
                </a:tc>
                <a:tc>
                  <a:txBody>
                    <a:bodyPr/>
                    <a:lstStyle/>
                    <a:p>
                      <a:r>
                        <a:rPr lang="en-US" dirty="0" smtClean="0"/>
                        <a:t>0.9</a:t>
                      </a:r>
                      <a:endParaRPr lang="en-US" dirty="0"/>
                    </a:p>
                  </a:txBody>
                  <a:tcPr/>
                </a:tc>
                <a:tc>
                  <a:txBody>
                    <a:bodyPr/>
                    <a:lstStyle/>
                    <a:p>
                      <a:r>
                        <a:rPr lang="en-US" dirty="0" smtClean="0"/>
                        <a:t>0.57</a:t>
                      </a:r>
                      <a:endParaRPr lang="en-US" dirty="0"/>
                    </a:p>
                  </a:txBody>
                  <a:tcPr/>
                </a:tc>
                <a:tc>
                  <a:txBody>
                    <a:bodyPr/>
                    <a:lstStyle/>
                    <a:p>
                      <a:r>
                        <a:rPr lang="en-US" dirty="0" smtClean="0"/>
                        <a:t>0.2</a:t>
                      </a:r>
                      <a:endParaRPr lang="en-US" dirty="0"/>
                    </a:p>
                  </a:txBody>
                  <a:tcPr/>
                </a:tc>
                <a:extLst>
                  <a:ext uri="{0D108BD9-81ED-4DB2-BD59-A6C34878D82A}">
                    <a16:rowId xmlns:a16="http://schemas.microsoft.com/office/drawing/2014/main" val="2266447585"/>
                  </a:ext>
                </a:extLst>
              </a:tr>
            </a:tbl>
          </a:graphicData>
        </a:graphic>
      </p:graphicFrame>
      <p:sp>
        <p:nvSpPr>
          <p:cNvPr id="7" name="Rectangle 6"/>
          <p:cNvSpPr/>
          <p:nvPr/>
        </p:nvSpPr>
        <p:spPr>
          <a:xfrm>
            <a:off x="770715" y="2701880"/>
            <a:ext cx="5275803" cy="307777"/>
          </a:xfrm>
          <a:prstGeom prst="rect">
            <a:avLst/>
          </a:prstGeom>
        </p:spPr>
        <p:txBody>
          <a:bodyPr wrap="none">
            <a:spAutoFit/>
          </a:bodyPr>
          <a:lstStyle/>
          <a:p>
            <a:r>
              <a:rPr lang="en-US" dirty="0" smtClean="0"/>
              <a:t>Table5: results </a:t>
            </a:r>
            <a:r>
              <a:rPr lang="en-US" dirty="0"/>
              <a:t>regarding labels, </a:t>
            </a:r>
            <a:r>
              <a:rPr lang="en-US" dirty="0" smtClean="0"/>
              <a:t>using expr </a:t>
            </a:r>
            <a:r>
              <a:rPr lang="en-US" dirty="0"/>
              <a:t>emo, </a:t>
            </a:r>
            <a:r>
              <a:rPr lang="en-US" dirty="0" err="1" smtClean="0"/>
              <a:t>Deberta</a:t>
            </a:r>
            <a:r>
              <a:rPr lang="en-US" dirty="0" smtClean="0"/>
              <a:t> model</a:t>
            </a:r>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458375997"/>
              </p:ext>
            </p:extLst>
          </p:nvPr>
        </p:nvGraphicFramePr>
        <p:xfrm>
          <a:off x="862048" y="3098998"/>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0.51</a:t>
                      </a:r>
                      <a:endParaRPr lang="en-US" dirty="0"/>
                    </a:p>
                  </a:txBody>
                  <a:tcPr/>
                </a:tc>
                <a:tc>
                  <a:txBody>
                    <a:bodyPr/>
                    <a:lstStyle/>
                    <a:p>
                      <a:r>
                        <a:rPr lang="en-US" dirty="0" smtClean="0"/>
                        <a:t>0.58</a:t>
                      </a:r>
                      <a:endParaRPr lang="en-US" dirty="0"/>
                    </a:p>
                  </a:txBody>
                  <a:tcPr/>
                </a:tc>
                <a:tc>
                  <a:txBody>
                    <a:bodyPr/>
                    <a:lstStyle/>
                    <a:p>
                      <a:r>
                        <a:rPr lang="en-US" dirty="0" smtClean="0"/>
                        <a:t>0.74</a:t>
                      </a:r>
                      <a:endParaRPr lang="en-US" dirty="0"/>
                    </a:p>
                  </a:txBody>
                  <a:tcPr/>
                </a:tc>
                <a:tc>
                  <a:txBody>
                    <a:bodyPr/>
                    <a:lstStyle/>
                    <a:p>
                      <a:r>
                        <a:rPr lang="en-US" dirty="0" smtClean="0"/>
                        <a:t>0.54</a:t>
                      </a:r>
                      <a:endParaRPr lang="en-US" dirty="0"/>
                    </a:p>
                  </a:txBody>
                  <a:tcPr/>
                </a:tc>
                <a:tc>
                  <a:txBody>
                    <a:bodyPr/>
                    <a:lstStyle/>
                    <a:p>
                      <a:r>
                        <a:rPr lang="en-US" dirty="0" smtClean="0"/>
                        <a:t>0.91</a:t>
                      </a:r>
                      <a:endParaRPr lang="en-US" dirty="0"/>
                    </a:p>
                  </a:txBody>
                  <a:tcPr/>
                </a:tc>
                <a:tc>
                  <a:txBody>
                    <a:bodyPr/>
                    <a:lstStyle/>
                    <a:p>
                      <a:r>
                        <a:rPr lang="en-US" dirty="0" smtClean="0"/>
                        <a:t>0.66</a:t>
                      </a:r>
                      <a:endParaRPr lang="en-US" dirty="0"/>
                    </a:p>
                  </a:txBody>
                  <a:tcPr/>
                </a:tc>
                <a:tc>
                  <a:txBody>
                    <a:bodyPr/>
                    <a:lstStyle/>
                    <a:p>
                      <a:r>
                        <a:rPr lang="en-US" dirty="0" smtClean="0"/>
                        <a:t>0.34</a:t>
                      </a:r>
                      <a:endParaRPr lang="en-US" dirty="0"/>
                    </a:p>
                  </a:txBody>
                  <a:tcPr/>
                </a:tc>
                <a:extLst>
                  <a:ext uri="{0D108BD9-81ED-4DB2-BD59-A6C34878D82A}">
                    <a16:rowId xmlns:a16="http://schemas.microsoft.com/office/drawing/2014/main" val="2266447585"/>
                  </a:ext>
                </a:extLst>
              </a:tr>
            </a:tbl>
          </a:graphicData>
        </a:graphic>
      </p:graphicFrame>
      <p:sp>
        <p:nvSpPr>
          <p:cNvPr id="9" name="Rectangle 8"/>
          <p:cNvSpPr/>
          <p:nvPr/>
        </p:nvSpPr>
        <p:spPr>
          <a:xfrm>
            <a:off x="770715" y="4261317"/>
            <a:ext cx="4700326" cy="307777"/>
          </a:xfrm>
          <a:prstGeom prst="rect">
            <a:avLst/>
          </a:prstGeom>
        </p:spPr>
        <p:txBody>
          <a:bodyPr wrap="none">
            <a:spAutoFit/>
          </a:bodyPr>
          <a:lstStyle/>
          <a:p>
            <a:r>
              <a:rPr lang="en-US" dirty="0"/>
              <a:t>The significant </a:t>
            </a:r>
            <a:r>
              <a:rPr lang="en-US" dirty="0" smtClean="0"/>
              <a:t>improvements </a:t>
            </a:r>
            <a:r>
              <a:rPr lang="en-US" dirty="0"/>
              <a:t>for labels : disgust, </a:t>
            </a:r>
            <a:r>
              <a:rPr lang="en-US" dirty="0" smtClean="0"/>
              <a:t>shame </a:t>
            </a:r>
            <a:endParaRPr lang="en-US" dirty="0"/>
          </a:p>
        </p:txBody>
      </p:sp>
    </p:spTree>
    <p:extLst>
      <p:ext uri="{BB962C8B-B14F-4D97-AF65-F5344CB8AC3E}">
        <p14:creationId xmlns:p14="http://schemas.microsoft.com/office/powerpoint/2010/main" val="1470364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Analyzing results regarding labels (for expr-emo prompt using </a:t>
            </a:r>
            <a:r>
              <a:rPr lang="en-US" b="1" dirty="0" smtClean="0"/>
              <a:t>Bart </a:t>
            </a:r>
            <a:r>
              <a:rPr lang="en-US" b="1" dirty="0"/>
              <a:t>model</a:t>
            </a:r>
            <a:r>
              <a:rPr lang="en-US" b="1" dirty="0" smtClean="0"/>
              <a:t>) (review)</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7</a:t>
            </a:fld>
            <a:endParaRPr lang="ja" altLang="en-US"/>
          </a:p>
        </p:txBody>
      </p:sp>
      <p:sp>
        <p:nvSpPr>
          <p:cNvPr id="6" name="Rectangle 5"/>
          <p:cNvSpPr/>
          <p:nvPr/>
        </p:nvSpPr>
        <p:spPr>
          <a:xfrm>
            <a:off x="742719" y="880008"/>
            <a:ext cx="5464958" cy="307777"/>
          </a:xfrm>
          <a:prstGeom prst="rect">
            <a:avLst/>
          </a:prstGeom>
        </p:spPr>
        <p:txBody>
          <a:bodyPr wrap="none">
            <a:spAutoFit/>
          </a:bodyPr>
          <a:lstStyle/>
          <a:p>
            <a:r>
              <a:rPr lang="en-US" dirty="0" smtClean="0"/>
              <a:t>Table </a:t>
            </a:r>
            <a:r>
              <a:rPr lang="en-US" dirty="0"/>
              <a:t>6</a:t>
            </a:r>
            <a:r>
              <a:rPr lang="en-US" dirty="0" smtClean="0"/>
              <a:t>: results regarding labels, using </a:t>
            </a:r>
            <a:r>
              <a:rPr lang="en-US" dirty="0"/>
              <a:t>emotion </a:t>
            </a:r>
            <a:r>
              <a:rPr lang="en-US" dirty="0" smtClean="0"/>
              <a:t>name, Bart model</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188315191"/>
              </p:ext>
            </p:extLst>
          </p:nvPr>
        </p:nvGraphicFramePr>
        <p:xfrm>
          <a:off x="862048" y="1438317"/>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a:t>
                      </a:r>
                      <a:endParaRPr lang="en-US" dirty="0"/>
                    </a:p>
                  </a:txBody>
                  <a:tcPr/>
                </a:tc>
                <a:tc>
                  <a:txBody>
                    <a:bodyPr/>
                    <a:lstStyle/>
                    <a:p>
                      <a:r>
                        <a:rPr lang="en-US" dirty="0" smtClean="0"/>
                        <a:t>0.53</a:t>
                      </a:r>
                      <a:endParaRPr lang="en-US" dirty="0"/>
                    </a:p>
                  </a:txBody>
                  <a:tcPr/>
                </a:tc>
                <a:tc>
                  <a:txBody>
                    <a:bodyPr/>
                    <a:lstStyle/>
                    <a:p>
                      <a:r>
                        <a:rPr lang="en-US" dirty="0" smtClean="0"/>
                        <a:t>0.69</a:t>
                      </a:r>
                      <a:endParaRPr lang="en-US" dirty="0"/>
                    </a:p>
                  </a:txBody>
                  <a:tcPr/>
                </a:tc>
                <a:tc>
                  <a:txBody>
                    <a:bodyPr/>
                    <a:lstStyle/>
                    <a:p>
                      <a:r>
                        <a:rPr lang="en-US" dirty="0" smtClean="0"/>
                        <a:t>0.48</a:t>
                      </a:r>
                      <a:endParaRPr lang="en-US" dirty="0"/>
                    </a:p>
                  </a:txBody>
                  <a:tcPr/>
                </a:tc>
                <a:tc>
                  <a:txBody>
                    <a:bodyPr/>
                    <a:lstStyle/>
                    <a:p>
                      <a:r>
                        <a:rPr lang="en-US" dirty="0" smtClean="0"/>
                        <a:t>0.85</a:t>
                      </a:r>
                      <a:endParaRPr lang="en-US" dirty="0"/>
                    </a:p>
                  </a:txBody>
                  <a:tcPr/>
                </a:tc>
                <a:tc>
                  <a:txBody>
                    <a:bodyPr/>
                    <a:lstStyle/>
                    <a:p>
                      <a:r>
                        <a:rPr lang="en-US" dirty="0" smtClean="0"/>
                        <a:t>0.63</a:t>
                      </a:r>
                      <a:endParaRPr lang="en-US" dirty="0"/>
                    </a:p>
                  </a:txBody>
                  <a:tcPr/>
                </a:tc>
                <a:tc>
                  <a:txBody>
                    <a:bodyPr/>
                    <a:lstStyle/>
                    <a:p>
                      <a:r>
                        <a:rPr lang="en-US" dirty="0" smtClean="0"/>
                        <a:t>0.46</a:t>
                      </a:r>
                      <a:endParaRPr lang="en-US" dirty="0"/>
                    </a:p>
                  </a:txBody>
                  <a:tcPr/>
                </a:tc>
                <a:extLst>
                  <a:ext uri="{0D108BD9-81ED-4DB2-BD59-A6C34878D82A}">
                    <a16:rowId xmlns:a16="http://schemas.microsoft.com/office/drawing/2014/main" val="2266447585"/>
                  </a:ext>
                </a:extLst>
              </a:tr>
            </a:tbl>
          </a:graphicData>
        </a:graphic>
      </p:graphicFrame>
      <p:sp>
        <p:nvSpPr>
          <p:cNvPr id="8" name="Rectangle 7"/>
          <p:cNvSpPr/>
          <p:nvPr/>
        </p:nvSpPr>
        <p:spPr>
          <a:xfrm>
            <a:off x="759266" y="2675797"/>
            <a:ext cx="5266185" cy="307777"/>
          </a:xfrm>
          <a:prstGeom prst="rect">
            <a:avLst/>
          </a:prstGeom>
        </p:spPr>
        <p:txBody>
          <a:bodyPr wrap="none">
            <a:spAutoFit/>
          </a:bodyPr>
          <a:lstStyle/>
          <a:p>
            <a:r>
              <a:rPr lang="en-US" dirty="0" smtClean="0"/>
              <a:t>Table </a:t>
            </a:r>
            <a:r>
              <a:rPr lang="en-US" dirty="0"/>
              <a:t>7</a:t>
            </a:r>
            <a:r>
              <a:rPr lang="en-US" dirty="0" smtClean="0"/>
              <a:t>: </a:t>
            </a:r>
            <a:r>
              <a:rPr lang="en-US" dirty="0"/>
              <a:t>results regarding </a:t>
            </a:r>
            <a:r>
              <a:rPr lang="en-US" dirty="0" smtClean="0"/>
              <a:t>labels, using </a:t>
            </a:r>
            <a:r>
              <a:rPr lang="en-US" dirty="0" err="1" smtClean="0"/>
              <a:t>expr_emo</a:t>
            </a:r>
            <a:r>
              <a:rPr lang="en-US" dirty="0"/>
              <a:t>, , Bart model</a:t>
            </a:r>
          </a:p>
        </p:txBody>
      </p:sp>
      <p:graphicFrame>
        <p:nvGraphicFramePr>
          <p:cNvPr id="9" name="Table 8"/>
          <p:cNvGraphicFramePr>
            <a:graphicFrameLocks noGrp="1"/>
          </p:cNvGraphicFramePr>
          <p:nvPr>
            <p:extLst>
              <p:ext uri="{D42A27DB-BD31-4B8C-83A1-F6EECF244321}">
                <p14:modId xmlns:p14="http://schemas.microsoft.com/office/powerpoint/2010/main" val="2500294684"/>
              </p:ext>
            </p:extLst>
          </p:nvPr>
        </p:nvGraphicFramePr>
        <p:xfrm>
          <a:off x="862048" y="3140983"/>
          <a:ext cx="7419904"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gridCol w="927488">
                  <a:extLst>
                    <a:ext uri="{9D8B030D-6E8A-4147-A177-3AD203B41FA5}">
                      <a16:colId xmlns:a16="http://schemas.microsoft.com/office/drawing/2014/main" val="773901183"/>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guilt</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shame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0.49</a:t>
                      </a:r>
                      <a:endParaRPr lang="en-US" dirty="0"/>
                    </a:p>
                  </a:txBody>
                  <a:tcPr/>
                </a:tc>
                <a:tc>
                  <a:txBody>
                    <a:bodyPr/>
                    <a:lstStyle/>
                    <a:p>
                      <a:r>
                        <a:rPr lang="en-US" dirty="0" smtClean="0"/>
                        <a:t>0.6</a:t>
                      </a:r>
                      <a:endParaRPr lang="en-US" dirty="0"/>
                    </a:p>
                  </a:txBody>
                  <a:tcPr/>
                </a:tc>
                <a:tc>
                  <a:txBody>
                    <a:bodyPr/>
                    <a:lstStyle/>
                    <a:p>
                      <a:r>
                        <a:rPr lang="en-US" dirty="0" smtClean="0"/>
                        <a:t>0.75</a:t>
                      </a:r>
                      <a:endParaRPr lang="en-US" dirty="0"/>
                    </a:p>
                  </a:txBody>
                  <a:tcPr/>
                </a:tc>
                <a:tc>
                  <a:txBody>
                    <a:bodyPr/>
                    <a:lstStyle/>
                    <a:p>
                      <a:r>
                        <a:rPr lang="en-US" dirty="0" smtClean="0"/>
                        <a:t>0.45</a:t>
                      </a:r>
                      <a:endParaRPr lang="en-US" dirty="0"/>
                    </a:p>
                  </a:txBody>
                  <a:tcPr/>
                </a:tc>
                <a:tc>
                  <a:txBody>
                    <a:bodyPr/>
                    <a:lstStyle/>
                    <a:p>
                      <a:r>
                        <a:rPr lang="en-US" dirty="0" smtClean="0"/>
                        <a:t>0.86</a:t>
                      </a:r>
                      <a:endParaRPr lang="en-US" dirty="0"/>
                    </a:p>
                  </a:txBody>
                  <a:tcPr/>
                </a:tc>
                <a:tc>
                  <a:txBody>
                    <a:bodyPr/>
                    <a:lstStyle/>
                    <a:p>
                      <a:r>
                        <a:rPr lang="en-US" dirty="0" smtClean="0"/>
                        <a:t>0.64</a:t>
                      </a:r>
                      <a:endParaRPr lang="en-US" dirty="0"/>
                    </a:p>
                  </a:txBody>
                  <a:tcPr/>
                </a:tc>
                <a:tc>
                  <a:txBody>
                    <a:bodyPr/>
                    <a:lstStyle/>
                    <a:p>
                      <a:r>
                        <a:rPr lang="en-US" dirty="0" smtClean="0"/>
                        <a:t>0.49</a:t>
                      </a:r>
                      <a:endParaRPr lang="en-US" dirty="0"/>
                    </a:p>
                  </a:txBody>
                  <a:tcPr/>
                </a:tc>
                <a:extLst>
                  <a:ext uri="{0D108BD9-81ED-4DB2-BD59-A6C34878D82A}">
                    <a16:rowId xmlns:a16="http://schemas.microsoft.com/office/drawing/2014/main" val="2266447585"/>
                  </a:ext>
                </a:extLst>
              </a:tr>
            </a:tbl>
          </a:graphicData>
        </a:graphic>
      </p:graphicFrame>
      <p:sp>
        <p:nvSpPr>
          <p:cNvPr id="10" name="Rectangle 9"/>
          <p:cNvSpPr/>
          <p:nvPr/>
        </p:nvSpPr>
        <p:spPr>
          <a:xfrm>
            <a:off x="807927" y="4249888"/>
            <a:ext cx="3385863" cy="307777"/>
          </a:xfrm>
          <a:prstGeom prst="rect">
            <a:avLst/>
          </a:prstGeom>
        </p:spPr>
        <p:txBody>
          <a:bodyPr wrap="none">
            <a:spAutoFit/>
          </a:bodyPr>
          <a:lstStyle/>
          <a:p>
            <a:r>
              <a:rPr lang="en-US" dirty="0"/>
              <a:t>The most improvement </a:t>
            </a:r>
            <a:r>
              <a:rPr lang="en-US" dirty="0" smtClean="0"/>
              <a:t>is for </a:t>
            </a:r>
            <a:r>
              <a:rPr lang="en-US" dirty="0"/>
              <a:t>label anger</a:t>
            </a:r>
          </a:p>
        </p:txBody>
      </p:sp>
    </p:spTree>
    <p:extLst>
      <p:ext uri="{BB962C8B-B14F-4D97-AF65-F5344CB8AC3E}">
        <p14:creationId xmlns:p14="http://schemas.microsoft.com/office/powerpoint/2010/main" val="2724097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sz="1600" b="1" dirty="0"/>
              <a:t>Comparing results </a:t>
            </a:r>
            <a:r>
              <a:rPr lang="en-US" sz="1600" b="1" dirty="0" smtClean="0"/>
              <a:t>of Tec dataset (review)</a:t>
            </a:r>
            <a:endParaRPr lang="en-US" sz="1600"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8</a:t>
            </a:fld>
            <a:endParaRPr lang="ja" altLang="en-US"/>
          </a:p>
        </p:txBody>
      </p:sp>
      <p:sp>
        <p:nvSpPr>
          <p:cNvPr id="6" name="TextBox 5"/>
          <p:cNvSpPr txBox="1"/>
          <p:nvPr/>
        </p:nvSpPr>
        <p:spPr>
          <a:xfrm>
            <a:off x="706582" y="852055"/>
            <a:ext cx="7710054" cy="3000821"/>
          </a:xfrm>
          <a:prstGeom prst="rect">
            <a:avLst/>
          </a:prstGeom>
          <a:noFill/>
        </p:spPr>
        <p:txBody>
          <a:bodyPr wrap="square" rtlCol="0">
            <a:spAutoFit/>
          </a:bodyPr>
          <a:lstStyle/>
          <a:p>
            <a:r>
              <a:rPr lang="en-US" dirty="0"/>
              <a:t>The cases that using prompt could lead to improvement compared to using only emotion name</a:t>
            </a:r>
          </a:p>
          <a:p>
            <a:endParaRPr lang="en-US" dirty="0"/>
          </a:p>
          <a:p>
            <a:pPr>
              <a:lnSpc>
                <a:spcPct val="150000"/>
              </a:lnSpc>
            </a:pPr>
            <a:r>
              <a:rPr lang="en-US" dirty="0"/>
              <a:t>Improvements:</a:t>
            </a:r>
          </a:p>
          <a:p>
            <a:pPr marL="285750" indent="-285750">
              <a:lnSpc>
                <a:spcPct val="150000"/>
              </a:lnSpc>
              <a:buFont typeface="Arial" panose="020B0604020202020204" pitchFamily="34" charset="0"/>
              <a:buChar char="•"/>
            </a:pPr>
            <a:r>
              <a:rPr lang="en-US" dirty="0"/>
              <a:t>When using </a:t>
            </a:r>
            <a:r>
              <a:rPr lang="en-US" dirty="0" err="1"/>
              <a:t>Deberta</a:t>
            </a:r>
            <a:r>
              <a:rPr lang="en-US" dirty="0"/>
              <a:t> model:</a:t>
            </a:r>
          </a:p>
          <a:p>
            <a:pPr>
              <a:lnSpc>
                <a:spcPct val="150000"/>
              </a:lnSpc>
            </a:pPr>
            <a:r>
              <a:rPr lang="en-US" dirty="0" smtClean="0"/>
              <a:t>        Emotion prompt (Macro average F1:0.4 compared </a:t>
            </a:r>
            <a:r>
              <a:rPr lang="en-US" dirty="0"/>
              <a:t>to Macro average </a:t>
            </a:r>
            <a:r>
              <a:rPr lang="en-US" dirty="0" smtClean="0"/>
              <a:t>F1:0.37)</a:t>
            </a:r>
            <a:endParaRPr lang="en-US" dirty="0"/>
          </a:p>
          <a:p>
            <a:pPr>
              <a:lnSpc>
                <a:spcPct val="150000"/>
              </a:lnSpc>
            </a:pPr>
            <a:endParaRPr lang="en-US" dirty="0"/>
          </a:p>
          <a:p>
            <a:pPr marL="285750" indent="-285750">
              <a:lnSpc>
                <a:spcPct val="150000"/>
              </a:lnSpc>
              <a:buFont typeface="Arial" panose="020B0604020202020204" pitchFamily="34" charset="0"/>
              <a:buChar char="•"/>
            </a:pPr>
            <a:r>
              <a:rPr lang="en-US" dirty="0"/>
              <a:t>When using Roberta model:</a:t>
            </a:r>
          </a:p>
          <a:p>
            <a:pPr>
              <a:lnSpc>
                <a:spcPct val="150000"/>
              </a:lnSpc>
            </a:pPr>
            <a:r>
              <a:rPr lang="en-US" dirty="0" smtClean="0"/>
              <a:t>       Emotion </a:t>
            </a:r>
            <a:r>
              <a:rPr lang="en-US" dirty="0"/>
              <a:t>prompt (Macro average F1:0.4 compared to Macro average </a:t>
            </a:r>
            <a:r>
              <a:rPr lang="en-US" dirty="0" smtClean="0"/>
              <a:t>F1:0.34)</a:t>
            </a:r>
            <a:endParaRPr lang="en-US" dirty="0"/>
          </a:p>
          <a:p>
            <a:pPr>
              <a:lnSpc>
                <a:spcPct val="150000"/>
              </a:lnSpc>
            </a:pPr>
            <a:endParaRPr lang="en-US" dirty="0"/>
          </a:p>
          <a:p>
            <a:endParaRPr lang="en-US" dirty="0"/>
          </a:p>
        </p:txBody>
      </p:sp>
    </p:spTree>
    <p:extLst>
      <p:ext uri="{BB962C8B-B14F-4D97-AF65-F5344CB8AC3E}">
        <p14:creationId xmlns:p14="http://schemas.microsoft.com/office/powerpoint/2010/main" val="2135990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None/>
            </a:pPr>
            <a:r>
              <a:rPr lang="en-US" b="1" dirty="0"/>
              <a:t>Analyzing results regarding labels (for emotion prompt using </a:t>
            </a:r>
            <a:r>
              <a:rPr lang="en-US" b="1" dirty="0" err="1"/>
              <a:t>Deberta</a:t>
            </a:r>
            <a:r>
              <a:rPr lang="en-US" b="1" dirty="0"/>
              <a:t> model </a:t>
            </a:r>
            <a:r>
              <a:rPr lang="en-US" b="1" dirty="0" smtClean="0"/>
              <a:t>) (review)</a:t>
            </a:r>
            <a:endParaRPr lang="en-US" b="1"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ltLang="ja" smtClean="0"/>
              <a:t>9</a:t>
            </a:fld>
            <a:endParaRPr lang="ja" altLang="en-US"/>
          </a:p>
        </p:txBody>
      </p:sp>
      <p:sp>
        <p:nvSpPr>
          <p:cNvPr id="6" name="Rectangle 5"/>
          <p:cNvSpPr/>
          <p:nvPr/>
        </p:nvSpPr>
        <p:spPr>
          <a:xfrm>
            <a:off x="549041" y="824589"/>
            <a:ext cx="6867586" cy="307777"/>
          </a:xfrm>
          <a:prstGeom prst="rect">
            <a:avLst/>
          </a:prstGeom>
        </p:spPr>
        <p:txBody>
          <a:bodyPr wrap="none">
            <a:spAutoFit/>
          </a:bodyPr>
          <a:lstStyle/>
          <a:p>
            <a:r>
              <a:rPr lang="en-US" dirty="0" smtClean="0"/>
              <a:t>Table </a:t>
            </a:r>
            <a:r>
              <a:rPr lang="en-US" dirty="0"/>
              <a:t>8</a:t>
            </a:r>
            <a:r>
              <a:rPr lang="en-US" dirty="0" smtClean="0"/>
              <a:t>: Results regarding labels, using emotion </a:t>
            </a:r>
            <a:r>
              <a:rPr lang="en-US" dirty="0"/>
              <a:t>name, </a:t>
            </a:r>
            <a:r>
              <a:rPr lang="en-US" dirty="0" err="1" smtClean="0"/>
              <a:t>Deberta</a:t>
            </a:r>
            <a:r>
              <a:rPr lang="en-US" dirty="0" smtClean="0"/>
              <a:t> model, Tec dataset</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715199293"/>
              </p:ext>
            </p:extLst>
          </p:nvPr>
        </p:nvGraphicFramePr>
        <p:xfrm>
          <a:off x="575612" y="1319905"/>
          <a:ext cx="6492416"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0.28</a:t>
                      </a:r>
                      <a:endParaRPr lang="en-US" dirty="0"/>
                    </a:p>
                  </a:txBody>
                  <a:tcPr/>
                </a:tc>
                <a:tc>
                  <a:txBody>
                    <a:bodyPr/>
                    <a:lstStyle/>
                    <a:p>
                      <a:r>
                        <a:rPr lang="en-US" dirty="0" smtClean="0"/>
                        <a:t>0.22</a:t>
                      </a:r>
                      <a:endParaRPr lang="en-US" dirty="0"/>
                    </a:p>
                  </a:txBody>
                  <a:tcPr/>
                </a:tc>
                <a:tc>
                  <a:txBody>
                    <a:bodyPr/>
                    <a:lstStyle/>
                    <a:p>
                      <a:r>
                        <a:rPr lang="en-US" dirty="0" smtClean="0"/>
                        <a:t>0.33</a:t>
                      </a:r>
                      <a:endParaRPr lang="en-US" dirty="0"/>
                    </a:p>
                  </a:txBody>
                  <a:tcPr/>
                </a:tc>
                <a:tc>
                  <a:txBody>
                    <a:bodyPr/>
                    <a:lstStyle/>
                    <a:p>
                      <a:r>
                        <a:rPr lang="en-US" dirty="0" smtClean="0"/>
                        <a:t>0.51</a:t>
                      </a:r>
                      <a:endParaRPr lang="en-US" dirty="0"/>
                    </a:p>
                  </a:txBody>
                  <a:tcPr/>
                </a:tc>
                <a:tc>
                  <a:txBody>
                    <a:bodyPr/>
                    <a:lstStyle/>
                    <a:p>
                      <a:r>
                        <a:rPr lang="en-US" dirty="0" smtClean="0"/>
                        <a:t>0.46</a:t>
                      </a:r>
                      <a:endParaRPr lang="en-US" dirty="0"/>
                    </a:p>
                  </a:txBody>
                  <a:tcPr/>
                </a:tc>
                <a:tc>
                  <a:txBody>
                    <a:bodyPr/>
                    <a:lstStyle/>
                    <a:p>
                      <a:r>
                        <a:rPr lang="en-US" dirty="0" smtClean="0"/>
                        <a:t>0.4</a:t>
                      </a:r>
                      <a:endParaRPr lang="en-US" dirty="0"/>
                    </a:p>
                  </a:txBody>
                  <a:tcPr/>
                </a:tc>
                <a:extLst>
                  <a:ext uri="{0D108BD9-81ED-4DB2-BD59-A6C34878D82A}">
                    <a16:rowId xmlns:a16="http://schemas.microsoft.com/office/drawing/2014/main" val="2266447585"/>
                  </a:ext>
                </a:extLst>
              </a:tr>
            </a:tbl>
          </a:graphicData>
        </a:graphic>
      </p:graphicFrame>
      <p:sp>
        <p:nvSpPr>
          <p:cNvPr id="8" name="Rectangle 7"/>
          <p:cNvSpPr/>
          <p:nvPr/>
        </p:nvSpPr>
        <p:spPr>
          <a:xfrm>
            <a:off x="575612" y="2501013"/>
            <a:ext cx="6976590" cy="307777"/>
          </a:xfrm>
          <a:prstGeom prst="rect">
            <a:avLst/>
          </a:prstGeom>
        </p:spPr>
        <p:txBody>
          <a:bodyPr wrap="none">
            <a:spAutoFit/>
          </a:bodyPr>
          <a:lstStyle/>
          <a:p>
            <a:r>
              <a:rPr lang="en-US" dirty="0"/>
              <a:t>Table 9</a:t>
            </a:r>
            <a:r>
              <a:rPr lang="en-US" dirty="0" smtClean="0"/>
              <a:t>: </a:t>
            </a:r>
            <a:r>
              <a:rPr lang="en-US" dirty="0"/>
              <a:t>Results regarding labels, using emotion </a:t>
            </a:r>
            <a:r>
              <a:rPr lang="en-US" dirty="0" smtClean="0"/>
              <a:t>prompt, </a:t>
            </a:r>
            <a:r>
              <a:rPr lang="en-US" dirty="0" err="1"/>
              <a:t>Deberta</a:t>
            </a:r>
            <a:r>
              <a:rPr lang="en-US" dirty="0"/>
              <a:t> model, Tec </a:t>
            </a:r>
            <a:r>
              <a:rPr lang="en-US" dirty="0" smtClean="0"/>
              <a:t>dataset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953300083"/>
              </p:ext>
            </p:extLst>
          </p:nvPr>
        </p:nvGraphicFramePr>
        <p:xfrm>
          <a:off x="575612" y="3096483"/>
          <a:ext cx="6492416" cy="741680"/>
        </p:xfrm>
        <a:graphic>
          <a:graphicData uri="http://schemas.openxmlformats.org/drawingml/2006/table">
            <a:tbl>
              <a:tblPr firstRow="1" bandRow="1">
                <a:tableStyleId>{5C22544A-7EE6-4342-B048-85BDC9FD1C3A}</a:tableStyleId>
              </a:tblPr>
              <a:tblGrid>
                <a:gridCol w="927488">
                  <a:extLst>
                    <a:ext uri="{9D8B030D-6E8A-4147-A177-3AD203B41FA5}">
                      <a16:colId xmlns:a16="http://schemas.microsoft.com/office/drawing/2014/main" val="78121269"/>
                    </a:ext>
                  </a:extLst>
                </a:gridCol>
                <a:gridCol w="927488">
                  <a:extLst>
                    <a:ext uri="{9D8B030D-6E8A-4147-A177-3AD203B41FA5}">
                      <a16:colId xmlns:a16="http://schemas.microsoft.com/office/drawing/2014/main" val="2543156934"/>
                    </a:ext>
                  </a:extLst>
                </a:gridCol>
                <a:gridCol w="927488">
                  <a:extLst>
                    <a:ext uri="{9D8B030D-6E8A-4147-A177-3AD203B41FA5}">
                      <a16:colId xmlns:a16="http://schemas.microsoft.com/office/drawing/2014/main" val="2175343821"/>
                    </a:ext>
                  </a:extLst>
                </a:gridCol>
                <a:gridCol w="927488">
                  <a:extLst>
                    <a:ext uri="{9D8B030D-6E8A-4147-A177-3AD203B41FA5}">
                      <a16:colId xmlns:a16="http://schemas.microsoft.com/office/drawing/2014/main" val="2016139363"/>
                    </a:ext>
                  </a:extLst>
                </a:gridCol>
                <a:gridCol w="927488">
                  <a:extLst>
                    <a:ext uri="{9D8B030D-6E8A-4147-A177-3AD203B41FA5}">
                      <a16:colId xmlns:a16="http://schemas.microsoft.com/office/drawing/2014/main" val="81696415"/>
                    </a:ext>
                  </a:extLst>
                </a:gridCol>
                <a:gridCol w="927488">
                  <a:extLst>
                    <a:ext uri="{9D8B030D-6E8A-4147-A177-3AD203B41FA5}">
                      <a16:colId xmlns:a16="http://schemas.microsoft.com/office/drawing/2014/main" val="3013070974"/>
                    </a:ext>
                  </a:extLst>
                </a:gridCol>
                <a:gridCol w="927488">
                  <a:extLst>
                    <a:ext uri="{9D8B030D-6E8A-4147-A177-3AD203B41FA5}">
                      <a16:colId xmlns:a16="http://schemas.microsoft.com/office/drawing/2014/main" val="1335776759"/>
                    </a:ext>
                  </a:extLst>
                </a:gridCol>
              </a:tblGrid>
              <a:tr h="370840">
                <a:tc>
                  <a:txBody>
                    <a:bodyPr/>
                    <a:lstStyle/>
                    <a:p>
                      <a:r>
                        <a:rPr lang="en-US" dirty="0" smtClean="0"/>
                        <a:t>emotion</a:t>
                      </a:r>
                      <a:endParaRPr lang="en-US" dirty="0"/>
                    </a:p>
                  </a:txBody>
                  <a:tcPr/>
                </a:tc>
                <a:tc>
                  <a:txBody>
                    <a:bodyPr/>
                    <a:lstStyle/>
                    <a:p>
                      <a:r>
                        <a:rPr lang="en-US" dirty="0" smtClean="0"/>
                        <a:t>anger</a:t>
                      </a:r>
                      <a:endParaRPr lang="en-US" dirty="0"/>
                    </a:p>
                  </a:txBody>
                  <a:tcPr/>
                </a:tc>
                <a:tc>
                  <a:txBody>
                    <a:bodyPr/>
                    <a:lstStyle/>
                    <a:p>
                      <a:r>
                        <a:rPr lang="en-US" dirty="0" smtClean="0"/>
                        <a:t>disgust</a:t>
                      </a:r>
                      <a:endParaRPr lang="en-US" dirty="0"/>
                    </a:p>
                  </a:txBody>
                  <a:tcPr/>
                </a:tc>
                <a:tc>
                  <a:txBody>
                    <a:bodyPr/>
                    <a:lstStyle/>
                    <a:p>
                      <a:r>
                        <a:rPr lang="en-US" dirty="0" smtClean="0"/>
                        <a:t>fear</a:t>
                      </a:r>
                      <a:endParaRPr lang="en-US" dirty="0"/>
                    </a:p>
                  </a:txBody>
                  <a:tcPr/>
                </a:tc>
                <a:tc>
                  <a:txBody>
                    <a:bodyPr/>
                    <a:lstStyle/>
                    <a:p>
                      <a:r>
                        <a:rPr lang="en-US" dirty="0" smtClean="0"/>
                        <a:t>joy</a:t>
                      </a:r>
                      <a:endParaRPr lang="en-US" dirty="0"/>
                    </a:p>
                  </a:txBody>
                  <a:tcPr/>
                </a:tc>
                <a:tc>
                  <a:txBody>
                    <a:bodyPr/>
                    <a:lstStyle/>
                    <a:p>
                      <a:r>
                        <a:rPr lang="en-US" dirty="0" smtClean="0"/>
                        <a:t>sadness</a:t>
                      </a:r>
                      <a:endParaRPr lang="en-US" dirty="0"/>
                    </a:p>
                  </a:txBody>
                  <a:tcPr/>
                </a:tc>
                <a:tc>
                  <a:txBody>
                    <a:bodyPr/>
                    <a:lstStyle/>
                    <a:p>
                      <a:r>
                        <a:rPr lang="en-US" dirty="0" smtClean="0"/>
                        <a:t>surprise</a:t>
                      </a:r>
                      <a:endParaRPr lang="en-US" dirty="0"/>
                    </a:p>
                  </a:txBody>
                  <a:tcPr/>
                </a:tc>
                <a:extLst>
                  <a:ext uri="{0D108BD9-81ED-4DB2-BD59-A6C34878D82A}">
                    <a16:rowId xmlns:a16="http://schemas.microsoft.com/office/drawing/2014/main" val="2218012745"/>
                  </a:ext>
                </a:extLst>
              </a:tr>
              <a:tr h="370840">
                <a:tc>
                  <a:txBody>
                    <a:bodyPr/>
                    <a:lstStyle/>
                    <a:p>
                      <a:r>
                        <a:rPr lang="en-US" dirty="0" smtClean="0"/>
                        <a:t>F1</a:t>
                      </a:r>
                      <a:r>
                        <a:rPr lang="en-US" baseline="0" dirty="0" smtClean="0"/>
                        <a:t> score</a:t>
                      </a:r>
                      <a:endParaRPr lang="en-US" dirty="0"/>
                    </a:p>
                  </a:txBody>
                  <a:tcPr/>
                </a:tc>
                <a:tc>
                  <a:txBody>
                    <a:bodyPr/>
                    <a:lstStyle/>
                    <a:p>
                      <a:r>
                        <a:rPr lang="en-US" dirty="0" smtClean="0"/>
                        <a:t>0.37</a:t>
                      </a:r>
                      <a:endParaRPr lang="en-US" dirty="0"/>
                    </a:p>
                  </a:txBody>
                  <a:tcPr/>
                </a:tc>
                <a:tc>
                  <a:txBody>
                    <a:bodyPr/>
                    <a:lstStyle/>
                    <a:p>
                      <a:r>
                        <a:rPr lang="en-US" dirty="0" smtClean="0"/>
                        <a:t>0.26</a:t>
                      </a:r>
                      <a:endParaRPr lang="en-US" dirty="0"/>
                    </a:p>
                  </a:txBody>
                  <a:tcPr/>
                </a:tc>
                <a:tc>
                  <a:txBody>
                    <a:bodyPr/>
                    <a:lstStyle/>
                    <a:p>
                      <a:r>
                        <a:rPr lang="en-US" dirty="0" smtClean="0"/>
                        <a:t>0.45</a:t>
                      </a:r>
                      <a:endParaRPr lang="en-US" dirty="0"/>
                    </a:p>
                  </a:txBody>
                  <a:tcPr/>
                </a:tc>
                <a:tc>
                  <a:txBody>
                    <a:bodyPr/>
                    <a:lstStyle/>
                    <a:p>
                      <a:r>
                        <a:rPr lang="en-US" dirty="0" smtClean="0"/>
                        <a:t>0.46</a:t>
                      </a:r>
                      <a:endParaRPr lang="en-US" dirty="0"/>
                    </a:p>
                  </a:txBody>
                  <a:tcPr/>
                </a:tc>
                <a:tc>
                  <a:txBody>
                    <a:bodyPr/>
                    <a:lstStyle/>
                    <a:p>
                      <a:r>
                        <a:rPr lang="en-US" dirty="0" smtClean="0"/>
                        <a:t>0.45</a:t>
                      </a:r>
                      <a:endParaRPr lang="en-US" dirty="0"/>
                    </a:p>
                  </a:txBody>
                  <a:tcPr/>
                </a:tc>
                <a:tc>
                  <a:txBody>
                    <a:bodyPr/>
                    <a:lstStyle/>
                    <a:p>
                      <a:r>
                        <a:rPr lang="en-US" dirty="0" smtClean="0"/>
                        <a:t>0.41</a:t>
                      </a:r>
                      <a:endParaRPr lang="en-US" dirty="0"/>
                    </a:p>
                  </a:txBody>
                  <a:tcPr/>
                </a:tc>
                <a:extLst>
                  <a:ext uri="{0D108BD9-81ED-4DB2-BD59-A6C34878D82A}">
                    <a16:rowId xmlns:a16="http://schemas.microsoft.com/office/drawing/2014/main" val="2266447585"/>
                  </a:ext>
                </a:extLst>
              </a:tr>
            </a:tbl>
          </a:graphicData>
        </a:graphic>
      </p:graphicFrame>
      <p:sp>
        <p:nvSpPr>
          <p:cNvPr id="10" name="Rectangle 9"/>
          <p:cNvSpPr/>
          <p:nvPr/>
        </p:nvSpPr>
        <p:spPr>
          <a:xfrm>
            <a:off x="549041" y="4218953"/>
            <a:ext cx="4398961" cy="307777"/>
          </a:xfrm>
          <a:prstGeom prst="rect">
            <a:avLst/>
          </a:prstGeom>
        </p:spPr>
        <p:txBody>
          <a:bodyPr wrap="none">
            <a:spAutoFit/>
          </a:bodyPr>
          <a:lstStyle/>
          <a:p>
            <a:r>
              <a:rPr lang="en-US" dirty="0"/>
              <a:t>The most </a:t>
            </a:r>
            <a:r>
              <a:rPr lang="en-US" dirty="0" smtClean="0"/>
              <a:t>improvements are </a:t>
            </a:r>
            <a:r>
              <a:rPr lang="en-US" dirty="0"/>
              <a:t>for </a:t>
            </a:r>
            <a:r>
              <a:rPr lang="en-US" dirty="0" smtClean="0"/>
              <a:t>labels </a:t>
            </a:r>
            <a:r>
              <a:rPr lang="en-US" dirty="0"/>
              <a:t>fear and anger</a:t>
            </a:r>
          </a:p>
        </p:txBody>
      </p:sp>
    </p:spTree>
    <p:extLst>
      <p:ext uri="{BB962C8B-B14F-4D97-AF65-F5344CB8AC3E}">
        <p14:creationId xmlns:p14="http://schemas.microsoft.com/office/powerpoint/2010/main" val="209124910"/>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59903</TotalTime>
  <Words>1913</Words>
  <Application>Microsoft Office PowerPoint</Application>
  <PresentationFormat>On-screen Show (16:9)</PresentationFormat>
  <Paragraphs>464</Paragraphs>
  <Slides>21</Slides>
  <Notes>5</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21</vt:i4>
      </vt:variant>
    </vt:vector>
  </HeadingPairs>
  <TitlesOfParts>
    <vt:vector size="24" baseType="lpstr">
      <vt:lpstr>Arial</vt:lpstr>
      <vt:lpstr>Simple Light</vt:lpstr>
      <vt:lpstr>Simple Light</vt:lpstr>
      <vt:lpstr>Zero shot emotion classification in text  (summary of results and analysis)  </vt:lpstr>
      <vt:lpstr>Datasets and models (review) </vt:lpstr>
      <vt:lpstr>Emotion prompts (review)</vt:lpstr>
      <vt:lpstr>Comparing results of Isear dataset (review)</vt:lpstr>
      <vt:lpstr>Analyzing results regarding labels (for emotion prompt using Deberta model ) (review)</vt:lpstr>
      <vt:lpstr>Analyzing results regarding labels (for expr-emo prompt using Deberta model)(review)</vt:lpstr>
      <vt:lpstr>Analyzing results regarding labels (for expr-emo prompt using Bart model) (review)</vt:lpstr>
      <vt:lpstr>Comparing results of Tec dataset (review)</vt:lpstr>
      <vt:lpstr>Analyzing results regarding labels (for emotion prompt using Deberta model ) (review)</vt:lpstr>
      <vt:lpstr>Analyzing results regarding labels (for expr emo prompt using Roberta model ) (review)</vt:lpstr>
      <vt:lpstr>Analysis of results</vt:lpstr>
      <vt:lpstr>Checking the average of attention scores for some samples</vt:lpstr>
      <vt:lpstr>Checking the average of attention scores for some samples</vt:lpstr>
      <vt:lpstr>Checking the entailment probability and average of attention scores for some samples</vt:lpstr>
      <vt:lpstr>Ensemble method</vt:lpstr>
      <vt:lpstr>   Comparison of performance of best individual result and ensemble result for the cases that there were improvements to them </vt:lpstr>
      <vt:lpstr>Ensemble method (for isear dataset)</vt:lpstr>
      <vt:lpstr>Ensemble method (for isear dataset)</vt:lpstr>
      <vt:lpstr>Ensemble method (for Tec dataset)</vt:lpstr>
      <vt:lpstr>Ensemble method (for Tec dataset)</vt:lpstr>
      <vt:lpstr>Analysis of ensemble method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shot emotion classification in text (using prompt)</dc:title>
  <cp:lastModifiedBy>tabejamaat</cp:lastModifiedBy>
  <cp:revision>931</cp:revision>
  <dcterms:modified xsi:type="dcterms:W3CDTF">2025-06-05T18:28:29Z</dcterms:modified>
</cp:coreProperties>
</file>