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6"/>
  </p:notesMasterIdLst>
  <p:handoutMasterIdLst>
    <p:handoutMasterId r:id="rId17"/>
  </p:handoutMasterIdLst>
  <p:sldIdLst>
    <p:sldId id="257" r:id="rId2"/>
    <p:sldId id="381" r:id="rId3"/>
    <p:sldId id="379" r:id="rId4"/>
    <p:sldId id="418" r:id="rId5"/>
    <p:sldId id="419" r:id="rId6"/>
    <p:sldId id="523" r:id="rId7"/>
    <p:sldId id="526" r:id="rId8"/>
    <p:sldId id="527" r:id="rId9"/>
    <p:sldId id="528" r:id="rId10"/>
    <p:sldId id="420" r:id="rId11"/>
    <p:sldId id="525" r:id="rId12"/>
    <p:sldId id="428" r:id="rId13"/>
    <p:sldId id="531" r:id="rId14"/>
    <p:sldId id="534" r:id="rId15"/>
  </p:sldIdLst>
  <p:sldSz cx="9144000" cy="6858000" type="screen4x3"/>
  <p:notesSz cx="7099300" cy="10234613"/>
  <p:custShowLst>
    <p:custShow name="自定义放映1" id="0">
      <p:sldLst>
        <p:sld r:id="rId2"/>
      </p:sldLst>
    </p:custShow>
  </p:custShowLst>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0000"/>
    <a:srgbClr val="FF9900"/>
    <a:srgbClr val="CC0099"/>
    <a:srgbClr val="FF66CC"/>
    <a:srgbClr val="FF99CC"/>
    <a:srgbClr val="FF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8" autoAdjust="0"/>
    <p:restoredTop sz="94652" autoAdjust="0"/>
  </p:normalViewPr>
  <p:slideViewPr>
    <p:cSldViewPr>
      <p:cViewPr varScale="1">
        <p:scale>
          <a:sx n="73" d="100"/>
          <a:sy n="73" d="100"/>
        </p:scale>
        <p:origin x="456"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16"/>
    </p:cViewPr>
  </p:sorterViewPr>
  <p:notesViewPr>
    <p:cSldViewPr>
      <p:cViewPr varScale="1">
        <p:scale>
          <a:sx n="46" d="100"/>
          <a:sy n="46" d="100"/>
        </p:scale>
        <p:origin x="-136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latinLnBrk="1">
              <a:defRPr sz="1300">
                <a:latin typeface="Times New Roman" pitchFamily="18" charset="0"/>
              </a:defRPr>
            </a:lvl1pPr>
          </a:lstStyle>
          <a:p>
            <a:pPr>
              <a:defRPr/>
            </a:pPr>
            <a:endParaRPr lang="en-US" altLang="zh-CN"/>
          </a:p>
        </p:txBody>
      </p:sp>
      <p:sp>
        <p:nvSpPr>
          <p:cNvPr id="31747"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latinLnBrk="1">
              <a:defRPr sz="1300">
                <a:latin typeface="Times New Roman" pitchFamily="18" charset="0"/>
              </a:defRPr>
            </a:lvl1pPr>
          </a:lstStyle>
          <a:p>
            <a:pPr>
              <a:defRPr/>
            </a:pPr>
            <a:fld id="{9932D1DD-3D41-4F19-BB39-AD60EA3F2147}" type="datetime1">
              <a:rPr lang="zh-CN" altLang="en-US"/>
              <a:pPr>
                <a:defRPr/>
              </a:pPr>
              <a:t>2021/9/6</a:t>
            </a:fld>
            <a:endParaRPr lang="en-US" altLang="zh-CN"/>
          </a:p>
        </p:txBody>
      </p:sp>
      <p:sp>
        <p:nvSpPr>
          <p:cNvPr id="31748"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latinLnBrk="1">
              <a:defRPr sz="1300">
                <a:latin typeface="Times New Roman" pitchFamily="18" charset="0"/>
              </a:defRPr>
            </a:lvl1pPr>
          </a:lstStyle>
          <a:p>
            <a:pPr>
              <a:defRPr/>
            </a:pPr>
            <a:endParaRPr lang="en-US" altLang="zh-CN"/>
          </a:p>
        </p:txBody>
      </p:sp>
      <p:sp>
        <p:nvSpPr>
          <p:cNvPr id="31749"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latinLnBrk="1">
              <a:defRPr sz="1300">
                <a:latin typeface="Times New Roman" pitchFamily="18" charset="0"/>
              </a:defRPr>
            </a:lvl1pPr>
          </a:lstStyle>
          <a:p>
            <a:pPr>
              <a:defRPr/>
            </a:pPr>
            <a:fld id="{4B1D9F86-7340-4668-AAD6-EC4230C26573}" type="slidenum">
              <a:rPr lang="en-US" altLang="zh-CN"/>
              <a:pPr>
                <a:defRPr/>
              </a:pPr>
              <a:t>‹#›</a:t>
            </a:fld>
            <a:endParaRPr lang="en-US" altLang="zh-CN"/>
          </a:p>
        </p:txBody>
      </p:sp>
    </p:spTree>
    <p:extLst>
      <p:ext uri="{BB962C8B-B14F-4D97-AF65-F5344CB8AC3E}">
        <p14:creationId xmlns:p14="http://schemas.microsoft.com/office/powerpoint/2010/main" val="1021978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latinLnBrk="1">
              <a:defRPr sz="1300">
                <a:latin typeface="Times New Roman" pitchFamily="18" charset="0"/>
              </a:defRPr>
            </a:lvl1pPr>
          </a:lstStyle>
          <a:p>
            <a:pPr>
              <a:defRPr/>
            </a:pPr>
            <a:endParaRPr lang="en-US" altLang="zh-CN"/>
          </a:p>
        </p:txBody>
      </p:sp>
      <p:sp>
        <p:nvSpPr>
          <p:cNvPr id="3072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latinLnBrk="1">
              <a:defRPr sz="1300">
                <a:latin typeface="Times New Roman" pitchFamily="18" charset="0"/>
              </a:defRPr>
            </a:lvl1pPr>
          </a:lstStyle>
          <a:p>
            <a:pPr>
              <a:defRPr/>
            </a:pPr>
            <a:fld id="{98A50AE8-C05E-4B40-82CF-6DE89461E07B}" type="datetime1">
              <a:rPr lang="zh-CN" altLang="en-US"/>
              <a:pPr>
                <a:defRPr/>
              </a:pPr>
              <a:t>2021/9/6</a:t>
            </a:fld>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2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latinLnBrk="1">
              <a:defRPr sz="1300">
                <a:latin typeface="Times New Roman" pitchFamily="18" charset="0"/>
              </a:defRPr>
            </a:lvl1pPr>
          </a:lstStyle>
          <a:p>
            <a:pPr>
              <a:defRPr/>
            </a:pPr>
            <a:endParaRPr lang="en-US" altLang="zh-CN"/>
          </a:p>
        </p:txBody>
      </p:sp>
      <p:sp>
        <p:nvSpPr>
          <p:cNvPr id="3072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latinLnBrk="1">
              <a:defRPr sz="1300">
                <a:latin typeface="Times New Roman" pitchFamily="18" charset="0"/>
              </a:defRPr>
            </a:lvl1pPr>
          </a:lstStyle>
          <a:p>
            <a:pPr>
              <a:defRPr/>
            </a:pPr>
            <a:fld id="{C2A8A96A-9ABD-4316-828C-86FE76E0ACAB}" type="slidenum">
              <a:rPr lang="en-US" altLang="zh-CN"/>
              <a:pPr>
                <a:defRPr/>
              </a:pPr>
              <a:t>‹#›</a:t>
            </a:fld>
            <a:endParaRPr lang="en-US" altLang="zh-CN"/>
          </a:p>
        </p:txBody>
      </p:sp>
    </p:spTree>
    <p:extLst>
      <p:ext uri="{BB962C8B-B14F-4D97-AF65-F5344CB8AC3E}">
        <p14:creationId xmlns:p14="http://schemas.microsoft.com/office/powerpoint/2010/main" val="1620585859"/>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81E67CB-04D7-4D0A-87D6-CE111D9D45CF}" type="datetime1">
              <a:rPr lang="zh-CN" altLang="en-US" sz="1300" smtClean="0"/>
              <a:pPr eaLnBrk="1" hangingPunct="1">
                <a:spcBef>
                  <a:spcPct val="0"/>
                </a:spcBef>
              </a:pPr>
              <a:t>2021/9/6</a:t>
            </a:fld>
            <a:endParaRPr lang="en-US" altLang="zh-CN"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29DEB52-5F1D-4611-8097-1994E1BA9EC2}" type="slidenum">
              <a:rPr lang="en-US" altLang="zh-CN" sz="1300" smtClean="0"/>
              <a:pPr eaLnBrk="1" hangingPunct="1">
                <a:spcBef>
                  <a:spcPct val="0"/>
                </a:spcBef>
              </a:pPr>
              <a:t>1</a:t>
            </a:fld>
            <a:endParaRPr lang="en-US" altLang="zh-CN" sz="1300"/>
          </a:p>
        </p:txBody>
      </p:sp>
      <p:sp>
        <p:nvSpPr>
          <p:cNvPr id="17412" name="Rectangle 1026"/>
          <p:cNvSpPr>
            <a:spLocks noGrp="1" noRot="1" noChangeAspect="1" noChangeArrowheads="1" noTextEdit="1"/>
          </p:cNvSpPr>
          <p:nvPr>
            <p:ph type="sldImg"/>
          </p:nvPr>
        </p:nvSpPr>
        <p:spPr>
          <a:ln/>
        </p:spPr>
      </p:sp>
      <p:sp>
        <p:nvSpPr>
          <p:cNvPr id="1741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8911D858-00DB-415B-A8AD-4EB720D59D11}" type="datetime1">
              <a:rPr lang="zh-CN" altLang="en-US"/>
              <a:pPr>
                <a:defRPr/>
              </a:pPr>
              <a:t>2021/9/6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2226312-0893-4AA7-8472-690E55CF706A}" type="slidenum">
              <a:rPr lang="en-US" altLang="zh-CN"/>
              <a:pPr>
                <a:defRPr/>
              </a:pPr>
              <a:t>‹#›</a:t>
            </a:fld>
            <a:endParaRPr lang="en-US" altLang="zh-CN"/>
          </a:p>
        </p:txBody>
      </p:sp>
    </p:spTree>
    <p:extLst>
      <p:ext uri="{BB962C8B-B14F-4D97-AF65-F5344CB8AC3E}">
        <p14:creationId xmlns:p14="http://schemas.microsoft.com/office/powerpoint/2010/main" val="227287228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0FCEA721-D937-47B5-9DB9-1B79568D8F4F}" type="datetime1">
              <a:rPr lang="zh-CN" altLang="en-US"/>
              <a:pPr>
                <a:defRPr/>
              </a:pPr>
              <a:t>2021/9/6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F118500-E8CE-4382-8F1B-99A333A07708}" type="slidenum">
              <a:rPr lang="en-US" altLang="zh-CN"/>
              <a:pPr>
                <a:defRPr/>
              </a:pPr>
              <a:t>‹#›</a:t>
            </a:fld>
            <a:endParaRPr lang="en-US" altLang="zh-CN"/>
          </a:p>
        </p:txBody>
      </p:sp>
    </p:spTree>
    <p:extLst>
      <p:ext uri="{BB962C8B-B14F-4D97-AF65-F5344CB8AC3E}">
        <p14:creationId xmlns:p14="http://schemas.microsoft.com/office/powerpoint/2010/main" val="185864097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DC9F5842-F7B4-4A19-B6BB-BD49F653EA32}" type="datetime1">
              <a:rPr lang="zh-CN" altLang="en-US"/>
              <a:pPr>
                <a:defRPr/>
              </a:pPr>
              <a:t>2021/9/6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5E909D6-8F50-4D9D-A4B7-116870339702}" type="slidenum">
              <a:rPr lang="en-US" altLang="zh-CN"/>
              <a:pPr>
                <a:defRPr/>
              </a:pPr>
              <a:t>‹#›</a:t>
            </a:fld>
            <a:endParaRPr lang="en-US" altLang="zh-CN"/>
          </a:p>
        </p:txBody>
      </p:sp>
    </p:spTree>
    <p:extLst>
      <p:ext uri="{BB962C8B-B14F-4D97-AF65-F5344CB8AC3E}">
        <p14:creationId xmlns:p14="http://schemas.microsoft.com/office/powerpoint/2010/main" val="157987358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64F6C1AC-9AD4-4445-BE3B-078CDB949272}" type="datetime1">
              <a:rPr lang="zh-CN" altLang="en-US"/>
              <a:pPr>
                <a:defRPr/>
              </a:pPr>
              <a:t>2021/9/6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825EC9-0018-45C4-A02E-3537372FA107}" type="slidenum">
              <a:rPr lang="en-US" altLang="zh-CN"/>
              <a:pPr>
                <a:defRPr/>
              </a:pPr>
              <a:t>‹#›</a:t>
            </a:fld>
            <a:endParaRPr lang="en-US" altLang="zh-CN"/>
          </a:p>
        </p:txBody>
      </p:sp>
    </p:spTree>
    <p:extLst>
      <p:ext uri="{BB962C8B-B14F-4D97-AF65-F5344CB8AC3E}">
        <p14:creationId xmlns:p14="http://schemas.microsoft.com/office/powerpoint/2010/main" val="106164738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1CF23795-90B5-4430-8A1D-C9B5E393C355}" type="datetime1">
              <a:rPr lang="zh-CN" altLang="en-US"/>
              <a:pPr>
                <a:defRPr/>
              </a:pPr>
              <a:t>2021/9/6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397BA0F-F814-4C86-8C21-135B9E643051}" type="slidenum">
              <a:rPr lang="en-US" altLang="zh-CN"/>
              <a:pPr>
                <a:defRPr/>
              </a:pPr>
              <a:t>‹#›</a:t>
            </a:fld>
            <a:endParaRPr lang="en-US" altLang="zh-CN"/>
          </a:p>
        </p:txBody>
      </p:sp>
    </p:spTree>
    <p:extLst>
      <p:ext uri="{BB962C8B-B14F-4D97-AF65-F5344CB8AC3E}">
        <p14:creationId xmlns:p14="http://schemas.microsoft.com/office/powerpoint/2010/main" val="153945385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633EFDB4-A758-4FBD-BA2A-D033F4BFA9C9}" type="datetime1">
              <a:rPr lang="zh-CN" altLang="en-US"/>
              <a:pPr>
                <a:defRPr/>
              </a:pPr>
              <a:t>2021/9/6</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C19D2F4-2F8B-48C8-BE9D-99D9497CF657}" type="slidenum">
              <a:rPr lang="en-US" altLang="zh-CN"/>
              <a:pPr>
                <a:defRPr/>
              </a:pPr>
              <a:t>‹#›</a:t>
            </a:fld>
            <a:endParaRPr lang="en-US" altLang="zh-CN"/>
          </a:p>
        </p:txBody>
      </p:sp>
    </p:spTree>
    <p:extLst>
      <p:ext uri="{BB962C8B-B14F-4D97-AF65-F5344CB8AC3E}">
        <p14:creationId xmlns:p14="http://schemas.microsoft.com/office/powerpoint/2010/main" val="301578214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CE41DEA6-5B5D-4970-AA80-2F77BE4DDC90}" type="datetime1">
              <a:rPr lang="zh-CN" altLang="en-US"/>
              <a:pPr>
                <a:defRPr/>
              </a:pPr>
              <a:t>2021/9/6</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F2EE496-14AA-45A3-8841-AC7A8CF59974}" type="slidenum">
              <a:rPr lang="en-US" altLang="zh-CN"/>
              <a:pPr>
                <a:defRPr/>
              </a:pPr>
              <a:t>‹#›</a:t>
            </a:fld>
            <a:endParaRPr lang="en-US" altLang="zh-CN"/>
          </a:p>
        </p:txBody>
      </p:sp>
    </p:spTree>
    <p:extLst>
      <p:ext uri="{BB962C8B-B14F-4D97-AF65-F5344CB8AC3E}">
        <p14:creationId xmlns:p14="http://schemas.microsoft.com/office/powerpoint/2010/main" val="153447886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6D1130D-DFD7-4109-BA05-FC8740DCC029}" type="datetime1">
              <a:rPr lang="zh-CN" altLang="en-US"/>
              <a:pPr>
                <a:defRPr/>
              </a:pPr>
              <a:t>2021/9/6</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37AC18A-4F49-4FA9-8CAD-E74DD23DB8C6}" type="slidenum">
              <a:rPr lang="en-US" altLang="zh-CN"/>
              <a:pPr>
                <a:defRPr/>
              </a:pPr>
              <a:t>‹#›</a:t>
            </a:fld>
            <a:endParaRPr lang="en-US" altLang="zh-CN"/>
          </a:p>
        </p:txBody>
      </p:sp>
    </p:spTree>
    <p:extLst>
      <p:ext uri="{BB962C8B-B14F-4D97-AF65-F5344CB8AC3E}">
        <p14:creationId xmlns:p14="http://schemas.microsoft.com/office/powerpoint/2010/main" val="49124390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AAD4202-CE1F-40CF-AE6A-1FC9BA2B17EF}" type="datetime1">
              <a:rPr lang="zh-CN" altLang="en-US"/>
              <a:pPr>
                <a:defRPr/>
              </a:pPr>
              <a:t>2021/9/6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3945E05-0469-40EA-B736-68B19166901A}" type="slidenum">
              <a:rPr lang="en-US" altLang="zh-CN"/>
              <a:pPr>
                <a:defRPr/>
              </a:pPr>
              <a:t>‹#›</a:t>
            </a:fld>
            <a:endParaRPr lang="en-US" altLang="zh-CN"/>
          </a:p>
        </p:txBody>
      </p:sp>
    </p:spTree>
    <p:extLst>
      <p:ext uri="{BB962C8B-B14F-4D97-AF65-F5344CB8AC3E}">
        <p14:creationId xmlns:p14="http://schemas.microsoft.com/office/powerpoint/2010/main" val="217961940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ABB4B549-1319-4AEC-8BBB-A79AFE29FE63}" type="datetime1">
              <a:rPr lang="zh-CN" altLang="en-US"/>
              <a:pPr>
                <a:defRPr/>
              </a:pPr>
              <a:t>2021/9/6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708BEA9-2390-4531-B2C4-011E6D7EF2D8}" type="slidenum">
              <a:rPr lang="en-US" altLang="zh-CN"/>
              <a:pPr>
                <a:defRPr/>
              </a:pPr>
              <a:t>‹#›</a:t>
            </a:fld>
            <a:endParaRPr lang="en-US" altLang="zh-CN"/>
          </a:p>
        </p:txBody>
      </p:sp>
    </p:spTree>
    <p:extLst>
      <p:ext uri="{BB962C8B-B14F-4D97-AF65-F5344CB8AC3E}">
        <p14:creationId xmlns:p14="http://schemas.microsoft.com/office/powerpoint/2010/main" val="121575732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6001F01B-5CD1-4733-82CE-3F7CAF0537A8}" type="datetime1">
              <a:rPr lang="zh-CN" altLang="en-US"/>
              <a:pPr>
                <a:defRPr/>
              </a:pPr>
              <a:t>2021/9/6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B53B6F6-2ED7-4C27-ADEA-CE73BD09665D}" type="slidenum">
              <a:rPr lang="en-US" altLang="zh-CN"/>
              <a:pPr>
                <a:defRPr/>
              </a:pPr>
              <a:t>‹#›</a:t>
            </a:fld>
            <a:endParaRPr lang="en-US" altLang="zh-CN"/>
          </a:p>
        </p:txBody>
      </p:sp>
    </p:spTree>
    <p:extLst>
      <p:ext uri="{BB962C8B-B14F-4D97-AF65-F5344CB8AC3E}">
        <p14:creationId xmlns:p14="http://schemas.microsoft.com/office/powerpoint/2010/main" val="244365984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2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fld id="{CF11DEE4-0B38-4C19-8832-02E8E74CBD8B}" type="datetime1">
              <a:rPr lang="zh-CN" altLang="en-US"/>
              <a:pPr>
                <a:defRPr/>
              </a:pPr>
              <a:t>2021/9/6</a:t>
            </a:fld>
            <a:endParaRPr lang="en-US" altLang="zh-CN"/>
          </a:p>
        </p:txBody>
      </p:sp>
      <p:sp>
        <p:nvSpPr>
          <p:cNvPr id="137228"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137229"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E52A0DA7-9AF3-4941-B07E-6E66A801097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random/>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DFAC4378-0352-47B1-A232-2CDCB29DF450}" type="slidenum">
              <a:rPr kumimoji="0" lang="en-US" altLang="zh-CN" sz="1400" smtClean="0"/>
              <a:pPr eaLnBrk="1" hangingPunct="1"/>
              <a:t>1</a:t>
            </a:fld>
            <a:endParaRPr kumimoji="0" lang="en-US" altLang="zh-CN" sz="1400"/>
          </a:p>
        </p:txBody>
      </p:sp>
      <p:grpSp>
        <p:nvGrpSpPr>
          <p:cNvPr id="2" name="Group 5"/>
          <p:cNvGrpSpPr>
            <a:grpSpLocks/>
          </p:cNvGrpSpPr>
          <p:nvPr/>
        </p:nvGrpSpPr>
        <p:grpSpPr bwMode="auto">
          <a:xfrm>
            <a:off x="1476375" y="188913"/>
            <a:ext cx="6192838" cy="2503487"/>
            <a:chOff x="1104" y="1591"/>
            <a:chExt cx="3600" cy="1577"/>
          </a:xfrm>
        </p:grpSpPr>
        <p:sp>
          <p:nvSpPr>
            <p:cNvPr id="2057" name="Rectangle 6" descr="信纸"/>
            <p:cNvSpPr>
              <a:spLocks noChangeArrowheads="1"/>
            </p:cNvSpPr>
            <p:nvPr/>
          </p:nvSpPr>
          <p:spPr bwMode="auto">
            <a:xfrm>
              <a:off x="1464" y="1970"/>
              <a:ext cx="2880" cy="816"/>
            </a:xfrm>
            <a:prstGeom prst="rec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grpSp>
          <p:nvGrpSpPr>
            <p:cNvPr id="2058" name="Group 7"/>
            <p:cNvGrpSpPr>
              <a:grpSpLocks/>
            </p:cNvGrpSpPr>
            <p:nvPr/>
          </p:nvGrpSpPr>
          <p:grpSpPr bwMode="auto">
            <a:xfrm>
              <a:off x="1104" y="1591"/>
              <a:ext cx="3600" cy="1577"/>
              <a:chOff x="1104" y="1591"/>
              <a:chExt cx="3600" cy="1577"/>
            </a:xfrm>
          </p:grpSpPr>
          <p:pic>
            <p:nvPicPr>
              <p:cNvPr id="2059" name="Picture 8" descr="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 y="2663"/>
                <a:ext cx="10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0" name="Group 9"/>
              <p:cNvGrpSpPr>
                <a:grpSpLocks/>
              </p:cNvGrpSpPr>
              <p:nvPr/>
            </p:nvGrpSpPr>
            <p:grpSpPr bwMode="auto">
              <a:xfrm>
                <a:off x="1104" y="1591"/>
                <a:ext cx="3600" cy="1577"/>
                <a:chOff x="1104" y="1584"/>
                <a:chExt cx="3600" cy="1577"/>
              </a:xfrm>
            </p:grpSpPr>
            <p:pic>
              <p:nvPicPr>
                <p:cNvPr id="2061" name="Picture 10" descr="卷轴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1584"/>
                  <a:ext cx="3600"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Text Box 11"/>
                <p:cNvSpPr txBox="1">
                  <a:spLocks noChangeArrowheads="1"/>
                </p:cNvSpPr>
                <p:nvPr/>
              </p:nvSpPr>
              <p:spPr bwMode="auto">
                <a:xfrm>
                  <a:off x="2304" y="2121"/>
                  <a:ext cx="14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5400" b="1">
                      <a:latin typeface="黑体" pitchFamily="49" charset="-122"/>
                      <a:ea typeface="黑体" pitchFamily="49" charset="-122"/>
                    </a:rPr>
                    <a:t>运筹学</a:t>
                  </a:r>
                </a:p>
              </p:txBody>
            </p:sp>
          </p:grpSp>
        </p:grpSp>
      </p:grpSp>
      <p:grpSp>
        <p:nvGrpSpPr>
          <p:cNvPr id="5" name="Group 12"/>
          <p:cNvGrpSpPr>
            <a:grpSpLocks/>
          </p:cNvGrpSpPr>
          <p:nvPr/>
        </p:nvGrpSpPr>
        <p:grpSpPr bwMode="auto">
          <a:xfrm>
            <a:off x="539750" y="2205038"/>
            <a:ext cx="8202613" cy="3941762"/>
            <a:chOff x="531" y="1440"/>
            <a:chExt cx="4605" cy="2256"/>
          </a:xfrm>
        </p:grpSpPr>
        <p:sp>
          <p:nvSpPr>
            <p:cNvPr id="2055" name="Text Box 13"/>
            <p:cNvSpPr txBox="1">
              <a:spLocks noChangeArrowheads="1"/>
            </p:cNvSpPr>
            <p:nvPr/>
          </p:nvSpPr>
          <p:spPr bwMode="auto">
            <a:xfrm>
              <a:off x="531" y="1440"/>
              <a:ext cx="343"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00"/>
                  </a:solidFill>
                  <a:latin typeface="黑体" pitchFamily="49" charset="-122"/>
                  <a:ea typeface="黑体" pitchFamily="49" charset="-122"/>
                </a:rPr>
                <a:t>运 筹 帷 幄 之 中</a:t>
              </a:r>
            </a:p>
          </p:txBody>
        </p:sp>
        <p:sp>
          <p:nvSpPr>
            <p:cNvPr id="2056" name="Text Box 14"/>
            <p:cNvSpPr txBox="1">
              <a:spLocks noChangeArrowheads="1"/>
            </p:cNvSpPr>
            <p:nvPr/>
          </p:nvSpPr>
          <p:spPr bwMode="auto">
            <a:xfrm>
              <a:off x="4793" y="1488"/>
              <a:ext cx="343"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2800" b="1">
                  <a:solidFill>
                    <a:srgbClr val="FF0000"/>
                  </a:solidFill>
                  <a:latin typeface="黑体" pitchFamily="49" charset="-122"/>
                  <a:ea typeface="黑体" pitchFamily="49" charset="-122"/>
                </a:rPr>
                <a:t>决 胜 千 里 之 外</a:t>
              </a:r>
            </a:p>
          </p:txBody>
        </p:sp>
      </p:grpSp>
      <p:sp>
        <p:nvSpPr>
          <p:cNvPr id="2053" name="Text Box 15"/>
          <p:cNvSpPr txBox="1">
            <a:spLocks noChangeArrowheads="1"/>
          </p:cNvSpPr>
          <p:nvPr/>
        </p:nvSpPr>
        <p:spPr bwMode="auto">
          <a:xfrm>
            <a:off x="2255838" y="2924175"/>
            <a:ext cx="446405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sz="2800" b="1" dirty="0">
                <a:solidFill>
                  <a:schemeClr val="bg2"/>
                </a:solidFill>
                <a:latin typeface="黑体" pitchFamily="49" charset="-122"/>
                <a:ea typeface="黑体" pitchFamily="49" charset="-122"/>
              </a:rPr>
              <a:t>课件作者：曾志刚教授</a:t>
            </a:r>
          </a:p>
          <a:p>
            <a:pPr algn="ctr" eaLnBrk="1" hangingPunct="1">
              <a:spcBef>
                <a:spcPct val="50000"/>
              </a:spcBef>
            </a:pPr>
            <a:r>
              <a:rPr lang="en-US" altLang="zh-CN" sz="2800" b="1" dirty="0">
                <a:solidFill>
                  <a:schemeClr val="bg2"/>
                </a:solidFill>
                <a:latin typeface="Times New Roman" pitchFamily="18" charset="0"/>
                <a:ea typeface="黑体" pitchFamily="49" charset="-122"/>
              </a:rPr>
              <a:t>13871059863</a:t>
            </a:r>
          </a:p>
          <a:p>
            <a:pPr algn="ctr" eaLnBrk="1" hangingPunct="1">
              <a:spcBef>
                <a:spcPct val="50000"/>
              </a:spcBef>
            </a:pPr>
            <a:r>
              <a:rPr lang="en-US" altLang="zh-CN" sz="2800" b="1" dirty="0">
                <a:solidFill>
                  <a:schemeClr val="bg2"/>
                </a:solidFill>
                <a:latin typeface="Times New Roman" pitchFamily="18" charset="0"/>
                <a:ea typeface="黑体" pitchFamily="49" charset="-122"/>
              </a:rPr>
              <a:t>zgzeng@gmail.com</a:t>
            </a:r>
          </a:p>
        </p:txBody>
      </p:sp>
      <p:sp>
        <p:nvSpPr>
          <p:cNvPr id="2054" name="TextBox 2"/>
          <p:cNvSpPr txBox="1">
            <a:spLocks noChangeArrowheads="1"/>
          </p:cNvSpPr>
          <p:nvPr/>
        </p:nvSpPr>
        <p:spPr bwMode="auto">
          <a:xfrm>
            <a:off x="2411413" y="5013325"/>
            <a:ext cx="4537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b="1">
                <a:solidFill>
                  <a:schemeClr val="bg2"/>
                </a:solidFill>
                <a:latin typeface="黑体" pitchFamily="49" charset="-122"/>
                <a:ea typeface="黑体" pitchFamily="49" charset="-122"/>
              </a:rPr>
              <a:t>主讲</a:t>
            </a:r>
            <a:r>
              <a:rPr lang="en-US" altLang="zh-CN" b="1">
                <a:solidFill>
                  <a:schemeClr val="bg2"/>
                </a:solidFill>
                <a:latin typeface="黑体" pitchFamily="49" charset="-122"/>
                <a:ea typeface="黑体" pitchFamily="49" charset="-122"/>
              </a:rPr>
              <a:t>(</a:t>
            </a:r>
            <a:r>
              <a:rPr lang="zh-CN" altLang="en-US" b="1">
                <a:solidFill>
                  <a:schemeClr val="bg2"/>
                </a:solidFill>
                <a:latin typeface="黑体" pitchFamily="49" charset="-122"/>
                <a:ea typeface="黑体" pitchFamily="49" charset="-122"/>
              </a:rPr>
              <a:t>课件修改</a:t>
            </a:r>
            <a:r>
              <a:rPr lang="en-US" altLang="zh-CN" b="1">
                <a:solidFill>
                  <a:schemeClr val="bg2"/>
                </a:solidFill>
                <a:latin typeface="黑体" pitchFamily="49" charset="-122"/>
                <a:ea typeface="黑体" pitchFamily="49" charset="-122"/>
              </a:rPr>
              <a:t>)</a:t>
            </a:r>
            <a:r>
              <a:rPr lang="zh-CN" altLang="en-US" b="1">
                <a:solidFill>
                  <a:schemeClr val="bg2"/>
                </a:solidFill>
                <a:latin typeface="黑体" pitchFamily="49" charset="-122"/>
                <a:ea typeface="黑体" pitchFamily="49" charset="-122"/>
              </a:rPr>
              <a:t>：张钧副教授</a:t>
            </a:r>
          </a:p>
          <a:p>
            <a:pPr algn="ctr" eaLnBrk="1" hangingPunct="1">
              <a:spcBef>
                <a:spcPct val="50000"/>
              </a:spcBef>
            </a:pPr>
            <a:r>
              <a:rPr lang="en-US" altLang="zh-CN" b="1">
                <a:solidFill>
                  <a:schemeClr val="bg2"/>
                </a:solidFill>
                <a:latin typeface="Times New Roman" pitchFamily="18" charset="0"/>
                <a:ea typeface="黑体" pitchFamily="49" charset="-122"/>
              </a:rPr>
              <a:t>18086497017</a:t>
            </a:r>
            <a:r>
              <a:rPr lang="zh-CN" altLang="en-US" b="1">
                <a:solidFill>
                  <a:schemeClr val="bg2"/>
                </a:solidFill>
                <a:latin typeface="Times New Roman" pitchFamily="18" charset="0"/>
                <a:ea typeface="黑体" pitchFamily="49" charset="-122"/>
              </a:rPr>
              <a:t>，逸夫科技楼</a:t>
            </a:r>
            <a:r>
              <a:rPr lang="en-US" altLang="zh-CN" b="1">
                <a:solidFill>
                  <a:schemeClr val="bg2"/>
                </a:solidFill>
                <a:latin typeface="Times New Roman" pitchFamily="18" charset="0"/>
                <a:ea typeface="黑体" pitchFamily="49" charset="-122"/>
              </a:rPr>
              <a:t>1103#</a:t>
            </a:r>
          </a:p>
          <a:p>
            <a:pPr algn="ctr" eaLnBrk="1" hangingPunct="1">
              <a:spcBef>
                <a:spcPct val="50000"/>
              </a:spcBef>
            </a:pPr>
            <a:r>
              <a:rPr lang="en-US" altLang="zh-CN" b="1">
                <a:solidFill>
                  <a:schemeClr val="bg2"/>
                </a:solidFill>
                <a:latin typeface="Times New Roman" pitchFamily="18" charset="0"/>
                <a:ea typeface="黑体" pitchFamily="49" charset="-122"/>
              </a:rPr>
              <a:t>junzhang@hust.edu.cn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ppt_h/2"/>
                                          </p:val>
                                        </p:tav>
                                        <p:tav tm="100000">
                                          <p:val>
                                            <p:strVal val="#ppt_y"/>
                                          </p:val>
                                        </p:tav>
                                      </p:tavLst>
                                    </p:anim>
                                    <p:anim calcmode="lin" valueType="num">
                                      <p:cBhvr>
                                        <p:cTn id="14" dur="500" fill="hold"/>
                                        <p:tgtEl>
                                          <p:spTgt spid="5"/>
                                        </p:tgtEl>
                                        <p:attrNameLst>
                                          <p:attrName>ppt_w</p:attrName>
                                        </p:attrNameLst>
                                      </p:cBhvr>
                                      <p:tavLst>
                                        <p:tav tm="0">
                                          <p:val>
                                            <p:strVal val="#ppt_w"/>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323850" y="188913"/>
            <a:ext cx="8229600" cy="5399087"/>
          </a:xfrm>
          <a:prstGeom prst="rect">
            <a:avLst/>
          </a:prstGeom>
          <a:noFill/>
          <a:ln w="9525">
            <a:noFill/>
            <a:miter lim="800000"/>
            <a:headEnd/>
            <a:tailEnd/>
          </a:ln>
          <a:effectLst/>
        </p:spPr>
        <p:txBody>
          <a:bodyPr>
            <a:spAutoFit/>
          </a:bodyPr>
          <a:lstStyle/>
          <a:p>
            <a:pPr algn="ctr">
              <a:defRPr/>
            </a:pPr>
            <a:r>
              <a:rPr lang="zh-CN" altLang="en-US" sz="3200" b="1" dirty="0">
                <a:solidFill>
                  <a:srgbClr val="FF0000"/>
                </a:solidFill>
                <a:effectLst>
                  <a:outerShdw blurRad="38100" dist="38100" dir="2700000" algn="tl">
                    <a:srgbClr val="000000"/>
                  </a:outerShdw>
                </a:effectLst>
              </a:rPr>
              <a:t>运   筹   学</a:t>
            </a:r>
          </a:p>
          <a:p>
            <a:pPr algn="ctr">
              <a:defRPr/>
            </a:pPr>
            <a:r>
              <a:rPr lang="zh-CN" altLang="en-US" sz="3200" b="1" dirty="0">
                <a:solidFill>
                  <a:srgbClr val="FF0000"/>
                </a:solidFill>
                <a:effectLst>
                  <a:outerShdw blurRad="38100" dist="38100" dir="2700000" algn="tl">
                    <a:srgbClr val="000000"/>
                  </a:outerShdw>
                </a:effectLst>
              </a:rPr>
              <a:t>（</a:t>
            </a:r>
            <a:r>
              <a:rPr lang="en-US" altLang="zh-CN" sz="3200" b="1" dirty="0">
                <a:solidFill>
                  <a:srgbClr val="FF0000"/>
                </a:solidFill>
                <a:effectLst>
                  <a:outerShdw blurRad="38100" dist="38100" dir="2700000" algn="tl">
                    <a:srgbClr val="000000"/>
                  </a:outerShdw>
                </a:effectLst>
              </a:rPr>
              <a:t>Operation  Research    OR</a:t>
            </a:r>
            <a:r>
              <a:rPr lang="zh-CN" altLang="en-US" sz="3200" b="1" dirty="0">
                <a:solidFill>
                  <a:srgbClr val="FF0000"/>
                </a:solidFill>
                <a:effectLst>
                  <a:outerShdw blurRad="38100" dist="38100" dir="2700000" algn="tl">
                    <a:srgbClr val="000000"/>
                  </a:outerShdw>
                </a:effectLst>
              </a:rPr>
              <a:t>）</a:t>
            </a:r>
            <a:endParaRPr lang="zh-CN" altLang="en-US" sz="3200" dirty="0">
              <a:solidFill>
                <a:srgbClr val="FF0000"/>
              </a:solidFill>
              <a:effectLst>
                <a:outerShdw blurRad="38100" dist="38100" dir="2700000" algn="tl">
                  <a:srgbClr val="000000"/>
                </a:outerShdw>
              </a:effectLst>
            </a:endParaRPr>
          </a:p>
          <a:p>
            <a:pPr algn="just">
              <a:lnSpc>
                <a:spcPct val="130000"/>
              </a:lnSpc>
              <a:defRPr/>
            </a:pPr>
            <a:r>
              <a:rPr lang="zh-CN" altLang="en-US" dirty="0">
                <a:solidFill>
                  <a:srgbClr val="3333FF"/>
                </a:solidFill>
                <a:effectLst>
                  <a:outerShdw blurRad="38100" dist="38100" dir="2700000" algn="tl">
                    <a:srgbClr val="000000"/>
                  </a:outerShdw>
                </a:effectLst>
              </a:rPr>
              <a:t>      </a:t>
            </a:r>
            <a:r>
              <a:rPr lang="zh-CN" altLang="en-US" b="1" dirty="0">
                <a:solidFill>
                  <a:srgbClr val="3333FF"/>
                </a:solidFill>
                <a:effectLst>
                  <a:outerShdw blurRad="38100" dist="38100" dir="2700000" algn="tl">
                    <a:srgbClr val="000000"/>
                  </a:outerShdw>
                </a:effectLst>
              </a:rPr>
              <a:t>由于运筹学研究的广泛性和复杂性，人们至今没有形成一个统一的定义。以下给出几种定义：</a:t>
            </a:r>
            <a:endParaRPr lang="en-US" altLang="zh-CN" b="1" dirty="0">
              <a:solidFill>
                <a:srgbClr val="3333FF"/>
              </a:solidFill>
              <a:effectLst>
                <a:outerShdw blurRad="38100" dist="38100" dir="2700000" algn="tl">
                  <a:srgbClr val="000000"/>
                </a:outerShdw>
              </a:effectLst>
            </a:endParaRPr>
          </a:p>
          <a:p>
            <a:pPr algn="just">
              <a:lnSpc>
                <a:spcPct val="130000"/>
              </a:lnSpc>
              <a:defRPr/>
            </a:pPr>
            <a:endParaRPr lang="zh-CN" altLang="en-US" b="1" dirty="0">
              <a:solidFill>
                <a:srgbClr val="3333FF"/>
              </a:solidFill>
              <a:effectLst>
                <a:outerShdw blurRad="38100" dist="38100" dir="2700000" algn="tl">
                  <a:srgbClr val="000000"/>
                </a:outerShdw>
              </a:effectLst>
            </a:endParaRPr>
          </a:p>
          <a:p>
            <a:pPr algn="just">
              <a:lnSpc>
                <a:spcPct val="130000"/>
              </a:lnSpc>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为决策机构在对其控制下的业务活动进行决策时，提供以数量化为基础的科学方法</a:t>
            </a:r>
            <a:endParaRPr lang="en-US" altLang="zh-CN" b="1" dirty="0">
              <a:solidFill>
                <a:srgbClr val="3333FF"/>
              </a:solidFill>
              <a:effectLst>
                <a:outerShdw blurRad="38100" dist="38100" dir="2700000" algn="tl">
                  <a:srgbClr val="000000"/>
                </a:outerShdw>
              </a:effectLst>
            </a:endParaRPr>
          </a:p>
          <a:p>
            <a:pPr algn="just">
              <a:lnSpc>
                <a:spcPct val="130000"/>
              </a:lnSpc>
              <a:buClr>
                <a:srgbClr val="FF0000"/>
              </a:buClr>
              <a:defRPr/>
            </a:pPr>
            <a:endParaRPr lang="zh-CN" altLang="en-US" b="1" dirty="0">
              <a:solidFill>
                <a:srgbClr val="3333FF"/>
              </a:solidFill>
              <a:effectLst>
                <a:outerShdw blurRad="38100" dist="38100" dir="2700000" algn="tl">
                  <a:srgbClr val="000000"/>
                </a:outerShdw>
              </a:effectLst>
            </a:endParaRPr>
          </a:p>
          <a:p>
            <a:pPr algn="just">
              <a:lnSpc>
                <a:spcPct val="130000"/>
              </a:lnSpc>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运筹学是一门应用科学，它广泛应用现有的科学技术知识和数学方法，解决实际中提出的专门问题，为决策者选择最优决策提供定量依据</a:t>
            </a:r>
            <a:endParaRPr lang="zh-CN" altLang="en-US" sz="4000" b="1" dirty="0">
              <a:solidFill>
                <a:srgbClr val="3333FF"/>
              </a:solidFill>
              <a:effectLst>
                <a:outerShdw blurRad="38100" dist="38100" dir="2700000" algn="tl">
                  <a:srgbClr val="000000"/>
                </a:outerShdw>
              </a:effectLst>
            </a:endParaRPr>
          </a:p>
        </p:txBody>
      </p:sp>
      <p:sp>
        <p:nvSpPr>
          <p:cNvPr id="2051" name="Text Box 3"/>
          <p:cNvSpPr txBox="1">
            <a:spLocks noChangeArrowheads="1"/>
          </p:cNvSpPr>
          <p:nvPr/>
        </p:nvSpPr>
        <p:spPr bwMode="auto">
          <a:xfrm>
            <a:off x="395288" y="5661025"/>
            <a:ext cx="8153400" cy="993775"/>
          </a:xfrm>
          <a:prstGeom prst="rect">
            <a:avLst/>
          </a:prstGeom>
          <a:noFill/>
          <a:ln w="9525">
            <a:noFill/>
            <a:miter lim="800000"/>
            <a:headEnd/>
            <a:tailEnd/>
          </a:ln>
          <a:effectLst/>
        </p:spPr>
        <p:txBody>
          <a:bodyPr>
            <a:spAutoFit/>
          </a:bodyPr>
          <a:lstStyle/>
          <a:p>
            <a:pPr algn="just">
              <a:lnSpc>
                <a:spcPct val="130000"/>
              </a:lnSpc>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运筹学是一种给出问题坏的答案的艺术，否则的话问题的结果会更坏。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xEl>
                                              <p:pRg st="6" end="6"/>
                                            </p:txEl>
                                          </p:spTgt>
                                        </p:tgtEl>
                                        <p:attrNameLst>
                                          <p:attrName>style.visibility</p:attrName>
                                        </p:attrNameLst>
                                      </p:cBhvr>
                                      <p:to>
                                        <p:strVal val="visible"/>
                                      </p:to>
                                    </p:set>
                                    <p:animEffect transition="in" filter="blinds(horizontal)">
                                      <p:cBhvr>
                                        <p:cTn id="7" dur="500"/>
                                        <p:tgtEl>
                                          <p:spTgt spid="2050">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blinds(horizontal)">
                                      <p:cBhvr>
                                        <p:cTn id="12"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323850" y="0"/>
            <a:ext cx="8534400" cy="6740525"/>
          </a:xfrm>
          <a:prstGeom prst="rect">
            <a:avLst/>
          </a:prstGeom>
          <a:noFill/>
          <a:ln w="9525">
            <a:noFill/>
            <a:miter lim="800000"/>
            <a:headEnd/>
            <a:tailEnd/>
          </a:ln>
          <a:effectLst/>
        </p:spPr>
        <p:txBody>
          <a:bodyPr>
            <a:spAutoFit/>
          </a:bodyPr>
          <a:lstStyle/>
          <a:p>
            <a:pPr algn="ctr">
              <a:defRPr/>
            </a:pPr>
            <a:r>
              <a:rPr lang="en-US" altLang="zh-CN" sz="4000" b="1" dirty="0">
                <a:solidFill>
                  <a:srgbClr val="3333FF"/>
                </a:solidFill>
                <a:effectLst>
                  <a:outerShdw blurRad="38100" dist="38100" dir="2700000" algn="tl">
                    <a:srgbClr val="C0C0C0"/>
                  </a:outerShdw>
                </a:effectLst>
              </a:rPr>
              <a:t>    </a:t>
            </a:r>
            <a:r>
              <a:rPr lang="zh-CN" altLang="en-US" sz="3200" b="1" dirty="0">
                <a:solidFill>
                  <a:srgbClr val="FF0000"/>
                </a:solidFill>
                <a:effectLst>
                  <a:outerShdw blurRad="38100" dist="38100" dir="2700000" algn="tl">
                    <a:srgbClr val="000000"/>
                  </a:outerShdw>
                </a:effectLst>
              </a:rPr>
              <a:t>运筹学发展简史</a:t>
            </a:r>
          </a:p>
          <a:p>
            <a:pPr algn="just">
              <a:defRPr/>
            </a:pP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运筹学（</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Operational Research)</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产生于</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20</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世纪</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30</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年代末，主要研究解决短期的和战术性的问题</a:t>
            </a:r>
            <a:r>
              <a:rPr lang="zh-CN" altLang="en-US" sz="2800" b="1" dirty="0"/>
              <a:t>。</a:t>
            </a:r>
          </a:p>
          <a:p>
            <a:pPr algn="just">
              <a:defRPr/>
            </a:pPr>
            <a:endPar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endParaRPr>
          </a:p>
          <a:p>
            <a:pPr>
              <a:defRPr/>
            </a:pP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二战后，以兰德公司（</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Rand</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）为代表，着重研究战略性问题。</a:t>
            </a:r>
          </a:p>
          <a:p>
            <a:pPr algn="just">
              <a:defRPr/>
            </a:pPr>
            <a:endParaRPr lang="zh-CN" altLang="en-US" sz="2800" b="1" dirty="0">
              <a:solidFill>
                <a:srgbClr val="000000"/>
              </a:solidFill>
              <a:latin typeface="华文楷体" pitchFamily="2" charset="-122"/>
              <a:ea typeface="华文楷体" pitchFamily="2" charset="-122"/>
            </a:endParaRPr>
          </a:p>
          <a:p>
            <a:pPr algn="just">
              <a:defRPr/>
            </a:pPr>
            <a:r>
              <a:rPr lang="en-US" altLang="zh-CN" sz="2800" b="1" dirty="0">
                <a:solidFill>
                  <a:srgbClr val="000000"/>
                </a:solidFill>
                <a:latin typeface="华文楷体" pitchFamily="2" charset="-122"/>
                <a:ea typeface="华文楷体" pitchFamily="2" charset="-122"/>
              </a:rPr>
              <a:t>1947</a:t>
            </a:r>
            <a:r>
              <a:rPr lang="zh-CN" altLang="en-US" sz="2800" b="1" dirty="0">
                <a:solidFill>
                  <a:srgbClr val="000000"/>
                </a:solidFill>
                <a:latin typeface="华文楷体" pitchFamily="2" charset="-122"/>
                <a:ea typeface="华文楷体" pitchFamily="2" charset="-122"/>
              </a:rPr>
              <a:t>年</a:t>
            </a:r>
            <a:r>
              <a:rPr lang="en-US" altLang="zh-CN" sz="2800" b="1" dirty="0" err="1">
                <a:solidFill>
                  <a:srgbClr val="000000"/>
                </a:solidFill>
                <a:latin typeface="华文楷体" pitchFamily="2" charset="-122"/>
                <a:ea typeface="华文楷体" pitchFamily="2" charset="-122"/>
              </a:rPr>
              <a:t>G.B.Dantzig</a:t>
            </a:r>
            <a:r>
              <a:rPr lang="zh-CN" altLang="en-US" sz="2800" b="1" dirty="0">
                <a:solidFill>
                  <a:srgbClr val="000000"/>
                </a:solidFill>
                <a:latin typeface="华文楷体" pitchFamily="2" charset="-122"/>
                <a:ea typeface="华文楷体" pitchFamily="2" charset="-122"/>
              </a:rPr>
              <a:t>提出了线性规划问题及单纯形法求解。</a:t>
            </a:r>
            <a:r>
              <a:rPr lang="zh-CN" altLang="en-US" sz="2800" b="1" dirty="0">
                <a:solidFill>
                  <a:srgbClr val="0000FF"/>
                </a:solidFill>
                <a:latin typeface="华文楷体" pitchFamily="2" charset="-122"/>
                <a:ea typeface="华文楷体" pitchFamily="2" charset="-122"/>
              </a:rPr>
              <a:t>理论上更加成熟，实际应用更加深入、广泛。</a:t>
            </a:r>
          </a:p>
          <a:p>
            <a:pPr algn="just">
              <a:defRPr/>
            </a:pPr>
            <a:endParaRPr lang="zh-CN" altLang="en-US" sz="2800" b="1" dirty="0">
              <a:solidFill>
                <a:srgbClr val="000000"/>
              </a:solidFill>
              <a:latin typeface="华文楷体" pitchFamily="2" charset="-122"/>
              <a:ea typeface="华文楷体" pitchFamily="2" charset="-122"/>
            </a:endParaRPr>
          </a:p>
          <a:p>
            <a:pPr algn="just">
              <a:defRPr/>
            </a:pP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1959</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年成立国际运筹学联合会。我国</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1980</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年成立运筹学会，</a:t>
            </a:r>
            <a:r>
              <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rPr>
              <a:t>1982</a:t>
            </a: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年加入国际运筹学联合会。</a:t>
            </a:r>
            <a:endParaRPr lang="en-US" altLang="zh-CN" sz="2800" b="1" dirty="0">
              <a:solidFill>
                <a:srgbClr val="000000"/>
              </a:solidFill>
              <a:effectLst>
                <a:outerShdw blurRad="38100" dist="38100" dir="2700000" algn="tl">
                  <a:srgbClr val="C0C0C0"/>
                </a:outerShdw>
              </a:effectLst>
              <a:latin typeface="华文楷体" pitchFamily="2" charset="-122"/>
              <a:ea typeface="华文楷体" pitchFamily="2" charset="-122"/>
            </a:endParaRPr>
          </a:p>
          <a:p>
            <a:pPr>
              <a:defRPr/>
            </a:pPr>
            <a:endParaRPr lang="en-US" altLang="zh-CN" sz="2800" b="1" dirty="0"/>
          </a:p>
          <a:p>
            <a:pPr>
              <a:defRPr/>
            </a:pPr>
            <a:r>
              <a:rPr lang="zh-CN" altLang="en-US" sz="2800" b="1" dirty="0">
                <a:solidFill>
                  <a:srgbClr val="000000"/>
                </a:solidFill>
                <a:effectLst>
                  <a:outerShdw blurRad="38100" dist="38100" dir="2700000" algn="tl">
                    <a:srgbClr val="C0C0C0"/>
                  </a:outerShdw>
                </a:effectLst>
                <a:latin typeface="华文楷体" pitchFamily="2" charset="-122"/>
                <a:ea typeface="华文楷体" pitchFamily="2" charset="-122"/>
              </a:rPr>
              <a:t>理论飞快发展，形成许多分支：数学规划、图与网络、排队论、存储论、对策论、决策论等。</a:t>
            </a:r>
            <a:endParaRPr lang="zh-CN" altLang="en-US" sz="2800" b="1" dirty="0">
              <a:solidFill>
                <a:srgbClr val="000000"/>
              </a:solidFill>
              <a:latin typeface="华文楷体" pitchFamily="2" charset="-122"/>
              <a:ea typeface="华文楷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4">
                                            <p:txEl>
                                              <p:pRg st="3" end="3"/>
                                            </p:txEl>
                                          </p:spTgt>
                                        </p:tgtEl>
                                        <p:attrNameLst>
                                          <p:attrName>style.visibility</p:attrName>
                                        </p:attrNameLst>
                                      </p:cBhvr>
                                      <p:to>
                                        <p:strVal val="visible"/>
                                      </p:to>
                                    </p:set>
                                    <p:animEffect transition="in" filter="blinds(horizontal)">
                                      <p:cBhvr>
                                        <p:cTn id="7" dur="500"/>
                                        <p:tgtEl>
                                          <p:spTgt spid="1413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4">
                                            <p:txEl>
                                              <p:pRg st="5" end="5"/>
                                            </p:txEl>
                                          </p:spTgt>
                                        </p:tgtEl>
                                        <p:attrNameLst>
                                          <p:attrName>style.visibility</p:attrName>
                                        </p:attrNameLst>
                                      </p:cBhvr>
                                      <p:to>
                                        <p:strVal val="visible"/>
                                      </p:to>
                                    </p:set>
                                    <p:animEffect transition="in" filter="blinds(horizontal)">
                                      <p:cBhvr>
                                        <p:cTn id="12" dur="500"/>
                                        <p:tgtEl>
                                          <p:spTgt spid="14131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1314">
                                            <p:txEl>
                                              <p:pRg st="7" end="7"/>
                                            </p:txEl>
                                          </p:spTgt>
                                        </p:tgtEl>
                                        <p:attrNameLst>
                                          <p:attrName>style.visibility</p:attrName>
                                        </p:attrNameLst>
                                      </p:cBhvr>
                                      <p:to>
                                        <p:strVal val="visible"/>
                                      </p:to>
                                    </p:set>
                                    <p:animEffect transition="in" filter="blinds(horizontal)">
                                      <p:cBhvr>
                                        <p:cTn id="17" dur="500"/>
                                        <p:tgtEl>
                                          <p:spTgt spid="14131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1314">
                                            <p:txEl>
                                              <p:pRg st="9" end="9"/>
                                            </p:txEl>
                                          </p:spTgt>
                                        </p:tgtEl>
                                        <p:attrNameLst>
                                          <p:attrName>style.visibility</p:attrName>
                                        </p:attrNameLst>
                                      </p:cBhvr>
                                      <p:to>
                                        <p:strVal val="visible"/>
                                      </p:to>
                                    </p:set>
                                    <p:animEffect transition="in" filter="blinds(horizontal)">
                                      <p:cBhvr>
                                        <p:cTn id="22" dur="500"/>
                                        <p:tgtEl>
                                          <p:spTgt spid="1413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050"/>
          <p:cNvSpPr txBox="1">
            <a:spLocks noChangeArrowheads="1"/>
          </p:cNvSpPr>
          <p:nvPr/>
        </p:nvSpPr>
        <p:spPr bwMode="auto">
          <a:xfrm>
            <a:off x="395288" y="0"/>
            <a:ext cx="7391400" cy="2616200"/>
          </a:xfrm>
          <a:prstGeom prst="rect">
            <a:avLst/>
          </a:prstGeom>
          <a:noFill/>
          <a:ln w="9525">
            <a:noFill/>
            <a:miter lim="800000"/>
            <a:headEnd/>
            <a:tailEnd/>
          </a:ln>
          <a:effectLst/>
        </p:spPr>
        <p:txBody>
          <a:bodyPr>
            <a:spAutoFit/>
          </a:bodyPr>
          <a:lstStyle/>
          <a:p>
            <a:pPr algn="ctr">
              <a:spcBef>
                <a:spcPct val="50000"/>
              </a:spcBef>
              <a:defRPr/>
            </a:pPr>
            <a:r>
              <a:rPr lang="zh-CN" altLang="en-US" sz="3200" b="1" dirty="0">
                <a:solidFill>
                  <a:srgbClr val="FF0000"/>
                </a:solidFill>
                <a:effectLst>
                  <a:outerShdw blurRad="38100" dist="38100" dir="2700000" algn="tl">
                    <a:srgbClr val="000000"/>
                  </a:outerShdw>
                </a:effectLst>
              </a:rPr>
              <a:t>运筹学包含的分支</a:t>
            </a:r>
          </a:p>
          <a:p>
            <a:pPr algn="just">
              <a:spcBef>
                <a:spcPct val="50000"/>
              </a:spcBef>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数学规划（线性规划、整数规划、目标规划、非线性规划、动态规划、网络规划）</a:t>
            </a:r>
          </a:p>
          <a:p>
            <a:pPr algn="just">
              <a:spcBef>
                <a:spcPct val="50000"/>
              </a:spcBef>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图论与网络流</a:t>
            </a:r>
          </a:p>
          <a:p>
            <a:pPr algn="just">
              <a:spcBef>
                <a:spcPct val="50000"/>
              </a:spcBef>
              <a:buClr>
                <a:srgbClr val="FF0000"/>
              </a:buClr>
              <a:buFont typeface="Wingdings" pitchFamily="2" charset="2"/>
              <a:buChar char="v"/>
              <a:defRPr/>
            </a:pPr>
            <a:r>
              <a:rPr lang="zh-CN" altLang="en-US" b="1" dirty="0">
                <a:solidFill>
                  <a:srgbClr val="3333FF"/>
                </a:solidFill>
                <a:effectLst>
                  <a:outerShdw blurRad="38100" dist="38100" dir="2700000" algn="tl">
                    <a:srgbClr val="000000"/>
                  </a:outerShdw>
                </a:effectLst>
              </a:rPr>
              <a:t>决策分析</a:t>
            </a:r>
          </a:p>
        </p:txBody>
      </p:sp>
      <p:sp>
        <p:nvSpPr>
          <p:cNvPr id="115715" name="Text Box 2051"/>
          <p:cNvSpPr txBox="1">
            <a:spLocks noChangeArrowheads="1"/>
          </p:cNvSpPr>
          <p:nvPr/>
        </p:nvSpPr>
        <p:spPr bwMode="auto">
          <a:xfrm>
            <a:off x="323850" y="2852738"/>
            <a:ext cx="7391400" cy="3195637"/>
          </a:xfrm>
          <a:prstGeom prst="rect">
            <a:avLst/>
          </a:prstGeom>
          <a:noFill/>
          <a:ln w="9525">
            <a:noFill/>
            <a:miter lim="800000"/>
            <a:headEnd/>
            <a:tailEnd/>
          </a:ln>
          <a:effectLst/>
        </p:spPr>
        <p:txBody>
          <a:bodyPr>
            <a:spAutoFit/>
          </a:bodyPr>
          <a:lstStyle/>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排队论</a:t>
            </a:r>
          </a:p>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可靠性数学理论</a:t>
            </a:r>
          </a:p>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库存论</a:t>
            </a:r>
          </a:p>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对策论</a:t>
            </a:r>
          </a:p>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搜索论</a:t>
            </a:r>
          </a:p>
          <a:p>
            <a:pPr algn="just">
              <a:spcBef>
                <a:spcPct val="50000"/>
              </a:spcBef>
              <a:buClr>
                <a:srgbClr val="FF0000"/>
              </a:buClr>
              <a:buFont typeface="Wingdings" pitchFamily="2" charset="2"/>
              <a:buChar char="v"/>
              <a:defRPr/>
            </a:pPr>
            <a:r>
              <a:rPr lang="zh-CN" altLang="en-US" b="1">
                <a:solidFill>
                  <a:srgbClr val="3333FF"/>
                </a:solidFill>
                <a:effectLst>
                  <a:outerShdw blurRad="38100" dist="38100" dir="2700000" algn="tl">
                    <a:srgbClr val="000000"/>
                  </a:outerShdw>
                </a:effectLst>
              </a:rPr>
              <a:t>计算机模拟等</a:t>
            </a:r>
          </a:p>
        </p:txBody>
      </p:sp>
      <p:sp>
        <p:nvSpPr>
          <p:cNvPr id="115716" name="Text Box 2052"/>
          <p:cNvSpPr txBox="1">
            <a:spLocks noChangeArrowheads="1"/>
          </p:cNvSpPr>
          <p:nvPr/>
        </p:nvSpPr>
        <p:spPr bwMode="auto">
          <a:xfrm>
            <a:off x="3419475" y="3500438"/>
            <a:ext cx="5543550" cy="1930400"/>
          </a:xfrm>
          <a:prstGeom prst="rect">
            <a:avLst/>
          </a:prstGeom>
          <a:noFill/>
          <a:ln w="9525">
            <a:solidFill>
              <a:srgbClr val="080808"/>
            </a:solidFill>
            <a:miter lim="800000"/>
            <a:headEnd/>
            <a:tailEnd/>
          </a:ln>
          <a:effectLst/>
        </p:spPr>
        <p:txBody>
          <a:bodyPr>
            <a:spAutoFit/>
          </a:bodyPr>
          <a:lstStyle/>
          <a:p>
            <a:pPr>
              <a:spcBef>
                <a:spcPct val="50000"/>
              </a:spcBef>
              <a:defRPr/>
            </a:pPr>
            <a:r>
              <a:rPr lang="zh-CN" altLang="en-US" sz="2000" b="1">
                <a:solidFill>
                  <a:srgbClr val="800000"/>
                </a:solidFill>
                <a:effectLst>
                  <a:outerShdw blurRad="38100" dist="38100" dir="2700000" algn="tl">
                    <a:srgbClr val="000000"/>
                  </a:outerShdw>
                </a:effectLst>
                <a:ea typeface="仿宋_GB2312" pitchFamily="49" charset="-122"/>
              </a:rPr>
              <a:t>运用概率统计和运筹学的理论和方法对产品（单元或系统）的可靠性作定量研究。它是可靠性理论的基础之一。可靠性是指产品在一定条件下完成其预定功能的能力，丧失功能称为失效。可靠性理论是以产品的寿命特征为研究对象的。</a:t>
            </a:r>
          </a:p>
        </p:txBody>
      </p:sp>
      <p:sp>
        <p:nvSpPr>
          <p:cNvPr id="13317" name="Line 2053"/>
          <p:cNvSpPr>
            <a:spLocks noChangeShapeType="1"/>
          </p:cNvSpPr>
          <p:nvPr/>
        </p:nvSpPr>
        <p:spPr bwMode="auto">
          <a:xfrm>
            <a:off x="2843213" y="3716338"/>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250825" y="549275"/>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lnSpc>
                <a:spcPct val="180000"/>
              </a:lnSpc>
              <a:buFont typeface="Wingdings" pitchFamily="2" charset="2"/>
              <a:buChar char="l"/>
            </a:pPr>
            <a:r>
              <a:rPr kumimoji="0" lang="zh-CN" altLang="en-US" b="1">
                <a:solidFill>
                  <a:srgbClr val="0033CC"/>
                </a:solidFill>
                <a:latin typeface="黑体" pitchFamily="49" charset="-122"/>
                <a:ea typeface="黑体" pitchFamily="49" charset="-122"/>
              </a:rPr>
              <a:t>线性规划是运筹学的一个重要分支</a:t>
            </a:r>
            <a:r>
              <a:rPr kumimoji="0" lang="zh-CN" altLang="en-US" b="1">
                <a:latin typeface="黑体" pitchFamily="49" charset="-122"/>
                <a:ea typeface="黑体" pitchFamily="49" charset="-122"/>
              </a:rPr>
              <a:t>。线性规划在理论上比较成熟，在实用中的应用日益广泛与深入。</a:t>
            </a:r>
            <a:endParaRPr kumimoji="0" lang="en-US" altLang="zh-CN" b="1">
              <a:latin typeface="黑体" pitchFamily="49" charset="-122"/>
              <a:ea typeface="黑体" pitchFamily="49" charset="-122"/>
            </a:endParaRPr>
          </a:p>
          <a:p>
            <a:pPr eaLnBrk="1" hangingPunct="1">
              <a:lnSpc>
                <a:spcPct val="180000"/>
              </a:lnSpc>
              <a:buFont typeface="Wingdings" pitchFamily="2" charset="2"/>
              <a:buChar char="l"/>
            </a:pPr>
            <a:r>
              <a:rPr kumimoji="0" lang="zh-CN" altLang="en-US" b="1">
                <a:latin typeface="黑体" pitchFamily="49" charset="-122"/>
                <a:ea typeface="黑体" pitchFamily="49" charset="-122"/>
              </a:rPr>
              <a:t>特别是在电子计算机能处理成千上万个约束条件和决策变量的线性规划问题之后，</a:t>
            </a:r>
            <a:r>
              <a:rPr kumimoji="0" lang="zh-CN" altLang="en-US" b="1">
                <a:solidFill>
                  <a:srgbClr val="0033CC"/>
                </a:solidFill>
                <a:latin typeface="黑体" pitchFamily="49" charset="-122"/>
                <a:ea typeface="黑体" pitchFamily="49" charset="-122"/>
              </a:rPr>
              <a:t>线性规划的适用领域更为广泛</a:t>
            </a:r>
            <a:r>
              <a:rPr kumimoji="0" lang="zh-CN" altLang="en-US" b="1">
                <a:latin typeface="黑体" pitchFamily="49" charset="-122"/>
                <a:ea typeface="黑体" pitchFamily="49" charset="-122"/>
              </a:rPr>
              <a:t>了。</a:t>
            </a:r>
            <a:endParaRPr kumimoji="0" lang="en-US" altLang="zh-CN" b="1">
              <a:latin typeface="黑体" pitchFamily="49" charset="-122"/>
              <a:ea typeface="黑体" pitchFamily="49" charset="-122"/>
            </a:endParaRPr>
          </a:p>
          <a:p>
            <a:pPr eaLnBrk="1" hangingPunct="1">
              <a:lnSpc>
                <a:spcPct val="180000"/>
              </a:lnSpc>
              <a:buFont typeface="Wingdings" pitchFamily="2" charset="2"/>
              <a:buChar char="l"/>
            </a:pPr>
            <a:r>
              <a:rPr kumimoji="0" lang="zh-CN" altLang="en-US" b="1">
                <a:latin typeface="黑体" pitchFamily="49" charset="-122"/>
                <a:ea typeface="黑体" pitchFamily="49" charset="-122"/>
              </a:rPr>
              <a:t>从解决技术问题的最优化设计到工业、农业、商业、交通运输业、军事、经济计划和管理决策等领域都可以发挥作用。它已</a:t>
            </a:r>
            <a:r>
              <a:rPr kumimoji="0" lang="zh-CN" altLang="en-US" b="1">
                <a:solidFill>
                  <a:srgbClr val="0033CC"/>
                </a:solidFill>
                <a:latin typeface="黑体" pitchFamily="49" charset="-122"/>
                <a:ea typeface="黑体" pitchFamily="49" charset="-122"/>
              </a:rPr>
              <a:t>是现代科学管理的重要手段之一</a:t>
            </a:r>
            <a:r>
              <a:rPr kumimoji="0" lang="zh-CN" altLang="en-US" b="1">
                <a:latin typeface="黑体" pitchFamily="49" charset="-122"/>
                <a:ea typeface="黑体" pitchFamily="49" charset="-122"/>
              </a:rPr>
              <a:t>。</a:t>
            </a:r>
            <a:endParaRPr kumimoji="0" lang="en-US" altLang="zh-CN" b="1">
              <a:latin typeface="黑体" pitchFamily="49" charset="-122"/>
              <a:ea typeface="黑体" pitchFamily="49" charset="-122"/>
            </a:endParaRPr>
          </a:p>
          <a:p>
            <a:pPr eaLnBrk="1" hangingPunct="1">
              <a:lnSpc>
                <a:spcPct val="180000"/>
              </a:lnSpc>
              <a:buFont typeface="Wingdings" pitchFamily="2" charset="2"/>
              <a:buChar char="l"/>
            </a:pPr>
            <a:r>
              <a:rPr kumimoji="0" lang="zh-CN" altLang="en-US" b="1">
                <a:latin typeface="黑体" pitchFamily="49" charset="-122"/>
                <a:ea typeface="黑体" pitchFamily="49" charset="-122"/>
              </a:rPr>
              <a:t>解线性规划问题的方法有多种，我们重点</a:t>
            </a:r>
            <a:r>
              <a:rPr kumimoji="0" lang="zh-CN" altLang="en-US" b="1">
                <a:solidFill>
                  <a:srgbClr val="0033CC"/>
                </a:solidFill>
                <a:latin typeface="黑体" pitchFamily="49" charset="-122"/>
                <a:ea typeface="黑体" pitchFamily="49" charset="-122"/>
              </a:rPr>
              <a:t>介绍单纯形法</a:t>
            </a:r>
            <a:r>
              <a:rPr kumimoji="0" lang="zh-CN" altLang="en-US" b="1">
                <a:latin typeface="黑体" pitchFamily="49" charset="-122"/>
                <a:ea typeface="黑体"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04800" y="152400"/>
            <a:ext cx="8153400" cy="900113"/>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3200" b="1" kern="1200" dirty="0">
                <a:solidFill>
                  <a:srgbClr val="FF0000"/>
                </a:solidFill>
                <a:effectLst>
                  <a:outerShdw blurRad="38100" dist="38100" dir="2700000" algn="tl">
                    <a:srgbClr val="000000"/>
                  </a:outerShdw>
                </a:effectLst>
                <a:cs typeface="+mn-cs"/>
              </a:rPr>
              <a:t>运筹学解决问题的思路</a:t>
            </a:r>
          </a:p>
        </p:txBody>
      </p:sp>
      <p:sp>
        <p:nvSpPr>
          <p:cNvPr id="11267" name="Rectangle 3"/>
          <p:cNvSpPr>
            <a:spLocks noGrp="1" noChangeArrowheads="1"/>
          </p:cNvSpPr>
          <p:nvPr>
            <p:ph type="body" idx="1"/>
          </p:nvPr>
        </p:nvSpPr>
        <p:spPr bwMode="auto">
          <a:xfrm>
            <a:off x="381000" y="981075"/>
            <a:ext cx="8583613" cy="426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sz="2400" b="1">
                <a:latin typeface="黑体" pitchFamily="49" charset="-122"/>
                <a:ea typeface="黑体" pitchFamily="49" charset="-122"/>
              </a:rPr>
              <a:t>提出问题</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用自然语言描述问题。</a:t>
            </a:r>
          </a:p>
          <a:p>
            <a:pPr>
              <a:lnSpc>
                <a:spcPct val="150000"/>
              </a:lnSpc>
            </a:pPr>
            <a:r>
              <a:rPr lang="zh-CN" altLang="en-US" sz="2400" b="1">
                <a:latin typeface="黑体" pitchFamily="49" charset="-122"/>
                <a:ea typeface="黑体" pitchFamily="49" charset="-122"/>
              </a:rPr>
              <a:t>建立数学模型</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用变量、函数、方程描述问题。</a:t>
            </a:r>
          </a:p>
          <a:p>
            <a:pPr>
              <a:lnSpc>
                <a:spcPct val="150000"/>
              </a:lnSpc>
            </a:pPr>
            <a:r>
              <a:rPr lang="zh-CN" altLang="en-US" sz="2400" b="1">
                <a:latin typeface="黑体" pitchFamily="49" charset="-122"/>
                <a:ea typeface="黑体" pitchFamily="49" charset="-122"/>
              </a:rPr>
              <a:t>求解</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主要用数学方法求出模型的最优解、次优解、满意解，复杂模型求解要用计算机。</a:t>
            </a:r>
          </a:p>
          <a:p>
            <a:pPr>
              <a:lnSpc>
                <a:spcPct val="150000"/>
              </a:lnSpc>
            </a:pPr>
            <a:r>
              <a:rPr lang="zh-CN" altLang="en-US" sz="2400" b="1">
                <a:latin typeface="黑体" pitchFamily="49" charset="-122"/>
                <a:ea typeface="黑体" pitchFamily="49" charset="-122"/>
              </a:rPr>
              <a:t>解的检验</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检查模型和求解步骤有无错误，检查解是否反映现实问题。</a:t>
            </a:r>
          </a:p>
          <a:p>
            <a:pPr>
              <a:lnSpc>
                <a:spcPct val="150000"/>
              </a:lnSpc>
            </a:pPr>
            <a:r>
              <a:rPr lang="zh-CN" altLang="en-US" sz="2400" b="1">
                <a:latin typeface="黑体" pitchFamily="49" charset="-122"/>
                <a:ea typeface="黑体" pitchFamily="49" charset="-122"/>
              </a:rPr>
              <a:t>决策实施</a:t>
            </a:r>
            <a:r>
              <a:rPr lang="en-US" altLang="zh-CN" sz="2400" b="1">
                <a:latin typeface="黑体" pitchFamily="49" charset="-122"/>
                <a:ea typeface="黑体" pitchFamily="49" charset="-122"/>
              </a:rPr>
              <a:t>——</a:t>
            </a:r>
            <a:r>
              <a:rPr lang="zh-CN" altLang="en-US" sz="2400" b="1">
                <a:latin typeface="黑体" pitchFamily="49" charset="-122"/>
                <a:ea typeface="黑体" pitchFamily="49" charset="-122"/>
              </a:rPr>
              <a:t>决策者根据自己的经验和偏好，对方案进行选择和修改，作出实施的决定。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754188" y="188913"/>
            <a:ext cx="6048375" cy="7112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gn="ctr" eaLnBrk="1" hangingPunct="1"/>
            <a:r>
              <a:rPr lang="zh-CN" altLang="en-US" sz="4000" b="1" dirty="0"/>
              <a:t>教学课表（</a:t>
            </a:r>
            <a:r>
              <a:rPr lang="en-US" altLang="zh-CN" sz="4000" b="1" dirty="0"/>
              <a:t>2021</a:t>
            </a:r>
            <a:r>
              <a:rPr lang="zh-CN" altLang="en-US" sz="4000" b="1" dirty="0"/>
              <a:t>学年）</a:t>
            </a:r>
          </a:p>
        </p:txBody>
      </p:sp>
      <p:sp>
        <p:nvSpPr>
          <p:cNvPr id="3075" name="矩形 1"/>
          <p:cNvSpPr>
            <a:spLocks noChangeArrowheads="1"/>
          </p:cNvSpPr>
          <p:nvPr/>
        </p:nvSpPr>
        <p:spPr bwMode="auto">
          <a:xfrm>
            <a:off x="1908175" y="1125538"/>
            <a:ext cx="57419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50000"/>
              </a:spcBef>
            </a:pPr>
            <a:r>
              <a:rPr lang="zh-CN" altLang="en-US" b="1" dirty="0">
                <a:solidFill>
                  <a:schemeClr val="bg2"/>
                </a:solidFill>
                <a:latin typeface="Times New Roman" pitchFamily="18" charset="0"/>
                <a:ea typeface="黑体" pitchFamily="49" charset="-122"/>
              </a:rPr>
              <a:t>第</a:t>
            </a:r>
            <a:r>
              <a:rPr lang="en-US" altLang="zh-CN" b="1" dirty="0">
                <a:solidFill>
                  <a:schemeClr val="bg2"/>
                </a:solidFill>
                <a:latin typeface="Times New Roman" pitchFamily="18" charset="0"/>
                <a:ea typeface="黑体" pitchFamily="49" charset="-122"/>
              </a:rPr>
              <a:t>1</a:t>
            </a:r>
            <a:r>
              <a:rPr lang="zh-CN" altLang="en-US" b="1" dirty="0">
                <a:solidFill>
                  <a:schemeClr val="bg2"/>
                </a:solidFill>
                <a:latin typeface="Times New Roman" pitchFamily="18" charset="0"/>
                <a:ea typeface="黑体" pitchFamily="49" charset="-122"/>
              </a:rPr>
              <a:t>周至第</a:t>
            </a:r>
            <a:r>
              <a:rPr lang="en-US" altLang="zh-CN" b="1" dirty="0">
                <a:solidFill>
                  <a:schemeClr val="bg2"/>
                </a:solidFill>
                <a:latin typeface="Times New Roman" pitchFamily="18" charset="0"/>
                <a:ea typeface="黑体" pitchFamily="49" charset="-122"/>
              </a:rPr>
              <a:t>8</a:t>
            </a:r>
            <a:r>
              <a:rPr lang="zh-CN" altLang="en-US" b="1" dirty="0">
                <a:solidFill>
                  <a:schemeClr val="bg2"/>
                </a:solidFill>
                <a:latin typeface="Times New Roman" pitchFamily="18" charset="0"/>
                <a:ea typeface="黑体" pitchFamily="49" charset="-122"/>
              </a:rPr>
              <a:t>周</a:t>
            </a:r>
            <a:r>
              <a:rPr lang="en-US" altLang="zh-CN" b="1" dirty="0">
                <a:solidFill>
                  <a:schemeClr val="bg2"/>
                </a:solidFill>
                <a:latin typeface="Times New Roman" pitchFamily="18" charset="0"/>
                <a:ea typeface="黑体" pitchFamily="49" charset="-122"/>
              </a:rPr>
              <a:t>5-6</a:t>
            </a:r>
            <a:r>
              <a:rPr lang="zh-CN" altLang="en-US" b="1" dirty="0">
                <a:solidFill>
                  <a:schemeClr val="bg2"/>
                </a:solidFill>
                <a:latin typeface="Times New Roman" pitchFamily="18" charset="0"/>
                <a:ea typeface="黑体" pitchFamily="49" charset="-122"/>
              </a:rPr>
              <a:t>节</a:t>
            </a:r>
            <a:endParaRPr lang="en-US" altLang="zh-CN" b="1" dirty="0">
              <a:solidFill>
                <a:schemeClr val="bg2"/>
              </a:solidFill>
              <a:latin typeface="Times New Roman" pitchFamily="18" charset="0"/>
              <a:ea typeface="黑体" pitchFamily="49" charset="-122"/>
            </a:endParaRPr>
          </a:p>
          <a:p>
            <a:pPr algn="ctr" eaLnBrk="1" hangingPunct="1">
              <a:spcBef>
                <a:spcPct val="50000"/>
              </a:spcBef>
            </a:pPr>
            <a:r>
              <a:rPr lang="zh-CN" altLang="en-US" b="1" dirty="0">
                <a:solidFill>
                  <a:schemeClr val="bg2"/>
                </a:solidFill>
                <a:latin typeface="Times New Roman" pitchFamily="18" charset="0"/>
                <a:ea typeface="黑体" pitchFamily="49" charset="-122"/>
              </a:rPr>
              <a:t>教室：东十二</a:t>
            </a:r>
            <a:r>
              <a:rPr lang="en-US" altLang="zh-CN" b="1" dirty="0">
                <a:solidFill>
                  <a:schemeClr val="bg2"/>
                </a:solidFill>
                <a:latin typeface="Times New Roman" pitchFamily="18" charset="0"/>
                <a:ea typeface="黑体" pitchFamily="49" charset="-122"/>
              </a:rPr>
              <a:t>202 (</a:t>
            </a:r>
            <a:r>
              <a:rPr lang="zh-CN" altLang="en-US" b="1" dirty="0">
                <a:solidFill>
                  <a:schemeClr val="bg2"/>
                </a:solidFill>
                <a:latin typeface="Times New Roman" pitchFamily="18" charset="0"/>
                <a:ea typeface="黑体" pitchFamily="49" charset="-122"/>
              </a:rPr>
              <a:t>周一</a:t>
            </a:r>
            <a:r>
              <a:rPr lang="en-US" altLang="zh-CN" b="1" dirty="0">
                <a:solidFill>
                  <a:schemeClr val="bg2"/>
                </a:solidFill>
                <a:latin typeface="Times New Roman" pitchFamily="18" charset="0"/>
                <a:ea typeface="黑体" pitchFamily="49" charset="-122"/>
              </a:rPr>
              <a:t>)</a:t>
            </a:r>
            <a:r>
              <a:rPr lang="zh-CN" altLang="en-US" b="1" dirty="0">
                <a:solidFill>
                  <a:schemeClr val="bg2"/>
                </a:solidFill>
                <a:latin typeface="Times New Roman" pitchFamily="18" charset="0"/>
                <a:ea typeface="黑体" pitchFamily="49" charset="-122"/>
              </a:rPr>
              <a:t>，东九</a:t>
            </a:r>
            <a:r>
              <a:rPr lang="en-US" altLang="zh-CN" b="1" dirty="0">
                <a:solidFill>
                  <a:schemeClr val="bg2"/>
                </a:solidFill>
                <a:latin typeface="Times New Roman" pitchFamily="18" charset="0"/>
                <a:ea typeface="黑体" pitchFamily="49" charset="-122"/>
              </a:rPr>
              <a:t>D503(</a:t>
            </a:r>
            <a:r>
              <a:rPr lang="zh-CN" altLang="en-US" b="1" dirty="0">
                <a:solidFill>
                  <a:schemeClr val="bg2"/>
                </a:solidFill>
                <a:latin typeface="Times New Roman" pitchFamily="18" charset="0"/>
                <a:ea typeface="黑体" pitchFamily="49" charset="-122"/>
              </a:rPr>
              <a:t>周三</a:t>
            </a:r>
            <a:r>
              <a:rPr lang="en-US" altLang="zh-CN" b="1" dirty="0">
                <a:solidFill>
                  <a:schemeClr val="bg2"/>
                </a:solidFill>
                <a:latin typeface="Times New Roman" pitchFamily="18" charset="0"/>
                <a:ea typeface="黑体" pitchFamily="49" charset="-122"/>
              </a:rPr>
              <a:t>)</a:t>
            </a:r>
          </a:p>
          <a:p>
            <a:pPr algn="ctr" eaLnBrk="1" hangingPunct="1">
              <a:spcBef>
                <a:spcPct val="50000"/>
              </a:spcBef>
            </a:pPr>
            <a:r>
              <a:rPr lang="en-US" altLang="zh-CN" b="1" dirty="0">
                <a:solidFill>
                  <a:schemeClr val="bg2"/>
                </a:solidFill>
                <a:latin typeface="Times New Roman" pitchFamily="18" charset="0"/>
                <a:ea typeface="黑体" pitchFamily="49" charset="-122"/>
              </a:rPr>
              <a:t>14:30-16:05</a:t>
            </a:r>
            <a:r>
              <a:rPr lang="zh-CN" altLang="en-US" b="1" dirty="0">
                <a:solidFill>
                  <a:schemeClr val="bg2"/>
                </a:solidFill>
                <a:latin typeface="Times New Roman" pitchFamily="18" charset="0"/>
                <a:ea typeface="黑体" pitchFamily="49" charset="-122"/>
              </a:rPr>
              <a:t>（国庆前），</a:t>
            </a:r>
            <a:r>
              <a:rPr lang="en-US" altLang="zh-CN" b="1" dirty="0">
                <a:solidFill>
                  <a:schemeClr val="bg2"/>
                </a:solidFill>
                <a:latin typeface="Times New Roman" pitchFamily="18" charset="0"/>
                <a:ea typeface="黑体" pitchFamily="49" charset="-122"/>
              </a:rPr>
              <a:t> </a:t>
            </a:r>
          </a:p>
          <a:p>
            <a:pPr algn="ctr" eaLnBrk="1" hangingPunct="1">
              <a:spcBef>
                <a:spcPct val="50000"/>
              </a:spcBef>
            </a:pPr>
            <a:r>
              <a:rPr lang="en-US" altLang="zh-CN" b="1" dirty="0">
                <a:solidFill>
                  <a:schemeClr val="bg2"/>
                </a:solidFill>
                <a:latin typeface="Times New Roman" pitchFamily="18" charset="0"/>
                <a:ea typeface="黑体" pitchFamily="49" charset="-122"/>
              </a:rPr>
              <a:t>14:00-15:35</a:t>
            </a:r>
            <a:r>
              <a:rPr lang="zh-CN" altLang="en-US" b="1" dirty="0">
                <a:solidFill>
                  <a:schemeClr val="bg2"/>
                </a:solidFill>
                <a:latin typeface="Times New Roman" pitchFamily="18" charset="0"/>
                <a:ea typeface="黑体" pitchFamily="49" charset="-122"/>
              </a:rPr>
              <a:t>（国庆后）</a:t>
            </a:r>
            <a:endParaRPr lang="en-US" altLang="zh-CN" b="1" dirty="0">
              <a:solidFill>
                <a:schemeClr val="bg2"/>
              </a:solidFill>
              <a:latin typeface="Times New Roman" pitchFamily="18" charset="0"/>
              <a:ea typeface="黑体" pitchFamily="49" charset="-122"/>
            </a:endParaRPr>
          </a:p>
          <a:p>
            <a:pPr algn="ctr" eaLnBrk="1" hangingPunct="1">
              <a:spcBef>
                <a:spcPct val="50000"/>
              </a:spcBef>
            </a:pPr>
            <a:r>
              <a:rPr lang="zh-CN" altLang="en-US" b="1" dirty="0">
                <a:solidFill>
                  <a:srgbClr val="0033CC"/>
                </a:solidFill>
                <a:latin typeface="Times New Roman" pitchFamily="18" charset="0"/>
                <a:ea typeface="黑体" pitchFamily="49" charset="-122"/>
              </a:rPr>
              <a:t>考试：第</a:t>
            </a:r>
            <a:r>
              <a:rPr lang="en-US" altLang="zh-CN" b="1" dirty="0">
                <a:solidFill>
                  <a:srgbClr val="0033CC"/>
                </a:solidFill>
                <a:latin typeface="Times New Roman" pitchFamily="18" charset="0"/>
                <a:ea typeface="黑体" pitchFamily="49" charset="-122"/>
              </a:rPr>
              <a:t>10</a:t>
            </a:r>
            <a:r>
              <a:rPr lang="zh-CN" altLang="en-US" b="1" dirty="0">
                <a:solidFill>
                  <a:srgbClr val="0033CC"/>
                </a:solidFill>
                <a:latin typeface="Times New Roman" pitchFamily="18" charset="0"/>
                <a:ea typeface="黑体" pitchFamily="49" charset="-122"/>
              </a:rPr>
              <a:t>周周四（</a:t>
            </a:r>
            <a:r>
              <a:rPr lang="en-US" altLang="zh-CN" b="1" smtClean="0">
                <a:solidFill>
                  <a:srgbClr val="0033CC"/>
                </a:solidFill>
                <a:latin typeface="Times New Roman" pitchFamily="18" charset="0"/>
                <a:ea typeface="黑体" pitchFamily="49" charset="-122"/>
              </a:rPr>
              <a:t>11</a:t>
            </a:r>
            <a:r>
              <a:rPr lang="zh-CN" altLang="en-US" b="1" smtClean="0">
                <a:solidFill>
                  <a:srgbClr val="0033CC"/>
                </a:solidFill>
                <a:latin typeface="Times New Roman" pitchFamily="18" charset="0"/>
                <a:ea typeface="黑体" pitchFamily="49" charset="-122"/>
              </a:rPr>
              <a:t>月</a:t>
            </a:r>
            <a:r>
              <a:rPr lang="en-US" altLang="zh-CN" b="1" dirty="0">
                <a:solidFill>
                  <a:srgbClr val="0033CC"/>
                </a:solidFill>
                <a:latin typeface="Times New Roman" pitchFamily="18" charset="0"/>
                <a:ea typeface="黑体" pitchFamily="49" charset="-122"/>
              </a:rPr>
              <a:t>11</a:t>
            </a:r>
            <a:r>
              <a:rPr lang="zh-CN" altLang="en-US" b="1" dirty="0">
                <a:solidFill>
                  <a:srgbClr val="0033CC"/>
                </a:solidFill>
                <a:latin typeface="Times New Roman" pitchFamily="18" charset="0"/>
                <a:ea typeface="黑体" pitchFamily="49" charset="-122"/>
              </a:rPr>
              <a:t>日）晚上</a:t>
            </a:r>
            <a:endParaRPr lang="en-US" altLang="zh-CN" b="1" dirty="0">
              <a:solidFill>
                <a:srgbClr val="0033CC"/>
              </a:solidFill>
              <a:latin typeface="Times New Roman" pitchFamily="18" charset="0"/>
              <a:ea typeface="黑体" pitchFamily="49" charset="-122"/>
            </a:endParaRPr>
          </a:p>
          <a:p>
            <a:pPr algn="ctr" eaLnBrk="1" hangingPunct="1">
              <a:spcBef>
                <a:spcPct val="50000"/>
              </a:spcBef>
            </a:pPr>
            <a:r>
              <a:rPr lang="zh-CN" altLang="en-US" b="1" dirty="0">
                <a:solidFill>
                  <a:srgbClr val="0033CC"/>
                </a:solidFill>
                <a:latin typeface="Times New Roman" pitchFamily="18" charset="0"/>
                <a:ea typeface="黑体" pitchFamily="49" charset="-122"/>
              </a:rPr>
              <a:t>综合成绩：闭卷成绩</a:t>
            </a:r>
            <a:r>
              <a:rPr lang="en-US" altLang="zh-CN" b="1" dirty="0">
                <a:solidFill>
                  <a:srgbClr val="0033CC"/>
                </a:solidFill>
                <a:latin typeface="Times New Roman" pitchFamily="18" charset="0"/>
                <a:ea typeface="黑体" pitchFamily="49" charset="-122"/>
              </a:rPr>
              <a:t>80%</a:t>
            </a:r>
            <a:r>
              <a:rPr lang="zh-CN" altLang="en-US" b="1" dirty="0">
                <a:solidFill>
                  <a:srgbClr val="0033CC"/>
                </a:solidFill>
                <a:latin typeface="Times New Roman" pitchFamily="18" charset="0"/>
                <a:ea typeface="黑体" pitchFamily="49" charset="-122"/>
              </a:rPr>
              <a:t>，平时作业</a:t>
            </a:r>
            <a:r>
              <a:rPr lang="en-US" altLang="zh-CN" b="1" dirty="0">
                <a:solidFill>
                  <a:srgbClr val="0033CC"/>
                </a:solidFill>
                <a:latin typeface="Times New Roman" pitchFamily="18" charset="0"/>
                <a:ea typeface="黑体" pitchFamily="49" charset="-122"/>
              </a:rPr>
              <a:t>20%</a:t>
            </a:r>
          </a:p>
        </p:txBody>
      </p:sp>
      <p:graphicFrame>
        <p:nvGraphicFramePr>
          <p:cNvPr id="3" name="表格 2"/>
          <p:cNvGraphicFramePr>
            <a:graphicFrameLocks noGrp="1"/>
          </p:cNvGraphicFramePr>
          <p:nvPr>
            <p:extLst>
              <p:ext uri="{D42A27DB-BD31-4B8C-83A1-F6EECF244321}">
                <p14:modId xmlns:p14="http://schemas.microsoft.com/office/powerpoint/2010/main" val="50759945"/>
              </p:ext>
            </p:extLst>
          </p:nvPr>
        </p:nvGraphicFramePr>
        <p:xfrm>
          <a:off x="1763713" y="4437063"/>
          <a:ext cx="5886448" cy="1231900"/>
        </p:xfrm>
        <a:graphic>
          <a:graphicData uri="http://schemas.openxmlformats.org/drawingml/2006/table">
            <a:tbl>
              <a:tblPr firstRow="1" firstCol="1" lastRow="1" lastCol="1" bandRow="1" bandCol="1">
                <a:tableStyleId>{5C22544A-7EE6-4342-B048-85BDC9FD1C3A}</a:tableStyleId>
              </a:tblPr>
              <a:tblGrid>
                <a:gridCol w="1040029">
                  <a:extLst>
                    <a:ext uri="{9D8B030D-6E8A-4147-A177-3AD203B41FA5}">
                      <a16:colId xmlns:a16="http://schemas.microsoft.com/office/drawing/2014/main" val="20000"/>
                    </a:ext>
                  </a:extLst>
                </a:gridCol>
                <a:gridCol w="904204">
                  <a:extLst>
                    <a:ext uri="{9D8B030D-6E8A-4147-A177-3AD203B41FA5}">
                      <a16:colId xmlns:a16="http://schemas.microsoft.com/office/drawing/2014/main" val="20001"/>
                    </a:ext>
                  </a:extLst>
                </a:gridCol>
                <a:gridCol w="712551">
                  <a:extLst>
                    <a:ext uri="{9D8B030D-6E8A-4147-A177-3AD203B41FA5}">
                      <a16:colId xmlns:a16="http://schemas.microsoft.com/office/drawing/2014/main" val="20002"/>
                    </a:ext>
                  </a:extLst>
                </a:gridCol>
                <a:gridCol w="692071">
                  <a:extLst>
                    <a:ext uri="{9D8B030D-6E8A-4147-A177-3AD203B41FA5}">
                      <a16:colId xmlns:a16="http://schemas.microsoft.com/office/drawing/2014/main" val="20003"/>
                    </a:ext>
                  </a:extLst>
                </a:gridCol>
                <a:gridCol w="692071">
                  <a:extLst>
                    <a:ext uri="{9D8B030D-6E8A-4147-A177-3AD203B41FA5}">
                      <a16:colId xmlns:a16="http://schemas.microsoft.com/office/drawing/2014/main" val="20004"/>
                    </a:ext>
                  </a:extLst>
                </a:gridCol>
                <a:gridCol w="922761">
                  <a:extLst>
                    <a:ext uri="{9D8B030D-6E8A-4147-A177-3AD203B41FA5}">
                      <a16:colId xmlns:a16="http://schemas.microsoft.com/office/drawing/2014/main" val="20005"/>
                    </a:ext>
                  </a:extLst>
                </a:gridCol>
                <a:gridCol w="922761">
                  <a:extLst>
                    <a:ext uri="{9D8B030D-6E8A-4147-A177-3AD203B41FA5}">
                      <a16:colId xmlns:a16="http://schemas.microsoft.com/office/drawing/2014/main" val="20006"/>
                    </a:ext>
                  </a:extLst>
                </a:gridCol>
              </a:tblGrid>
              <a:tr h="492760">
                <a:tc rowSpan="3">
                  <a:txBody>
                    <a:bodyPr/>
                    <a:lstStyle/>
                    <a:p>
                      <a:pPr algn="ctr" fontAlgn="ctr">
                        <a:lnSpc>
                          <a:spcPts val="1200"/>
                        </a:lnSpc>
                        <a:spcAft>
                          <a:spcPts val="0"/>
                        </a:spcAft>
                      </a:pPr>
                      <a:r>
                        <a:rPr lang="en-US" altLang="zh-CN" sz="1000" kern="100" dirty="0">
                          <a:effectLst/>
                        </a:rPr>
                        <a:t>2019</a:t>
                      </a:r>
                      <a:r>
                        <a:rPr lang="zh-CN" altLang="en-US" sz="1000" kern="100" dirty="0">
                          <a:effectLst/>
                        </a:rPr>
                        <a:t>学年</a:t>
                      </a:r>
                      <a:endParaRPr lang="en-US" altLang="zh-CN" sz="1000" kern="100" dirty="0">
                        <a:effectLst/>
                      </a:endParaRPr>
                    </a:p>
                    <a:p>
                      <a:pPr algn="ctr" fontAlgn="ctr">
                        <a:lnSpc>
                          <a:spcPts val="1200"/>
                        </a:lnSpc>
                        <a:spcAft>
                          <a:spcPts val="0"/>
                        </a:spcAft>
                      </a:pPr>
                      <a:r>
                        <a:rPr lang="zh-CN" sz="1000" kern="100" dirty="0">
                          <a:effectLst/>
                        </a:rPr>
                        <a:t>成绩分析</a:t>
                      </a:r>
                      <a:endParaRPr lang="zh-CN" sz="1000" kern="100" dirty="0">
                        <a:effectLst/>
                        <a:latin typeface="Times New Roman"/>
                        <a:ea typeface="宋体"/>
                      </a:endParaRPr>
                    </a:p>
                  </a:txBody>
                  <a:tcPr marL="68581" marR="68581" marT="0" marB="0" anchor="ctr"/>
                </a:tc>
                <a:tc>
                  <a:txBody>
                    <a:bodyPr/>
                    <a:lstStyle/>
                    <a:p>
                      <a:pPr algn="ctr">
                        <a:spcAft>
                          <a:spcPts val="0"/>
                        </a:spcAft>
                      </a:pPr>
                      <a:r>
                        <a:rPr lang="zh-CN" sz="1000" kern="100" dirty="0">
                          <a:effectLst/>
                        </a:rPr>
                        <a:t>分数段</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sz="1000" kern="100" dirty="0">
                          <a:solidFill>
                            <a:srgbClr val="0033CC"/>
                          </a:solidFill>
                          <a:effectLst/>
                        </a:rPr>
                        <a:t>100~90</a:t>
                      </a:r>
                      <a:endParaRPr lang="zh-CN" sz="1000" kern="100" dirty="0">
                        <a:solidFill>
                          <a:srgbClr val="0033CC"/>
                        </a:solidFill>
                        <a:effectLst/>
                        <a:latin typeface="Times New Roman"/>
                        <a:ea typeface="宋体"/>
                      </a:endParaRPr>
                    </a:p>
                  </a:txBody>
                  <a:tcPr marL="68581" marR="68581" marT="0" marB="0" anchor="ctr"/>
                </a:tc>
                <a:tc>
                  <a:txBody>
                    <a:bodyPr/>
                    <a:lstStyle/>
                    <a:p>
                      <a:pPr algn="ctr">
                        <a:spcAft>
                          <a:spcPts val="0"/>
                        </a:spcAft>
                      </a:pPr>
                      <a:r>
                        <a:rPr lang="en-US" sz="1000" kern="100">
                          <a:effectLst/>
                        </a:rPr>
                        <a:t>89~80</a:t>
                      </a:r>
                      <a:endParaRPr lang="zh-CN" sz="1000" kern="100">
                        <a:effectLst/>
                        <a:latin typeface="Times New Roman"/>
                        <a:ea typeface="宋体"/>
                      </a:endParaRPr>
                    </a:p>
                  </a:txBody>
                  <a:tcPr marL="68581" marR="68581" marT="0" marB="0" anchor="ctr"/>
                </a:tc>
                <a:tc>
                  <a:txBody>
                    <a:bodyPr/>
                    <a:lstStyle/>
                    <a:p>
                      <a:pPr algn="ctr">
                        <a:spcAft>
                          <a:spcPts val="0"/>
                        </a:spcAft>
                      </a:pPr>
                      <a:r>
                        <a:rPr lang="en-US" sz="1000" kern="100">
                          <a:effectLst/>
                        </a:rPr>
                        <a:t>79~70</a:t>
                      </a:r>
                      <a:endParaRPr lang="zh-CN" sz="1000" kern="100">
                        <a:effectLst/>
                        <a:latin typeface="Times New Roman"/>
                        <a:ea typeface="宋体"/>
                      </a:endParaRPr>
                    </a:p>
                  </a:txBody>
                  <a:tcPr marL="68581" marR="68581" marT="0" marB="0" anchor="ctr"/>
                </a:tc>
                <a:tc>
                  <a:txBody>
                    <a:bodyPr/>
                    <a:lstStyle/>
                    <a:p>
                      <a:pPr algn="ctr">
                        <a:spcAft>
                          <a:spcPts val="0"/>
                        </a:spcAft>
                      </a:pPr>
                      <a:r>
                        <a:rPr lang="en-US" sz="1000" kern="100">
                          <a:effectLst/>
                        </a:rPr>
                        <a:t>69~60</a:t>
                      </a:r>
                      <a:endParaRPr lang="zh-CN" sz="1000" kern="100">
                        <a:effectLst/>
                        <a:latin typeface="Times New Roman"/>
                        <a:ea typeface="宋体"/>
                      </a:endParaRPr>
                    </a:p>
                  </a:txBody>
                  <a:tcPr marL="68581" marR="68581" marT="0" marB="0" anchor="ctr"/>
                </a:tc>
                <a:tc>
                  <a:txBody>
                    <a:bodyPr/>
                    <a:lstStyle/>
                    <a:p>
                      <a:pPr algn="ctr">
                        <a:spcAft>
                          <a:spcPts val="0"/>
                        </a:spcAft>
                      </a:pPr>
                      <a:r>
                        <a:rPr lang="en-US" sz="1000" kern="100" dirty="0">
                          <a:solidFill>
                            <a:srgbClr val="FF0000"/>
                          </a:solidFill>
                          <a:effectLst/>
                        </a:rPr>
                        <a:t>60</a:t>
                      </a:r>
                      <a:r>
                        <a:rPr lang="zh-CN" sz="1000" kern="100" dirty="0">
                          <a:solidFill>
                            <a:srgbClr val="FF0000"/>
                          </a:solidFill>
                          <a:effectLst/>
                        </a:rPr>
                        <a:t>分以下</a:t>
                      </a:r>
                      <a:endParaRPr lang="zh-CN" sz="1000" kern="100" dirty="0">
                        <a:solidFill>
                          <a:srgbClr val="FF0000"/>
                        </a:solidFill>
                        <a:effectLst/>
                        <a:latin typeface="Times New Roman"/>
                        <a:ea typeface="宋体"/>
                      </a:endParaRPr>
                    </a:p>
                  </a:txBody>
                  <a:tcPr marL="68581" marR="68581" marT="0" marB="0" anchor="ctr"/>
                </a:tc>
                <a:extLst>
                  <a:ext uri="{0D108BD9-81ED-4DB2-BD59-A6C34878D82A}">
                    <a16:rowId xmlns:a16="http://schemas.microsoft.com/office/drawing/2014/main" val="10000"/>
                  </a:ext>
                </a:extLst>
              </a:tr>
              <a:tr h="246380">
                <a:tc vMerge="1">
                  <a:txBody>
                    <a:bodyPr/>
                    <a:lstStyle/>
                    <a:p>
                      <a:endParaRPr lang="zh-CN" altLang="en-US"/>
                    </a:p>
                  </a:txBody>
                  <a:tcPr/>
                </a:tc>
                <a:tc>
                  <a:txBody>
                    <a:bodyPr/>
                    <a:lstStyle/>
                    <a:p>
                      <a:pPr algn="ctr">
                        <a:spcAft>
                          <a:spcPts val="0"/>
                        </a:spcAft>
                      </a:pPr>
                      <a:r>
                        <a:rPr lang="zh-CN" sz="1000" kern="100">
                          <a:effectLst/>
                        </a:rPr>
                        <a:t>人数</a:t>
                      </a:r>
                      <a:endParaRPr lang="zh-CN" sz="1000" kern="100">
                        <a:effectLst/>
                        <a:latin typeface="Times New Roman"/>
                        <a:ea typeface="宋体"/>
                      </a:endParaRPr>
                    </a:p>
                  </a:txBody>
                  <a:tcPr marL="68581" marR="68581" marT="0" marB="0" anchor="ctr"/>
                </a:tc>
                <a:tc>
                  <a:txBody>
                    <a:bodyPr/>
                    <a:lstStyle/>
                    <a:p>
                      <a:pPr algn="ctr">
                        <a:spcAft>
                          <a:spcPts val="0"/>
                        </a:spcAft>
                      </a:pPr>
                      <a:r>
                        <a:rPr lang="en-US" altLang="zh-CN" sz="1000" kern="100" dirty="0">
                          <a:solidFill>
                            <a:srgbClr val="0033CC"/>
                          </a:solidFill>
                          <a:effectLst/>
                          <a:latin typeface="Times New Roman"/>
                          <a:ea typeface="宋体"/>
                        </a:rPr>
                        <a:t>5</a:t>
                      </a:r>
                      <a:endParaRPr lang="zh-CN" sz="1000" kern="100" dirty="0">
                        <a:solidFill>
                          <a:srgbClr val="0033CC"/>
                        </a:solidFill>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latin typeface="Times New Roman"/>
                          <a:ea typeface="宋体"/>
                        </a:rPr>
                        <a:t>10</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latin typeface="Times New Roman"/>
                          <a:ea typeface="宋体"/>
                        </a:rPr>
                        <a:t>8</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latin typeface="Times New Roman"/>
                          <a:ea typeface="宋体"/>
                        </a:rPr>
                        <a:t>4</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solidFill>
                            <a:srgbClr val="FF0000"/>
                          </a:solidFill>
                          <a:effectLst/>
                          <a:latin typeface="Times New Roman"/>
                          <a:ea typeface="宋体"/>
                        </a:rPr>
                        <a:t>3</a:t>
                      </a:r>
                      <a:endParaRPr lang="zh-CN" sz="1000" kern="100" dirty="0">
                        <a:solidFill>
                          <a:srgbClr val="FF0000"/>
                        </a:solidFill>
                        <a:effectLst/>
                        <a:latin typeface="Times New Roman"/>
                        <a:ea typeface="宋体"/>
                      </a:endParaRPr>
                    </a:p>
                  </a:txBody>
                  <a:tcPr marL="68581" marR="68581" marT="0" marB="0" anchor="ctr"/>
                </a:tc>
                <a:extLst>
                  <a:ext uri="{0D108BD9-81ED-4DB2-BD59-A6C34878D82A}">
                    <a16:rowId xmlns:a16="http://schemas.microsoft.com/office/drawing/2014/main" val="10001"/>
                  </a:ext>
                </a:extLst>
              </a:tr>
              <a:tr h="492760">
                <a:tc vMerge="1">
                  <a:txBody>
                    <a:bodyPr/>
                    <a:lstStyle/>
                    <a:p>
                      <a:endParaRPr lang="zh-CN" altLang="en-US"/>
                    </a:p>
                  </a:txBody>
                  <a:tcPr/>
                </a:tc>
                <a:tc>
                  <a:txBody>
                    <a:bodyPr/>
                    <a:lstStyle/>
                    <a:p>
                      <a:pPr algn="ctr">
                        <a:spcAft>
                          <a:spcPts val="0"/>
                        </a:spcAft>
                      </a:pPr>
                      <a:r>
                        <a:rPr lang="zh-CN" sz="1000" kern="100" dirty="0">
                          <a:effectLst/>
                        </a:rPr>
                        <a:t>占比</a:t>
                      </a:r>
                      <a:r>
                        <a:rPr lang="en-US" altLang="zh-CN" sz="1000" kern="100" dirty="0">
                          <a:effectLst/>
                        </a:rPr>
                        <a:t>(</a:t>
                      </a:r>
                      <a:r>
                        <a:rPr lang="zh-CN" sz="1000" kern="100" dirty="0">
                          <a:effectLst/>
                        </a:rPr>
                        <a:t>℅</a:t>
                      </a:r>
                      <a:r>
                        <a:rPr lang="en-US" altLang="zh-CN" sz="1000" kern="100" dirty="0">
                          <a:effectLst/>
                        </a:rPr>
                        <a:t>)</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solidFill>
                            <a:srgbClr val="0033CC"/>
                          </a:solidFill>
                          <a:effectLst/>
                        </a:rPr>
                        <a:t>16.7</a:t>
                      </a:r>
                      <a:endParaRPr lang="zh-CN" sz="1000" kern="100" dirty="0">
                        <a:solidFill>
                          <a:srgbClr val="0033CC"/>
                        </a:solidFill>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rPr>
                        <a:t>33</a:t>
                      </a:r>
                      <a:r>
                        <a:rPr lang="en-US" sz="1000" kern="100" dirty="0">
                          <a:effectLst/>
                        </a:rPr>
                        <a:t>.3</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rPr>
                        <a:t>26.7</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effectLst/>
                        </a:rPr>
                        <a:t>13.3</a:t>
                      </a:r>
                      <a:endParaRPr lang="zh-CN" sz="1000" kern="100" dirty="0">
                        <a:effectLst/>
                        <a:latin typeface="Times New Roman"/>
                        <a:ea typeface="宋体"/>
                      </a:endParaRPr>
                    </a:p>
                  </a:txBody>
                  <a:tcPr marL="68581" marR="68581" marT="0" marB="0" anchor="ctr"/>
                </a:tc>
                <a:tc>
                  <a:txBody>
                    <a:bodyPr/>
                    <a:lstStyle/>
                    <a:p>
                      <a:pPr algn="ctr">
                        <a:spcAft>
                          <a:spcPts val="0"/>
                        </a:spcAft>
                      </a:pPr>
                      <a:r>
                        <a:rPr lang="en-US" altLang="zh-CN" sz="1000" kern="100" dirty="0">
                          <a:solidFill>
                            <a:srgbClr val="FF0000"/>
                          </a:solidFill>
                          <a:effectLst/>
                        </a:rPr>
                        <a:t>10</a:t>
                      </a:r>
                      <a:endParaRPr lang="zh-CN" sz="1000" kern="100" dirty="0">
                        <a:solidFill>
                          <a:srgbClr val="FF0000"/>
                        </a:solidFill>
                        <a:effectLst/>
                        <a:latin typeface="Times New Roman"/>
                        <a:ea typeface="宋体"/>
                      </a:endParaRPr>
                    </a:p>
                  </a:txBody>
                  <a:tcPr marL="68581" marR="68581" marT="0" marB="0" anchor="ct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625838431"/>
              </p:ext>
            </p:extLst>
          </p:nvPr>
        </p:nvGraphicFramePr>
        <p:xfrm>
          <a:off x="1763688" y="5737508"/>
          <a:ext cx="5886476" cy="741680"/>
        </p:xfrm>
        <a:graphic>
          <a:graphicData uri="http://schemas.openxmlformats.org/drawingml/2006/table">
            <a:tbl>
              <a:tblPr firstRow="1" bandRow="1">
                <a:tableStyleId>{5C22544A-7EE6-4342-B048-85BDC9FD1C3A}</a:tableStyleId>
              </a:tblPr>
              <a:tblGrid>
                <a:gridCol w="1047814">
                  <a:extLst>
                    <a:ext uri="{9D8B030D-6E8A-4147-A177-3AD203B41FA5}">
                      <a16:colId xmlns:a16="http://schemas.microsoft.com/office/drawing/2014/main" val="20000"/>
                    </a:ext>
                  </a:extLst>
                </a:gridCol>
                <a:gridCol w="89640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17924">
                  <a:extLst>
                    <a:ext uri="{9D8B030D-6E8A-4147-A177-3AD203B41FA5}">
                      <a16:colId xmlns:a16="http://schemas.microsoft.com/office/drawing/2014/main" val="20006"/>
                    </a:ext>
                  </a:extLst>
                </a:gridCol>
              </a:tblGrid>
              <a:tr h="370840">
                <a:tc rowSpan="2">
                  <a:txBody>
                    <a:bodyPr/>
                    <a:lstStyle/>
                    <a:p>
                      <a:r>
                        <a:rPr lang="en-US" altLang="zh-CN" dirty="0"/>
                        <a:t>2020</a:t>
                      </a:r>
                      <a:endParaRPr lang="zh-CN" altLang="en-US" dirty="0"/>
                    </a:p>
                  </a:txBody>
                  <a:tcPr/>
                </a:tc>
                <a:tc>
                  <a:txBody>
                    <a:bodyPr/>
                    <a:lstStyle/>
                    <a:p>
                      <a:pPr marL="0" algn="ctr" defTabSz="914400" rtl="0" eaLnBrk="1" latinLnBrk="0" hangingPunct="1">
                        <a:spcAft>
                          <a:spcPts val="0"/>
                        </a:spcAft>
                      </a:pPr>
                      <a:r>
                        <a:rPr lang="zh-CN" altLang="en-US" sz="1000" b="1" kern="100" dirty="0">
                          <a:solidFill>
                            <a:schemeClr val="lt1"/>
                          </a:solidFill>
                          <a:effectLst/>
                          <a:latin typeface="+mn-lt"/>
                          <a:ea typeface="+mn-ea"/>
                          <a:cs typeface="+mn-cs"/>
                        </a:rPr>
                        <a:t>人数</a:t>
                      </a:r>
                    </a:p>
                  </a:txBody>
                  <a:tcPr/>
                </a:tc>
                <a:tc>
                  <a:txBody>
                    <a:bodyPr/>
                    <a:lstStyle/>
                    <a:p>
                      <a:pPr algn="ctr"/>
                      <a:r>
                        <a:rPr lang="en-US" altLang="zh-CN" dirty="0">
                          <a:solidFill>
                            <a:srgbClr val="0033CC"/>
                          </a:solidFill>
                        </a:rPr>
                        <a:t>9</a:t>
                      </a:r>
                      <a:endParaRPr lang="zh-CN" altLang="en-US" dirty="0">
                        <a:solidFill>
                          <a:srgbClr val="0033CC"/>
                        </a:solidFill>
                      </a:endParaRPr>
                    </a:p>
                  </a:txBody>
                  <a:tcPr/>
                </a:tc>
                <a:tc>
                  <a:txBody>
                    <a:bodyPr/>
                    <a:lstStyle/>
                    <a:p>
                      <a:pPr algn="ctr"/>
                      <a:r>
                        <a:rPr lang="en-US" altLang="zh-CN" dirty="0"/>
                        <a:t>12</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extLst>
                  <a:ext uri="{0D108BD9-81ED-4DB2-BD59-A6C34878D82A}">
                    <a16:rowId xmlns:a16="http://schemas.microsoft.com/office/drawing/2014/main" val="10000"/>
                  </a:ext>
                </a:extLst>
              </a:tr>
              <a:tr h="370840">
                <a:tc vMerge="1">
                  <a:txBody>
                    <a:bodyPr/>
                    <a:lstStyle/>
                    <a:p>
                      <a:endParaRPr lang="zh-CN" altLang="en-US" dirty="0"/>
                    </a:p>
                  </a:txBody>
                  <a:tcPr/>
                </a:tc>
                <a:tc>
                  <a:txBody>
                    <a:bodyPr/>
                    <a:lstStyle/>
                    <a:p>
                      <a:pPr marL="0" algn="ctr" defTabSz="914400" rtl="0" eaLnBrk="1" latinLnBrk="0" hangingPunct="1">
                        <a:spcAft>
                          <a:spcPts val="0"/>
                        </a:spcAft>
                      </a:pPr>
                      <a:r>
                        <a:rPr lang="zh-CN" altLang="en-US" sz="1000" b="1" kern="100" dirty="0">
                          <a:solidFill>
                            <a:schemeClr val="tx2"/>
                          </a:solidFill>
                          <a:effectLst/>
                          <a:latin typeface="+mn-lt"/>
                          <a:ea typeface="+mn-ea"/>
                          <a:cs typeface="+mn-cs"/>
                        </a:rPr>
                        <a:t>占比（</a:t>
                      </a:r>
                      <a:r>
                        <a:rPr lang="en-US" altLang="zh-CN" sz="1000" b="1" kern="100" dirty="0">
                          <a:solidFill>
                            <a:schemeClr val="tx2"/>
                          </a:solidFill>
                          <a:effectLst/>
                          <a:latin typeface="+mn-lt"/>
                          <a:ea typeface="+mn-ea"/>
                          <a:cs typeface="+mn-cs"/>
                        </a:rPr>
                        <a:t>%</a:t>
                      </a:r>
                      <a:r>
                        <a:rPr lang="zh-CN" altLang="en-US" sz="1000" b="1" kern="100" dirty="0">
                          <a:solidFill>
                            <a:schemeClr val="tx2"/>
                          </a:solidFill>
                          <a:effectLst/>
                          <a:latin typeface="+mn-lt"/>
                          <a:ea typeface="+mn-ea"/>
                          <a:cs typeface="+mn-cs"/>
                        </a:rPr>
                        <a:t>）</a:t>
                      </a:r>
                    </a:p>
                  </a:txBody>
                  <a:tcPr/>
                </a:tc>
                <a:tc>
                  <a:txBody>
                    <a:bodyPr/>
                    <a:lstStyle/>
                    <a:p>
                      <a:pPr algn="ctr"/>
                      <a:r>
                        <a:rPr lang="en-US" altLang="zh-CN" dirty="0">
                          <a:solidFill>
                            <a:srgbClr val="0033CC"/>
                          </a:solidFill>
                        </a:rPr>
                        <a:t>22.0</a:t>
                      </a:r>
                      <a:endParaRPr lang="zh-CN" altLang="en-US" dirty="0">
                        <a:solidFill>
                          <a:srgbClr val="0033CC"/>
                        </a:solidFill>
                      </a:endParaRPr>
                    </a:p>
                  </a:txBody>
                  <a:tcPr/>
                </a:tc>
                <a:tc>
                  <a:txBody>
                    <a:bodyPr/>
                    <a:lstStyle/>
                    <a:p>
                      <a:pPr algn="ctr"/>
                      <a:r>
                        <a:rPr lang="en-US" altLang="zh-CN" dirty="0"/>
                        <a:t>29.3</a:t>
                      </a:r>
                      <a:endParaRPr lang="zh-CN" altLang="en-US" dirty="0"/>
                    </a:p>
                  </a:txBody>
                  <a:tcPr/>
                </a:tc>
                <a:tc>
                  <a:txBody>
                    <a:bodyPr/>
                    <a:lstStyle/>
                    <a:p>
                      <a:pPr algn="ctr"/>
                      <a:r>
                        <a:rPr lang="en-US" altLang="zh-CN" dirty="0"/>
                        <a:t>22.0</a:t>
                      </a:r>
                      <a:endParaRPr lang="zh-CN" altLang="en-US" dirty="0"/>
                    </a:p>
                  </a:txBody>
                  <a:tcPr/>
                </a:tc>
                <a:tc>
                  <a:txBody>
                    <a:bodyPr/>
                    <a:lstStyle/>
                    <a:p>
                      <a:pPr algn="ctr"/>
                      <a:r>
                        <a:rPr lang="en-US" altLang="zh-CN" dirty="0"/>
                        <a:t>22.0</a:t>
                      </a:r>
                      <a:endParaRPr lang="zh-CN" altLang="en-US" dirty="0"/>
                    </a:p>
                  </a:txBody>
                  <a:tcPr/>
                </a:tc>
                <a:tc>
                  <a:txBody>
                    <a:bodyPr/>
                    <a:lstStyle/>
                    <a:p>
                      <a:pPr algn="ctr"/>
                      <a:r>
                        <a:rPr lang="en-US" altLang="zh-CN">
                          <a:solidFill>
                            <a:srgbClr val="FF0000"/>
                          </a:solidFill>
                        </a:rPr>
                        <a:t>4.7</a:t>
                      </a:r>
                      <a:endParaRPr lang="zh-CN" altLang="en-US" dirty="0">
                        <a:solidFill>
                          <a:srgbClr val="FF000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bwMode="auto">
          <a:xfrm>
            <a:off x="250825" y="908050"/>
            <a:ext cx="8713788" cy="57610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zh-CN" altLang="en-US" sz="2800" b="1" dirty="0">
                <a:solidFill>
                  <a:schemeClr val="bg2"/>
                </a:solidFill>
                <a:latin typeface="楷体_GB2312" pitchFamily="49" charset="-122"/>
                <a:ea typeface="楷体_GB2312" pitchFamily="49" charset="-122"/>
              </a:rPr>
              <a:t>教材：</a:t>
            </a:r>
            <a:r>
              <a:rPr lang="en-US" altLang="zh-CN" sz="2800" b="1" dirty="0">
                <a:solidFill>
                  <a:schemeClr val="bg2"/>
                </a:solidFill>
                <a:latin typeface="楷体_GB2312" pitchFamily="49" charset="-122"/>
                <a:ea typeface="楷体_GB2312" pitchFamily="49" charset="-122"/>
              </a:rPr>
              <a:t>《</a:t>
            </a:r>
            <a:r>
              <a:rPr lang="zh-CN" altLang="en-US" sz="2800" b="1" dirty="0">
                <a:solidFill>
                  <a:schemeClr val="bg2"/>
                </a:solidFill>
                <a:latin typeface="楷体_GB2312" pitchFamily="49" charset="-122"/>
                <a:ea typeface="楷体_GB2312" pitchFamily="49" charset="-122"/>
              </a:rPr>
              <a:t>运筹学</a:t>
            </a:r>
            <a:r>
              <a:rPr lang="en-US" altLang="zh-CN" sz="2800" b="1" dirty="0">
                <a:solidFill>
                  <a:schemeClr val="bg2"/>
                </a:solidFill>
                <a:latin typeface="楷体_GB2312" pitchFamily="49" charset="-122"/>
                <a:ea typeface="楷体_GB2312" pitchFamily="49" charset="-122"/>
              </a:rPr>
              <a:t>》</a:t>
            </a:r>
            <a:r>
              <a:rPr lang="zh-CN" altLang="en-US" sz="2800" b="1" dirty="0">
                <a:solidFill>
                  <a:schemeClr val="bg2"/>
                </a:solidFill>
                <a:latin typeface="楷体_GB2312" pitchFamily="49" charset="-122"/>
                <a:ea typeface="楷体_GB2312" pitchFamily="49" charset="-122"/>
              </a:rPr>
              <a:t>第三版（第</a:t>
            </a:r>
            <a:r>
              <a:rPr lang="en-US" altLang="zh-CN" sz="2800" b="1" dirty="0">
                <a:solidFill>
                  <a:schemeClr val="bg2"/>
                </a:solidFill>
                <a:latin typeface="楷体_GB2312" pitchFamily="49" charset="-122"/>
                <a:ea typeface="楷体_GB2312" pitchFamily="49" charset="-122"/>
              </a:rPr>
              <a:t>4</a:t>
            </a:r>
            <a:r>
              <a:rPr lang="zh-CN" altLang="en-US" sz="2800" b="1" dirty="0">
                <a:solidFill>
                  <a:schemeClr val="bg2"/>
                </a:solidFill>
                <a:latin typeface="楷体_GB2312" pitchFamily="49" charset="-122"/>
                <a:ea typeface="楷体_GB2312" pitchFamily="49" charset="-122"/>
              </a:rPr>
              <a:t>版），清华大学出版社，</a:t>
            </a:r>
            <a:r>
              <a:rPr lang="en-US" altLang="zh-CN" sz="2800" b="1" dirty="0">
                <a:solidFill>
                  <a:schemeClr val="bg2"/>
                </a:solidFill>
                <a:latin typeface="楷体_GB2312" pitchFamily="49" charset="-122"/>
                <a:ea typeface="楷体_GB2312" pitchFamily="49" charset="-122"/>
              </a:rPr>
              <a:t>2005</a:t>
            </a:r>
            <a:r>
              <a:rPr lang="zh-CN" altLang="en-US" sz="2800" b="1" dirty="0">
                <a:solidFill>
                  <a:schemeClr val="bg2"/>
                </a:solidFill>
                <a:latin typeface="楷体_GB2312" pitchFamily="49" charset="-122"/>
                <a:ea typeface="楷体_GB2312" pitchFamily="49" charset="-122"/>
              </a:rPr>
              <a:t>年</a:t>
            </a:r>
            <a:r>
              <a:rPr lang="en-US" altLang="zh-CN" sz="2800" b="1" dirty="0">
                <a:solidFill>
                  <a:schemeClr val="bg2"/>
                </a:solidFill>
                <a:latin typeface="楷体_GB2312" pitchFamily="49" charset="-122"/>
                <a:ea typeface="楷体_GB2312" pitchFamily="49" charset="-122"/>
              </a:rPr>
              <a:t>6</a:t>
            </a:r>
            <a:r>
              <a:rPr lang="zh-CN" altLang="en-US" sz="2800" b="1" dirty="0">
                <a:solidFill>
                  <a:schemeClr val="bg2"/>
                </a:solidFill>
                <a:latin typeface="楷体_GB2312" pitchFamily="49" charset="-122"/>
                <a:ea typeface="楷体_GB2312" pitchFamily="49" charset="-122"/>
              </a:rPr>
              <a:t>月第</a:t>
            </a:r>
            <a:r>
              <a:rPr lang="en-US" altLang="zh-CN" sz="2800" b="1" dirty="0">
                <a:solidFill>
                  <a:schemeClr val="bg2"/>
                </a:solidFill>
                <a:latin typeface="楷体_GB2312" pitchFamily="49" charset="-122"/>
                <a:ea typeface="楷体_GB2312" pitchFamily="49" charset="-122"/>
              </a:rPr>
              <a:t>3</a:t>
            </a:r>
            <a:r>
              <a:rPr lang="zh-CN" altLang="en-US" sz="2800" b="1" dirty="0">
                <a:solidFill>
                  <a:schemeClr val="bg2"/>
                </a:solidFill>
                <a:latin typeface="楷体_GB2312" pitchFamily="49" charset="-122"/>
                <a:ea typeface="楷体_GB2312" pitchFamily="49" charset="-122"/>
              </a:rPr>
              <a:t>版（</a:t>
            </a:r>
            <a:r>
              <a:rPr lang="en-US" altLang="zh-CN" sz="2800" b="1" dirty="0">
                <a:solidFill>
                  <a:schemeClr val="bg2"/>
                </a:solidFill>
                <a:latin typeface="楷体_GB2312" pitchFamily="49" charset="-122"/>
                <a:ea typeface="楷体_GB2312" pitchFamily="49" charset="-122"/>
              </a:rPr>
              <a:t>2012</a:t>
            </a:r>
            <a:r>
              <a:rPr lang="zh-CN" altLang="en-US" sz="2800" b="1" dirty="0">
                <a:solidFill>
                  <a:schemeClr val="bg2"/>
                </a:solidFill>
                <a:latin typeface="楷体_GB2312" pitchFamily="49" charset="-122"/>
                <a:ea typeface="楷体_GB2312" pitchFamily="49" charset="-122"/>
              </a:rPr>
              <a:t>年</a:t>
            </a:r>
            <a:r>
              <a:rPr lang="en-US" altLang="zh-CN" sz="2800" b="1" dirty="0">
                <a:solidFill>
                  <a:schemeClr val="bg2"/>
                </a:solidFill>
                <a:latin typeface="楷体_GB2312" pitchFamily="49" charset="-122"/>
                <a:ea typeface="楷体_GB2312" pitchFamily="49" charset="-122"/>
              </a:rPr>
              <a:t>9</a:t>
            </a:r>
            <a:r>
              <a:rPr lang="zh-CN" altLang="en-US" sz="2800" b="1" dirty="0">
                <a:solidFill>
                  <a:schemeClr val="bg2"/>
                </a:solidFill>
                <a:latin typeface="楷体_GB2312" pitchFamily="49" charset="-122"/>
                <a:ea typeface="楷体_GB2312" pitchFamily="49" charset="-122"/>
              </a:rPr>
              <a:t>月第</a:t>
            </a:r>
            <a:r>
              <a:rPr lang="en-US" altLang="zh-CN" sz="2800" b="1" dirty="0">
                <a:solidFill>
                  <a:schemeClr val="bg2"/>
                </a:solidFill>
                <a:latin typeface="楷体_GB2312" pitchFamily="49" charset="-122"/>
                <a:ea typeface="楷体_GB2312" pitchFamily="49" charset="-122"/>
              </a:rPr>
              <a:t>4</a:t>
            </a:r>
            <a:r>
              <a:rPr lang="zh-CN" altLang="en-US" sz="2800" b="1" dirty="0">
                <a:solidFill>
                  <a:schemeClr val="bg2"/>
                </a:solidFill>
                <a:latin typeface="楷体_GB2312" pitchFamily="49" charset="-122"/>
                <a:ea typeface="楷体_GB2312" pitchFamily="49" charset="-122"/>
              </a:rPr>
              <a:t>版）</a:t>
            </a:r>
            <a:r>
              <a:rPr lang="en-US" altLang="zh-CN" sz="2800" b="1" dirty="0">
                <a:solidFill>
                  <a:srgbClr val="0033CC"/>
                </a:solidFill>
                <a:latin typeface="楷体_GB2312" pitchFamily="49" charset="-122"/>
                <a:ea typeface="楷体_GB2312" pitchFamily="49" charset="-122"/>
              </a:rPr>
              <a:t>【</a:t>
            </a:r>
            <a:r>
              <a:rPr lang="zh-CN" altLang="en-US" sz="2800" b="1" dirty="0">
                <a:solidFill>
                  <a:srgbClr val="0033CC"/>
                </a:solidFill>
                <a:latin typeface="楷体_GB2312" pitchFamily="49" charset="-122"/>
                <a:ea typeface="楷体_GB2312" pitchFamily="49" charset="-122"/>
              </a:rPr>
              <a:t>第</a:t>
            </a:r>
            <a:r>
              <a:rPr lang="en-US" altLang="zh-CN" sz="2800" b="1" dirty="0">
                <a:solidFill>
                  <a:srgbClr val="0033CC"/>
                </a:solidFill>
                <a:latin typeface="楷体_GB2312" pitchFamily="49" charset="-122"/>
                <a:ea typeface="楷体_GB2312" pitchFamily="49" charset="-122"/>
              </a:rPr>
              <a:t>1</a:t>
            </a:r>
            <a:r>
              <a:rPr lang="zh-CN" altLang="en-US" sz="2800" b="1" dirty="0">
                <a:solidFill>
                  <a:srgbClr val="0033CC"/>
                </a:solidFill>
                <a:latin typeface="楷体_GB2312" pitchFamily="49" charset="-122"/>
                <a:ea typeface="楷体_GB2312" pitchFamily="49" charset="-122"/>
              </a:rPr>
              <a:t>章</a:t>
            </a:r>
            <a:r>
              <a:rPr lang="en-US" altLang="zh-CN" sz="2800" b="1" dirty="0">
                <a:solidFill>
                  <a:srgbClr val="0033CC"/>
                </a:solidFill>
                <a:latin typeface="楷体_GB2312" pitchFamily="49" charset="-122"/>
                <a:ea typeface="楷体_GB2312" pitchFamily="49" charset="-122"/>
              </a:rPr>
              <a:t>-</a:t>
            </a:r>
            <a:r>
              <a:rPr lang="zh-CN" altLang="en-US" sz="2800" b="1" dirty="0">
                <a:solidFill>
                  <a:srgbClr val="0033CC"/>
                </a:solidFill>
                <a:latin typeface="楷体_GB2312" pitchFamily="49" charset="-122"/>
                <a:ea typeface="楷体_GB2312" pitchFamily="49" charset="-122"/>
              </a:rPr>
              <a:t>第</a:t>
            </a:r>
            <a:r>
              <a:rPr lang="en-US" altLang="zh-CN" sz="2800" b="1" dirty="0">
                <a:solidFill>
                  <a:srgbClr val="0033CC"/>
                </a:solidFill>
                <a:latin typeface="楷体_GB2312" pitchFamily="49" charset="-122"/>
                <a:ea typeface="楷体_GB2312" pitchFamily="49" charset="-122"/>
              </a:rPr>
              <a:t>5</a:t>
            </a:r>
            <a:r>
              <a:rPr lang="zh-CN" altLang="en-US" sz="2800" b="1" dirty="0">
                <a:solidFill>
                  <a:srgbClr val="0033CC"/>
                </a:solidFill>
                <a:latin typeface="楷体_GB2312" pitchFamily="49" charset="-122"/>
                <a:ea typeface="楷体_GB2312" pitchFamily="49" charset="-122"/>
              </a:rPr>
              <a:t>章</a:t>
            </a:r>
            <a:r>
              <a:rPr lang="en-US" altLang="zh-CN" sz="2800" b="1" dirty="0">
                <a:solidFill>
                  <a:srgbClr val="0033CC"/>
                </a:solidFill>
                <a:latin typeface="楷体_GB2312" pitchFamily="49" charset="-122"/>
                <a:ea typeface="楷体_GB2312" pitchFamily="49" charset="-122"/>
              </a:rPr>
              <a:t>】</a:t>
            </a:r>
            <a:endParaRPr lang="zh-CN" altLang="en-US" sz="2800" b="1" dirty="0">
              <a:solidFill>
                <a:srgbClr val="0033CC"/>
              </a:solidFill>
              <a:latin typeface="楷体_GB2312" pitchFamily="49" charset="-122"/>
              <a:ea typeface="楷体_GB2312" pitchFamily="49" charset="-122"/>
            </a:endParaRPr>
          </a:p>
          <a:p>
            <a:pPr eaLnBrk="1" hangingPunct="1">
              <a:lnSpc>
                <a:spcPct val="60000"/>
              </a:lnSpc>
              <a:spcBef>
                <a:spcPct val="0"/>
              </a:spcBef>
              <a:buFont typeface="Wingdings" pitchFamily="2" charset="2"/>
              <a:buNone/>
            </a:pPr>
            <a:endParaRPr lang="zh-CN" altLang="en-US" sz="2800" b="1" dirty="0">
              <a:solidFill>
                <a:schemeClr val="bg2"/>
              </a:solidFill>
              <a:latin typeface="楷体_GB2312" pitchFamily="49" charset="-122"/>
              <a:ea typeface="楷体_GB2312" pitchFamily="49" charset="-122"/>
            </a:endParaRPr>
          </a:p>
          <a:p>
            <a:pPr>
              <a:lnSpc>
                <a:spcPct val="80000"/>
              </a:lnSpc>
            </a:pPr>
            <a:r>
              <a:rPr lang="zh-CN" altLang="en-US" sz="2800" b="1" dirty="0">
                <a:solidFill>
                  <a:schemeClr val="bg2"/>
                </a:solidFill>
                <a:latin typeface="楷体_GB2312" pitchFamily="49" charset="-122"/>
                <a:ea typeface="楷体_GB2312" pitchFamily="49" charset="-122"/>
              </a:rPr>
              <a:t>参考书：</a:t>
            </a:r>
          </a:p>
          <a:p>
            <a:pPr>
              <a:lnSpc>
                <a:spcPct val="80000"/>
              </a:lnSpc>
              <a:buFont typeface="Wingdings" pitchFamily="2" charset="2"/>
              <a:buChar char="Ø"/>
            </a:pPr>
            <a:r>
              <a:rPr lang="zh-CN" altLang="en-US" sz="2400" b="1" dirty="0">
                <a:solidFill>
                  <a:schemeClr val="folHlink"/>
                </a:solidFill>
                <a:latin typeface="楷体_GB2312" pitchFamily="49" charset="-122"/>
                <a:ea typeface="楷体_GB2312" pitchFamily="49" charset="-122"/>
              </a:rPr>
              <a:t>施光燕、董加礼，最优化放法，高等教育出版社，</a:t>
            </a:r>
            <a:r>
              <a:rPr lang="en-US" altLang="zh-CN" sz="2400" b="1" dirty="0">
                <a:solidFill>
                  <a:schemeClr val="folHlink"/>
                </a:solidFill>
                <a:latin typeface="楷体_GB2312" pitchFamily="49" charset="-122"/>
                <a:ea typeface="楷体_GB2312" pitchFamily="49" charset="-122"/>
              </a:rPr>
              <a:t>1999</a:t>
            </a:r>
          </a:p>
          <a:p>
            <a:pPr>
              <a:lnSpc>
                <a:spcPct val="80000"/>
              </a:lnSpc>
              <a:buFont typeface="Wingdings" pitchFamily="2" charset="2"/>
              <a:buChar char="Ø"/>
            </a:pPr>
            <a:r>
              <a:rPr lang="zh-CN" altLang="en-US" sz="2400" b="1" dirty="0">
                <a:solidFill>
                  <a:schemeClr val="folHlink"/>
                </a:solidFill>
                <a:latin typeface="楷体_GB2312" pitchFamily="49" charset="-122"/>
                <a:ea typeface="楷体_GB2312" pitchFamily="49" charset="-122"/>
              </a:rPr>
              <a:t>焦宝聪、陈兰平，运筹学的思想方法及应用，北京大学出版社，</a:t>
            </a:r>
            <a:r>
              <a:rPr lang="en-US" altLang="zh-CN" sz="2400" b="1" dirty="0">
                <a:solidFill>
                  <a:schemeClr val="folHlink"/>
                </a:solidFill>
                <a:latin typeface="楷体_GB2312" pitchFamily="49" charset="-122"/>
                <a:ea typeface="楷体_GB2312" pitchFamily="49" charset="-122"/>
              </a:rPr>
              <a:t>2008</a:t>
            </a:r>
            <a:r>
              <a:rPr lang="zh-CN" altLang="en-US" sz="2400" b="1" dirty="0">
                <a:solidFill>
                  <a:schemeClr val="folHlink"/>
                </a:solidFill>
                <a:latin typeface="楷体_GB2312" pitchFamily="49" charset="-122"/>
                <a:ea typeface="楷体_GB2312" pitchFamily="49" charset="-122"/>
              </a:rPr>
              <a:t>年</a:t>
            </a:r>
          </a:p>
          <a:p>
            <a:pPr>
              <a:lnSpc>
                <a:spcPct val="80000"/>
              </a:lnSpc>
              <a:buFont typeface="Wingdings" pitchFamily="2" charset="2"/>
              <a:buChar char="Ø"/>
            </a:pPr>
            <a:r>
              <a:rPr lang="zh-CN" altLang="en-US" sz="2400" b="1" dirty="0">
                <a:solidFill>
                  <a:schemeClr val="folHlink"/>
                </a:solidFill>
                <a:latin typeface="楷体_GB2312" pitchFamily="49" charset="-122"/>
                <a:ea typeface="楷体_GB2312" pitchFamily="49" charset="-122"/>
              </a:rPr>
              <a:t>韩中庚，实用运筹学模型、方法与计算， 清华大学出版社，</a:t>
            </a:r>
            <a:r>
              <a:rPr lang="en-US" altLang="zh-CN" sz="2400" b="1" dirty="0">
                <a:solidFill>
                  <a:schemeClr val="folHlink"/>
                </a:solidFill>
                <a:latin typeface="楷体_GB2312" pitchFamily="49" charset="-122"/>
                <a:ea typeface="楷体_GB2312" pitchFamily="49" charset="-122"/>
              </a:rPr>
              <a:t>2007</a:t>
            </a:r>
            <a:r>
              <a:rPr lang="zh-CN" altLang="en-US" sz="2400" b="1" dirty="0">
                <a:solidFill>
                  <a:schemeClr val="folHlink"/>
                </a:solidFill>
                <a:latin typeface="楷体_GB2312" pitchFamily="49" charset="-122"/>
                <a:ea typeface="楷体_GB2312" pitchFamily="49" charset="-122"/>
              </a:rPr>
              <a:t>年</a:t>
            </a:r>
          </a:p>
          <a:p>
            <a:pPr>
              <a:lnSpc>
                <a:spcPct val="80000"/>
              </a:lnSpc>
              <a:buFont typeface="Wingdings" pitchFamily="2" charset="2"/>
              <a:buChar char="Ø"/>
            </a:pPr>
            <a:r>
              <a:rPr lang="zh-CN" altLang="en-US" sz="2400" b="1" dirty="0">
                <a:solidFill>
                  <a:schemeClr val="folHlink"/>
                </a:solidFill>
                <a:latin typeface="楷体_GB2312" pitchFamily="49" charset="-122"/>
                <a:ea typeface="楷体_GB2312" pitchFamily="49" charset="-122"/>
              </a:rPr>
              <a:t>胡运权，运筹学习题集，清华大学出版社，</a:t>
            </a:r>
            <a:r>
              <a:rPr lang="en-US" altLang="zh-CN" sz="2400" b="1" dirty="0">
                <a:solidFill>
                  <a:schemeClr val="folHlink"/>
                </a:solidFill>
                <a:latin typeface="楷体_GB2312" pitchFamily="49" charset="-122"/>
                <a:ea typeface="楷体_GB2312" pitchFamily="49" charset="-122"/>
              </a:rPr>
              <a:t>2010</a:t>
            </a:r>
            <a:r>
              <a:rPr lang="zh-CN" altLang="en-US" sz="2400" b="1" dirty="0">
                <a:solidFill>
                  <a:schemeClr val="folHlink"/>
                </a:solidFill>
                <a:latin typeface="楷体_GB2312" pitchFamily="49" charset="-122"/>
                <a:ea typeface="楷体_GB2312" pitchFamily="49" charset="-122"/>
              </a:rPr>
              <a:t>年</a:t>
            </a:r>
            <a:endParaRPr lang="en-US" altLang="zh-CN" sz="2400" b="1" dirty="0">
              <a:solidFill>
                <a:schemeClr val="folHlink"/>
              </a:solidFill>
              <a:latin typeface="楷体_GB2312" pitchFamily="49" charset="-122"/>
              <a:ea typeface="楷体_GB2312" pitchFamily="49" charset="-122"/>
            </a:endParaRPr>
          </a:p>
          <a:p>
            <a:pPr>
              <a:lnSpc>
                <a:spcPct val="80000"/>
              </a:lnSpc>
              <a:buFont typeface="Wingdings" pitchFamily="2" charset="2"/>
              <a:buChar char="Ø"/>
            </a:pPr>
            <a:r>
              <a:rPr lang="en-US" altLang="zh-CN" sz="2400" dirty="0"/>
              <a:t>Frederick S. Hillier, Gerald J. Lieberman. Introduction to Operations Research (Tenth Edition). </a:t>
            </a:r>
            <a:r>
              <a:rPr lang="zh-CN" altLang="en-US" sz="2400" dirty="0"/>
              <a:t>清华大学出版社，</a:t>
            </a:r>
            <a:r>
              <a:rPr lang="en-US" altLang="zh-CN" sz="2400" dirty="0"/>
              <a:t>2015.</a:t>
            </a:r>
          </a:p>
          <a:p>
            <a:pPr>
              <a:lnSpc>
                <a:spcPct val="80000"/>
              </a:lnSpc>
              <a:buFont typeface="Wingdings" pitchFamily="2" charset="2"/>
              <a:buChar char="Ø"/>
            </a:pPr>
            <a:endParaRPr lang="zh-CN" altLang="en-US" sz="2400" b="1" dirty="0">
              <a:solidFill>
                <a:schemeClr val="folHlink"/>
              </a:solidFill>
              <a:latin typeface="楷体_GB2312" pitchFamily="49" charset="-122"/>
              <a:ea typeface="楷体_GB2312" pitchFamily="49" charset="-122"/>
            </a:endParaRPr>
          </a:p>
          <a:p>
            <a:pPr>
              <a:lnSpc>
                <a:spcPct val="70000"/>
              </a:lnSpc>
              <a:spcBef>
                <a:spcPct val="0"/>
              </a:spcBef>
              <a:buFont typeface="Wingdings" pitchFamily="2" charset="2"/>
              <a:buNone/>
            </a:pPr>
            <a:endParaRPr lang="zh-CN" altLang="en-US" sz="2800" b="1" dirty="0">
              <a:solidFill>
                <a:schemeClr val="bg2"/>
              </a:solidFill>
              <a:latin typeface="楷体_GB2312" pitchFamily="49" charset="-122"/>
              <a:ea typeface="楷体_GB2312" pitchFamily="49" charset="-122"/>
            </a:endParaRPr>
          </a:p>
        </p:txBody>
      </p:sp>
      <p:sp>
        <p:nvSpPr>
          <p:cNvPr id="4099" name="Text Box 4"/>
          <p:cNvSpPr txBox="1">
            <a:spLocks noChangeArrowheads="1"/>
          </p:cNvSpPr>
          <p:nvPr/>
        </p:nvSpPr>
        <p:spPr bwMode="auto">
          <a:xfrm>
            <a:off x="2484438" y="115888"/>
            <a:ext cx="3960812" cy="579437"/>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t>《</a:t>
            </a:r>
            <a:r>
              <a:rPr lang="zh-CN" altLang="en-US" sz="3200" b="1"/>
              <a:t>运筹学</a:t>
            </a:r>
            <a:r>
              <a:rPr lang="en-US" altLang="zh-CN" sz="3200" b="1"/>
              <a:t>》</a:t>
            </a:r>
            <a:r>
              <a:rPr lang="zh-CN" altLang="en-US" sz="3200" b="1"/>
              <a:t>课程介绍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Effect transition="in" filter="blinds(horizontal)">
                                      <p:cBhvr>
                                        <p:cTn id="7" dur="500"/>
                                        <p:tgtEl>
                                          <p:spTgt spid="194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Effect transition="in" filter="blinds(horizontal)">
                                      <p:cBhvr>
                                        <p:cTn id="12" dur="500"/>
                                        <p:tgtEl>
                                          <p:spTgt spid="19458">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58">
                                            <p:txEl>
                                              <p:pRg st="4" end="4"/>
                                            </p:txEl>
                                          </p:spTgt>
                                        </p:tgtEl>
                                        <p:attrNameLst>
                                          <p:attrName>style.visibility</p:attrName>
                                        </p:attrNameLst>
                                      </p:cBhvr>
                                      <p:to>
                                        <p:strVal val="visible"/>
                                      </p:to>
                                    </p:set>
                                    <p:animEffect transition="in" filter="blinds(horizontal)">
                                      <p:cBhvr>
                                        <p:cTn id="15" dur="500"/>
                                        <p:tgtEl>
                                          <p:spTgt spid="19458">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458">
                                            <p:txEl>
                                              <p:pRg st="5" end="5"/>
                                            </p:txEl>
                                          </p:spTgt>
                                        </p:tgtEl>
                                        <p:attrNameLst>
                                          <p:attrName>style.visibility</p:attrName>
                                        </p:attrNameLst>
                                      </p:cBhvr>
                                      <p:to>
                                        <p:strVal val="visible"/>
                                      </p:to>
                                    </p:set>
                                    <p:animEffect transition="in" filter="blinds(horizontal)">
                                      <p:cBhvr>
                                        <p:cTn id="18" dur="500"/>
                                        <p:tgtEl>
                                          <p:spTgt spid="19458">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458">
                                            <p:txEl>
                                              <p:pRg st="6" end="6"/>
                                            </p:txEl>
                                          </p:spTgt>
                                        </p:tgtEl>
                                        <p:attrNameLst>
                                          <p:attrName>style.visibility</p:attrName>
                                        </p:attrNameLst>
                                      </p:cBhvr>
                                      <p:to>
                                        <p:strVal val="visible"/>
                                      </p:to>
                                    </p:set>
                                    <p:animEffect transition="in" filter="blinds(horizontal)">
                                      <p:cBhvr>
                                        <p:cTn id="21" dur="500"/>
                                        <p:tgtEl>
                                          <p:spTgt spid="19458">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458">
                                            <p:txEl>
                                              <p:pRg st="7" end="7"/>
                                            </p:txEl>
                                          </p:spTgt>
                                        </p:tgtEl>
                                        <p:attrNameLst>
                                          <p:attrName>style.visibility</p:attrName>
                                        </p:attrNameLst>
                                      </p:cBhvr>
                                      <p:to>
                                        <p:strVal val="visible"/>
                                      </p:to>
                                    </p:set>
                                    <p:animEffect transition="in" filter="blinds(horizontal)">
                                      <p:cBhvr>
                                        <p:cTn id="24" dur="500"/>
                                        <p:tgtEl>
                                          <p:spTgt spid="19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07950" y="0"/>
            <a:ext cx="2232025" cy="7112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sz="4000" b="1"/>
              <a:t>教学课表</a:t>
            </a: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9150350" cy="56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a:spLocks noChangeArrowheads="1"/>
          </p:cNvSpPr>
          <p:nvPr/>
        </p:nvSpPr>
        <p:spPr bwMode="auto">
          <a:xfrm>
            <a:off x="900113" y="1844675"/>
            <a:ext cx="2232025" cy="576263"/>
          </a:xfrm>
          <a:prstGeom prst="ellipse">
            <a:avLst/>
          </a:prstGeom>
          <a:noFill/>
          <a:ln w="76200"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5" name="椭圆 4"/>
          <p:cNvSpPr>
            <a:spLocks noChangeArrowheads="1"/>
          </p:cNvSpPr>
          <p:nvPr/>
        </p:nvSpPr>
        <p:spPr bwMode="auto">
          <a:xfrm>
            <a:off x="827088" y="2565400"/>
            <a:ext cx="2232025" cy="576263"/>
          </a:xfrm>
          <a:prstGeom prst="ellipse">
            <a:avLst/>
          </a:prstGeom>
          <a:noFill/>
          <a:ln w="76200"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6" name="椭圆 5"/>
          <p:cNvSpPr>
            <a:spLocks noChangeArrowheads="1"/>
          </p:cNvSpPr>
          <p:nvPr/>
        </p:nvSpPr>
        <p:spPr bwMode="auto">
          <a:xfrm>
            <a:off x="827088" y="3284538"/>
            <a:ext cx="2232025" cy="576262"/>
          </a:xfrm>
          <a:prstGeom prst="ellipse">
            <a:avLst/>
          </a:prstGeom>
          <a:noFill/>
          <a:ln w="76200"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
        <p:nvSpPr>
          <p:cNvPr id="7" name="椭圆 6"/>
          <p:cNvSpPr>
            <a:spLocks noChangeArrowheads="1"/>
          </p:cNvSpPr>
          <p:nvPr/>
        </p:nvSpPr>
        <p:spPr bwMode="auto">
          <a:xfrm>
            <a:off x="827088" y="5157788"/>
            <a:ext cx="2232025" cy="574675"/>
          </a:xfrm>
          <a:prstGeom prst="ellipse">
            <a:avLst/>
          </a:prstGeom>
          <a:noFill/>
          <a:ln w="76200"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bwMode="auto">
          <a:xfrm>
            <a:off x="0" y="908050"/>
            <a:ext cx="9144000" cy="57610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zh-CN" altLang="en-US" sz="2800" b="1">
                <a:solidFill>
                  <a:schemeClr val="bg2"/>
                </a:solidFill>
                <a:latin typeface="楷体_GB2312" pitchFamily="49" charset="-122"/>
                <a:ea typeface="楷体_GB2312" pitchFamily="49" charset="-122"/>
              </a:rPr>
              <a:t>教材：</a:t>
            </a:r>
            <a:r>
              <a:rPr lang="en-US" altLang="zh-CN" sz="2800" b="1">
                <a:solidFill>
                  <a:schemeClr val="bg2"/>
                </a:solidFill>
                <a:latin typeface="楷体_GB2312" pitchFamily="49" charset="-122"/>
                <a:ea typeface="楷体_GB2312" pitchFamily="49" charset="-122"/>
              </a:rPr>
              <a:t>《</a:t>
            </a:r>
            <a:r>
              <a:rPr lang="zh-CN" altLang="en-US" sz="2800" b="1">
                <a:solidFill>
                  <a:schemeClr val="bg2"/>
                </a:solidFill>
                <a:latin typeface="楷体_GB2312" pitchFamily="49" charset="-122"/>
                <a:ea typeface="楷体_GB2312" pitchFamily="49" charset="-122"/>
              </a:rPr>
              <a:t>运筹学</a:t>
            </a:r>
            <a:r>
              <a:rPr lang="en-US" altLang="zh-CN" sz="2800" b="1">
                <a:solidFill>
                  <a:schemeClr val="bg2"/>
                </a:solidFill>
                <a:latin typeface="楷体_GB2312" pitchFamily="49" charset="-122"/>
                <a:ea typeface="楷体_GB2312" pitchFamily="49" charset="-122"/>
              </a:rPr>
              <a:t>》</a:t>
            </a:r>
            <a:r>
              <a:rPr lang="zh-CN" altLang="en-US" sz="2800" b="1">
                <a:solidFill>
                  <a:schemeClr val="bg2"/>
                </a:solidFill>
                <a:latin typeface="楷体_GB2312" pitchFamily="49" charset="-122"/>
                <a:ea typeface="楷体_GB2312" pitchFamily="49" charset="-122"/>
              </a:rPr>
              <a:t>第三版，清华大学出版社，</a:t>
            </a:r>
            <a:r>
              <a:rPr lang="en-US" altLang="zh-CN" sz="2800" b="1">
                <a:solidFill>
                  <a:schemeClr val="bg2"/>
                </a:solidFill>
                <a:latin typeface="楷体_GB2312" pitchFamily="49" charset="-122"/>
                <a:ea typeface="楷体_GB2312" pitchFamily="49" charset="-122"/>
              </a:rPr>
              <a:t>2005</a:t>
            </a:r>
            <a:r>
              <a:rPr lang="zh-CN" altLang="en-US" sz="2800" b="1">
                <a:solidFill>
                  <a:schemeClr val="bg2"/>
                </a:solidFill>
                <a:latin typeface="楷体_GB2312" pitchFamily="49" charset="-122"/>
                <a:ea typeface="楷体_GB2312" pitchFamily="49" charset="-122"/>
              </a:rPr>
              <a:t>年</a:t>
            </a:r>
            <a:r>
              <a:rPr lang="en-US" altLang="zh-CN" sz="2800" b="1">
                <a:solidFill>
                  <a:schemeClr val="bg2"/>
                </a:solidFill>
                <a:latin typeface="楷体_GB2312" pitchFamily="49" charset="-122"/>
                <a:ea typeface="楷体_GB2312" pitchFamily="49" charset="-122"/>
              </a:rPr>
              <a:t>6</a:t>
            </a:r>
            <a:r>
              <a:rPr lang="zh-CN" altLang="en-US" sz="2800" b="1">
                <a:solidFill>
                  <a:schemeClr val="bg2"/>
                </a:solidFill>
                <a:latin typeface="楷体_GB2312" pitchFamily="49" charset="-122"/>
                <a:ea typeface="楷体_GB2312" pitchFamily="49" charset="-122"/>
              </a:rPr>
              <a:t>月第</a:t>
            </a:r>
            <a:r>
              <a:rPr lang="en-US" altLang="zh-CN" sz="2800" b="1">
                <a:solidFill>
                  <a:schemeClr val="bg2"/>
                </a:solidFill>
                <a:latin typeface="楷体_GB2312" pitchFamily="49" charset="-122"/>
                <a:ea typeface="楷体_GB2312" pitchFamily="49" charset="-122"/>
              </a:rPr>
              <a:t>3</a:t>
            </a:r>
            <a:r>
              <a:rPr lang="zh-CN" altLang="en-US" sz="2800" b="1">
                <a:solidFill>
                  <a:schemeClr val="bg2"/>
                </a:solidFill>
                <a:latin typeface="楷体_GB2312" pitchFamily="49" charset="-122"/>
                <a:ea typeface="楷体_GB2312" pitchFamily="49" charset="-122"/>
              </a:rPr>
              <a:t>版</a:t>
            </a:r>
          </a:p>
          <a:p>
            <a:pPr eaLnBrk="1" hangingPunct="1">
              <a:lnSpc>
                <a:spcPct val="60000"/>
              </a:lnSpc>
              <a:spcBef>
                <a:spcPct val="0"/>
              </a:spcBef>
              <a:buFont typeface="Wingdings" pitchFamily="2" charset="2"/>
              <a:buNone/>
            </a:pPr>
            <a:endParaRPr lang="zh-CN" altLang="en-US" sz="2800" b="1">
              <a:solidFill>
                <a:schemeClr val="bg2"/>
              </a:solidFill>
              <a:latin typeface="楷体_GB2312" pitchFamily="49" charset="-122"/>
              <a:ea typeface="楷体_GB2312" pitchFamily="49" charset="-122"/>
            </a:endParaRPr>
          </a:p>
          <a:p>
            <a:pPr>
              <a:lnSpc>
                <a:spcPct val="80000"/>
              </a:lnSpc>
            </a:pPr>
            <a:r>
              <a:rPr lang="zh-CN" altLang="en-US" sz="2800" b="1">
                <a:solidFill>
                  <a:schemeClr val="bg2"/>
                </a:solidFill>
                <a:latin typeface="楷体_GB2312" pitchFamily="49" charset="-122"/>
                <a:ea typeface="楷体_GB2312" pitchFamily="49" charset="-122"/>
              </a:rPr>
              <a:t>参考书：</a:t>
            </a:r>
          </a:p>
          <a:p>
            <a:pPr>
              <a:lnSpc>
                <a:spcPct val="80000"/>
              </a:lnSpc>
              <a:buFont typeface="Wingdings" pitchFamily="2" charset="2"/>
              <a:buChar char="Ø"/>
            </a:pPr>
            <a:r>
              <a:rPr lang="zh-CN" altLang="en-US" sz="2400" b="1">
                <a:solidFill>
                  <a:schemeClr val="folHlink"/>
                </a:solidFill>
                <a:latin typeface="楷体_GB2312" pitchFamily="49" charset="-122"/>
                <a:ea typeface="楷体_GB2312" pitchFamily="49" charset="-122"/>
              </a:rPr>
              <a:t>焦宝聪、陈兰平，运筹学的思想方法及应用，北京大学出版社，北京，</a:t>
            </a:r>
            <a:r>
              <a:rPr lang="en-US" altLang="zh-CN" sz="2400" b="1">
                <a:solidFill>
                  <a:schemeClr val="folHlink"/>
                </a:solidFill>
                <a:latin typeface="楷体_GB2312" pitchFamily="49" charset="-122"/>
                <a:ea typeface="楷体_GB2312" pitchFamily="49" charset="-122"/>
              </a:rPr>
              <a:t>2008</a:t>
            </a:r>
            <a:r>
              <a:rPr lang="zh-CN" altLang="en-US" sz="2400" b="1">
                <a:solidFill>
                  <a:schemeClr val="folHlink"/>
                </a:solidFill>
                <a:latin typeface="楷体_GB2312" pitchFamily="49" charset="-122"/>
                <a:ea typeface="楷体_GB2312" pitchFamily="49" charset="-122"/>
              </a:rPr>
              <a:t>年</a:t>
            </a:r>
          </a:p>
          <a:p>
            <a:pPr>
              <a:lnSpc>
                <a:spcPct val="80000"/>
              </a:lnSpc>
              <a:buFont typeface="Wingdings" pitchFamily="2" charset="2"/>
              <a:buChar char="Ø"/>
            </a:pPr>
            <a:r>
              <a:rPr lang="zh-CN" altLang="en-US" sz="2400" b="1">
                <a:solidFill>
                  <a:schemeClr val="folHlink"/>
                </a:solidFill>
                <a:latin typeface="楷体_GB2312" pitchFamily="49" charset="-122"/>
                <a:ea typeface="楷体_GB2312" pitchFamily="49" charset="-122"/>
              </a:rPr>
              <a:t>韩中庚，实用运筹学模型、方法与计算， 清华大学出版社，北京，</a:t>
            </a:r>
            <a:r>
              <a:rPr lang="en-US" altLang="zh-CN" sz="2400" b="1">
                <a:solidFill>
                  <a:schemeClr val="folHlink"/>
                </a:solidFill>
                <a:latin typeface="楷体_GB2312" pitchFamily="49" charset="-122"/>
                <a:ea typeface="楷体_GB2312" pitchFamily="49" charset="-122"/>
              </a:rPr>
              <a:t>2007</a:t>
            </a:r>
            <a:r>
              <a:rPr lang="zh-CN" altLang="en-US" sz="2400" b="1">
                <a:solidFill>
                  <a:schemeClr val="folHlink"/>
                </a:solidFill>
                <a:latin typeface="楷体_GB2312" pitchFamily="49" charset="-122"/>
                <a:ea typeface="楷体_GB2312" pitchFamily="49" charset="-122"/>
              </a:rPr>
              <a:t>年</a:t>
            </a:r>
          </a:p>
          <a:p>
            <a:pPr>
              <a:lnSpc>
                <a:spcPct val="80000"/>
              </a:lnSpc>
              <a:buFont typeface="Wingdings" pitchFamily="2" charset="2"/>
              <a:buChar char="Ø"/>
            </a:pPr>
            <a:r>
              <a:rPr lang="zh-CN" altLang="en-US" sz="2400" b="1">
                <a:solidFill>
                  <a:schemeClr val="folHlink"/>
                </a:solidFill>
                <a:latin typeface="楷体_GB2312" pitchFamily="49" charset="-122"/>
                <a:ea typeface="楷体_GB2312" pitchFamily="49" charset="-122"/>
              </a:rPr>
              <a:t>胡运权，运筹学习题集，清华大学出版社，北京，</a:t>
            </a:r>
            <a:r>
              <a:rPr lang="en-US" altLang="zh-CN" sz="2400" b="1">
                <a:solidFill>
                  <a:schemeClr val="folHlink"/>
                </a:solidFill>
                <a:latin typeface="楷体_GB2312" pitchFamily="49" charset="-122"/>
                <a:ea typeface="楷体_GB2312" pitchFamily="49" charset="-122"/>
              </a:rPr>
              <a:t>2010</a:t>
            </a:r>
            <a:r>
              <a:rPr lang="zh-CN" altLang="en-US" sz="2400" b="1">
                <a:solidFill>
                  <a:schemeClr val="folHlink"/>
                </a:solidFill>
                <a:latin typeface="楷体_GB2312" pitchFamily="49" charset="-122"/>
                <a:ea typeface="楷体_GB2312" pitchFamily="49" charset="-122"/>
              </a:rPr>
              <a:t>年</a:t>
            </a:r>
          </a:p>
          <a:p>
            <a:pPr>
              <a:lnSpc>
                <a:spcPct val="70000"/>
              </a:lnSpc>
              <a:spcBef>
                <a:spcPct val="0"/>
              </a:spcBef>
              <a:buFont typeface="Wingdings" pitchFamily="2" charset="2"/>
              <a:buNone/>
            </a:pPr>
            <a:endParaRPr lang="zh-CN" altLang="en-US" sz="2800" b="1">
              <a:solidFill>
                <a:schemeClr val="bg2"/>
              </a:solidFill>
              <a:latin typeface="楷体_GB2312" pitchFamily="49" charset="-122"/>
              <a:ea typeface="楷体_GB2312" pitchFamily="49" charset="-122"/>
            </a:endParaRPr>
          </a:p>
          <a:p>
            <a:pPr eaLnBrk="1" hangingPunct="1">
              <a:lnSpc>
                <a:spcPct val="80000"/>
              </a:lnSpc>
            </a:pPr>
            <a:r>
              <a:rPr lang="zh-CN" altLang="en-US" sz="2800" b="1">
                <a:solidFill>
                  <a:schemeClr val="bg2"/>
                </a:solidFill>
                <a:latin typeface="楷体_GB2312" pitchFamily="49" charset="-122"/>
                <a:ea typeface="楷体_GB2312" pitchFamily="49" charset="-122"/>
              </a:rPr>
              <a:t>四次作业：第二、三、四、七周周一 </a:t>
            </a:r>
            <a:r>
              <a:rPr lang="en-US" altLang="zh-CN" sz="2800" b="1">
                <a:solidFill>
                  <a:schemeClr val="bg2"/>
                </a:solidFill>
                <a:latin typeface="楷体_GB2312" pitchFamily="49" charset="-122"/>
                <a:ea typeface="楷体_GB2312" pitchFamily="49" charset="-122"/>
              </a:rPr>
              <a:t>(9</a:t>
            </a:r>
            <a:r>
              <a:rPr lang="zh-CN" altLang="en-US" sz="2800" b="1">
                <a:solidFill>
                  <a:schemeClr val="bg2"/>
                </a:solidFill>
                <a:latin typeface="楷体_GB2312" pitchFamily="49" charset="-122"/>
                <a:ea typeface="楷体_GB2312" pitchFamily="49" charset="-122"/>
              </a:rPr>
              <a:t>月</a:t>
            </a:r>
            <a:r>
              <a:rPr lang="en-US" altLang="zh-CN" sz="2800" b="1">
                <a:solidFill>
                  <a:schemeClr val="bg2"/>
                </a:solidFill>
                <a:latin typeface="楷体_GB2312" pitchFamily="49" charset="-122"/>
                <a:ea typeface="楷体_GB2312" pitchFamily="49" charset="-122"/>
              </a:rPr>
              <a:t>10</a:t>
            </a:r>
            <a:r>
              <a:rPr lang="zh-CN" altLang="en-US" sz="2800" b="1">
                <a:solidFill>
                  <a:schemeClr val="bg2"/>
                </a:solidFill>
                <a:latin typeface="楷体_GB2312" pitchFamily="49" charset="-122"/>
                <a:ea typeface="楷体_GB2312" pitchFamily="49" charset="-122"/>
              </a:rPr>
              <a:t>日</a:t>
            </a:r>
            <a:r>
              <a:rPr lang="en-US" altLang="zh-CN" sz="2800" b="1">
                <a:solidFill>
                  <a:schemeClr val="bg2"/>
                </a:solidFill>
                <a:latin typeface="楷体_GB2312" pitchFamily="49" charset="-122"/>
                <a:ea typeface="楷体_GB2312" pitchFamily="49" charset="-122"/>
              </a:rPr>
              <a:t>,9</a:t>
            </a:r>
            <a:r>
              <a:rPr lang="zh-CN" altLang="en-US" sz="2800" b="1">
                <a:solidFill>
                  <a:schemeClr val="bg2"/>
                </a:solidFill>
                <a:latin typeface="楷体_GB2312" pitchFamily="49" charset="-122"/>
                <a:ea typeface="楷体_GB2312" pitchFamily="49" charset="-122"/>
              </a:rPr>
              <a:t>月</a:t>
            </a:r>
            <a:r>
              <a:rPr lang="en-US" altLang="zh-CN" sz="2800" b="1">
                <a:solidFill>
                  <a:schemeClr val="bg2"/>
                </a:solidFill>
                <a:latin typeface="楷体_GB2312" pitchFamily="49" charset="-122"/>
                <a:ea typeface="楷体_GB2312" pitchFamily="49" charset="-122"/>
              </a:rPr>
              <a:t>17</a:t>
            </a:r>
            <a:r>
              <a:rPr lang="zh-CN" altLang="en-US" sz="2800" b="1">
                <a:solidFill>
                  <a:schemeClr val="bg2"/>
                </a:solidFill>
                <a:latin typeface="楷体_GB2312" pitchFamily="49" charset="-122"/>
                <a:ea typeface="楷体_GB2312" pitchFamily="49" charset="-122"/>
              </a:rPr>
              <a:t>日</a:t>
            </a:r>
            <a:r>
              <a:rPr lang="en-US" altLang="zh-CN" sz="2800" b="1">
                <a:solidFill>
                  <a:schemeClr val="bg2"/>
                </a:solidFill>
                <a:latin typeface="楷体_GB2312" pitchFamily="49" charset="-122"/>
                <a:ea typeface="楷体_GB2312" pitchFamily="49" charset="-122"/>
              </a:rPr>
              <a:t>,9</a:t>
            </a:r>
            <a:r>
              <a:rPr lang="zh-CN" altLang="en-US" sz="2800" b="1">
                <a:solidFill>
                  <a:schemeClr val="bg2"/>
                </a:solidFill>
                <a:latin typeface="楷体_GB2312" pitchFamily="49" charset="-122"/>
                <a:ea typeface="楷体_GB2312" pitchFamily="49" charset="-122"/>
              </a:rPr>
              <a:t>月</a:t>
            </a:r>
            <a:r>
              <a:rPr lang="en-US" altLang="zh-CN" sz="2800" b="1">
                <a:solidFill>
                  <a:schemeClr val="bg2"/>
                </a:solidFill>
                <a:latin typeface="楷体_GB2312" pitchFamily="49" charset="-122"/>
                <a:ea typeface="楷体_GB2312" pitchFamily="49" charset="-122"/>
              </a:rPr>
              <a:t>24</a:t>
            </a:r>
            <a:r>
              <a:rPr lang="zh-CN" altLang="en-US" sz="2800" b="1">
                <a:solidFill>
                  <a:schemeClr val="bg2"/>
                </a:solidFill>
                <a:latin typeface="楷体_GB2312" pitchFamily="49" charset="-122"/>
                <a:ea typeface="楷体_GB2312" pitchFamily="49" charset="-122"/>
              </a:rPr>
              <a:t>日</a:t>
            </a:r>
            <a:r>
              <a:rPr lang="en-US" altLang="zh-CN" sz="2800" b="1">
                <a:solidFill>
                  <a:schemeClr val="bg2"/>
                </a:solidFill>
                <a:latin typeface="楷体_GB2312" pitchFamily="49" charset="-122"/>
                <a:ea typeface="楷体_GB2312" pitchFamily="49" charset="-122"/>
              </a:rPr>
              <a:t>,10</a:t>
            </a:r>
            <a:r>
              <a:rPr lang="zh-CN" altLang="en-US" sz="2800" b="1">
                <a:solidFill>
                  <a:schemeClr val="bg2"/>
                </a:solidFill>
                <a:latin typeface="楷体_GB2312" pitchFamily="49" charset="-122"/>
                <a:ea typeface="楷体_GB2312" pitchFamily="49" charset="-122"/>
              </a:rPr>
              <a:t>月</a:t>
            </a:r>
            <a:r>
              <a:rPr lang="en-US" altLang="zh-CN" sz="2800" b="1">
                <a:solidFill>
                  <a:schemeClr val="bg2"/>
                </a:solidFill>
                <a:latin typeface="楷体_GB2312" pitchFamily="49" charset="-122"/>
                <a:ea typeface="楷体_GB2312" pitchFamily="49" charset="-122"/>
              </a:rPr>
              <a:t>15</a:t>
            </a:r>
            <a:r>
              <a:rPr lang="zh-CN" altLang="en-US" sz="2800" b="1">
                <a:solidFill>
                  <a:schemeClr val="bg2"/>
                </a:solidFill>
                <a:latin typeface="楷体_GB2312" pitchFamily="49" charset="-122"/>
                <a:ea typeface="楷体_GB2312" pitchFamily="49" charset="-122"/>
              </a:rPr>
              <a:t>日</a:t>
            </a:r>
            <a:r>
              <a:rPr lang="en-US" altLang="zh-CN" sz="2800" b="1">
                <a:solidFill>
                  <a:schemeClr val="bg2"/>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（占</a:t>
            </a:r>
            <a:r>
              <a:rPr lang="en-US" altLang="zh-CN" sz="2800" b="1">
                <a:solidFill>
                  <a:srgbClr val="FF0000"/>
                </a:solidFill>
                <a:latin typeface="楷体_GB2312" pitchFamily="49" charset="-122"/>
                <a:ea typeface="楷体_GB2312" pitchFamily="49" charset="-122"/>
              </a:rPr>
              <a:t>30%</a:t>
            </a:r>
            <a:r>
              <a:rPr lang="zh-CN" altLang="en-US" sz="2800" b="1">
                <a:solidFill>
                  <a:srgbClr val="FF0000"/>
                </a:solidFill>
                <a:latin typeface="楷体_GB2312" pitchFamily="49" charset="-122"/>
                <a:ea typeface="楷体_GB2312" pitchFamily="49" charset="-122"/>
              </a:rPr>
              <a:t>，一次作业</a:t>
            </a:r>
            <a:r>
              <a:rPr lang="en-US" altLang="zh-CN" sz="2800" b="1">
                <a:solidFill>
                  <a:srgbClr val="FF0000"/>
                </a:solidFill>
                <a:latin typeface="楷体_GB2312" pitchFamily="49" charset="-122"/>
                <a:ea typeface="楷体_GB2312" pitchFamily="49" charset="-122"/>
              </a:rPr>
              <a:t>7.5</a:t>
            </a:r>
            <a:r>
              <a:rPr lang="zh-CN" altLang="en-US" sz="2800" b="1">
                <a:solidFill>
                  <a:srgbClr val="FF0000"/>
                </a:solidFill>
                <a:latin typeface="楷体_GB2312" pitchFamily="49" charset="-122"/>
                <a:ea typeface="楷体_GB2312" pitchFamily="49" charset="-122"/>
              </a:rPr>
              <a:t>分）</a:t>
            </a:r>
          </a:p>
          <a:p>
            <a:pPr eaLnBrk="1" hangingPunct="1">
              <a:lnSpc>
                <a:spcPct val="70000"/>
              </a:lnSpc>
              <a:spcBef>
                <a:spcPct val="0"/>
              </a:spcBef>
              <a:buFont typeface="Wingdings" pitchFamily="2" charset="2"/>
              <a:buNone/>
            </a:pPr>
            <a:endParaRPr lang="zh-CN" altLang="en-US" sz="2800" b="1">
              <a:solidFill>
                <a:schemeClr val="bg2"/>
              </a:solidFill>
              <a:latin typeface="楷体_GB2312" pitchFamily="49" charset="-122"/>
              <a:ea typeface="楷体_GB2312" pitchFamily="49" charset="-122"/>
            </a:endParaRPr>
          </a:p>
          <a:p>
            <a:pPr eaLnBrk="1" hangingPunct="1">
              <a:lnSpc>
                <a:spcPct val="80000"/>
              </a:lnSpc>
            </a:pPr>
            <a:r>
              <a:rPr lang="zh-CN" altLang="en-US" sz="2800" b="1">
                <a:solidFill>
                  <a:schemeClr val="bg2"/>
                </a:solidFill>
                <a:latin typeface="楷体_GB2312" pitchFamily="49" charset="-122"/>
                <a:ea typeface="楷体_GB2312" pitchFamily="49" charset="-122"/>
              </a:rPr>
              <a:t>考试：第</a:t>
            </a:r>
            <a:r>
              <a:rPr lang="en-US" altLang="zh-CN" sz="2800" b="1">
                <a:solidFill>
                  <a:schemeClr val="bg2"/>
                </a:solidFill>
                <a:latin typeface="楷体_GB2312" pitchFamily="49" charset="-122"/>
                <a:ea typeface="楷体_GB2312" pitchFamily="49" charset="-122"/>
              </a:rPr>
              <a:t>13</a:t>
            </a:r>
            <a:r>
              <a:rPr lang="zh-CN" altLang="en-US" sz="2800" b="1">
                <a:solidFill>
                  <a:schemeClr val="bg2"/>
                </a:solidFill>
                <a:latin typeface="楷体_GB2312" pitchFamily="49" charset="-122"/>
                <a:ea typeface="楷体_GB2312" pitchFamily="49" charset="-122"/>
              </a:rPr>
              <a:t>周（闭卷笔试</a:t>
            </a:r>
            <a:r>
              <a:rPr lang="zh-CN" altLang="en-US" sz="2800" b="1">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（占</a:t>
            </a:r>
            <a:r>
              <a:rPr lang="en-US" altLang="zh-CN" sz="2800" b="1">
                <a:solidFill>
                  <a:srgbClr val="FF0000"/>
                </a:solidFill>
                <a:latin typeface="楷体_GB2312" pitchFamily="49" charset="-122"/>
                <a:ea typeface="楷体_GB2312" pitchFamily="49" charset="-122"/>
              </a:rPr>
              <a:t>70%</a:t>
            </a:r>
            <a:r>
              <a:rPr lang="zh-CN" altLang="en-US" sz="2800" b="1">
                <a:solidFill>
                  <a:srgbClr val="FF0000"/>
                </a:solidFill>
                <a:latin typeface="楷体_GB2312" pitchFamily="49" charset="-122"/>
                <a:ea typeface="楷体_GB2312" pitchFamily="49" charset="-122"/>
              </a:rPr>
              <a:t>）</a:t>
            </a:r>
          </a:p>
          <a:p>
            <a:pPr eaLnBrk="1" hangingPunct="1">
              <a:lnSpc>
                <a:spcPct val="80000"/>
              </a:lnSpc>
              <a:buFont typeface="Wingdings" pitchFamily="2" charset="2"/>
              <a:buNone/>
            </a:pPr>
            <a:r>
              <a:rPr lang="zh-CN" altLang="en-US" sz="2800" b="1">
                <a:solidFill>
                  <a:srgbClr val="FF0000"/>
                </a:solidFill>
                <a:latin typeface="楷体_GB2312" pitchFamily="49" charset="-122"/>
                <a:ea typeface="楷体_GB2312" pitchFamily="49" charset="-122"/>
              </a:rPr>
              <a:t>                （一次作业不交，笔试</a:t>
            </a:r>
            <a:r>
              <a:rPr lang="en-US" altLang="zh-CN" sz="2800" b="1">
                <a:solidFill>
                  <a:srgbClr val="FF0000"/>
                </a:solidFill>
                <a:latin typeface="楷体_GB2312" pitchFamily="49" charset="-122"/>
                <a:ea typeface="楷体_GB2312" pitchFamily="49" charset="-122"/>
              </a:rPr>
              <a:t>85</a:t>
            </a:r>
            <a:r>
              <a:rPr lang="zh-CN" altLang="en-US" sz="2800" b="1">
                <a:solidFill>
                  <a:srgbClr val="FF0000"/>
                </a:solidFill>
                <a:latin typeface="楷体_GB2312" pitchFamily="49" charset="-122"/>
                <a:ea typeface="楷体_GB2312" pitchFamily="49" charset="-122"/>
              </a:rPr>
              <a:t>分算及格）</a:t>
            </a:r>
          </a:p>
        </p:txBody>
      </p:sp>
      <p:sp>
        <p:nvSpPr>
          <p:cNvPr id="6147" name="Text Box 4"/>
          <p:cNvSpPr txBox="1">
            <a:spLocks noChangeArrowheads="1"/>
          </p:cNvSpPr>
          <p:nvPr/>
        </p:nvSpPr>
        <p:spPr bwMode="auto">
          <a:xfrm>
            <a:off x="2484438" y="188913"/>
            <a:ext cx="3960812" cy="579437"/>
          </a:xfrm>
          <a:prstGeom prst="rect">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3200" b="1"/>
              <a:t>《</a:t>
            </a:r>
            <a:r>
              <a:rPr lang="zh-CN" altLang="en-US" sz="3200" b="1"/>
              <a:t>运筹学</a:t>
            </a:r>
            <a:r>
              <a:rPr lang="en-US" altLang="zh-CN" sz="3200" b="1"/>
              <a:t>》</a:t>
            </a:r>
            <a:r>
              <a:rPr lang="zh-CN" altLang="en-US" sz="3200" b="1"/>
              <a:t>课程介绍</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381000"/>
            <a:ext cx="8763000" cy="55816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lvl="2" algn="just" eaLnBrk="1" hangingPunct="1">
              <a:buClr>
                <a:srgbClr val="FF0000"/>
              </a:buClr>
              <a:buFont typeface="Wingdings" pitchFamily="2" charset="2"/>
              <a:buChar char="v"/>
              <a:defRPr/>
            </a:pPr>
            <a:r>
              <a:rPr lang="zh-CN" altLang="en-US" sz="4000" b="1">
                <a:solidFill>
                  <a:srgbClr val="FF0000"/>
                </a:solidFill>
                <a:effectLst>
                  <a:outerShdw blurRad="38100" dist="38100" dir="2700000" algn="tl">
                    <a:srgbClr val="C0C0C0"/>
                  </a:outerShdw>
                </a:effectLst>
                <a:latin typeface="华文楷体" pitchFamily="2" charset="-122"/>
                <a:ea typeface="华文楷体" pitchFamily="2" charset="-122"/>
              </a:rPr>
              <a:t>田忌赛马        </a:t>
            </a:r>
            <a:r>
              <a:rPr lang="en-US" altLang="zh-CN" sz="1800" b="1"/>
              <a:t>《</a:t>
            </a:r>
            <a:r>
              <a:rPr lang="zh-CN" altLang="en-US" sz="1800" b="1"/>
              <a:t>史记</a:t>
            </a:r>
            <a:r>
              <a:rPr lang="en-US" altLang="zh-CN" sz="1800" b="1"/>
              <a:t>·</a:t>
            </a:r>
            <a:r>
              <a:rPr lang="zh-CN" altLang="en-US" sz="1800" b="1"/>
              <a:t>孙子吴起列传第五</a:t>
            </a:r>
            <a:r>
              <a:rPr lang="en-US" altLang="zh-CN" sz="1800" b="1"/>
              <a:t>》</a:t>
            </a:r>
            <a:endParaRPr lang="zh-CN" altLang="en-US" sz="1800" b="1">
              <a:solidFill>
                <a:srgbClr val="FF0000"/>
              </a:solidFill>
              <a:effectLst>
                <a:outerShdw blurRad="38100" dist="38100" dir="2700000" algn="tl">
                  <a:srgbClr val="C0C0C0"/>
                </a:outerShdw>
              </a:effectLst>
              <a:latin typeface="华文楷体" pitchFamily="2" charset="-122"/>
              <a:ea typeface="华文楷体" pitchFamily="2" charset="-122"/>
            </a:endParaRPr>
          </a:p>
          <a:p>
            <a:pPr algn="just" eaLnBrk="1" hangingPunct="1">
              <a:defRPr/>
            </a:pPr>
            <a:r>
              <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rPr>
              <a:t>齐王要与大臣田忌赛马，双方各出上、中、下马各一匹，对局三次，每次胜负</a:t>
            </a:r>
            <a:r>
              <a:rPr lang="en-US" altLang="zh-CN" sz="2800" b="1">
                <a:solidFill>
                  <a:srgbClr val="121224"/>
                </a:solidFill>
                <a:effectLst>
                  <a:outerShdw blurRad="38100" dist="38100" dir="2700000" algn="tl">
                    <a:srgbClr val="C0C0C0"/>
                  </a:outerShdw>
                </a:effectLst>
                <a:latin typeface="华文楷体" pitchFamily="2" charset="-122"/>
                <a:ea typeface="华文楷体" pitchFamily="2" charset="-122"/>
              </a:rPr>
              <a:t>1000</a:t>
            </a:r>
            <a:r>
              <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rPr>
              <a:t>金。</a:t>
            </a:r>
            <a:endParaRPr lang="en-US" altLang="zh-CN" sz="2800" b="1">
              <a:solidFill>
                <a:srgbClr val="121224"/>
              </a:solidFill>
              <a:effectLst>
                <a:outerShdw blurRad="38100" dist="38100" dir="2700000" algn="tl">
                  <a:srgbClr val="C0C0C0"/>
                </a:outerShdw>
              </a:effectLst>
              <a:latin typeface="华文楷体" pitchFamily="2" charset="-122"/>
              <a:ea typeface="华文楷体" pitchFamily="2" charset="-122"/>
            </a:endParaRPr>
          </a:p>
          <a:p>
            <a:pPr algn="just" eaLnBrk="1" hangingPunct="1">
              <a:defRPr/>
            </a:pPr>
            <a:endParaRPr lang="en-US" altLang="zh-CN" sz="2800" b="1">
              <a:solidFill>
                <a:srgbClr val="121224"/>
              </a:solidFill>
              <a:effectLst>
                <a:outerShdw blurRad="38100" dist="38100" dir="2700000" algn="tl">
                  <a:srgbClr val="C0C0C0"/>
                </a:outerShdw>
              </a:effectLst>
              <a:latin typeface="华文楷体" pitchFamily="2" charset="-122"/>
              <a:ea typeface="华文楷体" pitchFamily="2" charset="-122"/>
            </a:endParaRPr>
          </a:p>
          <a:p>
            <a:pPr algn="just" eaLnBrk="1" hangingPunct="1">
              <a:defRPr/>
            </a:pPr>
            <a:r>
              <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rPr>
              <a:t>田忌在好友、著名的军事谋略家孙膑的指导下，以以下安排：</a:t>
            </a:r>
            <a:endParaRPr lang="zh-CN" altLang="en-US" sz="4000" b="1">
              <a:solidFill>
                <a:srgbClr val="121224"/>
              </a:solidFill>
              <a:effectLst>
                <a:outerShdw blurRad="38100" dist="38100" dir="2700000" algn="tl">
                  <a:srgbClr val="C0C0C0"/>
                </a:outerShdw>
              </a:effectLst>
              <a:latin typeface="华文楷体" pitchFamily="2" charset="-122"/>
              <a:ea typeface="华文楷体" pitchFamily="2" charset="-122"/>
            </a:endParaRPr>
          </a:p>
          <a:p>
            <a:pPr eaLnBrk="1" hangingPunct="1">
              <a:defRPr/>
            </a:pPr>
            <a:r>
              <a:rPr lang="zh-CN" altLang="en-US" sz="4000" b="1">
                <a:solidFill>
                  <a:srgbClr val="121224"/>
                </a:solidFill>
                <a:effectLst>
                  <a:outerShdw blurRad="38100" dist="38100" dir="2700000" algn="tl">
                    <a:srgbClr val="C0C0C0"/>
                  </a:outerShdw>
                </a:effectLst>
                <a:latin typeface="华文楷体" pitchFamily="2" charset="-122"/>
                <a:ea typeface="华文楷体" pitchFamily="2" charset="-122"/>
              </a:rPr>
              <a:t>        齐王	上	中	下	</a:t>
            </a:r>
          </a:p>
          <a:p>
            <a:pPr eaLnBrk="1" hangingPunct="1">
              <a:defRPr/>
            </a:pPr>
            <a:r>
              <a:rPr lang="zh-CN" altLang="en-US" sz="4000" b="1">
                <a:solidFill>
                  <a:srgbClr val="121224"/>
                </a:solidFill>
                <a:effectLst>
                  <a:outerShdw blurRad="38100" dist="38100" dir="2700000" algn="tl">
                    <a:srgbClr val="C0C0C0"/>
                  </a:outerShdw>
                </a:effectLst>
                <a:latin typeface="华文楷体" pitchFamily="2" charset="-122"/>
                <a:ea typeface="华文楷体" pitchFamily="2" charset="-122"/>
              </a:rPr>
              <a:t>        田忌	下	上	中	</a:t>
            </a:r>
          </a:p>
          <a:p>
            <a:pPr algn="just" eaLnBrk="1" hangingPunct="1">
              <a:defRPr/>
            </a:pPr>
            <a:endParaRPr lang="en-US" altLang="zh-CN" sz="2800" b="1">
              <a:solidFill>
                <a:srgbClr val="121224"/>
              </a:solidFill>
              <a:effectLst>
                <a:outerShdw blurRad="38100" dist="38100" dir="2700000" algn="tl">
                  <a:srgbClr val="C0C0C0"/>
                </a:outerShdw>
              </a:effectLst>
              <a:latin typeface="华文楷体" pitchFamily="2" charset="-122"/>
              <a:ea typeface="华文楷体" pitchFamily="2" charset="-122"/>
            </a:endParaRPr>
          </a:p>
          <a:p>
            <a:pPr eaLnBrk="1" hangingPunct="1">
              <a:defRPr/>
            </a:pPr>
            <a:r>
              <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rPr>
              <a:t>最终净胜一局，赢得</a:t>
            </a:r>
            <a:r>
              <a:rPr lang="en-US" altLang="zh-CN" sz="2800" b="1">
                <a:solidFill>
                  <a:srgbClr val="121224"/>
                </a:solidFill>
                <a:effectLst>
                  <a:outerShdw blurRad="38100" dist="38100" dir="2700000" algn="tl">
                    <a:srgbClr val="C0C0C0"/>
                  </a:outerShdw>
                </a:effectLst>
                <a:latin typeface="华文楷体" pitchFamily="2" charset="-122"/>
                <a:ea typeface="华文楷体" pitchFamily="2" charset="-122"/>
              </a:rPr>
              <a:t>1000</a:t>
            </a:r>
            <a:r>
              <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rPr>
              <a:t>金。</a:t>
            </a:r>
            <a:r>
              <a:rPr lang="zh-CN" altLang="en-US" sz="1600" b="1"/>
              <a:t>孙膑运用了一种科学合理的思想方法，就是我国数学家华罗庚先生在</a:t>
            </a:r>
            <a:r>
              <a:rPr lang="en-US" altLang="zh-CN" sz="1600" b="1"/>
              <a:t>《</a:t>
            </a:r>
            <a:r>
              <a:rPr lang="zh-CN" altLang="en-US" sz="1600" b="1"/>
              <a:t>统筹方法</a:t>
            </a:r>
            <a:r>
              <a:rPr lang="en-US" altLang="zh-CN" sz="1600" b="1"/>
              <a:t>》</a:t>
            </a:r>
            <a:r>
              <a:rPr lang="zh-CN" altLang="en-US" sz="1600" b="1"/>
              <a:t>中所介绍的</a:t>
            </a:r>
            <a:r>
              <a:rPr lang="zh-CN" altLang="en-US" sz="1600" b="1">
                <a:solidFill>
                  <a:srgbClr val="FF0000"/>
                </a:solidFill>
              </a:rPr>
              <a:t>对策论</a:t>
            </a:r>
          </a:p>
          <a:p>
            <a:pPr algn="just" eaLnBrk="1" hangingPunct="1">
              <a:defRPr/>
            </a:pPr>
            <a:endParaRPr lang="zh-CN" altLang="en-US" sz="2800" b="1">
              <a:solidFill>
                <a:srgbClr val="121224"/>
              </a:solidFill>
              <a:effectLst>
                <a:outerShdw blurRad="38100" dist="38100" dir="2700000" algn="tl">
                  <a:srgbClr val="C0C0C0"/>
                </a:outerShdw>
              </a:effectLst>
              <a:latin typeface="华文楷体" pitchFamily="2" charset="-122"/>
              <a:ea typeface="华文楷体" pitchFamily="2" charset="-122"/>
            </a:endParaRPr>
          </a:p>
        </p:txBody>
      </p:sp>
      <p:sp>
        <p:nvSpPr>
          <p:cNvPr id="8195" name="Line 3"/>
          <p:cNvSpPr>
            <a:spLocks noChangeShapeType="1"/>
          </p:cNvSpPr>
          <p:nvPr/>
        </p:nvSpPr>
        <p:spPr bwMode="auto">
          <a:xfrm>
            <a:off x="2105025" y="3213100"/>
            <a:ext cx="5562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 name="Line 4"/>
          <p:cNvSpPr>
            <a:spLocks noChangeShapeType="1"/>
          </p:cNvSpPr>
          <p:nvPr/>
        </p:nvSpPr>
        <p:spPr bwMode="auto">
          <a:xfrm>
            <a:off x="2105025" y="3789363"/>
            <a:ext cx="5562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 name="Line 5"/>
          <p:cNvSpPr>
            <a:spLocks noChangeShapeType="1"/>
          </p:cNvSpPr>
          <p:nvPr/>
        </p:nvSpPr>
        <p:spPr bwMode="auto">
          <a:xfrm>
            <a:off x="2028825" y="4437063"/>
            <a:ext cx="5562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Line 6"/>
          <p:cNvSpPr>
            <a:spLocks noChangeShapeType="1"/>
          </p:cNvSpPr>
          <p:nvPr/>
        </p:nvSpPr>
        <p:spPr bwMode="auto">
          <a:xfrm>
            <a:off x="3629025" y="3213100"/>
            <a:ext cx="0" cy="1219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矩形 11"/>
          <p:cNvSpPr>
            <a:spLocks noChangeArrowheads="1"/>
          </p:cNvSpPr>
          <p:nvPr/>
        </p:nvSpPr>
        <p:spPr bwMode="auto">
          <a:xfrm>
            <a:off x="0" y="5622925"/>
            <a:ext cx="9144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3100" b="1">
                <a:solidFill>
                  <a:srgbClr val="0033CC"/>
                </a:solidFill>
                <a:latin typeface="黑体" pitchFamily="49" charset="-122"/>
                <a:ea typeface="黑体" pitchFamily="49" charset="-122"/>
              </a:rPr>
              <a:t>田忌赛马的故事说明，在已有条件下，经过统筹安排，选择一个最好的方案，就会取得最好的效果。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blinds(horizontal)">
                                      <p:cBhvr>
                                        <p:cTn id="10" dur="500"/>
                                        <p:tgtEl>
                                          <p:spTgt spid="819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blinds(horizontal)">
                                      <p:cBhvr>
                                        <p:cTn id="13" dur="500"/>
                                        <p:tgtEl>
                                          <p:spTgt spid="819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blinds(horizontal)">
                                      <p:cBhvr>
                                        <p:cTn id="16" dur="500"/>
                                        <p:tgtEl>
                                          <p:spTgt spid="81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194">
                                            <p:txEl>
                                              <p:pRg st="3" end="3"/>
                                            </p:txEl>
                                          </p:spTgt>
                                        </p:tgtEl>
                                        <p:attrNameLst>
                                          <p:attrName>style.visibility</p:attrName>
                                        </p:attrNameLst>
                                      </p:cBhvr>
                                      <p:to>
                                        <p:strVal val="visible"/>
                                      </p:to>
                                    </p:set>
                                    <p:animEffect transition="in" filter="blinds(horizontal)">
                                      <p:cBhvr>
                                        <p:cTn id="21" dur="500"/>
                                        <p:tgtEl>
                                          <p:spTgt spid="8194">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194">
                                            <p:txEl>
                                              <p:pRg st="4" end="4"/>
                                            </p:txEl>
                                          </p:spTgt>
                                        </p:tgtEl>
                                        <p:attrNameLst>
                                          <p:attrName>style.visibility</p:attrName>
                                        </p:attrNameLst>
                                      </p:cBhvr>
                                      <p:to>
                                        <p:strVal val="visible"/>
                                      </p:to>
                                    </p:set>
                                    <p:animEffect transition="in" filter="blinds(horizontal)">
                                      <p:cBhvr>
                                        <p:cTn id="24" dur="500"/>
                                        <p:tgtEl>
                                          <p:spTgt spid="8194">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194">
                                            <p:txEl>
                                              <p:pRg st="5" end="5"/>
                                            </p:txEl>
                                          </p:spTgt>
                                        </p:tgtEl>
                                        <p:attrNameLst>
                                          <p:attrName>style.visibility</p:attrName>
                                        </p:attrNameLst>
                                      </p:cBhvr>
                                      <p:to>
                                        <p:strVal val="visible"/>
                                      </p:to>
                                    </p:set>
                                    <p:animEffect transition="in" filter="blinds(horizontal)">
                                      <p:cBhvr>
                                        <p:cTn id="27" dur="500"/>
                                        <p:tgtEl>
                                          <p:spTgt spid="8194">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194">
                                            <p:txEl>
                                              <p:pRg st="7" end="7"/>
                                            </p:txEl>
                                          </p:spTgt>
                                        </p:tgtEl>
                                        <p:attrNameLst>
                                          <p:attrName>style.visibility</p:attrName>
                                        </p:attrNameLst>
                                      </p:cBhvr>
                                      <p:to>
                                        <p:strVal val="visible"/>
                                      </p:to>
                                    </p:set>
                                    <p:animEffect transition="in" filter="blinds(horizontal)">
                                      <p:cBhvr>
                                        <p:cTn id="30" dur="500"/>
                                        <p:tgtEl>
                                          <p:spTgt spid="819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194">
                                            <p:txEl>
                                              <p:pRg st="7" end="7"/>
                                            </p:txEl>
                                          </p:spTgt>
                                        </p:tgtEl>
                                        <p:attrNameLst>
                                          <p:attrName>style.visibility</p:attrName>
                                        </p:attrNameLst>
                                      </p:cBhvr>
                                      <p:to>
                                        <p:strVal val="visible"/>
                                      </p:to>
                                    </p:set>
                                    <p:animEffect transition="in" filter="blinds(horizontal)">
                                      <p:cBhvr>
                                        <p:cTn id="35" dur="500"/>
                                        <p:tgtEl>
                                          <p:spTgt spid="8194">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blinds(horizontal)">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6" grpId="0" animBg="1"/>
      <p:bldP spid="8197" grpId="0" animBg="1"/>
      <p:bldP spid="81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p:cNvGraphicFramePr>
            <a:graphicFrameLocks noChangeAspect="1"/>
          </p:cNvGraphicFramePr>
          <p:nvPr/>
        </p:nvGraphicFramePr>
        <p:xfrm>
          <a:off x="1258888" y="0"/>
          <a:ext cx="5834062" cy="4657725"/>
        </p:xfrm>
        <a:graphic>
          <a:graphicData uri="http://schemas.openxmlformats.org/presentationml/2006/ole">
            <mc:AlternateContent xmlns:mc="http://schemas.openxmlformats.org/markup-compatibility/2006">
              <mc:Choice xmlns:v="urn:schemas-microsoft-com:vml" Requires="v">
                <p:oleObj spid="_x0000_s8233" name="Document" r:id="rId3" imgW="4617934" imgH="3686153" progId="Word.Document.8">
                  <p:embed/>
                </p:oleObj>
              </mc:Choice>
              <mc:Fallback>
                <p:oleObj name="Document" r:id="rId3" imgW="4617934" imgH="36861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0"/>
                        <a:ext cx="5834062"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nvGraphicFramePr>
        <p:xfrm>
          <a:off x="755650" y="4652963"/>
          <a:ext cx="7499350" cy="890587"/>
        </p:xfrm>
        <a:graphic>
          <a:graphicData uri="http://schemas.openxmlformats.org/presentationml/2006/ole">
            <mc:AlternateContent xmlns:mc="http://schemas.openxmlformats.org/markup-compatibility/2006">
              <mc:Choice xmlns:v="urn:schemas-microsoft-com:vml" Requires="v">
                <p:oleObj spid="_x0000_s8234" name="Equation" r:id="rId5" imgW="3022600" imgH="457200" progId="Equation.DSMT4">
                  <p:embed/>
                </p:oleObj>
              </mc:Choice>
              <mc:Fallback>
                <p:oleObj name="Equation" r:id="rId5" imgW="302260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7499350" cy="89058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7"/>
          <p:cNvGraphicFramePr>
            <a:graphicFrameLocks noChangeAspect="1"/>
          </p:cNvGraphicFramePr>
          <p:nvPr/>
        </p:nvGraphicFramePr>
        <p:xfrm>
          <a:off x="755650" y="5734050"/>
          <a:ext cx="7499350" cy="890588"/>
        </p:xfrm>
        <a:graphic>
          <a:graphicData uri="http://schemas.openxmlformats.org/presentationml/2006/ole">
            <mc:AlternateContent xmlns:mc="http://schemas.openxmlformats.org/markup-compatibility/2006">
              <mc:Choice xmlns:v="urn:schemas-microsoft-com:vml" Requires="v">
                <p:oleObj spid="_x0000_s8235" name="Equation" r:id="rId7" imgW="3022600" imgH="457200" progId="Equation.DSMT4">
                  <p:embed/>
                </p:oleObj>
              </mc:Choice>
              <mc:Fallback>
                <p:oleObj name="Equation" r:id="rId7" imgW="3022600" imgH="457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734050"/>
                        <a:ext cx="7499350" cy="890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trips(downRigh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fade">
                                      <p:cBhvr>
                                        <p:cTn id="12" dur="1000"/>
                                        <p:tgtEl>
                                          <p:spTgt spid="23559"/>
                                        </p:tgtEl>
                                      </p:cBhvr>
                                    </p:animEffect>
                                    <p:anim calcmode="lin" valueType="num">
                                      <p:cBhvr>
                                        <p:cTn id="13" dur="1000" fill="hold"/>
                                        <p:tgtEl>
                                          <p:spTgt spid="23559"/>
                                        </p:tgtEl>
                                        <p:attrNameLst>
                                          <p:attrName>ppt_x</p:attrName>
                                        </p:attrNameLst>
                                      </p:cBhvr>
                                      <p:tavLst>
                                        <p:tav tm="0">
                                          <p:val>
                                            <p:strVal val="#ppt_x"/>
                                          </p:val>
                                        </p:tav>
                                        <p:tav tm="100000">
                                          <p:val>
                                            <p:strVal val="#ppt_x"/>
                                          </p:val>
                                        </p:tav>
                                      </p:tavLst>
                                    </p:anim>
                                    <p:anim calcmode="lin" valueType="num">
                                      <p:cBhvr>
                                        <p:cTn id="14" dur="1000" fill="hold"/>
                                        <p:tgtEl>
                                          <p:spTgt spid="2355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48038" y="0"/>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spcBef>
                <a:spcPct val="20000"/>
              </a:spcBef>
            </a:pPr>
            <a:r>
              <a:rPr lang="zh-CN" altLang="en-US" sz="3200" b="1">
                <a:solidFill>
                  <a:schemeClr val="folHlink"/>
                </a:solidFill>
                <a:latin typeface="Times New Roman" pitchFamily="18" charset="0"/>
                <a:ea typeface="黑体" pitchFamily="49" charset="-122"/>
              </a:rPr>
              <a:t>建模分析</a:t>
            </a:r>
          </a:p>
        </p:txBody>
      </p:sp>
      <p:graphicFrame>
        <p:nvGraphicFramePr>
          <p:cNvPr id="81923" name="Object 3"/>
          <p:cNvGraphicFramePr>
            <a:graphicFrameLocks noChangeAspect="1"/>
          </p:cNvGraphicFramePr>
          <p:nvPr/>
        </p:nvGraphicFramePr>
        <p:xfrm>
          <a:off x="611188" y="836613"/>
          <a:ext cx="8024812" cy="4752975"/>
        </p:xfrm>
        <a:graphic>
          <a:graphicData uri="http://schemas.openxmlformats.org/presentationml/2006/ole">
            <mc:AlternateContent xmlns:mc="http://schemas.openxmlformats.org/markup-compatibility/2006">
              <mc:Choice xmlns:v="urn:schemas-microsoft-com:vml" Requires="v">
                <p:oleObj spid="_x0000_s9232" name="文档" r:id="rId3" imgW="4798179" imgH="3085811" progId="Word.Document.8">
                  <p:embed/>
                </p:oleObj>
              </mc:Choice>
              <mc:Fallback>
                <p:oleObj name="文档" r:id="rId3" imgW="4798179" imgH="308581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836613"/>
                        <a:ext cx="8024812" cy="475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strips(downRight)">
                                      <p:cBhvr>
                                        <p:cTn id="7"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116013" y="404813"/>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20000"/>
              </a:spcBef>
              <a:buFontTx/>
              <a:buChar char="•"/>
            </a:pPr>
            <a:r>
              <a:rPr lang="zh-CN" altLang="en-US" sz="3200" b="1">
                <a:solidFill>
                  <a:schemeClr val="folHlink"/>
                </a:solidFill>
                <a:latin typeface="Times New Roman" pitchFamily="18" charset="0"/>
                <a:ea typeface="黑体" pitchFamily="49" charset="-122"/>
              </a:rPr>
              <a:t>模型</a:t>
            </a:r>
          </a:p>
        </p:txBody>
      </p:sp>
      <p:graphicFrame>
        <p:nvGraphicFramePr>
          <p:cNvPr id="82947" name="Object 3"/>
          <p:cNvGraphicFramePr>
            <a:graphicFrameLocks noChangeAspect="1"/>
          </p:cNvGraphicFramePr>
          <p:nvPr/>
        </p:nvGraphicFramePr>
        <p:xfrm>
          <a:off x="900113" y="2420938"/>
          <a:ext cx="7851775" cy="3511550"/>
        </p:xfrm>
        <a:graphic>
          <a:graphicData uri="http://schemas.openxmlformats.org/presentationml/2006/ole">
            <mc:AlternateContent xmlns:mc="http://schemas.openxmlformats.org/markup-compatibility/2006">
              <mc:Choice xmlns:v="urn:schemas-microsoft-com:vml" Requires="v">
                <p:oleObj spid="_x0000_s10256" name="文档" r:id="rId3" imgW="4379755" imgH="1963321" progId="Word.Document.8">
                  <p:embed/>
                </p:oleObj>
              </mc:Choice>
              <mc:Fallback>
                <p:oleObj name="文档" r:id="rId3" imgW="4379755" imgH="196332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20938"/>
                        <a:ext cx="7851775" cy="351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trips(downRight)">
                                      <p:cBhvr>
                                        <p:cTn id="7"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11275</TotalTime>
  <Words>1008</Words>
  <Application>Microsoft Office PowerPoint</Application>
  <PresentationFormat>全屏显示(4:3)</PresentationFormat>
  <Paragraphs>124</Paragraphs>
  <Slides>14</Slides>
  <Notes>1</Notes>
  <HiddenSlides>2</HiddenSlides>
  <MMClips>0</MMClips>
  <ScaleCrop>false</ScaleCrop>
  <HeadingPairs>
    <vt:vector size="10"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14</vt:i4>
      </vt:variant>
      <vt:variant>
        <vt:lpstr>自定义放映</vt:lpstr>
      </vt:variant>
      <vt:variant>
        <vt:i4>1</vt:i4>
      </vt:variant>
    </vt:vector>
  </HeadingPairs>
  <TitlesOfParts>
    <vt:vector size="27" baseType="lpstr">
      <vt:lpstr>仿宋_GB2312</vt:lpstr>
      <vt:lpstr>黑体</vt:lpstr>
      <vt:lpstr>华文楷体</vt:lpstr>
      <vt:lpstr>楷体_GB2312</vt:lpstr>
      <vt:lpstr>宋体</vt:lpstr>
      <vt:lpstr>Tahoma</vt:lpstr>
      <vt:lpstr>Times New Roman</vt:lpstr>
      <vt:lpstr>Wingdings</vt:lpstr>
      <vt:lpstr>Blends</vt:lpstr>
      <vt:lpstr>Document</vt:lpstr>
      <vt:lpstr>Equation</vt:lpstr>
      <vt:lpstr>文档</vt:lpstr>
      <vt:lpstr>PowerPoint 演示文稿</vt:lpstr>
      <vt:lpstr>教学课表（2021学年）</vt:lpstr>
      <vt:lpstr>PowerPoint 演示文稿</vt:lpstr>
      <vt:lpstr>教学课表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运筹学解决问题的思路</vt:lpstr>
      <vt:lpstr>自定义放映1</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反馈控制理论基础</dc:title>
  <dc:creator>jakey</dc:creator>
  <cp:lastModifiedBy>Windows 用户</cp:lastModifiedBy>
  <cp:revision>974</cp:revision>
  <cp:lastPrinted>1601-01-01T00:00:00Z</cp:lastPrinted>
  <dcterms:created xsi:type="dcterms:W3CDTF">2002-01-10T11:18:15Z</dcterms:created>
  <dcterms:modified xsi:type="dcterms:W3CDTF">2021-09-06T05:30:33Z</dcterms:modified>
</cp:coreProperties>
</file>