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0"/>
  </p:notesMasterIdLst>
  <p:sldIdLst>
    <p:sldId id="453" r:id="rId2"/>
    <p:sldId id="455" r:id="rId3"/>
    <p:sldId id="456" r:id="rId4"/>
    <p:sldId id="480" r:id="rId5"/>
    <p:sldId id="481" r:id="rId6"/>
    <p:sldId id="482" r:id="rId7"/>
    <p:sldId id="483" r:id="rId8"/>
    <p:sldId id="486" r:id="rId9"/>
    <p:sldId id="485" r:id="rId10"/>
    <p:sldId id="458" r:id="rId11"/>
    <p:sldId id="459" r:id="rId12"/>
    <p:sldId id="460" r:id="rId13"/>
    <p:sldId id="487" r:id="rId14"/>
    <p:sldId id="492" r:id="rId15"/>
    <p:sldId id="493" r:id="rId16"/>
    <p:sldId id="494" r:id="rId17"/>
    <p:sldId id="495" r:id="rId18"/>
    <p:sldId id="496" r:id="rId19"/>
    <p:sldId id="497" r:id="rId20"/>
    <p:sldId id="461" r:id="rId21"/>
    <p:sldId id="462" r:id="rId22"/>
    <p:sldId id="464" r:id="rId23"/>
    <p:sldId id="465" r:id="rId24"/>
    <p:sldId id="469" r:id="rId25"/>
    <p:sldId id="490" r:id="rId26"/>
    <p:sldId id="478" r:id="rId27"/>
    <p:sldId id="475" r:id="rId28"/>
    <p:sldId id="479" r:id="rId29"/>
  </p:sldIdLst>
  <p:sldSz cx="9144000" cy="6858000" type="screen4x3"/>
  <p:notesSz cx="7099300" cy="10234613"/>
  <p:custShowLst>
    <p:custShow name="自定义放映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99FF99"/>
    <a:srgbClr val="66FFFF"/>
    <a:srgbClr val="02D4FE"/>
    <a:srgbClr val="13D8ED"/>
    <a:srgbClr val="FFFF66"/>
    <a:srgbClr val="FCFC04"/>
    <a:srgbClr val="014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latinLnBrk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latinLnBrk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8FEA887-632B-4FDE-BE8F-62590C3E8D62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latinLnBrk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latinLnBrk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B538CEE-33E2-464E-B9E9-0EC19BB6B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1CF8B-F864-4B55-8C22-9CDF34E90120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77562-3D88-46CF-9BB6-4B2B10B99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686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23448-EF19-4F21-AE48-F2DB3AFFB99E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FDE5A-F5C2-448B-BCF7-2A00BCC5B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04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16C2-8EBD-47DB-9B72-3B4F62500E0B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DF6A1-42C8-493D-9FD9-D508E5431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41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3344-4921-4C34-92B5-1F4683A598C4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E45EF-9E34-4FE6-AE5C-CF64A6EB7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086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D8F00-6A59-4AA3-AAC9-CEF4355E17AE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DB534-915B-4D9B-8CD5-56E15AA05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957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9D960-B012-4CC8-9314-62B82D39AAA7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7060B-798D-4779-86D6-13AFC7C01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276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F1DB-BE28-4870-A286-205A814DB22C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7588-630B-4DDA-888C-0AFA40E3D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41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F02E-73EB-4B00-88C2-7BA72447CECE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223EF-B0E4-44C6-B04B-0D770923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384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32FE2-A9A7-41A9-9889-DA3C9CA4465F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770D-0846-4004-8541-21266410A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272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2CDA-46CF-4898-8B13-27F3B0CA357E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4153-595A-44AB-B2DF-0843E275E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706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5B7FF-EAFE-410C-8FF5-E321497F3974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E28F-F9E1-4E1A-8300-A3B02B90D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034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66FF98A-D7FD-42D9-80CC-7D7D6C5B41C8}" type="datetime1">
              <a:rPr lang="zh-CN" altLang="en-US"/>
              <a:pPr>
                <a:defRPr/>
              </a:pPr>
              <a:t>2021/9/3</a:t>
            </a:fld>
            <a:endParaRPr 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379637F-AF60-45C5-A05A-36C12D859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w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33.wmf"/><Relationship Id="rId10" Type="http://schemas.openxmlformats.org/officeDocument/2006/relationships/image" Target="../media/image27.wmf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1295400" y="1844675"/>
            <a:ext cx="7848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节   线性规划问题及其数学模型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节   线性规划问题的几何意义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节   单纯形法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节   单纯形法的计算步骤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节   单纯形法的进一步讨论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节   应用举例</a:t>
            </a:r>
          </a:p>
        </p:txBody>
      </p:sp>
      <p:sp>
        <p:nvSpPr>
          <p:cNvPr id="2051" name="Rectangle 3" descr="信纸"/>
          <p:cNvSpPr>
            <a:spLocks noChangeArrowheads="1"/>
          </p:cNvSpPr>
          <p:nvPr/>
        </p:nvSpPr>
        <p:spPr bwMode="auto">
          <a:xfrm>
            <a:off x="1116013" y="404813"/>
            <a:ext cx="6551612" cy="863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052" name="Picture 4" descr="卷轴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2819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63713" y="549275"/>
            <a:ext cx="5976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章  线性规划与单纯形法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179388" y="115888"/>
            <a:ext cx="8713787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实心圆，实心球体，实心立方体等都是凸集，圆环不是凸集。从直观上讲，凸集没有凹入部分，其内部没有空洞。图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1-7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(a)(b)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是凸集，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不是凸集。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1-2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阴影部分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是凸集。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任何两个凸集的交集是凸集，见图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1-7(d) </a:t>
            </a:r>
          </a:p>
        </p:txBody>
      </p:sp>
      <p:pic>
        <p:nvPicPr>
          <p:cNvPr id="12291" name="Picture 4" descr="D:\OR-第三版校对稿\3nd运筹学-图及txt文件\tp\1g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420938"/>
            <a:ext cx="45434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771775" y="1773238"/>
            <a:ext cx="2520950" cy="2447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3" name="Picture 6" descr="D:\OR-第三版校对稿\3nd运筹学-图及txt文件\tp\1g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5263"/>
            <a:ext cx="59404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84888" y="63881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1-7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ChangeArrowheads="1"/>
          </p:cNvSpPr>
          <p:nvPr/>
        </p:nvSpPr>
        <p:spPr bwMode="auto">
          <a:xfrm>
            <a:off x="0" y="0"/>
            <a:ext cx="72167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(2). 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凸组合</a:t>
            </a:r>
            <a:r>
              <a:rPr lang="zh-CN" altLang="en-US" sz="400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323850" y="836613"/>
            <a:ext cx="8280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(k)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维欧氏空间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个点。若存在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en-US" altLang="zh-CN" sz="3200" b="1" i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en-US" altLang="zh-CN" sz="3200" b="1" i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en-US" altLang="zh-CN" sz="3200" b="1" i="1" baseline="-30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0≤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en-US" altLang="zh-CN" sz="20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≤1, 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=1,2,…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563938" y="2636838"/>
          <a:ext cx="1143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520926" imgH="444693" progId="Equation.3">
                  <p:embed/>
                </p:oleObj>
              </mc:Choice>
              <mc:Fallback>
                <p:oleObj r:id="rId3" imgW="520926" imgH="44469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11430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6"/>
          <p:cNvSpPr>
            <a:spLocks noChangeArrowheads="1"/>
          </p:cNvSpPr>
          <p:nvPr/>
        </p:nvSpPr>
        <p:spPr bwMode="auto">
          <a:xfrm>
            <a:off x="381000" y="3733800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使  </a:t>
            </a:r>
            <a:r>
              <a:rPr lang="en-US" altLang="zh-CN" sz="3200" i="1">
                <a:latin typeface="Times New Roman" pitchFamily="18" charset="0"/>
                <a:ea typeface="华文楷体" pitchFamily="2" charset="-122"/>
              </a:rPr>
              <a:t>X=μ</a:t>
            </a:r>
            <a:r>
              <a:rPr lang="en-US" altLang="zh-CN" sz="2000" i="1">
                <a:latin typeface="Times New Roman" pitchFamily="18" charset="0"/>
                <a:ea typeface="华文楷体" pitchFamily="2" charset="-122"/>
              </a:rPr>
              <a:t>1</a:t>
            </a:r>
            <a:r>
              <a:rPr lang="en-US" altLang="zh-CN" sz="3200" i="1">
                <a:latin typeface="Times New Roman" pitchFamily="18" charset="0"/>
                <a:ea typeface="华文楷体" pitchFamily="2" charset="-122"/>
              </a:rPr>
              <a:t> X</a:t>
            </a:r>
            <a:r>
              <a:rPr lang="en-US" altLang="zh-CN" sz="3200" i="1" baseline="30000">
                <a:latin typeface="Times New Roman" pitchFamily="18" charset="0"/>
                <a:ea typeface="华文楷体" pitchFamily="2" charset="-122"/>
              </a:rPr>
              <a:t>(1) </a:t>
            </a:r>
            <a:r>
              <a:rPr lang="en-US" altLang="zh-CN" sz="3200" i="1">
                <a:latin typeface="Times New Roman" pitchFamily="18" charset="0"/>
                <a:ea typeface="华文楷体" pitchFamily="2" charset="-122"/>
              </a:rPr>
              <a:t>+μ</a:t>
            </a:r>
            <a:r>
              <a:rPr lang="en-US" altLang="zh-CN" sz="2000" i="1">
                <a:latin typeface="Times New Roman" pitchFamily="18" charset="0"/>
                <a:ea typeface="华文楷体" pitchFamily="2" charset="-122"/>
              </a:rPr>
              <a:t>2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3200" i="1" baseline="3000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sz="3200" i="1">
                <a:latin typeface="Times New Roman" pitchFamily="18" charset="0"/>
                <a:ea typeface="华文楷体" pitchFamily="2" charset="-122"/>
              </a:rPr>
              <a:t>+…+μ</a:t>
            </a:r>
            <a:r>
              <a:rPr lang="en-US" altLang="zh-CN" sz="2000" i="1">
                <a:latin typeface="Times New Roman" pitchFamily="18" charset="0"/>
                <a:ea typeface="华文楷体" pitchFamily="2" charset="-122"/>
              </a:rPr>
              <a:t>k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3200" i="1" baseline="30000">
                <a:latin typeface="Times New Roman" pitchFamily="18" charset="0"/>
                <a:cs typeface="Times New Roman" pitchFamily="18" charset="0"/>
              </a:rPr>
              <a:t>(k)</a:t>
            </a:r>
            <a:endParaRPr lang="en-US" altLang="zh-CN" sz="3200" i="1">
              <a:latin typeface="Times New Roman" pitchFamily="18" charset="0"/>
              <a:ea typeface="华文楷体" pitchFamily="2" charset="-122"/>
            </a:endParaRPr>
          </a:p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CN" sz="3200">
              <a:latin typeface="Times New Roman" pitchFamily="18" charset="0"/>
              <a:ea typeface="华文楷体" pitchFamily="2" charset="-122"/>
            </a:endParaRPr>
          </a:p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(k)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凸组合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（当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en-US" altLang="zh-CN" sz="20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时，称为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严格凸组合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 noChangeArrowheads="1"/>
          </p:cNvSpPr>
          <p:nvPr/>
        </p:nvSpPr>
        <p:spPr bwMode="auto">
          <a:xfrm>
            <a:off x="0" y="0"/>
            <a:ext cx="277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(3). 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顶点</a:t>
            </a: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304800" y="1066800"/>
            <a:ext cx="85153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是凸集，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不能用不同的两点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i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的线性组合表示为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32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X=αX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2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+(1-α)X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(0</a:t>
            </a: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32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顶点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极点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pic>
        <p:nvPicPr>
          <p:cNvPr id="14340" name="Picture 4" descr="D:\OR-第三版校对稿\3nd运筹学-图及txt文件\tp\1g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078163"/>
            <a:ext cx="50038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0" y="3644900"/>
            <a:ext cx="480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图中</a:t>
            </a:r>
            <a:r>
              <a:rPr lang="en-US" altLang="zh-CN" sz="32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2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i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 baseline="-250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1,2,3,4</a:t>
            </a:r>
            <a:r>
              <a:rPr lang="zh-CN" altLang="en-US" sz="32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都是顶点。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7391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多边形上的点是顶点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1905000" y="1905000"/>
            <a:ext cx="2209800" cy="12954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971800" y="1905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6576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2860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38200" y="3429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圆周上的点都是顶点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057400" y="4191000"/>
            <a:ext cx="1447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04800" y="3316288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Line 9"/>
          <p:cNvSpPr>
            <a:spLocks noChangeShapeType="1"/>
          </p:cNvSpPr>
          <p:nvPr/>
        </p:nvSpPr>
        <p:spPr bwMode="auto">
          <a:xfrm>
            <a:off x="1905000" y="5257800"/>
            <a:ext cx="655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10"/>
          <p:cNvSpPr>
            <a:spLocks noChangeShapeType="1"/>
          </p:cNvSpPr>
          <p:nvPr/>
        </p:nvSpPr>
        <p:spPr bwMode="auto">
          <a:xfrm flipV="1">
            <a:off x="2590800" y="457200"/>
            <a:ext cx="0" cy="5334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 flipV="1">
            <a:off x="3581400" y="3773488"/>
            <a:ext cx="22098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5791200" y="3773488"/>
            <a:ext cx="1143000" cy="2590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13"/>
          <p:cNvSpPr>
            <a:spLocks noChangeShapeType="1"/>
          </p:cNvSpPr>
          <p:nvPr/>
        </p:nvSpPr>
        <p:spPr bwMode="auto">
          <a:xfrm>
            <a:off x="3581400" y="4383088"/>
            <a:ext cx="3352800" cy="1981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971800" y="40020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638800" y="33162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934200" y="62118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71" name="Oval 19"/>
          <p:cNvSpPr>
            <a:spLocks noChangeArrowheads="1"/>
          </p:cNvSpPr>
          <p:nvPr/>
        </p:nvSpPr>
        <p:spPr bwMode="auto">
          <a:xfrm>
            <a:off x="5638800" y="47640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5791200" y="46878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5373" name="Line 21"/>
          <p:cNvSpPr>
            <a:spLocks noChangeShapeType="1"/>
          </p:cNvSpPr>
          <p:nvPr/>
        </p:nvSpPr>
        <p:spPr bwMode="auto">
          <a:xfrm flipV="1">
            <a:off x="2590800" y="1676400"/>
            <a:ext cx="990600" cy="3581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22"/>
          <p:cNvSpPr>
            <a:spLocks noChangeShapeType="1"/>
          </p:cNvSpPr>
          <p:nvPr/>
        </p:nvSpPr>
        <p:spPr bwMode="auto">
          <a:xfrm flipV="1">
            <a:off x="2590800" y="3657600"/>
            <a:ext cx="4267200" cy="1600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23"/>
          <p:cNvSpPr>
            <a:spLocks noChangeShapeType="1"/>
          </p:cNvSpPr>
          <p:nvPr/>
        </p:nvSpPr>
        <p:spPr bwMode="auto">
          <a:xfrm flipV="1">
            <a:off x="2590800" y="1066800"/>
            <a:ext cx="3200400" cy="419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9388" y="333375"/>
            <a:ext cx="87137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若可行解集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是有界的凸集，则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中任意一点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，都可表示成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的顶点的凸组合。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7"/>
          <p:cNvSpPr>
            <a:spLocks noChangeShapeType="1"/>
          </p:cNvSpPr>
          <p:nvPr/>
        </p:nvSpPr>
        <p:spPr bwMode="auto">
          <a:xfrm>
            <a:off x="1905000" y="5257800"/>
            <a:ext cx="655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Line 8"/>
          <p:cNvSpPr>
            <a:spLocks noChangeShapeType="1"/>
          </p:cNvSpPr>
          <p:nvPr/>
        </p:nvSpPr>
        <p:spPr bwMode="auto">
          <a:xfrm flipV="1">
            <a:off x="2590800" y="457200"/>
            <a:ext cx="0" cy="5334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9"/>
          <p:cNvSpPr>
            <a:spLocks noChangeShapeType="1"/>
          </p:cNvSpPr>
          <p:nvPr/>
        </p:nvSpPr>
        <p:spPr bwMode="auto">
          <a:xfrm flipV="1">
            <a:off x="3581400" y="1066800"/>
            <a:ext cx="22098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10"/>
          <p:cNvSpPr>
            <a:spLocks noChangeShapeType="1"/>
          </p:cNvSpPr>
          <p:nvPr/>
        </p:nvSpPr>
        <p:spPr bwMode="auto">
          <a:xfrm>
            <a:off x="5791200" y="1066800"/>
            <a:ext cx="1143000" cy="2590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11"/>
          <p:cNvSpPr>
            <a:spLocks noChangeShapeType="1"/>
          </p:cNvSpPr>
          <p:nvPr/>
        </p:nvSpPr>
        <p:spPr bwMode="auto">
          <a:xfrm>
            <a:off x="3581400" y="1676400"/>
            <a:ext cx="3352800" cy="1981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971800" y="1295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5638800" y="609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6934200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4" name="Oval 17"/>
          <p:cNvSpPr>
            <a:spLocks noChangeArrowheads="1"/>
          </p:cNvSpPr>
          <p:nvPr/>
        </p:nvSpPr>
        <p:spPr bwMode="auto">
          <a:xfrm>
            <a:off x="5638800" y="2057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791200" y="1981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6396" name="Line 19"/>
          <p:cNvSpPr>
            <a:spLocks noChangeShapeType="1"/>
          </p:cNvSpPr>
          <p:nvPr/>
        </p:nvSpPr>
        <p:spPr bwMode="auto">
          <a:xfrm flipV="1">
            <a:off x="2590800" y="1676400"/>
            <a:ext cx="990600" cy="3581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20"/>
          <p:cNvSpPr>
            <a:spLocks noChangeShapeType="1"/>
          </p:cNvSpPr>
          <p:nvPr/>
        </p:nvSpPr>
        <p:spPr bwMode="auto">
          <a:xfrm flipV="1">
            <a:off x="2590800" y="3657600"/>
            <a:ext cx="4267200" cy="1600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21"/>
          <p:cNvSpPr>
            <a:spLocks noChangeShapeType="1"/>
          </p:cNvSpPr>
          <p:nvPr/>
        </p:nvSpPr>
        <p:spPr bwMode="auto">
          <a:xfrm flipV="1">
            <a:off x="2590800" y="1066800"/>
            <a:ext cx="3200400" cy="419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22"/>
          <p:cNvSpPr>
            <a:spLocks noChangeShapeType="1"/>
          </p:cNvSpPr>
          <p:nvPr/>
        </p:nvSpPr>
        <p:spPr bwMode="auto">
          <a:xfrm flipH="1">
            <a:off x="5562600" y="1143000"/>
            <a:ext cx="2286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3340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5334000" y="2971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539750" y="4076700"/>
            <a:ext cx="49688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X’=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(0&lt;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&lt;1)</a:t>
            </a:r>
          </a:p>
        </p:txBody>
      </p:sp>
      <p:sp>
        <p:nvSpPr>
          <p:cNvPr id="16403" name="Line 27"/>
          <p:cNvSpPr>
            <a:spLocks noChangeShapeType="1"/>
          </p:cNvSpPr>
          <p:nvPr/>
        </p:nvSpPr>
        <p:spPr bwMode="auto">
          <a:xfrm flipV="1">
            <a:off x="2590800" y="2895600"/>
            <a:ext cx="2971800" cy="2362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7"/>
          <p:cNvSpPr>
            <a:spLocks noChangeShapeType="1"/>
          </p:cNvSpPr>
          <p:nvPr/>
        </p:nvSpPr>
        <p:spPr bwMode="auto">
          <a:xfrm>
            <a:off x="1905000" y="5257800"/>
            <a:ext cx="655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Line 8"/>
          <p:cNvSpPr>
            <a:spLocks noChangeShapeType="1"/>
          </p:cNvSpPr>
          <p:nvPr/>
        </p:nvSpPr>
        <p:spPr bwMode="auto">
          <a:xfrm flipV="1">
            <a:off x="2590800" y="457200"/>
            <a:ext cx="0" cy="5334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 flipV="1">
            <a:off x="3581400" y="1066800"/>
            <a:ext cx="22098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Line 10"/>
          <p:cNvSpPr>
            <a:spLocks noChangeShapeType="1"/>
          </p:cNvSpPr>
          <p:nvPr/>
        </p:nvSpPr>
        <p:spPr bwMode="auto">
          <a:xfrm>
            <a:off x="5791200" y="1066800"/>
            <a:ext cx="1143000" cy="2590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581400" y="1676400"/>
            <a:ext cx="3352800" cy="1981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2971800" y="1295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5638800" y="609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934200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8" name="Oval 17"/>
          <p:cNvSpPr>
            <a:spLocks noChangeArrowheads="1"/>
          </p:cNvSpPr>
          <p:nvPr/>
        </p:nvSpPr>
        <p:spPr bwMode="auto">
          <a:xfrm>
            <a:off x="5638800" y="2057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5791200" y="198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2590800" y="1676400"/>
            <a:ext cx="990600" cy="3581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20"/>
          <p:cNvSpPr>
            <a:spLocks noChangeShapeType="1"/>
          </p:cNvSpPr>
          <p:nvPr/>
        </p:nvSpPr>
        <p:spPr bwMode="auto">
          <a:xfrm flipV="1">
            <a:off x="2590800" y="3657600"/>
            <a:ext cx="4267200" cy="1600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 flipV="1">
            <a:off x="2590800" y="1066800"/>
            <a:ext cx="3200400" cy="419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22"/>
          <p:cNvSpPr>
            <a:spLocks noChangeShapeType="1"/>
          </p:cNvSpPr>
          <p:nvPr/>
        </p:nvSpPr>
        <p:spPr bwMode="auto">
          <a:xfrm flipH="1">
            <a:off x="5562600" y="1143000"/>
            <a:ext cx="2286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53340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5334000" y="2971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611188" y="4005263"/>
            <a:ext cx="4824412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 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’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(0&lt;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&lt;1)</a:t>
            </a:r>
          </a:p>
        </p:txBody>
      </p:sp>
      <p:sp>
        <p:nvSpPr>
          <p:cNvPr id="17427" name="Line 26"/>
          <p:cNvSpPr>
            <a:spLocks noChangeShapeType="1"/>
          </p:cNvSpPr>
          <p:nvPr/>
        </p:nvSpPr>
        <p:spPr bwMode="auto">
          <a:xfrm flipV="1">
            <a:off x="2590800" y="2895600"/>
            <a:ext cx="2971800" cy="2362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250825" y="304800"/>
            <a:ext cx="8713788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因为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连线上的一点，故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x’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(0&lt;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&lt;1)</a:t>
            </a:r>
          </a:p>
          <a:p>
            <a:pPr>
              <a:spcBef>
                <a:spcPct val="50000"/>
              </a:spcBef>
              <a:defRPr/>
            </a:pP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又因为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’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连线上的一点，故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 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’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(0&lt;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&lt;1)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 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+(1-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=u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                      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(0&lt;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&lt;1)</a:t>
            </a:r>
          </a:p>
          <a:p>
            <a:pPr>
              <a:spcBef>
                <a:spcPct val="50000"/>
              </a:spcBef>
              <a:defRPr/>
            </a:pPr>
            <a:endParaRPr lang="en-US" altLang="zh-CN" b="1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且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)+(1-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=1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5"/>
          <p:cNvSpPr>
            <a:spLocks noChangeShapeType="1"/>
          </p:cNvSpPr>
          <p:nvPr/>
        </p:nvSpPr>
        <p:spPr bwMode="auto">
          <a:xfrm>
            <a:off x="1905000" y="5257800"/>
            <a:ext cx="655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6"/>
          <p:cNvSpPr>
            <a:spLocks noChangeShapeType="1"/>
          </p:cNvSpPr>
          <p:nvPr/>
        </p:nvSpPr>
        <p:spPr bwMode="auto">
          <a:xfrm flipV="1">
            <a:off x="2590800" y="457200"/>
            <a:ext cx="0" cy="5334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7"/>
          <p:cNvSpPr>
            <a:spLocks noChangeShapeType="1"/>
          </p:cNvSpPr>
          <p:nvPr/>
        </p:nvSpPr>
        <p:spPr bwMode="auto">
          <a:xfrm flipV="1">
            <a:off x="3581400" y="2262188"/>
            <a:ext cx="22098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8"/>
          <p:cNvSpPr>
            <a:spLocks noChangeShapeType="1"/>
          </p:cNvSpPr>
          <p:nvPr/>
        </p:nvSpPr>
        <p:spPr bwMode="auto">
          <a:xfrm>
            <a:off x="5791200" y="2262188"/>
            <a:ext cx="1143000" cy="2590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3581400" y="2871788"/>
            <a:ext cx="3352800" cy="1981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2971800" y="24907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5638800" y="18049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934200" y="47005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6" name="Oval 15"/>
          <p:cNvSpPr>
            <a:spLocks noChangeArrowheads="1"/>
          </p:cNvSpPr>
          <p:nvPr/>
        </p:nvSpPr>
        <p:spPr bwMode="auto">
          <a:xfrm>
            <a:off x="5638800" y="3252788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 flipV="1">
            <a:off x="2590800" y="1676400"/>
            <a:ext cx="990600" cy="3581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2590800" y="3657600"/>
            <a:ext cx="4267200" cy="1600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V="1">
            <a:off x="2590800" y="1066800"/>
            <a:ext cx="3200400" cy="419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 flipH="1">
            <a:off x="5562600" y="2338388"/>
            <a:ext cx="2286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334000" y="409098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5334000" y="41671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684213" y="5229225"/>
            <a:ext cx="504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 =u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 flipV="1">
            <a:off x="2590800" y="2895600"/>
            <a:ext cx="2971800" cy="2362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3850" y="5876925"/>
            <a:ext cx="8280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且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+(1-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)+(1-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=1</a:t>
            </a:r>
            <a:endParaRPr lang="zh-CN" altLang="en-US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388" y="188913"/>
            <a:ext cx="87137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若可行解集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是有界的凸集，则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中任意一点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，都可表示成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的顶点的凸组合。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基本假设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考虑线性规划的标准形式</a:t>
                </a:r>
                <a:endParaRPr lang="en-US" altLang="zh-CN" sz="2800" dirty="0"/>
              </a:p>
              <a:p>
                <a:pPr marL="0" indent="0" algn="dist">
                  <a:spcBef>
                    <a:spcPts val="0"/>
                  </a:spcBef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/>
                    </m:func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800" dirty="0"/>
              </a:p>
              <a:p>
                <a:pPr algn="ctr"/>
                <a:r>
                  <a:rPr lang="en-US" altLang="zh-CN" sz="2800" dirty="0" err="1"/>
                  <a:t>s.t.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𝐴𝑥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pPr algn="just"/>
                <a:endParaRPr lang="en-US" altLang="zh-CN" sz="2800" dirty="0"/>
              </a:p>
              <a:p>
                <a:pPr algn="just"/>
                <a:r>
                  <a:rPr lang="zh-CN" altLang="en-US" sz="2800" dirty="0"/>
                  <a:t>其中，</a:t>
                </a:r>
                <a:r>
                  <a:rPr lang="en-US" altLang="zh-CN" sz="2800" dirty="0"/>
                  <a:t>x, c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b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sz="2800" i="1">
                        <a:latin typeface="Cambria Math"/>
                        <a:ea typeface="Cambria Math"/>
                      </a:rPr>
                      <m:t>并且</m:t>
                    </m:r>
                    <m:r>
                      <a:rPr lang="zh-CN" altLang="en-US" sz="2800" i="1" smtClean="0">
                        <a:latin typeface="Cambria Math"/>
                        <a:ea typeface="Cambria Math"/>
                      </a:rPr>
                      <m:t>假定</m:t>
                    </m:r>
                    <m:r>
                      <a:rPr lang="zh-CN" altLang="en-US" sz="2800" i="1">
                        <a:latin typeface="Cambria Math"/>
                        <a:ea typeface="Cambria Math"/>
                      </a:rPr>
                      <m:t>可行</m:t>
                    </m:r>
                  </m:oMath>
                </a14:m>
                <a:endParaRPr lang="en-US" altLang="zh-CN" sz="2800" i="1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/>
                          <a:ea typeface="Cambria Math"/>
                        </a:rPr>
                        <m:t>域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altLang="zh-CN" sz="2800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𝐴𝑥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≥0</m:t>
                          </m:r>
                        </m:e>
                      </m:d>
                      <m:r>
                        <a:rPr lang="zh-CN" altLang="en-US" sz="2800" b="0" i="1" dirty="0" smtClean="0">
                          <a:latin typeface="Cambria Math"/>
                          <a:ea typeface="Cambria Math"/>
                        </a:rPr>
                        <m:t>非</m:t>
                      </m:r>
                      <m:r>
                        <a:rPr lang="zh-CN" altLang="en-US" sz="2800" i="1" dirty="0">
                          <a:latin typeface="Cambria Math"/>
                          <a:ea typeface="Cambria Math"/>
                        </a:rPr>
                        <m:t>空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zh-CN" altLang="en-US" sz="2800" i="1" dirty="0">
                          <a:latin typeface="Cambria Math"/>
                          <a:ea typeface="Cambria Math"/>
                        </a:rPr>
                        <m:t>系数</m:t>
                      </m:r>
                      <m:r>
                        <a:rPr lang="zh-CN" altLang="en-US" sz="2800" i="1" dirty="0" smtClean="0">
                          <a:latin typeface="Cambria Math"/>
                          <a:ea typeface="Cambria Math"/>
                        </a:rPr>
                        <m:t>矩阵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</a:rPr>
                        <m:t>是行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/>
                          <a:ea typeface="Cambria Math"/>
                        </a:rPr>
                        <m:t>满秩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</a:rPr>
                        <m:t>的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</a:rPr>
                        <m:t>.否则的话可以去掉多余的约</m:t>
                      </m:r>
                      <m:r>
                        <a:rPr lang="zh-CN" altLang="en-US" sz="2800" i="1" dirty="0" smtClean="0">
                          <a:latin typeface="Cambria Math"/>
                          <a:ea typeface="Cambria Math"/>
                        </a:rPr>
                        <m:t>束.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5231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04800" y="6858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节   线性规划的几何意义</a:t>
            </a: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2771775" y="2276475"/>
            <a:ext cx="45720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基本概念</a:t>
            </a:r>
          </a:p>
          <a:p>
            <a:pPr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几个定理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5076825" y="1192213"/>
            <a:ext cx="4067175" cy="13731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是凸集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           </a:t>
            </a:r>
          </a:p>
          <a:p>
            <a:pPr algn="just"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0" y="0"/>
            <a:ext cx="4500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2.2  </a:t>
            </a:r>
            <a:r>
              <a:rPr lang="zh-CN" altLang="en-US" sz="4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几个定理</a:t>
            </a:r>
          </a:p>
        </p:txBody>
      </p:sp>
      <p:sp>
        <p:nvSpPr>
          <p:cNvPr id="17412" name="矩形 2"/>
          <p:cNvSpPr>
            <a:spLocks noChangeArrowheads="1"/>
          </p:cNvSpPr>
          <p:nvPr/>
        </p:nvSpPr>
        <p:spPr bwMode="auto">
          <a:xfrm>
            <a:off x="0" y="908050"/>
            <a:ext cx="9144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若线性规划问题存在可行域，则其可行域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547813" y="1412875"/>
          <a:ext cx="37544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" imgW="1663700" imgH="520700" progId="Equation.3">
                  <p:embed/>
                </p:oleObj>
              </mc:Choice>
              <mc:Fallback>
                <p:oleObj r:id="rId3" imgW="16637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3754437" cy="1174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5"/>
          <p:cNvSpPr>
            <a:spLocks noChangeArrowheads="1"/>
          </p:cNvSpPr>
          <p:nvPr/>
        </p:nvSpPr>
        <p:spPr bwMode="auto">
          <a:xfrm>
            <a:off x="179388" y="2636838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为了证明满足线性规划问题的约束条件</a:t>
            </a:r>
          </a:p>
        </p:txBody>
      </p:sp>
      <p:sp>
        <p:nvSpPr>
          <p:cNvPr id="17415" name="矩形 11"/>
          <p:cNvSpPr>
            <a:spLocks noChangeArrowheads="1"/>
          </p:cNvSpPr>
          <p:nvPr/>
        </p:nvSpPr>
        <p:spPr bwMode="auto">
          <a:xfrm>
            <a:off x="823913" y="40767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的所有点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可行解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组成的集合是凸集，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41663"/>
            <a:ext cx="4392613" cy="868362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013325"/>
            <a:ext cx="2952750" cy="1214438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8" name="TextBox 2"/>
          <p:cNvSpPr txBox="1">
            <a:spLocks noChangeArrowheads="1"/>
          </p:cNvSpPr>
          <p:nvPr/>
        </p:nvSpPr>
        <p:spPr bwMode="auto">
          <a:xfrm>
            <a:off x="971550" y="49418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</a:p>
        </p:txBody>
      </p:sp>
      <p:sp>
        <p:nvSpPr>
          <p:cNvPr id="17419" name="矩形 3"/>
          <p:cNvSpPr>
            <a:spLocks noChangeArrowheads="1"/>
          </p:cNvSpPr>
          <p:nvPr/>
        </p:nvSpPr>
        <p:spPr bwMode="auto">
          <a:xfrm>
            <a:off x="4113213" y="6281738"/>
            <a:ext cx="5030787" cy="576262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内的任意两点；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≠X</a:t>
            </a:r>
            <a:r>
              <a:rPr lang="en-US" altLang="zh-CN" sz="2800" b="1" i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827088" y="4508500"/>
            <a:ext cx="692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只要证明</a:t>
            </a:r>
            <a:r>
              <a:rPr lang="en-US" altLang="zh-CN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中任意两点连线上的点必然在</a:t>
            </a:r>
            <a:r>
              <a:rPr lang="en-US" altLang="zh-CN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内即可。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2" grpId="0" animBg="1" autoUpdateAnimBg="0"/>
      <p:bldP spid="17414" grpId="0" autoUpdateAnimBg="0"/>
      <p:bldP spid="17415" grpId="0" autoUpdateAnimBg="0"/>
      <p:bldP spid="17418" grpId="0" autoUpdateAnimBg="0"/>
      <p:bldP spid="17419" grpId="0" animBg="1" autoUpdateAnimBg="0"/>
      <p:bldP spid="174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588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则有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5888"/>
            <a:ext cx="3600450" cy="1473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1676400"/>
            <a:ext cx="82804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X=(x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…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连线上的任意一点，即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692275" y="3357563"/>
          <a:ext cx="31670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4" imgW="1346200" imgH="254000" progId="Equation.DSMT4">
                  <p:embed/>
                </p:oleObj>
              </mc:Choice>
              <mc:Fallback>
                <p:oleObj r:id="rId4" imgW="1346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57563"/>
                        <a:ext cx="3167063" cy="608012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23850" y="4005263"/>
            <a:ext cx="8424863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将它代入约束条件，得到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690688" y="2205038"/>
          <a:ext cx="50419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6" imgW="2134526" imgH="279521" progId="Equation.DSMT4">
                  <p:embed/>
                </p:oleObj>
              </mc:Choice>
              <mc:Fallback>
                <p:oleObj r:id="rId6" imgW="2134526" imgH="27952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205038"/>
                        <a:ext cx="5041900" cy="576262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23850" y="2852738"/>
            <a:ext cx="8351838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ea typeface="楷体_GB2312" pitchFamily="49" charset="-122"/>
              </a:rPr>
              <a:t>的每一个分量是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95288" y="4508500"/>
          <a:ext cx="82804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8" imgW="4279900" imgH="685800" progId="Equation.DSMT4">
                  <p:embed/>
                </p:oleObj>
              </mc:Choice>
              <mc:Fallback>
                <p:oleObj r:id="rId8" imgW="42799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8280400" cy="13271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23850" y="5876925"/>
            <a:ext cx="796925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又因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116013" y="5876925"/>
          <a:ext cx="2879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10" imgW="1676400" imgH="254000" progId="Equation.DSMT4">
                  <p:embed/>
                </p:oleObj>
              </mc:Choice>
              <mc:Fallback>
                <p:oleObj r:id="rId10" imgW="1676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76925"/>
                        <a:ext cx="2879725" cy="442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995738" y="5876925"/>
            <a:ext cx="4752975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≥0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j=1,2,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3850" y="6308725"/>
            <a:ext cx="8424863" cy="457200"/>
          </a:xfrm>
          <a:prstGeom prst="rect">
            <a:avLst/>
          </a:prstGeom>
          <a:solidFill>
            <a:srgbClr val="EDF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由此可见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X∈D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是凸集。           证毕。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8" grpId="0" animBg="1" autoUpdateAnimBg="0"/>
      <p:bldP spid="18440" grpId="0" animBg="1" autoUpdateAnimBg="0"/>
      <p:bldP spid="18442" grpId="0" animBg="1" autoUpdateAnimBg="0"/>
      <p:bldP spid="18444" grpId="0" animBg="1" autoUpdateAnimBg="0"/>
      <p:bldP spid="184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0" y="0"/>
            <a:ext cx="9144000" cy="1431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 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线性规划问题的可行解x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zh-CN" sz="2800" b="1" i="1" baseline="-30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zh-CN" altLang="en-US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baseline="30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为基可行解的充要条件是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的正分量所对应的系数列向量是线性独立的。</a:t>
            </a:r>
            <a:r>
              <a:rPr lang="zh-CN" altLang="en-US" sz="3200"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80975" y="1704975"/>
            <a:ext cx="9001125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8890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必要性由基可行解的定义可知。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b="1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充分性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若向量</a:t>
            </a:r>
            <a:r>
              <a:rPr lang="en-US" altLang="zh-CN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线性独立，则必有</a:t>
            </a:r>
            <a:r>
              <a:rPr lang="en-US" altLang="zh-CN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k≤m</a:t>
            </a:r>
            <a:r>
              <a:rPr lang="zh-CN" altLang="en-US" sz="2800" b="1">
                <a:solidFill>
                  <a:srgbClr val="014504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k=m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时，它们恰构成一个基，从而x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=(x</a:t>
            </a:r>
            <a:r>
              <a:rPr lang="en-US" altLang="zh-CN" sz="28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,x</a:t>
            </a:r>
            <a:r>
              <a:rPr lang="en-US" altLang="zh-CN" sz="28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,…,x</a:t>
            </a:r>
            <a:r>
              <a:rPr lang="en-US" altLang="zh-CN" sz="28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,0…0)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为相应的基可行解。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时，则一定可以从其余的列向量中取出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m-k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个与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i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i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sz="2800" b="1" i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构成最大的线性独立向量组，其对应的解恰为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，所以根据定义它是基可行解。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34925" y="44450"/>
            <a:ext cx="91090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线性规划问题的基可行解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对应于可行域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的顶点。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250825" y="6207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证：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不失一般性，假设基可行解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的前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个分量为正。故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916238" y="981075"/>
          <a:ext cx="2016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3" imgW="660400" imgH="457200" progId="Equation.3">
                  <p:embed/>
                </p:oleObj>
              </mc:Choice>
              <mc:Fallback>
                <p:oleObj r:id="rId3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2016125" cy="7207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矩形 5"/>
          <p:cNvSpPr>
            <a:spLocks noChangeArrowheads="1"/>
          </p:cNvSpPr>
          <p:nvPr/>
        </p:nvSpPr>
        <p:spPr bwMode="auto">
          <a:xfrm>
            <a:off x="7164388" y="10525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(1-8)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矩形 6"/>
          <p:cNvSpPr>
            <a:spLocks noChangeArrowheads="1"/>
          </p:cNvSpPr>
          <p:nvPr/>
        </p:nvSpPr>
        <p:spPr bwMode="auto">
          <a:xfrm>
            <a:off x="250825" y="1700213"/>
            <a:ext cx="8893175" cy="457200"/>
          </a:xfrm>
          <a:prstGeom prst="rect">
            <a:avLst/>
          </a:prstGeom>
          <a:solidFill>
            <a:srgbClr val="B6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现在分两步来讨论，分别用反证法。</a:t>
            </a:r>
          </a:p>
        </p:txBody>
      </p:sp>
      <p:sp>
        <p:nvSpPr>
          <p:cNvPr id="20487" name="Rectangle 1026"/>
          <p:cNvSpPr txBox="1">
            <a:spLocks noChangeArrowheads="1"/>
          </p:cNvSpPr>
          <p:nvPr/>
        </p:nvSpPr>
        <p:spPr bwMode="auto">
          <a:xfrm>
            <a:off x="250825" y="2132013"/>
            <a:ext cx="8893175" cy="50323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(1) 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不是基可行解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则它一定不是可行域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的顶点</a:t>
            </a:r>
            <a:endParaRPr lang="zh-CN" altLang="en-US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488" name="Rectangle 1027"/>
          <p:cNvSpPr txBox="1">
            <a:spLocks noChangeArrowheads="1"/>
          </p:cNvSpPr>
          <p:nvPr/>
        </p:nvSpPr>
        <p:spPr bwMode="auto">
          <a:xfrm>
            <a:off x="250825" y="2563813"/>
            <a:ext cx="8893175" cy="8651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根据定理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，若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不是基可行解，则其正分量所对应的系数列向量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,…,P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线性相关，即存在一组不全为零的数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i 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i=1,2,…,m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使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124075" y="3429000"/>
            <a:ext cx="3671888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+…+α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=0</a:t>
            </a:r>
            <a:endParaRPr lang="zh-CN" altLang="en-US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23850" y="3860800"/>
            <a:ext cx="88201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用一个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＞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的数乘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(1-9)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式再分别与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(1-8)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式相加和相减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164388" y="3429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(1-9)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900113" y="4292600"/>
            <a:ext cx="6434137" cy="822325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-μα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+(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-μα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+…+(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 i="1">
                <a:latin typeface="Times New Roman" pitchFamily="18" charset="0"/>
              </a:rPr>
              <a:t>-μα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 i="1">
                <a:latin typeface="Times New Roman" pitchFamily="18" charset="0"/>
              </a:rPr>
              <a:t>b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+μα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+(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+μα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+…+(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 i="1">
                <a:latin typeface="Times New Roman" pitchFamily="18" charset="0"/>
              </a:rPr>
              <a:t>+μα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 i="1">
                <a:latin typeface="Times New Roman" pitchFamily="18" charset="0"/>
              </a:rPr>
              <a:t>b</a:t>
            </a:r>
            <a:endParaRPr lang="zh-CN" altLang="en-US" b="1" i="1">
              <a:latin typeface="Times New Roman" pitchFamily="18" charset="0"/>
            </a:endParaRPr>
          </a:p>
        </p:txBody>
      </p:sp>
      <p:sp>
        <p:nvSpPr>
          <p:cNvPr id="20493" name="矩形 1"/>
          <p:cNvSpPr>
            <a:spLocks noChangeArrowheads="1"/>
          </p:cNvSpPr>
          <p:nvPr/>
        </p:nvSpPr>
        <p:spPr bwMode="auto">
          <a:xfrm>
            <a:off x="250825" y="5084763"/>
            <a:ext cx="8893175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现取      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［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-μα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-μα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),…,(x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-μα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),0,…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］</a:t>
            </a:r>
            <a:br>
              <a:rPr lang="zh-CN" altLang="en-US" b="1">
                <a:latin typeface="Times New Roman" pitchFamily="18" charset="0"/>
                <a:ea typeface="楷体_GB2312" pitchFamily="49" charset="-122"/>
              </a:rPr>
            </a:b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［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),…,(x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),0,…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］</a:t>
            </a:r>
          </a:p>
        </p:txBody>
      </p:sp>
      <p:sp>
        <p:nvSpPr>
          <p:cNvPr id="20494" name="矩形 1"/>
          <p:cNvSpPr>
            <a:spLocks noChangeArrowheads="1"/>
          </p:cNvSpPr>
          <p:nvPr/>
        </p:nvSpPr>
        <p:spPr bwMode="auto">
          <a:xfrm>
            <a:off x="107950" y="58769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可以得到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X=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1/2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1/2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另一方面，当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μ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充</a:t>
            </a:r>
          </a:p>
        </p:txBody>
      </p:sp>
      <p:sp>
        <p:nvSpPr>
          <p:cNvPr id="20495" name="TextBox 3"/>
          <p:cNvSpPr txBox="1">
            <a:spLocks noChangeArrowheads="1"/>
          </p:cNvSpPr>
          <p:nvPr/>
        </p:nvSpPr>
        <p:spPr bwMode="auto">
          <a:xfrm>
            <a:off x="144463" y="6284913"/>
            <a:ext cx="8964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分小时，可保证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±μα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≥0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i=1,2,…,m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，即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是可行解。</a:t>
            </a:r>
          </a:p>
        </p:txBody>
      </p:sp>
      <p:sp>
        <p:nvSpPr>
          <p:cNvPr id="20496" name="Rectangle 2"/>
          <p:cNvSpPr txBox="1">
            <a:spLocks noChangeArrowheads="1"/>
          </p:cNvSpPr>
          <p:nvPr/>
        </p:nvSpPr>
        <p:spPr bwMode="auto">
          <a:xfrm>
            <a:off x="250825" y="2565400"/>
            <a:ext cx="8893175" cy="4762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不是可行域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的顶点，则它一定不是基可行解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nimBg="1" autoUpdateAnimBg="0"/>
      <p:bldP spid="20487" grpId="0" build="allAtOnce" animBg="1" autoUpdateAnimBg="0"/>
      <p:bldP spid="20488" grpId="0" animBg="1" autoUpdateAnimBg="0"/>
      <p:bldP spid="20489" grpId="0" animBg="1" autoUpdateAnimBg="0"/>
      <p:bldP spid="20490" grpId="0" animBg="1" autoUpdateAnimBg="0"/>
      <p:bldP spid="20491" grpId="0" autoUpdateAnimBg="0"/>
      <p:bldP spid="20492" grpId="0" animBg="1" autoUpdateAnimBg="0"/>
      <p:bldP spid="20493" grpId="0" animBg="1" autoUpdateAnimBg="0"/>
      <p:bldP spid="20494" grpId="0" autoUpdateAnimBg="0"/>
      <p:bldP spid="20495" grpId="0" autoUpdateAnimBg="0"/>
      <p:bldP spid="20496" grpId="0" animBg="1"/>
      <p:bldP spid="2049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 txBox="1">
            <a:spLocks noChangeArrowheads="1"/>
          </p:cNvSpPr>
          <p:nvPr/>
        </p:nvSpPr>
        <p:spPr bwMode="auto">
          <a:xfrm>
            <a:off x="250825" y="0"/>
            <a:ext cx="8893175" cy="4762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不是可行域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的顶点，则它一定不是基可行解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250825" y="476250"/>
            <a:ext cx="8893175" cy="1657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因为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不是可行域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的顶点，故在可行域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中可找到不同的两点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,…,x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T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=(x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,…,x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T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使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X=αX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+(1-α) 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250825" y="2133600"/>
            <a:ext cx="8893175" cy="10080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是基可行解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，对应向量组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线性独立。当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＞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时，有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b="1" baseline="-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b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b="1" baseline="-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b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，由于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是可行域的两点。应满足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79675" y="3141663"/>
          <a:ext cx="35321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3" imgW="1753361" imgH="457399" progId="Equation.3">
                  <p:embed/>
                </p:oleObj>
              </mc:Choice>
              <mc:Fallback>
                <p:oleObj r:id="rId3" imgW="1753361" imgH="4573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3141663"/>
                        <a:ext cx="3532188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250825" y="4267200"/>
            <a:ext cx="8893175" cy="457200"/>
          </a:xfrm>
          <a:prstGeom prst="rect">
            <a:avLst/>
          </a:prstGeom>
          <a:solidFill>
            <a:srgbClr val="02E6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华文楷体" pitchFamily="2" charset="-122"/>
                <a:ea typeface="楷体_GB2312" pitchFamily="49" charset="-122"/>
              </a:rPr>
              <a:t>将这两式相减，即得</a:t>
            </a:r>
            <a:endParaRPr lang="zh-CN" altLang="en-US" b="1"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484438" y="4724400"/>
          <a:ext cx="35274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5" imgW="1079969" imgH="457399" progId="Equation.3">
                  <p:embed/>
                </p:oleObj>
              </mc:Choice>
              <mc:Fallback>
                <p:oleObj r:id="rId5" imgW="1079969" imgH="4573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24400"/>
                        <a:ext cx="3527425" cy="1081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Box 4"/>
          <p:cNvSpPr txBox="1">
            <a:spLocks noChangeArrowheads="1"/>
          </p:cNvSpPr>
          <p:nvPr/>
        </p:nvSpPr>
        <p:spPr bwMode="auto">
          <a:xfrm>
            <a:off x="179388" y="5846763"/>
            <a:ext cx="8964612" cy="8223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因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≠X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，所以上式系数不全为零，故向量组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,…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线性相关，与假设矛盾。即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不是基可行解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1800">
              <a:latin typeface="Verdana" pitchFamily="34" charset="0"/>
              <a:ea typeface="华文楷体" pitchFamily="2" charset="-122"/>
            </a:endParaRP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292600"/>
            <a:ext cx="8748713" cy="21336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1441450" y="3141663"/>
            <a:ext cx="34925" cy="107791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autoUpdateAnimBg="0"/>
      <p:bldP spid="21508" grpId="0" animBg="1" autoUpdateAnimBg="0"/>
      <p:bldP spid="21510" grpId="0" animBg="1" autoUpdateAnimBg="0"/>
      <p:bldP spid="21512" grpId="0" animBg="1" autoUpdateAnimBg="0"/>
      <p:bldP spid="21514" grpId="0" animBg="1"/>
      <p:bldP spid="215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8"/>
          <p:cNvSpPr>
            <a:spLocks noChangeArrowheads="1"/>
          </p:cNvSpPr>
          <p:nvPr/>
        </p:nvSpPr>
        <p:spPr bwMode="auto">
          <a:xfrm>
            <a:off x="0" y="25400"/>
            <a:ext cx="91440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若线性规划有可行解，则必有基可行解。</a:t>
            </a:r>
          </a:p>
        </p:txBody>
      </p:sp>
      <p:sp>
        <p:nvSpPr>
          <p:cNvPr id="26627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0" y="5876925"/>
            <a:ext cx="9144000" cy="908050"/>
            <a:chOff x="0" y="0"/>
            <a:chExt cx="5760" cy="572"/>
          </a:xfrm>
        </p:grpSpPr>
        <p:sp>
          <p:nvSpPr>
            <p:cNvPr id="26634" name="Rectangle 48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02E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必要时重复这一过程，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6635" name="Rectangle 49"/>
            <p:cNvSpPr>
              <a:spLocks noChangeArrowheads="1"/>
            </p:cNvSpPr>
            <p:nvPr/>
          </p:nvSpPr>
          <p:spPr bwMode="auto">
            <a:xfrm>
              <a:off x="4100" y="284"/>
              <a:ext cx="1660" cy="288"/>
            </a:xfrm>
            <a:prstGeom prst="rect">
              <a:avLst/>
            </a:prstGeom>
            <a:solidFill>
              <a:srgbClr val="02E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中的列线性无关。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6636" name="Rectangle 50"/>
            <p:cNvSpPr>
              <a:spLocks noChangeArrowheads="1"/>
            </p:cNvSpPr>
            <p:nvPr/>
          </p:nvSpPr>
          <p:spPr bwMode="auto">
            <a:xfrm>
              <a:off x="0" y="272"/>
              <a:ext cx="3942" cy="288"/>
            </a:xfrm>
            <a:prstGeom prst="rect">
              <a:avLst/>
            </a:prstGeom>
            <a:solidFill>
              <a:srgbClr val="02E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ea typeface="楷体_GB2312" pitchFamily="49" charset="-122"/>
                </a:rPr>
                <a:t>             最后得到的可行解其正分量所对应的</a:t>
              </a:r>
            </a:p>
          </p:txBody>
        </p:sp>
        <p:graphicFrame>
          <p:nvGraphicFramePr>
            <p:cNvPr id="26637" name="Object 51"/>
            <p:cNvGraphicFramePr>
              <a:graphicFrameLocks noChangeAspect="1"/>
            </p:cNvGraphicFramePr>
            <p:nvPr/>
          </p:nvGraphicFramePr>
          <p:xfrm>
            <a:off x="3878" y="272"/>
            <a:ext cx="29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2" r:id="rId3" imgW="152599" imgH="165315" progId="Equation.DSMT4">
                    <p:embed/>
                  </p:oleObj>
                </mc:Choice>
                <mc:Fallback>
                  <p:oleObj r:id="rId3" imgW="152599" imgH="165315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2"/>
                          <a:ext cx="292" cy="300"/>
                        </a:xfrm>
                        <a:prstGeom prst="rect">
                          <a:avLst/>
                        </a:prstGeom>
                        <a:solidFill>
                          <a:srgbClr val="02E6FE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701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02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03" name="Picture 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2188"/>
            <a:ext cx="91440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04" name="Picture 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0"/>
            <a:ext cx="9144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05" name="Picture 5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7738"/>
            <a:ext cx="914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若线性规划有最优解，则必有最优基可行解。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549275"/>
            <a:ext cx="9144000" cy="1260475"/>
            <a:chOff x="0" y="0"/>
            <a:chExt cx="5760" cy="794"/>
          </a:xfrm>
        </p:grpSpPr>
        <p:sp>
          <p:nvSpPr>
            <p:cNvPr id="2767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为最优解，在定理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证明的基础上补证目标函数值不</a:t>
              </a:r>
            </a:p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变即可。即证</a:t>
              </a:r>
            </a:p>
          </p:txBody>
        </p:sp>
        <p:graphicFrame>
          <p:nvGraphicFramePr>
            <p:cNvPr id="27671" name="Object 5"/>
            <p:cNvGraphicFramePr>
              <a:graphicFrameLocks noChangeAspect="1"/>
            </p:cNvGraphicFramePr>
            <p:nvPr/>
          </p:nvGraphicFramePr>
          <p:xfrm>
            <a:off x="930" y="45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0" r:id="rId3" imgW="127110" imgH="139821" progId="Equation.DSMT4">
                    <p:embed/>
                  </p:oleObj>
                </mc:Choice>
                <mc:Fallback>
                  <p:oleObj r:id="rId3" imgW="127110" imgH="13982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45"/>
                          <a:ext cx="19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0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</a:rPr>
                <a:t>证明：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设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27673" name="Object 7"/>
            <p:cNvGraphicFramePr>
              <a:graphicFrameLocks noChangeAspect="1"/>
            </p:cNvGraphicFramePr>
            <p:nvPr/>
          </p:nvGraphicFramePr>
          <p:xfrm>
            <a:off x="1161" y="499"/>
            <a:ext cx="133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1" r:id="rId5" imgW="901700" imgH="203200" progId="Equation.DSMT4">
                    <p:embed/>
                  </p:oleObj>
                </mc:Choice>
                <mc:Fallback>
                  <p:oleObj r:id="rId5" imgW="9017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499"/>
                          <a:ext cx="1333" cy="29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8"/>
            <p:cNvGraphicFramePr>
              <a:graphicFrameLocks noChangeAspect="1"/>
            </p:cNvGraphicFramePr>
            <p:nvPr/>
          </p:nvGraphicFramePr>
          <p:xfrm>
            <a:off x="3107" y="499"/>
            <a:ext cx="6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r:id="rId7" imgW="444500" imgH="177800" progId="Equation.DSMT4">
                    <p:embed/>
                  </p:oleObj>
                </mc:Choice>
                <mc:Fallback>
                  <p:oleObj r:id="rId7" imgW="444500" imgH="177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499"/>
                          <a:ext cx="680" cy="274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2472" y="499"/>
              <a:ext cx="675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或    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679950" y="2827338"/>
            <a:ext cx="4151313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，必有                                        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374900" y="2827338"/>
            <a:ext cx="1716088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故对充分小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468313" y="2801938"/>
          <a:ext cx="2036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r:id="rId9" imgW="1016441" imgH="228699" progId="Equation.DSMT4">
                  <p:embed/>
                </p:oleObj>
              </mc:Choice>
              <mc:Fallback>
                <p:oleObj r:id="rId9" imgW="1016441" imgH="22869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01938"/>
                        <a:ext cx="2036762" cy="4572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067175" y="2827338"/>
          <a:ext cx="7191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r:id="rId11" imgW="406400" imgH="254000" progId="Equation.DSMT4">
                  <p:embed/>
                </p:oleObj>
              </mc:Choice>
              <mc:Fallback>
                <p:oleObj r:id="rId11" imgW="406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27338"/>
                        <a:ext cx="719138" cy="4524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6048375" y="2827338"/>
          <a:ext cx="15541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r:id="rId13" imgW="660687" imgH="177877" progId="Equation.DSMT4">
                  <p:embed/>
                </p:oleObj>
              </mc:Choice>
              <mc:Fallback>
                <p:oleObj r:id="rId13" imgW="660687" imgH="17787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827338"/>
                        <a:ext cx="1554163" cy="4270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2827338"/>
            <a:ext cx="490538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由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484438" y="3332163"/>
            <a:ext cx="6364287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是可行解。                                                             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403350" y="3332163"/>
          <a:ext cx="1133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r:id="rId15" imgW="431987" imgH="165172" progId="Equation.DSMT4">
                  <p:embed/>
                </p:oleObj>
              </mc:Choice>
              <mc:Fallback>
                <p:oleObj r:id="rId15" imgW="431987" imgH="16517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2163"/>
                        <a:ext cx="1133475" cy="427037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3332163"/>
            <a:ext cx="1409700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从而可知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971550" y="3832225"/>
            <a:ext cx="81978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为最优解，故必有                                                                         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611188" y="3835400"/>
          <a:ext cx="363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r:id="rId17" imgW="127110" imgH="139821" progId="Equation.DSMT4">
                  <p:embed/>
                </p:oleObj>
              </mc:Choice>
              <mc:Fallback>
                <p:oleObj r:id="rId17" imgW="127110" imgH="13982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35400"/>
                        <a:ext cx="363537" cy="419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1908175" y="4265613"/>
          <a:ext cx="22209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r:id="rId18" imgW="889000" imgH="203200" progId="Equation.DSMT4">
                  <p:embed/>
                </p:oleObj>
              </mc:Choice>
              <mc:Fallback>
                <p:oleObj r:id="rId18" imgW="8890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65613"/>
                        <a:ext cx="2220913" cy="5032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4787900" y="4265613"/>
          <a:ext cx="22526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r:id="rId20" imgW="901700" imgH="203200" progId="Equation.DSMT4">
                  <p:embed/>
                </p:oleObj>
              </mc:Choice>
              <mc:Fallback>
                <p:oleObj r:id="rId20" imgW="9017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65613"/>
                        <a:ext cx="2252663" cy="5032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3835400"/>
            <a:ext cx="668338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  而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3995738" y="5056188"/>
          <a:ext cx="1317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r:id="rId22" imgW="444500" imgH="177800" progId="Equation.DSMT4">
                  <p:embed/>
                </p:oleObj>
              </mc:Choice>
              <mc:Fallback>
                <p:oleObj r:id="rId22" imgW="444500" imgH="177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056188"/>
                        <a:ext cx="1317625" cy="533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4840288"/>
            <a:ext cx="1103313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从而有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0" y="5670550"/>
            <a:ext cx="9144000" cy="118745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通过可行解可以构造基可行解，最优解也是一个可行解，这个可行解也可以构造出基可行解，如果所构造的基可行解不改变目标函数值，则达到了目的。</a:t>
            </a:r>
          </a:p>
        </p:txBody>
      </p:sp>
      <p:pic>
        <p:nvPicPr>
          <p:cNvPr id="27" name="Picture 5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/>
      <p:bldP spid="23564" grpId="0" animBg="1"/>
      <p:bldP spid="23568" grpId="0" animBg="1"/>
      <p:bldP spid="23570" grpId="0" animBg="1"/>
      <p:bldP spid="23572" grpId="0" animBg="1"/>
      <p:bldP spid="23574" grpId="0" animBg="1"/>
      <p:bldP spid="23578" grpId="0" animBg="1"/>
      <p:bldP spid="23580" grpId="0" animBg="1" autoUpdateAnimBg="0"/>
      <p:bldP spid="235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3"/>
          <p:cNvSpPr>
            <a:spLocks noChangeArrowheads="1"/>
          </p:cNvSpPr>
          <p:nvPr/>
        </p:nvSpPr>
        <p:spPr bwMode="auto">
          <a:xfrm>
            <a:off x="0" y="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有时目标函数可能在多个顶点处达到最大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这时在这些顶点的凸组合上也达到最大值。称这种线性规划问题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有无限多个最优解。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" y="1484313"/>
            <a:ext cx="15319375" cy="1881187"/>
            <a:chOff x="0" y="0"/>
            <a:chExt cx="9650" cy="1185"/>
          </a:xfrm>
        </p:grpSpPr>
        <p:sp>
          <p:nvSpPr>
            <p:cNvPr id="28683" name="矩形 1"/>
            <p:cNvSpPr>
              <a:spLocks noChangeArrowheads="1"/>
            </p:cNvSpPr>
            <p:nvPr/>
          </p:nvSpPr>
          <p:spPr bwMode="auto">
            <a:xfrm>
              <a:off x="0" y="0"/>
              <a:ext cx="57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假设                       是目标函数达到最大值的顶点，若   是这些顶点的凸组合，即</a:t>
              </a:r>
            </a:p>
          </p:txBody>
        </p:sp>
        <p:graphicFrame>
          <p:nvGraphicFramePr>
            <p:cNvPr id="28684" name="Object 2"/>
            <p:cNvGraphicFramePr>
              <a:graphicFrameLocks noChangeAspect="1"/>
            </p:cNvGraphicFramePr>
            <p:nvPr/>
          </p:nvGraphicFramePr>
          <p:xfrm>
            <a:off x="612" y="0"/>
            <a:ext cx="903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r:id="rId3" imgW="5257440" imgH="198000" progId="Word.Document.8">
                    <p:embed/>
                  </p:oleObj>
                </mc:Choice>
                <mc:Fallback>
                  <p:oleObj r:id="rId3" imgW="5257440" imgH="1980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0"/>
                          <a:ext cx="903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6"/>
            <p:cNvGraphicFramePr>
              <a:graphicFrameLocks noChangeAspect="1"/>
            </p:cNvGraphicFramePr>
            <p:nvPr/>
          </p:nvGraphicFramePr>
          <p:xfrm>
            <a:off x="1248" y="545"/>
            <a:ext cx="268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r:id="rId5" imgW="1866900" imgH="444500" progId="Equation.DSMT4">
                    <p:embed/>
                  </p:oleObj>
                </mc:Choice>
                <mc:Fallback>
                  <p:oleObj r:id="rId5" imgW="18669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545"/>
                          <a:ext cx="268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7"/>
            <p:cNvGraphicFramePr>
              <a:graphicFrameLocks noChangeAspect="1"/>
            </p:cNvGraphicFramePr>
            <p:nvPr/>
          </p:nvGraphicFramePr>
          <p:xfrm>
            <a:off x="975" y="250"/>
            <a:ext cx="25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r:id="rId7" imgW="177800" imgH="203200" progId="Equation.DSMT4">
                    <p:embed/>
                  </p:oleObj>
                </mc:Choice>
                <mc:Fallback>
                  <p:oleObj r:id="rId7" imgW="1778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50"/>
                          <a:ext cx="25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1438" y="1493838"/>
            <a:ext cx="8893175" cy="1871662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827088" y="3429000"/>
            <a:ext cx="1103312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于是：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908175" y="3716338"/>
          <a:ext cx="42672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9" imgW="1638300" imgH="444500" progId="Equation.3">
                  <p:embed/>
                </p:oleObj>
              </mc:Choice>
              <mc:Fallback>
                <p:oleObj r:id="rId9" imgW="16383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4267200" cy="1058862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885950" y="4954588"/>
          <a:ext cx="4991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1" imgW="1663700" imgH="241300" progId="Equation.DSMT4">
                  <p:embed/>
                </p:oleObj>
              </mc:Choice>
              <mc:Fallback>
                <p:oleObj name="Equation" r:id="rId11" imgW="1663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954588"/>
                        <a:ext cx="4991100" cy="66992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9"/>
          <p:cNvSpPr>
            <a:spLocks noChangeArrowheads="1"/>
          </p:cNvSpPr>
          <p:nvPr/>
        </p:nvSpPr>
        <p:spPr bwMode="auto">
          <a:xfrm>
            <a:off x="1116013" y="4652963"/>
            <a:ext cx="796925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设：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908175" y="5756275"/>
          <a:ext cx="4343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3" imgW="1409088" imgH="431613" progId="Equation.DSMT4">
                  <p:embed/>
                </p:oleObj>
              </mc:Choice>
              <mc:Fallback>
                <p:oleObj name="Equation" r:id="rId13" imgW="1409088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756275"/>
                        <a:ext cx="4343400" cy="108585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9"/>
          <p:cNvSpPr>
            <a:spLocks noChangeArrowheads="1"/>
          </p:cNvSpPr>
          <p:nvPr/>
        </p:nvSpPr>
        <p:spPr bwMode="auto">
          <a:xfrm>
            <a:off x="827088" y="5373688"/>
            <a:ext cx="1103312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于是：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 autoUpdateAnimBg="0"/>
      <p:bldP spid="24588" grpId="0" animBg="1" autoUpdateAnimBg="0"/>
      <p:bldP spid="2459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539750" y="4437063"/>
            <a:ext cx="91424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179388" y="115888"/>
            <a:ext cx="87852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若可行域为无界，则可能无最优解，也可能有最优解，若有也必定在某顶点上得到。根据以上讨论，可以得到以下结论：</a:t>
            </a: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79388" y="1484313"/>
            <a:ext cx="8785225" cy="1512887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线性规划问题的所有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可行解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构成的集合（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可行域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）是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凸集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，也可能为无界域，它们有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有限个顶点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，线性规划问题的每个基可行解对应可行域的一个顶点；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79388" y="3213100"/>
            <a:ext cx="8785225" cy="94615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若线性规划问题有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最优解</a:t>
            </a:r>
            <a:r>
              <a:rPr lang="zh-CN" altLang="en-US" sz="2800" b="1">
                <a:ea typeface="楷体_GB2312" pitchFamily="49" charset="-122"/>
              </a:rPr>
              <a:t>，必在可行域的某个顶点达到最优解。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5606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9388" y="4365625"/>
            <a:ext cx="8785225" cy="2462213"/>
          </a:xfrm>
          <a:prstGeom prst="rect">
            <a:avLst/>
          </a:prstGeom>
          <a:blipFill rotWithShape="1">
            <a:blip r:embed="rId2"/>
            <a:stretch>
              <a:fillRect l="-1387" t="-2970" r="-5132" b="-371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179388" y="1889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基本概念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987675" y="1989138"/>
            <a:ext cx="3889375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(1).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凸集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(2).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凸组合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(3).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顶点</a:t>
            </a:r>
          </a:p>
          <a:p>
            <a:pPr algn="just">
              <a:spcBef>
                <a:spcPts val="600"/>
              </a:spcBef>
              <a:buClr>
                <a:schemeClr val="accent1"/>
              </a:buClr>
              <a:buSzPct val="70000"/>
              <a:buFontTx/>
              <a:buChar char="•"/>
            </a:pPr>
            <a:endParaRPr lang="en-US" altLang="zh-CN" sz="3600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84582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凸集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Convex set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概念：</a:t>
            </a:r>
            <a:endParaRPr lang="zh-CN" altLang="en-US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600">
                <a:latin typeface="Times New Roman" pitchFamily="18" charset="0"/>
              </a:rPr>
              <a:t> 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维欧氏空间的一个点集，若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中的任意两点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,x</a:t>
            </a:r>
            <a:r>
              <a:rPr lang="en-US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的连线上的一切点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仍在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中，则称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为凸集。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即：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中的任意两点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sz="36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,x</a:t>
            </a:r>
            <a:r>
              <a:rPr lang="en-US" sz="36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∈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，存在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&lt;1 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使得</a:t>
            </a:r>
          </a:p>
          <a:p>
            <a:pPr>
              <a:spcBef>
                <a:spcPct val="50000"/>
              </a:spcBef>
              <a:defRPr/>
            </a:pP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x= 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sz="36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sz="36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∈ 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为凸集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0" y="115888"/>
            <a:ext cx="288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(1).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凸集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4445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例（凸集）</a:t>
            </a:r>
            <a:endParaRPr lang="zh-CN" altLang="en-US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476375" y="620713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124200" y="693738"/>
            <a:ext cx="1295400" cy="762000"/>
          </a:xfrm>
          <a:prstGeom prst="hexagon">
            <a:avLst>
              <a:gd name="adj" fmla="val 42500"/>
              <a:gd name="vf" fmla="val 11547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81600" y="692150"/>
            <a:ext cx="914400" cy="685800"/>
          </a:xfrm>
          <a:prstGeom prst="flowChartDelay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rot="-5400000">
            <a:off x="4627563" y="1909763"/>
            <a:ext cx="1485900" cy="876300"/>
          </a:xfrm>
          <a:prstGeom prst="flowChartDelay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 rot="5400000">
            <a:off x="6438900" y="1862138"/>
            <a:ext cx="1485900" cy="952500"/>
          </a:xfrm>
          <a:prstGeom prst="flowChartDelay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953000" y="3081338"/>
            <a:ext cx="9144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6705600" y="1557338"/>
            <a:ext cx="9906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692275" y="838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492500" y="857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5334000" y="99695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5181600" y="20907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7086600" y="19383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未知"/>
          <p:cNvSpPr>
            <a:spLocks/>
          </p:cNvSpPr>
          <p:nvPr/>
        </p:nvSpPr>
        <p:spPr bwMode="auto">
          <a:xfrm>
            <a:off x="684213" y="1604963"/>
            <a:ext cx="1631950" cy="1236662"/>
          </a:xfrm>
          <a:custGeom>
            <a:avLst/>
            <a:gdLst>
              <a:gd name="T0" fmla="*/ 2147483647 w 710"/>
              <a:gd name="T1" fmla="*/ 0 h 779"/>
              <a:gd name="T2" fmla="*/ 2147483647 w 710"/>
              <a:gd name="T3" fmla="*/ 2147483647 h 779"/>
              <a:gd name="T4" fmla="*/ 2147483647 w 710"/>
              <a:gd name="T5" fmla="*/ 2147483647 h 779"/>
              <a:gd name="T6" fmla="*/ 2147483647 w 710"/>
              <a:gd name="T7" fmla="*/ 2147483647 h 779"/>
              <a:gd name="T8" fmla="*/ 2147483647 w 710"/>
              <a:gd name="T9" fmla="*/ 2147483647 h 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0"/>
              <a:gd name="T16" fmla="*/ 0 h 779"/>
              <a:gd name="T17" fmla="*/ 710 w 710"/>
              <a:gd name="T18" fmla="*/ 779 h 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0" h="779">
                <a:moveTo>
                  <a:pt x="529" y="0"/>
                </a:moveTo>
                <a:cubicBezTo>
                  <a:pt x="389" y="19"/>
                  <a:pt x="249" y="38"/>
                  <a:pt x="166" y="136"/>
                </a:cubicBezTo>
                <a:cubicBezTo>
                  <a:pt x="83" y="234"/>
                  <a:pt x="0" y="483"/>
                  <a:pt x="30" y="589"/>
                </a:cubicBezTo>
                <a:cubicBezTo>
                  <a:pt x="60" y="695"/>
                  <a:pt x="234" y="763"/>
                  <a:pt x="347" y="771"/>
                </a:cubicBezTo>
                <a:cubicBezTo>
                  <a:pt x="460" y="779"/>
                  <a:pt x="650" y="658"/>
                  <a:pt x="710" y="635"/>
                </a:cubicBezTo>
              </a:path>
            </a:pathLst>
          </a:custGeom>
          <a:solidFill>
            <a:schemeClr val="accent1"/>
          </a:soli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1908175" y="1604963"/>
            <a:ext cx="792163" cy="1008062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1547813" y="18208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1524000" y="4048125"/>
            <a:ext cx="12954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3657600" y="3971925"/>
            <a:ext cx="1295400" cy="12954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auto">
          <a:xfrm>
            <a:off x="6172200" y="4200525"/>
            <a:ext cx="1676400" cy="990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auto">
          <a:xfrm>
            <a:off x="1692275" y="5437188"/>
            <a:ext cx="914400" cy="14478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3673475" y="5360988"/>
            <a:ext cx="1066800" cy="1371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1" name="未知"/>
          <p:cNvSpPr>
            <a:spLocks/>
          </p:cNvSpPr>
          <p:nvPr/>
        </p:nvSpPr>
        <p:spPr bwMode="auto">
          <a:xfrm>
            <a:off x="5975350" y="5360988"/>
            <a:ext cx="1981200" cy="1447800"/>
          </a:xfrm>
          <a:custGeom>
            <a:avLst/>
            <a:gdLst>
              <a:gd name="T0" fmla="*/ 0 w 1248"/>
              <a:gd name="T1" fmla="*/ 2147483647 h 912"/>
              <a:gd name="T2" fmla="*/ 0 w 1248"/>
              <a:gd name="T3" fmla="*/ 2147483647 h 912"/>
              <a:gd name="T4" fmla="*/ 2147483647 w 1248"/>
              <a:gd name="T5" fmla="*/ 2147483647 h 912"/>
              <a:gd name="T6" fmla="*/ 2147483647 w 1248"/>
              <a:gd name="T7" fmla="*/ 2147483647 h 912"/>
              <a:gd name="T8" fmla="*/ 2147483647 w 1248"/>
              <a:gd name="T9" fmla="*/ 2147483647 h 912"/>
              <a:gd name="T10" fmla="*/ 2147483647 w 1248"/>
              <a:gd name="T11" fmla="*/ 0 h 912"/>
              <a:gd name="T12" fmla="*/ 2147483647 w 1248"/>
              <a:gd name="T13" fmla="*/ 2147483647 h 912"/>
              <a:gd name="T14" fmla="*/ 2147483647 w 1248"/>
              <a:gd name="T15" fmla="*/ 2147483647 h 912"/>
              <a:gd name="T16" fmla="*/ 2147483647 w 1248"/>
              <a:gd name="T17" fmla="*/ 2147483647 h 9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48"/>
              <a:gd name="T28" fmla="*/ 0 h 912"/>
              <a:gd name="T29" fmla="*/ 1248 w 1248"/>
              <a:gd name="T30" fmla="*/ 912 h 9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48" h="912">
                <a:moveTo>
                  <a:pt x="0" y="96"/>
                </a:moveTo>
                <a:lnTo>
                  <a:pt x="0" y="912"/>
                </a:lnTo>
                <a:lnTo>
                  <a:pt x="1248" y="912"/>
                </a:lnTo>
                <a:lnTo>
                  <a:pt x="1248" y="480"/>
                </a:lnTo>
                <a:lnTo>
                  <a:pt x="1056" y="624"/>
                </a:lnTo>
                <a:lnTo>
                  <a:pt x="816" y="0"/>
                </a:lnTo>
                <a:lnTo>
                  <a:pt x="528" y="336"/>
                </a:lnTo>
                <a:lnTo>
                  <a:pt x="240" y="144"/>
                </a:lnTo>
                <a:lnTo>
                  <a:pt x="96" y="96"/>
                </a:lnTo>
              </a:path>
            </a:pathLst>
          </a:custGeom>
          <a:solidFill>
            <a:schemeClr val="accent1"/>
          </a:soli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828800" y="4276725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3733800" y="40481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6400800" y="4200525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2225675" y="5589588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3902075" y="56657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6203950" y="5665788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0" y="3141663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例（非凸集）</a:t>
            </a:r>
            <a:endParaRPr lang="zh-CN" altLang="en-US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(2),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为什么？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524000" y="4648200"/>
            <a:ext cx="685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4724400" y="533400"/>
            <a:ext cx="0" cy="518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4724400" y="19050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800600" y="36576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 flipV="1">
            <a:off x="5943600" y="19050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4724400" y="2590800"/>
            <a:ext cx="2057400" cy="2057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340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80772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858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b="1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524000" y="4648200"/>
            <a:ext cx="685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4724400" y="533400"/>
            <a:ext cx="0" cy="518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4724400" y="19050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4800600" y="36576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5943600" y="19050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2514600" y="28956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1371600" y="28956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2667000" y="19050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1371600" y="4648200"/>
            <a:ext cx="335280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3340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80772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334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371600" y="243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724400" y="2590800"/>
            <a:ext cx="2057400" cy="2057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7818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X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50825" y="18891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(2),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524000" y="4648200"/>
            <a:ext cx="685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4724400" y="533400"/>
            <a:ext cx="0" cy="518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4724400" y="19050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4800600" y="36576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 flipV="1">
            <a:off x="5943600" y="19050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2514600" y="28956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4724400" y="2590800"/>
            <a:ext cx="2057400" cy="2057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371600" y="28956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2667000" y="19050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1371600" y="4648200"/>
            <a:ext cx="335280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3340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80772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858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b="1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334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371600" y="243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 flipV="1">
            <a:off x="3352800" y="3657600"/>
            <a:ext cx="1295400" cy="990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600200" y="3733800"/>
            <a:ext cx="2209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)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(0&lt;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&lt;1)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9850" y="26035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(2),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为什么？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524000" y="4648200"/>
            <a:ext cx="685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4724400" y="533400"/>
            <a:ext cx="0" cy="518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4724400" y="19050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4800600" y="36576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5943600" y="19050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 flipV="1">
            <a:off x="2514600" y="2895600"/>
            <a:ext cx="2209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4724400" y="2590800"/>
            <a:ext cx="2057400" cy="2057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1371600" y="2895600"/>
            <a:ext cx="1143000" cy="2743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2667000" y="19050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1371600" y="4648200"/>
            <a:ext cx="335280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340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0772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b="1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334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371600" y="243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505200" y="2590800"/>
            <a:ext cx="327660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 flipV="1">
            <a:off x="3352800" y="3657600"/>
            <a:ext cx="1295400" cy="990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6781800" y="1828800"/>
            <a:ext cx="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019800" y="228600"/>
            <a:ext cx="2819400" cy="15621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+y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)</a:t>
            </a:r>
            <a:endParaRPr lang="en-US" b="1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600200" y="3733800"/>
            <a:ext cx="2209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)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(0&lt;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&lt;1)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9850" y="26035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+(1-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)X</a:t>
            </a:r>
            <a:r>
              <a:rPr lang="en-US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(2),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为什么？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165</TotalTime>
  <Pages>0</Pages>
  <Words>2161</Words>
  <Characters>0</Characters>
  <Application>Microsoft Office PowerPoint</Application>
  <DocSecurity>0</DocSecurity>
  <PresentationFormat>全屏显示(4:3)</PresentationFormat>
  <Lines>0</Lines>
  <Paragraphs>184</Paragraphs>
  <Slides>28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黑体</vt:lpstr>
      <vt:lpstr>华文楷体</vt:lpstr>
      <vt:lpstr>楷体_GB2312</vt:lpstr>
      <vt:lpstr>宋体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Blends</vt:lpstr>
      <vt:lpstr>Equation.3</vt:lpstr>
      <vt:lpstr>MathType 6.0 Equation</vt:lpstr>
      <vt:lpstr>Microsoft Word 97 - 2003 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基本假设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自定义放映1</vt:lpstr>
    </vt:vector>
  </TitlesOfParts>
  <Company>hust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反馈控制理论基础</dc:title>
  <dc:creator>jakey</dc:creator>
  <cp:lastModifiedBy>User</cp:lastModifiedBy>
  <cp:revision>978</cp:revision>
  <cp:lastPrinted>1601-01-01T00:00:00Z</cp:lastPrinted>
  <dcterms:created xsi:type="dcterms:W3CDTF">2002-01-10T11:18:15Z</dcterms:created>
  <dcterms:modified xsi:type="dcterms:W3CDTF">2021-09-03T04:16:11Z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