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27"/>
  </p:notesMasterIdLst>
  <p:sldIdLst>
    <p:sldId id="453" r:id="rId2"/>
    <p:sldId id="481" r:id="rId3"/>
    <p:sldId id="482" r:id="rId4"/>
    <p:sldId id="483" r:id="rId5"/>
    <p:sldId id="484" r:id="rId6"/>
    <p:sldId id="486" r:id="rId7"/>
    <p:sldId id="487" r:id="rId8"/>
    <p:sldId id="508" r:id="rId9"/>
    <p:sldId id="488" r:id="rId10"/>
    <p:sldId id="489" r:id="rId11"/>
    <p:sldId id="492" r:id="rId12"/>
    <p:sldId id="493" r:id="rId13"/>
    <p:sldId id="494" r:id="rId14"/>
    <p:sldId id="495" r:id="rId15"/>
    <p:sldId id="497" r:id="rId16"/>
    <p:sldId id="498" r:id="rId17"/>
    <p:sldId id="500" r:id="rId18"/>
    <p:sldId id="503" r:id="rId19"/>
    <p:sldId id="504" r:id="rId20"/>
    <p:sldId id="505" r:id="rId21"/>
    <p:sldId id="507" r:id="rId22"/>
    <p:sldId id="509" r:id="rId23"/>
    <p:sldId id="506" r:id="rId24"/>
    <p:sldId id="511" r:id="rId25"/>
    <p:sldId id="512" r:id="rId26"/>
  </p:sldIdLst>
  <p:sldSz cx="9144000" cy="6858000" type="screen4x3"/>
  <p:notesSz cx="7099300" cy="10234613"/>
  <p:custShowLst>
    <p:custShow name="自定义放映1" id="0">
      <p:sldLst/>
    </p:custShow>
  </p:custShowLst>
  <p:defaultTextStyle>
    <a:defPPr>
      <a:defRPr lang="zh-CN"/>
    </a:defPPr>
    <a:lvl1pPr algn="l" rtl="0" fontAlgn="base">
      <a:spcBef>
        <a:spcPct val="0"/>
      </a:spcBef>
      <a:spcAft>
        <a:spcPct val="0"/>
      </a:spcAft>
      <a:defRPr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990099"/>
    <a:srgbClr val="006600"/>
    <a:srgbClr val="00FF00"/>
    <a:srgbClr val="99FFCC"/>
    <a:srgbClr val="9579FD"/>
    <a:srgbClr val="FFFFCC"/>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58"/>
      </p:cViewPr>
      <p:guideLst>
        <p:guide orient="horz" pos="2131"/>
        <p:guide pos="2903"/>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latinLnBrk="1">
              <a:defRPr sz="1300">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latinLnBrk="1">
              <a:defRPr sz="1300">
                <a:latin typeface="Times New Roman" pitchFamily="18" charset="0"/>
              </a:defRPr>
            </a:lvl1pPr>
          </a:lstStyle>
          <a:p>
            <a:pPr>
              <a:defRPr/>
            </a:pPr>
            <a:fld id="{4A4FA418-8EC4-4887-B928-82DAFB8449D8}" type="datetime1">
              <a:rPr lang="zh-CN" altLang="en-US"/>
              <a:pPr>
                <a:defRPr/>
              </a:pPr>
              <a:t>2020/10/16</a:t>
            </a:fld>
            <a:endParaRPr lang="en-US"/>
          </a:p>
        </p:txBody>
      </p:sp>
      <p:sp>
        <p:nvSpPr>
          <p:cNvPr id="27652" name="Rectangle 4"/>
          <p:cNvSpPr>
            <a:spLocks noGrp="1" noChangeArrowheads="1"/>
          </p:cNvSpPr>
          <p:nvPr>
            <p:ph type="sldImg" idx="2"/>
          </p:nvPr>
        </p:nvSpPr>
        <p:spPr bwMode="auto">
          <a:xfrm>
            <a:off x="992188" y="768350"/>
            <a:ext cx="5114925"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latinLnBrk="1">
              <a:defRPr sz="1300">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latinLnBrk="1">
              <a:defRPr sz="1300">
                <a:latin typeface="Times New Roman" pitchFamily="18" charset="0"/>
              </a:defRPr>
            </a:lvl1pPr>
          </a:lstStyle>
          <a:p>
            <a:pPr>
              <a:defRPr/>
            </a:pPr>
            <a:fld id="{317FADB2-E645-4636-93E9-B0B5AF4356AD}" type="slidenum">
              <a:rPr lang="en-US"/>
              <a:pPr>
                <a:defRPr/>
              </a:pPr>
              <a:t>‹#›</a:t>
            </a:fld>
            <a:endParaRPr lang="en-US"/>
          </a:p>
        </p:txBody>
      </p:sp>
    </p:spTree>
    <p:extLst>
      <p:ext uri="{BB962C8B-B14F-4D97-AF65-F5344CB8AC3E}">
        <p14:creationId xmlns:p14="http://schemas.microsoft.com/office/powerpoint/2010/main" val="17061661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DB52E0D0-4C29-4ADE-8E78-4CCF759C9C63}" type="datetime1">
              <a:rPr lang="zh-CN" altLang="en-US"/>
              <a:pPr>
                <a:defRPr/>
              </a:pPr>
              <a:t>2020/10/16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A5E5D6C-AE91-4DC8-9686-A3F6EBA72FE3}" type="slidenum">
              <a:rPr lang="en-US"/>
              <a:pPr>
                <a:defRPr/>
              </a:pPr>
              <a:t>‹#›</a:t>
            </a:fld>
            <a:endParaRPr lang="en-US"/>
          </a:p>
        </p:txBody>
      </p:sp>
    </p:spTree>
    <p:extLst>
      <p:ext uri="{BB962C8B-B14F-4D97-AF65-F5344CB8AC3E}">
        <p14:creationId xmlns:p14="http://schemas.microsoft.com/office/powerpoint/2010/main" val="3153361279"/>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C24F118B-85CE-4D42-A8B1-A7E541B6C146}" type="datetime1">
              <a:rPr lang="zh-CN" altLang="en-US"/>
              <a:pPr>
                <a:defRPr/>
              </a:pPr>
              <a:t>2020/10/16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7DA9148-C50B-42B3-8CBD-28F367A109A6}" type="slidenum">
              <a:rPr lang="en-US"/>
              <a:pPr>
                <a:defRPr/>
              </a:pPr>
              <a:t>‹#›</a:t>
            </a:fld>
            <a:endParaRPr lang="en-US"/>
          </a:p>
        </p:txBody>
      </p:sp>
    </p:spTree>
    <p:extLst>
      <p:ext uri="{BB962C8B-B14F-4D97-AF65-F5344CB8AC3E}">
        <p14:creationId xmlns:p14="http://schemas.microsoft.com/office/powerpoint/2010/main" val="3394866261"/>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040B5060-752A-4985-B5BA-F1324C09C4DB}" type="datetime1">
              <a:rPr lang="zh-CN" altLang="en-US"/>
              <a:pPr>
                <a:defRPr/>
              </a:pPr>
              <a:t>2020/10/16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8D6575B-58F3-4ECD-9F99-A4FA22FE30B7}" type="slidenum">
              <a:rPr lang="en-US"/>
              <a:pPr>
                <a:defRPr/>
              </a:pPr>
              <a:t>‹#›</a:t>
            </a:fld>
            <a:endParaRPr lang="en-US"/>
          </a:p>
        </p:txBody>
      </p:sp>
    </p:spTree>
    <p:extLst>
      <p:ext uri="{BB962C8B-B14F-4D97-AF65-F5344CB8AC3E}">
        <p14:creationId xmlns:p14="http://schemas.microsoft.com/office/powerpoint/2010/main" val="3385554913"/>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7068B4B1-2E18-491F-926A-8192CEBCA599}" type="datetime1">
              <a:rPr lang="zh-CN" altLang="en-US"/>
              <a:pPr>
                <a:defRPr/>
              </a:pPr>
              <a:t>2020/10/16</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9024DADE-863D-41DE-9B68-71419196E5F5}" type="slidenum">
              <a:rPr lang="en-US"/>
              <a:pPr>
                <a:defRPr/>
              </a:pPr>
              <a:t>‹#›</a:t>
            </a:fld>
            <a:endParaRPr lang="en-US"/>
          </a:p>
        </p:txBody>
      </p:sp>
    </p:spTree>
    <p:extLst>
      <p:ext uri="{BB962C8B-B14F-4D97-AF65-F5344CB8AC3E}">
        <p14:creationId xmlns:p14="http://schemas.microsoft.com/office/powerpoint/2010/main" val="2516153360"/>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61A75885-1861-42A1-ADBD-1CCE4F1CBDC2}" type="datetime1">
              <a:rPr lang="zh-CN" altLang="en-US"/>
              <a:pPr>
                <a:defRPr/>
              </a:pPr>
              <a:t>2020/10/16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2E9C41C-A26E-4422-8A83-BC43927E3A05}" type="slidenum">
              <a:rPr lang="en-US"/>
              <a:pPr>
                <a:defRPr/>
              </a:pPr>
              <a:t>‹#›</a:t>
            </a:fld>
            <a:endParaRPr lang="en-US"/>
          </a:p>
        </p:txBody>
      </p:sp>
    </p:spTree>
    <p:extLst>
      <p:ext uri="{BB962C8B-B14F-4D97-AF65-F5344CB8AC3E}">
        <p14:creationId xmlns:p14="http://schemas.microsoft.com/office/powerpoint/2010/main" val="209914424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8FA0CAB7-9F6E-4E71-9C38-1F3471F39877}" type="datetime1">
              <a:rPr lang="zh-CN" altLang="en-US"/>
              <a:pPr>
                <a:defRPr/>
              </a:pPr>
              <a:t>2020/10/16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5947CD6-3F2C-49AE-81F6-B9862257E723}" type="slidenum">
              <a:rPr lang="en-US"/>
              <a:pPr>
                <a:defRPr/>
              </a:pPr>
              <a:t>‹#›</a:t>
            </a:fld>
            <a:endParaRPr lang="en-US"/>
          </a:p>
        </p:txBody>
      </p:sp>
    </p:spTree>
    <p:extLst>
      <p:ext uri="{BB962C8B-B14F-4D97-AF65-F5344CB8AC3E}">
        <p14:creationId xmlns:p14="http://schemas.microsoft.com/office/powerpoint/2010/main" val="1597049697"/>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46B16BC2-BD17-48CB-B59B-756551C90A57}" type="datetime1">
              <a:rPr lang="zh-CN" altLang="en-US"/>
              <a:pPr>
                <a:defRPr/>
              </a:pPr>
              <a:t>2020/10/16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7CBBEA6-8F5F-4D6A-968C-9D46F5AE9670}" type="slidenum">
              <a:rPr lang="en-US"/>
              <a:pPr>
                <a:defRPr/>
              </a:pPr>
              <a:t>‹#›</a:t>
            </a:fld>
            <a:endParaRPr lang="en-US"/>
          </a:p>
        </p:txBody>
      </p:sp>
    </p:spTree>
    <p:extLst>
      <p:ext uri="{BB962C8B-B14F-4D97-AF65-F5344CB8AC3E}">
        <p14:creationId xmlns:p14="http://schemas.microsoft.com/office/powerpoint/2010/main" val="250569178"/>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21F73892-A89E-462D-8923-29182E439A56}" type="datetime1">
              <a:rPr lang="zh-CN" altLang="en-US"/>
              <a:pPr>
                <a:defRPr/>
              </a:pPr>
              <a:t>2020/10/16</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216CD43E-A3C0-45AF-91BA-46630ED554D5}" type="slidenum">
              <a:rPr lang="en-US"/>
              <a:pPr>
                <a:defRPr/>
              </a:pPr>
              <a:t>‹#›</a:t>
            </a:fld>
            <a:endParaRPr lang="en-US"/>
          </a:p>
        </p:txBody>
      </p:sp>
    </p:spTree>
    <p:extLst>
      <p:ext uri="{BB962C8B-B14F-4D97-AF65-F5344CB8AC3E}">
        <p14:creationId xmlns:p14="http://schemas.microsoft.com/office/powerpoint/2010/main" val="1452795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80763AFD-AB50-42F8-8B11-A75F53347DD4}" type="datetime1">
              <a:rPr lang="zh-CN" altLang="en-US"/>
              <a:pPr>
                <a:defRPr/>
              </a:pPr>
              <a:t>2020/10/16</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ABDB3554-B0E9-4265-A7CC-E6A3F0F0D7D4}" type="slidenum">
              <a:rPr lang="en-US"/>
              <a:pPr>
                <a:defRPr/>
              </a:pPr>
              <a:t>‹#›</a:t>
            </a:fld>
            <a:endParaRPr lang="en-US"/>
          </a:p>
        </p:txBody>
      </p:sp>
    </p:spTree>
    <p:extLst>
      <p:ext uri="{BB962C8B-B14F-4D97-AF65-F5344CB8AC3E}">
        <p14:creationId xmlns:p14="http://schemas.microsoft.com/office/powerpoint/2010/main" val="333161095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0232AB5B-AA08-47E9-91BE-88335164F1B9}" type="datetime1">
              <a:rPr lang="zh-CN" altLang="en-US"/>
              <a:pPr>
                <a:defRPr/>
              </a:pPr>
              <a:t>2020/10/16</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040F8783-F463-4595-A3FC-F709726BC7AA}" type="slidenum">
              <a:rPr lang="en-US"/>
              <a:pPr>
                <a:defRPr/>
              </a:pPr>
              <a:t>‹#›</a:t>
            </a:fld>
            <a:endParaRPr lang="en-US"/>
          </a:p>
        </p:txBody>
      </p:sp>
    </p:spTree>
    <p:extLst>
      <p:ext uri="{BB962C8B-B14F-4D97-AF65-F5344CB8AC3E}">
        <p14:creationId xmlns:p14="http://schemas.microsoft.com/office/powerpoint/2010/main" val="104435161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C204DF3F-85C3-46F0-91B7-8E935A0556F8}" type="datetime1">
              <a:rPr lang="zh-CN" altLang="en-US"/>
              <a:pPr>
                <a:defRPr/>
              </a:pPr>
              <a:t>2020/10/16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075C73B-62F0-42B4-A916-54BCFF31814C}" type="slidenum">
              <a:rPr lang="en-US"/>
              <a:pPr>
                <a:defRPr/>
              </a:pPr>
              <a:t>‹#›</a:t>
            </a:fld>
            <a:endParaRPr lang="en-US"/>
          </a:p>
        </p:txBody>
      </p:sp>
    </p:spTree>
    <p:extLst>
      <p:ext uri="{BB962C8B-B14F-4D97-AF65-F5344CB8AC3E}">
        <p14:creationId xmlns:p14="http://schemas.microsoft.com/office/powerpoint/2010/main" val="248140473"/>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34022CFB-E8AD-4B9F-ABEE-449A0C2E9C5C}" type="datetime1">
              <a:rPr lang="zh-CN" altLang="en-US"/>
              <a:pPr>
                <a:defRPr/>
              </a:pPr>
              <a:t>2020/10/16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4D66EBB-9649-464B-AEAB-D542F5C870A0}" type="slidenum">
              <a:rPr lang="en-US"/>
              <a:pPr>
                <a:defRPr/>
              </a:pPr>
              <a:t>‹#›</a:t>
            </a:fld>
            <a:endParaRPr lang="en-US"/>
          </a:p>
        </p:txBody>
      </p:sp>
    </p:spTree>
    <p:extLst>
      <p:ext uri="{BB962C8B-B14F-4D97-AF65-F5344CB8AC3E}">
        <p14:creationId xmlns:p14="http://schemas.microsoft.com/office/powerpoint/2010/main" val="237151712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400"/>
            </a:lvl1pPr>
          </a:lstStyle>
          <a:p>
            <a:pPr>
              <a:defRPr/>
            </a:pPr>
            <a:fld id="{E19667F7-BBD3-4F81-8DA1-7351C9F3D9D5}" type="datetime1">
              <a:rPr lang="zh-CN" altLang="en-US"/>
              <a:pPr>
                <a:defRPr/>
              </a:pPr>
              <a:t>2020/10/16</a:t>
            </a:fld>
            <a:endParaRPr lang="en-US"/>
          </a:p>
        </p:txBody>
      </p:sp>
      <p:sp>
        <p:nvSpPr>
          <p:cNvPr id="1027"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1028"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400"/>
            </a:lvl1pPr>
          </a:lstStyle>
          <a:p>
            <a:pPr>
              <a:defRPr/>
            </a:pPr>
            <a:fld id="{69166B6B-1C26-4E97-A361-9D907FC7E78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ransition>
    <p:random/>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eaLnBrk="0" fontAlgn="base" hangingPunct="0">
        <a:spcBef>
          <a:spcPct val="0"/>
        </a:spcBef>
        <a:spcAft>
          <a:spcPct val="0"/>
        </a:spcAft>
        <a:defRPr sz="4400">
          <a:solidFill>
            <a:schemeClr val="tx2"/>
          </a:solidFill>
          <a:latin typeface="Tahoma" pitchFamily="34" charset="0"/>
          <a:ea typeface="宋体" pitchFamily="2" charset="-122"/>
        </a:defRPr>
      </a:lvl6pPr>
      <a:lvl7pPr marL="914400" algn="l" rtl="0" eaLnBrk="0" fontAlgn="base" hangingPunct="0">
        <a:spcBef>
          <a:spcPct val="0"/>
        </a:spcBef>
        <a:spcAft>
          <a:spcPct val="0"/>
        </a:spcAft>
        <a:defRPr sz="4400">
          <a:solidFill>
            <a:schemeClr val="tx2"/>
          </a:solidFill>
          <a:latin typeface="Tahoma" pitchFamily="34" charset="0"/>
          <a:ea typeface="宋体" pitchFamily="2" charset="-122"/>
        </a:defRPr>
      </a:lvl7pPr>
      <a:lvl8pPr marL="1371600" algn="l" rtl="0" eaLnBrk="0" fontAlgn="base" hangingPunct="0">
        <a:spcBef>
          <a:spcPct val="0"/>
        </a:spcBef>
        <a:spcAft>
          <a:spcPct val="0"/>
        </a:spcAft>
        <a:defRPr sz="4400">
          <a:solidFill>
            <a:schemeClr val="tx2"/>
          </a:solidFill>
          <a:latin typeface="Tahoma" pitchFamily="34" charset="0"/>
          <a:ea typeface="宋体" pitchFamily="2" charset="-122"/>
        </a:defRPr>
      </a:lvl8pPr>
      <a:lvl9pPr marL="1828800" algn="l" rtl="0" eaLnBrk="0" fontAlgn="base" hangingPunct="0">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5.png"/><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txBox="1">
            <a:spLocks noChangeArrowheads="1"/>
          </p:cNvSpPr>
          <p:nvPr/>
        </p:nvSpPr>
        <p:spPr bwMode="auto">
          <a:xfrm>
            <a:off x="1295400" y="1844675"/>
            <a:ext cx="78486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nSpc>
                <a:spcPct val="150000"/>
              </a:lnSpc>
              <a:spcBef>
                <a:spcPts val="600"/>
              </a:spcBef>
              <a:buClr>
                <a:schemeClr val="accent1"/>
              </a:buClr>
              <a:buSzPct val="70000"/>
              <a:buFont typeface="Wingdings" pitchFamily="2" charset="2"/>
              <a:buNone/>
            </a:pPr>
            <a:r>
              <a:rPr lang="zh-CN" altLang="en-US" sz="2800" b="1">
                <a:solidFill>
                  <a:schemeClr val="folHlink"/>
                </a:solidFill>
                <a:latin typeface="黑体" pitchFamily="2" charset="-122"/>
                <a:ea typeface="黑体" pitchFamily="2" charset="-122"/>
              </a:rPr>
              <a:t>第</a:t>
            </a:r>
            <a:r>
              <a:rPr lang="en-US" altLang="zh-CN" sz="2800" b="1">
                <a:solidFill>
                  <a:schemeClr val="folHlink"/>
                </a:solidFill>
                <a:latin typeface="黑体" pitchFamily="2" charset="-122"/>
                <a:ea typeface="黑体" pitchFamily="2" charset="-122"/>
              </a:rPr>
              <a:t>1</a:t>
            </a:r>
            <a:r>
              <a:rPr lang="zh-CN" altLang="en-US" sz="2800" b="1">
                <a:solidFill>
                  <a:schemeClr val="folHlink"/>
                </a:solidFill>
                <a:latin typeface="黑体" pitchFamily="2" charset="-122"/>
                <a:ea typeface="黑体" pitchFamily="2" charset="-122"/>
              </a:rPr>
              <a:t>节   线性规划问题及其数学模型</a:t>
            </a:r>
          </a:p>
          <a:p>
            <a:pPr>
              <a:lnSpc>
                <a:spcPct val="150000"/>
              </a:lnSpc>
              <a:spcBef>
                <a:spcPts val="600"/>
              </a:spcBef>
              <a:buClr>
                <a:schemeClr val="accent1"/>
              </a:buClr>
              <a:buSzPct val="70000"/>
              <a:buFont typeface="Wingdings" pitchFamily="2" charset="2"/>
              <a:buNone/>
            </a:pPr>
            <a:r>
              <a:rPr lang="zh-CN" altLang="en-US" sz="2800" b="1">
                <a:solidFill>
                  <a:schemeClr val="folHlink"/>
                </a:solidFill>
                <a:latin typeface="黑体" pitchFamily="2" charset="-122"/>
                <a:ea typeface="黑体" pitchFamily="2" charset="-122"/>
              </a:rPr>
              <a:t>第</a:t>
            </a:r>
            <a:r>
              <a:rPr lang="en-US" altLang="zh-CN" sz="2800" b="1">
                <a:solidFill>
                  <a:schemeClr val="folHlink"/>
                </a:solidFill>
                <a:latin typeface="黑体" pitchFamily="2" charset="-122"/>
                <a:ea typeface="黑体" pitchFamily="2" charset="-122"/>
              </a:rPr>
              <a:t>2</a:t>
            </a:r>
            <a:r>
              <a:rPr lang="zh-CN" altLang="en-US" sz="2800" b="1">
                <a:solidFill>
                  <a:schemeClr val="folHlink"/>
                </a:solidFill>
                <a:latin typeface="黑体" pitchFamily="2" charset="-122"/>
                <a:ea typeface="黑体" pitchFamily="2" charset="-122"/>
              </a:rPr>
              <a:t>节   线性规划问题的几何意义</a:t>
            </a:r>
          </a:p>
          <a:p>
            <a:pPr>
              <a:lnSpc>
                <a:spcPct val="150000"/>
              </a:lnSpc>
              <a:spcBef>
                <a:spcPts val="600"/>
              </a:spcBef>
              <a:buClr>
                <a:schemeClr val="accent1"/>
              </a:buClr>
              <a:buSzPct val="70000"/>
              <a:buFont typeface="Wingdings" pitchFamily="2" charset="2"/>
              <a:buNone/>
            </a:pPr>
            <a:r>
              <a:rPr lang="zh-CN" altLang="en-US" sz="2800" b="1">
                <a:solidFill>
                  <a:schemeClr val="folHlink"/>
                </a:solidFill>
                <a:latin typeface="黑体" pitchFamily="2" charset="-122"/>
                <a:ea typeface="黑体" pitchFamily="2" charset="-122"/>
              </a:rPr>
              <a:t>第</a:t>
            </a:r>
            <a:r>
              <a:rPr lang="en-US" altLang="zh-CN" sz="2800" b="1">
                <a:solidFill>
                  <a:schemeClr val="folHlink"/>
                </a:solidFill>
                <a:latin typeface="黑体" pitchFamily="2" charset="-122"/>
                <a:ea typeface="黑体" pitchFamily="2" charset="-122"/>
              </a:rPr>
              <a:t>3</a:t>
            </a:r>
            <a:r>
              <a:rPr lang="zh-CN" altLang="en-US" sz="2800" b="1">
                <a:solidFill>
                  <a:schemeClr val="folHlink"/>
                </a:solidFill>
                <a:latin typeface="黑体" pitchFamily="2" charset="-122"/>
                <a:ea typeface="黑体" pitchFamily="2" charset="-122"/>
              </a:rPr>
              <a:t>节   单纯形法</a:t>
            </a:r>
          </a:p>
          <a:p>
            <a:pPr>
              <a:lnSpc>
                <a:spcPct val="150000"/>
              </a:lnSpc>
              <a:spcBef>
                <a:spcPts val="600"/>
              </a:spcBef>
              <a:buClr>
                <a:schemeClr val="accent1"/>
              </a:buClr>
              <a:buSzPct val="70000"/>
              <a:buFont typeface="Wingdings" pitchFamily="2" charset="2"/>
              <a:buNone/>
            </a:pPr>
            <a:r>
              <a:rPr lang="zh-CN" altLang="en-US" sz="2800" b="1">
                <a:solidFill>
                  <a:schemeClr val="folHlink"/>
                </a:solidFill>
                <a:latin typeface="黑体" pitchFamily="2" charset="-122"/>
                <a:ea typeface="黑体" pitchFamily="2" charset="-122"/>
              </a:rPr>
              <a:t>第</a:t>
            </a:r>
            <a:r>
              <a:rPr lang="en-US" altLang="zh-CN" sz="2800" b="1">
                <a:solidFill>
                  <a:schemeClr val="folHlink"/>
                </a:solidFill>
                <a:latin typeface="黑体" pitchFamily="2" charset="-122"/>
                <a:ea typeface="黑体" pitchFamily="2" charset="-122"/>
              </a:rPr>
              <a:t>4</a:t>
            </a:r>
            <a:r>
              <a:rPr lang="zh-CN" altLang="en-US" sz="2800" b="1">
                <a:solidFill>
                  <a:schemeClr val="folHlink"/>
                </a:solidFill>
                <a:latin typeface="黑体" pitchFamily="2" charset="-122"/>
                <a:ea typeface="黑体" pitchFamily="2" charset="-122"/>
              </a:rPr>
              <a:t>节   单纯形法的计算步骤</a:t>
            </a:r>
          </a:p>
          <a:p>
            <a:pPr>
              <a:lnSpc>
                <a:spcPct val="150000"/>
              </a:lnSpc>
              <a:spcBef>
                <a:spcPts val="600"/>
              </a:spcBef>
              <a:buClr>
                <a:schemeClr val="accent1"/>
              </a:buClr>
              <a:buSzPct val="70000"/>
              <a:buFont typeface="Wingdings" pitchFamily="2" charset="2"/>
              <a:buNone/>
            </a:pPr>
            <a:r>
              <a:rPr lang="zh-CN" altLang="en-US" sz="2800" b="1">
                <a:solidFill>
                  <a:schemeClr val="hlink"/>
                </a:solidFill>
                <a:latin typeface="黑体" pitchFamily="2" charset="-122"/>
                <a:ea typeface="黑体" pitchFamily="2" charset="-122"/>
              </a:rPr>
              <a:t>第</a:t>
            </a:r>
            <a:r>
              <a:rPr lang="en-US" altLang="zh-CN" sz="2800" b="1">
                <a:solidFill>
                  <a:schemeClr val="hlink"/>
                </a:solidFill>
                <a:latin typeface="黑体" pitchFamily="2" charset="-122"/>
                <a:ea typeface="黑体" pitchFamily="2" charset="-122"/>
              </a:rPr>
              <a:t>5</a:t>
            </a:r>
            <a:r>
              <a:rPr lang="zh-CN" altLang="en-US" sz="2800" b="1">
                <a:solidFill>
                  <a:schemeClr val="hlink"/>
                </a:solidFill>
                <a:latin typeface="黑体" pitchFamily="2" charset="-122"/>
                <a:ea typeface="黑体" pitchFamily="2" charset="-122"/>
              </a:rPr>
              <a:t>节   单纯形法的进一步讨论</a:t>
            </a:r>
          </a:p>
          <a:p>
            <a:pPr>
              <a:lnSpc>
                <a:spcPct val="150000"/>
              </a:lnSpc>
              <a:spcBef>
                <a:spcPts val="600"/>
              </a:spcBef>
              <a:buClr>
                <a:schemeClr val="accent1"/>
              </a:buClr>
              <a:buSzPct val="70000"/>
              <a:buFont typeface="Wingdings" pitchFamily="2" charset="2"/>
              <a:buNone/>
            </a:pPr>
            <a:r>
              <a:rPr lang="zh-CN" altLang="en-US" sz="2800" b="1">
                <a:solidFill>
                  <a:schemeClr val="folHlink"/>
                </a:solidFill>
                <a:latin typeface="黑体" pitchFamily="2" charset="-122"/>
                <a:ea typeface="黑体" pitchFamily="2" charset="-122"/>
              </a:rPr>
              <a:t>第</a:t>
            </a:r>
            <a:r>
              <a:rPr lang="en-US" altLang="zh-CN" sz="2800" b="1">
                <a:solidFill>
                  <a:schemeClr val="folHlink"/>
                </a:solidFill>
                <a:latin typeface="黑体" pitchFamily="2" charset="-122"/>
                <a:ea typeface="黑体" pitchFamily="2" charset="-122"/>
              </a:rPr>
              <a:t>6</a:t>
            </a:r>
            <a:r>
              <a:rPr lang="zh-CN" altLang="en-US" sz="2800" b="1">
                <a:solidFill>
                  <a:schemeClr val="folHlink"/>
                </a:solidFill>
                <a:latin typeface="黑体" pitchFamily="2" charset="-122"/>
                <a:ea typeface="黑体" pitchFamily="2" charset="-122"/>
              </a:rPr>
              <a:t>节   应用举例</a:t>
            </a:r>
          </a:p>
        </p:txBody>
      </p:sp>
      <p:sp>
        <p:nvSpPr>
          <p:cNvPr id="2051" name="Rectangle 3" descr="信纸"/>
          <p:cNvSpPr>
            <a:spLocks noChangeArrowheads="1"/>
          </p:cNvSpPr>
          <p:nvPr/>
        </p:nvSpPr>
        <p:spPr bwMode="auto">
          <a:xfrm>
            <a:off x="1116013" y="404813"/>
            <a:ext cx="6551612" cy="8636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pic>
        <p:nvPicPr>
          <p:cNvPr id="2052" name="Picture 4" descr="卷轴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0"/>
            <a:ext cx="828198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Text Box 5"/>
          <p:cNvSpPr txBox="1">
            <a:spLocks noChangeArrowheads="1"/>
          </p:cNvSpPr>
          <p:nvPr/>
        </p:nvSpPr>
        <p:spPr bwMode="auto">
          <a:xfrm>
            <a:off x="1763713" y="549275"/>
            <a:ext cx="59769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zh-CN" altLang="en-US" sz="3200" b="1">
                <a:solidFill>
                  <a:srgbClr val="FF0000"/>
                </a:solidFill>
                <a:latin typeface="黑体" pitchFamily="2" charset="-122"/>
                <a:ea typeface="黑体" pitchFamily="2" charset="-122"/>
              </a:rPr>
              <a:t>第</a:t>
            </a:r>
            <a:r>
              <a:rPr lang="en-US" altLang="zh-CN" sz="3200" b="1">
                <a:solidFill>
                  <a:srgbClr val="FF0000"/>
                </a:solidFill>
                <a:latin typeface="黑体" pitchFamily="2" charset="-122"/>
                <a:ea typeface="黑体" pitchFamily="2" charset="-122"/>
              </a:rPr>
              <a:t>1</a:t>
            </a:r>
            <a:r>
              <a:rPr lang="zh-CN" altLang="en-US" sz="3200" b="1">
                <a:solidFill>
                  <a:srgbClr val="FF0000"/>
                </a:solidFill>
                <a:latin typeface="黑体" pitchFamily="2" charset="-122"/>
                <a:ea typeface="黑体" pitchFamily="2" charset="-122"/>
              </a:rPr>
              <a:t>章  线性规划与单纯形法</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989138"/>
            <a:ext cx="91344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txBox="1">
            <a:spLocks noChangeArrowheads="1"/>
          </p:cNvSpPr>
          <p:nvPr/>
        </p:nvSpPr>
        <p:spPr bwMode="auto">
          <a:xfrm>
            <a:off x="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en-US" altLang="zh-CN" sz="3600" b="1">
                <a:solidFill>
                  <a:srgbClr val="0000FF"/>
                </a:solidFill>
                <a:latin typeface="黑体" pitchFamily="2" charset="-122"/>
                <a:ea typeface="黑体" pitchFamily="2" charset="-122"/>
                <a:cs typeface="Times New Roman" pitchFamily="18" charset="0"/>
              </a:rPr>
              <a:t>(2)</a:t>
            </a:r>
            <a:r>
              <a:rPr lang="zh-CN" altLang="en-US" sz="3600" b="1">
                <a:solidFill>
                  <a:srgbClr val="0000FF"/>
                </a:solidFill>
                <a:latin typeface="黑体" pitchFamily="2" charset="-122"/>
                <a:ea typeface="黑体" pitchFamily="2" charset="-122"/>
                <a:cs typeface="Times New Roman" pitchFamily="18" charset="0"/>
              </a:rPr>
              <a:t>两阶段法</a:t>
            </a:r>
          </a:p>
        </p:txBody>
      </p:sp>
      <p:sp>
        <p:nvSpPr>
          <p:cNvPr id="11268" name="Rectangle 3"/>
          <p:cNvSpPr txBox="1">
            <a:spLocks noChangeArrowheads="1"/>
          </p:cNvSpPr>
          <p:nvPr/>
        </p:nvSpPr>
        <p:spPr bwMode="auto">
          <a:xfrm>
            <a:off x="0" y="692150"/>
            <a:ext cx="9144000" cy="1296988"/>
          </a:xfrm>
          <a:prstGeom prst="rect">
            <a:avLst/>
          </a:prstGeom>
          <a:solidFill>
            <a:srgbClr val="F8FE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just">
              <a:spcBef>
                <a:spcPts val="600"/>
              </a:spcBef>
              <a:buClr>
                <a:schemeClr val="accent1"/>
              </a:buClr>
              <a:buSzPct val="70000"/>
              <a:buFont typeface="Wingdings" pitchFamily="2" charset="2"/>
              <a:buNone/>
            </a:pPr>
            <a:r>
              <a:rPr lang="zh-CN" altLang="en-US" b="1">
                <a:latin typeface="Times New Roman" pitchFamily="18" charset="0"/>
                <a:ea typeface="楷体_GB2312" pitchFamily="49" charset="-122"/>
              </a:rPr>
              <a:t>以下介绍求解含有人工变量线性规划问题的两阶段法。</a:t>
            </a:r>
          </a:p>
          <a:p>
            <a:pPr algn="just">
              <a:spcBef>
                <a:spcPts val="600"/>
              </a:spcBef>
              <a:buClr>
                <a:schemeClr val="accent1"/>
              </a:buClr>
              <a:buSzPct val="70000"/>
              <a:buFont typeface="Wingdings" pitchFamily="2" charset="2"/>
              <a:buNone/>
            </a:pPr>
            <a:r>
              <a:rPr lang="zh-CN" altLang="en-US" b="1">
                <a:solidFill>
                  <a:schemeClr val="hlink"/>
                </a:solidFill>
                <a:latin typeface="Times New Roman" pitchFamily="18" charset="0"/>
                <a:ea typeface="楷体_GB2312" pitchFamily="49" charset="-122"/>
              </a:rPr>
              <a:t>第一阶段：</a:t>
            </a:r>
            <a:r>
              <a:rPr lang="zh-CN" altLang="en-US" b="1">
                <a:latin typeface="Times New Roman" pitchFamily="18" charset="0"/>
                <a:ea typeface="楷体_GB2312" pitchFamily="49" charset="-122"/>
              </a:rPr>
              <a:t>不考虑原问题是否存在</a:t>
            </a:r>
            <a:r>
              <a:rPr lang="zh-CN" altLang="en-US" b="1">
                <a:solidFill>
                  <a:schemeClr val="hlink"/>
                </a:solidFill>
                <a:latin typeface="Times New Roman" pitchFamily="18" charset="0"/>
                <a:ea typeface="楷体_GB2312" pitchFamily="49" charset="-122"/>
              </a:rPr>
              <a:t>基可行解</a:t>
            </a:r>
            <a:r>
              <a:rPr lang="zh-CN" altLang="en-US" b="1">
                <a:latin typeface="Times New Roman" pitchFamily="18" charset="0"/>
                <a:ea typeface="楷体_GB2312" pitchFamily="49" charset="-122"/>
              </a:rPr>
              <a:t>；给原线性规划问题</a:t>
            </a:r>
            <a:r>
              <a:rPr lang="zh-CN" altLang="en-US" b="1">
                <a:solidFill>
                  <a:schemeClr val="hlink"/>
                </a:solidFill>
                <a:latin typeface="Times New Roman" pitchFamily="18" charset="0"/>
                <a:ea typeface="楷体_GB2312" pitchFamily="49" charset="-122"/>
              </a:rPr>
              <a:t>加入人工变量</a:t>
            </a:r>
            <a:r>
              <a:rPr lang="zh-CN" altLang="en-US" b="1">
                <a:latin typeface="Times New Roman" pitchFamily="18" charset="0"/>
                <a:ea typeface="楷体_GB2312" pitchFamily="49" charset="-122"/>
              </a:rPr>
              <a:t>，并构造仅含人工变量的目标函数和要求实现最小化</a:t>
            </a:r>
            <a:endParaRPr lang="en-US" altLang="zh-CN" b="1">
              <a:latin typeface="Times New Roman" pitchFamily="18" charset="0"/>
              <a:ea typeface="楷体_GB2312" pitchFamily="49" charset="-122"/>
            </a:endParaRPr>
          </a:p>
        </p:txBody>
      </p:sp>
      <p:sp>
        <p:nvSpPr>
          <p:cNvPr id="99335" name="Rectangle 7"/>
          <p:cNvSpPr>
            <a:spLocks noChangeArrowheads="1"/>
          </p:cNvSpPr>
          <p:nvPr/>
        </p:nvSpPr>
        <p:spPr bwMode="auto">
          <a:xfrm>
            <a:off x="5580063" y="2636838"/>
            <a:ext cx="2808287" cy="2519362"/>
          </a:xfrm>
          <a:prstGeom prst="rect">
            <a:avLst/>
          </a:prstGeom>
          <a:noFill/>
          <a:ln w="762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4" name="Rectangle 3"/>
          <p:cNvSpPr txBox="1">
            <a:spLocks noChangeArrowheads="1"/>
          </p:cNvSpPr>
          <p:nvPr/>
        </p:nvSpPr>
        <p:spPr bwMode="auto">
          <a:xfrm>
            <a:off x="0" y="5949950"/>
            <a:ext cx="9144000" cy="862013"/>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just">
              <a:spcBef>
                <a:spcPts val="600"/>
              </a:spcBef>
              <a:buClr>
                <a:schemeClr val="accent1"/>
              </a:buClr>
              <a:buSzPct val="70000"/>
              <a:buFont typeface="Wingdings" pitchFamily="2" charset="2"/>
              <a:buNone/>
            </a:pPr>
            <a:r>
              <a:rPr lang="zh-CN" altLang="en-US" b="1">
                <a:latin typeface="Times New Roman" pitchFamily="18" charset="0"/>
                <a:ea typeface="楷体_GB2312" pitchFamily="49" charset="-122"/>
                <a:cs typeface="Times New Roman" pitchFamily="18" charset="0"/>
              </a:rPr>
              <a:t>用</a:t>
            </a:r>
            <a:r>
              <a:rPr lang="zh-CN" altLang="en-US" b="1">
                <a:solidFill>
                  <a:schemeClr val="hlink"/>
                </a:solidFill>
                <a:latin typeface="Times New Roman" pitchFamily="18" charset="0"/>
                <a:ea typeface="楷体_GB2312" pitchFamily="49" charset="-122"/>
                <a:cs typeface="Times New Roman" pitchFamily="18" charset="0"/>
              </a:rPr>
              <a:t>单纯形法</a:t>
            </a:r>
            <a:r>
              <a:rPr lang="zh-CN" altLang="en-US" b="1">
                <a:latin typeface="Times New Roman" pitchFamily="18" charset="0"/>
                <a:ea typeface="楷体_GB2312" pitchFamily="49" charset="-122"/>
                <a:cs typeface="Times New Roman" pitchFamily="18" charset="0"/>
              </a:rPr>
              <a:t>求解上述模型，若得到</a:t>
            </a:r>
            <a:r>
              <a:rPr lang="en-US" altLang="zh-CN" b="1">
                <a:latin typeface="Times New Roman" pitchFamily="18" charset="0"/>
                <a:ea typeface="楷体_GB2312" pitchFamily="49" charset="-122"/>
                <a:cs typeface="Times New Roman" pitchFamily="18" charset="0"/>
              </a:rPr>
              <a:t>ω=0</a:t>
            </a:r>
            <a:r>
              <a:rPr lang="zh-CN" altLang="en-US" b="1">
                <a:latin typeface="Times New Roman" pitchFamily="18" charset="0"/>
                <a:ea typeface="楷体_GB2312" pitchFamily="49" charset="-122"/>
                <a:cs typeface="Times New Roman" pitchFamily="18" charset="0"/>
              </a:rPr>
              <a:t>，这说明原问题</a:t>
            </a:r>
            <a:r>
              <a:rPr lang="zh-CN" altLang="en-US" b="1">
                <a:solidFill>
                  <a:schemeClr val="hlink"/>
                </a:solidFill>
                <a:latin typeface="Times New Roman" pitchFamily="18" charset="0"/>
                <a:ea typeface="楷体_GB2312" pitchFamily="49" charset="-122"/>
                <a:cs typeface="Times New Roman" pitchFamily="18" charset="0"/>
              </a:rPr>
              <a:t>存在基可行解</a:t>
            </a:r>
            <a:r>
              <a:rPr lang="zh-CN" altLang="en-US" b="1">
                <a:latin typeface="Times New Roman" pitchFamily="18" charset="0"/>
                <a:ea typeface="楷体_GB2312" pitchFamily="49" charset="-122"/>
                <a:cs typeface="Times New Roman" pitchFamily="18" charset="0"/>
              </a:rPr>
              <a:t>，可以进行</a:t>
            </a:r>
            <a:r>
              <a:rPr lang="zh-CN" altLang="en-US" b="1">
                <a:solidFill>
                  <a:schemeClr val="hlink"/>
                </a:solidFill>
                <a:latin typeface="Times New Roman" pitchFamily="18" charset="0"/>
                <a:ea typeface="楷体_GB2312" pitchFamily="49" charset="-122"/>
                <a:cs typeface="Times New Roman" pitchFamily="18" charset="0"/>
              </a:rPr>
              <a:t>第二段计算</a:t>
            </a:r>
            <a:r>
              <a:rPr lang="zh-CN" altLang="en-US" b="1">
                <a:latin typeface="Times New Roman" pitchFamily="18" charset="0"/>
                <a:ea typeface="楷体_GB2312" pitchFamily="49" charset="-122"/>
                <a:cs typeface="Times New Roman" pitchFamily="18" charset="0"/>
              </a:rPr>
              <a:t>。否则原问题无可行解，应停止计算。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blinds(horizontal)">
                                      <p:cBhvr>
                                        <p:cTn id="7" dur="500"/>
                                        <p:tgtEl>
                                          <p:spTgt spid="19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35"/>
                                        </p:tgtEl>
                                        <p:attrNameLst>
                                          <p:attrName>style.visibility</p:attrName>
                                        </p:attrNameLst>
                                      </p:cBhvr>
                                      <p:to>
                                        <p:strVal val="visible"/>
                                      </p:to>
                                    </p:set>
                                    <p:animEffect transition="in" filter="blinds(horizontal)">
                                      <p:cBhvr>
                                        <p:cTn id="12" dur="500"/>
                                        <p:tgtEl>
                                          <p:spTgt spid="99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5"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ChangeArrowheads="1"/>
          </p:cNvSpPr>
          <p:nvPr/>
        </p:nvSpPr>
        <p:spPr bwMode="auto">
          <a:xfrm>
            <a:off x="0" y="0"/>
            <a:ext cx="91440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spcBef>
                <a:spcPts val="600"/>
              </a:spcBef>
              <a:buClr>
                <a:schemeClr val="accent1"/>
              </a:buClr>
              <a:buSzPct val="70000"/>
              <a:buFont typeface="Wingdings" pitchFamily="2" charset="2"/>
              <a:buNone/>
            </a:pPr>
            <a:r>
              <a:rPr lang="zh-CN" altLang="en-US" b="1">
                <a:latin typeface="Times New Roman" pitchFamily="18" charset="0"/>
                <a:ea typeface="楷体_GB2312" pitchFamily="49" charset="-122"/>
              </a:rPr>
              <a:t>第二阶段：将第一阶段计算得到的最终表，除去人工变量。将目标函数行的系数，换原问题的目标函数系数，作为第二阶段计算的初始表。各阶段的计算方法及步骤与第</a:t>
            </a:r>
            <a:r>
              <a:rPr lang="en-US" altLang="zh-CN" b="1">
                <a:latin typeface="Times New Roman" pitchFamily="18" charset="0"/>
                <a:ea typeface="楷体_GB2312" pitchFamily="49" charset="-122"/>
              </a:rPr>
              <a:t>3</a:t>
            </a:r>
            <a:r>
              <a:rPr lang="zh-CN" altLang="en-US" b="1">
                <a:latin typeface="Times New Roman" pitchFamily="18" charset="0"/>
                <a:ea typeface="楷体_GB2312" pitchFamily="49" charset="-122"/>
              </a:rPr>
              <a:t>节单纯形法相同。</a:t>
            </a:r>
          </a:p>
        </p:txBody>
      </p:sp>
      <p:sp>
        <p:nvSpPr>
          <p:cNvPr id="2" name="Rectangle 2"/>
          <p:cNvSpPr txBox="1">
            <a:spLocks noChangeArrowheads="1"/>
          </p:cNvSpPr>
          <p:nvPr/>
        </p:nvSpPr>
        <p:spPr bwMode="auto">
          <a:xfrm>
            <a:off x="0" y="1125538"/>
            <a:ext cx="9144000" cy="5746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solidFill>
                  <a:schemeClr val="hlink"/>
                </a:solidFill>
                <a:latin typeface="楷体_GB2312" pitchFamily="49" charset="-122"/>
                <a:ea typeface="楷体_GB2312" pitchFamily="49" charset="-122"/>
              </a:rPr>
              <a:t>例</a:t>
            </a:r>
            <a:r>
              <a:rPr lang="en-US" altLang="zh-CN" b="1">
                <a:solidFill>
                  <a:schemeClr val="hlink"/>
                </a:solidFill>
                <a:latin typeface="楷体_GB2312" pitchFamily="49" charset="-122"/>
                <a:ea typeface="楷体_GB2312" pitchFamily="49" charset="-122"/>
              </a:rPr>
              <a:t>9</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试用两阶段法求解线性规划问题</a:t>
            </a:r>
            <a:r>
              <a:rPr lang="zh-CN" altLang="en-US" sz="3200">
                <a:latin typeface="华文楷体" pitchFamily="2" charset="-122"/>
                <a:ea typeface="华文楷体" pitchFamily="2" charset="-122"/>
              </a:rPr>
              <a:t>  </a:t>
            </a:r>
          </a:p>
        </p:txBody>
      </p:sp>
      <p:graphicFrame>
        <p:nvGraphicFramePr>
          <p:cNvPr id="4" name="Object 2"/>
          <p:cNvGraphicFramePr>
            <a:graphicFrameLocks noChangeAspect="1"/>
          </p:cNvGraphicFramePr>
          <p:nvPr/>
        </p:nvGraphicFramePr>
        <p:xfrm>
          <a:off x="1974850" y="1681163"/>
          <a:ext cx="3749675" cy="2149475"/>
        </p:xfrm>
        <a:graphic>
          <a:graphicData uri="http://schemas.openxmlformats.org/presentationml/2006/ole">
            <mc:AlternateContent xmlns:mc="http://schemas.openxmlformats.org/markup-compatibility/2006">
              <mc:Choice xmlns:v="urn:schemas-microsoft-com:vml" Requires="v">
                <p:oleObj spid="_x0000_s12297" name="Equation" r:id="rId3" imgW="2082800" imgH="1193800" progId="Equation.DSMT4">
                  <p:embed/>
                </p:oleObj>
              </mc:Choice>
              <mc:Fallback>
                <p:oleObj name="Equation" r:id="rId3" imgW="2082800" imgH="1193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850" y="1681163"/>
                        <a:ext cx="3749675" cy="2149475"/>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bwMode="auto">
          <a:xfrm>
            <a:off x="0" y="3716338"/>
            <a:ext cx="9144000" cy="863600"/>
          </a:xfrm>
          <a:prstGeom prst="rect">
            <a:avLst/>
          </a:prstGeom>
          <a:solidFill>
            <a:srgbClr val="F8FE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solidFill>
                  <a:schemeClr val="hlink"/>
                </a:solidFill>
                <a:latin typeface="楷体_GB2312" pitchFamily="49" charset="-122"/>
                <a:ea typeface="楷体_GB2312" pitchFamily="49" charset="-122"/>
              </a:rPr>
              <a:t>解  </a:t>
            </a:r>
            <a:r>
              <a:rPr lang="zh-CN" altLang="en-US" b="1">
                <a:latin typeface="楷体_GB2312" pitchFamily="49" charset="-122"/>
                <a:ea typeface="楷体_GB2312" pitchFamily="49" charset="-122"/>
              </a:rPr>
              <a:t>先在上述线性规划问题的约束方程中加入人工变量，给出第一阶段的数学模型为</a:t>
            </a:r>
            <a:r>
              <a:rPr lang="zh-CN" altLang="en-US" b="1">
                <a:solidFill>
                  <a:schemeClr val="tx2"/>
                </a:solidFill>
                <a:latin typeface="楷体_GB2312" pitchFamily="49" charset="-122"/>
                <a:ea typeface="楷体_GB2312" pitchFamily="49" charset="-122"/>
              </a:rPr>
              <a:t>：</a:t>
            </a:r>
            <a:endParaRPr lang="zh-CN" altLang="en-US" sz="3200">
              <a:solidFill>
                <a:schemeClr val="tx2"/>
              </a:solidFill>
              <a:latin typeface="Century Schoolbook" pitchFamily="18" charset="0"/>
              <a:ea typeface="华文楷体" pitchFamily="2" charset="-122"/>
            </a:endParaRPr>
          </a:p>
        </p:txBody>
      </p:sp>
      <p:graphicFrame>
        <p:nvGraphicFramePr>
          <p:cNvPr id="6" name="Object 7"/>
          <p:cNvGraphicFramePr>
            <a:graphicFrameLocks noChangeAspect="1"/>
          </p:cNvGraphicFramePr>
          <p:nvPr/>
        </p:nvGraphicFramePr>
        <p:xfrm>
          <a:off x="2728913" y="4221163"/>
          <a:ext cx="6164262" cy="2597150"/>
        </p:xfrm>
        <a:graphic>
          <a:graphicData uri="http://schemas.openxmlformats.org/presentationml/2006/ole">
            <mc:AlternateContent xmlns:mc="http://schemas.openxmlformats.org/markup-compatibility/2006">
              <mc:Choice xmlns:v="urn:schemas-microsoft-com:vml" Requires="v">
                <p:oleObj spid="_x0000_s12298" name="Equation" r:id="rId5" imgW="3200400" imgH="1193800" progId="Equation.DSMT4">
                  <p:embed/>
                </p:oleObj>
              </mc:Choice>
              <mc:Fallback>
                <p:oleObj name="Equation" r:id="rId5" imgW="3200400" imgH="1193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8913" y="4221163"/>
                        <a:ext cx="6164262" cy="2597150"/>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1535113" y="0"/>
          <a:ext cx="6392862" cy="2693988"/>
        </p:xfrm>
        <a:graphic>
          <a:graphicData uri="http://schemas.openxmlformats.org/presentationml/2006/ole">
            <mc:AlternateContent xmlns:mc="http://schemas.openxmlformats.org/markup-compatibility/2006">
              <mc:Choice xmlns:v="urn:schemas-microsoft-com:vml" Requires="v">
                <p:oleObj spid="_x0000_s13318" name="Equation" r:id="rId3" imgW="3200400" imgH="1193800" progId="Equation.DSMT4">
                  <p:embed/>
                </p:oleObj>
              </mc:Choice>
              <mc:Fallback>
                <p:oleObj name="Equation" r:id="rId3" imgW="3200400" imgH="1193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113" y="0"/>
                        <a:ext cx="6392862" cy="2693988"/>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a:spLocks noChangeArrowheads="1"/>
          </p:cNvSpPr>
          <p:nvPr/>
        </p:nvSpPr>
        <p:spPr bwMode="auto">
          <a:xfrm>
            <a:off x="0" y="2708275"/>
            <a:ext cx="914400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b="1">
                <a:latin typeface="Times New Roman" pitchFamily="18" charset="0"/>
                <a:ea typeface="楷体_GB2312" pitchFamily="49" charset="-122"/>
                <a:cs typeface="Times New Roman" pitchFamily="18" charset="0"/>
              </a:rPr>
              <a:t>第一阶段用单纯形法求解</a:t>
            </a:r>
            <a:endParaRPr lang="zh-CN" altLang="en-US" b="1" i="1">
              <a:latin typeface="Times New Roman" pitchFamily="18" charset="0"/>
              <a:ea typeface="楷体_GB2312" pitchFamily="49" charset="-122"/>
              <a:cs typeface="Times New Roman" pitchFamily="18" charset="0"/>
            </a:endParaRP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 y="3860800"/>
            <a:ext cx="89535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linds(horizontal)">
                                      <p:cBhvr>
                                        <p:cTn id="12"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0" y="44450"/>
            <a:ext cx="9144000" cy="946150"/>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800" b="1">
                <a:latin typeface="Times New Roman" pitchFamily="18" charset="0"/>
                <a:ea typeface="楷体_GB2312" pitchFamily="49" charset="-122"/>
                <a:cs typeface="Times New Roman" pitchFamily="18" charset="0"/>
              </a:rPr>
              <a:t>求得的结果是</a:t>
            </a:r>
            <a:r>
              <a:rPr lang="en-US" altLang="zh-CN" sz="2800" b="1" i="1">
                <a:latin typeface="Times New Roman" pitchFamily="18" charset="0"/>
                <a:ea typeface="楷体_GB2312" pitchFamily="49" charset="-122"/>
                <a:cs typeface="Times New Roman" pitchFamily="18" charset="0"/>
              </a:rPr>
              <a:t>w</a:t>
            </a:r>
            <a:r>
              <a:rPr lang="en-US" altLang="zh-CN" sz="2800" b="1">
                <a:latin typeface="Times New Roman" pitchFamily="18" charset="0"/>
                <a:ea typeface="楷体_GB2312" pitchFamily="49" charset="-122"/>
                <a:cs typeface="Times New Roman" pitchFamily="18" charset="0"/>
              </a:rPr>
              <a:t>=0</a:t>
            </a:r>
            <a:r>
              <a:rPr lang="zh-CN" altLang="en-US" sz="2800" b="1">
                <a:latin typeface="Times New Roman" pitchFamily="18" charset="0"/>
                <a:ea typeface="楷体_GB2312" pitchFamily="49" charset="-122"/>
                <a:cs typeface="Times New Roman" pitchFamily="18" charset="0"/>
              </a:rPr>
              <a:t>，得到最优解是：</a:t>
            </a:r>
            <a:r>
              <a:rPr lang="en-US" altLang="zh-CN" sz="2800" b="1" i="1">
                <a:latin typeface="Times New Roman" pitchFamily="18" charset="0"/>
                <a:ea typeface="楷体_GB2312" pitchFamily="49" charset="-122"/>
                <a:cs typeface="Times New Roman" pitchFamily="18" charset="0"/>
              </a:rPr>
              <a:t>x</a:t>
            </a:r>
            <a:r>
              <a:rPr lang="en-US" altLang="zh-CN" sz="2800" b="1" i="1" baseline="-30000">
                <a:latin typeface="Times New Roman" pitchFamily="18" charset="0"/>
                <a:ea typeface="楷体_GB2312" pitchFamily="49" charset="-122"/>
                <a:cs typeface="Times New Roman" pitchFamily="18" charset="0"/>
              </a:rPr>
              <a:t>1</a:t>
            </a:r>
            <a:r>
              <a:rPr lang="en-US" altLang="zh-CN" sz="2800" b="1" i="1">
                <a:latin typeface="Times New Roman" pitchFamily="18" charset="0"/>
                <a:ea typeface="楷体_GB2312" pitchFamily="49" charset="-122"/>
                <a:cs typeface="Times New Roman" pitchFamily="18" charset="0"/>
              </a:rPr>
              <a:t>=0,x</a:t>
            </a:r>
            <a:r>
              <a:rPr lang="en-US" altLang="zh-CN" sz="2800" b="1" i="1" baseline="-30000">
                <a:latin typeface="Times New Roman" pitchFamily="18" charset="0"/>
                <a:ea typeface="楷体_GB2312" pitchFamily="49" charset="-122"/>
                <a:cs typeface="Times New Roman" pitchFamily="18" charset="0"/>
              </a:rPr>
              <a:t>2</a:t>
            </a:r>
            <a:r>
              <a:rPr lang="en-US" altLang="zh-CN" sz="2800" b="1" i="1">
                <a:latin typeface="Times New Roman" pitchFamily="18" charset="0"/>
                <a:ea typeface="楷体_GB2312" pitchFamily="49" charset="-122"/>
                <a:cs typeface="Times New Roman" pitchFamily="18" charset="0"/>
              </a:rPr>
              <a:t>=1,x</a:t>
            </a:r>
            <a:r>
              <a:rPr lang="en-US" altLang="zh-CN" sz="2800" b="1" i="1" baseline="-30000">
                <a:latin typeface="Times New Roman" pitchFamily="18" charset="0"/>
                <a:ea typeface="楷体_GB2312" pitchFamily="49" charset="-122"/>
                <a:cs typeface="Times New Roman" pitchFamily="18" charset="0"/>
              </a:rPr>
              <a:t>3</a:t>
            </a:r>
            <a:r>
              <a:rPr lang="en-US" altLang="zh-CN" sz="2800" b="1" i="1">
                <a:latin typeface="Times New Roman" pitchFamily="18" charset="0"/>
                <a:ea typeface="楷体_GB2312" pitchFamily="49" charset="-122"/>
                <a:cs typeface="Times New Roman" pitchFamily="18" charset="0"/>
              </a:rPr>
              <a:t>=1,x</a:t>
            </a:r>
            <a:r>
              <a:rPr lang="en-US" altLang="zh-CN" sz="2800" b="1" i="1" baseline="-30000">
                <a:latin typeface="Times New Roman" pitchFamily="18" charset="0"/>
                <a:ea typeface="楷体_GB2312" pitchFamily="49" charset="-122"/>
                <a:cs typeface="Times New Roman" pitchFamily="18" charset="0"/>
              </a:rPr>
              <a:t>4</a:t>
            </a:r>
            <a:r>
              <a:rPr lang="en-US" altLang="zh-CN" sz="2800" b="1" i="1">
                <a:latin typeface="Times New Roman" pitchFamily="18" charset="0"/>
                <a:ea typeface="楷体_GB2312" pitchFamily="49" charset="-122"/>
                <a:cs typeface="Times New Roman" pitchFamily="18" charset="0"/>
              </a:rPr>
              <a:t>=12,x</a:t>
            </a:r>
            <a:r>
              <a:rPr lang="en-US" altLang="zh-CN" sz="2800" b="1" i="1" baseline="-30000">
                <a:latin typeface="Times New Roman" pitchFamily="18" charset="0"/>
                <a:ea typeface="楷体_GB2312" pitchFamily="49" charset="-122"/>
                <a:cs typeface="Times New Roman" pitchFamily="18" charset="0"/>
              </a:rPr>
              <a:t>5</a:t>
            </a:r>
            <a:r>
              <a:rPr lang="en-US" altLang="zh-CN" sz="2800" b="1" i="1">
                <a:latin typeface="Times New Roman" pitchFamily="18" charset="0"/>
                <a:ea typeface="楷体_GB2312" pitchFamily="49" charset="-122"/>
                <a:cs typeface="Times New Roman" pitchFamily="18" charset="0"/>
              </a:rPr>
              <a:t>=x</a:t>
            </a:r>
            <a:r>
              <a:rPr lang="en-US" altLang="zh-CN" sz="2800" b="1" i="1" baseline="-30000">
                <a:latin typeface="Times New Roman" pitchFamily="18" charset="0"/>
                <a:ea typeface="楷体_GB2312" pitchFamily="49" charset="-122"/>
                <a:cs typeface="Times New Roman" pitchFamily="18" charset="0"/>
              </a:rPr>
              <a:t>6</a:t>
            </a:r>
            <a:r>
              <a:rPr lang="en-US" altLang="zh-CN" sz="2800" b="1" i="1">
                <a:latin typeface="Times New Roman" pitchFamily="18" charset="0"/>
                <a:ea typeface="楷体_GB2312" pitchFamily="49" charset="-122"/>
                <a:cs typeface="Times New Roman" pitchFamily="18" charset="0"/>
              </a:rPr>
              <a:t>=x</a:t>
            </a:r>
            <a:r>
              <a:rPr lang="en-US" altLang="zh-CN" sz="2800" b="1" i="1" baseline="-30000">
                <a:latin typeface="Times New Roman" pitchFamily="18" charset="0"/>
                <a:ea typeface="楷体_GB2312" pitchFamily="49" charset="-122"/>
                <a:cs typeface="Times New Roman" pitchFamily="18" charset="0"/>
              </a:rPr>
              <a:t>7</a:t>
            </a:r>
            <a:r>
              <a:rPr lang="en-US" altLang="zh-CN" sz="2800" b="1" i="1">
                <a:latin typeface="Times New Roman" pitchFamily="18" charset="0"/>
                <a:ea typeface="楷体_GB2312" pitchFamily="49" charset="-122"/>
                <a:cs typeface="Times New Roman" pitchFamily="18" charset="0"/>
              </a:rPr>
              <a:t>=0</a:t>
            </a:r>
            <a:endParaRPr lang="zh-CN" altLang="en-US" sz="2800" b="1" i="1">
              <a:latin typeface="Times New Roman" pitchFamily="18" charset="0"/>
              <a:ea typeface="楷体_GB2312" pitchFamily="49" charset="-122"/>
              <a:cs typeface="Times New Roman" pitchFamily="18" charset="0"/>
            </a:endParaRPr>
          </a:p>
        </p:txBody>
      </p:sp>
      <p:sp>
        <p:nvSpPr>
          <p:cNvPr id="3" name="Rectangle 3"/>
          <p:cNvSpPr txBox="1">
            <a:spLocks noChangeArrowheads="1"/>
          </p:cNvSpPr>
          <p:nvPr/>
        </p:nvSpPr>
        <p:spPr bwMode="auto">
          <a:xfrm>
            <a:off x="0" y="5157788"/>
            <a:ext cx="9144000" cy="1657350"/>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rPr>
              <a:t>因人工变量</a:t>
            </a:r>
            <a:r>
              <a:rPr lang="en-US" altLang="zh-CN" b="1">
                <a:latin typeface="Times New Roman" pitchFamily="18" charset="0"/>
                <a:ea typeface="楷体_GB2312" pitchFamily="49" charset="-122"/>
                <a:cs typeface="Times New Roman" pitchFamily="18" charset="0"/>
              </a:rPr>
              <a:t>x</a:t>
            </a:r>
            <a:r>
              <a:rPr lang="en-US" altLang="zh-CN" b="1" baseline="-30000">
                <a:latin typeface="Times New Roman" pitchFamily="18" charset="0"/>
                <a:ea typeface="楷体_GB2312" pitchFamily="49" charset="-122"/>
                <a:cs typeface="Times New Roman" pitchFamily="18" charset="0"/>
              </a:rPr>
              <a:t>6</a:t>
            </a:r>
            <a:r>
              <a:rPr lang="en-US" altLang="zh-CN" b="1">
                <a:latin typeface="Times New Roman" pitchFamily="18" charset="0"/>
                <a:ea typeface="楷体_GB2312" pitchFamily="49" charset="-122"/>
                <a:cs typeface="Times New Roman" pitchFamily="18" charset="0"/>
              </a:rPr>
              <a:t>=x</a:t>
            </a:r>
            <a:r>
              <a:rPr lang="en-US" altLang="zh-CN" b="1" baseline="-30000">
                <a:latin typeface="Times New Roman" pitchFamily="18" charset="0"/>
                <a:ea typeface="楷体_GB2312" pitchFamily="49" charset="-122"/>
                <a:cs typeface="Times New Roman" pitchFamily="18" charset="0"/>
              </a:rPr>
              <a:t>7</a:t>
            </a:r>
            <a:r>
              <a:rPr lang="en-US" altLang="zh-CN" b="1">
                <a:latin typeface="Times New Roman" pitchFamily="18" charset="0"/>
                <a:ea typeface="楷体_GB2312" pitchFamily="49" charset="-122"/>
                <a:cs typeface="Times New Roman" pitchFamily="18" charset="0"/>
              </a:rPr>
              <a:t>=0</a:t>
            </a:r>
            <a:r>
              <a:rPr lang="zh-CN" altLang="en-US" b="1">
                <a:latin typeface="Times New Roman" pitchFamily="18" charset="0"/>
                <a:ea typeface="楷体_GB2312" pitchFamily="49" charset="-122"/>
              </a:rPr>
              <a:t>，所以</a:t>
            </a:r>
            <a:r>
              <a:rPr lang="en-US" altLang="zh-CN" b="1">
                <a:latin typeface="Times New Roman" pitchFamily="18" charset="0"/>
                <a:ea typeface="楷体_GB2312" pitchFamily="49" charset="-122"/>
              </a:rPr>
              <a:t>(0</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1</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1</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12</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0)</a:t>
            </a:r>
            <a:r>
              <a:rPr lang="en-US" altLang="zh-CN" b="1" baseline="30000">
                <a:latin typeface="Times New Roman" pitchFamily="18" charset="0"/>
                <a:ea typeface="楷体_GB2312" pitchFamily="49" charset="-122"/>
              </a:rPr>
              <a:t>T</a:t>
            </a:r>
            <a:r>
              <a:rPr lang="zh-CN" altLang="en-US" b="1">
                <a:latin typeface="Times New Roman" pitchFamily="18" charset="0"/>
                <a:ea typeface="楷体_GB2312" pitchFamily="49" charset="-122"/>
              </a:rPr>
              <a:t>是这线性规划问题的</a:t>
            </a:r>
            <a:r>
              <a:rPr lang="zh-CN" altLang="en-US" b="1">
                <a:solidFill>
                  <a:schemeClr val="hlink"/>
                </a:solidFill>
                <a:latin typeface="Times New Roman" pitchFamily="18" charset="0"/>
                <a:ea typeface="楷体_GB2312" pitchFamily="49" charset="-122"/>
              </a:rPr>
              <a:t>基可行解</a:t>
            </a:r>
            <a:r>
              <a:rPr lang="zh-CN" altLang="en-US" b="1">
                <a:latin typeface="Times New Roman" pitchFamily="18" charset="0"/>
                <a:ea typeface="楷体_GB2312" pitchFamily="49" charset="-122"/>
              </a:rPr>
              <a:t>。</a:t>
            </a:r>
          </a:p>
          <a:p>
            <a:pPr>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rPr>
              <a:t>于是可以进行</a:t>
            </a:r>
            <a:r>
              <a:rPr lang="zh-CN" altLang="en-US" b="1">
                <a:solidFill>
                  <a:schemeClr val="hlink"/>
                </a:solidFill>
                <a:latin typeface="Times New Roman" pitchFamily="18" charset="0"/>
                <a:ea typeface="楷体_GB2312" pitchFamily="49" charset="-122"/>
              </a:rPr>
              <a:t>第二阶段运算</a:t>
            </a:r>
            <a:r>
              <a:rPr lang="zh-CN" altLang="en-US" b="1">
                <a:latin typeface="Times New Roman" pitchFamily="18" charset="0"/>
                <a:ea typeface="楷体_GB2312" pitchFamily="49" charset="-122"/>
              </a:rPr>
              <a:t>。将第一阶段的最终表中的人工变量取消填入原问题的目标函数的系数。进行第二阶段计算。</a:t>
            </a:r>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0450"/>
            <a:ext cx="91059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927100"/>
            <a:ext cx="7772400" cy="825500"/>
          </a:xfrm>
          <a:prstGeom prst="rect">
            <a:avLst/>
          </a:prstGeom>
        </p:spPr>
        <p:txBody>
          <a:bodyPr/>
          <a:lstStyle/>
          <a:p>
            <a:pPr eaLnBrk="0" hangingPunct="0">
              <a:defRPr/>
            </a:pPr>
            <a:endParaRPr lang="en-US" altLang="zh-CN" sz="3000" cap="small" dirty="0">
              <a:solidFill>
                <a:schemeClr val="tx2"/>
              </a:solidFill>
              <a:latin typeface="+mj-lt"/>
              <a:ea typeface="+mj-ea"/>
              <a:cs typeface="+mj-cs"/>
            </a:endParaRPr>
          </a:p>
        </p:txBody>
      </p:sp>
      <p:pic>
        <p:nvPicPr>
          <p:cNvPr id="1536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050"/>
            <a:ext cx="9001125"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7"/>
          <p:cNvSpPr>
            <a:spLocks noChangeArrowheads="1"/>
          </p:cNvSpPr>
          <p:nvPr/>
        </p:nvSpPr>
        <p:spPr bwMode="auto">
          <a:xfrm>
            <a:off x="250825" y="260350"/>
            <a:ext cx="263525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b="1">
                <a:ea typeface="楷体_GB2312" pitchFamily="49" charset="-122"/>
              </a:rPr>
              <a:t>第一阶段的最终表</a:t>
            </a:r>
          </a:p>
        </p:txBody>
      </p:sp>
      <p:sp>
        <p:nvSpPr>
          <p:cNvPr id="105480" name="Rectangle 8"/>
          <p:cNvSpPr>
            <a:spLocks noChangeArrowheads="1"/>
          </p:cNvSpPr>
          <p:nvPr/>
        </p:nvSpPr>
        <p:spPr bwMode="auto">
          <a:xfrm>
            <a:off x="0" y="2852738"/>
            <a:ext cx="6005513"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b="1">
                <a:ea typeface="楷体_GB2312" pitchFamily="49" charset="-122"/>
              </a:rPr>
              <a:t>取消人工变量填入原问题的目标函数的系数</a:t>
            </a:r>
          </a:p>
        </p:txBody>
      </p:sp>
      <p:pic>
        <p:nvPicPr>
          <p:cNvPr id="10548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 y="3789363"/>
            <a:ext cx="9036050"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82" name="Rectangle 10"/>
          <p:cNvSpPr>
            <a:spLocks noChangeArrowheads="1"/>
          </p:cNvSpPr>
          <p:nvPr/>
        </p:nvSpPr>
        <p:spPr bwMode="auto">
          <a:xfrm>
            <a:off x="6659563" y="692150"/>
            <a:ext cx="1441450" cy="2232025"/>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82"/>
                                        </p:tgtEl>
                                        <p:attrNameLst>
                                          <p:attrName>style.visibility</p:attrName>
                                        </p:attrNameLst>
                                      </p:cBhvr>
                                      <p:to>
                                        <p:strVal val="visible"/>
                                      </p:to>
                                    </p:set>
                                    <p:animEffect transition="in" filter="blinds(horizontal)">
                                      <p:cBhvr>
                                        <p:cTn id="7" dur="500"/>
                                        <p:tgtEl>
                                          <p:spTgt spid="105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480"/>
                                        </p:tgtEl>
                                        <p:attrNameLst>
                                          <p:attrName>style.visibility</p:attrName>
                                        </p:attrNameLst>
                                      </p:cBhvr>
                                      <p:to>
                                        <p:strVal val="visible"/>
                                      </p:to>
                                    </p:set>
                                    <p:animEffect transition="in" filter="blinds(horizontal)">
                                      <p:cBhvr>
                                        <p:cTn id="12" dur="500"/>
                                        <p:tgtEl>
                                          <p:spTgt spid="105480"/>
                                        </p:tgtEl>
                                      </p:cBhvr>
                                    </p:animEffect>
                                  </p:childTnLst>
                                </p:cTn>
                              </p:par>
                              <p:par>
                                <p:cTn id="13" presetID="3" presetClass="entr" presetSubtype="10" fill="hold" nodeType="withEffect">
                                  <p:stCondLst>
                                    <p:cond delay="0"/>
                                  </p:stCondLst>
                                  <p:childTnLst>
                                    <p:set>
                                      <p:cBhvr>
                                        <p:cTn id="14" dur="1" fill="hold">
                                          <p:stCondLst>
                                            <p:cond delay="0"/>
                                          </p:stCondLst>
                                        </p:cTn>
                                        <p:tgtEl>
                                          <p:spTgt spid="105481"/>
                                        </p:tgtEl>
                                        <p:attrNameLst>
                                          <p:attrName>style.visibility</p:attrName>
                                        </p:attrNameLst>
                                      </p:cBhvr>
                                      <p:to>
                                        <p:strVal val="visible"/>
                                      </p:to>
                                    </p:set>
                                    <p:animEffect transition="in" filter="blinds(horizontal)">
                                      <p:cBhvr>
                                        <p:cTn id="15" dur="5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0" grpId="0" animBg="1"/>
      <p:bldP spid="10548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ChangeArrowheads="1"/>
          </p:cNvSpPr>
          <p:nvPr/>
        </p:nvSpPr>
        <p:spPr bwMode="auto">
          <a:xfrm>
            <a:off x="0" y="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latin typeface="Century Schoolbook" pitchFamily="18" charset="0"/>
                <a:ea typeface="楷体_GB2312" pitchFamily="49" charset="-122"/>
              </a:rPr>
              <a:t>第二阶段计算，见下表</a:t>
            </a:r>
            <a:endParaRPr lang="en-US" altLang="zh-CN" b="1">
              <a:latin typeface="Century Schoolbook" pitchFamily="18" charset="0"/>
              <a:ea typeface="楷体_GB2312" pitchFamily="49" charset="-122"/>
            </a:endParaRPr>
          </a:p>
        </p:txBody>
      </p:sp>
      <p:sp>
        <p:nvSpPr>
          <p:cNvPr id="6" name="矩形 5"/>
          <p:cNvSpPr>
            <a:spLocks noChangeArrowheads="1"/>
          </p:cNvSpPr>
          <p:nvPr/>
        </p:nvSpPr>
        <p:spPr bwMode="auto">
          <a:xfrm>
            <a:off x="0" y="563880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800" b="1">
                <a:latin typeface="Times New Roman" pitchFamily="18" charset="0"/>
                <a:ea typeface="楷体_GB2312" pitchFamily="49" charset="-122"/>
                <a:cs typeface="Times New Roman" pitchFamily="18" charset="0"/>
              </a:rPr>
              <a:t>从上表知</a:t>
            </a:r>
            <a:r>
              <a:rPr lang="zh-CN" altLang="en-US" sz="2800" b="1">
                <a:solidFill>
                  <a:schemeClr val="hlink"/>
                </a:solidFill>
                <a:latin typeface="Times New Roman" pitchFamily="18" charset="0"/>
                <a:ea typeface="楷体_GB2312" pitchFamily="49" charset="-122"/>
                <a:cs typeface="Times New Roman" pitchFamily="18" charset="0"/>
              </a:rPr>
              <a:t>最优解</a:t>
            </a:r>
            <a:r>
              <a:rPr lang="zh-CN" altLang="en-US" sz="2800" b="1">
                <a:latin typeface="Times New Roman" pitchFamily="18" charset="0"/>
                <a:ea typeface="楷体_GB2312" pitchFamily="49" charset="-122"/>
                <a:cs typeface="Times New Roman" pitchFamily="18" charset="0"/>
              </a:rPr>
              <a:t>为</a:t>
            </a:r>
            <a:r>
              <a:rPr lang="en-US" altLang="zh-CN" sz="2800" b="1" i="1">
                <a:latin typeface="Times New Roman" pitchFamily="18" charset="0"/>
                <a:ea typeface="楷体_GB2312" pitchFamily="49" charset="-122"/>
                <a:cs typeface="Times New Roman" pitchFamily="18" charset="0"/>
              </a:rPr>
              <a:t>x</a:t>
            </a:r>
            <a:r>
              <a:rPr lang="en-US" altLang="zh-CN" sz="2800" b="1" i="1" baseline="-30000">
                <a:latin typeface="Times New Roman" pitchFamily="18" charset="0"/>
                <a:ea typeface="楷体_GB2312" pitchFamily="49" charset="-122"/>
                <a:cs typeface="Times New Roman" pitchFamily="18" charset="0"/>
              </a:rPr>
              <a:t>1</a:t>
            </a:r>
            <a:r>
              <a:rPr lang="en-US" altLang="zh-CN" sz="2800" b="1" i="1">
                <a:latin typeface="Times New Roman" pitchFamily="18" charset="0"/>
                <a:ea typeface="楷体_GB2312" pitchFamily="49" charset="-122"/>
                <a:cs typeface="Times New Roman" pitchFamily="18" charset="0"/>
              </a:rPr>
              <a:t>=4,x</a:t>
            </a:r>
            <a:r>
              <a:rPr lang="en-US" altLang="zh-CN" sz="2800" b="1" i="1" baseline="-30000">
                <a:latin typeface="Times New Roman" pitchFamily="18" charset="0"/>
                <a:ea typeface="楷体_GB2312" pitchFamily="49" charset="-122"/>
                <a:cs typeface="Times New Roman" pitchFamily="18" charset="0"/>
              </a:rPr>
              <a:t>2</a:t>
            </a:r>
            <a:r>
              <a:rPr lang="en-US" altLang="zh-CN" sz="2800" b="1" i="1">
                <a:latin typeface="Times New Roman" pitchFamily="18" charset="0"/>
                <a:ea typeface="楷体_GB2312" pitchFamily="49" charset="-122"/>
                <a:cs typeface="Times New Roman" pitchFamily="18" charset="0"/>
              </a:rPr>
              <a:t>=1,x</a:t>
            </a:r>
            <a:r>
              <a:rPr lang="en-US" altLang="zh-CN" sz="2800" b="1" i="1" baseline="-30000">
                <a:latin typeface="Times New Roman" pitchFamily="18" charset="0"/>
                <a:ea typeface="楷体_GB2312" pitchFamily="49" charset="-122"/>
                <a:cs typeface="Times New Roman" pitchFamily="18" charset="0"/>
              </a:rPr>
              <a:t>3</a:t>
            </a:r>
            <a:r>
              <a:rPr lang="en-US" altLang="zh-CN" sz="2800" b="1" i="1">
                <a:latin typeface="Times New Roman" pitchFamily="18" charset="0"/>
                <a:ea typeface="楷体_GB2312" pitchFamily="49" charset="-122"/>
                <a:cs typeface="Times New Roman" pitchFamily="18" charset="0"/>
              </a:rPr>
              <a:t>=9,</a:t>
            </a:r>
          </a:p>
          <a:p>
            <a:pPr eaLnBrk="1" hangingPunct="1"/>
            <a:r>
              <a:rPr lang="zh-CN" altLang="en-US" sz="2800" b="1">
                <a:solidFill>
                  <a:schemeClr val="hlink"/>
                </a:solidFill>
                <a:latin typeface="Times New Roman" pitchFamily="18" charset="0"/>
                <a:ea typeface="楷体_GB2312" pitchFamily="49" charset="-122"/>
                <a:cs typeface="Times New Roman" pitchFamily="18" charset="0"/>
              </a:rPr>
              <a:t>目标函数值</a:t>
            </a:r>
            <a:r>
              <a:rPr lang="zh-CN" altLang="en-US" sz="2800" b="1">
                <a:latin typeface="Times New Roman" pitchFamily="18" charset="0"/>
                <a:ea typeface="楷体_GB2312" pitchFamily="49" charset="-122"/>
                <a:cs typeface="Times New Roman" pitchFamily="18" charset="0"/>
              </a:rPr>
              <a:t> </a:t>
            </a:r>
            <a:r>
              <a:rPr lang="en-US" altLang="zh-CN" sz="2800" b="1" i="1">
                <a:latin typeface="Times New Roman" pitchFamily="18" charset="0"/>
                <a:ea typeface="楷体_GB2312" pitchFamily="49" charset="-122"/>
                <a:cs typeface="Times New Roman" pitchFamily="18" charset="0"/>
              </a:rPr>
              <a:t>z=-2</a:t>
            </a:r>
            <a:r>
              <a:rPr lang="en-US" altLang="zh-CN" sz="2800" b="1">
                <a:latin typeface="Times New Roman" pitchFamily="18" charset="0"/>
                <a:ea typeface="楷体_GB2312" pitchFamily="49" charset="-122"/>
                <a:cs typeface="Times New Roman" pitchFamily="18" charset="0"/>
              </a:rPr>
              <a:t>.</a:t>
            </a:r>
          </a:p>
        </p:txBody>
      </p:sp>
      <p:pic>
        <p:nvPicPr>
          <p:cNvPr id="1638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692150"/>
            <a:ext cx="903605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ChangeArrowheads="1"/>
          </p:cNvSpPr>
          <p:nvPr/>
        </p:nvSpPr>
        <p:spPr bwMode="auto">
          <a:xfrm>
            <a:off x="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en-US" altLang="zh-CN" sz="3600" b="1">
                <a:solidFill>
                  <a:schemeClr val="hlink"/>
                </a:solidFill>
                <a:latin typeface="黑体" pitchFamily="2" charset="-122"/>
                <a:ea typeface="黑体" pitchFamily="2" charset="-122"/>
              </a:rPr>
              <a:t>5.2  </a:t>
            </a:r>
            <a:r>
              <a:rPr lang="zh-CN" altLang="en-US" sz="3600" b="1">
                <a:solidFill>
                  <a:schemeClr val="hlink"/>
                </a:solidFill>
                <a:latin typeface="黑体" pitchFamily="2" charset="-122"/>
                <a:ea typeface="黑体" pitchFamily="2" charset="-122"/>
              </a:rPr>
              <a:t>退化</a:t>
            </a:r>
            <a:r>
              <a:rPr lang="zh-CN" altLang="en-US" sz="4000">
                <a:latin typeface="华文楷体" pitchFamily="2" charset="-122"/>
                <a:ea typeface="华文楷体" pitchFamily="2" charset="-122"/>
              </a:rPr>
              <a:t> </a:t>
            </a:r>
          </a:p>
        </p:txBody>
      </p:sp>
      <p:sp>
        <p:nvSpPr>
          <p:cNvPr id="3" name="Rectangle 3"/>
          <p:cNvSpPr txBox="1">
            <a:spLocks noChangeArrowheads="1"/>
          </p:cNvSpPr>
          <p:nvPr/>
        </p:nvSpPr>
        <p:spPr bwMode="auto">
          <a:xfrm>
            <a:off x="0" y="765175"/>
            <a:ext cx="91440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单纯形法计算中用</a:t>
            </a:r>
            <a:r>
              <a:rPr lang="en-US" altLang="zh-CN" b="1">
                <a:latin typeface="Times New Roman" pitchFamily="18" charset="0"/>
                <a:ea typeface="楷体_GB2312" pitchFamily="49" charset="-122"/>
                <a:cs typeface="Times New Roman" pitchFamily="18" charset="0"/>
              </a:rPr>
              <a:t>θ</a:t>
            </a:r>
            <a:r>
              <a:rPr lang="zh-CN" altLang="en-US" b="1">
                <a:latin typeface="Times New Roman" pitchFamily="18" charset="0"/>
                <a:ea typeface="楷体_GB2312" pitchFamily="49" charset="-122"/>
                <a:cs typeface="Times New Roman" pitchFamily="18" charset="0"/>
              </a:rPr>
              <a:t>规则确定换出变量时，有时存在两个以上相同的最小比值，这样在下一次迭代中就有一个或几个基变量等于零，这就出现退化解。</a:t>
            </a:r>
          </a:p>
          <a:p>
            <a:pPr>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这时换出变量</a:t>
            </a:r>
            <a:r>
              <a:rPr lang="en-US" altLang="zh-CN" b="1" i="1">
                <a:latin typeface="Times New Roman" pitchFamily="18" charset="0"/>
                <a:ea typeface="楷体_GB2312" pitchFamily="49" charset="-122"/>
                <a:cs typeface="Times New Roman" pitchFamily="18" charset="0"/>
              </a:rPr>
              <a:t>x</a:t>
            </a:r>
            <a:r>
              <a:rPr lang="en-US" altLang="zh-CN" b="1" i="1" baseline="-30000">
                <a:latin typeface="Times New Roman" pitchFamily="18" charset="0"/>
                <a:ea typeface="楷体_GB2312" pitchFamily="49" charset="-122"/>
                <a:cs typeface="Times New Roman" pitchFamily="18" charset="0"/>
              </a:rPr>
              <a:t>l</a:t>
            </a:r>
            <a:r>
              <a:rPr lang="en-US" altLang="zh-CN" b="1" i="1">
                <a:latin typeface="Times New Roman" pitchFamily="18" charset="0"/>
                <a:ea typeface="楷体_GB2312" pitchFamily="49" charset="-122"/>
                <a:cs typeface="Times New Roman" pitchFamily="18" charset="0"/>
              </a:rPr>
              <a:t>=</a:t>
            </a:r>
            <a:r>
              <a:rPr lang="en-US" altLang="zh-CN" b="1">
                <a:latin typeface="Times New Roman" pitchFamily="18" charset="0"/>
                <a:ea typeface="楷体_GB2312" pitchFamily="49" charset="-122"/>
                <a:cs typeface="Times New Roman" pitchFamily="18" charset="0"/>
              </a:rPr>
              <a:t>0</a:t>
            </a:r>
            <a:r>
              <a:rPr lang="zh-CN" altLang="en-US" b="1">
                <a:latin typeface="Times New Roman" pitchFamily="18" charset="0"/>
                <a:ea typeface="楷体_GB2312" pitchFamily="49" charset="-122"/>
                <a:cs typeface="Times New Roman" pitchFamily="18" charset="0"/>
              </a:rPr>
              <a:t>，迭代后目标函数值不变。这时不同基表示为同一顶点。可以构造一个特例，当出现退化时，进行多次迭代，而基从</a:t>
            </a:r>
            <a:r>
              <a:rPr lang="en-US" altLang="zh-CN" b="1" i="1">
                <a:latin typeface="Times New Roman" pitchFamily="18" charset="0"/>
                <a:ea typeface="楷体_GB2312" pitchFamily="49" charset="-122"/>
                <a:cs typeface="Times New Roman" pitchFamily="18" charset="0"/>
              </a:rPr>
              <a:t>B</a:t>
            </a:r>
            <a:r>
              <a:rPr lang="en-US" altLang="zh-CN" b="1" i="1" baseline="-30000">
                <a:latin typeface="Times New Roman" pitchFamily="18" charset="0"/>
                <a:ea typeface="楷体_GB2312" pitchFamily="49" charset="-122"/>
                <a:cs typeface="Times New Roman" pitchFamily="18" charset="0"/>
              </a:rPr>
              <a:t>1</a:t>
            </a:r>
            <a:r>
              <a:rPr lang="en-US" altLang="zh-CN" b="1" i="1">
                <a:latin typeface="Times New Roman" pitchFamily="18" charset="0"/>
                <a:ea typeface="楷体_GB2312" pitchFamily="49" charset="-122"/>
                <a:cs typeface="Times New Roman" pitchFamily="18" charset="0"/>
              </a:rPr>
              <a:t>,B</a:t>
            </a:r>
            <a:r>
              <a:rPr lang="en-US" altLang="zh-CN" b="1" i="1" baseline="-30000">
                <a:latin typeface="Times New Roman" pitchFamily="18" charset="0"/>
                <a:ea typeface="楷体_GB2312" pitchFamily="49" charset="-122"/>
                <a:cs typeface="Times New Roman" pitchFamily="18" charset="0"/>
              </a:rPr>
              <a:t>2</a:t>
            </a:r>
            <a:r>
              <a:rPr lang="zh-CN" altLang="en-US" b="1" i="1">
                <a:latin typeface="Times New Roman" pitchFamily="18" charset="0"/>
                <a:ea typeface="楷体_GB2312" pitchFamily="49" charset="-122"/>
                <a:cs typeface="Times New Roman" pitchFamily="18" charset="0"/>
              </a:rPr>
              <a:t>，</a:t>
            </a:r>
            <a:r>
              <a:rPr lang="en-US" altLang="zh-CN" b="1" i="1">
                <a:latin typeface="Times New Roman" pitchFamily="18" charset="0"/>
                <a:ea typeface="楷体_GB2312" pitchFamily="49" charset="-122"/>
                <a:cs typeface="Times New Roman" pitchFamily="18" charset="0"/>
              </a:rPr>
              <a:t>…</a:t>
            </a:r>
            <a:r>
              <a:rPr lang="zh-CN" altLang="en-US" b="1">
                <a:latin typeface="Times New Roman" pitchFamily="18" charset="0"/>
                <a:ea typeface="楷体_GB2312" pitchFamily="49" charset="-122"/>
                <a:cs typeface="Times New Roman" pitchFamily="18" charset="0"/>
              </a:rPr>
              <a:t>又返回到</a:t>
            </a:r>
            <a:r>
              <a:rPr lang="en-US" altLang="zh-CN" b="1" i="1">
                <a:latin typeface="Times New Roman" pitchFamily="18" charset="0"/>
                <a:ea typeface="楷体_GB2312" pitchFamily="49" charset="-122"/>
                <a:cs typeface="Times New Roman" pitchFamily="18" charset="0"/>
              </a:rPr>
              <a:t>B</a:t>
            </a:r>
            <a:r>
              <a:rPr lang="en-US" altLang="zh-CN" b="1" i="1" baseline="-30000">
                <a:latin typeface="Times New Roman" pitchFamily="18" charset="0"/>
                <a:ea typeface="楷体_GB2312" pitchFamily="49" charset="-122"/>
                <a:cs typeface="Times New Roman" pitchFamily="18" charset="0"/>
              </a:rPr>
              <a:t>1</a:t>
            </a:r>
            <a:r>
              <a:rPr lang="zh-CN" altLang="en-US" b="1">
                <a:latin typeface="Times New Roman" pitchFamily="18" charset="0"/>
                <a:ea typeface="楷体_GB2312" pitchFamily="49" charset="-122"/>
                <a:cs typeface="Times New Roman" pitchFamily="18" charset="0"/>
              </a:rPr>
              <a:t>，即出现计算过程的循环，</a:t>
            </a:r>
            <a:r>
              <a:rPr lang="zh-CN" altLang="en-US" b="1">
                <a:solidFill>
                  <a:schemeClr val="hlink"/>
                </a:solidFill>
                <a:latin typeface="Times New Roman" pitchFamily="18" charset="0"/>
                <a:ea typeface="楷体_GB2312" pitchFamily="49" charset="-122"/>
                <a:cs typeface="Times New Roman" pitchFamily="18" charset="0"/>
              </a:rPr>
              <a:t>便永远达不到最优解。 </a:t>
            </a:r>
          </a:p>
        </p:txBody>
      </p:sp>
      <p:sp>
        <p:nvSpPr>
          <p:cNvPr id="4" name="Rectangle 2"/>
          <p:cNvSpPr txBox="1">
            <a:spLocks noChangeArrowheads="1"/>
          </p:cNvSpPr>
          <p:nvPr/>
        </p:nvSpPr>
        <p:spPr bwMode="auto">
          <a:xfrm>
            <a:off x="0" y="3429000"/>
            <a:ext cx="8893175" cy="1143000"/>
          </a:xfrm>
          <a:prstGeom prst="rect">
            <a:avLst/>
          </a:prstGeom>
          <a:solidFill>
            <a:srgbClr val="F8FE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just"/>
            <a:r>
              <a:rPr lang="zh-CN" altLang="en-US" b="1">
                <a:latin typeface="Times New Roman" pitchFamily="18" charset="0"/>
                <a:ea typeface="楷体_GB2312" pitchFamily="49" charset="-122"/>
              </a:rPr>
              <a:t>尽管计算过程的循环现象极少出现，但还是有可能的。如何解决这问题</a:t>
            </a:r>
            <a:r>
              <a:rPr lang="en-US" altLang="zh-CN" b="1">
                <a:latin typeface="Times New Roman" pitchFamily="18" charset="0"/>
                <a:ea typeface="楷体_GB2312" pitchFamily="49" charset="-122"/>
              </a:rPr>
              <a:t>? </a:t>
            </a:r>
            <a:r>
              <a:rPr lang="zh-CN" altLang="en-US" b="1">
                <a:latin typeface="Times New Roman" pitchFamily="18" charset="0"/>
                <a:ea typeface="楷体_GB2312" pitchFamily="49" charset="-122"/>
              </a:rPr>
              <a:t>先后有人提出了“</a:t>
            </a:r>
            <a:r>
              <a:rPr lang="zh-CN" altLang="en-US" b="1">
                <a:solidFill>
                  <a:schemeClr val="hlink"/>
                </a:solidFill>
                <a:latin typeface="Times New Roman" pitchFamily="18" charset="0"/>
                <a:ea typeface="楷体_GB2312" pitchFamily="49" charset="-122"/>
              </a:rPr>
              <a:t>摄动法</a:t>
            </a:r>
            <a:r>
              <a:rPr lang="zh-CN" altLang="en-US" b="1">
                <a:latin typeface="Times New Roman" pitchFamily="18" charset="0"/>
                <a:ea typeface="楷体_GB2312" pitchFamily="49" charset="-122"/>
              </a:rPr>
              <a:t>”，“</a:t>
            </a:r>
            <a:r>
              <a:rPr lang="zh-CN" altLang="en-US" b="1">
                <a:solidFill>
                  <a:schemeClr val="hlink"/>
                </a:solidFill>
                <a:latin typeface="Times New Roman" pitchFamily="18" charset="0"/>
                <a:ea typeface="楷体_GB2312" pitchFamily="49" charset="-122"/>
              </a:rPr>
              <a:t>字典序法</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1974</a:t>
            </a:r>
            <a:r>
              <a:rPr lang="zh-CN" altLang="en-US" b="1">
                <a:latin typeface="Times New Roman" pitchFamily="18" charset="0"/>
                <a:ea typeface="楷体_GB2312" pitchFamily="49" charset="-122"/>
              </a:rPr>
              <a:t>年由勃兰特</a:t>
            </a:r>
            <a:r>
              <a:rPr lang="en-US" altLang="zh-CN" b="1">
                <a:latin typeface="Times New Roman" pitchFamily="18" charset="0"/>
                <a:ea typeface="楷体_GB2312" pitchFamily="49" charset="-122"/>
              </a:rPr>
              <a:t>(BLAND)</a:t>
            </a:r>
            <a:r>
              <a:rPr lang="zh-CN" altLang="en-US" b="1">
                <a:latin typeface="Times New Roman" pitchFamily="18" charset="0"/>
                <a:ea typeface="楷体_GB2312" pitchFamily="49" charset="-122"/>
              </a:rPr>
              <a:t>提出一种简便的规则，简称</a:t>
            </a:r>
            <a:r>
              <a:rPr lang="zh-CN" altLang="en-US" b="1">
                <a:solidFill>
                  <a:schemeClr val="hlink"/>
                </a:solidFill>
                <a:latin typeface="Times New Roman" pitchFamily="18" charset="0"/>
                <a:ea typeface="楷体_GB2312" pitchFamily="49" charset="-122"/>
              </a:rPr>
              <a:t>勃兰特规则</a:t>
            </a:r>
            <a:r>
              <a:rPr lang="zh-CN" altLang="en-US" b="1">
                <a:latin typeface="Times New Roman" pitchFamily="18" charset="0"/>
                <a:ea typeface="楷体_GB2312" pitchFamily="49" charset="-122"/>
              </a:rPr>
              <a:t>：</a:t>
            </a:r>
          </a:p>
        </p:txBody>
      </p:sp>
      <p:sp>
        <p:nvSpPr>
          <p:cNvPr id="5" name="Rectangle 3"/>
          <p:cNvSpPr txBox="1">
            <a:spLocks noChangeArrowheads="1"/>
          </p:cNvSpPr>
          <p:nvPr/>
        </p:nvSpPr>
        <p:spPr bwMode="auto">
          <a:xfrm>
            <a:off x="0" y="4652963"/>
            <a:ext cx="9144000" cy="213360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just">
              <a:spcBef>
                <a:spcPts val="600"/>
              </a:spcBef>
              <a:buClr>
                <a:schemeClr val="accent1"/>
              </a:buClr>
              <a:buSzPct val="70000"/>
              <a:buFont typeface="Wingdings" pitchFamily="2" charset="2"/>
              <a:buNone/>
            </a:pPr>
            <a:r>
              <a:rPr lang="en-US" altLang="zh-CN" b="1">
                <a:latin typeface="Times New Roman" pitchFamily="18" charset="0"/>
                <a:ea typeface="楷体_GB2312" pitchFamily="49" charset="-122"/>
                <a:cs typeface="Times New Roman" pitchFamily="18" charset="0"/>
              </a:rPr>
              <a:t>(1) </a:t>
            </a:r>
            <a:r>
              <a:rPr lang="zh-CN" altLang="en-US" b="1">
                <a:latin typeface="Times New Roman" pitchFamily="18" charset="0"/>
                <a:ea typeface="楷体_GB2312" pitchFamily="49" charset="-122"/>
                <a:cs typeface="Times New Roman" pitchFamily="18" charset="0"/>
              </a:rPr>
              <a:t>选取</a:t>
            </a:r>
            <a:r>
              <a:rPr lang="en-US" altLang="zh-CN" b="1" i="1">
                <a:latin typeface="Times New Roman" pitchFamily="18" charset="0"/>
                <a:ea typeface="楷体_GB2312" pitchFamily="49" charset="-122"/>
                <a:cs typeface="Times New Roman" pitchFamily="18" charset="0"/>
              </a:rPr>
              <a:t>c</a:t>
            </a:r>
            <a:r>
              <a:rPr lang="en-US" altLang="zh-CN" b="1" i="1" baseline="-30000">
                <a:latin typeface="Times New Roman" pitchFamily="18" charset="0"/>
                <a:ea typeface="楷体_GB2312" pitchFamily="49" charset="-122"/>
                <a:cs typeface="Times New Roman" pitchFamily="18" charset="0"/>
              </a:rPr>
              <a:t>j</a:t>
            </a:r>
            <a:r>
              <a:rPr lang="en-US" altLang="zh-CN" b="1" i="1">
                <a:latin typeface="Times New Roman" pitchFamily="18" charset="0"/>
                <a:ea typeface="楷体_GB2312" pitchFamily="49" charset="-122"/>
                <a:cs typeface="Times New Roman" pitchFamily="18" charset="0"/>
              </a:rPr>
              <a:t>-z</a:t>
            </a:r>
            <a:r>
              <a:rPr lang="en-US" altLang="zh-CN" b="1" i="1" baseline="-30000">
                <a:latin typeface="Times New Roman" pitchFamily="18" charset="0"/>
                <a:ea typeface="楷体_GB2312" pitchFamily="49" charset="-122"/>
                <a:cs typeface="Times New Roman" pitchFamily="18" charset="0"/>
              </a:rPr>
              <a:t>j</a:t>
            </a:r>
            <a:r>
              <a:rPr lang="zh-CN" altLang="en-US" b="1">
                <a:latin typeface="Times New Roman" pitchFamily="18" charset="0"/>
                <a:ea typeface="楷体_GB2312" pitchFamily="49" charset="-122"/>
                <a:cs typeface="Times New Roman" pitchFamily="18" charset="0"/>
              </a:rPr>
              <a:t>＞</a:t>
            </a:r>
            <a:r>
              <a:rPr lang="en-US" altLang="zh-CN" b="1">
                <a:latin typeface="Times New Roman" pitchFamily="18" charset="0"/>
                <a:ea typeface="楷体_GB2312" pitchFamily="49" charset="-122"/>
                <a:cs typeface="Times New Roman" pitchFamily="18" charset="0"/>
              </a:rPr>
              <a:t>0</a:t>
            </a:r>
            <a:r>
              <a:rPr lang="zh-CN" altLang="en-US" b="1">
                <a:latin typeface="Times New Roman" pitchFamily="18" charset="0"/>
                <a:ea typeface="楷体_GB2312" pitchFamily="49" charset="-122"/>
                <a:cs typeface="Times New Roman" pitchFamily="18" charset="0"/>
              </a:rPr>
              <a:t>中下标最小的非基变量</a:t>
            </a:r>
            <a:r>
              <a:rPr lang="en-US" altLang="zh-CN" b="1" i="1">
                <a:latin typeface="Times New Roman" pitchFamily="18" charset="0"/>
                <a:ea typeface="楷体_GB2312" pitchFamily="49" charset="-122"/>
                <a:cs typeface="Times New Roman" pitchFamily="18" charset="0"/>
              </a:rPr>
              <a:t>x</a:t>
            </a:r>
            <a:r>
              <a:rPr lang="en-US" altLang="zh-CN" b="1" i="1" baseline="-30000">
                <a:latin typeface="Times New Roman" pitchFamily="18" charset="0"/>
                <a:ea typeface="楷体_GB2312" pitchFamily="49" charset="-122"/>
                <a:cs typeface="Times New Roman" pitchFamily="18" charset="0"/>
              </a:rPr>
              <a:t>k</a:t>
            </a:r>
            <a:r>
              <a:rPr lang="zh-CN" altLang="en-US" b="1">
                <a:latin typeface="Times New Roman" pitchFamily="18" charset="0"/>
                <a:ea typeface="楷体_GB2312" pitchFamily="49" charset="-122"/>
                <a:cs typeface="Times New Roman" pitchFamily="18" charset="0"/>
              </a:rPr>
              <a:t>为换入变量，即</a:t>
            </a:r>
          </a:p>
          <a:p>
            <a:pPr algn="ctr">
              <a:spcBef>
                <a:spcPts val="600"/>
              </a:spcBef>
              <a:buClr>
                <a:schemeClr val="accent1"/>
              </a:buClr>
              <a:buSzPct val="70000"/>
            </a:pPr>
            <a:r>
              <a:rPr lang="en-US" altLang="zh-CN" b="1" i="1">
                <a:latin typeface="Times New Roman" pitchFamily="18" charset="0"/>
                <a:ea typeface="楷体_GB2312" pitchFamily="49" charset="-122"/>
                <a:cs typeface="Times New Roman" pitchFamily="18" charset="0"/>
              </a:rPr>
              <a:t>k=</a:t>
            </a:r>
            <a:r>
              <a:rPr lang="en-US" altLang="zh-CN" b="1">
                <a:latin typeface="Times New Roman" pitchFamily="18" charset="0"/>
                <a:ea typeface="楷体_GB2312" pitchFamily="49" charset="-122"/>
                <a:cs typeface="Times New Roman" pitchFamily="18" charset="0"/>
              </a:rPr>
              <a:t>min</a:t>
            </a:r>
            <a:r>
              <a:rPr lang="en-US" altLang="zh-CN" b="1" i="1">
                <a:latin typeface="Times New Roman" pitchFamily="18" charset="0"/>
                <a:ea typeface="楷体_GB2312" pitchFamily="49" charset="-122"/>
                <a:cs typeface="Times New Roman" pitchFamily="18" charset="0"/>
              </a:rPr>
              <a:t>(j</a:t>
            </a:r>
            <a:r>
              <a:rPr lang="zh-CN" altLang="en-US" b="1">
                <a:latin typeface="Times New Roman" pitchFamily="18" charset="0"/>
                <a:ea typeface="楷体_GB2312" pitchFamily="49" charset="-122"/>
                <a:cs typeface="Times New Roman" pitchFamily="18" charset="0"/>
              </a:rPr>
              <a:t>｜</a:t>
            </a:r>
            <a:r>
              <a:rPr lang="en-US" altLang="zh-CN" b="1" i="1">
                <a:latin typeface="Times New Roman" pitchFamily="18" charset="0"/>
                <a:ea typeface="楷体_GB2312" pitchFamily="49" charset="-122"/>
                <a:cs typeface="Times New Roman" pitchFamily="18" charset="0"/>
              </a:rPr>
              <a:t>c</a:t>
            </a:r>
            <a:r>
              <a:rPr lang="en-US" altLang="zh-CN" b="1" i="1" baseline="-30000">
                <a:latin typeface="Times New Roman" pitchFamily="18" charset="0"/>
                <a:ea typeface="楷体_GB2312" pitchFamily="49" charset="-122"/>
                <a:cs typeface="Times New Roman" pitchFamily="18" charset="0"/>
              </a:rPr>
              <a:t>j</a:t>
            </a:r>
            <a:r>
              <a:rPr lang="en-US" altLang="zh-CN" b="1" i="1">
                <a:latin typeface="Times New Roman" pitchFamily="18" charset="0"/>
                <a:ea typeface="楷体_GB2312" pitchFamily="49" charset="-122"/>
                <a:cs typeface="Times New Roman" pitchFamily="18" charset="0"/>
              </a:rPr>
              <a:t>-z</a:t>
            </a:r>
            <a:r>
              <a:rPr lang="en-US" altLang="zh-CN" b="1" i="1" baseline="-30000">
                <a:latin typeface="Times New Roman" pitchFamily="18" charset="0"/>
                <a:ea typeface="楷体_GB2312" pitchFamily="49" charset="-122"/>
                <a:cs typeface="Times New Roman" pitchFamily="18" charset="0"/>
              </a:rPr>
              <a:t>j</a:t>
            </a:r>
            <a:r>
              <a:rPr lang="zh-CN" altLang="en-US" b="1" i="1">
                <a:latin typeface="Times New Roman" pitchFamily="18" charset="0"/>
                <a:ea typeface="楷体_GB2312" pitchFamily="49" charset="-122"/>
                <a:cs typeface="Times New Roman" pitchFamily="18" charset="0"/>
              </a:rPr>
              <a:t>＞</a:t>
            </a:r>
            <a:r>
              <a:rPr lang="en-US" altLang="zh-CN" b="1" i="1">
                <a:latin typeface="Times New Roman" pitchFamily="18" charset="0"/>
                <a:ea typeface="楷体_GB2312" pitchFamily="49" charset="-122"/>
                <a:cs typeface="Times New Roman" pitchFamily="18" charset="0"/>
              </a:rPr>
              <a:t>0)</a:t>
            </a:r>
          </a:p>
          <a:p>
            <a:pPr algn="just">
              <a:spcBef>
                <a:spcPts val="600"/>
              </a:spcBef>
              <a:buClr>
                <a:schemeClr val="accent1"/>
              </a:buClr>
              <a:buSzPct val="70000"/>
              <a:buFont typeface="Wingdings" pitchFamily="2" charset="2"/>
              <a:buNone/>
            </a:pPr>
            <a:r>
              <a:rPr lang="en-US" altLang="zh-CN" b="1">
                <a:latin typeface="Times New Roman" pitchFamily="18" charset="0"/>
                <a:ea typeface="楷体_GB2312" pitchFamily="49" charset="-122"/>
                <a:cs typeface="Times New Roman" pitchFamily="18" charset="0"/>
              </a:rPr>
              <a:t>(2) </a:t>
            </a:r>
            <a:r>
              <a:rPr lang="zh-CN" altLang="en-US" b="1">
                <a:latin typeface="Times New Roman" pitchFamily="18" charset="0"/>
                <a:ea typeface="楷体_GB2312" pitchFamily="49" charset="-122"/>
                <a:cs typeface="Times New Roman" pitchFamily="18" charset="0"/>
              </a:rPr>
              <a:t>当按</a:t>
            </a:r>
            <a:r>
              <a:rPr lang="en-US" altLang="zh-CN" b="1">
                <a:latin typeface="Times New Roman" pitchFamily="18" charset="0"/>
                <a:ea typeface="楷体_GB2312" pitchFamily="49" charset="-122"/>
                <a:cs typeface="Times New Roman" pitchFamily="18" charset="0"/>
              </a:rPr>
              <a:t>θ</a:t>
            </a:r>
            <a:r>
              <a:rPr lang="zh-CN" altLang="en-US" b="1">
                <a:latin typeface="Times New Roman" pitchFamily="18" charset="0"/>
                <a:ea typeface="楷体_GB2312" pitchFamily="49" charset="-122"/>
                <a:cs typeface="Times New Roman" pitchFamily="18" charset="0"/>
              </a:rPr>
              <a:t>规则计算存在两个和两个以上最小比值时，选取下标最小的基变量为换出变量。</a:t>
            </a:r>
          </a:p>
          <a:p>
            <a:pPr algn="just">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按勃兰特规则计算时，</a:t>
            </a:r>
            <a:r>
              <a:rPr lang="zh-CN" altLang="en-US" b="1">
                <a:solidFill>
                  <a:schemeClr val="hlink"/>
                </a:solidFill>
                <a:latin typeface="Times New Roman" pitchFamily="18" charset="0"/>
                <a:ea typeface="楷体_GB2312" pitchFamily="49" charset="-122"/>
                <a:cs typeface="Times New Roman" pitchFamily="18" charset="0"/>
              </a:rPr>
              <a:t>一定能避免出现循环</a:t>
            </a:r>
            <a:r>
              <a:rPr lang="zh-CN" altLang="en-US" b="1">
                <a:latin typeface="Times New Roman" pitchFamily="18" charset="0"/>
                <a:ea typeface="楷体_GB2312" pitchFamily="49" charset="-122"/>
                <a:cs typeface="Times New Roman" pitchFamily="18" charset="0"/>
              </a:rPr>
              <a:t>。</a:t>
            </a:r>
            <a:endParaRPr lang="en-US" altLang="zh-CN" b="1">
              <a:solidFill>
                <a:srgbClr val="0000FF"/>
              </a:solidFill>
              <a:latin typeface="Times New Roman" pitchFamily="18" charset="0"/>
              <a:ea typeface="楷体_GB2312" pitchFamily="49" charset="-122"/>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1000"/>
                                        <p:tgtEl>
                                          <p:spTgt spid="5">
                                            <p:txEl>
                                              <p:pRg st="1" end="1"/>
                                            </p:txEl>
                                          </p:spTgt>
                                        </p:tgtEl>
                                      </p:cBhvr>
                                    </p:animEffect>
                                    <p:anim calcmode="lin" valueType="num">
                                      <p:cBhvr>
                                        <p:cTn id="2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dissolve">
                                      <p:cBhvr>
                                        <p:cTn id="34" dur="500"/>
                                        <p:tgtEl>
                                          <p:spTgt spid="5">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dissolve">
                                      <p:cBhvr>
                                        <p:cTn id="3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ChangeArrowheads="1"/>
          </p:cNvSpPr>
          <p:nvPr/>
        </p:nvSpPr>
        <p:spPr bwMode="auto">
          <a:xfrm>
            <a:off x="0" y="0"/>
            <a:ext cx="78120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en-US" altLang="zh-CN" sz="3600" b="1">
                <a:solidFill>
                  <a:schemeClr val="hlink"/>
                </a:solidFill>
                <a:latin typeface="黑体" pitchFamily="2" charset="-122"/>
                <a:ea typeface="黑体" pitchFamily="2" charset="-122"/>
                <a:cs typeface="Times New Roman" pitchFamily="18" charset="0"/>
              </a:rPr>
              <a:t>5.3  </a:t>
            </a:r>
            <a:r>
              <a:rPr lang="zh-CN" altLang="en-US" sz="3600" b="1">
                <a:solidFill>
                  <a:schemeClr val="hlink"/>
                </a:solidFill>
                <a:latin typeface="黑体" pitchFamily="2" charset="-122"/>
                <a:ea typeface="黑体" pitchFamily="2" charset="-122"/>
                <a:cs typeface="Times New Roman" pitchFamily="18" charset="0"/>
              </a:rPr>
              <a:t>检验数的几种表示形式</a:t>
            </a:r>
            <a:r>
              <a:rPr lang="zh-CN" altLang="en-US" sz="4000">
                <a:latin typeface="Times New Roman" pitchFamily="18" charset="0"/>
                <a:ea typeface="华文楷体" pitchFamily="2" charset="-122"/>
                <a:cs typeface="Times New Roman" pitchFamily="18" charset="0"/>
              </a:rPr>
              <a:t> </a:t>
            </a:r>
          </a:p>
        </p:txBody>
      </p:sp>
      <p:sp>
        <p:nvSpPr>
          <p:cNvPr id="3" name="Rectangle 3"/>
          <p:cNvSpPr txBox="1">
            <a:spLocks noChangeArrowheads="1"/>
          </p:cNvSpPr>
          <p:nvPr/>
        </p:nvSpPr>
        <p:spPr bwMode="auto">
          <a:xfrm>
            <a:off x="0" y="692150"/>
            <a:ext cx="9144000" cy="1296988"/>
          </a:xfrm>
          <a:prstGeom prst="rect">
            <a:avLst/>
          </a:prstGeom>
          <a:solidFill>
            <a:srgbClr val="F8FE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本书以</a:t>
            </a:r>
            <a:r>
              <a:rPr lang="en-US" altLang="zh-CN" b="1">
                <a:latin typeface="Times New Roman" pitchFamily="18" charset="0"/>
                <a:ea typeface="楷体_GB2312" pitchFamily="49" charset="-122"/>
                <a:cs typeface="Times New Roman" pitchFamily="18" charset="0"/>
              </a:rPr>
              <a:t>max </a:t>
            </a:r>
            <a:r>
              <a:rPr lang="en-US" altLang="zh-CN" b="1" i="1">
                <a:latin typeface="Times New Roman" pitchFamily="18" charset="0"/>
                <a:ea typeface="楷体_GB2312" pitchFamily="49" charset="-122"/>
                <a:cs typeface="Times New Roman" pitchFamily="18" charset="0"/>
              </a:rPr>
              <a:t>z=CX; AX=b, X</a:t>
            </a:r>
            <a:r>
              <a:rPr lang="en-US" altLang="zh-CN" b="1">
                <a:latin typeface="Times New Roman" pitchFamily="18" charset="0"/>
                <a:ea typeface="楷体_GB2312" pitchFamily="49" charset="-122"/>
                <a:cs typeface="Times New Roman" pitchFamily="18" charset="0"/>
              </a:rPr>
              <a:t>≥0</a:t>
            </a:r>
            <a:r>
              <a:rPr lang="zh-CN" altLang="en-US" b="1">
                <a:latin typeface="Times New Roman" pitchFamily="18" charset="0"/>
                <a:ea typeface="楷体_GB2312" pitchFamily="49" charset="-122"/>
                <a:cs typeface="Times New Roman" pitchFamily="18" charset="0"/>
              </a:rPr>
              <a:t>为标准型；以</a:t>
            </a:r>
            <a:r>
              <a:rPr lang="en-US" altLang="zh-CN" b="1" i="1">
                <a:latin typeface="Times New Roman" pitchFamily="18" charset="0"/>
                <a:ea typeface="楷体_GB2312" pitchFamily="49" charset="-122"/>
                <a:cs typeface="Times New Roman" pitchFamily="18" charset="0"/>
              </a:rPr>
              <a:t>c</a:t>
            </a:r>
            <a:r>
              <a:rPr lang="en-US" altLang="zh-CN" b="1" i="1" baseline="-30000">
                <a:latin typeface="Times New Roman" pitchFamily="18" charset="0"/>
                <a:ea typeface="楷体_GB2312" pitchFamily="49" charset="-122"/>
                <a:cs typeface="Times New Roman" pitchFamily="18" charset="0"/>
              </a:rPr>
              <a:t>j</a:t>
            </a:r>
            <a:r>
              <a:rPr lang="en-US" altLang="zh-CN" b="1" i="1">
                <a:latin typeface="Times New Roman" pitchFamily="18" charset="0"/>
                <a:ea typeface="楷体_GB2312" pitchFamily="49" charset="-122"/>
                <a:cs typeface="Times New Roman" pitchFamily="18" charset="0"/>
              </a:rPr>
              <a:t>-z</a:t>
            </a:r>
            <a:r>
              <a:rPr lang="en-US" altLang="zh-CN" b="1" i="1" baseline="-30000">
                <a:latin typeface="Times New Roman" pitchFamily="18" charset="0"/>
                <a:ea typeface="楷体_GB2312" pitchFamily="49" charset="-122"/>
                <a:cs typeface="Times New Roman" pitchFamily="18" charset="0"/>
              </a:rPr>
              <a:t>j</a:t>
            </a:r>
            <a:r>
              <a:rPr lang="en-US" altLang="zh-CN" b="1">
                <a:latin typeface="Times New Roman" pitchFamily="18" charset="0"/>
                <a:ea typeface="楷体_GB2312" pitchFamily="49" charset="-122"/>
                <a:cs typeface="Times New Roman" pitchFamily="18" charset="0"/>
              </a:rPr>
              <a:t>≤0, (j=1, 2, …,n)</a:t>
            </a:r>
            <a:r>
              <a:rPr lang="zh-CN" altLang="en-US" b="1">
                <a:latin typeface="Times New Roman" pitchFamily="18" charset="0"/>
                <a:ea typeface="楷体_GB2312" pitchFamily="49" charset="-122"/>
                <a:cs typeface="Times New Roman" pitchFamily="18" charset="0"/>
              </a:rPr>
              <a:t>为最优解的判别准则。</a:t>
            </a:r>
          </a:p>
          <a:p>
            <a:pPr algn="just">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还有其他的形式。为了避免混淆，现将几种情况归纳如下。</a:t>
            </a:r>
            <a:endParaRPr lang="en-US" altLang="zh-CN" b="1">
              <a:latin typeface="Times New Roman" pitchFamily="18" charset="0"/>
              <a:ea typeface="楷体_GB2312" pitchFamily="49" charset="-122"/>
              <a:cs typeface="Times New Roman" pitchFamily="18" charset="0"/>
            </a:endParaRPr>
          </a:p>
        </p:txBody>
      </p:sp>
      <p:sp>
        <p:nvSpPr>
          <p:cNvPr id="5" name="Rectangle 3"/>
          <p:cNvSpPr txBox="1">
            <a:spLocks noChangeArrowheads="1"/>
          </p:cNvSpPr>
          <p:nvPr/>
        </p:nvSpPr>
        <p:spPr bwMode="auto">
          <a:xfrm>
            <a:off x="0" y="1989138"/>
            <a:ext cx="9144000" cy="503237"/>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just">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设</a:t>
            </a:r>
            <a:r>
              <a:rPr lang="en-US" altLang="zh-CN" b="1">
                <a:latin typeface="Times New Roman" pitchFamily="18" charset="0"/>
                <a:ea typeface="楷体_GB2312" pitchFamily="49" charset="-122"/>
                <a:cs typeface="Times New Roman" pitchFamily="18" charset="0"/>
              </a:rPr>
              <a:t>x</a:t>
            </a:r>
            <a:r>
              <a:rPr lang="en-US" altLang="zh-CN" b="1" baseline="-30000">
                <a:latin typeface="Times New Roman" pitchFamily="18" charset="0"/>
                <a:ea typeface="楷体_GB2312" pitchFamily="49" charset="-122"/>
                <a:cs typeface="Times New Roman" pitchFamily="18" charset="0"/>
              </a:rPr>
              <a:t>1</a:t>
            </a:r>
            <a:r>
              <a:rPr lang="en-US" altLang="zh-CN" b="1">
                <a:latin typeface="Times New Roman" pitchFamily="18" charset="0"/>
                <a:ea typeface="楷体_GB2312" pitchFamily="49" charset="-122"/>
                <a:cs typeface="Times New Roman" pitchFamily="18" charset="0"/>
              </a:rPr>
              <a:t>,x</a:t>
            </a:r>
            <a:r>
              <a:rPr lang="en-US" altLang="zh-CN" b="1" baseline="-30000">
                <a:latin typeface="Times New Roman" pitchFamily="18" charset="0"/>
                <a:ea typeface="楷体_GB2312" pitchFamily="49" charset="-122"/>
                <a:cs typeface="Times New Roman" pitchFamily="18" charset="0"/>
              </a:rPr>
              <a:t>2</a:t>
            </a:r>
            <a:r>
              <a:rPr lang="en-US" altLang="zh-CN" b="1">
                <a:latin typeface="Times New Roman" pitchFamily="18" charset="0"/>
                <a:ea typeface="楷体_GB2312" pitchFamily="49" charset="-122"/>
                <a:cs typeface="Times New Roman" pitchFamily="18" charset="0"/>
              </a:rPr>
              <a:t>,…,x</a:t>
            </a:r>
            <a:r>
              <a:rPr lang="en-US" altLang="zh-CN" b="1" baseline="-30000">
                <a:latin typeface="Times New Roman" pitchFamily="18" charset="0"/>
                <a:ea typeface="楷体_GB2312" pitchFamily="49" charset="-122"/>
                <a:cs typeface="Times New Roman" pitchFamily="18" charset="0"/>
              </a:rPr>
              <a:t>m</a:t>
            </a:r>
            <a:r>
              <a:rPr lang="zh-CN" altLang="en-US" b="1">
                <a:latin typeface="Times New Roman" pitchFamily="18" charset="0"/>
                <a:ea typeface="楷体_GB2312" pitchFamily="49" charset="-122"/>
                <a:cs typeface="Times New Roman" pitchFamily="18" charset="0"/>
              </a:rPr>
              <a:t>为约束方程的基变量，于是可得</a:t>
            </a:r>
          </a:p>
          <a:p>
            <a:pPr>
              <a:spcBef>
                <a:spcPts val="600"/>
              </a:spcBef>
              <a:buClr>
                <a:schemeClr val="accent1"/>
              </a:buClr>
              <a:buSzPct val="70000"/>
              <a:buFont typeface="Wingdings" pitchFamily="2" charset="2"/>
              <a:buChar char=""/>
            </a:pPr>
            <a:endParaRPr lang="en-US" altLang="zh-CN" b="1">
              <a:latin typeface="Times New Roman" pitchFamily="18" charset="0"/>
              <a:ea typeface="楷体_GB2312" pitchFamily="49" charset="-122"/>
              <a:cs typeface="Times New Roman" pitchFamily="18" charset="0"/>
            </a:endParaRPr>
          </a:p>
        </p:txBody>
      </p:sp>
      <p:graphicFrame>
        <p:nvGraphicFramePr>
          <p:cNvPr id="6" name="Object 2"/>
          <p:cNvGraphicFramePr>
            <a:graphicFrameLocks noChangeAspect="1"/>
          </p:cNvGraphicFramePr>
          <p:nvPr/>
        </p:nvGraphicFramePr>
        <p:xfrm>
          <a:off x="2339975" y="2420938"/>
          <a:ext cx="3763963" cy="989012"/>
        </p:xfrm>
        <a:graphic>
          <a:graphicData uri="http://schemas.openxmlformats.org/presentationml/2006/ole">
            <mc:AlternateContent xmlns:mc="http://schemas.openxmlformats.org/markup-compatibility/2006">
              <mc:Choice xmlns:v="urn:schemas-microsoft-com:vml" Requires="v">
                <p:oleObj spid="_x0000_s18444" name="Equation" r:id="rId3" imgW="1739900" imgH="457200" progId="Equation.3">
                  <p:embed/>
                </p:oleObj>
              </mc:Choice>
              <mc:Fallback>
                <p:oleObj name="Equation" r:id="rId3" imgW="17399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420938"/>
                        <a:ext cx="3763963" cy="989012"/>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
          <p:cNvSpPr txBox="1">
            <a:spLocks noChangeArrowheads="1"/>
          </p:cNvSpPr>
          <p:nvPr/>
        </p:nvSpPr>
        <p:spPr bwMode="auto">
          <a:xfrm>
            <a:off x="0" y="3357563"/>
            <a:ext cx="9144000" cy="4318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just"/>
            <a:r>
              <a:rPr lang="zh-CN" altLang="en-US" b="1">
                <a:latin typeface="宋体" pitchFamily="2" charset="-122"/>
                <a:ea typeface="楷体_GB2312" pitchFamily="49" charset="-122"/>
              </a:rPr>
              <a:t>将它们代入目标函数后，可有两种表达形式</a:t>
            </a:r>
          </a:p>
        </p:txBody>
      </p:sp>
      <p:graphicFrame>
        <p:nvGraphicFramePr>
          <p:cNvPr id="8" name="Object 7"/>
          <p:cNvGraphicFramePr>
            <a:graphicFrameLocks noChangeAspect="1"/>
          </p:cNvGraphicFramePr>
          <p:nvPr/>
        </p:nvGraphicFramePr>
        <p:xfrm>
          <a:off x="0" y="3997325"/>
          <a:ext cx="9144000" cy="1160463"/>
        </p:xfrm>
        <a:graphic>
          <a:graphicData uri="http://schemas.openxmlformats.org/presentationml/2006/ole">
            <mc:AlternateContent xmlns:mc="http://schemas.openxmlformats.org/markup-compatibility/2006">
              <mc:Choice xmlns:v="urn:schemas-microsoft-com:vml" Requires="v">
                <p:oleObj spid="_x0000_s18445" name="Equation" r:id="rId5" imgW="4292600" imgH="444500" progId="Equation.DSMT4">
                  <p:embed/>
                </p:oleObj>
              </mc:Choice>
              <mc:Fallback>
                <p:oleObj name="Equation" r:id="rId5" imgW="4292600" imgH="4445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997325"/>
                        <a:ext cx="9144000" cy="1160463"/>
                      </a:xfrm>
                      <a:prstGeom prst="rect">
                        <a:avLst/>
                      </a:prstGeom>
                      <a:solidFill>
                        <a:srgbClr val="F8FE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0" y="5372100"/>
          <a:ext cx="9144000" cy="1152525"/>
        </p:xfrm>
        <a:graphic>
          <a:graphicData uri="http://schemas.openxmlformats.org/presentationml/2006/ole">
            <mc:AlternateContent xmlns:mc="http://schemas.openxmlformats.org/markup-compatibility/2006">
              <mc:Choice xmlns:v="urn:schemas-microsoft-com:vml" Requires="v">
                <p:oleObj spid="_x0000_s18446" name="Equation" r:id="rId7" imgW="4318000" imgH="444500" progId="Equation.DSMT4">
                  <p:embed/>
                </p:oleObj>
              </mc:Choice>
              <mc:Fallback>
                <p:oleObj name="Equation" r:id="rId7" imgW="4318000" imgH="4445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372100"/>
                        <a:ext cx="9144000" cy="1152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ssolve">
                                      <p:cBhvr>
                                        <p:cTn id="17" dur="500"/>
                                        <p:tgtEl>
                                          <p:spTgt spid="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ChangeArrowheads="1"/>
          </p:cNvSpPr>
          <p:nvPr/>
        </p:nvSpPr>
        <p:spPr bwMode="auto">
          <a:xfrm>
            <a:off x="0" y="2349500"/>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solidFill>
                  <a:schemeClr val="hlink"/>
                </a:solidFill>
                <a:latin typeface="宋体" pitchFamily="2" charset="-122"/>
                <a:ea typeface="楷体_GB2312" pitchFamily="49" charset="-122"/>
              </a:rPr>
              <a:t>判别准则的选择</a:t>
            </a:r>
            <a:endParaRPr lang="zh-CN" altLang="en-US" b="1">
              <a:solidFill>
                <a:schemeClr val="hlink"/>
              </a:solidFill>
              <a:latin typeface="Century Schoolbook" pitchFamily="18" charset="0"/>
              <a:ea typeface="楷体_GB2312" pitchFamily="49" charset="-122"/>
            </a:endParaRPr>
          </a:p>
        </p:txBody>
      </p:sp>
      <p:sp>
        <p:nvSpPr>
          <p:cNvPr id="3" name="Rectangle 3"/>
          <p:cNvSpPr txBox="1">
            <a:spLocks noChangeArrowheads="1"/>
          </p:cNvSpPr>
          <p:nvPr/>
        </p:nvSpPr>
        <p:spPr bwMode="auto">
          <a:xfrm>
            <a:off x="0" y="3141663"/>
            <a:ext cx="914400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nSpc>
                <a:spcPct val="110000"/>
              </a:lnSpc>
              <a:spcBef>
                <a:spcPts val="600"/>
              </a:spcBef>
              <a:buClr>
                <a:schemeClr val="accent1"/>
              </a:buClr>
              <a:buSzPct val="70000"/>
              <a:buFont typeface="Wingdings" pitchFamily="2" charset="2"/>
              <a:buNone/>
            </a:pPr>
            <a:r>
              <a:rPr lang="zh-CN" altLang="en-US" b="1">
                <a:solidFill>
                  <a:schemeClr val="hlink"/>
                </a:solidFill>
                <a:latin typeface="Times New Roman" pitchFamily="18" charset="0"/>
                <a:ea typeface="楷体_GB2312" pitchFamily="49" charset="-122"/>
                <a:cs typeface="Times New Roman" pitchFamily="18" charset="0"/>
              </a:rPr>
              <a:t>要求目标函数实现最大化时</a:t>
            </a:r>
            <a:endParaRPr lang="zh-CN" altLang="en-US" b="1">
              <a:latin typeface="Times New Roman" pitchFamily="18" charset="0"/>
              <a:ea typeface="楷体_GB2312" pitchFamily="49" charset="-122"/>
              <a:cs typeface="Times New Roman" pitchFamily="18" charset="0"/>
            </a:endParaRPr>
          </a:p>
          <a:p>
            <a:pPr>
              <a:lnSpc>
                <a:spcPct val="110000"/>
              </a:lnSpc>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若用</a:t>
            </a:r>
            <a:r>
              <a:rPr lang="en-US" altLang="zh-CN" b="1">
                <a:latin typeface="Times New Roman" pitchFamily="18" charset="0"/>
                <a:ea typeface="楷体_GB2312" pitchFamily="49" charset="-122"/>
                <a:cs typeface="Times New Roman" pitchFamily="18" charset="0"/>
              </a:rPr>
              <a:t>(1-37)</a:t>
            </a:r>
            <a:r>
              <a:rPr lang="zh-CN" altLang="en-US" b="1">
                <a:latin typeface="Times New Roman" pitchFamily="18" charset="0"/>
                <a:ea typeface="楷体_GB2312" pitchFamily="49" charset="-122"/>
                <a:cs typeface="Times New Roman" pitchFamily="18" charset="0"/>
              </a:rPr>
              <a:t>式来分析，就得到</a:t>
            </a:r>
            <a:r>
              <a:rPr lang="en-US" altLang="zh-CN" b="1">
                <a:latin typeface="Times New Roman" pitchFamily="18" charset="0"/>
                <a:ea typeface="楷体_GB2312" pitchFamily="49" charset="-122"/>
                <a:cs typeface="Times New Roman" pitchFamily="18" charset="0"/>
              </a:rPr>
              <a:t>c</a:t>
            </a:r>
            <a:r>
              <a:rPr lang="en-US" altLang="zh-CN" b="1" baseline="-30000">
                <a:latin typeface="Times New Roman" pitchFamily="18" charset="0"/>
                <a:ea typeface="楷体_GB2312" pitchFamily="49" charset="-122"/>
                <a:cs typeface="Times New Roman" pitchFamily="18" charset="0"/>
              </a:rPr>
              <a:t>j</a:t>
            </a:r>
            <a:r>
              <a:rPr lang="en-US" altLang="zh-CN" b="1">
                <a:latin typeface="Times New Roman" pitchFamily="18" charset="0"/>
                <a:ea typeface="楷体_GB2312" pitchFamily="49" charset="-122"/>
                <a:cs typeface="Times New Roman" pitchFamily="18" charset="0"/>
              </a:rPr>
              <a:t>-z</a:t>
            </a:r>
            <a:r>
              <a:rPr lang="en-US" altLang="zh-CN" b="1" baseline="-30000">
                <a:latin typeface="Times New Roman" pitchFamily="18" charset="0"/>
                <a:ea typeface="楷体_GB2312" pitchFamily="49" charset="-122"/>
                <a:cs typeface="Times New Roman" pitchFamily="18" charset="0"/>
              </a:rPr>
              <a:t>j</a:t>
            </a:r>
            <a:r>
              <a:rPr lang="en-US" altLang="zh-CN" b="1">
                <a:latin typeface="Times New Roman" pitchFamily="18" charset="0"/>
                <a:ea typeface="楷体_GB2312" pitchFamily="49" charset="-122"/>
                <a:cs typeface="Times New Roman" pitchFamily="18" charset="0"/>
              </a:rPr>
              <a:t>≤0,</a:t>
            </a:r>
            <a:r>
              <a:rPr lang="zh-CN" altLang="en-US" b="1">
                <a:latin typeface="Times New Roman" pitchFamily="18" charset="0"/>
                <a:ea typeface="楷体_GB2312" pitchFamily="49" charset="-122"/>
                <a:cs typeface="Times New Roman" pitchFamily="18" charset="0"/>
              </a:rPr>
              <a:t>（</a:t>
            </a:r>
            <a:r>
              <a:rPr lang="en-US" altLang="zh-CN" b="1">
                <a:latin typeface="Times New Roman" pitchFamily="18" charset="0"/>
                <a:ea typeface="楷体_GB2312" pitchFamily="49" charset="-122"/>
                <a:cs typeface="Times New Roman" pitchFamily="18" charset="0"/>
              </a:rPr>
              <a:t>j=1,2</a:t>
            </a:r>
            <a:r>
              <a:rPr lang="zh-CN" altLang="en-US" b="1">
                <a:latin typeface="Times New Roman" pitchFamily="18" charset="0"/>
                <a:ea typeface="楷体_GB2312" pitchFamily="49" charset="-122"/>
                <a:cs typeface="Times New Roman" pitchFamily="18" charset="0"/>
              </a:rPr>
              <a:t>，</a:t>
            </a:r>
            <a:r>
              <a:rPr lang="en-US" altLang="zh-CN" b="1">
                <a:latin typeface="Times New Roman" pitchFamily="18" charset="0"/>
                <a:ea typeface="楷体_GB2312" pitchFamily="49" charset="-122"/>
                <a:cs typeface="Times New Roman" pitchFamily="18" charset="0"/>
              </a:rPr>
              <a:t>…,n</a:t>
            </a:r>
            <a:r>
              <a:rPr lang="zh-CN" altLang="en-US" b="1">
                <a:latin typeface="Times New Roman" pitchFamily="18" charset="0"/>
                <a:ea typeface="楷体_GB2312" pitchFamily="49" charset="-122"/>
                <a:cs typeface="Times New Roman" pitchFamily="18" charset="0"/>
              </a:rPr>
              <a:t>）的判别准则</a:t>
            </a:r>
          </a:p>
          <a:p>
            <a:pPr>
              <a:lnSpc>
                <a:spcPct val="110000"/>
              </a:lnSpc>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若用</a:t>
            </a:r>
            <a:r>
              <a:rPr lang="en-US" altLang="zh-CN" b="1">
                <a:latin typeface="Times New Roman" pitchFamily="18" charset="0"/>
                <a:ea typeface="楷体_GB2312" pitchFamily="49" charset="-122"/>
                <a:cs typeface="Times New Roman" pitchFamily="18" charset="0"/>
              </a:rPr>
              <a:t>(1-38)</a:t>
            </a:r>
            <a:r>
              <a:rPr lang="zh-CN" altLang="en-US" b="1">
                <a:latin typeface="Times New Roman" pitchFamily="18" charset="0"/>
                <a:ea typeface="楷体_GB2312" pitchFamily="49" charset="-122"/>
                <a:cs typeface="Times New Roman" pitchFamily="18" charset="0"/>
              </a:rPr>
              <a:t>式来分析，就得到</a:t>
            </a:r>
            <a:r>
              <a:rPr lang="en-US" altLang="zh-CN" b="1">
                <a:latin typeface="Times New Roman" pitchFamily="18" charset="0"/>
                <a:ea typeface="楷体_GB2312" pitchFamily="49" charset="-122"/>
                <a:cs typeface="Times New Roman" pitchFamily="18" charset="0"/>
              </a:rPr>
              <a:t>z</a:t>
            </a:r>
            <a:r>
              <a:rPr lang="en-US" altLang="zh-CN" b="1" baseline="-30000">
                <a:latin typeface="Times New Roman" pitchFamily="18" charset="0"/>
                <a:ea typeface="楷体_GB2312" pitchFamily="49" charset="-122"/>
                <a:cs typeface="Times New Roman" pitchFamily="18" charset="0"/>
              </a:rPr>
              <a:t>j</a:t>
            </a:r>
            <a:r>
              <a:rPr lang="en-US" altLang="zh-CN" b="1">
                <a:latin typeface="Times New Roman" pitchFamily="18" charset="0"/>
                <a:ea typeface="楷体_GB2312" pitchFamily="49" charset="-122"/>
                <a:cs typeface="Times New Roman" pitchFamily="18" charset="0"/>
              </a:rPr>
              <a:t>-c</a:t>
            </a:r>
            <a:r>
              <a:rPr lang="en-US" altLang="zh-CN" b="1" baseline="-30000">
                <a:latin typeface="Times New Roman" pitchFamily="18" charset="0"/>
                <a:ea typeface="楷体_GB2312" pitchFamily="49" charset="-122"/>
                <a:cs typeface="Times New Roman" pitchFamily="18" charset="0"/>
              </a:rPr>
              <a:t>j</a:t>
            </a:r>
            <a:r>
              <a:rPr lang="en-US" altLang="zh-CN" b="1">
                <a:latin typeface="Times New Roman" pitchFamily="18" charset="0"/>
                <a:ea typeface="楷体_GB2312" pitchFamily="49" charset="-122"/>
                <a:cs typeface="Times New Roman" pitchFamily="18" charset="0"/>
              </a:rPr>
              <a:t>≥0,</a:t>
            </a:r>
            <a:r>
              <a:rPr lang="zh-CN" altLang="en-US" b="1">
                <a:latin typeface="Times New Roman" pitchFamily="18" charset="0"/>
                <a:ea typeface="楷体_GB2312" pitchFamily="49" charset="-122"/>
                <a:cs typeface="Times New Roman" pitchFamily="18" charset="0"/>
              </a:rPr>
              <a:t>（</a:t>
            </a:r>
            <a:r>
              <a:rPr lang="en-US" altLang="zh-CN" b="1">
                <a:latin typeface="Times New Roman" pitchFamily="18" charset="0"/>
                <a:ea typeface="楷体_GB2312" pitchFamily="49" charset="-122"/>
                <a:cs typeface="Times New Roman" pitchFamily="18" charset="0"/>
              </a:rPr>
              <a:t>j=1,2,…,n</a:t>
            </a:r>
            <a:r>
              <a:rPr lang="zh-CN" altLang="en-US" b="1">
                <a:latin typeface="Times New Roman" pitchFamily="18" charset="0"/>
                <a:ea typeface="楷体_GB2312" pitchFamily="49" charset="-122"/>
                <a:cs typeface="Times New Roman" pitchFamily="18" charset="0"/>
              </a:rPr>
              <a:t>）的判别准则。</a:t>
            </a:r>
          </a:p>
          <a:p>
            <a:pPr>
              <a:lnSpc>
                <a:spcPct val="110000"/>
              </a:lnSpc>
              <a:spcBef>
                <a:spcPts val="600"/>
              </a:spcBef>
              <a:buClr>
                <a:schemeClr val="accent1"/>
              </a:buClr>
              <a:buSzPct val="70000"/>
              <a:buFont typeface="Wingdings" pitchFamily="2" charset="2"/>
              <a:buNone/>
            </a:pPr>
            <a:endParaRPr lang="zh-CN" altLang="en-US" b="1">
              <a:solidFill>
                <a:schemeClr val="hlink"/>
              </a:solidFill>
              <a:latin typeface="Times New Roman" pitchFamily="18" charset="0"/>
              <a:ea typeface="楷体_GB2312" pitchFamily="49" charset="-122"/>
              <a:cs typeface="Times New Roman" pitchFamily="18" charset="0"/>
            </a:endParaRPr>
          </a:p>
          <a:p>
            <a:pPr>
              <a:lnSpc>
                <a:spcPct val="110000"/>
              </a:lnSpc>
              <a:spcBef>
                <a:spcPts val="600"/>
              </a:spcBef>
              <a:buClr>
                <a:schemeClr val="accent1"/>
              </a:buClr>
              <a:buSzPct val="70000"/>
              <a:buFont typeface="Wingdings" pitchFamily="2" charset="2"/>
              <a:buNone/>
            </a:pPr>
            <a:r>
              <a:rPr lang="zh-CN" altLang="en-US" b="1">
                <a:solidFill>
                  <a:schemeClr val="hlink"/>
                </a:solidFill>
                <a:latin typeface="Times New Roman" pitchFamily="18" charset="0"/>
                <a:ea typeface="楷体_GB2312" pitchFamily="49" charset="-122"/>
                <a:cs typeface="Times New Roman" pitchFamily="18" charset="0"/>
              </a:rPr>
              <a:t>在要求目标函数实现最小化时</a:t>
            </a:r>
            <a:endParaRPr lang="zh-CN" altLang="en-US" b="1">
              <a:latin typeface="Times New Roman" pitchFamily="18" charset="0"/>
              <a:ea typeface="楷体_GB2312" pitchFamily="49" charset="-122"/>
              <a:cs typeface="Times New Roman" pitchFamily="18" charset="0"/>
            </a:endParaRPr>
          </a:p>
          <a:p>
            <a:pPr>
              <a:lnSpc>
                <a:spcPct val="110000"/>
              </a:lnSpc>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可用</a:t>
            </a:r>
            <a:r>
              <a:rPr lang="en-US" altLang="zh-CN" b="1">
                <a:latin typeface="Times New Roman" pitchFamily="18" charset="0"/>
                <a:ea typeface="楷体_GB2312" pitchFamily="49" charset="-122"/>
                <a:cs typeface="Times New Roman" pitchFamily="18" charset="0"/>
              </a:rPr>
              <a:t>(1-37)</a:t>
            </a:r>
            <a:r>
              <a:rPr lang="zh-CN" altLang="en-US" b="1">
                <a:latin typeface="Times New Roman" pitchFamily="18" charset="0"/>
                <a:ea typeface="楷体_GB2312" pitchFamily="49" charset="-122"/>
                <a:cs typeface="Times New Roman" pitchFamily="18" charset="0"/>
              </a:rPr>
              <a:t>式或</a:t>
            </a:r>
            <a:r>
              <a:rPr lang="en-US" altLang="zh-CN" b="1">
                <a:latin typeface="Times New Roman" pitchFamily="18" charset="0"/>
                <a:ea typeface="楷体_GB2312" pitchFamily="49" charset="-122"/>
                <a:cs typeface="Times New Roman" pitchFamily="18" charset="0"/>
              </a:rPr>
              <a:t>(1-38)</a:t>
            </a:r>
            <a:r>
              <a:rPr lang="zh-CN" altLang="en-US" b="1">
                <a:latin typeface="Times New Roman" pitchFamily="18" charset="0"/>
                <a:ea typeface="楷体_GB2312" pitchFamily="49" charset="-122"/>
                <a:cs typeface="Times New Roman" pitchFamily="18" charset="0"/>
              </a:rPr>
              <a:t>式来分析，这时分别用</a:t>
            </a:r>
            <a:r>
              <a:rPr lang="en-US" altLang="zh-CN" b="1">
                <a:latin typeface="Times New Roman" pitchFamily="18" charset="0"/>
                <a:ea typeface="楷体_GB2312" pitchFamily="49" charset="-122"/>
                <a:cs typeface="Times New Roman" pitchFamily="18" charset="0"/>
              </a:rPr>
              <a:t>c</a:t>
            </a:r>
            <a:r>
              <a:rPr lang="en-US" altLang="zh-CN" b="1" baseline="-30000">
                <a:latin typeface="Times New Roman" pitchFamily="18" charset="0"/>
                <a:ea typeface="楷体_GB2312" pitchFamily="49" charset="-122"/>
                <a:cs typeface="Times New Roman" pitchFamily="18" charset="0"/>
              </a:rPr>
              <a:t>j</a:t>
            </a:r>
            <a:r>
              <a:rPr lang="en-US" altLang="zh-CN" b="1">
                <a:latin typeface="Times New Roman" pitchFamily="18" charset="0"/>
                <a:ea typeface="楷体_GB2312" pitchFamily="49" charset="-122"/>
                <a:cs typeface="Times New Roman" pitchFamily="18" charset="0"/>
              </a:rPr>
              <a:t>-z</a:t>
            </a:r>
            <a:r>
              <a:rPr lang="en-US" altLang="zh-CN" b="1" baseline="-30000">
                <a:latin typeface="Times New Roman" pitchFamily="18" charset="0"/>
                <a:ea typeface="楷体_GB2312" pitchFamily="49" charset="-122"/>
                <a:cs typeface="Times New Roman" pitchFamily="18" charset="0"/>
              </a:rPr>
              <a:t>j</a:t>
            </a:r>
            <a:r>
              <a:rPr lang="en-US" altLang="zh-CN" b="1">
                <a:latin typeface="Times New Roman" pitchFamily="18" charset="0"/>
                <a:ea typeface="楷体_GB2312" pitchFamily="49" charset="-122"/>
                <a:cs typeface="Times New Roman" pitchFamily="18" charset="0"/>
              </a:rPr>
              <a:t>≥0</a:t>
            </a:r>
            <a:r>
              <a:rPr lang="zh-CN" altLang="en-US" b="1">
                <a:latin typeface="Times New Roman" pitchFamily="18" charset="0"/>
                <a:ea typeface="楷体_GB2312" pitchFamily="49" charset="-122"/>
                <a:cs typeface="Times New Roman" pitchFamily="18" charset="0"/>
              </a:rPr>
              <a:t>或</a:t>
            </a:r>
            <a:r>
              <a:rPr lang="en-US" altLang="zh-CN" b="1">
                <a:latin typeface="Times New Roman" pitchFamily="18" charset="0"/>
                <a:ea typeface="楷体_GB2312" pitchFamily="49" charset="-122"/>
                <a:cs typeface="Times New Roman" pitchFamily="18" charset="0"/>
              </a:rPr>
              <a:t>z</a:t>
            </a:r>
            <a:r>
              <a:rPr lang="en-US" altLang="zh-CN" b="1" baseline="-30000">
                <a:latin typeface="Times New Roman" pitchFamily="18" charset="0"/>
                <a:ea typeface="楷体_GB2312" pitchFamily="49" charset="-122"/>
                <a:cs typeface="Times New Roman" pitchFamily="18" charset="0"/>
              </a:rPr>
              <a:t>j</a:t>
            </a:r>
            <a:r>
              <a:rPr lang="en-US" altLang="zh-CN" b="1">
                <a:latin typeface="Times New Roman" pitchFamily="18" charset="0"/>
                <a:ea typeface="楷体_GB2312" pitchFamily="49" charset="-122"/>
                <a:cs typeface="Times New Roman" pitchFamily="18" charset="0"/>
              </a:rPr>
              <a:t>-c</a:t>
            </a:r>
            <a:r>
              <a:rPr lang="en-US" altLang="zh-CN" b="1" baseline="-30000">
                <a:latin typeface="Times New Roman" pitchFamily="18" charset="0"/>
                <a:ea typeface="楷体_GB2312" pitchFamily="49" charset="-122"/>
                <a:cs typeface="Times New Roman" pitchFamily="18" charset="0"/>
              </a:rPr>
              <a:t>j</a:t>
            </a:r>
            <a:r>
              <a:rPr lang="en-US" altLang="zh-CN" b="1">
                <a:latin typeface="Times New Roman" pitchFamily="18" charset="0"/>
                <a:ea typeface="楷体_GB2312" pitchFamily="49" charset="-122"/>
                <a:cs typeface="Times New Roman" pitchFamily="18" charset="0"/>
              </a:rPr>
              <a:t>≤0</a:t>
            </a:r>
            <a:r>
              <a:rPr lang="zh-CN" altLang="en-US" b="1">
                <a:latin typeface="Times New Roman" pitchFamily="18" charset="0"/>
                <a:ea typeface="楷体_GB2312" pitchFamily="49" charset="-122"/>
                <a:cs typeface="Times New Roman" pitchFamily="18" charset="0"/>
              </a:rPr>
              <a:t>，</a:t>
            </a:r>
          </a:p>
          <a:p>
            <a:pPr>
              <a:lnSpc>
                <a:spcPct val="110000"/>
              </a:lnSpc>
              <a:spcBef>
                <a:spcPts val="600"/>
              </a:spcBef>
              <a:buClr>
                <a:schemeClr val="accent1"/>
              </a:buClr>
              <a:buSzPct val="70000"/>
              <a:buFont typeface="Wingdings" pitchFamily="2" charset="2"/>
              <a:buNone/>
            </a:pPr>
            <a:r>
              <a:rPr lang="zh-CN" altLang="en-US" b="1">
                <a:latin typeface="Times New Roman" pitchFamily="18" charset="0"/>
                <a:ea typeface="楷体_GB2312" pitchFamily="49" charset="-122"/>
                <a:cs typeface="Times New Roman" pitchFamily="18" charset="0"/>
              </a:rPr>
              <a:t>   （</a:t>
            </a:r>
            <a:r>
              <a:rPr lang="en-US" altLang="zh-CN" b="1">
                <a:latin typeface="Times New Roman" pitchFamily="18" charset="0"/>
                <a:ea typeface="楷体_GB2312" pitchFamily="49" charset="-122"/>
                <a:cs typeface="Times New Roman" pitchFamily="18" charset="0"/>
              </a:rPr>
              <a:t>j=1,2,…,n</a:t>
            </a:r>
            <a:r>
              <a:rPr lang="zh-CN" altLang="en-US" b="1">
                <a:latin typeface="Times New Roman" pitchFamily="18" charset="0"/>
                <a:ea typeface="楷体_GB2312" pitchFamily="49" charset="-122"/>
                <a:cs typeface="Times New Roman" pitchFamily="18" charset="0"/>
              </a:rPr>
              <a:t>）来判别目标函数已达到最小。</a:t>
            </a:r>
            <a:endParaRPr lang="en-US" altLang="zh-CN" b="1">
              <a:latin typeface="Times New Roman" pitchFamily="18" charset="0"/>
              <a:ea typeface="楷体_GB2312" pitchFamily="49" charset="-122"/>
              <a:cs typeface="Times New Roman" pitchFamily="18" charset="0"/>
            </a:endParaRPr>
          </a:p>
        </p:txBody>
      </p:sp>
      <p:graphicFrame>
        <p:nvGraphicFramePr>
          <p:cNvPr id="19460" name="Object 2"/>
          <p:cNvGraphicFramePr>
            <a:graphicFrameLocks noChangeAspect="1"/>
          </p:cNvGraphicFramePr>
          <p:nvPr/>
        </p:nvGraphicFramePr>
        <p:xfrm>
          <a:off x="0" y="0"/>
          <a:ext cx="9144000" cy="1160463"/>
        </p:xfrm>
        <a:graphic>
          <a:graphicData uri="http://schemas.openxmlformats.org/presentationml/2006/ole">
            <mc:AlternateContent xmlns:mc="http://schemas.openxmlformats.org/markup-compatibility/2006">
              <mc:Choice xmlns:v="urn:schemas-microsoft-com:vml" Requires="v">
                <p:oleObj spid="_x0000_s19464" name="Equation" r:id="rId3" imgW="4292600" imgH="444500" progId="Equation.DSMT4">
                  <p:embed/>
                </p:oleObj>
              </mc:Choice>
              <mc:Fallback>
                <p:oleObj name="Equation" r:id="rId3" imgW="4292600" imgH="4445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60463"/>
                      </a:xfrm>
                      <a:prstGeom prst="rect">
                        <a:avLst/>
                      </a:prstGeom>
                      <a:solidFill>
                        <a:srgbClr val="F8FE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3"/>
          <p:cNvGraphicFramePr>
            <a:graphicFrameLocks noChangeAspect="1"/>
          </p:cNvGraphicFramePr>
          <p:nvPr/>
        </p:nvGraphicFramePr>
        <p:xfrm>
          <a:off x="0" y="1196975"/>
          <a:ext cx="9144000" cy="1152525"/>
        </p:xfrm>
        <a:graphic>
          <a:graphicData uri="http://schemas.openxmlformats.org/presentationml/2006/ole">
            <mc:AlternateContent xmlns:mc="http://schemas.openxmlformats.org/markup-compatibility/2006">
              <mc:Choice xmlns:v="urn:schemas-microsoft-com:vml" Requires="v">
                <p:oleObj spid="_x0000_s19465" name="Equation" r:id="rId5" imgW="4318000" imgH="444500" progId="Equation.DSMT4">
                  <p:embed/>
                </p:oleObj>
              </mc:Choice>
              <mc:Fallback>
                <p:oleObj name="Equation" r:id="rId5" imgW="43180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196975"/>
                        <a:ext cx="9144000" cy="1152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ChangeArrowheads="1"/>
          </p:cNvSpPr>
          <p:nvPr/>
        </p:nvSpPr>
        <p:spPr bwMode="auto">
          <a:xfrm>
            <a:off x="685800" y="609600"/>
            <a:ext cx="784701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sz="2800" b="1">
                <a:latin typeface="宋体" pitchFamily="2" charset="-122"/>
                <a:ea typeface="楷体_GB2312" pitchFamily="49" charset="-122"/>
              </a:rPr>
              <a:t>几种判别准则的汇总</a:t>
            </a:r>
            <a:endParaRPr lang="zh-CN" altLang="en-US" sz="4000">
              <a:latin typeface="宋体" pitchFamily="2" charset="-122"/>
              <a:ea typeface="华文楷体" pitchFamily="2" charset="-122"/>
            </a:endParaRP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916113"/>
            <a:ext cx="8358188"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txBox="1">
            <a:spLocks noChangeArrowheads="1"/>
          </p:cNvSpPr>
          <p:nvPr/>
        </p:nvSpPr>
        <p:spPr bwMode="auto">
          <a:xfrm>
            <a:off x="457200" y="990600"/>
            <a:ext cx="83629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a:spcBef>
                <a:spcPts val="600"/>
              </a:spcBef>
              <a:buClr>
                <a:schemeClr val="accent1"/>
              </a:buClr>
              <a:buSzPct val="70000"/>
              <a:buFont typeface="Wingdings" pitchFamily="2" charset="2"/>
              <a:buNone/>
            </a:pPr>
            <a:r>
              <a:rPr lang="zh-CN" altLang="en-US" sz="4400" b="1">
                <a:latin typeface="黑体" pitchFamily="2" charset="-122"/>
                <a:ea typeface="黑体" pitchFamily="2" charset="-122"/>
              </a:rPr>
              <a:t>第</a:t>
            </a:r>
            <a:r>
              <a:rPr lang="en-US" altLang="zh-CN" sz="4400" b="1">
                <a:latin typeface="黑体" pitchFamily="2" charset="-122"/>
                <a:ea typeface="黑体" pitchFamily="2" charset="-122"/>
              </a:rPr>
              <a:t>5</a:t>
            </a:r>
            <a:r>
              <a:rPr lang="zh-CN" altLang="en-US" sz="4400" b="1">
                <a:latin typeface="黑体" pitchFamily="2" charset="-122"/>
                <a:ea typeface="黑体" pitchFamily="2" charset="-122"/>
              </a:rPr>
              <a:t>节  单纯形法的进一步讨论</a:t>
            </a:r>
          </a:p>
          <a:p>
            <a:pPr algn="ctr">
              <a:spcBef>
                <a:spcPts val="600"/>
              </a:spcBef>
              <a:buClr>
                <a:schemeClr val="accent1"/>
              </a:buClr>
              <a:buSzPct val="70000"/>
            </a:pPr>
            <a:endParaRPr lang="en-US" altLang="zh-CN" b="1">
              <a:latin typeface="Century Schoolbook" pitchFamily="18" charset="0"/>
            </a:endParaRPr>
          </a:p>
        </p:txBody>
      </p:sp>
      <p:sp>
        <p:nvSpPr>
          <p:cNvPr id="3075" name="Rectangle 3"/>
          <p:cNvSpPr>
            <a:spLocks noChangeArrowheads="1"/>
          </p:cNvSpPr>
          <p:nvPr/>
        </p:nvSpPr>
        <p:spPr bwMode="auto">
          <a:xfrm>
            <a:off x="1692275" y="2060575"/>
            <a:ext cx="6624638"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170000"/>
              </a:lnSpc>
            </a:pPr>
            <a:r>
              <a:rPr lang="en-US" altLang="zh-CN" sz="3600" b="1">
                <a:solidFill>
                  <a:srgbClr val="0000FF"/>
                </a:solidFill>
                <a:latin typeface="黑体" pitchFamily="2" charset="-122"/>
                <a:ea typeface="黑体" pitchFamily="2" charset="-122"/>
              </a:rPr>
              <a:t>5.1   </a:t>
            </a:r>
            <a:r>
              <a:rPr lang="zh-CN" altLang="en-US" sz="3600" b="1">
                <a:solidFill>
                  <a:srgbClr val="0000FF"/>
                </a:solidFill>
                <a:latin typeface="黑体" pitchFamily="2" charset="-122"/>
                <a:ea typeface="黑体" pitchFamily="2" charset="-122"/>
              </a:rPr>
              <a:t>人工变量法</a:t>
            </a:r>
          </a:p>
          <a:p>
            <a:pPr eaLnBrk="1" hangingPunct="1">
              <a:lnSpc>
                <a:spcPct val="170000"/>
              </a:lnSpc>
            </a:pPr>
            <a:r>
              <a:rPr lang="en-US" altLang="zh-CN" sz="3600" b="1">
                <a:solidFill>
                  <a:srgbClr val="0000FF"/>
                </a:solidFill>
                <a:latin typeface="黑体" pitchFamily="2" charset="-122"/>
                <a:ea typeface="黑体" pitchFamily="2" charset="-122"/>
              </a:rPr>
              <a:t>5.2   </a:t>
            </a:r>
            <a:r>
              <a:rPr lang="zh-CN" altLang="en-US" sz="3600" b="1">
                <a:solidFill>
                  <a:srgbClr val="0000FF"/>
                </a:solidFill>
                <a:latin typeface="黑体" pitchFamily="2" charset="-122"/>
                <a:ea typeface="黑体" pitchFamily="2" charset="-122"/>
              </a:rPr>
              <a:t>退化</a:t>
            </a:r>
          </a:p>
          <a:p>
            <a:pPr eaLnBrk="1" hangingPunct="1">
              <a:lnSpc>
                <a:spcPct val="170000"/>
              </a:lnSpc>
            </a:pPr>
            <a:r>
              <a:rPr lang="en-US" altLang="zh-CN" sz="3600" b="1">
                <a:solidFill>
                  <a:srgbClr val="0000FF"/>
                </a:solidFill>
                <a:latin typeface="黑体" pitchFamily="2" charset="-122"/>
                <a:ea typeface="黑体" pitchFamily="2" charset="-122"/>
              </a:rPr>
              <a:t>5.3   </a:t>
            </a:r>
            <a:r>
              <a:rPr lang="zh-CN" altLang="en-US" sz="3600" b="1">
                <a:solidFill>
                  <a:srgbClr val="0000FF"/>
                </a:solidFill>
                <a:latin typeface="黑体" pitchFamily="2" charset="-122"/>
                <a:ea typeface="黑体" pitchFamily="2" charset="-122"/>
              </a:rPr>
              <a:t>检验数的几种表示形式</a:t>
            </a:r>
          </a:p>
          <a:p>
            <a:pPr eaLnBrk="1" hangingPunct="1">
              <a:lnSpc>
                <a:spcPct val="170000"/>
              </a:lnSpc>
            </a:pPr>
            <a:r>
              <a:rPr lang="en-US" altLang="zh-CN" sz="3600" b="1">
                <a:solidFill>
                  <a:srgbClr val="0000FF"/>
                </a:solidFill>
                <a:latin typeface="黑体" pitchFamily="2" charset="-122"/>
                <a:ea typeface="黑体" pitchFamily="2" charset="-122"/>
              </a:rPr>
              <a:t>5.4   </a:t>
            </a:r>
            <a:r>
              <a:rPr lang="zh-CN" altLang="en-US" sz="3600" b="1">
                <a:solidFill>
                  <a:srgbClr val="0000FF"/>
                </a:solidFill>
                <a:latin typeface="黑体" pitchFamily="2" charset="-122"/>
                <a:ea typeface="黑体" pitchFamily="2" charset="-122"/>
              </a:rPr>
              <a:t>单纯形法小结</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ChangeArrowheads="1"/>
          </p:cNvSpPr>
          <p:nvPr/>
        </p:nvSpPr>
        <p:spPr bwMode="auto">
          <a:xfrm>
            <a:off x="0" y="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en-US" altLang="zh-CN" sz="3600">
                <a:solidFill>
                  <a:schemeClr val="hlink"/>
                </a:solidFill>
                <a:latin typeface="黑体" pitchFamily="2" charset="-122"/>
                <a:ea typeface="黑体" pitchFamily="2" charset="-122"/>
                <a:cs typeface="Times New Roman" pitchFamily="18" charset="0"/>
              </a:rPr>
              <a:t>5.4 </a:t>
            </a:r>
            <a:r>
              <a:rPr lang="zh-CN" altLang="en-US" sz="3600">
                <a:solidFill>
                  <a:schemeClr val="hlink"/>
                </a:solidFill>
                <a:latin typeface="黑体" pitchFamily="2" charset="-122"/>
                <a:ea typeface="黑体" pitchFamily="2" charset="-122"/>
                <a:cs typeface="Times New Roman" pitchFamily="18" charset="0"/>
              </a:rPr>
              <a:t>单纯形法小结</a:t>
            </a:r>
          </a:p>
        </p:txBody>
      </p:sp>
      <p:sp>
        <p:nvSpPr>
          <p:cNvPr id="21507" name="Rectangle 3"/>
          <p:cNvSpPr txBox="1">
            <a:spLocks noChangeArrowheads="1"/>
          </p:cNvSpPr>
          <p:nvPr/>
        </p:nvSpPr>
        <p:spPr bwMode="auto">
          <a:xfrm>
            <a:off x="0" y="692150"/>
            <a:ext cx="91440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spcBef>
                <a:spcPts val="600"/>
              </a:spcBef>
              <a:buClr>
                <a:schemeClr val="accent1"/>
              </a:buClr>
              <a:buSzPct val="70000"/>
              <a:buFont typeface="Wingdings" pitchFamily="2" charset="2"/>
              <a:buNone/>
            </a:pPr>
            <a:r>
              <a:rPr lang="en-US" altLang="zh-CN" b="1">
                <a:latin typeface="Times New Roman" pitchFamily="18" charset="0"/>
                <a:ea typeface="楷体_GB2312" pitchFamily="49" charset="-122"/>
                <a:cs typeface="Times New Roman" pitchFamily="18" charset="0"/>
              </a:rPr>
              <a:t>(1) </a:t>
            </a:r>
            <a:r>
              <a:rPr lang="zh-CN" altLang="en-US" b="1">
                <a:latin typeface="Times New Roman" pitchFamily="18" charset="0"/>
                <a:ea typeface="楷体_GB2312" pitchFamily="49" charset="-122"/>
                <a:cs typeface="Times New Roman" pitchFamily="18" charset="0"/>
              </a:rPr>
              <a:t>根据实际问题给出数学模型，进行标准化，列出初始单纯形表</a:t>
            </a:r>
            <a:endParaRPr lang="en-US" altLang="zh-CN" b="1">
              <a:latin typeface="Times New Roman" pitchFamily="18" charset="0"/>
              <a:ea typeface="楷体_GB2312" pitchFamily="49" charset="-122"/>
              <a:cs typeface="Times New Roman" pitchFamily="18" charset="0"/>
            </a:endParaRPr>
          </a:p>
        </p:txBody>
      </p:sp>
      <p:graphicFrame>
        <p:nvGraphicFramePr>
          <p:cNvPr id="2" name="表格 1"/>
          <p:cNvGraphicFramePr>
            <a:graphicFrameLocks noGrp="1"/>
          </p:cNvGraphicFramePr>
          <p:nvPr/>
        </p:nvGraphicFramePr>
        <p:xfrm>
          <a:off x="1115616" y="1844824"/>
          <a:ext cx="7200800" cy="4036364"/>
        </p:xfrm>
        <a:graphic>
          <a:graphicData uri="http://schemas.openxmlformats.org/drawingml/2006/table">
            <a:tbl>
              <a:tblPr firstRow="1" bandRow="1">
                <a:tableStyleId>{5C22544A-7EE6-4342-B048-85BDC9FD1C3A}</a:tableStyleId>
              </a:tblPr>
              <a:tblGrid>
                <a:gridCol w="576064"/>
                <a:gridCol w="2398179"/>
                <a:gridCol w="4226557"/>
              </a:tblGrid>
              <a:tr h="1110284">
                <a:tc>
                  <a:txBody>
                    <a:bodyPr/>
                    <a:lstStyle/>
                    <a:p>
                      <a:r>
                        <a:rPr lang="zh-CN" altLang="en-US" dirty="0" smtClean="0"/>
                        <a:t>变量</a:t>
                      </a:r>
                      <a:endParaRPr lang="zh-CN" altLang="en-US" dirty="0"/>
                    </a:p>
                  </a:txBody>
                  <a:tcPr/>
                </a:tc>
                <a:tc>
                  <a:txBody>
                    <a:bodyPr/>
                    <a:lstStyle/>
                    <a:p>
                      <a:endParaRPr lang="zh-CN"/>
                    </a:p>
                  </a:txBody>
                  <a:tcPr>
                    <a:blipFill rotWithShape="1">
                      <a:blip r:embed="rId2"/>
                      <a:stretch>
                        <a:fillRect l="-23858" t="-3297" r="-176142" b="-272527"/>
                      </a:stretch>
                    </a:blipFill>
                  </a:tcPr>
                </a:tc>
                <a:tc>
                  <a:txBody>
                    <a:bodyPr/>
                    <a:lstStyle/>
                    <a:p>
                      <a:endParaRPr lang="zh-CN"/>
                    </a:p>
                  </a:txBody>
                  <a:tcPr>
                    <a:blipFill rotWithShape="1">
                      <a:blip r:embed="rId2"/>
                      <a:stretch>
                        <a:fillRect l="-70418" t="-3297" r="-144" b="-272527"/>
                      </a:stretch>
                    </a:blipFill>
                  </a:tcPr>
                </a:tc>
              </a:tr>
              <a:tr h="1463040">
                <a:tc>
                  <a:txBody>
                    <a:bodyPr/>
                    <a:lstStyle/>
                    <a:p>
                      <a:r>
                        <a:rPr lang="zh-CN" altLang="en-US" dirty="0" smtClean="0"/>
                        <a:t>约束条件</a:t>
                      </a:r>
                      <a:endParaRPr lang="zh-CN" altLang="en-US" dirty="0"/>
                    </a:p>
                  </a:txBody>
                  <a:tcPr/>
                </a:tc>
                <a:tc>
                  <a:txBody>
                    <a:bodyPr/>
                    <a:lstStyle/>
                    <a:p>
                      <a:endParaRPr lang="zh-CN"/>
                    </a:p>
                  </a:txBody>
                  <a:tcPr>
                    <a:blipFill rotWithShape="1">
                      <a:blip r:embed="rId2"/>
                      <a:stretch>
                        <a:fillRect l="-23858" t="-78333" r="-176142" b="-106667"/>
                      </a:stretch>
                    </a:blipFill>
                  </a:tcPr>
                </a:tc>
                <a:tc>
                  <a:txBody>
                    <a:bodyPr/>
                    <a:lstStyle/>
                    <a:p>
                      <a:pPr algn="ctr"/>
                      <a:r>
                        <a:rPr lang="zh-CN" altLang="en-US" dirty="0" smtClean="0"/>
                        <a:t>不需要处理</a:t>
                      </a:r>
                      <a:endParaRPr lang="en-US" altLang="zh-CN" dirty="0" smtClean="0"/>
                    </a:p>
                    <a:p>
                      <a:pPr algn="ctr"/>
                      <a:r>
                        <a:rPr lang="zh-CN" altLang="en-US" dirty="0" smtClean="0"/>
                        <a:t>约束条件两端同乘</a:t>
                      </a:r>
                      <a:r>
                        <a:rPr lang="en-US" altLang="zh-CN" dirty="0" smtClean="0"/>
                        <a:t>-1</a:t>
                      </a:r>
                    </a:p>
                    <a:p>
                      <a:pPr algn="ctr"/>
                      <a:r>
                        <a:rPr lang="zh-CN" altLang="en-US" dirty="0" smtClean="0"/>
                        <a:t>减去剩余（松弛）变量，加人工变量</a:t>
                      </a:r>
                      <a:endParaRPr lang="en-US" altLang="zh-CN" dirty="0" smtClean="0"/>
                    </a:p>
                    <a:p>
                      <a:pPr algn="ctr"/>
                      <a:r>
                        <a:rPr lang="zh-CN" altLang="en-US" dirty="0" smtClean="0"/>
                        <a:t>加人工变量</a:t>
                      </a:r>
                      <a:endParaRPr lang="en-US" altLang="zh-CN" dirty="0" smtClean="0"/>
                    </a:p>
                    <a:p>
                      <a:pPr algn="ctr"/>
                      <a:r>
                        <a:rPr lang="zh-CN" altLang="en-US" dirty="0" smtClean="0"/>
                        <a:t>加松弛变量</a:t>
                      </a:r>
                      <a:endParaRPr lang="zh-CN" altLang="en-US" dirty="0"/>
                    </a:p>
                  </a:txBody>
                  <a:tcPr/>
                </a:tc>
              </a:tr>
              <a:tr h="1463040">
                <a:tc>
                  <a:txBody>
                    <a:bodyPr/>
                    <a:lstStyle/>
                    <a:p>
                      <a:r>
                        <a:rPr lang="zh-CN" altLang="en-US" dirty="0" smtClean="0"/>
                        <a:t>目标函数</a:t>
                      </a:r>
                      <a:endParaRPr lang="zh-CN" altLang="en-US" dirty="0"/>
                    </a:p>
                  </a:txBody>
                  <a:tcPr/>
                </a:tc>
                <a:tc>
                  <a:txBody>
                    <a:bodyPr/>
                    <a:lstStyle/>
                    <a:p>
                      <a:pPr algn="ctr"/>
                      <a:r>
                        <a:rPr lang="en-US" altLang="zh-CN" dirty="0" smtClean="0"/>
                        <a:t>max z</a:t>
                      </a:r>
                    </a:p>
                    <a:p>
                      <a:pPr algn="ctr"/>
                      <a:r>
                        <a:rPr lang="en-US" altLang="zh-CN" dirty="0" smtClean="0"/>
                        <a:t>min</a:t>
                      </a:r>
                      <a:r>
                        <a:rPr lang="en-US" altLang="zh-CN" baseline="0" dirty="0" smtClean="0"/>
                        <a:t> z</a:t>
                      </a:r>
                    </a:p>
                    <a:p>
                      <a:pPr algn="ctr"/>
                      <a:r>
                        <a:rPr lang="zh-CN" altLang="en-US" baseline="0" dirty="0" smtClean="0"/>
                        <a:t>加入变量的系数</a:t>
                      </a:r>
                      <a:endParaRPr lang="en-US" altLang="zh-CN" baseline="0" dirty="0" smtClean="0"/>
                    </a:p>
                    <a:p>
                      <a:pPr algn="ctr"/>
                      <a:r>
                        <a:rPr lang="zh-CN" altLang="en-US" baseline="0" dirty="0" smtClean="0"/>
                        <a:t>松弛变量</a:t>
                      </a:r>
                      <a:endParaRPr lang="en-US" altLang="zh-CN" baseline="0" dirty="0" smtClean="0"/>
                    </a:p>
                    <a:p>
                      <a:pPr algn="ctr"/>
                      <a:r>
                        <a:rPr lang="zh-CN" altLang="en-US" baseline="0" dirty="0" smtClean="0"/>
                        <a:t>人工变量</a:t>
                      </a:r>
                      <a:r>
                        <a:rPr lang="en-US" altLang="zh-CN" dirty="0" smtClean="0"/>
                        <a:t> </a:t>
                      </a:r>
                      <a:endParaRPr lang="zh-CN" altLang="en-US" dirty="0"/>
                    </a:p>
                  </a:txBody>
                  <a:tcPr/>
                </a:tc>
                <a:tc>
                  <a:txBody>
                    <a:bodyPr/>
                    <a:lstStyle/>
                    <a:p>
                      <a:pPr algn="ctr"/>
                      <a:r>
                        <a:rPr lang="zh-CN" altLang="en-US" dirty="0" smtClean="0"/>
                        <a:t>不需要处理</a:t>
                      </a:r>
                      <a:endParaRPr lang="en-US" altLang="zh-CN" dirty="0" smtClean="0"/>
                    </a:p>
                    <a:p>
                      <a:pPr algn="ctr"/>
                      <a:r>
                        <a:rPr lang="zh-CN" altLang="en-US" dirty="0" smtClean="0"/>
                        <a:t>令 </a:t>
                      </a:r>
                      <a:r>
                        <a:rPr lang="en-US" altLang="zh-CN" dirty="0" smtClean="0"/>
                        <a:t>z’ = -z, </a:t>
                      </a:r>
                      <a:r>
                        <a:rPr lang="zh-CN" altLang="en-US" dirty="0" smtClean="0"/>
                        <a:t>求 </a:t>
                      </a:r>
                      <a:r>
                        <a:rPr lang="en-US" altLang="zh-CN" dirty="0" smtClean="0"/>
                        <a:t>max z’</a:t>
                      </a:r>
                    </a:p>
                    <a:p>
                      <a:pPr algn="ctr"/>
                      <a:endParaRPr lang="en-US" altLang="zh-CN" dirty="0" smtClean="0"/>
                    </a:p>
                    <a:p>
                      <a:pPr algn="ctr"/>
                      <a:r>
                        <a:rPr lang="en-US" altLang="zh-CN" dirty="0" smtClean="0"/>
                        <a:t>0</a:t>
                      </a:r>
                    </a:p>
                    <a:p>
                      <a:pPr algn="ctr"/>
                      <a:r>
                        <a:rPr lang="en-US" altLang="zh-CN" dirty="0" smtClean="0"/>
                        <a:t>-M</a:t>
                      </a:r>
                      <a:endParaRPr lang="zh-CN" altLang="en-US" dirty="0"/>
                    </a:p>
                  </a:txBody>
                  <a:tcPr/>
                </a:tc>
              </a:tr>
            </a:tbl>
          </a:graphicData>
        </a:graphic>
      </p:graphicFrame>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Box 1"/>
          <p:cNvSpPr txBox="1">
            <a:spLocks noChangeArrowheads="1"/>
          </p:cNvSpPr>
          <p:nvPr/>
        </p:nvSpPr>
        <p:spPr bwMode="auto">
          <a:xfrm>
            <a:off x="603250" y="2565400"/>
            <a:ext cx="1439863"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b="1"/>
              <a:t>有无界解</a:t>
            </a:r>
            <a:r>
              <a:rPr lang="zh-CN" altLang="en-US"/>
              <a:t>；</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ChangeArrowheads="1"/>
          </p:cNvSpPr>
          <p:nvPr/>
        </p:nvSpPr>
        <p:spPr bwMode="auto">
          <a:xfrm>
            <a:off x="53975" y="404813"/>
            <a:ext cx="9090025" cy="11874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latin typeface="Times New Roman" pitchFamily="18" charset="0"/>
                <a:ea typeface="楷体_GB2312" pitchFamily="49" charset="-122"/>
                <a:cs typeface="Times New Roman" pitchFamily="18" charset="0"/>
              </a:rPr>
              <a:t>                               不是最优解或不能判别其无解时，需要找一个新的基可行解。为此要确定换入变量，再确定换出变量，这样就得到一个新的基可行解。</a:t>
            </a:r>
            <a:endParaRPr lang="zh-CN" altLang="en-US">
              <a:ea typeface="楷体_GB2312" pitchFamily="49" charset="-122"/>
              <a:cs typeface="Times New Roman" pitchFamily="18" charset="0"/>
            </a:endParaRPr>
          </a:p>
        </p:txBody>
      </p:sp>
      <p:sp>
        <p:nvSpPr>
          <p:cNvPr id="23555" name="Rectangle 5"/>
          <p:cNvSpPr>
            <a:spLocks noChangeArrowheads="1"/>
          </p:cNvSpPr>
          <p:nvPr/>
        </p:nvSpPr>
        <p:spPr bwMode="auto">
          <a:xfrm>
            <a:off x="0" y="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solidFill>
                  <a:schemeClr val="hlink"/>
                </a:solidFill>
                <a:latin typeface="楷体_GB2312" pitchFamily="49" charset="-122"/>
                <a:ea typeface="楷体_GB2312" pitchFamily="49" charset="-122"/>
                <a:cs typeface="Times New Roman" pitchFamily="18" charset="0"/>
              </a:rPr>
              <a:t>迭代规则</a:t>
            </a:r>
          </a:p>
        </p:txBody>
      </p:sp>
      <p:graphicFrame>
        <p:nvGraphicFramePr>
          <p:cNvPr id="23556" name="Object 4"/>
          <p:cNvGraphicFramePr>
            <a:graphicFrameLocks noChangeAspect="1"/>
          </p:cNvGraphicFramePr>
          <p:nvPr/>
        </p:nvGraphicFramePr>
        <p:xfrm>
          <a:off x="2268538" y="476250"/>
          <a:ext cx="431800" cy="363538"/>
        </p:xfrm>
        <a:graphic>
          <a:graphicData uri="http://schemas.openxmlformats.org/presentationml/2006/ole">
            <mc:AlternateContent xmlns:mc="http://schemas.openxmlformats.org/markup-compatibility/2006">
              <mc:Choice xmlns:v="urn:schemas-microsoft-com:vml" Requires="v">
                <p:oleObj spid="_x0000_s23563" name="Equation" r:id="rId3" imgW="241195" imgH="203112" progId="Equation.DSMT4">
                  <p:embed/>
                </p:oleObj>
              </mc:Choice>
              <mc:Fallback>
                <p:oleObj name="Equation" r:id="rId3" imgW="241195"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76250"/>
                        <a:ext cx="4318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7" name="Rectangle 7"/>
          <p:cNvSpPr>
            <a:spLocks noChangeArrowheads="1"/>
          </p:cNvSpPr>
          <p:nvPr/>
        </p:nvSpPr>
        <p:spPr bwMode="auto">
          <a:xfrm>
            <a:off x="0" y="404813"/>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b="1">
                <a:ea typeface="楷体_GB2312" pitchFamily="49" charset="-122"/>
              </a:rPr>
              <a:t>若初始基可行解</a:t>
            </a:r>
          </a:p>
        </p:txBody>
      </p:sp>
      <p:sp>
        <p:nvSpPr>
          <p:cNvPr id="122888" name="Rectangle 8"/>
          <p:cNvSpPr>
            <a:spLocks noChangeArrowheads="1"/>
          </p:cNvSpPr>
          <p:nvPr/>
        </p:nvSpPr>
        <p:spPr bwMode="auto">
          <a:xfrm>
            <a:off x="53975" y="1628775"/>
            <a:ext cx="9090025" cy="457200"/>
          </a:xfrm>
          <a:prstGeom prst="rect">
            <a:avLst/>
          </a:prstGeom>
          <a:solidFill>
            <a:srgbClr val="F8FE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solidFill>
                  <a:schemeClr val="hlink"/>
                </a:solidFill>
                <a:latin typeface="Times New Roman" pitchFamily="18" charset="0"/>
                <a:ea typeface="楷体_GB2312" pitchFamily="49" charset="-122"/>
                <a:cs typeface="Times New Roman" pitchFamily="18" charset="0"/>
              </a:rPr>
              <a:t>一个非基变量换入成为基变量。一个基变量换出成为非基变量。</a:t>
            </a:r>
            <a:endParaRPr lang="zh-CN" altLang="en-US">
              <a:solidFill>
                <a:schemeClr val="hlink"/>
              </a:solidFill>
              <a:ea typeface="楷体_GB2312" pitchFamily="49" charset="-122"/>
              <a:cs typeface="Times New Roman" pitchFamily="18" charset="0"/>
            </a:endParaRPr>
          </a:p>
        </p:txBody>
      </p:sp>
      <p:pic>
        <p:nvPicPr>
          <p:cNvPr id="122898"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33600"/>
            <a:ext cx="7019925" cy="838200"/>
          </a:xfrm>
          <a:prstGeom prst="rect">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pic>
      <p:pic>
        <p:nvPicPr>
          <p:cNvPr id="122899"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089275"/>
            <a:ext cx="7019925" cy="1635125"/>
          </a:xfrm>
          <a:prstGeom prst="rect">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pic>
      <p:pic>
        <p:nvPicPr>
          <p:cNvPr id="122901"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868863"/>
            <a:ext cx="9144000" cy="1844675"/>
          </a:xfrm>
          <a:prstGeom prst="rect">
            <a:avLst/>
          </a:prstGeom>
          <a:noFill/>
          <a:ln w="57150">
            <a:solidFill>
              <a:srgbClr val="00FF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8"/>
                                        </p:tgtEl>
                                        <p:attrNameLst>
                                          <p:attrName>style.visibility</p:attrName>
                                        </p:attrNameLst>
                                      </p:cBhvr>
                                      <p:to>
                                        <p:strVal val="visible"/>
                                      </p:to>
                                    </p:set>
                                    <p:animEffect transition="in" filter="blinds(horizontal)">
                                      <p:cBhvr>
                                        <p:cTn id="7" dur="500"/>
                                        <p:tgtEl>
                                          <p:spTgt spid="1228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898"/>
                                        </p:tgtEl>
                                        <p:attrNameLst>
                                          <p:attrName>style.visibility</p:attrName>
                                        </p:attrNameLst>
                                      </p:cBhvr>
                                      <p:to>
                                        <p:strVal val="visible"/>
                                      </p:to>
                                    </p:set>
                                    <p:animEffect transition="in" filter="blinds(horizontal)">
                                      <p:cBhvr>
                                        <p:cTn id="12" dur="500"/>
                                        <p:tgtEl>
                                          <p:spTgt spid="1228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899"/>
                                        </p:tgtEl>
                                        <p:attrNameLst>
                                          <p:attrName>style.visibility</p:attrName>
                                        </p:attrNameLst>
                                      </p:cBhvr>
                                      <p:to>
                                        <p:strVal val="visible"/>
                                      </p:to>
                                    </p:set>
                                    <p:animEffect transition="in" filter="blinds(horizontal)">
                                      <p:cBhvr>
                                        <p:cTn id="17" dur="500"/>
                                        <p:tgtEl>
                                          <p:spTgt spid="1228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01"/>
                                        </p:tgtEl>
                                        <p:attrNameLst>
                                          <p:attrName>style.visibility</p:attrName>
                                        </p:attrNameLst>
                                      </p:cBhvr>
                                      <p:to>
                                        <p:strVal val="visible"/>
                                      </p:to>
                                    </p:set>
                                    <p:animEffect transition="in" filter="blinds(horizontal)">
                                      <p:cBhvr>
                                        <p:cTn id="22" dur="500"/>
                                        <p:tgtEl>
                                          <p:spTgt spid="12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OR-第三版校对稿\3nd运筹学-图及txt文件\tp\1g9.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0"/>
            <a:ext cx="6781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p:cNvSpPr txBox="1">
            <a:spLocks noChangeArrowheads="1"/>
          </p:cNvSpPr>
          <p:nvPr/>
        </p:nvSpPr>
        <p:spPr bwMode="auto">
          <a:xfrm>
            <a:off x="0" y="2060575"/>
            <a:ext cx="2411413" cy="19446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en-US" altLang="zh-CN" b="1">
                <a:latin typeface="Times New Roman" pitchFamily="18" charset="0"/>
                <a:ea typeface="楷体_GB2312" pitchFamily="49" charset="-122"/>
                <a:cs typeface="Times New Roman" pitchFamily="18" charset="0"/>
              </a:rPr>
              <a:t>(2) </a:t>
            </a:r>
            <a:r>
              <a:rPr lang="zh-CN" altLang="en-US" b="1">
                <a:latin typeface="Times New Roman" pitchFamily="18" charset="0"/>
                <a:ea typeface="楷体_GB2312" pitchFamily="49" charset="-122"/>
                <a:cs typeface="Times New Roman" pitchFamily="18" charset="0"/>
              </a:rPr>
              <a:t>对目标函数求</a:t>
            </a:r>
            <a:r>
              <a:rPr lang="en-US" altLang="zh-CN" b="1">
                <a:latin typeface="Times New Roman" pitchFamily="18" charset="0"/>
                <a:ea typeface="楷体_GB2312" pitchFamily="49" charset="-122"/>
                <a:cs typeface="Times New Roman" pitchFamily="18" charset="0"/>
              </a:rPr>
              <a:t>Max</a:t>
            </a:r>
            <a:r>
              <a:rPr lang="zh-CN" altLang="en-US" b="1">
                <a:latin typeface="Times New Roman" pitchFamily="18" charset="0"/>
                <a:ea typeface="楷体_GB2312" pitchFamily="49" charset="-122"/>
                <a:cs typeface="Times New Roman" pitchFamily="18" charset="0"/>
              </a:rPr>
              <a:t>的线性规划问题，用单纯形法计算步骤的框图如右图。</a:t>
            </a:r>
            <a:endParaRPr lang="zh-CN" altLang="en-US" sz="3600">
              <a:latin typeface="Times New Roman" pitchFamily="18" charset="0"/>
              <a:ea typeface="华文楷体" pitchFamily="2" charset="-122"/>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0" y="2566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aphicFrame>
        <p:nvGraphicFramePr>
          <p:cNvPr id="25603" name="Object 2"/>
          <p:cNvGraphicFramePr>
            <a:graphicFrameLocks noChangeAspect="1"/>
          </p:cNvGraphicFramePr>
          <p:nvPr/>
        </p:nvGraphicFramePr>
        <p:xfrm>
          <a:off x="1258888" y="2049463"/>
          <a:ext cx="6048375" cy="4259262"/>
        </p:xfrm>
        <a:graphic>
          <a:graphicData uri="http://schemas.openxmlformats.org/presentationml/2006/ole">
            <mc:AlternateContent xmlns:mc="http://schemas.openxmlformats.org/markup-compatibility/2006">
              <mc:Choice xmlns:v="urn:schemas-microsoft-com:vml" Requires="v">
                <p:oleObj spid="_x0000_s25608" name="Equation" r:id="rId3" imgW="2451100" imgH="1727200" progId="Equation.DSMT4">
                  <p:embed/>
                </p:oleObj>
              </mc:Choice>
              <mc:Fallback>
                <p:oleObj name="Equation" r:id="rId3" imgW="2451100" imgH="172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049463"/>
                        <a:ext cx="6048375"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Rectangle 4"/>
          <p:cNvSpPr>
            <a:spLocks noChangeArrowheads="1"/>
          </p:cNvSpPr>
          <p:nvPr/>
        </p:nvSpPr>
        <p:spPr bwMode="auto">
          <a:xfrm>
            <a:off x="323850" y="23336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sz="2800" b="1">
                <a:solidFill>
                  <a:schemeClr val="hlink"/>
                </a:solidFill>
                <a:ea typeface="黑体" pitchFamily="2" charset="-122"/>
              </a:rPr>
              <a:t>例</a:t>
            </a:r>
            <a:endParaRPr lang="en-US" altLang="zh-CN" sz="2800" b="1">
              <a:solidFill>
                <a:schemeClr val="hlink"/>
              </a:solidFill>
              <a:ea typeface="黑体" pitchFamily="2" charset="-122"/>
            </a:endParaRPr>
          </a:p>
        </p:txBody>
      </p:sp>
      <p:sp>
        <p:nvSpPr>
          <p:cNvPr id="25605" name="Rectangle 5"/>
          <p:cNvSpPr>
            <a:spLocks noChangeArrowheads="1"/>
          </p:cNvSpPr>
          <p:nvPr/>
        </p:nvSpPr>
        <p:spPr bwMode="auto">
          <a:xfrm>
            <a:off x="250825" y="6294438"/>
            <a:ext cx="6086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sz="2800" b="1">
                <a:solidFill>
                  <a:schemeClr val="folHlink"/>
                </a:solidFill>
                <a:latin typeface="黑体" pitchFamily="2" charset="-122"/>
                <a:ea typeface="黑体" pitchFamily="2" charset="-122"/>
              </a:rPr>
              <a:t>通过</a:t>
            </a:r>
            <a:r>
              <a:rPr lang="en-US" altLang="zh-CN" sz="2800" b="1">
                <a:solidFill>
                  <a:schemeClr val="folHlink"/>
                </a:solidFill>
                <a:latin typeface="黑体" pitchFamily="2" charset="-122"/>
                <a:ea typeface="黑体" pitchFamily="2" charset="-122"/>
              </a:rPr>
              <a:t>6</a:t>
            </a:r>
            <a:r>
              <a:rPr lang="zh-CN" altLang="en-US" sz="2800" b="1">
                <a:solidFill>
                  <a:schemeClr val="folHlink"/>
                </a:solidFill>
                <a:latin typeface="黑体" pitchFamily="2" charset="-122"/>
                <a:ea typeface="黑体" pitchFamily="2" charset="-122"/>
              </a:rPr>
              <a:t>次迭代还原（</a:t>
            </a:r>
            <a:r>
              <a:rPr lang="en-US" altLang="zh-CN" sz="2800" b="1">
                <a:solidFill>
                  <a:schemeClr val="folHlink"/>
                </a:solidFill>
                <a:latin typeface="黑体" pitchFamily="2" charset="-122"/>
                <a:ea typeface="黑体" pitchFamily="2" charset="-122"/>
              </a:rPr>
              <a:t>1955</a:t>
            </a:r>
            <a:r>
              <a:rPr lang="zh-CN" altLang="en-US" sz="2800" b="1">
                <a:solidFill>
                  <a:schemeClr val="folHlink"/>
                </a:solidFill>
                <a:latin typeface="黑体" pitchFamily="2" charset="-122"/>
                <a:ea typeface="黑体" pitchFamily="2" charset="-122"/>
              </a:rPr>
              <a:t>，</a:t>
            </a:r>
            <a:r>
              <a:rPr lang="en-US" altLang="zh-CN" sz="2800" b="1">
                <a:solidFill>
                  <a:schemeClr val="folHlink"/>
                </a:solidFill>
                <a:latin typeface="黑体" pitchFamily="2" charset="-122"/>
                <a:ea typeface="黑体" pitchFamily="2" charset="-122"/>
              </a:rPr>
              <a:t>Beale</a:t>
            </a:r>
            <a:r>
              <a:rPr lang="zh-CN" altLang="en-US" sz="2800" b="1">
                <a:solidFill>
                  <a:schemeClr val="folHlink"/>
                </a:solidFill>
                <a:latin typeface="黑体" pitchFamily="2" charset="-122"/>
                <a:ea typeface="黑体" pitchFamily="2" charset="-122"/>
              </a:rPr>
              <a:t>）。</a:t>
            </a:r>
            <a:r>
              <a:rPr lang="zh-CN" altLang="en-US" sz="2800" b="1">
                <a:latin typeface="黑体" pitchFamily="2" charset="-122"/>
                <a:ea typeface="黑体" pitchFamily="2" charset="-122"/>
              </a:rPr>
              <a:t> </a:t>
            </a:r>
          </a:p>
        </p:txBody>
      </p:sp>
      <p:sp>
        <p:nvSpPr>
          <p:cNvPr id="25606" name="Rectangle 6"/>
          <p:cNvSpPr>
            <a:spLocks noChangeArrowheads="1"/>
          </p:cNvSpPr>
          <p:nvPr/>
        </p:nvSpPr>
        <p:spPr bwMode="auto">
          <a:xfrm>
            <a:off x="-1588" y="0"/>
            <a:ext cx="9145588" cy="1938338"/>
          </a:xfrm>
          <a:prstGeom prst="rect">
            <a:avLst/>
          </a:prstGeom>
          <a:solidFill>
            <a:srgbClr val="F8FE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7013" eaLnBrk="0" hangingPunct="0">
              <a:tabLst>
                <a:tab pos="228600" algn="l"/>
              </a:tabLst>
              <a:defRPr sz="2400">
                <a:solidFill>
                  <a:schemeClr val="tx1"/>
                </a:solidFill>
                <a:latin typeface="Tahoma" pitchFamily="34" charset="0"/>
                <a:ea typeface="宋体" pitchFamily="2" charset="-122"/>
              </a:defRPr>
            </a:lvl1pPr>
            <a:lvl2pPr marL="742950" indent="-285750" eaLnBrk="0" hangingPunct="0">
              <a:tabLst>
                <a:tab pos="228600" algn="l"/>
              </a:tabLst>
              <a:defRPr sz="2400">
                <a:solidFill>
                  <a:schemeClr val="tx1"/>
                </a:solidFill>
                <a:latin typeface="Tahoma" pitchFamily="34" charset="0"/>
                <a:ea typeface="宋体" pitchFamily="2" charset="-122"/>
              </a:defRPr>
            </a:lvl2pPr>
            <a:lvl3pPr marL="1143000" indent="-228600" eaLnBrk="0" hangingPunct="0">
              <a:tabLst>
                <a:tab pos="228600" algn="l"/>
              </a:tabLst>
              <a:defRPr sz="2400">
                <a:solidFill>
                  <a:schemeClr val="tx1"/>
                </a:solidFill>
                <a:latin typeface="Tahoma" pitchFamily="34" charset="0"/>
                <a:ea typeface="宋体" pitchFamily="2" charset="-122"/>
              </a:defRPr>
            </a:lvl3pPr>
            <a:lvl4pPr marL="1600200" indent="-228600" eaLnBrk="0" hangingPunct="0">
              <a:tabLst>
                <a:tab pos="228600" algn="l"/>
              </a:tabLst>
              <a:defRPr sz="2400">
                <a:solidFill>
                  <a:schemeClr val="tx1"/>
                </a:solidFill>
                <a:latin typeface="Tahoma" pitchFamily="34" charset="0"/>
                <a:ea typeface="宋体" pitchFamily="2" charset="-122"/>
              </a:defRPr>
            </a:lvl4pPr>
            <a:lvl5pPr marL="2057400" indent="-228600" eaLnBrk="0" hangingPunct="0">
              <a:tabLst>
                <a:tab pos="228600" algn="l"/>
              </a:tabLst>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tabLst>
                <a:tab pos="228600" algn="l"/>
              </a:tabLs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tabLst>
                <a:tab pos="228600" algn="l"/>
              </a:tabLs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tabLst>
                <a:tab pos="228600" algn="l"/>
              </a:tabLs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tabLst>
                <a:tab pos="228600" algn="l"/>
              </a:tabLst>
              <a:defRPr sz="2400">
                <a:solidFill>
                  <a:schemeClr val="tx1"/>
                </a:solidFill>
                <a:latin typeface="Tahoma" pitchFamily="34" charset="0"/>
                <a:ea typeface="宋体" pitchFamily="2" charset="-122"/>
              </a:defRPr>
            </a:lvl9pPr>
          </a:lstStyle>
          <a:p>
            <a:pPr eaLnBrk="1" hangingPunct="1"/>
            <a:r>
              <a:rPr lang="zh-CN" altLang="en-US" b="1">
                <a:solidFill>
                  <a:schemeClr val="folHlink"/>
                </a:solidFill>
                <a:latin typeface="楷体_GB2312" pitchFamily="49" charset="-122"/>
                <a:ea typeface="楷体_GB2312" pitchFamily="49" charset="-122"/>
              </a:rPr>
              <a:t>退化的情况</a:t>
            </a:r>
          </a:p>
          <a:p>
            <a:pPr eaLnBrk="1" hangingPunct="1"/>
            <a:r>
              <a:rPr lang="zh-CN" altLang="en-US" b="1">
                <a:latin typeface="楷体_GB2312" pitchFamily="49" charset="-122"/>
                <a:ea typeface="楷体_GB2312" pitchFamily="49" charset="-122"/>
              </a:rPr>
              <a:t>单纯形计算中用</a:t>
            </a:r>
            <a:r>
              <a:rPr lang="en-US" altLang="zh-CN" b="1">
                <a:solidFill>
                  <a:schemeClr val="hlink"/>
                </a:solidFill>
                <a:latin typeface="楷体_GB2312" pitchFamily="49" charset="-122"/>
                <a:ea typeface="楷体_GB2312" pitchFamily="49" charset="-122"/>
              </a:rPr>
              <a:t>θ</a:t>
            </a:r>
            <a:r>
              <a:rPr lang="zh-CN" altLang="en-US" b="1">
                <a:solidFill>
                  <a:schemeClr val="hlink"/>
                </a:solidFill>
                <a:latin typeface="楷体_GB2312" pitchFamily="49" charset="-122"/>
                <a:ea typeface="楷体_GB2312" pitchFamily="49" charset="-122"/>
              </a:rPr>
              <a:t>规则</a:t>
            </a:r>
            <a:r>
              <a:rPr lang="zh-CN" altLang="en-US" b="1">
                <a:latin typeface="楷体_GB2312" pitchFamily="49" charset="-122"/>
                <a:ea typeface="楷体_GB2312" pitchFamily="49" charset="-122"/>
              </a:rPr>
              <a:t>确定换出变量时，有时</a:t>
            </a:r>
            <a:r>
              <a:rPr lang="zh-CN" altLang="en-US" b="1">
                <a:solidFill>
                  <a:schemeClr val="hlink"/>
                </a:solidFill>
                <a:latin typeface="楷体_GB2312" pitchFamily="49" charset="-122"/>
                <a:ea typeface="楷体_GB2312" pitchFamily="49" charset="-122"/>
              </a:rPr>
              <a:t>存在两个以上相同的最小值</a:t>
            </a:r>
            <a:r>
              <a:rPr lang="zh-CN" altLang="en-US" b="1">
                <a:latin typeface="楷体_GB2312" pitchFamily="49" charset="-122"/>
                <a:ea typeface="楷体_GB2312" pitchFamily="49" charset="-122"/>
              </a:rPr>
              <a:t>，这样在下一次迭代中就有一个或几个基变量等于</a:t>
            </a:r>
            <a:r>
              <a:rPr lang="en-US" altLang="zh-CN" b="1">
                <a:latin typeface="楷体_GB2312" pitchFamily="49" charset="-122"/>
                <a:ea typeface="楷体_GB2312" pitchFamily="49" charset="-122"/>
              </a:rPr>
              <a:t>0</a:t>
            </a:r>
            <a:r>
              <a:rPr lang="zh-CN" altLang="en-US" b="1">
                <a:latin typeface="楷体_GB2312" pitchFamily="49" charset="-122"/>
                <a:ea typeface="楷体_GB2312" pitchFamily="49" charset="-122"/>
              </a:rPr>
              <a:t>，这就出现退化解。这时换出变量</a:t>
            </a:r>
            <a:r>
              <a:rPr lang="en-US" altLang="zh-CN" b="1" i="1">
                <a:latin typeface="楷体_GB2312" pitchFamily="49" charset="-122"/>
                <a:ea typeface="楷体_GB2312" pitchFamily="49" charset="-122"/>
              </a:rPr>
              <a:t>x</a:t>
            </a:r>
            <a:r>
              <a:rPr lang="en-US" altLang="zh-CN" b="1" i="1" baseline="-25000">
                <a:latin typeface="楷体_GB2312" pitchFamily="49" charset="-122"/>
                <a:ea typeface="楷体_GB2312" pitchFamily="49" charset="-122"/>
              </a:rPr>
              <a:t>l</a:t>
            </a:r>
            <a:r>
              <a:rPr lang="en-US" altLang="zh-CN" b="1">
                <a:latin typeface="楷体_GB2312" pitchFamily="49" charset="-122"/>
                <a:ea typeface="楷体_GB2312" pitchFamily="49" charset="-122"/>
              </a:rPr>
              <a:t>=0</a:t>
            </a:r>
            <a:r>
              <a:rPr lang="zh-CN" altLang="en-US" b="1">
                <a:latin typeface="楷体_GB2312" pitchFamily="49" charset="-122"/>
                <a:ea typeface="楷体_GB2312" pitchFamily="49" charset="-122"/>
              </a:rPr>
              <a:t>，迭代后目标函数不变，这时不同基表示为同一个顶点。</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271849399"/>
              </p:ext>
            </p:extLst>
          </p:nvPr>
        </p:nvGraphicFramePr>
        <p:xfrm>
          <a:off x="323528" y="25192"/>
          <a:ext cx="8229595" cy="2225040"/>
        </p:xfrm>
        <a:graphic>
          <a:graphicData uri="http://schemas.openxmlformats.org/drawingml/2006/table">
            <a:tbl>
              <a:tblPr firstRow="1" bandRow="1">
                <a:tableStyleId>{5C22544A-7EE6-4342-B048-85BDC9FD1C3A}</a:tableStyleId>
              </a:tblPr>
              <a:tblGrid>
                <a:gridCol w="864096"/>
                <a:gridCol w="632194"/>
                <a:gridCol w="748145"/>
                <a:gridCol w="748145"/>
                <a:gridCol w="748145"/>
                <a:gridCol w="867787"/>
                <a:gridCol w="628503"/>
                <a:gridCol w="748145"/>
                <a:gridCol w="748145"/>
                <a:gridCol w="899543"/>
                <a:gridCol w="596747"/>
              </a:tblGrid>
              <a:tr h="370840">
                <a:tc gridSpan="3">
                  <a:txBody>
                    <a:bodyPr/>
                    <a:lstStyle/>
                    <a:p>
                      <a:pPr algn="ctr"/>
                      <a:r>
                        <a:rPr lang="en-US" altLang="zh-CN" dirty="0" err="1" smtClean="0"/>
                        <a:t>C</a:t>
                      </a:r>
                      <a:r>
                        <a:rPr lang="en-US" altLang="zh-CN" sz="1400" dirty="0" err="1" smtClean="0"/>
                        <a:t>j</a:t>
                      </a:r>
                      <a:r>
                        <a:rPr lang="en-US" altLang="zh-CN" dirty="0" smtClean="0"/>
                        <a:t>-&gt;</a:t>
                      </a:r>
                      <a:endParaRPr lang="zh-CN" altLang="en-US" dirty="0"/>
                    </a:p>
                  </a:txBody>
                  <a:tcPr/>
                </a:tc>
                <a:tc hMerge="1">
                  <a:txBody>
                    <a:bodyPr/>
                    <a:lstStyle/>
                    <a:p>
                      <a:endParaRPr lang="zh-CN" altLang="en-US" dirty="0"/>
                    </a:p>
                  </a:txBody>
                  <a:tcPr/>
                </a:tc>
                <a:tc hMerge="1">
                  <a:txBody>
                    <a:bodyPr/>
                    <a:lstStyle/>
                    <a:p>
                      <a:endParaRPr lang="zh-CN" altLang="en-US" dirty="0"/>
                    </a:p>
                  </a:txBody>
                  <a:tcPr/>
                </a:tc>
                <a:tc>
                  <a:txBody>
                    <a:bodyPr/>
                    <a:lstStyle/>
                    <a:p>
                      <a:r>
                        <a:rPr lang="en-US" altLang="zh-CN" dirty="0" smtClean="0"/>
                        <a:t>3/4</a:t>
                      </a:r>
                      <a:endParaRPr lang="zh-CN" altLang="en-US" dirty="0"/>
                    </a:p>
                  </a:txBody>
                  <a:tcPr/>
                </a:tc>
                <a:tc>
                  <a:txBody>
                    <a:bodyPr/>
                    <a:lstStyle/>
                    <a:p>
                      <a:r>
                        <a:rPr lang="en-US" altLang="zh-CN" dirty="0" smtClean="0"/>
                        <a:t>-150</a:t>
                      </a:r>
                      <a:endParaRPr lang="zh-CN" altLang="en-US" dirty="0"/>
                    </a:p>
                  </a:txBody>
                  <a:tcPr/>
                </a:tc>
                <a:tc>
                  <a:txBody>
                    <a:bodyPr/>
                    <a:lstStyle/>
                    <a:p>
                      <a:r>
                        <a:rPr lang="en-US" altLang="zh-CN" dirty="0" smtClean="0"/>
                        <a:t>1/50</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rowSpan="2">
                  <a:txBody>
                    <a:bodyPr/>
                    <a:lstStyle/>
                    <a:p>
                      <a:endParaRPr lang="zh-CN"/>
                    </a:p>
                  </a:txBody>
                  <a:tcPr>
                    <a:blipFill rotWithShape="1">
                      <a:blip r:embed="rId2"/>
                      <a:stretch>
                        <a:fillRect l="-1277551" t="-4098" r="-1020" b="-211475"/>
                      </a:stretch>
                    </a:blipFill>
                  </a:tcPr>
                </a:tc>
              </a:tr>
              <a:tr h="370840">
                <a:tc>
                  <a:txBody>
                    <a:bodyPr/>
                    <a:lstStyle/>
                    <a:p>
                      <a:r>
                        <a:rPr lang="en-US" altLang="zh-CN" dirty="0" smtClean="0"/>
                        <a:t>C</a:t>
                      </a:r>
                      <a:r>
                        <a:rPr lang="en-US" altLang="zh-CN" sz="1400" dirty="0" smtClean="0"/>
                        <a:t>B</a:t>
                      </a:r>
                      <a:endParaRPr lang="zh-CN" altLang="en-US" sz="1400" dirty="0"/>
                    </a:p>
                  </a:txBody>
                  <a:tcPr/>
                </a:tc>
                <a:tc>
                  <a:txBody>
                    <a:bodyPr/>
                    <a:lstStyle/>
                    <a:p>
                      <a:r>
                        <a:rPr lang="en-US" altLang="zh-CN" dirty="0" smtClean="0"/>
                        <a:t>X</a:t>
                      </a:r>
                      <a:r>
                        <a:rPr lang="en-US" altLang="zh-CN" sz="1400" dirty="0" smtClean="0"/>
                        <a:t>B</a:t>
                      </a:r>
                      <a:endParaRPr lang="zh-CN" altLang="en-US" sz="1400" dirty="0"/>
                    </a:p>
                  </a:txBody>
                  <a:tcPr/>
                </a:tc>
                <a:tc>
                  <a:txBody>
                    <a:bodyPr/>
                    <a:lstStyle/>
                    <a:p>
                      <a:r>
                        <a:rPr lang="en-US" altLang="zh-CN" dirty="0" smtClean="0"/>
                        <a:t>b</a:t>
                      </a:r>
                      <a:endParaRPr lang="zh-CN" altLang="en-US" dirty="0"/>
                    </a:p>
                  </a:txBody>
                  <a:tcPr/>
                </a:tc>
                <a:tc>
                  <a:txBody>
                    <a:bodyPr/>
                    <a:lstStyle/>
                    <a:p>
                      <a:r>
                        <a:rPr lang="en-US" altLang="zh-CN" dirty="0" smtClean="0"/>
                        <a:t>x</a:t>
                      </a:r>
                      <a:r>
                        <a:rPr lang="en-US" altLang="zh-CN" sz="1400" dirty="0" smtClean="0"/>
                        <a:t>1</a:t>
                      </a:r>
                      <a:endParaRPr lang="zh-CN" altLang="en-US" sz="1400" dirty="0"/>
                    </a:p>
                  </a:txBody>
                  <a:tcPr/>
                </a:tc>
                <a:tc>
                  <a:txBody>
                    <a:bodyPr/>
                    <a:lstStyle/>
                    <a:p>
                      <a:r>
                        <a:rPr lang="en-US" altLang="zh-CN" dirty="0" smtClean="0"/>
                        <a:t>x</a:t>
                      </a:r>
                      <a:r>
                        <a:rPr lang="en-US" altLang="zh-CN" sz="1400" dirty="0" smtClean="0"/>
                        <a:t>2</a:t>
                      </a:r>
                      <a:endParaRPr lang="zh-CN" altLang="en-US" sz="1400" dirty="0"/>
                    </a:p>
                  </a:txBody>
                  <a:tcPr/>
                </a:tc>
                <a:tc>
                  <a:txBody>
                    <a:bodyPr/>
                    <a:lstStyle/>
                    <a:p>
                      <a:r>
                        <a:rPr lang="en-US" altLang="zh-CN" dirty="0" smtClean="0"/>
                        <a:t>x</a:t>
                      </a:r>
                      <a:r>
                        <a:rPr lang="en-US" altLang="zh-CN" sz="1400" dirty="0" smtClean="0"/>
                        <a:t>3</a:t>
                      </a:r>
                      <a:endParaRPr lang="zh-CN" altLang="en-US" sz="1400" dirty="0"/>
                    </a:p>
                  </a:txBody>
                  <a:tcPr/>
                </a:tc>
                <a:tc>
                  <a:txBody>
                    <a:bodyPr/>
                    <a:lstStyle/>
                    <a:p>
                      <a:r>
                        <a:rPr lang="en-US" altLang="zh-CN" dirty="0" smtClean="0"/>
                        <a:t>x</a:t>
                      </a:r>
                      <a:r>
                        <a:rPr lang="en-US" altLang="zh-CN" sz="1400" dirty="0" smtClean="0"/>
                        <a:t>4</a:t>
                      </a:r>
                      <a:endParaRPr lang="zh-CN" altLang="en-US" sz="1400" dirty="0"/>
                    </a:p>
                  </a:txBody>
                  <a:tcPr/>
                </a:tc>
                <a:tc>
                  <a:txBody>
                    <a:bodyPr/>
                    <a:lstStyle/>
                    <a:p>
                      <a:r>
                        <a:rPr lang="en-US" altLang="zh-CN" dirty="0" smtClean="0"/>
                        <a:t>x</a:t>
                      </a:r>
                      <a:r>
                        <a:rPr lang="en-US" altLang="zh-CN" sz="1400" dirty="0" smtClean="0"/>
                        <a:t>5</a:t>
                      </a:r>
                      <a:endParaRPr lang="zh-CN" altLang="en-US" sz="1400" dirty="0"/>
                    </a:p>
                  </a:txBody>
                  <a:tcPr/>
                </a:tc>
                <a:tc>
                  <a:txBody>
                    <a:bodyPr/>
                    <a:lstStyle/>
                    <a:p>
                      <a:r>
                        <a:rPr lang="en-US" altLang="zh-CN" dirty="0" smtClean="0"/>
                        <a:t>x</a:t>
                      </a:r>
                      <a:r>
                        <a:rPr lang="en-US" altLang="zh-CN" sz="1400" dirty="0" smtClean="0"/>
                        <a:t>6</a:t>
                      </a:r>
                      <a:endParaRPr lang="zh-CN" altLang="en-US" sz="1400" dirty="0"/>
                    </a:p>
                  </a:txBody>
                  <a:tcPr/>
                </a:tc>
                <a:tc>
                  <a:txBody>
                    <a:bodyPr/>
                    <a:lstStyle/>
                    <a:p>
                      <a:r>
                        <a:rPr lang="en-US" altLang="zh-CN" dirty="0" smtClean="0"/>
                        <a:t>x</a:t>
                      </a:r>
                      <a:r>
                        <a:rPr lang="en-US" altLang="zh-CN" sz="1400" dirty="0" smtClean="0"/>
                        <a:t>7</a:t>
                      </a:r>
                      <a:endParaRPr lang="zh-CN" altLang="en-US" sz="1400" dirty="0"/>
                    </a:p>
                  </a:txBody>
                  <a:tcPr/>
                </a:tc>
                <a:tc vMerge="1">
                  <a:txBody>
                    <a:bodyPr/>
                    <a:lstStyle/>
                    <a:p>
                      <a:endParaRPr lang="zh-CN" altLang="en-US" dirty="0"/>
                    </a:p>
                  </a:txBody>
                  <a:tcPr/>
                </a:tc>
              </a:tr>
              <a:tr h="370840">
                <a:tc>
                  <a:txBody>
                    <a:bodyPr/>
                    <a:lstStyle/>
                    <a:p>
                      <a:r>
                        <a:rPr lang="en-US" altLang="zh-CN" b="1" dirty="0" smtClean="0"/>
                        <a:t>0</a:t>
                      </a:r>
                      <a:endParaRPr lang="zh-CN" altLang="en-US" b="1" dirty="0"/>
                    </a:p>
                  </a:txBody>
                  <a:tcPr/>
                </a:tc>
                <a:tc>
                  <a:txBody>
                    <a:bodyPr/>
                    <a:lstStyle/>
                    <a:p>
                      <a:r>
                        <a:rPr lang="en-US" altLang="zh-CN" b="1" dirty="0" smtClean="0"/>
                        <a:t>x</a:t>
                      </a:r>
                      <a:r>
                        <a:rPr lang="en-US" altLang="zh-CN" sz="1400" b="1" dirty="0" smtClean="0"/>
                        <a:t>5</a:t>
                      </a:r>
                      <a:endParaRPr lang="zh-CN" altLang="en-US" sz="1400" b="1" dirty="0"/>
                    </a:p>
                  </a:txBody>
                  <a:tcPr/>
                </a:tc>
                <a:tc>
                  <a:txBody>
                    <a:bodyPr/>
                    <a:lstStyle/>
                    <a:p>
                      <a:r>
                        <a:rPr lang="en-US" altLang="zh-CN" dirty="0" smtClean="0"/>
                        <a:t>0</a:t>
                      </a:r>
                      <a:endParaRPr lang="zh-CN" altLang="en-US" dirty="0"/>
                    </a:p>
                  </a:txBody>
                  <a:tcPr/>
                </a:tc>
                <a:tc>
                  <a:txBody>
                    <a:bodyPr/>
                    <a:lstStyle/>
                    <a:p>
                      <a:r>
                        <a:rPr lang="en-US" altLang="zh-CN" dirty="0" smtClean="0">
                          <a:solidFill>
                            <a:srgbClr val="FF0000"/>
                          </a:solidFill>
                        </a:rPr>
                        <a:t>1/4</a:t>
                      </a:r>
                      <a:endParaRPr lang="zh-CN" altLang="en-US" dirty="0">
                        <a:solidFill>
                          <a:srgbClr val="FF0000"/>
                        </a:solidFill>
                      </a:endParaRPr>
                    </a:p>
                  </a:txBody>
                  <a:tcPr/>
                </a:tc>
                <a:tc>
                  <a:txBody>
                    <a:bodyPr/>
                    <a:lstStyle/>
                    <a:p>
                      <a:r>
                        <a:rPr lang="en-US" altLang="zh-CN" dirty="0" smtClean="0"/>
                        <a:t>-60</a:t>
                      </a:r>
                      <a:endParaRPr lang="zh-CN" altLang="en-US" dirty="0"/>
                    </a:p>
                  </a:txBody>
                  <a:tcPr/>
                </a:tc>
                <a:tc>
                  <a:txBody>
                    <a:bodyPr/>
                    <a:lstStyle/>
                    <a:p>
                      <a:r>
                        <a:rPr lang="en-US" altLang="zh-CN" dirty="0" smtClean="0"/>
                        <a:t>-1/25</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b="1" dirty="0" smtClean="0">
                          <a:solidFill>
                            <a:srgbClr val="FF0000"/>
                          </a:solidFill>
                        </a:rPr>
                        <a:t>0</a:t>
                      </a:r>
                      <a:endParaRPr lang="zh-CN" altLang="en-US" b="1" dirty="0">
                        <a:solidFill>
                          <a:srgbClr val="FF0000"/>
                        </a:solidFill>
                      </a:endParaRPr>
                    </a:p>
                  </a:txBody>
                  <a:tcPr/>
                </a:tc>
              </a:tr>
              <a:tr h="370840">
                <a:tc>
                  <a:txBody>
                    <a:bodyPr/>
                    <a:lstStyle/>
                    <a:p>
                      <a:r>
                        <a:rPr lang="en-US" altLang="zh-CN" b="1" dirty="0" smtClean="0"/>
                        <a:t>0</a:t>
                      </a:r>
                      <a:endParaRPr lang="zh-CN" altLang="en-US" b="1" dirty="0"/>
                    </a:p>
                  </a:txBody>
                  <a:tcPr/>
                </a:tc>
                <a:tc>
                  <a:txBody>
                    <a:bodyPr/>
                    <a:lstStyle/>
                    <a:p>
                      <a:r>
                        <a:rPr lang="en-US" altLang="zh-CN" b="1" dirty="0" smtClean="0"/>
                        <a:t>x</a:t>
                      </a:r>
                      <a:r>
                        <a:rPr lang="en-US" altLang="zh-CN" sz="1400" b="1" dirty="0" smtClean="0"/>
                        <a:t>6</a:t>
                      </a:r>
                      <a:endParaRPr lang="zh-CN" altLang="en-US" sz="1400" b="1" dirty="0"/>
                    </a:p>
                  </a:txBody>
                  <a:tcPr/>
                </a:tc>
                <a:tc>
                  <a:txBody>
                    <a:bodyPr/>
                    <a:lstStyle/>
                    <a:p>
                      <a:r>
                        <a:rPr lang="en-US" altLang="zh-CN" dirty="0" smtClean="0"/>
                        <a:t>0</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-90</a:t>
                      </a:r>
                      <a:endParaRPr lang="zh-CN" altLang="en-US" dirty="0"/>
                    </a:p>
                  </a:txBody>
                  <a:tcPr/>
                </a:tc>
                <a:tc>
                  <a:txBody>
                    <a:bodyPr/>
                    <a:lstStyle/>
                    <a:p>
                      <a:r>
                        <a:rPr lang="en-US" altLang="zh-CN" dirty="0" smtClean="0"/>
                        <a:t>-1/50</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b="1" dirty="0" smtClean="0"/>
                        <a:t>0</a:t>
                      </a:r>
                      <a:endParaRPr lang="zh-CN" altLang="en-US" b="1" dirty="0"/>
                    </a:p>
                  </a:txBody>
                  <a:tcPr/>
                </a:tc>
              </a:tr>
              <a:tr h="370840">
                <a:tc>
                  <a:txBody>
                    <a:bodyPr/>
                    <a:lstStyle/>
                    <a:p>
                      <a:r>
                        <a:rPr lang="en-US" altLang="zh-CN" b="1" dirty="0" smtClean="0"/>
                        <a:t>0</a:t>
                      </a:r>
                      <a:endParaRPr lang="zh-CN" altLang="en-US" b="1" dirty="0"/>
                    </a:p>
                  </a:txBody>
                  <a:tcPr/>
                </a:tc>
                <a:tc>
                  <a:txBody>
                    <a:bodyPr/>
                    <a:lstStyle/>
                    <a:p>
                      <a:r>
                        <a:rPr lang="en-US" altLang="zh-CN" b="1" dirty="0" smtClean="0"/>
                        <a:t>x</a:t>
                      </a:r>
                      <a:r>
                        <a:rPr lang="en-US" altLang="zh-CN" sz="1400" b="1" dirty="0" smtClean="0"/>
                        <a:t>7</a:t>
                      </a:r>
                      <a:endParaRPr lang="zh-CN" altLang="en-US" sz="1400" b="1"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a:t>
                      </a:r>
                      <a:endParaRPr lang="zh-CN" altLang="en-US" dirty="0"/>
                    </a:p>
                  </a:txBody>
                  <a:tcPr/>
                </a:tc>
              </a:tr>
              <a:tr h="370840">
                <a:tc gridSpan="3">
                  <a:txBody>
                    <a:bodyPr/>
                    <a:lstStyle/>
                    <a:p>
                      <a:pPr algn="ctr"/>
                      <a:r>
                        <a:rPr lang="en-US" altLang="zh-CN" dirty="0" err="1" smtClean="0"/>
                        <a:t>C</a:t>
                      </a:r>
                      <a:r>
                        <a:rPr lang="en-US" altLang="zh-CN" sz="1400" dirty="0" err="1" smtClean="0"/>
                        <a:t>j</a:t>
                      </a:r>
                      <a:r>
                        <a:rPr lang="en-US" altLang="zh-CN" dirty="0" err="1" smtClean="0"/>
                        <a:t>-Z</a:t>
                      </a:r>
                      <a:r>
                        <a:rPr lang="en-US" altLang="zh-CN" sz="1400" dirty="0" err="1" smtClean="0"/>
                        <a:t>j</a:t>
                      </a:r>
                      <a:endParaRPr lang="zh-CN" altLang="en-US" sz="1400" dirty="0"/>
                    </a:p>
                  </a:txBody>
                  <a:tcPr/>
                </a:tc>
                <a:tc hMerge="1">
                  <a:txBody>
                    <a:bodyPr/>
                    <a:lstStyle/>
                    <a:p>
                      <a:endParaRPr lang="zh-CN" altLang="en-US" dirty="0"/>
                    </a:p>
                  </a:txBody>
                  <a:tcPr/>
                </a:tc>
                <a:tc hMerge="1">
                  <a:txBody>
                    <a:bodyPr/>
                    <a:lstStyle/>
                    <a:p>
                      <a:endParaRPr lang="zh-CN" altLang="en-US" dirty="0"/>
                    </a:p>
                  </a:txBody>
                  <a:tcPr/>
                </a:tc>
                <a:tc>
                  <a:txBody>
                    <a:bodyPr/>
                    <a:lstStyle/>
                    <a:p>
                      <a:r>
                        <a:rPr lang="en-US" altLang="zh-CN" dirty="0" smtClean="0">
                          <a:solidFill>
                            <a:srgbClr val="FF0000"/>
                          </a:solidFill>
                        </a:rPr>
                        <a:t>3/4</a:t>
                      </a:r>
                      <a:endParaRPr lang="zh-CN" altLang="en-US" dirty="0">
                        <a:solidFill>
                          <a:srgbClr val="FF0000"/>
                        </a:solidFill>
                      </a:endParaRPr>
                    </a:p>
                  </a:txBody>
                  <a:tcPr/>
                </a:tc>
                <a:tc>
                  <a:txBody>
                    <a:bodyPr/>
                    <a:lstStyle/>
                    <a:p>
                      <a:r>
                        <a:rPr lang="en-US" altLang="zh-CN" dirty="0" smtClean="0"/>
                        <a:t>-150</a:t>
                      </a:r>
                      <a:endParaRPr lang="zh-CN" altLang="en-US" dirty="0"/>
                    </a:p>
                  </a:txBody>
                  <a:tcPr/>
                </a:tc>
                <a:tc>
                  <a:txBody>
                    <a:bodyPr/>
                    <a:lstStyle/>
                    <a:p>
                      <a:r>
                        <a:rPr lang="en-US" altLang="zh-CN" dirty="0" smtClean="0"/>
                        <a:t>1/50</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endParaRPr lang="zh-CN" altLang="en-US" dirty="0"/>
                    </a:p>
                  </a:txBody>
                  <a:tcPr/>
                </a:tc>
              </a:tr>
            </a:tbl>
          </a:graphicData>
        </a:graphic>
      </p:graphicFrame>
      <p:graphicFrame>
        <p:nvGraphicFramePr>
          <p:cNvPr id="5" name="表格 4"/>
          <p:cNvGraphicFramePr>
            <a:graphicFrameLocks noGrp="1"/>
          </p:cNvGraphicFramePr>
          <p:nvPr/>
        </p:nvGraphicFramePr>
        <p:xfrm>
          <a:off x="323850" y="2276475"/>
          <a:ext cx="8229598" cy="1484312"/>
        </p:xfrm>
        <a:graphic>
          <a:graphicData uri="http://schemas.openxmlformats.org/drawingml/2006/table">
            <a:tbl>
              <a:tblPr firstRow="1" bandRow="1">
                <a:tableStyleId>{5C22544A-7EE6-4342-B048-85BDC9FD1C3A}</a:tableStyleId>
              </a:tblPr>
              <a:tblGrid>
                <a:gridCol w="864097"/>
                <a:gridCol w="632194"/>
                <a:gridCol w="748145"/>
                <a:gridCol w="748145"/>
                <a:gridCol w="748145"/>
                <a:gridCol w="867788"/>
                <a:gridCol w="628503"/>
                <a:gridCol w="748145"/>
                <a:gridCol w="748145"/>
                <a:gridCol w="899544"/>
                <a:gridCol w="596747"/>
              </a:tblGrid>
              <a:tr h="371078">
                <a:tc>
                  <a:txBody>
                    <a:bodyPr/>
                    <a:lstStyle/>
                    <a:p>
                      <a:r>
                        <a:rPr lang="en-US" altLang="zh-CN" sz="1800" b="1" dirty="0" smtClean="0">
                          <a:solidFill>
                            <a:schemeClr val="tx1"/>
                          </a:solidFill>
                        </a:rPr>
                        <a:t>3/4</a:t>
                      </a:r>
                      <a:endParaRPr lang="zh-CN" altLang="en-US" sz="1800" b="1" dirty="0">
                        <a:solidFill>
                          <a:schemeClr val="tx1"/>
                        </a:solidFill>
                      </a:endParaRPr>
                    </a:p>
                  </a:txBody>
                  <a:tcPr marT="45749" marB="45749"/>
                </a:tc>
                <a:tc>
                  <a:txBody>
                    <a:bodyPr/>
                    <a:lstStyle/>
                    <a:p>
                      <a:r>
                        <a:rPr lang="en-US" altLang="zh-CN" sz="1800" b="1" dirty="0" smtClean="0">
                          <a:solidFill>
                            <a:schemeClr val="tx1"/>
                          </a:solidFill>
                        </a:rPr>
                        <a:t>x</a:t>
                      </a:r>
                      <a:r>
                        <a:rPr lang="en-US" altLang="zh-CN" sz="1400" b="1" dirty="0" smtClean="0">
                          <a:solidFill>
                            <a:schemeClr val="tx1"/>
                          </a:solidFill>
                        </a:rPr>
                        <a:t>1</a:t>
                      </a:r>
                      <a:endParaRPr lang="zh-CN" altLang="en-US" sz="1400" b="1" dirty="0">
                        <a:solidFill>
                          <a:schemeClr val="tx1"/>
                        </a:solidFill>
                      </a:endParaRPr>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solidFill>
                            <a:schemeClr val="tx1"/>
                          </a:solidFill>
                        </a:rPr>
                        <a:t>1</a:t>
                      </a:r>
                      <a:endParaRPr lang="zh-CN" altLang="en-US" sz="1800" dirty="0">
                        <a:solidFill>
                          <a:schemeClr val="tx1"/>
                        </a:solidFill>
                      </a:endParaRPr>
                    </a:p>
                  </a:txBody>
                  <a:tcPr marT="45749" marB="45749"/>
                </a:tc>
                <a:tc>
                  <a:txBody>
                    <a:bodyPr/>
                    <a:lstStyle/>
                    <a:p>
                      <a:r>
                        <a:rPr lang="en-US" altLang="zh-CN" sz="1800" dirty="0" smtClean="0"/>
                        <a:t>-240</a:t>
                      </a:r>
                      <a:endParaRPr lang="zh-CN" altLang="en-US" sz="1800" dirty="0"/>
                    </a:p>
                  </a:txBody>
                  <a:tcPr marT="45749" marB="45749"/>
                </a:tc>
                <a:tc>
                  <a:txBody>
                    <a:bodyPr/>
                    <a:lstStyle/>
                    <a:p>
                      <a:r>
                        <a:rPr lang="en-US" altLang="zh-CN" sz="1800" dirty="0" smtClean="0"/>
                        <a:t>-4/25</a:t>
                      </a:r>
                      <a:endParaRPr lang="zh-CN" altLang="en-US" sz="1800" dirty="0"/>
                    </a:p>
                  </a:txBody>
                  <a:tcPr marT="45749" marB="45749"/>
                </a:tc>
                <a:tc>
                  <a:txBody>
                    <a:bodyPr/>
                    <a:lstStyle/>
                    <a:p>
                      <a:r>
                        <a:rPr lang="en-US" altLang="zh-CN" sz="1800" dirty="0" smtClean="0"/>
                        <a:t>36</a:t>
                      </a:r>
                      <a:endParaRPr lang="zh-CN" altLang="en-US" sz="1800" dirty="0"/>
                    </a:p>
                  </a:txBody>
                  <a:tcPr marT="45749" marB="45749"/>
                </a:tc>
                <a:tc>
                  <a:txBody>
                    <a:bodyPr/>
                    <a:lstStyle/>
                    <a:p>
                      <a:r>
                        <a:rPr lang="en-US" altLang="zh-CN" sz="1800" dirty="0" smtClean="0"/>
                        <a:t>4</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a:t>
                      </a:r>
                      <a:endParaRPr lang="zh-CN" altLang="en-US" sz="1800" dirty="0"/>
                    </a:p>
                  </a:txBody>
                  <a:tcPr marT="45749" marB="45749"/>
                </a:tc>
              </a:tr>
              <a:tr h="371078">
                <a:tc>
                  <a:txBody>
                    <a:bodyPr/>
                    <a:lstStyle/>
                    <a:p>
                      <a:r>
                        <a:rPr lang="en-US" altLang="zh-CN" sz="1800" dirty="0" smtClean="0"/>
                        <a:t>0</a:t>
                      </a:r>
                      <a:endParaRPr lang="zh-CN" altLang="en-US" sz="1800" dirty="0"/>
                    </a:p>
                  </a:txBody>
                  <a:tcPr marT="45749" marB="45749"/>
                </a:tc>
                <a:tc>
                  <a:txBody>
                    <a:bodyPr/>
                    <a:lstStyle/>
                    <a:p>
                      <a:r>
                        <a:rPr lang="en-US" altLang="zh-CN" sz="1800" dirty="0" smtClean="0"/>
                        <a:t>x</a:t>
                      </a:r>
                      <a:r>
                        <a:rPr lang="en-US" altLang="zh-CN" sz="1400" dirty="0" smtClean="0"/>
                        <a:t>6</a:t>
                      </a:r>
                      <a:endParaRPr lang="zh-CN" altLang="en-US" sz="14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solidFill>
                            <a:srgbClr val="FF0000"/>
                          </a:solidFill>
                        </a:rPr>
                        <a:t>30</a:t>
                      </a:r>
                      <a:endParaRPr lang="zh-CN" altLang="en-US" sz="1800" dirty="0">
                        <a:solidFill>
                          <a:srgbClr val="FF0000"/>
                        </a:solidFill>
                      </a:endParaRPr>
                    </a:p>
                  </a:txBody>
                  <a:tcPr marT="45749" marB="45749"/>
                </a:tc>
                <a:tc>
                  <a:txBody>
                    <a:bodyPr/>
                    <a:lstStyle/>
                    <a:p>
                      <a:r>
                        <a:rPr lang="en-US" altLang="zh-CN" sz="1800" dirty="0" smtClean="0"/>
                        <a:t>3/50</a:t>
                      </a:r>
                      <a:endParaRPr lang="zh-CN" altLang="en-US" sz="1800" dirty="0"/>
                    </a:p>
                  </a:txBody>
                  <a:tcPr marT="45749" marB="45749"/>
                </a:tc>
                <a:tc>
                  <a:txBody>
                    <a:bodyPr/>
                    <a:lstStyle/>
                    <a:p>
                      <a:r>
                        <a:rPr lang="en-US" altLang="zh-CN" sz="1800" dirty="0" smtClean="0"/>
                        <a:t>-15</a:t>
                      </a:r>
                      <a:endParaRPr lang="zh-CN" altLang="en-US" sz="1800" dirty="0"/>
                    </a:p>
                  </a:txBody>
                  <a:tcPr marT="45749" marB="45749"/>
                </a:tc>
                <a:tc>
                  <a:txBody>
                    <a:bodyPr/>
                    <a:lstStyle/>
                    <a:p>
                      <a:r>
                        <a:rPr lang="en-US" altLang="zh-CN" sz="1800" dirty="0" smtClean="0"/>
                        <a:t>-2</a:t>
                      </a:r>
                      <a:endParaRPr lang="zh-CN" altLang="en-US" sz="1800" dirty="0"/>
                    </a:p>
                  </a:txBody>
                  <a:tcPr marT="45749" marB="45749"/>
                </a:tc>
                <a:tc>
                  <a:txBody>
                    <a:bodyPr/>
                    <a:lstStyle/>
                    <a:p>
                      <a:r>
                        <a:rPr lang="en-US" altLang="zh-CN" sz="1800" dirty="0" smtClean="0"/>
                        <a:t>1</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r>
              <a:tr h="371078">
                <a:tc>
                  <a:txBody>
                    <a:bodyPr/>
                    <a:lstStyle/>
                    <a:p>
                      <a:r>
                        <a:rPr lang="en-US" altLang="zh-CN" sz="1800" dirty="0" smtClean="0"/>
                        <a:t>0</a:t>
                      </a:r>
                      <a:endParaRPr lang="zh-CN" altLang="en-US" sz="1800" dirty="0"/>
                    </a:p>
                  </a:txBody>
                  <a:tcPr marT="45749" marB="45749"/>
                </a:tc>
                <a:tc>
                  <a:txBody>
                    <a:bodyPr/>
                    <a:lstStyle/>
                    <a:p>
                      <a:r>
                        <a:rPr lang="en-US" altLang="zh-CN" sz="1800" dirty="0" smtClean="0"/>
                        <a:t>x</a:t>
                      </a:r>
                      <a:r>
                        <a:rPr lang="en-US" altLang="zh-CN" sz="1400" dirty="0" smtClean="0"/>
                        <a:t>7</a:t>
                      </a:r>
                      <a:endParaRPr lang="zh-CN" altLang="en-US" sz="14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1</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1</a:t>
                      </a:r>
                      <a:endParaRPr lang="zh-CN" altLang="en-US" sz="1800" dirty="0"/>
                    </a:p>
                  </a:txBody>
                  <a:tcPr marT="45749" marB="45749"/>
                </a:tc>
                <a:tc>
                  <a:txBody>
                    <a:bodyPr/>
                    <a:lstStyle/>
                    <a:p>
                      <a:r>
                        <a:rPr lang="en-US" altLang="zh-CN" sz="1800" dirty="0" smtClean="0"/>
                        <a:t>-</a:t>
                      </a:r>
                      <a:endParaRPr lang="zh-CN" altLang="en-US" sz="1800" dirty="0"/>
                    </a:p>
                  </a:txBody>
                  <a:tcPr marT="45749" marB="45749"/>
                </a:tc>
              </a:tr>
              <a:tr h="371078">
                <a:tc gridSpan="3">
                  <a:txBody>
                    <a:bodyPr/>
                    <a:lstStyle/>
                    <a:p>
                      <a:pPr algn="ctr"/>
                      <a:r>
                        <a:rPr lang="en-US" altLang="zh-CN" sz="1800" dirty="0" err="1" smtClean="0"/>
                        <a:t>C</a:t>
                      </a:r>
                      <a:r>
                        <a:rPr lang="en-US" altLang="zh-CN" sz="1400" dirty="0" err="1" smtClean="0"/>
                        <a:t>j</a:t>
                      </a:r>
                      <a:r>
                        <a:rPr lang="en-US" altLang="zh-CN" sz="1800" dirty="0" err="1" smtClean="0"/>
                        <a:t>-Z</a:t>
                      </a:r>
                      <a:r>
                        <a:rPr lang="en-US" altLang="zh-CN" sz="1400" dirty="0" err="1" smtClean="0"/>
                        <a:t>j</a:t>
                      </a:r>
                      <a:endParaRPr lang="zh-CN" altLang="en-US" sz="1400" dirty="0"/>
                    </a:p>
                  </a:txBody>
                  <a:tcPr marT="45749" marB="45749"/>
                </a:tc>
                <a:tc hMerge="1">
                  <a:txBody>
                    <a:bodyPr/>
                    <a:lstStyle/>
                    <a:p>
                      <a:endParaRPr lang="zh-CN" altLang="en-US" dirty="0"/>
                    </a:p>
                  </a:txBody>
                  <a:tcPr/>
                </a:tc>
                <a:tc hMerge="1">
                  <a:txBody>
                    <a:bodyPr/>
                    <a:lstStyle/>
                    <a:p>
                      <a:endParaRPr lang="zh-CN" altLang="en-US" dirty="0"/>
                    </a:p>
                  </a:txBody>
                  <a:tcPr/>
                </a:tc>
                <a:tc>
                  <a:txBody>
                    <a:bodyPr/>
                    <a:lstStyle/>
                    <a:p>
                      <a:r>
                        <a:rPr lang="en-US" altLang="zh-CN" sz="1800" dirty="0" smtClean="0">
                          <a:solidFill>
                            <a:schemeClr val="tx1"/>
                          </a:solidFill>
                        </a:rPr>
                        <a:t>0</a:t>
                      </a:r>
                      <a:endParaRPr lang="zh-CN" altLang="en-US" sz="1800" dirty="0">
                        <a:solidFill>
                          <a:schemeClr val="tx1"/>
                        </a:solidFill>
                      </a:endParaRPr>
                    </a:p>
                  </a:txBody>
                  <a:tcPr marT="45749" marB="45749"/>
                </a:tc>
                <a:tc>
                  <a:txBody>
                    <a:bodyPr/>
                    <a:lstStyle/>
                    <a:p>
                      <a:r>
                        <a:rPr lang="en-US" altLang="zh-CN" sz="1800" dirty="0" smtClean="0">
                          <a:solidFill>
                            <a:srgbClr val="FF0000"/>
                          </a:solidFill>
                        </a:rPr>
                        <a:t>30</a:t>
                      </a:r>
                      <a:endParaRPr lang="zh-CN" altLang="en-US" sz="1800" dirty="0">
                        <a:solidFill>
                          <a:srgbClr val="FF0000"/>
                        </a:solidFill>
                      </a:endParaRPr>
                    </a:p>
                  </a:txBody>
                  <a:tcPr marT="45749" marB="45749"/>
                </a:tc>
                <a:tc>
                  <a:txBody>
                    <a:bodyPr/>
                    <a:lstStyle/>
                    <a:p>
                      <a:r>
                        <a:rPr lang="en-US" altLang="zh-CN" sz="1800" dirty="0" smtClean="0"/>
                        <a:t>7/50</a:t>
                      </a:r>
                      <a:endParaRPr lang="zh-CN" altLang="en-US" sz="1800" dirty="0"/>
                    </a:p>
                  </a:txBody>
                  <a:tcPr marT="45749" marB="45749"/>
                </a:tc>
                <a:tc>
                  <a:txBody>
                    <a:bodyPr/>
                    <a:lstStyle/>
                    <a:p>
                      <a:r>
                        <a:rPr lang="en-US" altLang="zh-CN" sz="1800" dirty="0" smtClean="0"/>
                        <a:t>-33</a:t>
                      </a:r>
                      <a:endParaRPr lang="zh-CN" altLang="en-US" sz="1800" dirty="0"/>
                    </a:p>
                  </a:txBody>
                  <a:tcPr marT="45749" marB="45749"/>
                </a:tc>
                <a:tc>
                  <a:txBody>
                    <a:bodyPr/>
                    <a:lstStyle/>
                    <a:p>
                      <a:r>
                        <a:rPr lang="en-US" altLang="zh-CN" sz="1800" dirty="0" smtClean="0"/>
                        <a:t>-3</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endParaRPr lang="zh-CN" altLang="en-US" sz="1800" dirty="0"/>
                    </a:p>
                  </a:txBody>
                  <a:tcPr marT="45749" marB="45749"/>
                </a:tc>
              </a:tr>
            </a:tbl>
          </a:graphicData>
        </a:graphic>
      </p:graphicFrame>
      <p:graphicFrame>
        <p:nvGraphicFramePr>
          <p:cNvPr id="6" name="表格 5"/>
          <p:cNvGraphicFramePr>
            <a:graphicFrameLocks noGrp="1"/>
          </p:cNvGraphicFramePr>
          <p:nvPr/>
        </p:nvGraphicFramePr>
        <p:xfrm>
          <a:off x="323850" y="3789363"/>
          <a:ext cx="8229598" cy="1482724"/>
        </p:xfrm>
        <a:graphic>
          <a:graphicData uri="http://schemas.openxmlformats.org/drawingml/2006/table">
            <a:tbl>
              <a:tblPr firstRow="1" bandRow="1">
                <a:tableStyleId>{5C22544A-7EE6-4342-B048-85BDC9FD1C3A}</a:tableStyleId>
              </a:tblPr>
              <a:tblGrid>
                <a:gridCol w="864097"/>
                <a:gridCol w="632194"/>
                <a:gridCol w="748145"/>
                <a:gridCol w="748145"/>
                <a:gridCol w="748145"/>
                <a:gridCol w="867788"/>
                <a:gridCol w="628503"/>
                <a:gridCol w="748145"/>
                <a:gridCol w="748145"/>
                <a:gridCol w="899544"/>
                <a:gridCol w="596747"/>
              </a:tblGrid>
              <a:tr h="370681">
                <a:tc>
                  <a:txBody>
                    <a:bodyPr/>
                    <a:lstStyle/>
                    <a:p>
                      <a:r>
                        <a:rPr lang="en-US" altLang="zh-CN" sz="1800" dirty="0" smtClean="0"/>
                        <a:t>3/4</a:t>
                      </a:r>
                      <a:endParaRPr lang="zh-CN" altLang="en-US" sz="1800" dirty="0"/>
                    </a:p>
                  </a:txBody>
                  <a:tcPr marT="45700" marB="45700"/>
                </a:tc>
                <a:tc>
                  <a:txBody>
                    <a:bodyPr/>
                    <a:lstStyle/>
                    <a:p>
                      <a:r>
                        <a:rPr lang="en-US" altLang="zh-CN" sz="1800" dirty="0" smtClean="0"/>
                        <a:t>x</a:t>
                      </a:r>
                      <a:r>
                        <a:rPr lang="en-US" altLang="zh-CN" sz="1400" dirty="0" smtClean="0"/>
                        <a:t>1</a:t>
                      </a:r>
                      <a:endParaRPr lang="zh-CN" altLang="en-US" sz="1400" dirty="0"/>
                    </a:p>
                  </a:txBody>
                  <a:tcPr marT="45700" marB="45700"/>
                </a:tc>
                <a:tc>
                  <a:txBody>
                    <a:bodyPr/>
                    <a:lstStyle/>
                    <a:p>
                      <a:r>
                        <a:rPr lang="en-US" altLang="zh-CN" sz="1800" dirty="0" smtClean="0"/>
                        <a:t>0</a:t>
                      </a:r>
                      <a:endParaRPr lang="zh-CN" altLang="en-US" sz="1800" dirty="0"/>
                    </a:p>
                  </a:txBody>
                  <a:tcPr marT="45700" marB="45700"/>
                </a:tc>
                <a:tc>
                  <a:txBody>
                    <a:bodyPr/>
                    <a:lstStyle/>
                    <a:p>
                      <a:r>
                        <a:rPr lang="en-US" altLang="zh-CN" sz="1800" b="0" dirty="0" smtClean="0">
                          <a:solidFill>
                            <a:schemeClr val="tx1"/>
                          </a:solidFill>
                        </a:rPr>
                        <a:t>1</a:t>
                      </a:r>
                      <a:endParaRPr lang="zh-CN" altLang="en-US" sz="1800" b="0" dirty="0">
                        <a:solidFill>
                          <a:schemeClr val="tx1"/>
                        </a:solidFill>
                      </a:endParaRPr>
                    </a:p>
                  </a:txBody>
                  <a:tcPr marT="45700" marB="45700"/>
                </a:tc>
                <a:tc>
                  <a:txBody>
                    <a:bodyPr/>
                    <a:lstStyle/>
                    <a:p>
                      <a:r>
                        <a:rPr lang="en-US" altLang="zh-CN" sz="1800" dirty="0" smtClean="0"/>
                        <a:t>0</a:t>
                      </a:r>
                      <a:endParaRPr lang="zh-CN" altLang="en-US" sz="1800" dirty="0"/>
                    </a:p>
                  </a:txBody>
                  <a:tcPr marT="45700" marB="45700"/>
                </a:tc>
                <a:tc>
                  <a:txBody>
                    <a:bodyPr/>
                    <a:lstStyle/>
                    <a:p>
                      <a:r>
                        <a:rPr lang="en-US" altLang="zh-CN" sz="1800" dirty="0" smtClean="0"/>
                        <a:t>8/25</a:t>
                      </a:r>
                      <a:endParaRPr lang="zh-CN" altLang="en-US" sz="1800" dirty="0"/>
                    </a:p>
                  </a:txBody>
                  <a:tcPr marT="45700" marB="45700"/>
                </a:tc>
                <a:tc>
                  <a:txBody>
                    <a:bodyPr/>
                    <a:lstStyle/>
                    <a:p>
                      <a:r>
                        <a:rPr lang="en-US" altLang="zh-CN" sz="1800" dirty="0" smtClean="0"/>
                        <a:t>-84</a:t>
                      </a:r>
                      <a:endParaRPr lang="zh-CN" altLang="en-US" sz="1800" dirty="0"/>
                    </a:p>
                  </a:txBody>
                  <a:tcPr marT="45700" marB="45700"/>
                </a:tc>
                <a:tc>
                  <a:txBody>
                    <a:bodyPr/>
                    <a:lstStyle/>
                    <a:p>
                      <a:r>
                        <a:rPr lang="en-US" altLang="zh-CN" sz="1800" dirty="0" smtClean="0"/>
                        <a:t>-12</a:t>
                      </a:r>
                      <a:endParaRPr lang="zh-CN" altLang="en-US" sz="1800" dirty="0"/>
                    </a:p>
                  </a:txBody>
                  <a:tcPr marT="45700" marB="45700"/>
                </a:tc>
                <a:tc>
                  <a:txBody>
                    <a:bodyPr/>
                    <a:lstStyle/>
                    <a:p>
                      <a:r>
                        <a:rPr lang="en-US" altLang="zh-CN" sz="1800" dirty="0" smtClean="0"/>
                        <a:t>8</a:t>
                      </a:r>
                      <a:endParaRPr lang="zh-CN" altLang="en-US" sz="1800" dirty="0"/>
                    </a:p>
                  </a:txBody>
                  <a:tcPr marT="45700" marB="45700"/>
                </a:tc>
                <a:tc>
                  <a:txBody>
                    <a:bodyPr/>
                    <a:lstStyle/>
                    <a:p>
                      <a:r>
                        <a:rPr lang="en-US" altLang="zh-CN" sz="1800" dirty="0" smtClean="0"/>
                        <a:t>0</a:t>
                      </a:r>
                      <a:endParaRPr lang="zh-CN" altLang="en-US" sz="1800" dirty="0"/>
                    </a:p>
                  </a:txBody>
                  <a:tcPr marT="45700" marB="45700"/>
                </a:tc>
                <a:tc>
                  <a:txBody>
                    <a:bodyPr/>
                    <a:lstStyle/>
                    <a:p>
                      <a:r>
                        <a:rPr lang="en-US" altLang="zh-CN" sz="1800" dirty="0" smtClean="0"/>
                        <a:t>0</a:t>
                      </a:r>
                      <a:endParaRPr lang="zh-CN" altLang="en-US" sz="1800" dirty="0"/>
                    </a:p>
                  </a:txBody>
                  <a:tcPr marT="45700" marB="45700"/>
                </a:tc>
              </a:tr>
              <a:tr h="370681">
                <a:tc>
                  <a:txBody>
                    <a:bodyPr/>
                    <a:lstStyle/>
                    <a:p>
                      <a:r>
                        <a:rPr lang="en-US" altLang="zh-CN" sz="1800" b="1" dirty="0" smtClean="0"/>
                        <a:t>-150</a:t>
                      </a:r>
                      <a:endParaRPr lang="zh-CN" altLang="en-US" sz="1800" b="1" dirty="0"/>
                    </a:p>
                  </a:txBody>
                  <a:tcPr marT="45700" marB="45700"/>
                </a:tc>
                <a:tc>
                  <a:txBody>
                    <a:bodyPr/>
                    <a:lstStyle/>
                    <a:p>
                      <a:r>
                        <a:rPr lang="en-US" altLang="zh-CN" sz="1800" b="1" dirty="0" smtClean="0"/>
                        <a:t>x</a:t>
                      </a:r>
                      <a:r>
                        <a:rPr lang="en-US" altLang="zh-CN" sz="1400" b="1" dirty="0" smtClean="0"/>
                        <a:t>2</a:t>
                      </a:r>
                      <a:endParaRPr lang="zh-CN" altLang="en-US" sz="1400" b="1" dirty="0"/>
                    </a:p>
                  </a:txBody>
                  <a:tcPr marT="45700" marB="45700"/>
                </a:tc>
                <a:tc>
                  <a:txBody>
                    <a:bodyPr/>
                    <a:lstStyle/>
                    <a:p>
                      <a:r>
                        <a:rPr lang="en-US" altLang="zh-CN" sz="1800" dirty="0" smtClean="0"/>
                        <a:t>0</a:t>
                      </a:r>
                      <a:endParaRPr lang="zh-CN" altLang="en-US" sz="1800" dirty="0"/>
                    </a:p>
                  </a:txBody>
                  <a:tcPr marT="45700" marB="45700"/>
                </a:tc>
                <a:tc>
                  <a:txBody>
                    <a:bodyPr/>
                    <a:lstStyle/>
                    <a:p>
                      <a:r>
                        <a:rPr lang="en-US" altLang="zh-CN" sz="1800" dirty="0" smtClean="0"/>
                        <a:t>0</a:t>
                      </a:r>
                      <a:endParaRPr lang="zh-CN" altLang="en-US" sz="1800" dirty="0"/>
                    </a:p>
                  </a:txBody>
                  <a:tcPr marT="45700" marB="45700"/>
                </a:tc>
                <a:tc>
                  <a:txBody>
                    <a:bodyPr/>
                    <a:lstStyle/>
                    <a:p>
                      <a:r>
                        <a:rPr lang="en-US" altLang="zh-CN" sz="1800" b="1" dirty="0" smtClean="0">
                          <a:solidFill>
                            <a:schemeClr val="tx1"/>
                          </a:solidFill>
                        </a:rPr>
                        <a:t>1</a:t>
                      </a:r>
                      <a:endParaRPr lang="zh-CN" altLang="en-US" sz="1800" b="1" dirty="0">
                        <a:solidFill>
                          <a:schemeClr val="tx1"/>
                        </a:solidFill>
                      </a:endParaRPr>
                    </a:p>
                  </a:txBody>
                  <a:tcPr marT="45700" marB="45700"/>
                </a:tc>
                <a:tc>
                  <a:txBody>
                    <a:bodyPr/>
                    <a:lstStyle/>
                    <a:p>
                      <a:r>
                        <a:rPr lang="en-US" altLang="zh-CN" sz="1800" dirty="0" smtClean="0"/>
                        <a:t>1/500</a:t>
                      </a:r>
                      <a:endParaRPr lang="zh-CN" altLang="en-US" sz="1800" dirty="0"/>
                    </a:p>
                  </a:txBody>
                  <a:tcPr marT="45700" marB="45700"/>
                </a:tc>
                <a:tc>
                  <a:txBody>
                    <a:bodyPr/>
                    <a:lstStyle/>
                    <a:p>
                      <a:r>
                        <a:rPr lang="en-US" altLang="zh-CN" sz="1800" dirty="0" smtClean="0"/>
                        <a:t>-1/2</a:t>
                      </a:r>
                      <a:endParaRPr lang="zh-CN" altLang="en-US" sz="1800" dirty="0"/>
                    </a:p>
                  </a:txBody>
                  <a:tcPr marT="45700" marB="45700"/>
                </a:tc>
                <a:tc>
                  <a:txBody>
                    <a:bodyPr/>
                    <a:lstStyle/>
                    <a:p>
                      <a:r>
                        <a:rPr lang="en-US" altLang="zh-CN" sz="1800" dirty="0" smtClean="0"/>
                        <a:t>-1/15</a:t>
                      </a:r>
                      <a:endParaRPr lang="zh-CN" altLang="en-US" sz="1800" dirty="0"/>
                    </a:p>
                  </a:txBody>
                  <a:tcPr marT="45700" marB="45700"/>
                </a:tc>
                <a:tc>
                  <a:txBody>
                    <a:bodyPr/>
                    <a:lstStyle/>
                    <a:p>
                      <a:r>
                        <a:rPr lang="en-US" altLang="zh-CN" sz="1800" dirty="0" smtClean="0"/>
                        <a:t>1/30</a:t>
                      </a:r>
                      <a:endParaRPr lang="zh-CN" altLang="en-US" sz="1800" dirty="0"/>
                    </a:p>
                  </a:txBody>
                  <a:tcPr marT="45700" marB="45700"/>
                </a:tc>
                <a:tc>
                  <a:txBody>
                    <a:bodyPr/>
                    <a:lstStyle/>
                    <a:p>
                      <a:r>
                        <a:rPr lang="en-US" altLang="zh-CN" sz="1800" dirty="0" smtClean="0"/>
                        <a:t>0</a:t>
                      </a:r>
                      <a:endParaRPr lang="zh-CN" altLang="en-US" sz="1800" dirty="0"/>
                    </a:p>
                  </a:txBody>
                  <a:tcPr marT="45700" marB="45700"/>
                </a:tc>
                <a:tc>
                  <a:txBody>
                    <a:bodyPr/>
                    <a:lstStyle/>
                    <a:p>
                      <a:r>
                        <a:rPr lang="en-US" altLang="zh-CN" sz="1800" dirty="0" smtClean="0"/>
                        <a:t>0</a:t>
                      </a:r>
                      <a:endParaRPr lang="zh-CN" altLang="en-US" sz="1800" dirty="0"/>
                    </a:p>
                  </a:txBody>
                  <a:tcPr marT="45700" marB="45700"/>
                </a:tc>
              </a:tr>
              <a:tr h="370681">
                <a:tc>
                  <a:txBody>
                    <a:bodyPr/>
                    <a:lstStyle/>
                    <a:p>
                      <a:r>
                        <a:rPr lang="en-US" altLang="zh-CN" sz="1800" dirty="0" smtClean="0"/>
                        <a:t>0</a:t>
                      </a:r>
                      <a:endParaRPr lang="zh-CN" altLang="en-US" sz="1800" dirty="0"/>
                    </a:p>
                  </a:txBody>
                  <a:tcPr marT="45700" marB="45700"/>
                </a:tc>
                <a:tc>
                  <a:txBody>
                    <a:bodyPr/>
                    <a:lstStyle/>
                    <a:p>
                      <a:r>
                        <a:rPr lang="en-US" altLang="zh-CN" sz="1800" dirty="0" smtClean="0"/>
                        <a:t>x</a:t>
                      </a:r>
                      <a:r>
                        <a:rPr lang="en-US" altLang="zh-CN" sz="1400" dirty="0" smtClean="0"/>
                        <a:t>7</a:t>
                      </a:r>
                      <a:endParaRPr lang="zh-CN" altLang="en-US" sz="1400" dirty="0"/>
                    </a:p>
                  </a:txBody>
                  <a:tcPr marT="45700" marB="45700"/>
                </a:tc>
                <a:tc>
                  <a:txBody>
                    <a:bodyPr/>
                    <a:lstStyle/>
                    <a:p>
                      <a:r>
                        <a:rPr lang="en-US" altLang="zh-CN" sz="1800" dirty="0" smtClean="0"/>
                        <a:t>0</a:t>
                      </a:r>
                      <a:endParaRPr lang="zh-CN" altLang="en-US" sz="1800" dirty="0"/>
                    </a:p>
                  </a:txBody>
                  <a:tcPr marT="45700" marB="45700"/>
                </a:tc>
                <a:tc>
                  <a:txBody>
                    <a:bodyPr/>
                    <a:lstStyle/>
                    <a:p>
                      <a:r>
                        <a:rPr lang="en-US" altLang="zh-CN" sz="1800" dirty="0" smtClean="0"/>
                        <a:t>0</a:t>
                      </a:r>
                      <a:endParaRPr lang="zh-CN" altLang="en-US" sz="1800" dirty="0"/>
                    </a:p>
                  </a:txBody>
                  <a:tcPr marT="45700" marB="45700"/>
                </a:tc>
                <a:tc>
                  <a:txBody>
                    <a:bodyPr/>
                    <a:lstStyle/>
                    <a:p>
                      <a:r>
                        <a:rPr lang="en-US" altLang="zh-CN" sz="1800" dirty="0" smtClean="0"/>
                        <a:t>0</a:t>
                      </a:r>
                      <a:endParaRPr lang="zh-CN" altLang="en-US" sz="1800" dirty="0"/>
                    </a:p>
                  </a:txBody>
                  <a:tcPr marT="45700" marB="45700"/>
                </a:tc>
                <a:tc>
                  <a:txBody>
                    <a:bodyPr/>
                    <a:lstStyle/>
                    <a:p>
                      <a:r>
                        <a:rPr lang="en-US" altLang="zh-CN" sz="1800" dirty="0" smtClean="0">
                          <a:solidFill>
                            <a:srgbClr val="FF0000"/>
                          </a:solidFill>
                        </a:rPr>
                        <a:t>1</a:t>
                      </a:r>
                      <a:endParaRPr lang="zh-CN" altLang="en-US" sz="1800" dirty="0">
                        <a:solidFill>
                          <a:srgbClr val="FF0000"/>
                        </a:solidFill>
                      </a:endParaRPr>
                    </a:p>
                  </a:txBody>
                  <a:tcPr marT="45700" marB="45700"/>
                </a:tc>
                <a:tc>
                  <a:txBody>
                    <a:bodyPr/>
                    <a:lstStyle/>
                    <a:p>
                      <a:r>
                        <a:rPr lang="en-US" altLang="zh-CN" sz="1800" dirty="0" smtClean="0"/>
                        <a:t>0</a:t>
                      </a:r>
                      <a:endParaRPr lang="zh-CN" altLang="en-US" sz="1800" dirty="0"/>
                    </a:p>
                  </a:txBody>
                  <a:tcPr marT="45700" marB="45700"/>
                </a:tc>
                <a:tc>
                  <a:txBody>
                    <a:bodyPr/>
                    <a:lstStyle/>
                    <a:p>
                      <a:r>
                        <a:rPr lang="en-US" altLang="zh-CN" sz="1800" dirty="0" smtClean="0"/>
                        <a:t>0</a:t>
                      </a:r>
                      <a:endParaRPr lang="zh-CN" altLang="en-US" sz="1800" dirty="0"/>
                    </a:p>
                  </a:txBody>
                  <a:tcPr marT="45700" marB="45700"/>
                </a:tc>
                <a:tc>
                  <a:txBody>
                    <a:bodyPr/>
                    <a:lstStyle/>
                    <a:p>
                      <a:r>
                        <a:rPr lang="en-US" altLang="zh-CN" sz="1800" dirty="0" smtClean="0"/>
                        <a:t>0</a:t>
                      </a:r>
                      <a:endParaRPr lang="zh-CN" altLang="en-US" sz="1800" dirty="0"/>
                    </a:p>
                  </a:txBody>
                  <a:tcPr marT="45700" marB="45700"/>
                </a:tc>
                <a:tc>
                  <a:txBody>
                    <a:bodyPr/>
                    <a:lstStyle/>
                    <a:p>
                      <a:r>
                        <a:rPr lang="en-US" altLang="zh-CN" sz="1800" dirty="0" smtClean="0"/>
                        <a:t>1</a:t>
                      </a:r>
                      <a:endParaRPr lang="zh-CN" altLang="en-US" sz="1800" dirty="0"/>
                    </a:p>
                  </a:txBody>
                  <a:tcPr marT="45700" marB="45700"/>
                </a:tc>
                <a:tc>
                  <a:txBody>
                    <a:bodyPr/>
                    <a:lstStyle/>
                    <a:p>
                      <a:r>
                        <a:rPr lang="en-US" altLang="zh-CN" sz="1800" dirty="0" smtClean="0"/>
                        <a:t>0</a:t>
                      </a:r>
                      <a:endParaRPr lang="zh-CN" altLang="en-US" sz="1800" dirty="0"/>
                    </a:p>
                  </a:txBody>
                  <a:tcPr marT="45700" marB="45700"/>
                </a:tc>
              </a:tr>
              <a:tr h="370681">
                <a:tc gridSpan="3">
                  <a:txBody>
                    <a:bodyPr/>
                    <a:lstStyle/>
                    <a:p>
                      <a:pPr algn="ctr"/>
                      <a:r>
                        <a:rPr lang="en-US" altLang="zh-CN" sz="1800" dirty="0" err="1" smtClean="0"/>
                        <a:t>C</a:t>
                      </a:r>
                      <a:r>
                        <a:rPr lang="en-US" altLang="zh-CN" sz="1400" dirty="0" err="1" smtClean="0"/>
                        <a:t>j</a:t>
                      </a:r>
                      <a:r>
                        <a:rPr lang="en-US" altLang="zh-CN" sz="1800" dirty="0" err="1" smtClean="0"/>
                        <a:t>-Z</a:t>
                      </a:r>
                      <a:r>
                        <a:rPr lang="en-US" altLang="zh-CN" sz="1400" dirty="0" err="1" smtClean="0"/>
                        <a:t>j</a:t>
                      </a:r>
                      <a:endParaRPr lang="zh-CN" altLang="en-US" sz="1400" dirty="0"/>
                    </a:p>
                  </a:txBody>
                  <a:tcPr marT="45700" marB="45700"/>
                </a:tc>
                <a:tc hMerge="1">
                  <a:txBody>
                    <a:bodyPr/>
                    <a:lstStyle/>
                    <a:p>
                      <a:endParaRPr lang="zh-CN" altLang="en-US" dirty="0"/>
                    </a:p>
                  </a:txBody>
                  <a:tcPr/>
                </a:tc>
                <a:tc hMerge="1">
                  <a:txBody>
                    <a:bodyPr/>
                    <a:lstStyle/>
                    <a:p>
                      <a:endParaRPr lang="zh-CN" altLang="en-US" dirty="0"/>
                    </a:p>
                  </a:txBody>
                  <a:tcPr/>
                </a:tc>
                <a:tc>
                  <a:txBody>
                    <a:bodyPr/>
                    <a:lstStyle/>
                    <a:p>
                      <a:r>
                        <a:rPr lang="en-US" altLang="zh-CN" sz="1800" dirty="0" smtClean="0">
                          <a:solidFill>
                            <a:schemeClr val="tx1"/>
                          </a:solidFill>
                        </a:rPr>
                        <a:t>0</a:t>
                      </a:r>
                      <a:endParaRPr lang="zh-CN" altLang="en-US" sz="1800" dirty="0">
                        <a:solidFill>
                          <a:schemeClr val="tx1"/>
                        </a:solidFill>
                      </a:endParaRPr>
                    </a:p>
                  </a:txBody>
                  <a:tcPr marT="45700" marB="45700"/>
                </a:tc>
                <a:tc>
                  <a:txBody>
                    <a:bodyPr/>
                    <a:lstStyle/>
                    <a:p>
                      <a:r>
                        <a:rPr lang="en-US" altLang="zh-CN" sz="1800" dirty="0" smtClean="0">
                          <a:solidFill>
                            <a:schemeClr val="tx1"/>
                          </a:solidFill>
                        </a:rPr>
                        <a:t>0</a:t>
                      </a:r>
                      <a:endParaRPr lang="zh-CN" altLang="en-US" sz="1800" dirty="0">
                        <a:solidFill>
                          <a:schemeClr val="tx1"/>
                        </a:solidFill>
                      </a:endParaRPr>
                    </a:p>
                  </a:txBody>
                  <a:tcPr marT="45700" marB="45700"/>
                </a:tc>
                <a:tc>
                  <a:txBody>
                    <a:bodyPr/>
                    <a:lstStyle/>
                    <a:p>
                      <a:r>
                        <a:rPr lang="en-US" altLang="zh-CN" sz="1800" dirty="0" smtClean="0">
                          <a:solidFill>
                            <a:srgbClr val="FF0000"/>
                          </a:solidFill>
                        </a:rPr>
                        <a:t>2/25</a:t>
                      </a:r>
                      <a:endParaRPr lang="zh-CN" altLang="en-US" sz="1800" dirty="0">
                        <a:solidFill>
                          <a:srgbClr val="FF0000"/>
                        </a:solidFill>
                      </a:endParaRPr>
                    </a:p>
                  </a:txBody>
                  <a:tcPr marT="45700" marB="45700"/>
                </a:tc>
                <a:tc>
                  <a:txBody>
                    <a:bodyPr/>
                    <a:lstStyle/>
                    <a:p>
                      <a:r>
                        <a:rPr lang="en-US" altLang="zh-CN" sz="1800" dirty="0" smtClean="0"/>
                        <a:t>-18</a:t>
                      </a:r>
                      <a:endParaRPr lang="zh-CN" altLang="en-US" sz="1800" dirty="0"/>
                    </a:p>
                  </a:txBody>
                  <a:tcPr marT="45700" marB="45700"/>
                </a:tc>
                <a:tc>
                  <a:txBody>
                    <a:bodyPr/>
                    <a:lstStyle/>
                    <a:p>
                      <a:r>
                        <a:rPr lang="en-US" altLang="zh-CN" sz="1800" dirty="0" smtClean="0"/>
                        <a:t>-1</a:t>
                      </a:r>
                      <a:endParaRPr lang="zh-CN" altLang="en-US" sz="1800" dirty="0"/>
                    </a:p>
                  </a:txBody>
                  <a:tcPr marT="45700" marB="45700"/>
                </a:tc>
                <a:tc>
                  <a:txBody>
                    <a:bodyPr/>
                    <a:lstStyle/>
                    <a:p>
                      <a:r>
                        <a:rPr lang="en-US" altLang="zh-CN" sz="1800" dirty="0" smtClean="0"/>
                        <a:t>-1</a:t>
                      </a:r>
                      <a:endParaRPr lang="zh-CN" altLang="en-US" sz="1800" dirty="0"/>
                    </a:p>
                  </a:txBody>
                  <a:tcPr marT="45700" marB="45700"/>
                </a:tc>
                <a:tc>
                  <a:txBody>
                    <a:bodyPr/>
                    <a:lstStyle/>
                    <a:p>
                      <a:r>
                        <a:rPr lang="en-US" altLang="zh-CN" sz="1800" dirty="0" smtClean="0"/>
                        <a:t>0</a:t>
                      </a:r>
                      <a:endParaRPr lang="zh-CN" altLang="en-US" sz="1800" dirty="0"/>
                    </a:p>
                  </a:txBody>
                  <a:tcPr marT="45700" marB="45700"/>
                </a:tc>
                <a:tc>
                  <a:txBody>
                    <a:bodyPr/>
                    <a:lstStyle/>
                    <a:p>
                      <a:endParaRPr lang="zh-CN" altLang="en-US" sz="1800" dirty="0"/>
                    </a:p>
                  </a:txBody>
                  <a:tcPr marT="45700" marB="4570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017486604"/>
              </p:ext>
            </p:extLst>
          </p:nvPr>
        </p:nvGraphicFramePr>
        <p:xfrm>
          <a:off x="323850" y="5300663"/>
          <a:ext cx="8229598" cy="1484312"/>
        </p:xfrm>
        <a:graphic>
          <a:graphicData uri="http://schemas.openxmlformats.org/drawingml/2006/table">
            <a:tbl>
              <a:tblPr firstRow="1" bandRow="1">
                <a:tableStyleId>{5C22544A-7EE6-4342-B048-85BDC9FD1C3A}</a:tableStyleId>
              </a:tblPr>
              <a:tblGrid>
                <a:gridCol w="864097"/>
                <a:gridCol w="632194"/>
                <a:gridCol w="748145"/>
                <a:gridCol w="748145"/>
                <a:gridCol w="748145"/>
                <a:gridCol w="867788"/>
                <a:gridCol w="628503"/>
                <a:gridCol w="748145"/>
                <a:gridCol w="748145"/>
                <a:gridCol w="899544"/>
                <a:gridCol w="596747"/>
              </a:tblGrid>
              <a:tr h="371078">
                <a:tc>
                  <a:txBody>
                    <a:bodyPr/>
                    <a:lstStyle/>
                    <a:p>
                      <a:r>
                        <a:rPr lang="en-US" altLang="zh-CN" sz="1800" dirty="0" smtClean="0"/>
                        <a:t>3/4</a:t>
                      </a:r>
                      <a:endParaRPr lang="zh-CN" altLang="en-US" sz="1800" dirty="0"/>
                    </a:p>
                  </a:txBody>
                  <a:tcPr marT="45749" marB="45749"/>
                </a:tc>
                <a:tc>
                  <a:txBody>
                    <a:bodyPr/>
                    <a:lstStyle/>
                    <a:p>
                      <a:r>
                        <a:rPr lang="en-US" altLang="zh-CN" sz="1800" dirty="0" smtClean="0"/>
                        <a:t>x</a:t>
                      </a:r>
                      <a:r>
                        <a:rPr lang="en-US" altLang="zh-CN" sz="1400" dirty="0" smtClean="0"/>
                        <a:t>1</a:t>
                      </a:r>
                      <a:endParaRPr lang="zh-CN" altLang="en-US" sz="14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b="0" dirty="0" smtClean="0">
                          <a:solidFill>
                            <a:schemeClr val="tx1"/>
                          </a:solidFill>
                        </a:rPr>
                        <a:t>1</a:t>
                      </a:r>
                      <a:endParaRPr lang="zh-CN" altLang="en-US" sz="1800" b="0" dirty="0">
                        <a:solidFill>
                          <a:schemeClr val="tx1"/>
                        </a:solidFill>
                      </a:endParaRPr>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-84</a:t>
                      </a:r>
                      <a:endParaRPr lang="zh-CN" altLang="en-US" sz="1800" dirty="0"/>
                    </a:p>
                  </a:txBody>
                  <a:tcPr marT="45749" marB="45749"/>
                </a:tc>
                <a:tc>
                  <a:txBody>
                    <a:bodyPr/>
                    <a:lstStyle/>
                    <a:p>
                      <a:r>
                        <a:rPr lang="en-US" altLang="zh-CN" sz="1800" dirty="0" smtClean="0"/>
                        <a:t>-12</a:t>
                      </a:r>
                      <a:endParaRPr lang="zh-CN" altLang="en-US" sz="1800" dirty="0"/>
                    </a:p>
                  </a:txBody>
                  <a:tcPr marT="45749" marB="45749"/>
                </a:tc>
                <a:tc>
                  <a:txBody>
                    <a:bodyPr/>
                    <a:lstStyle/>
                    <a:p>
                      <a:r>
                        <a:rPr lang="en-US" altLang="zh-CN" sz="1800" dirty="0" smtClean="0"/>
                        <a:t>8</a:t>
                      </a:r>
                      <a:endParaRPr lang="zh-CN" altLang="en-US" sz="1800" dirty="0"/>
                    </a:p>
                  </a:txBody>
                  <a:tcPr marT="45749" marB="45749"/>
                </a:tc>
                <a:tc>
                  <a:txBody>
                    <a:bodyPr/>
                    <a:lstStyle/>
                    <a:p>
                      <a:r>
                        <a:rPr lang="en-US" altLang="zh-CN" sz="1800" dirty="0" smtClean="0"/>
                        <a:t>-8/25</a:t>
                      </a:r>
                      <a:endParaRPr lang="zh-CN" altLang="en-US" sz="1800" dirty="0"/>
                    </a:p>
                  </a:txBody>
                  <a:tcPr marT="45749" marB="45749"/>
                </a:tc>
                <a:tc>
                  <a:txBody>
                    <a:bodyPr/>
                    <a:lstStyle/>
                    <a:p>
                      <a:endParaRPr lang="zh-CN" altLang="en-US" sz="1800" dirty="0"/>
                    </a:p>
                  </a:txBody>
                  <a:tcPr marT="45749" marB="45749"/>
                </a:tc>
              </a:tr>
              <a:tr h="371078">
                <a:tc>
                  <a:txBody>
                    <a:bodyPr/>
                    <a:lstStyle/>
                    <a:p>
                      <a:r>
                        <a:rPr lang="en-US" altLang="zh-CN" sz="1800" dirty="0" smtClean="0"/>
                        <a:t>-150</a:t>
                      </a:r>
                      <a:endParaRPr lang="zh-CN" altLang="en-US" sz="1800" dirty="0"/>
                    </a:p>
                  </a:txBody>
                  <a:tcPr marT="45749" marB="45749"/>
                </a:tc>
                <a:tc>
                  <a:txBody>
                    <a:bodyPr/>
                    <a:lstStyle/>
                    <a:p>
                      <a:r>
                        <a:rPr lang="en-US" altLang="zh-CN" sz="1800" dirty="0" smtClean="0"/>
                        <a:t>x</a:t>
                      </a:r>
                      <a:r>
                        <a:rPr lang="en-US" altLang="zh-CN" sz="1400" dirty="0" smtClean="0"/>
                        <a:t>2</a:t>
                      </a:r>
                      <a:endParaRPr lang="zh-CN" altLang="en-US" sz="14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b="0" dirty="0" smtClean="0">
                          <a:solidFill>
                            <a:schemeClr val="tx1"/>
                          </a:solidFill>
                        </a:rPr>
                        <a:t>1</a:t>
                      </a:r>
                      <a:endParaRPr lang="zh-CN" altLang="en-US" sz="1800" b="0" dirty="0">
                        <a:solidFill>
                          <a:schemeClr val="tx1"/>
                        </a:solidFill>
                      </a:endParaRPr>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-1/2</a:t>
                      </a:r>
                      <a:endParaRPr lang="zh-CN" altLang="en-US" sz="1800" dirty="0"/>
                    </a:p>
                  </a:txBody>
                  <a:tcPr marT="45749" marB="45749"/>
                </a:tc>
                <a:tc>
                  <a:txBody>
                    <a:bodyPr/>
                    <a:lstStyle/>
                    <a:p>
                      <a:r>
                        <a:rPr lang="en-US" altLang="zh-CN" sz="1800" dirty="0" smtClean="0"/>
                        <a:t>-1/15</a:t>
                      </a:r>
                      <a:endParaRPr lang="zh-CN" altLang="en-US" sz="1800" dirty="0"/>
                    </a:p>
                  </a:txBody>
                  <a:tcPr marT="45749" marB="45749"/>
                </a:tc>
                <a:tc>
                  <a:txBody>
                    <a:bodyPr/>
                    <a:lstStyle/>
                    <a:p>
                      <a:r>
                        <a:rPr lang="en-US" altLang="zh-CN" sz="1800" dirty="0" smtClean="0"/>
                        <a:t>1/30</a:t>
                      </a:r>
                      <a:endParaRPr lang="zh-CN" altLang="en-US" sz="1800" dirty="0"/>
                    </a:p>
                  </a:txBody>
                  <a:tcPr marT="45749" marB="45749"/>
                </a:tc>
                <a:tc>
                  <a:txBody>
                    <a:bodyPr/>
                    <a:lstStyle/>
                    <a:p>
                      <a:r>
                        <a:rPr lang="en-US" altLang="zh-CN" sz="1800" dirty="0" smtClean="0"/>
                        <a:t>-1/500</a:t>
                      </a:r>
                      <a:endParaRPr lang="zh-CN" altLang="en-US" sz="1800" dirty="0"/>
                    </a:p>
                  </a:txBody>
                  <a:tcPr marT="45749" marB="45749"/>
                </a:tc>
                <a:tc>
                  <a:txBody>
                    <a:bodyPr/>
                    <a:lstStyle/>
                    <a:p>
                      <a:endParaRPr lang="zh-CN" altLang="en-US" sz="1800" dirty="0"/>
                    </a:p>
                  </a:txBody>
                  <a:tcPr marT="45749" marB="45749"/>
                </a:tc>
              </a:tr>
              <a:tr h="371078">
                <a:tc>
                  <a:txBody>
                    <a:bodyPr/>
                    <a:lstStyle/>
                    <a:p>
                      <a:r>
                        <a:rPr lang="en-US" altLang="zh-CN" sz="1800" b="1" dirty="0" smtClean="0"/>
                        <a:t>1/50</a:t>
                      </a:r>
                      <a:endParaRPr lang="zh-CN" altLang="en-US" sz="1800" b="1" dirty="0"/>
                    </a:p>
                  </a:txBody>
                  <a:tcPr marT="45749" marB="45749"/>
                </a:tc>
                <a:tc>
                  <a:txBody>
                    <a:bodyPr/>
                    <a:lstStyle/>
                    <a:p>
                      <a:r>
                        <a:rPr lang="en-US" altLang="zh-CN" sz="1800" b="1" dirty="0" smtClean="0"/>
                        <a:t>x</a:t>
                      </a:r>
                      <a:r>
                        <a:rPr lang="en-US" altLang="zh-CN" sz="1400" b="1" dirty="0" smtClean="0"/>
                        <a:t>3</a:t>
                      </a:r>
                      <a:endParaRPr lang="zh-CN" altLang="en-US" sz="1400" b="1"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b="1" dirty="0" smtClean="0">
                          <a:solidFill>
                            <a:schemeClr val="tx1"/>
                          </a:solidFill>
                        </a:rPr>
                        <a:t>1</a:t>
                      </a:r>
                      <a:endParaRPr lang="zh-CN" altLang="en-US" sz="1800" b="1" dirty="0">
                        <a:solidFill>
                          <a:schemeClr val="tx1"/>
                        </a:solidFill>
                      </a:endParaRPr>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0</a:t>
                      </a:r>
                      <a:endParaRPr lang="zh-CN" altLang="en-US" sz="1800" dirty="0"/>
                    </a:p>
                  </a:txBody>
                  <a:tcPr marT="45749" marB="45749"/>
                </a:tc>
                <a:tc>
                  <a:txBody>
                    <a:bodyPr/>
                    <a:lstStyle/>
                    <a:p>
                      <a:r>
                        <a:rPr lang="en-US" altLang="zh-CN" sz="1800" dirty="0" smtClean="0"/>
                        <a:t>1</a:t>
                      </a:r>
                      <a:endParaRPr lang="zh-CN" altLang="en-US" sz="1800" dirty="0"/>
                    </a:p>
                  </a:txBody>
                  <a:tcPr marT="45749" marB="45749"/>
                </a:tc>
                <a:tc>
                  <a:txBody>
                    <a:bodyPr/>
                    <a:lstStyle/>
                    <a:p>
                      <a:endParaRPr lang="zh-CN" altLang="en-US" sz="1800" dirty="0"/>
                    </a:p>
                  </a:txBody>
                  <a:tcPr marT="45749" marB="45749"/>
                </a:tc>
              </a:tr>
              <a:tr h="371078">
                <a:tc gridSpan="3">
                  <a:txBody>
                    <a:bodyPr/>
                    <a:lstStyle/>
                    <a:p>
                      <a:pPr algn="ctr"/>
                      <a:r>
                        <a:rPr lang="en-US" altLang="zh-CN" sz="1800" dirty="0" err="1" smtClean="0"/>
                        <a:t>C</a:t>
                      </a:r>
                      <a:r>
                        <a:rPr lang="en-US" altLang="zh-CN" sz="1400" dirty="0" err="1" smtClean="0"/>
                        <a:t>j</a:t>
                      </a:r>
                      <a:r>
                        <a:rPr lang="en-US" altLang="zh-CN" sz="1800" dirty="0" err="1" smtClean="0"/>
                        <a:t>-Z</a:t>
                      </a:r>
                      <a:r>
                        <a:rPr lang="en-US" altLang="zh-CN" sz="1400" dirty="0" err="1" smtClean="0"/>
                        <a:t>j</a:t>
                      </a:r>
                      <a:endParaRPr lang="zh-CN" altLang="en-US" sz="1400" dirty="0"/>
                    </a:p>
                  </a:txBody>
                  <a:tcPr marT="45749" marB="45749"/>
                </a:tc>
                <a:tc hMerge="1">
                  <a:txBody>
                    <a:bodyPr/>
                    <a:lstStyle/>
                    <a:p>
                      <a:endParaRPr lang="zh-CN" altLang="en-US" dirty="0"/>
                    </a:p>
                  </a:txBody>
                  <a:tcPr/>
                </a:tc>
                <a:tc hMerge="1">
                  <a:txBody>
                    <a:bodyPr/>
                    <a:lstStyle/>
                    <a:p>
                      <a:endParaRPr lang="zh-CN" altLang="en-US" dirty="0"/>
                    </a:p>
                  </a:txBody>
                  <a:tcPr/>
                </a:tc>
                <a:tc>
                  <a:txBody>
                    <a:bodyPr/>
                    <a:lstStyle/>
                    <a:p>
                      <a:r>
                        <a:rPr lang="en-US" altLang="zh-CN" sz="1800" dirty="0" smtClean="0">
                          <a:solidFill>
                            <a:schemeClr val="tx1"/>
                          </a:solidFill>
                        </a:rPr>
                        <a:t>0</a:t>
                      </a:r>
                      <a:endParaRPr lang="zh-CN" altLang="en-US" sz="1800" dirty="0">
                        <a:solidFill>
                          <a:schemeClr val="tx1"/>
                        </a:solidFill>
                      </a:endParaRPr>
                    </a:p>
                  </a:txBody>
                  <a:tcPr marT="45749" marB="45749"/>
                </a:tc>
                <a:tc>
                  <a:txBody>
                    <a:bodyPr/>
                    <a:lstStyle/>
                    <a:p>
                      <a:r>
                        <a:rPr lang="en-US" altLang="zh-CN" sz="1800" dirty="0" smtClean="0">
                          <a:solidFill>
                            <a:schemeClr val="tx1"/>
                          </a:solidFill>
                        </a:rPr>
                        <a:t>0</a:t>
                      </a:r>
                      <a:endParaRPr lang="zh-CN" altLang="en-US" sz="1800" dirty="0">
                        <a:solidFill>
                          <a:schemeClr val="tx1"/>
                        </a:solidFill>
                      </a:endParaRPr>
                    </a:p>
                  </a:txBody>
                  <a:tcPr marT="45749" marB="45749"/>
                </a:tc>
                <a:tc>
                  <a:txBody>
                    <a:bodyPr/>
                    <a:lstStyle/>
                    <a:p>
                      <a:r>
                        <a:rPr lang="en-US" altLang="zh-CN" sz="1800" dirty="0" smtClean="0">
                          <a:solidFill>
                            <a:schemeClr val="tx1"/>
                          </a:solidFill>
                        </a:rPr>
                        <a:t>0</a:t>
                      </a:r>
                      <a:endParaRPr lang="zh-CN" altLang="en-US" sz="1800" dirty="0">
                        <a:solidFill>
                          <a:schemeClr val="tx1"/>
                        </a:solidFill>
                      </a:endParaRPr>
                    </a:p>
                  </a:txBody>
                  <a:tcPr marT="45749" marB="45749"/>
                </a:tc>
                <a:tc>
                  <a:txBody>
                    <a:bodyPr/>
                    <a:lstStyle/>
                    <a:p>
                      <a:r>
                        <a:rPr lang="en-US" altLang="zh-CN" sz="1800" dirty="0" smtClean="0"/>
                        <a:t>-18</a:t>
                      </a:r>
                      <a:endParaRPr lang="zh-CN" altLang="en-US" sz="1800" dirty="0"/>
                    </a:p>
                  </a:txBody>
                  <a:tcPr marT="45749" marB="45749"/>
                </a:tc>
                <a:tc>
                  <a:txBody>
                    <a:bodyPr/>
                    <a:lstStyle/>
                    <a:p>
                      <a:r>
                        <a:rPr lang="en-US" altLang="zh-CN" sz="1800" dirty="0" smtClean="0"/>
                        <a:t>-1</a:t>
                      </a:r>
                      <a:endParaRPr lang="zh-CN" altLang="en-US" sz="1800" dirty="0"/>
                    </a:p>
                  </a:txBody>
                  <a:tcPr marT="45749" marB="45749"/>
                </a:tc>
                <a:tc>
                  <a:txBody>
                    <a:bodyPr/>
                    <a:lstStyle/>
                    <a:p>
                      <a:r>
                        <a:rPr lang="en-US" altLang="zh-CN" sz="1800" dirty="0" smtClean="0"/>
                        <a:t>-1</a:t>
                      </a:r>
                      <a:endParaRPr lang="zh-CN" altLang="en-US" sz="1800" dirty="0"/>
                    </a:p>
                  </a:txBody>
                  <a:tcPr marT="45749" marB="45749"/>
                </a:tc>
                <a:tc>
                  <a:txBody>
                    <a:bodyPr/>
                    <a:lstStyle/>
                    <a:p>
                      <a:r>
                        <a:rPr lang="en-US" altLang="zh-CN" sz="1800" dirty="0" smtClean="0"/>
                        <a:t>-2/25</a:t>
                      </a:r>
                      <a:endParaRPr lang="zh-CN" altLang="en-US" sz="1800" dirty="0"/>
                    </a:p>
                  </a:txBody>
                  <a:tcPr marT="45749" marB="45749"/>
                </a:tc>
                <a:tc>
                  <a:txBody>
                    <a:bodyPr/>
                    <a:lstStyle/>
                    <a:p>
                      <a:endParaRPr lang="zh-CN" altLang="en-US" sz="1800" dirty="0"/>
                    </a:p>
                  </a:txBody>
                  <a:tcPr marT="45749" marB="45749"/>
                </a:tc>
              </a:tr>
            </a:tbl>
          </a:graphicData>
        </a:graphic>
      </p:graphicFrame>
      <p:pic>
        <p:nvPicPr>
          <p:cNvPr id="39938" name="Picture 2"/>
          <p:cNvPicPr>
            <a:picLocks noChangeAspect="1" noChangeArrowheads="1"/>
          </p:cNvPicPr>
          <p:nvPr/>
        </p:nvPicPr>
        <p:blipFill>
          <a:blip r:embed="rId3"/>
          <a:srcRect/>
          <a:stretch>
            <a:fillRect/>
          </a:stretch>
        </p:blipFill>
        <p:spPr bwMode="auto">
          <a:xfrm>
            <a:off x="2555776" y="1916832"/>
            <a:ext cx="4838700" cy="3406775"/>
          </a:xfrm>
          <a:prstGeom prst="rect">
            <a:avLst/>
          </a:prstGeom>
          <a:solidFill>
            <a:schemeClr val="accent1">
              <a:tint val="20000"/>
            </a:schemeClr>
          </a:solidFill>
          <a:ln>
            <a:noFill/>
          </a:ln>
          <a:effec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3993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txBox="1">
            <a:spLocks noChangeArrowheads="1"/>
          </p:cNvSpPr>
          <p:nvPr/>
        </p:nvSpPr>
        <p:spPr bwMode="auto">
          <a:xfrm>
            <a:off x="0" y="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en-US" altLang="zh-CN" sz="3200" b="1">
                <a:solidFill>
                  <a:schemeClr val="hlink"/>
                </a:solidFill>
                <a:latin typeface="黑体" pitchFamily="2" charset="-122"/>
                <a:ea typeface="黑体" pitchFamily="2" charset="-122"/>
                <a:cs typeface="Times New Roman" pitchFamily="18" charset="0"/>
              </a:rPr>
              <a:t>5.1   </a:t>
            </a:r>
            <a:r>
              <a:rPr lang="zh-CN" altLang="en-US" sz="3200" b="1">
                <a:solidFill>
                  <a:schemeClr val="hlink"/>
                </a:solidFill>
                <a:latin typeface="黑体" pitchFamily="2" charset="-122"/>
                <a:ea typeface="黑体" pitchFamily="2" charset="-122"/>
                <a:cs typeface="Times New Roman" pitchFamily="18" charset="0"/>
              </a:rPr>
              <a:t>人工变量法</a:t>
            </a:r>
          </a:p>
        </p:txBody>
      </p:sp>
      <p:sp>
        <p:nvSpPr>
          <p:cNvPr id="3" name="Rectangle 3"/>
          <p:cNvSpPr txBox="1">
            <a:spLocks noChangeArrowheads="1"/>
          </p:cNvSpPr>
          <p:nvPr/>
        </p:nvSpPr>
        <p:spPr bwMode="auto">
          <a:xfrm>
            <a:off x="0" y="2708275"/>
            <a:ext cx="8915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spcBef>
                <a:spcPts val="600"/>
              </a:spcBef>
              <a:buClr>
                <a:schemeClr val="accent1"/>
              </a:buClr>
              <a:buSzPct val="70000"/>
              <a:buFont typeface="Wingdings" pitchFamily="2" charset="2"/>
              <a:buNone/>
            </a:pPr>
            <a:r>
              <a:rPr lang="zh-CN" altLang="en-US" sz="2800" b="1">
                <a:latin typeface="楷体_GB2312" pitchFamily="49" charset="-122"/>
                <a:ea typeface="楷体_GB2312" pitchFamily="49" charset="-122"/>
                <a:cs typeface="Times New Roman" pitchFamily="18" charset="0"/>
              </a:rPr>
              <a:t>其中没有可作为初始基的单位矩阵，则分别给每一个约束方程加入人工变量</a:t>
            </a:r>
            <a:r>
              <a:rPr lang="en-US" altLang="zh-CN" sz="2800" b="1" i="1">
                <a:latin typeface="Times New Roman" pitchFamily="18" charset="0"/>
                <a:ea typeface="楷体_GB2312" pitchFamily="49" charset="-122"/>
                <a:cs typeface="Times New Roman" pitchFamily="18" charset="0"/>
              </a:rPr>
              <a:t>x</a:t>
            </a:r>
            <a:r>
              <a:rPr lang="en-US" altLang="zh-CN" sz="2800" b="1" i="1" baseline="-30000">
                <a:latin typeface="Times New Roman" pitchFamily="18" charset="0"/>
                <a:ea typeface="楷体_GB2312" pitchFamily="49" charset="-122"/>
                <a:cs typeface="Times New Roman" pitchFamily="18" charset="0"/>
              </a:rPr>
              <a:t>n+</a:t>
            </a:r>
            <a:r>
              <a:rPr lang="en-US" altLang="zh-CN" sz="2800" b="1" baseline="-30000">
                <a:latin typeface="Times New Roman" pitchFamily="18" charset="0"/>
                <a:ea typeface="楷体_GB2312" pitchFamily="49" charset="-122"/>
                <a:cs typeface="Times New Roman" pitchFamily="18" charset="0"/>
              </a:rPr>
              <a:t>1</a:t>
            </a:r>
            <a:r>
              <a:rPr lang="en-US" altLang="zh-CN" sz="2800" b="1" i="1">
                <a:latin typeface="Times New Roman" pitchFamily="18" charset="0"/>
                <a:ea typeface="楷体_GB2312" pitchFamily="49" charset="-122"/>
                <a:cs typeface="Times New Roman" pitchFamily="18" charset="0"/>
              </a:rPr>
              <a:t>,…,x</a:t>
            </a:r>
            <a:r>
              <a:rPr lang="en-US" altLang="zh-CN" sz="2800" b="1" i="1" baseline="-30000">
                <a:latin typeface="Times New Roman" pitchFamily="18" charset="0"/>
                <a:ea typeface="楷体_GB2312" pitchFamily="49" charset="-122"/>
                <a:cs typeface="Times New Roman" pitchFamily="18" charset="0"/>
              </a:rPr>
              <a:t>n+m</a:t>
            </a:r>
            <a:r>
              <a:rPr lang="zh-CN" altLang="en-US" sz="2800" b="1">
                <a:latin typeface="楷体_GB2312" pitchFamily="49" charset="-122"/>
                <a:ea typeface="楷体_GB2312" pitchFamily="49" charset="-122"/>
                <a:cs typeface="Times New Roman" pitchFamily="18" charset="0"/>
              </a:rPr>
              <a:t>，得到</a:t>
            </a:r>
            <a:endParaRPr lang="en-US" altLang="zh-CN">
              <a:latin typeface="Century Schoolbook" pitchFamily="18" charset="0"/>
              <a:ea typeface="楷体_GB2312" pitchFamily="49" charset="-122"/>
              <a:cs typeface="Times New Roman" pitchFamily="18" charset="0"/>
            </a:endParaRPr>
          </a:p>
        </p:txBody>
      </p:sp>
      <p:graphicFrame>
        <p:nvGraphicFramePr>
          <p:cNvPr id="4" name="Object 1"/>
          <p:cNvGraphicFramePr>
            <a:graphicFrameLocks noChangeAspect="1"/>
          </p:cNvGraphicFramePr>
          <p:nvPr/>
        </p:nvGraphicFramePr>
        <p:xfrm>
          <a:off x="5076825" y="1700213"/>
          <a:ext cx="1600200" cy="1108075"/>
        </p:xfrm>
        <a:graphic>
          <a:graphicData uri="http://schemas.openxmlformats.org/presentationml/2006/ole">
            <mc:AlternateContent xmlns:mc="http://schemas.openxmlformats.org/markup-compatibility/2006">
              <mc:Choice xmlns:v="urn:schemas-microsoft-com:vml" Requires="v">
                <p:oleObj spid="_x0000_s4106" name="Equation" r:id="rId3" imgW="660400" imgH="457200" progId="Equation.3">
                  <p:embed/>
                </p:oleObj>
              </mc:Choice>
              <mc:Fallback>
                <p:oleObj name="Equation" r:id="rId3" imgW="6604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700213"/>
                        <a:ext cx="16002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2"/>
          <p:cNvGraphicFramePr>
            <a:graphicFrameLocks noChangeAspect="1"/>
          </p:cNvGraphicFramePr>
          <p:nvPr/>
        </p:nvGraphicFramePr>
        <p:xfrm>
          <a:off x="319088" y="3789363"/>
          <a:ext cx="8574087" cy="3009900"/>
        </p:xfrm>
        <a:graphic>
          <a:graphicData uri="http://schemas.openxmlformats.org/presentationml/2006/ole">
            <mc:AlternateContent xmlns:mc="http://schemas.openxmlformats.org/markup-compatibility/2006">
              <mc:Choice xmlns:v="urn:schemas-microsoft-com:vml" Requires="v">
                <p:oleObj spid="_x0000_s4107" name="Equation" r:id="rId5" imgW="3390900" imgH="1168400" progId="Equation.DSMT4">
                  <p:embed/>
                </p:oleObj>
              </mc:Choice>
              <mc:Fallback>
                <p:oleObj name="Equation" r:id="rId5" imgW="3390900" imgH="11684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088" y="3789363"/>
                        <a:ext cx="8574087" cy="3009900"/>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p:cNvSpPr>
            <a:spLocks noChangeArrowheads="1"/>
          </p:cNvSpPr>
          <p:nvPr/>
        </p:nvSpPr>
        <p:spPr bwMode="auto">
          <a:xfrm>
            <a:off x="250825" y="1989138"/>
            <a:ext cx="4827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spcBef>
                <a:spcPts val="600"/>
              </a:spcBef>
              <a:buClr>
                <a:schemeClr val="accent1"/>
              </a:buClr>
              <a:buSzPct val="70000"/>
              <a:buFont typeface="Wingdings" pitchFamily="2" charset="2"/>
              <a:buNone/>
            </a:pPr>
            <a:r>
              <a:rPr lang="zh-CN" altLang="en-US" sz="2800" b="1">
                <a:latin typeface="楷体_GB2312" pitchFamily="49" charset="-122"/>
                <a:ea typeface="楷体_GB2312" pitchFamily="49" charset="-122"/>
                <a:cs typeface="Times New Roman" pitchFamily="18" charset="0"/>
              </a:rPr>
              <a:t>设线性规划问题的约束条件是</a:t>
            </a:r>
          </a:p>
        </p:txBody>
      </p:sp>
      <p:sp>
        <p:nvSpPr>
          <p:cNvPr id="4103" name="Rectangle 8"/>
          <p:cNvSpPr>
            <a:spLocks noChangeArrowheads="1"/>
          </p:cNvSpPr>
          <p:nvPr/>
        </p:nvSpPr>
        <p:spPr bwMode="auto">
          <a:xfrm>
            <a:off x="0" y="731838"/>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latin typeface="楷体_GB2312" pitchFamily="49" charset="-122"/>
                <a:ea typeface="楷体_GB2312" pitchFamily="49" charset="-122"/>
                <a:cs typeface="Times New Roman" pitchFamily="18" charset="0"/>
              </a:rPr>
              <a:t>若约束条件的系数矩阵</a:t>
            </a:r>
            <a:r>
              <a:rPr lang="en-US" altLang="zh-CN" b="1">
                <a:latin typeface="楷体_GB2312" pitchFamily="49" charset="-122"/>
                <a:ea typeface="楷体_GB2312" pitchFamily="49" charset="-122"/>
                <a:cs typeface="Times New Roman" pitchFamily="18" charset="0"/>
              </a:rPr>
              <a:t>A</a:t>
            </a:r>
            <a:r>
              <a:rPr lang="zh-CN" altLang="en-US" b="1">
                <a:latin typeface="楷体_GB2312" pitchFamily="49" charset="-122"/>
                <a:ea typeface="楷体_GB2312" pitchFamily="49" charset="-122"/>
                <a:cs typeface="Times New Roman" pitchFamily="18" charset="0"/>
              </a:rPr>
              <a:t>中存在单位阵构成的基，则容易得到初始基可行解，否则难确定初始基可行解，因此需要引入人工变量。</a:t>
            </a:r>
            <a:r>
              <a:rPr lang="zh-CN" altLang="en-US">
                <a:ea typeface="楷体_GB2312" pitchFamily="49" charset="-122"/>
                <a:cs typeface="Times New Roman" pitchFamily="18" charset="0"/>
              </a:rPr>
              <a:t> </a:t>
            </a:r>
            <a:endParaRPr lang="en-US" altLang="zh-CN">
              <a:ea typeface="楷体_GB2312" pitchFamily="49" charset="-122"/>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ssolve">
                                      <p:cBhvr>
                                        <p:cTn id="15" dur="500"/>
                                        <p:tgtEl>
                                          <p:spTgt spid="3">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0" y="3068638"/>
            <a:ext cx="9144000" cy="12239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latin typeface="Times New Roman" pitchFamily="18" charset="0"/>
                <a:ea typeface="楷体_GB2312" pitchFamily="49" charset="-122"/>
                <a:cs typeface="Times New Roman" pitchFamily="18" charset="0"/>
              </a:rPr>
              <a:t>以</a:t>
            </a:r>
            <a:r>
              <a:rPr lang="en-US" altLang="zh-CN" b="1" i="1">
                <a:latin typeface="Times New Roman" pitchFamily="18" charset="0"/>
                <a:ea typeface="楷体_GB2312" pitchFamily="49" charset="-122"/>
                <a:cs typeface="Times New Roman" pitchFamily="18" charset="0"/>
              </a:rPr>
              <a:t>x</a:t>
            </a:r>
            <a:r>
              <a:rPr lang="en-US" altLang="zh-CN" b="1" i="1" baseline="-30000">
                <a:latin typeface="Times New Roman" pitchFamily="18" charset="0"/>
                <a:ea typeface="楷体_GB2312" pitchFamily="49" charset="-122"/>
                <a:cs typeface="Times New Roman" pitchFamily="18" charset="0"/>
              </a:rPr>
              <a:t>n+1</a:t>
            </a:r>
            <a:r>
              <a:rPr lang="en-US" altLang="zh-CN" b="1" i="1">
                <a:latin typeface="Times New Roman" pitchFamily="18" charset="0"/>
                <a:ea typeface="楷体_GB2312" pitchFamily="49" charset="-122"/>
                <a:cs typeface="Times New Roman" pitchFamily="18" charset="0"/>
              </a:rPr>
              <a:t>,…</a:t>
            </a:r>
            <a:r>
              <a:rPr lang="zh-CN" altLang="en-US" b="1" i="1">
                <a:latin typeface="Times New Roman" pitchFamily="18" charset="0"/>
                <a:ea typeface="楷体_GB2312" pitchFamily="49" charset="-122"/>
                <a:cs typeface="Times New Roman" pitchFamily="18" charset="0"/>
              </a:rPr>
              <a:t>，</a:t>
            </a:r>
            <a:r>
              <a:rPr lang="en-US" altLang="zh-CN" b="1" i="1">
                <a:latin typeface="Times New Roman" pitchFamily="18" charset="0"/>
                <a:ea typeface="楷体_GB2312" pitchFamily="49" charset="-122"/>
                <a:cs typeface="Times New Roman" pitchFamily="18" charset="0"/>
              </a:rPr>
              <a:t>x</a:t>
            </a:r>
            <a:r>
              <a:rPr lang="en-US" altLang="zh-CN" b="1" i="1" baseline="-30000">
                <a:latin typeface="Times New Roman" pitchFamily="18" charset="0"/>
                <a:ea typeface="楷体_GB2312" pitchFamily="49" charset="-122"/>
                <a:cs typeface="Times New Roman" pitchFamily="18" charset="0"/>
              </a:rPr>
              <a:t>n+m</a:t>
            </a:r>
            <a:r>
              <a:rPr lang="zh-CN" altLang="en-US" b="1">
                <a:latin typeface="Times New Roman" pitchFamily="18" charset="0"/>
                <a:ea typeface="楷体_GB2312" pitchFamily="49" charset="-122"/>
                <a:cs typeface="Times New Roman" pitchFamily="18" charset="0"/>
              </a:rPr>
              <a:t>为基变量，可得到一个</a:t>
            </a:r>
            <a:r>
              <a:rPr lang="en-US" altLang="zh-CN" b="1" i="1">
                <a:latin typeface="Times New Roman" pitchFamily="18" charset="0"/>
                <a:ea typeface="楷体_GB2312" pitchFamily="49" charset="-122"/>
                <a:cs typeface="Times New Roman" pitchFamily="18" charset="0"/>
              </a:rPr>
              <a:t>m×m</a:t>
            </a:r>
            <a:r>
              <a:rPr lang="zh-CN" altLang="en-US" b="1">
                <a:latin typeface="Times New Roman" pitchFamily="18" charset="0"/>
                <a:ea typeface="楷体_GB2312" pitchFamily="49" charset="-122"/>
                <a:cs typeface="Times New Roman" pitchFamily="18" charset="0"/>
              </a:rPr>
              <a:t>单位矩阵。令非基变量</a:t>
            </a:r>
            <a:r>
              <a:rPr lang="en-US" altLang="zh-CN" b="1" i="1">
                <a:latin typeface="Times New Roman" pitchFamily="18" charset="0"/>
                <a:ea typeface="楷体_GB2312" pitchFamily="49" charset="-122"/>
                <a:cs typeface="Times New Roman" pitchFamily="18" charset="0"/>
              </a:rPr>
              <a:t>x</a:t>
            </a:r>
            <a:r>
              <a:rPr lang="en-US" altLang="zh-CN" b="1" i="1" baseline="-30000">
                <a:latin typeface="Times New Roman" pitchFamily="18" charset="0"/>
                <a:ea typeface="楷体_GB2312" pitchFamily="49" charset="-122"/>
                <a:cs typeface="Times New Roman" pitchFamily="18" charset="0"/>
              </a:rPr>
              <a:t>1</a:t>
            </a:r>
            <a:r>
              <a:rPr lang="en-US" altLang="zh-CN" b="1" i="1">
                <a:latin typeface="Times New Roman" pitchFamily="18" charset="0"/>
                <a:ea typeface="楷体_GB2312" pitchFamily="49" charset="-122"/>
                <a:cs typeface="Times New Roman" pitchFamily="18" charset="0"/>
              </a:rPr>
              <a:t>,…,x</a:t>
            </a:r>
            <a:r>
              <a:rPr lang="en-US" altLang="zh-CN" b="1" i="1" baseline="-30000">
                <a:latin typeface="Times New Roman" pitchFamily="18" charset="0"/>
                <a:ea typeface="楷体_GB2312" pitchFamily="49" charset="-122"/>
                <a:cs typeface="Times New Roman" pitchFamily="18" charset="0"/>
              </a:rPr>
              <a:t>n</a:t>
            </a:r>
            <a:r>
              <a:rPr lang="zh-CN" altLang="en-US" b="1">
                <a:latin typeface="Times New Roman" pitchFamily="18" charset="0"/>
                <a:ea typeface="楷体_GB2312" pitchFamily="49" charset="-122"/>
                <a:cs typeface="Times New Roman" pitchFamily="18" charset="0"/>
              </a:rPr>
              <a:t>为零，便可得到一个</a:t>
            </a:r>
            <a:r>
              <a:rPr lang="zh-CN" altLang="en-US" b="1">
                <a:solidFill>
                  <a:schemeClr val="hlink"/>
                </a:solidFill>
                <a:latin typeface="Times New Roman" pitchFamily="18" charset="0"/>
                <a:ea typeface="楷体_GB2312" pitchFamily="49" charset="-122"/>
                <a:cs typeface="Times New Roman" pitchFamily="18" charset="0"/>
              </a:rPr>
              <a:t>初始基可行解</a:t>
            </a:r>
          </a:p>
          <a:p>
            <a:r>
              <a:rPr lang="en-US" altLang="zh-CN" b="1">
                <a:latin typeface="Times New Roman" pitchFamily="18" charset="0"/>
                <a:ea typeface="楷体_GB2312" pitchFamily="49" charset="-122"/>
                <a:cs typeface="Times New Roman" pitchFamily="18" charset="0"/>
              </a:rPr>
              <a:t>                               </a:t>
            </a:r>
            <a:r>
              <a:rPr lang="en-US" altLang="zh-CN" b="1" i="1">
                <a:latin typeface="Times New Roman" pitchFamily="18" charset="0"/>
                <a:ea typeface="楷体_GB2312" pitchFamily="49" charset="-122"/>
                <a:cs typeface="Times New Roman" pitchFamily="18" charset="0"/>
              </a:rPr>
              <a:t>X</a:t>
            </a:r>
            <a:r>
              <a:rPr lang="en-US" altLang="zh-CN" b="1" i="1" baseline="30000">
                <a:latin typeface="Times New Roman" pitchFamily="18" charset="0"/>
                <a:ea typeface="楷体_GB2312" pitchFamily="49" charset="-122"/>
                <a:cs typeface="Times New Roman" pitchFamily="18" charset="0"/>
              </a:rPr>
              <a:t>(0)</a:t>
            </a:r>
            <a:r>
              <a:rPr lang="en-US" altLang="zh-CN" b="1" i="1">
                <a:latin typeface="Times New Roman" pitchFamily="18" charset="0"/>
                <a:ea typeface="楷体_GB2312" pitchFamily="49" charset="-122"/>
                <a:cs typeface="Times New Roman" pitchFamily="18" charset="0"/>
              </a:rPr>
              <a:t>=(</a:t>
            </a:r>
            <a:r>
              <a:rPr lang="en-US" altLang="zh-CN" b="1">
                <a:latin typeface="Times New Roman" pitchFamily="18" charset="0"/>
                <a:ea typeface="楷体_GB2312" pitchFamily="49" charset="-122"/>
                <a:cs typeface="Times New Roman" pitchFamily="18" charset="0"/>
              </a:rPr>
              <a:t>0, 0, …, 0, </a:t>
            </a:r>
            <a:r>
              <a:rPr lang="en-US" altLang="zh-CN" b="1" i="1">
                <a:latin typeface="Times New Roman" pitchFamily="18" charset="0"/>
                <a:ea typeface="楷体_GB2312" pitchFamily="49" charset="-122"/>
                <a:cs typeface="Times New Roman" pitchFamily="18" charset="0"/>
              </a:rPr>
              <a:t>b</a:t>
            </a:r>
            <a:r>
              <a:rPr lang="en-US" altLang="zh-CN" b="1" i="1" baseline="-30000">
                <a:latin typeface="Times New Roman" pitchFamily="18" charset="0"/>
                <a:ea typeface="楷体_GB2312" pitchFamily="49" charset="-122"/>
                <a:cs typeface="Times New Roman" pitchFamily="18" charset="0"/>
              </a:rPr>
              <a:t>1</a:t>
            </a:r>
            <a:r>
              <a:rPr lang="en-US" altLang="zh-CN" b="1" i="1">
                <a:latin typeface="Times New Roman" pitchFamily="18" charset="0"/>
                <a:ea typeface="楷体_GB2312" pitchFamily="49" charset="-122"/>
                <a:cs typeface="Times New Roman" pitchFamily="18" charset="0"/>
              </a:rPr>
              <a:t>, b</a:t>
            </a:r>
            <a:r>
              <a:rPr lang="en-US" altLang="zh-CN" b="1" i="1" baseline="-30000">
                <a:latin typeface="Times New Roman" pitchFamily="18" charset="0"/>
                <a:ea typeface="楷体_GB2312" pitchFamily="49" charset="-122"/>
                <a:cs typeface="Times New Roman" pitchFamily="18" charset="0"/>
              </a:rPr>
              <a:t>2,</a:t>
            </a:r>
            <a:r>
              <a:rPr lang="en-US" altLang="zh-CN" b="1" i="1">
                <a:latin typeface="Times New Roman" pitchFamily="18" charset="0"/>
                <a:ea typeface="楷体_GB2312" pitchFamily="49" charset="-122"/>
                <a:cs typeface="Times New Roman" pitchFamily="18" charset="0"/>
              </a:rPr>
              <a:t>… ,b</a:t>
            </a:r>
            <a:r>
              <a:rPr lang="en-US" altLang="zh-CN" b="1" i="1" baseline="-30000">
                <a:latin typeface="Times New Roman" pitchFamily="18" charset="0"/>
                <a:ea typeface="楷体_GB2312" pitchFamily="49" charset="-122"/>
                <a:cs typeface="Times New Roman" pitchFamily="18" charset="0"/>
              </a:rPr>
              <a:t>m</a:t>
            </a:r>
            <a:r>
              <a:rPr lang="en-US" altLang="zh-CN" b="1" i="1">
                <a:latin typeface="Times New Roman" pitchFamily="18" charset="0"/>
                <a:ea typeface="楷体_GB2312" pitchFamily="49" charset="-122"/>
                <a:cs typeface="Times New Roman" pitchFamily="18" charset="0"/>
              </a:rPr>
              <a:t>)</a:t>
            </a:r>
            <a:r>
              <a:rPr lang="en-US" altLang="zh-CN" b="1" i="1" baseline="30000">
                <a:latin typeface="Times New Roman" pitchFamily="18" charset="0"/>
                <a:ea typeface="楷体_GB2312" pitchFamily="49" charset="-122"/>
                <a:cs typeface="Times New Roman" pitchFamily="18" charset="0"/>
              </a:rPr>
              <a:t>T </a:t>
            </a:r>
            <a:endParaRPr lang="en-US" altLang="zh-CN" b="1" i="1">
              <a:solidFill>
                <a:schemeClr val="tx2"/>
              </a:solidFill>
              <a:latin typeface="Times New Roman" pitchFamily="18" charset="0"/>
              <a:ea typeface="楷体_GB2312" pitchFamily="49" charset="-122"/>
              <a:cs typeface="Times New Roman" pitchFamily="18" charset="0"/>
            </a:endParaRPr>
          </a:p>
        </p:txBody>
      </p:sp>
      <p:sp>
        <p:nvSpPr>
          <p:cNvPr id="3" name="Rectangle 3"/>
          <p:cNvSpPr txBox="1">
            <a:spLocks noChangeArrowheads="1"/>
          </p:cNvSpPr>
          <p:nvPr/>
        </p:nvSpPr>
        <p:spPr bwMode="auto">
          <a:xfrm>
            <a:off x="0" y="4338638"/>
            <a:ext cx="9144000"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just">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因为人工变量是后加入到原约束条件中的</a:t>
            </a:r>
            <a:r>
              <a:rPr lang="zh-CN" altLang="en-US" b="1">
                <a:solidFill>
                  <a:schemeClr val="hlink"/>
                </a:solidFill>
                <a:latin typeface="Times New Roman" pitchFamily="18" charset="0"/>
                <a:ea typeface="楷体_GB2312" pitchFamily="49" charset="-122"/>
                <a:cs typeface="Times New Roman" pitchFamily="18" charset="0"/>
              </a:rPr>
              <a:t>虚拟变量</a:t>
            </a:r>
            <a:r>
              <a:rPr lang="zh-CN" altLang="en-US" b="1">
                <a:latin typeface="Times New Roman" pitchFamily="18" charset="0"/>
                <a:ea typeface="楷体_GB2312" pitchFamily="49" charset="-122"/>
                <a:cs typeface="Times New Roman" pitchFamily="18" charset="0"/>
              </a:rPr>
              <a:t>，要求经过基的变换将它们从基变量中逐个替换出来。</a:t>
            </a:r>
          </a:p>
          <a:p>
            <a:pPr algn="just">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基变量中不再含有非零的人工变量，这表示原问题有解。</a:t>
            </a:r>
          </a:p>
          <a:p>
            <a:pPr algn="just">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若在最终表中当所有</a:t>
            </a:r>
            <a:r>
              <a:rPr lang="en-US" altLang="zh-CN" b="1" i="1">
                <a:latin typeface="Times New Roman" pitchFamily="18" charset="0"/>
                <a:ea typeface="楷体_GB2312" pitchFamily="49" charset="-122"/>
                <a:cs typeface="Times New Roman" pitchFamily="18" charset="0"/>
              </a:rPr>
              <a:t>c</a:t>
            </a:r>
            <a:r>
              <a:rPr lang="en-US" altLang="zh-CN" b="1" i="1" baseline="-30000">
                <a:latin typeface="Times New Roman" pitchFamily="18" charset="0"/>
                <a:ea typeface="楷体_GB2312" pitchFamily="49" charset="-122"/>
                <a:cs typeface="Times New Roman" pitchFamily="18" charset="0"/>
              </a:rPr>
              <a:t>j</a:t>
            </a:r>
            <a:r>
              <a:rPr lang="en-US" altLang="zh-CN" b="1" i="1">
                <a:latin typeface="Times New Roman" pitchFamily="18" charset="0"/>
                <a:ea typeface="楷体_GB2312" pitchFamily="49" charset="-122"/>
                <a:cs typeface="Times New Roman" pitchFamily="18" charset="0"/>
              </a:rPr>
              <a:t>-z</a:t>
            </a:r>
            <a:r>
              <a:rPr lang="en-US" altLang="zh-CN" b="1" i="1" baseline="-30000">
                <a:latin typeface="Times New Roman" pitchFamily="18" charset="0"/>
                <a:ea typeface="楷体_GB2312" pitchFamily="49" charset="-122"/>
                <a:cs typeface="Times New Roman" pitchFamily="18" charset="0"/>
              </a:rPr>
              <a:t>j</a:t>
            </a:r>
            <a:r>
              <a:rPr lang="en-US" altLang="zh-CN" b="1" i="1">
                <a:latin typeface="Times New Roman" pitchFamily="18" charset="0"/>
                <a:ea typeface="楷体_GB2312" pitchFamily="49" charset="-122"/>
                <a:cs typeface="Times New Roman" pitchFamily="18" charset="0"/>
              </a:rPr>
              <a:t>≤0</a:t>
            </a:r>
            <a:r>
              <a:rPr lang="zh-CN" altLang="en-US" b="1">
                <a:latin typeface="Times New Roman" pitchFamily="18" charset="0"/>
                <a:ea typeface="楷体_GB2312" pitchFamily="49" charset="-122"/>
                <a:cs typeface="Times New Roman" pitchFamily="18" charset="0"/>
              </a:rPr>
              <a:t>，而在其中还有某个非零人工变量，这表示</a:t>
            </a:r>
            <a:r>
              <a:rPr lang="zh-CN" altLang="en-US" b="1">
                <a:solidFill>
                  <a:schemeClr val="hlink"/>
                </a:solidFill>
                <a:latin typeface="Times New Roman" pitchFamily="18" charset="0"/>
                <a:ea typeface="楷体_GB2312" pitchFamily="49" charset="-122"/>
                <a:cs typeface="Times New Roman" pitchFamily="18" charset="0"/>
              </a:rPr>
              <a:t>原问题无可行解</a:t>
            </a:r>
            <a:r>
              <a:rPr lang="zh-CN" altLang="en-US" b="1">
                <a:latin typeface="Times New Roman" pitchFamily="18" charset="0"/>
                <a:ea typeface="楷体_GB2312" pitchFamily="49" charset="-122"/>
                <a:cs typeface="Times New Roman" pitchFamily="18" charset="0"/>
              </a:rPr>
              <a:t>。</a:t>
            </a:r>
          </a:p>
          <a:p>
            <a:pPr algn="just">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以下讨论如何解含有人工变量的线性规划问题。</a:t>
            </a:r>
            <a:endParaRPr lang="en-US" altLang="zh-CN" sz="2800">
              <a:latin typeface="Century Schoolbook" pitchFamily="18" charset="0"/>
              <a:ea typeface="楷体_GB2312" pitchFamily="49" charset="-122"/>
              <a:cs typeface="Times New Roman" pitchFamily="18" charset="0"/>
            </a:endParaRPr>
          </a:p>
        </p:txBody>
      </p:sp>
      <p:graphicFrame>
        <p:nvGraphicFramePr>
          <p:cNvPr id="5124" name="Object 2"/>
          <p:cNvGraphicFramePr>
            <a:graphicFrameLocks noChangeAspect="1"/>
          </p:cNvGraphicFramePr>
          <p:nvPr/>
        </p:nvGraphicFramePr>
        <p:xfrm>
          <a:off x="246063" y="0"/>
          <a:ext cx="8574087" cy="3009900"/>
        </p:xfrm>
        <a:graphic>
          <a:graphicData uri="http://schemas.openxmlformats.org/presentationml/2006/ole">
            <mc:AlternateContent xmlns:mc="http://schemas.openxmlformats.org/markup-compatibility/2006">
              <mc:Choice xmlns:v="urn:schemas-microsoft-com:vml" Requires="v">
                <p:oleObj spid="_x0000_s5126" name="Equation" r:id="rId3" imgW="3390900" imgH="1168400" progId="Equation.DSMT4">
                  <p:embed/>
                </p:oleObj>
              </mc:Choice>
              <mc:Fallback>
                <p:oleObj name="Equation" r:id="rId3" imgW="3390900" imgH="1168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0"/>
                        <a:ext cx="8574087" cy="3009900"/>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txBox="1">
            <a:spLocks noChangeArrowheads="1"/>
          </p:cNvSpPr>
          <p:nvPr/>
        </p:nvSpPr>
        <p:spPr bwMode="auto">
          <a:xfrm>
            <a:off x="0" y="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en-US" altLang="zh-CN" sz="3600" b="1">
                <a:solidFill>
                  <a:srgbClr val="0000FF"/>
                </a:solidFill>
                <a:latin typeface="黑体" pitchFamily="2" charset="-122"/>
                <a:ea typeface="黑体" pitchFamily="2" charset="-122"/>
                <a:cs typeface="Times New Roman" pitchFamily="18" charset="0"/>
              </a:rPr>
              <a:t>(1). </a:t>
            </a:r>
            <a:r>
              <a:rPr lang="zh-CN" altLang="en-US" sz="3600" b="1">
                <a:solidFill>
                  <a:srgbClr val="0000FF"/>
                </a:solidFill>
                <a:latin typeface="黑体" pitchFamily="2" charset="-122"/>
                <a:ea typeface="黑体" pitchFamily="2" charset="-122"/>
                <a:cs typeface="Times New Roman" pitchFamily="18" charset="0"/>
              </a:rPr>
              <a:t>大</a:t>
            </a:r>
            <a:r>
              <a:rPr lang="en-US" altLang="zh-CN" sz="3600" b="1">
                <a:solidFill>
                  <a:srgbClr val="0000FF"/>
                </a:solidFill>
                <a:latin typeface="Times New Roman" pitchFamily="18" charset="0"/>
                <a:ea typeface="黑体" pitchFamily="2" charset="-122"/>
                <a:cs typeface="Times New Roman" pitchFamily="18" charset="0"/>
              </a:rPr>
              <a:t>M</a:t>
            </a:r>
            <a:r>
              <a:rPr lang="zh-CN" altLang="en-US" sz="3600" b="1">
                <a:solidFill>
                  <a:srgbClr val="0000FF"/>
                </a:solidFill>
                <a:latin typeface="黑体" pitchFamily="2" charset="-122"/>
                <a:ea typeface="黑体" pitchFamily="2" charset="-122"/>
                <a:cs typeface="Times New Roman" pitchFamily="18" charset="0"/>
              </a:rPr>
              <a:t>法</a:t>
            </a:r>
            <a:endParaRPr lang="zh-CN" altLang="en-US" sz="3000">
              <a:solidFill>
                <a:schemeClr val="tx2"/>
              </a:solidFill>
              <a:latin typeface="宋体" pitchFamily="2" charset="-122"/>
              <a:ea typeface="华文楷体" pitchFamily="2" charset="-122"/>
              <a:cs typeface="Times New Roman" pitchFamily="18" charset="0"/>
            </a:endParaRPr>
          </a:p>
        </p:txBody>
      </p:sp>
      <p:sp>
        <p:nvSpPr>
          <p:cNvPr id="3" name="Rectangle 3"/>
          <p:cNvSpPr txBox="1">
            <a:spLocks noChangeArrowheads="1"/>
          </p:cNvSpPr>
          <p:nvPr/>
        </p:nvSpPr>
        <p:spPr bwMode="auto">
          <a:xfrm>
            <a:off x="0" y="620713"/>
            <a:ext cx="9144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在一个线性规划问题的约束条件中加进</a:t>
            </a:r>
            <a:r>
              <a:rPr lang="zh-CN" altLang="en-US" b="1">
                <a:solidFill>
                  <a:schemeClr val="hlink"/>
                </a:solidFill>
                <a:latin typeface="Times New Roman" pitchFamily="18" charset="0"/>
                <a:ea typeface="楷体_GB2312" pitchFamily="49" charset="-122"/>
                <a:cs typeface="Times New Roman" pitchFamily="18" charset="0"/>
              </a:rPr>
              <a:t>人工变量</a:t>
            </a:r>
            <a:r>
              <a:rPr lang="zh-CN" altLang="en-US" b="1">
                <a:latin typeface="Times New Roman" pitchFamily="18" charset="0"/>
                <a:ea typeface="楷体_GB2312" pitchFamily="49" charset="-122"/>
                <a:cs typeface="Times New Roman" pitchFamily="18" charset="0"/>
              </a:rPr>
              <a:t>后，要求人工变量对目标函数取值不受影响；为此假定人工变量在目标函数中的系数为</a:t>
            </a:r>
            <a:r>
              <a:rPr lang="en-US" altLang="zh-CN" b="1" i="1">
                <a:latin typeface="Times New Roman" pitchFamily="18" charset="0"/>
                <a:ea typeface="楷体_GB2312" pitchFamily="49" charset="-122"/>
                <a:cs typeface="Times New Roman" pitchFamily="18" charset="0"/>
              </a:rPr>
              <a:t>-M  </a:t>
            </a:r>
            <a:r>
              <a:rPr lang="en-US" altLang="zh-CN" b="1">
                <a:latin typeface="Times New Roman" pitchFamily="18" charset="0"/>
                <a:ea typeface="楷体_GB2312" pitchFamily="49" charset="-122"/>
                <a:cs typeface="Times New Roman" pitchFamily="18" charset="0"/>
              </a:rPr>
              <a:t>(</a:t>
            </a:r>
            <a:r>
              <a:rPr lang="en-US" altLang="zh-CN" b="1" i="1">
                <a:latin typeface="Times New Roman" pitchFamily="18" charset="0"/>
                <a:ea typeface="楷体_GB2312" pitchFamily="49" charset="-122"/>
                <a:cs typeface="Times New Roman" pitchFamily="18" charset="0"/>
              </a:rPr>
              <a:t>M</a:t>
            </a:r>
            <a:r>
              <a:rPr lang="zh-CN" altLang="en-US" b="1">
                <a:latin typeface="Times New Roman" pitchFamily="18" charset="0"/>
                <a:ea typeface="楷体_GB2312" pitchFamily="49" charset="-122"/>
                <a:cs typeface="Times New Roman" pitchFamily="18" charset="0"/>
              </a:rPr>
              <a:t>为任意大的正数</a:t>
            </a:r>
            <a:r>
              <a:rPr lang="en-US" altLang="zh-CN" b="1">
                <a:latin typeface="Times New Roman" pitchFamily="18" charset="0"/>
                <a:ea typeface="楷体_GB2312" pitchFamily="49" charset="-122"/>
                <a:cs typeface="Times New Roman" pitchFamily="18" charset="0"/>
              </a:rPr>
              <a:t>)</a:t>
            </a:r>
            <a:r>
              <a:rPr lang="zh-CN" altLang="en-US" b="1">
                <a:latin typeface="Times New Roman" pitchFamily="18" charset="0"/>
                <a:ea typeface="楷体_GB2312" pitchFamily="49" charset="-122"/>
                <a:cs typeface="Times New Roman" pitchFamily="18" charset="0"/>
              </a:rPr>
              <a:t>，</a:t>
            </a:r>
          </a:p>
          <a:p>
            <a:pPr>
              <a:spcBef>
                <a:spcPts val="600"/>
              </a:spcBef>
              <a:buClr>
                <a:schemeClr val="accent1"/>
              </a:buClr>
              <a:buSzPct val="70000"/>
              <a:buFont typeface="Wingdings" pitchFamily="2" charset="2"/>
              <a:buChar char=""/>
            </a:pPr>
            <a:r>
              <a:rPr lang="zh-CN" altLang="en-US" b="1">
                <a:latin typeface="Times New Roman" pitchFamily="18" charset="0"/>
                <a:ea typeface="楷体_GB2312" pitchFamily="49" charset="-122"/>
                <a:cs typeface="Times New Roman" pitchFamily="18" charset="0"/>
              </a:rPr>
              <a:t>这样目标函数要实现最大化时，必须把人工变量从基变量换出。否则目标函数不可能实现最大化。 </a:t>
            </a:r>
          </a:p>
        </p:txBody>
      </p:sp>
      <p:sp>
        <p:nvSpPr>
          <p:cNvPr id="4" name="Rectangle 2"/>
          <p:cNvSpPr txBox="1">
            <a:spLocks noChangeArrowheads="1"/>
          </p:cNvSpPr>
          <p:nvPr/>
        </p:nvSpPr>
        <p:spPr bwMode="auto">
          <a:xfrm>
            <a:off x="0" y="2708275"/>
            <a:ext cx="9144000" cy="50482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solidFill>
                  <a:schemeClr val="hlink"/>
                </a:solidFill>
                <a:latin typeface="Times New Roman" pitchFamily="18" charset="0"/>
                <a:ea typeface="楷体_GB2312" pitchFamily="49" charset="-122"/>
              </a:rPr>
              <a:t>例</a:t>
            </a:r>
            <a:r>
              <a:rPr lang="en-US" altLang="zh-CN" b="1">
                <a:solidFill>
                  <a:schemeClr val="hlink"/>
                </a:solidFill>
                <a:latin typeface="Times New Roman" pitchFamily="18" charset="0"/>
                <a:ea typeface="楷体_GB2312" pitchFamily="49" charset="-122"/>
              </a:rPr>
              <a:t>8</a:t>
            </a:r>
            <a:r>
              <a:rPr lang="en-US" altLang="zh-CN" b="1">
                <a:latin typeface="Times New Roman" pitchFamily="18" charset="0"/>
                <a:ea typeface="楷体_GB2312" pitchFamily="49" charset="-122"/>
              </a:rPr>
              <a:t>   </a:t>
            </a:r>
            <a:r>
              <a:rPr lang="zh-CN" altLang="en-US" b="1">
                <a:latin typeface="Times New Roman" pitchFamily="18" charset="0"/>
                <a:ea typeface="楷体_GB2312" pitchFamily="49" charset="-122"/>
              </a:rPr>
              <a:t>现有线性规划问题，试用大</a:t>
            </a:r>
            <a:r>
              <a:rPr lang="en-US" altLang="zh-CN" b="1">
                <a:latin typeface="Times New Roman" pitchFamily="18" charset="0"/>
                <a:ea typeface="楷体_GB2312" pitchFamily="49" charset="-122"/>
              </a:rPr>
              <a:t>M</a:t>
            </a:r>
            <a:r>
              <a:rPr lang="zh-CN" altLang="en-US" b="1">
                <a:latin typeface="Times New Roman" pitchFamily="18" charset="0"/>
                <a:ea typeface="楷体_GB2312" pitchFamily="49" charset="-122"/>
              </a:rPr>
              <a:t>法求解。</a:t>
            </a:r>
          </a:p>
        </p:txBody>
      </p:sp>
      <p:graphicFrame>
        <p:nvGraphicFramePr>
          <p:cNvPr id="5" name="Object 2"/>
          <p:cNvGraphicFramePr>
            <a:graphicFrameLocks noChangeAspect="1"/>
          </p:cNvGraphicFramePr>
          <p:nvPr/>
        </p:nvGraphicFramePr>
        <p:xfrm>
          <a:off x="2051050" y="3213100"/>
          <a:ext cx="4826000" cy="3606800"/>
        </p:xfrm>
        <a:graphic>
          <a:graphicData uri="http://schemas.openxmlformats.org/presentationml/2006/ole">
            <mc:AlternateContent xmlns:mc="http://schemas.openxmlformats.org/markup-compatibility/2006">
              <mc:Choice xmlns:v="urn:schemas-microsoft-com:vml" Requires="v">
                <p:oleObj spid="_x0000_s6151" name="Equation" r:id="rId3" imgW="1308100" imgH="977900" progId="Equation.3">
                  <p:embed/>
                </p:oleObj>
              </mc:Choice>
              <mc:Fallback>
                <p:oleObj name="Equation" r:id="rId3" imgW="1308100" imgH="977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213100"/>
                        <a:ext cx="4826000" cy="3606800"/>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txBox="1">
            <a:spLocks noChangeArrowheads="1"/>
          </p:cNvSpPr>
          <p:nvPr/>
        </p:nvSpPr>
        <p:spPr bwMode="auto">
          <a:xfrm>
            <a:off x="0" y="2852738"/>
            <a:ext cx="9144000" cy="792162"/>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solidFill>
                  <a:schemeClr val="hlink"/>
                </a:solidFill>
                <a:latin typeface="Times New Roman" pitchFamily="18" charset="0"/>
                <a:ea typeface="楷体_GB2312" pitchFamily="49" charset="-122"/>
                <a:cs typeface="Times New Roman" pitchFamily="18" charset="0"/>
              </a:rPr>
              <a:t>解  </a:t>
            </a:r>
            <a:r>
              <a:rPr lang="zh-CN" altLang="en-US" b="1">
                <a:latin typeface="Times New Roman" pitchFamily="18" charset="0"/>
                <a:ea typeface="楷体_GB2312" pitchFamily="49" charset="-122"/>
                <a:cs typeface="Times New Roman" pitchFamily="18" charset="0"/>
              </a:rPr>
              <a:t>在上述问题的约束条件中加入松弛变量</a:t>
            </a:r>
            <a:r>
              <a:rPr lang="en-US" altLang="zh-CN" b="1">
                <a:latin typeface="Times New Roman" pitchFamily="18" charset="0"/>
                <a:ea typeface="楷体_GB2312" pitchFamily="49" charset="-122"/>
                <a:cs typeface="Times New Roman" pitchFamily="18" charset="0"/>
              </a:rPr>
              <a:t>x</a:t>
            </a:r>
            <a:r>
              <a:rPr lang="en-US" altLang="zh-CN" b="1" baseline="-30000">
                <a:latin typeface="Times New Roman" pitchFamily="18" charset="0"/>
                <a:ea typeface="楷体_GB2312" pitchFamily="49" charset="-122"/>
                <a:cs typeface="Times New Roman" pitchFamily="18" charset="0"/>
              </a:rPr>
              <a:t>4</a:t>
            </a:r>
            <a:r>
              <a:rPr lang="zh-CN" altLang="en-US" b="1">
                <a:latin typeface="Times New Roman" pitchFamily="18" charset="0"/>
                <a:ea typeface="楷体_GB2312" pitchFamily="49" charset="-122"/>
                <a:cs typeface="Times New Roman" pitchFamily="18" charset="0"/>
              </a:rPr>
              <a:t>，剩余变量</a:t>
            </a:r>
            <a:r>
              <a:rPr lang="en-US" altLang="zh-CN" b="1">
                <a:latin typeface="Times New Roman" pitchFamily="18" charset="0"/>
                <a:ea typeface="楷体_GB2312" pitchFamily="49" charset="-122"/>
                <a:cs typeface="Times New Roman" pitchFamily="18" charset="0"/>
              </a:rPr>
              <a:t>x</a:t>
            </a:r>
            <a:r>
              <a:rPr lang="en-US" altLang="zh-CN" b="1" baseline="-30000">
                <a:latin typeface="Times New Roman" pitchFamily="18" charset="0"/>
                <a:ea typeface="楷体_GB2312" pitchFamily="49" charset="-122"/>
                <a:cs typeface="Times New Roman" pitchFamily="18" charset="0"/>
              </a:rPr>
              <a:t>5</a:t>
            </a:r>
            <a:r>
              <a:rPr lang="zh-CN" altLang="en-US" b="1">
                <a:latin typeface="Times New Roman" pitchFamily="18" charset="0"/>
                <a:ea typeface="楷体_GB2312" pitchFamily="49" charset="-122"/>
                <a:cs typeface="Times New Roman" pitchFamily="18" charset="0"/>
              </a:rPr>
              <a:t>，人工变量</a:t>
            </a:r>
            <a:r>
              <a:rPr lang="en-US" altLang="zh-CN" b="1">
                <a:latin typeface="Times New Roman" pitchFamily="18" charset="0"/>
                <a:ea typeface="楷体_GB2312" pitchFamily="49" charset="-122"/>
                <a:cs typeface="Times New Roman" pitchFamily="18" charset="0"/>
              </a:rPr>
              <a:t>x</a:t>
            </a:r>
            <a:r>
              <a:rPr lang="en-US" altLang="zh-CN" b="1" baseline="-30000">
                <a:latin typeface="Times New Roman" pitchFamily="18" charset="0"/>
                <a:ea typeface="楷体_GB2312" pitchFamily="49" charset="-122"/>
                <a:cs typeface="Times New Roman" pitchFamily="18" charset="0"/>
              </a:rPr>
              <a:t>6</a:t>
            </a:r>
            <a:r>
              <a:rPr lang="en-US" altLang="zh-CN" b="1">
                <a:latin typeface="Times New Roman" pitchFamily="18" charset="0"/>
                <a:ea typeface="楷体_GB2312" pitchFamily="49" charset="-122"/>
                <a:cs typeface="Times New Roman" pitchFamily="18" charset="0"/>
              </a:rPr>
              <a:t>, x</a:t>
            </a:r>
            <a:r>
              <a:rPr lang="en-US" altLang="zh-CN" b="1" baseline="-30000">
                <a:latin typeface="Times New Roman" pitchFamily="18" charset="0"/>
                <a:ea typeface="楷体_GB2312" pitchFamily="49" charset="-122"/>
                <a:cs typeface="Times New Roman" pitchFamily="18" charset="0"/>
              </a:rPr>
              <a:t>7</a:t>
            </a:r>
            <a:r>
              <a:rPr lang="zh-CN" altLang="en-US" b="1">
                <a:latin typeface="Times New Roman" pitchFamily="18" charset="0"/>
                <a:ea typeface="楷体_GB2312" pitchFamily="49" charset="-122"/>
                <a:cs typeface="Times New Roman" pitchFamily="18" charset="0"/>
              </a:rPr>
              <a:t>，得到</a:t>
            </a:r>
          </a:p>
        </p:txBody>
      </p:sp>
      <p:graphicFrame>
        <p:nvGraphicFramePr>
          <p:cNvPr id="3" name="Object 2"/>
          <p:cNvGraphicFramePr>
            <a:graphicFrameLocks noChangeAspect="1"/>
          </p:cNvGraphicFramePr>
          <p:nvPr/>
        </p:nvGraphicFramePr>
        <p:xfrm>
          <a:off x="395288" y="3656013"/>
          <a:ext cx="7772400" cy="2652712"/>
        </p:xfrm>
        <a:graphic>
          <a:graphicData uri="http://schemas.openxmlformats.org/presentationml/2006/ole">
            <mc:AlternateContent xmlns:mc="http://schemas.openxmlformats.org/markup-compatibility/2006">
              <mc:Choice xmlns:v="urn:schemas-microsoft-com:vml" Requires="v">
                <p:oleObj spid="_x0000_s7176" name="Equation" r:id="rId3" imgW="2463800" imgH="977900" progId="Equation.3">
                  <p:embed/>
                </p:oleObj>
              </mc:Choice>
              <mc:Fallback>
                <p:oleObj name="Equation" r:id="rId3" imgW="2463800" imgH="977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656013"/>
                        <a:ext cx="7772400" cy="2652712"/>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5"/>
          <p:cNvSpPr>
            <a:spLocks noChangeArrowheads="1"/>
          </p:cNvSpPr>
          <p:nvPr/>
        </p:nvSpPr>
        <p:spPr bwMode="auto">
          <a:xfrm>
            <a:off x="0" y="6400800"/>
            <a:ext cx="914400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b="1">
                <a:latin typeface="楷体_GB2312" pitchFamily="49" charset="-122"/>
                <a:ea typeface="楷体_GB2312" pitchFamily="49" charset="-122"/>
                <a:cs typeface="Times New Roman" pitchFamily="18" charset="0"/>
              </a:rPr>
              <a:t>这里</a:t>
            </a:r>
            <a:r>
              <a:rPr lang="en-US" altLang="zh-CN" b="1" i="1">
                <a:solidFill>
                  <a:srgbClr val="C00000"/>
                </a:solidFill>
                <a:latin typeface="楷体_GB2312" pitchFamily="49" charset="-122"/>
                <a:ea typeface="楷体_GB2312" pitchFamily="49" charset="-122"/>
                <a:cs typeface="Times New Roman" pitchFamily="18" charset="0"/>
              </a:rPr>
              <a:t>M</a:t>
            </a:r>
            <a:r>
              <a:rPr lang="zh-CN" altLang="en-US" b="1">
                <a:latin typeface="楷体_GB2312" pitchFamily="49" charset="-122"/>
                <a:ea typeface="楷体_GB2312" pitchFamily="49" charset="-122"/>
                <a:cs typeface="Times New Roman" pitchFamily="18" charset="0"/>
              </a:rPr>
              <a:t>是一个任意大的正数。 </a:t>
            </a:r>
          </a:p>
        </p:txBody>
      </p:sp>
      <p:graphicFrame>
        <p:nvGraphicFramePr>
          <p:cNvPr id="7173" name="Object 7"/>
          <p:cNvGraphicFramePr>
            <a:graphicFrameLocks noChangeAspect="1"/>
          </p:cNvGraphicFramePr>
          <p:nvPr/>
        </p:nvGraphicFramePr>
        <p:xfrm>
          <a:off x="1908175" y="0"/>
          <a:ext cx="4826000" cy="2852738"/>
        </p:xfrm>
        <a:graphic>
          <a:graphicData uri="http://schemas.openxmlformats.org/presentationml/2006/ole">
            <mc:AlternateContent xmlns:mc="http://schemas.openxmlformats.org/markup-compatibility/2006">
              <mc:Choice xmlns:v="urn:schemas-microsoft-com:vml" Requires="v">
                <p:oleObj spid="_x0000_s7177" name="Equation" r:id="rId5" imgW="1308100" imgH="977900" progId="Equation.3">
                  <p:embed/>
                </p:oleObj>
              </mc:Choice>
              <mc:Fallback>
                <p:oleObj name="Equation" r:id="rId5" imgW="1308100" imgH="977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0"/>
                        <a:ext cx="4826000" cy="2852738"/>
                      </a:xfrm>
                      <a:prstGeom prst="rect">
                        <a:avLst/>
                      </a:prstGeom>
                      <a:solidFill>
                        <a:srgbClr val="66FF99"/>
                      </a:solidFill>
                      <a:ln>
                        <a:noFill/>
                      </a:ln>
                      <a:effectLst/>
                      <a:extLs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ChangeArrowheads="1"/>
          </p:cNvSpPr>
          <p:nvPr/>
        </p:nvSpPr>
        <p:spPr bwMode="auto">
          <a:xfrm>
            <a:off x="0" y="0"/>
            <a:ext cx="9144000" cy="836613"/>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latin typeface="Times New Roman" pitchFamily="18" charset="0"/>
                <a:ea typeface="楷体_GB2312" pitchFamily="49" charset="-122"/>
                <a:cs typeface="Times New Roman" pitchFamily="18" charset="0"/>
              </a:rPr>
              <a:t>因本例的目标函数是要求</a:t>
            </a:r>
            <a:r>
              <a:rPr lang="en-US" altLang="zh-CN" b="1">
                <a:latin typeface="Times New Roman" pitchFamily="18" charset="0"/>
                <a:ea typeface="楷体_GB2312" pitchFamily="49" charset="-122"/>
                <a:cs typeface="Times New Roman" pitchFamily="18" charset="0"/>
              </a:rPr>
              <a:t>min </a:t>
            </a:r>
            <a:r>
              <a:rPr lang="zh-CN" altLang="en-US" b="1">
                <a:latin typeface="Times New Roman" pitchFamily="18" charset="0"/>
                <a:ea typeface="楷体_GB2312" pitchFamily="49" charset="-122"/>
                <a:cs typeface="Times New Roman" pitchFamily="18" charset="0"/>
              </a:rPr>
              <a:t>，所以用所有</a:t>
            </a:r>
            <a:r>
              <a:rPr lang="en-US" altLang="zh-CN" b="1">
                <a:latin typeface="Times New Roman" pitchFamily="18" charset="0"/>
                <a:ea typeface="楷体_GB2312" pitchFamily="49" charset="-122"/>
                <a:cs typeface="Times New Roman" pitchFamily="18" charset="0"/>
              </a:rPr>
              <a:t>c</a:t>
            </a:r>
            <a:r>
              <a:rPr lang="en-US" altLang="zh-CN" b="1" baseline="-25000">
                <a:latin typeface="Times New Roman" pitchFamily="18" charset="0"/>
                <a:ea typeface="楷体_GB2312" pitchFamily="49" charset="-122"/>
                <a:cs typeface="Times New Roman" pitchFamily="18" charset="0"/>
              </a:rPr>
              <a:t>j</a:t>
            </a:r>
            <a:r>
              <a:rPr lang="en-US" altLang="zh-CN" b="1">
                <a:latin typeface="Times New Roman" pitchFamily="18" charset="0"/>
                <a:ea typeface="楷体_GB2312" pitchFamily="49" charset="-122"/>
                <a:cs typeface="Times New Roman" pitchFamily="18" charset="0"/>
              </a:rPr>
              <a:t>-z</a:t>
            </a:r>
            <a:r>
              <a:rPr lang="en-US" altLang="zh-CN" b="1" baseline="-25000">
                <a:latin typeface="Times New Roman" pitchFamily="18" charset="0"/>
                <a:ea typeface="楷体_GB2312" pitchFamily="49" charset="-122"/>
                <a:cs typeface="Times New Roman" pitchFamily="18" charset="0"/>
              </a:rPr>
              <a:t>j</a:t>
            </a:r>
            <a:r>
              <a:rPr lang="en-US" altLang="zh-CN" b="1">
                <a:latin typeface="Times New Roman" pitchFamily="18" charset="0"/>
                <a:ea typeface="楷体_GB2312" pitchFamily="49" charset="-122"/>
                <a:cs typeface="Times New Roman" pitchFamily="18" charset="0"/>
              </a:rPr>
              <a:t>≥0</a:t>
            </a:r>
            <a:r>
              <a:rPr lang="zh-CN" altLang="en-US" b="1">
                <a:latin typeface="Times New Roman" pitchFamily="18" charset="0"/>
                <a:ea typeface="楷体_GB2312" pitchFamily="49" charset="-122"/>
                <a:cs typeface="Times New Roman" pitchFamily="18" charset="0"/>
              </a:rPr>
              <a:t>来判别目标函数是否实现了最小化</a:t>
            </a:r>
            <a:r>
              <a:rPr lang="en-US" altLang="zh-CN" b="1">
                <a:latin typeface="Times New Roman" pitchFamily="18" charset="0"/>
                <a:ea typeface="楷体_GB2312" pitchFamily="49" charset="-122"/>
                <a:cs typeface="Times New Roman" pitchFamily="18" charset="0"/>
              </a:rPr>
              <a:t>.</a:t>
            </a:r>
            <a:endParaRPr lang="zh-CN" altLang="en-US" b="1">
              <a:latin typeface="Times New Roman" pitchFamily="18" charset="0"/>
              <a:ea typeface="楷体_GB2312" pitchFamily="49" charset="-122"/>
              <a:cs typeface="Times New Roman" pitchFamily="18" charset="0"/>
            </a:endParaRPr>
          </a:p>
        </p:txBody>
      </p:sp>
      <p:graphicFrame>
        <p:nvGraphicFramePr>
          <p:cNvPr id="3" name="Object 2"/>
          <p:cNvGraphicFramePr>
            <a:graphicFrameLocks noChangeAspect="1"/>
          </p:cNvGraphicFramePr>
          <p:nvPr/>
        </p:nvGraphicFramePr>
        <p:xfrm>
          <a:off x="323850" y="1268413"/>
          <a:ext cx="8458200" cy="2952750"/>
        </p:xfrm>
        <a:graphic>
          <a:graphicData uri="http://schemas.openxmlformats.org/presentationml/2006/ole">
            <mc:AlternateContent xmlns:mc="http://schemas.openxmlformats.org/markup-compatibility/2006">
              <mc:Choice xmlns:v="urn:schemas-microsoft-com:vml" Requires="v">
                <p:oleObj spid="_x0000_s8206" name="Document" r:id="rId3" imgW="5419725" imgH="1419225" progId="Word.Document.8">
                  <p:embed/>
                </p:oleObj>
              </mc:Choice>
              <mc:Fallback>
                <p:oleObj name="Document" r:id="rId3" imgW="5419725" imgH="141922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68413"/>
                        <a:ext cx="8458200" cy="2952750"/>
                      </a:xfrm>
                      <a:prstGeom prst="rect">
                        <a:avLst/>
                      </a:prstGeom>
                      <a:solidFill>
                        <a:srgbClr val="FEEEB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a:spLocks noChangeArrowheads="1"/>
          </p:cNvSpPr>
          <p:nvPr/>
        </p:nvSpPr>
        <p:spPr bwMode="auto">
          <a:xfrm>
            <a:off x="3635375" y="3716338"/>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b="1">
                <a:latin typeface="楷体_GB2312" pitchFamily="49" charset="-122"/>
                <a:ea typeface="楷体_GB2312" pitchFamily="49" charset="-122"/>
                <a:cs typeface="Times New Roman" pitchFamily="18" charset="0"/>
              </a:rPr>
              <a:t>表</a:t>
            </a:r>
            <a:r>
              <a:rPr lang="en-US" altLang="zh-CN" b="1">
                <a:latin typeface="楷体_GB2312" pitchFamily="49" charset="-122"/>
                <a:ea typeface="楷体_GB2312" pitchFamily="49" charset="-122"/>
                <a:cs typeface="Times New Roman" pitchFamily="18" charset="0"/>
              </a:rPr>
              <a:t>1-6</a:t>
            </a:r>
            <a:endParaRPr lang="zh-CN" altLang="en-US" b="1">
              <a:latin typeface="楷体_GB2312" pitchFamily="49" charset="-122"/>
              <a:ea typeface="楷体_GB2312" pitchFamily="49" charset="-122"/>
              <a:cs typeface="Times New Roman" pitchFamily="18" charset="0"/>
            </a:endParaRPr>
          </a:p>
        </p:txBody>
      </p:sp>
      <p:sp>
        <p:nvSpPr>
          <p:cNvPr id="8197" name="Rectangle 2"/>
          <p:cNvSpPr txBox="1">
            <a:spLocks noChangeArrowheads="1"/>
          </p:cNvSpPr>
          <p:nvPr/>
        </p:nvSpPr>
        <p:spPr bwMode="auto">
          <a:xfrm>
            <a:off x="0" y="836613"/>
            <a:ext cx="9144000" cy="433387"/>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latin typeface="Times New Roman" pitchFamily="18" charset="0"/>
                <a:ea typeface="楷体_GB2312" pitchFamily="49" charset="-122"/>
              </a:rPr>
              <a:t>用单纯形法进行计算时，见表</a:t>
            </a:r>
            <a:r>
              <a:rPr lang="en-US" altLang="zh-CN" b="1">
                <a:latin typeface="Times New Roman" pitchFamily="18" charset="0"/>
                <a:ea typeface="楷体_GB2312" pitchFamily="49" charset="-122"/>
              </a:rPr>
              <a:t>1-6</a:t>
            </a:r>
            <a:r>
              <a:rPr lang="zh-CN" altLang="en-US" b="1">
                <a:latin typeface="Times New Roman" pitchFamily="18" charset="0"/>
                <a:ea typeface="楷体_GB2312" pitchFamily="49" charset="-122"/>
              </a:rPr>
              <a:t>。</a:t>
            </a:r>
          </a:p>
        </p:txBody>
      </p:sp>
      <p:graphicFrame>
        <p:nvGraphicFramePr>
          <p:cNvPr id="8198" name="Object 6"/>
          <p:cNvGraphicFramePr>
            <a:graphicFrameLocks noChangeAspect="1"/>
          </p:cNvGraphicFramePr>
          <p:nvPr/>
        </p:nvGraphicFramePr>
        <p:xfrm>
          <a:off x="755650" y="4205288"/>
          <a:ext cx="7772400" cy="2652712"/>
        </p:xfrm>
        <a:graphic>
          <a:graphicData uri="http://schemas.openxmlformats.org/presentationml/2006/ole">
            <mc:AlternateContent xmlns:mc="http://schemas.openxmlformats.org/markup-compatibility/2006">
              <mc:Choice xmlns:v="urn:schemas-microsoft-com:vml" Requires="v">
                <p:oleObj spid="_x0000_s8207" name="Equation" r:id="rId5" imgW="2463800" imgH="977900" progId="Equation.3">
                  <p:embed/>
                </p:oleObj>
              </mc:Choice>
              <mc:Fallback>
                <p:oleObj name="Equation" r:id="rId5" imgW="2463800" imgH="977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205288"/>
                        <a:ext cx="7772400" cy="2652712"/>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9" name="Line 9"/>
          <p:cNvSpPr>
            <a:spLocks noChangeShapeType="1"/>
          </p:cNvSpPr>
          <p:nvPr/>
        </p:nvSpPr>
        <p:spPr bwMode="auto">
          <a:xfrm flipH="1">
            <a:off x="3492500" y="2997200"/>
            <a:ext cx="3455988" cy="4318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0" name="Line 10"/>
          <p:cNvSpPr>
            <a:spLocks noChangeShapeType="1"/>
          </p:cNvSpPr>
          <p:nvPr/>
        </p:nvSpPr>
        <p:spPr bwMode="auto">
          <a:xfrm flipH="1">
            <a:off x="4284663" y="2997200"/>
            <a:ext cx="2735262" cy="503238"/>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1" name="Line 11"/>
          <p:cNvSpPr>
            <a:spLocks noChangeShapeType="1"/>
          </p:cNvSpPr>
          <p:nvPr/>
        </p:nvSpPr>
        <p:spPr bwMode="auto">
          <a:xfrm flipH="1">
            <a:off x="5076825" y="2997200"/>
            <a:ext cx="1871663" cy="503238"/>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7287" name="Object 7"/>
          <p:cNvGraphicFramePr>
            <a:graphicFrameLocks noChangeAspect="1"/>
          </p:cNvGraphicFramePr>
          <p:nvPr/>
        </p:nvGraphicFramePr>
        <p:xfrm>
          <a:off x="6948488" y="2133600"/>
          <a:ext cx="2195512" cy="1162050"/>
        </p:xfrm>
        <a:graphic>
          <a:graphicData uri="http://schemas.openxmlformats.org/presentationml/2006/ole">
            <mc:AlternateContent xmlns:mc="http://schemas.openxmlformats.org/markup-compatibility/2006">
              <mc:Choice xmlns:v="urn:schemas-microsoft-com:vml" Requires="v">
                <p:oleObj spid="_x0000_s8208" name="Equation" r:id="rId7" imgW="863225" imgH="457002" progId="Equation.DSMT4">
                  <p:embed/>
                </p:oleObj>
              </mc:Choice>
              <mc:Fallback>
                <p:oleObj name="Equation" r:id="rId7" imgW="863225" imgH="457002"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488" y="2133600"/>
                        <a:ext cx="2195512" cy="1162050"/>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edge">
                                      <p:cBhvr>
                                        <p:cTn id="10" dur="20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97287"/>
                                        </p:tgtEl>
                                        <p:attrNameLst>
                                          <p:attrName>style.visibility</p:attrName>
                                        </p:attrNameLst>
                                      </p:cBhvr>
                                      <p:to>
                                        <p:strVal val="visible"/>
                                      </p:to>
                                    </p:set>
                                    <p:animEffect transition="in" filter="blinds(horizontal)">
                                      <p:cBhvr>
                                        <p:cTn id="15" dur="500"/>
                                        <p:tgtEl>
                                          <p:spTgt spid="972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7289"/>
                                        </p:tgtEl>
                                        <p:attrNameLst>
                                          <p:attrName>style.visibility</p:attrName>
                                        </p:attrNameLst>
                                      </p:cBhvr>
                                      <p:to>
                                        <p:strVal val="visible"/>
                                      </p:to>
                                    </p:set>
                                    <p:animEffect transition="in" filter="blinds(horizontal)">
                                      <p:cBhvr>
                                        <p:cTn id="20" dur="500"/>
                                        <p:tgtEl>
                                          <p:spTgt spid="9728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7290"/>
                                        </p:tgtEl>
                                        <p:attrNameLst>
                                          <p:attrName>style.visibility</p:attrName>
                                        </p:attrNameLst>
                                      </p:cBhvr>
                                      <p:to>
                                        <p:strVal val="visible"/>
                                      </p:to>
                                    </p:set>
                                    <p:animEffect transition="in" filter="blinds(horizontal)">
                                      <p:cBhvr>
                                        <p:cTn id="25" dur="500"/>
                                        <p:tgtEl>
                                          <p:spTgt spid="972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7291"/>
                                        </p:tgtEl>
                                        <p:attrNameLst>
                                          <p:attrName>style.visibility</p:attrName>
                                        </p:attrNameLst>
                                      </p:cBhvr>
                                      <p:to>
                                        <p:strVal val="visible"/>
                                      </p:to>
                                    </p:set>
                                    <p:animEffect transition="in" filter="blinds(horizontal)">
                                      <p:cBhvr>
                                        <p:cTn id="30" dur="500"/>
                                        <p:tgtEl>
                                          <p:spTgt spid="97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7289" grpId="0" animBg="1"/>
      <p:bldP spid="97290" grpId="0" animBg="1"/>
      <p:bldP spid="9729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1268413"/>
            <a:ext cx="91376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2" name="Text Box 8"/>
          <p:cNvSpPr txBox="1">
            <a:spLocks noChangeArrowheads="1"/>
          </p:cNvSpPr>
          <p:nvPr/>
        </p:nvSpPr>
        <p:spPr bwMode="auto">
          <a:xfrm>
            <a:off x="4284663" y="4005263"/>
            <a:ext cx="1008062" cy="396875"/>
          </a:xfrm>
          <a:prstGeom prst="rect">
            <a:avLst/>
          </a:prstGeom>
          <a:solidFill>
            <a:srgbClr val="9579F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zh-CN" altLang="en-US" sz="2000" b="1">
                <a:ea typeface="楷体_GB2312" pitchFamily="49" charset="-122"/>
              </a:rPr>
              <a:t>负最大</a:t>
            </a:r>
          </a:p>
        </p:txBody>
      </p:sp>
      <p:sp>
        <p:nvSpPr>
          <p:cNvPr id="118793" name="Text Box 9"/>
          <p:cNvSpPr txBox="1">
            <a:spLocks noChangeArrowheads="1"/>
          </p:cNvSpPr>
          <p:nvPr/>
        </p:nvSpPr>
        <p:spPr bwMode="auto">
          <a:xfrm>
            <a:off x="8316913" y="3068638"/>
            <a:ext cx="1046162" cy="396875"/>
          </a:xfrm>
          <a:prstGeom prst="rect">
            <a:avLst/>
          </a:prstGeom>
          <a:solidFill>
            <a:srgbClr val="9579F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zh-CN" altLang="en-US" sz="2000" b="1">
                <a:ea typeface="楷体_GB2312" pitchFamily="49" charset="-122"/>
              </a:rPr>
              <a:t>正最小</a:t>
            </a:r>
          </a:p>
        </p:txBody>
      </p:sp>
      <p:sp>
        <p:nvSpPr>
          <p:cNvPr id="118794" name="Text Box 10"/>
          <p:cNvSpPr txBox="1">
            <a:spLocks noChangeArrowheads="1"/>
          </p:cNvSpPr>
          <p:nvPr/>
        </p:nvSpPr>
        <p:spPr bwMode="auto">
          <a:xfrm>
            <a:off x="7667625" y="2205038"/>
            <a:ext cx="503238"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-1</a:t>
            </a:r>
          </a:p>
        </p:txBody>
      </p:sp>
      <p:sp>
        <p:nvSpPr>
          <p:cNvPr id="118795" name="Text Box 11"/>
          <p:cNvSpPr txBox="1">
            <a:spLocks noChangeArrowheads="1"/>
          </p:cNvSpPr>
          <p:nvPr/>
        </p:nvSpPr>
        <p:spPr bwMode="auto">
          <a:xfrm>
            <a:off x="2916238" y="2205038"/>
            <a:ext cx="503237"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3</a:t>
            </a:r>
          </a:p>
        </p:txBody>
      </p:sp>
      <p:sp>
        <p:nvSpPr>
          <p:cNvPr id="118796" name="Text Box 12"/>
          <p:cNvSpPr txBox="1">
            <a:spLocks noChangeArrowheads="1"/>
          </p:cNvSpPr>
          <p:nvPr/>
        </p:nvSpPr>
        <p:spPr bwMode="auto">
          <a:xfrm>
            <a:off x="4427538" y="2205038"/>
            <a:ext cx="576262"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0</a:t>
            </a:r>
          </a:p>
        </p:txBody>
      </p:sp>
      <p:sp>
        <p:nvSpPr>
          <p:cNvPr id="118797" name="Text Box 13"/>
          <p:cNvSpPr txBox="1">
            <a:spLocks noChangeArrowheads="1"/>
          </p:cNvSpPr>
          <p:nvPr/>
        </p:nvSpPr>
        <p:spPr bwMode="auto">
          <a:xfrm>
            <a:off x="1835150" y="2205038"/>
            <a:ext cx="719138"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10</a:t>
            </a:r>
          </a:p>
        </p:txBody>
      </p:sp>
      <p:sp>
        <p:nvSpPr>
          <p:cNvPr id="118798" name="Text Box 14"/>
          <p:cNvSpPr txBox="1">
            <a:spLocks noChangeArrowheads="1"/>
          </p:cNvSpPr>
          <p:nvPr/>
        </p:nvSpPr>
        <p:spPr bwMode="auto">
          <a:xfrm>
            <a:off x="7667625" y="2636838"/>
            <a:ext cx="503238"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-2</a:t>
            </a:r>
          </a:p>
        </p:txBody>
      </p:sp>
      <p:sp>
        <p:nvSpPr>
          <p:cNvPr id="118799" name="Text Box 15"/>
          <p:cNvSpPr txBox="1">
            <a:spLocks noChangeArrowheads="1"/>
          </p:cNvSpPr>
          <p:nvPr/>
        </p:nvSpPr>
        <p:spPr bwMode="auto">
          <a:xfrm>
            <a:off x="2916238" y="2636838"/>
            <a:ext cx="503237"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0</a:t>
            </a:r>
          </a:p>
        </p:txBody>
      </p:sp>
      <p:sp>
        <p:nvSpPr>
          <p:cNvPr id="118800" name="Text Box 16"/>
          <p:cNvSpPr txBox="1">
            <a:spLocks noChangeArrowheads="1"/>
          </p:cNvSpPr>
          <p:nvPr/>
        </p:nvSpPr>
        <p:spPr bwMode="auto">
          <a:xfrm>
            <a:off x="4427538" y="2636838"/>
            <a:ext cx="576262"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0</a:t>
            </a:r>
          </a:p>
        </p:txBody>
      </p:sp>
      <p:sp>
        <p:nvSpPr>
          <p:cNvPr id="118801" name="Text Box 17"/>
          <p:cNvSpPr txBox="1">
            <a:spLocks noChangeArrowheads="1"/>
          </p:cNvSpPr>
          <p:nvPr/>
        </p:nvSpPr>
        <p:spPr bwMode="auto">
          <a:xfrm>
            <a:off x="1835150" y="2565400"/>
            <a:ext cx="719138"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1</a:t>
            </a:r>
          </a:p>
        </p:txBody>
      </p:sp>
      <p:sp>
        <p:nvSpPr>
          <p:cNvPr id="118802" name="Text Box 18"/>
          <p:cNvSpPr txBox="1">
            <a:spLocks noChangeArrowheads="1"/>
          </p:cNvSpPr>
          <p:nvPr/>
        </p:nvSpPr>
        <p:spPr bwMode="auto">
          <a:xfrm>
            <a:off x="7451725" y="3500438"/>
            <a:ext cx="1009650"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3M-1</a:t>
            </a:r>
          </a:p>
        </p:txBody>
      </p:sp>
      <p:sp>
        <p:nvSpPr>
          <p:cNvPr id="118803" name="Text Box 19"/>
          <p:cNvSpPr txBox="1">
            <a:spLocks noChangeArrowheads="1"/>
          </p:cNvSpPr>
          <p:nvPr/>
        </p:nvSpPr>
        <p:spPr bwMode="auto">
          <a:xfrm>
            <a:off x="2771775" y="3500438"/>
            <a:ext cx="720725"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-1</a:t>
            </a:r>
          </a:p>
        </p:txBody>
      </p:sp>
      <p:sp>
        <p:nvSpPr>
          <p:cNvPr id="9231" name="Text Box 23"/>
          <p:cNvSpPr txBox="1">
            <a:spLocks noChangeArrowheads="1"/>
          </p:cNvSpPr>
          <p:nvPr/>
        </p:nvSpPr>
        <p:spPr bwMode="auto">
          <a:xfrm>
            <a:off x="1835150" y="3500438"/>
            <a:ext cx="649288" cy="396875"/>
          </a:xfrm>
          <a:prstGeom prst="rect">
            <a:avLst/>
          </a:prstGeom>
          <a:solidFill>
            <a:srgbClr val="FEEEB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sz="2000">
                <a:latin typeface="Times New Roman" pitchFamily="18" charset="0"/>
              </a:rPr>
              <a:t>-4M</a:t>
            </a:r>
          </a:p>
        </p:txBody>
      </p:sp>
      <p:sp>
        <p:nvSpPr>
          <p:cNvPr id="118804" name="Text Box 20"/>
          <p:cNvSpPr txBox="1">
            <a:spLocks noChangeArrowheads="1"/>
          </p:cNvSpPr>
          <p:nvPr/>
        </p:nvSpPr>
        <p:spPr bwMode="auto">
          <a:xfrm>
            <a:off x="4500563" y="3500438"/>
            <a:ext cx="576262"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0</a:t>
            </a:r>
          </a:p>
        </p:txBody>
      </p:sp>
      <p:sp>
        <p:nvSpPr>
          <p:cNvPr id="118805" name="Text Box 21"/>
          <p:cNvSpPr txBox="1">
            <a:spLocks noChangeArrowheads="1"/>
          </p:cNvSpPr>
          <p:nvPr/>
        </p:nvSpPr>
        <p:spPr bwMode="auto">
          <a:xfrm>
            <a:off x="1692275" y="3500438"/>
            <a:ext cx="865188"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-M-1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792"/>
                                        </p:tgtEl>
                                        <p:attrNameLst>
                                          <p:attrName>style.visibility</p:attrName>
                                        </p:attrNameLst>
                                      </p:cBhvr>
                                      <p:to>
                                        <p:strVal val="visible"/>
                                      </p:to>
                                    </p:set>
                                    <p:animEffect transition="in" filter="blinds(horizontal)">
                                      <p:cBhvr>
                                        <p:cTn id="7" dur="500"/>
                                        <p:tgtEl>
                                          <p:spTgt spid="1187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793"/>
                                        </p:tgtEl>
                                        <p:attrNameLst>
                                          <p:attrName>style.visibility</p:attrName>
                                        </p:attrNameLst>
                                      </p:cBhvr>
                                      <p:to>
                                        <p:strVal val="visible"/>
                                      </p:to>
                                    </p:set>
                                    <p:animEffect transition="in" filter="blinds(horizontal)">
                                      <p:cBhvr>
                                        <p:cTn id="12" dur="500"/>
                                        <p:tgtEl>
                                          <p:spTgt spid="1187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794"/>
                                        </p:tgtEl>
                                        <p:attrNameLst>
                                          <p:attrName>style.visibility</p:attrName>
                                        </p:attrNameLst>
                                      </p:cBhvr>
                                      <p:to>
                                        <p:strVal val="visible"/>
                                      </p:to>
                                    </p:set>
                                    <p:animEffect transition="in" filter="blinds(horizontal)">
                                      <p:cBhvr>
                                        <p:cTn id="17" dur="500"/>
                                        <p:tgtEl>
                                          <p:spTgt spid="11879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8797"/>
                                        </p:tgtEl>
                                        <p:attrNameLst>
                                          <p:attrName>style.visibility</p:attrName>
                                        </p:attrNameLst>
                                      </p:cBhvr>
                                      <p:to>
                                        <p:strVal val="visible"/>
                                      </p:to>
                                    </p:set>
                                    <p:animEffect transition="in" filter="blinds(horizontal)">
                                      <p:cBhvr>
                                        <p:cTn id="20" dur="500"/>
                                        <p:tgtEl>
                                          <p:spTgt spid="11879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8796"/>
                                        </p:tgtEl>
                                        <p:attrNameLst>
                                          <p:attrName>style.visibility</p:attrName>
                                        </p:attrNameLst>
                                      </p:cBhvr>
                                      <p:to>
                                        <p:strVal val="visible"/>
                                      </p:to>
                                    </p:set>
                                    <p:animEffect transition="in" filter="blinds(horizontal)">
                                      <p:cBhvr>
                                        <p:cTn id="23" dur="500"/>
                                        <p:tgtEl>
                                          <p:spTgt spid="11879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8795"/>
                                        </p:tgtEl>
                                        <p:attrNameLst>
                                          <p:attrName>style.visibility</p:attrName>
                                        </p:attrNameLst>
                                      </p:cBhvr>
                                      <p:to>
                                        <p:strVal val="visible"/>
                                      </p:to>
                                    </p:set>
                                    <p:animEffect transition="in" filter="blinds(horizontal)">
                                      <p:cBhvr>
                                        <p:cTn id="26" dur="500"/>
                                        <p:tgtEl>
                                          <p:spTgt spid="1187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8798"/>
                                        </p:tgtEl>
                                        <p:attrNameLst>
                                          <p:attrName>style.visibility</p:attrName>
                                        </p:attrNameLst>
                                      </p:cBhvr>
                                      <p:to>
                                        <p:strVal val="visible"/>
                                      </p:to>
                                    </p:set>
                                    <p:animEffect transition="in" filter="blinds(horizontal)">
                                      <p:cBhvr>
                                        <p:cTn id="31" dur="500"/>
                                        <p:tgtEl>
                                          <p:spTgt spid="11879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8801"/>
                                        </p:tgtEl>
                                        <p:attrNameLst>
                                          <p:attrName>style.visibility</p:attrName>
                                        </p:attrNameLst>
                                      </p:cBhvr>
                                      <p:to>
                                        <p:strVal val="visible"/>
                                      </p:to>
                                    </p:set>
                                    <p:animEffect transition="in" filter="blinds(horizontal)">
                                      <p:cBhvr>
                                        <p:cTn id="34" dur="500"/>
                                        <p:tgtEl>
                                          <p:spTgt spid="11880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8800"/>
                                        </p:tgtEl>
                                        <p:attrNameLst>
                                          <p:attrName>style.visibility</p:attrName>
                                        </p:attrNameLst>
                                      </p:cBhvr>
                                      <p:to>
                                        <p:strVal val="visible"/>
                                      </p:to>
                                    </p:set>
                                    <p:animEffect transition="in" filter="blinds(horizontal)">
                                      <p:cBhvr>
                                        <p:cTn id="37" dur="500"/>
                                        <p:tgtEl>
                                          <p:spTgt spid="11880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8799"/>
                                        </p:tgtEl>
                                        <p:attrNameLst>
                                          <p:attrName>style.visibility</p:attrName>
                                        </p:attrNameLst>
                                      </p:cBhvr>
                                      <p:to>
                                        <p:strVal val="visible"/>
                                      </p:to>
                                    </p:set>
                                    <p:animEffect transition="in" filter="blinds(horizontal)">
                                      <p:cBhvr>
                                        <p:cTn id="40" dur="500"/>
                                        <p:tgtEl>
                                          <p:spTgt spid="11879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8805"/>
                                        </p:tgtEl>
                                        <p:attrNameLst>
                                          <p:attrName>style.visibility</p:attrName>
                                        </p:attrNameLst>
                                      </p:cBhvr>
                                      <p:to>
                                        <p:strVal val="visible"/>
                                      </p:to>
                                    </p:set>
                                    <p:animEffect transition="in" filter="blinds(horizontal)">
                                      <p:cBhvr>
                                        <p:cTn id="45" dur="500"/>
                                        <p:tgtEl>
                                          <p:spTgt spid="11880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18803"/>
                                        </p:tgtEl>
                                        <p:attrNameLst>
                                          <p:attrName>style.visibility</p:attrName>
                                        </p:attrNameLst>
                                      </p:cBhvr>
                                      <p:to>
                                        <p:strVal val="visible"/>
                                      </p:to>
                                    </p:set>
                                    <p:animEffect transition="in" filter="blinds(horizontal)">
                                      <p:cBhvr>
                                        <p:cTn id="50" dur="500"/>
                                        <p:tgtEl>
                                          <p:spTgt spid="11880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18802"/>
                                        </p:tgtEl>
                                        <p:attrNameLst>
                                          <p:attrName>style.visibility</p:attrName>
                                        </p:attrNameLst>
                                      </p:cBhvr>
                                      <p:to>
                                        <p:strVal val="visible"/>
                                      </p:to>
                                    </p:set>
                                    <p:animEffect transition="in" filter="blinds(horizontal)">
                                      <p:cBhvr>
                                        <p:cTn id="55" dur="500"/>
                                        <p:tgtEl>
                                          <p:spTgt spid="11880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18804"/>
                                        </p:tgtEl>
                                        <p:attrNameLst>
                                          <p:attrName>style.visibility</p:attrName>
                                        </p:attrNameLst>
                                      </p:cBhvr>
                                      <p:to>
                                        <p:strVal val="visible"/>
                                      </p:to>
                                    </p:set>
                                    <p:animEffect transition="in" filter="blinds(horizontal)">
                                      <p:cBhvr>
                                        <p:cTn id="60" dur="500"/>
                                        <p:tgtEl>
                                          <p:spTgt spid="118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2" grpId="0" animBg="1"/>
      <p:bldP spid="118793" grpId="0" animBg="1"/>
      <p:bldP spid="118794" grpId="0" animBg="1"/>
      <p:bldP spid="118795" grpId="0" animBg="1"/>
      <p:bldP spid="118796" grpId="0" animBg="1"/>
      <p:bldP spid="118797" grpId="0" animBg="1"/>
      <p:bldP spid="118798" grpId="0" animBg="1"/>
      <p:bldP spid="118799" grpId="0" animBg="1"/>
      <p:bldP spid="118800" grpId="0" animBg="1"/>
      <p:bldP spid="118801" grpId="0" animBg="1"/>
      <p:bldP spid="118802" grpId="0" animBg="1"/>
      <p:bldP spid="118803" grpId="0" animBg="1"/>
      <p:bldP spid="118804" grpId="0" animBg="1"/>
      <p:bldP spid="11880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0" y="0"/>
            <a:ext cx="9144000" cy="981075"/>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r>
              <a:rPr lang="zh-CN" altLang="en-US" b="1">
                <a:latin typeface="Times New Roman" pitchFamily="18" charset="0"/>
                <a:ea typeface="楷体_GB2312" pitchFamily="49" charset="-122"/>
              </a:rPr>
              <a:t>在表</a:t>
            </a:r>
            <a:r>
              <a:rPr lang="en-US" altLang="zh-CN" b="1">
                <a:latin typeface="Times New Roman" pitchFamily="18" charset="0"/>
                <a:ea typeface="楷体_GB2312" pitchFamily="49" charset="-122"/>
              </a:rPr>
              <a:t>1-6</a:t>
            </a:r>
            <a:r>
              <a:rPr lang="zh-CN" altLang="en-US" b="1">
                <a:latin typeface="Times New Roman" pitchFamily="18" charset="0"/>
                <a:ea typeface="楷体_GB2312" pitchFamily="49" charset="-122"/>
              </a:rPr>
              <a:t>的最终计算结果表中，表明已得到最优解是：</a:t>
            </a:r>
            <a:br>
              <a:rPr lang="zh-CN" altLang="en-US" b="1">
                <a:latin typeface="Times New Roman" pitchFamily="18" charset="0"/>
                <a:ea typeface="楷体_GB2312" pitchFamily="49" charset="-122"/>
              </a:rPr>
            </a:br>
            <a:r>
              <a:rPr lang="en-US" altLang="zh-CN" b="1" i="1">
                <a:latin typeface="Times New Roman" pitchFamily="18" charset="0"/>
                <a:ea typeface="楷体_GB2312" pitchFamily="49" charset="-122"/>
                <a:cs typeface="Times New Roman" pitchFamily="18" charset="0"/>
              </a:rPr>
              <a:t>x</a:t>
            </a:r>
            <a:r>
              <a:rPr lang="en-US" altLang="zh-CN" b="1" i="1" baseline="-30000">
                <a:latin typeface="Times New Roman" pitchFamily="18" charset="0"/>
                <a:ea typeface="楷体_GB2312" pitchFamily="49" charset="-122"/>
                <a:cs typeface="Times New Roman" pitchFamily="18" charset="0"/>
              </a:rPr>
              <a:t>1</a:t>
            </a:r>
            <a:r>
              <a:rPr lang="en-US" altLang="zh-CN" b="1" i="1">
                <a:latin typeface="Times New Roman" pitchFamily="18" charset="0"/>
                <a:ea typeface="楷体_GB2312" pitchFamily="49" charset="-122"/>
                <a:cs typeface="Times New Roman" pitchFamily="18" charset="0"/>
              </a:rPr>
              <a:t>=4, x</a:t>
            </a:r>
            <a:r>
              <a:rPr lang="en-US" altLang="zh-CN" b="1" i="1" baseline="-30000">
                <a:latin typeface="Times New Roman" pitchFamily="18" charset="0"/>
                <a:ea typeface="楷体_GB2312" pitchFamily="49" charset="-122"/>
              </a:rPr>
              <a:t>2</a:t>
            </a:r>
            <a:r>
              <a:rPr lang="en-US" altLang="zh-CN" b="1" i="1">
                <a:latin typeface="Times New Roman" pitchFamily="18" charset="0"/>
                <a:ea typeface="楷体_GB2312" pitchFamily="49" charset="-122"/>
              </a:rPr>
              <a:t>=1, x</a:t>
            </a:r>
            <a:r>
              <a:rPr lang="en-US" altLang="zh-CN" b="1" i="1" baseline="-30000">
                <a:latin typeface="Times New Roman" pitchFamily="18" charset="0"/>
                <a:ea typeface="楷体_GB2312" pitchFamily="49" charset="-122"/>
              </a:rPr>
              <a:t>3</a:t>
            </a:r>
            <a:r>
              <a:rPr lang="en-US" altLang="zh-CN" b="1" i="1">
                <a:latin typeface="Times New Roman" pitchFamily="18" charset="0"/>
                <a:ea typeface="楷体_GB2312" pitchFamily="49" charset="-122"/>
              </a:rPr>
              <a:t>=9</a:t>
            </a:r>
            <a:r>
              <a:rPr lang="zh-CN" altLang="en-US" b="1" i="1">
                <a:latin typeface="Times New Roman" pitchFamily="18" charset="0"/>
                <a:ea typeface="楷体_GB2312" pitchFamily="49" charset="-122"/>
              </a:rPr>
              <a:t>，</a:t>
            </a:r>
            <a:r>
              <a:rPr lang="en-US" altLang="zh-CN" b="1" i="1">
                <a:latin typeface="Times New Roman" pitchFamily="18" charset="0"/>
                <a:ea typeface="楷体_GB2312" pitchFamily="49" charset="-122"/>
              </a:rPr>
              <a:t>x</a:t>
            </a:r>
            <a:r>
              <a:rPr lang="en-US" altLang="zh-CN" b="1" i="1" baseline="-30000">
                <a:latin typeface="Times New Roman" pitchFamily="18" charset="0"/>
                <a:ea typeface="楷体_GB2312" pitchFamily="49" charset="-122"/>
              </a:rPr>
              <a:t>4</a:t>
            </a:r>
            <a:r>
              <a:rPr lang="en-US" altLang="zh-CN" b="1" i="1">
                <a:latin typeface="Times New Roman" pitchFamily="18" charset="0"/>
                <a:ea typeface="楷体_GB2312" pitchFamily="49" charset="-122"/>
              </a:rPr>
              <a:t>=x</a:t>
            </a:r>
            <a:r>
              <a:rPr lang="en-US" altLang="zh-CN" b="1" i="1" baseline="-30000">
                <a:latin typeface="Times New Roman" pitchFamily="18" charset="0"/>
                <a:ea typeface="楷体_GB2312" pitchFamily="49" charset="-122"/>
              </a:rPr>
              <a:t>5</a:t>
            </a:r>
            <a:r>
              <a:rPr lang="en-US" altLang="zh-CN" b="1" i="1">
                <a:latin typeface="Times New Roman" pitchFamily="18" charset="0"/>
                <a:ea typeface="楷体_GB2312" pitchFamily="49" charset="-122"/>
              </a:rPr>
              <a:t>=x</a:t>
            </a:r>
            <a:r>
              <a:rPr lang="en-US" altLang="zh-CN" b="1" i="1" baseline="-30000">
                <a:latin typeface="Times New Roman" pitchFamily="18" charset="0"/>
                <a:ea typeface="楷体_GB2312" pitchFamily="49" charset="-122"/>
              </a:rPr>
              <a:t>6</a:t>
            </a:r>
            <a:r>
              <a:rPr lang="en-US" altLang="zh-CN" b="1" i="1">
                <a:latin typeface="Times New Roman" pitchFamily="18" charset="0"/>
                <a:ea typeface="楷体_GB2312" pitchFamily="49" charset="-122"/>
              </a:rPr>
              <a:t>=x</a:t>
            </a:r>
            <a:r>
              <a:rPr lang="en-US" altLang="zh-CN" b="1" i="1" baseline="-30000">
                <a:latin typeface="Times New Roman" pitchFamily="18" charset="0"/>
                <a:ea typeface="楷体_GB2312" pitchFamily="49" charset="-122"/>
              </a:rPr>
              <a:t>7</a:t>
            </a:r>
            <a:r>
              <a:rPr lang="en-US" altLang="zh-CN" b="1" i="1">
                <a:latin typeface="Times New Roman" pitchFamily="18" charset="0"/>
                <a:ea typeface="楷体_GB2312" pitchFamily="49" charset="-122"/>
              </a:rPr>
              <a:t>=0</a:t>
            </a:r>
            <a:r>
              <a:rPr lang="zh-CN" altLang="en-US" b="1">
                <a:latin typeface="Times New Roman" pitchFamily="18" charset="0"/>
                <a:ea typeface="楷体_GB2312" pitchFamily="49" charset="-122"/>
              </a:rPr>
              <a:t>；目标函数</a:t>
            </a:r>
            <a:r>
              <a:rPr lang="en-US" altLang="zh-CN" b="1">
                <a:latin typeface="Times New Roman" pitchFamily="18" charset="0"/>
                <a:ea typeface="楷体_GB2312" pitchFamily="49" charset="-122"/>
              </a:rPr>
              <a:t>Z=-2</a:t>
            </a:r>
            <a:endParaRPr lang="en-US" altLang="zh-CN">
              <a:solidFill>
                <a:schemeClr val="tx2"/>
              </a:solidFill>
              <a:latin typeface="宋体" pitchFamily="2" charset="-122"/>
              <a:ea typeface="华文楷体" pitchFamily="2" charset="-122"/>
            </a:endParaRP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313"/>
            <a:ext cx="91440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1451</TotalTime>
  <Pages>0</Pages>
  <Words>1565</Words>
  <Characters>0</Characters>
  <Application>Microsoft Office PowerPoint</Application>
  <DocSecurity>0</DocSecurity>
  <PresentationFormat>全屏显示(4:3)</PresentationFormat>
  <Lines>0</Lines>
  <Paragraphs>294</Paragraphs>
  <Slides>25</Slides>
  <Notes>0</Notes>
  <HiddenSlides>0</HiddenSlides>
  <MMClips>0</MMClips>
  <ScaleCrop>false</ScaleCrop>
  <HeadingPairs>
    <vt:vector size="10"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25</vt:i4>
      </vt:variant>
      <vt:variant>
        <vt:lpstr>自定义放映</vt:lpstr>
      </vt:variant>
      <vt:variant>
        <vt:i4>1</vt:i4>
      </vt:variant>
    </vt:vector>
  </HeadingPairs>
  <TitlesOfParts>
    <vt:vector size="39" baseType="lpstr">
      <vt:lpstr>Tahoma</vt:lpstr>
      <vt:lpstr>宋体</vt:lpstr>
      <vt:lpstr>Arial</vt:lpstr>
      <vt:lpstr>Wingdings</vt:lpstr>
      <vt:lpstr>Times New Roman</vt:lpstr>
      <vt:lpstr>黑体</vt:lpstr>
      <vt:lpstr>Century Schoolbook</vt:lpstr>
      <vt:lpstr>楷体_GB2312</vt:lpstr>
      <vt:lpstr>华文楷体</vt:lpstr>
      <vt:lpstr>Blends</vt:lpstr>
      <vt:lpstr>Microsoft 公式 3.0</vt:lpstr>
      <vt:lpstr>MathType 5.0 Equation</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自定义放映1</vt:lpstr>
    </vt:vector>
  </TitlesOfParts>
  <Company>hust</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反馈控制理论基础</dc:title>
  <dc:creator>jakey</dc:creator>
  <cp:lastModifiedBy>User</cp:lastModifiedBy>
  <cp:revision>1006</cp:revision>
  <cp:lastPrinted>1601-01-01T00:00:00Z</cp:lastPrinted>
  <dcterms:created xsi:type="dcterms:W3CDTF">2002-01-10T11:18:15Z</dcterms:created>
  <dcterms:modified xsi:type="dcterms:W3CDTF">2020-10-16T05:49:15Z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