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477" r:id="rId3"/>
    <p:sldId id="858" r:id="rId5"/>
    <p:sldId id="859" r:id="rId6"/>
    <p:sldId id="860" r:id="rId7"/>
    <p:sldId id="861" r:id="rId8"/>
    <p:sldId id="862" r:id="rId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DDDDDD"/>
    <a:srgbClr val="FFCCFF"/>
    <a:srgbClr val="FF99CC"/>
    <a:srgbClr val="CCFFFF"/>
    <a:srgbClr val="FF0000"/>
    <a:srgbClr val="00CC66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787"/>
    <p:restoredTop sz="90929"/>
  </p:normalViewPr>
  <p:slideViewPr>
    <p:cSldViewPr snapToGrid="0">
      <p:cViewPr varScale="1">
        <p:scale>
          <a:sx n="80" d="100"/>
          <a:sy n="80" d="100"/>
        </p:scale>
        <p:origin x="914" y="2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CN" noProof="0"/>
              <a:t>Click to edit Master text styles</a:t>
            </a:r>
            <a:endParaRPr lang="en-US" altLang="zh-CN" noProof="0"/>
          </a:p>
          <a:p>
            <a:pPr lvl="1"/>
            <a:r>
              <a:rPr lang="en-US" altLang="zh-CN" noProof="0"/>
              <a:t>Second level</a:t>
            </a:r>
            <a:endParaRPr lang="en-US" altLang="zh-CN" noProof="0"/>
          </a:p>
          <a:p>
            <a:pPr lvl="2"/>
            <a:r>
              <a:rPr lang="en-US" altLang="zh-CN" noProof="0"/>
              <a:t>Third level</a:t>
            </a:r>
            <a:endParaRPr lang="en-US" altLang="zh-CN" noProof="0"/>
          </a:p>
          <a:p>
            <a:pPr lvl="3"/>
            <a:r>
              <a:rPr lang="en-US" altLang="zh-CN" noProof="0"/>
              <a:t>Fourth level</a:t>
            </a:r>
            <a:endParaRPr lang="en-US" altLang="zh-CN" noProof="0"/>
          </a:p>
          <a:p>
            <a:pPr lvl="4"/>
            <a:r>
              <a:rPr lang="en-US" altLang="zh-CN" noProof="0"/>
              <a:t>Fifth level</a:t>
            </a:r>
            <a:endParaRPr lang="en-US" altLang="zh-CN" noProof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CF5533A3-C9F7-4E5B-83A6-4833465CA552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02403" name="备注占位符 2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/>
              <a:t>D</a:t>
            </a:r>
            <a:endParaRPr lang="zh-CN" altLang="en-US"/>
          </a:p>
        </p:txBody>
      </p:sp>
      <p:sp>
        <p:nvSpPr>
          <p:cNvPr id="102404" name="灯片编号占位符 3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3E871BFF-685E-49FD-9218-DC80A82BE81B}" type="slidenum">
              <a:rPr lang="zh-CN" altLang="en-US">
                <a:latin typeface="Times New Roman" panose="02020603050405020304" pitchFamily="18" charset="0"/>
              </a:rPr>
            </a:fld>
            <a:endParaRPr lang="zh-CN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0723" name="备注占位符 2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</a:rPr>
              <a:t>1.C   32    00100 000      40   00101 000  48  00110 000   00111 000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30724" name="灯片编号占位符 3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7C0A40E3-4DFE-4CBF-9EBA-D14702B24B44}" type="slidenum">
              <a:rPr lang="en-US" altLang="zh-CN" smtClean="0">
                <a:latin typeface="Times New Roman" panose="02020603050405020304" pitchFamily="18" charset="0"/>
              </a:rPr>
            </a:fld>
            <a:endParaRPr lang="en-US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00000000-00011111    </a:t>
            </a:r>
            <a:endParaRPr lang="en-US" altLang="zh-CN" dirty="0"/>
          </a:p>
          <a:p>
            <a:r>
              <a:rPr lang="en-US" altLang="zh-CN" dirty="0"/>
              <a:t>00100000-00111111   32-63</a:t>
            </a:r>
            <a:endParaRPr lang="en-US" altLang="zh-CN" dirty="0"/>
          </a:p>
          <a:p>
            <a:r>
              <a:rPr lang="en-US" altLang="zh-CN" dirty="0"/>
              <a:t>01000000-01011111</a:t>
            </a:r>
            <a:endParaRPr lang="en-US" altLang="zh-CN" dirty="0"/>
          </a:p>
          <a:p>
            <a:r>
              <a:rPr lang="en-US" altLang="zh-CN" dirty="0"/>
              <a:t>011   </a:t>
            </a:r>
            <a:endParaRPr lang="en-US" altLang="zh-CN" dirty="0"/>
          </a:p>
          <a:p>
            <a:r>
              <a:rPr lang="en-US" altLang="zh-CN" dirty="0"/>
              <a:t>100    </a:t>
            </a:r>
            <a:endParaRPr lang="en-US" altLang="zh-CN" dirty="0"/>
          </a:p>
          <a:p>
            <a:r>
              <a:rPr lang="en-US" altLang="zh-CN" dirty="0"/>
              <a:t>101   </a:t>
            </a:r>
            <a:endParaRPr lang="en-US" altLang="zh-CN" dirty="0"/>
          </a:p>
          <a:p>
            <a:r>
              <a:rPr lang="en-US" altLang="zh-CN" dirty="0"/>
              <a:t>110  </a:t>
            </a:r>
            <a:endParaRPr lang="en-US" altLang="zh-CN" dirty="0"/>
          </a:p>
          <a:p>
            <a:r>
              <a:rPr lang="en-US" altLang="zh-CN" dirty="0"/>
              <a:t>111         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F5533A3-C9F7-4E5B-83A6-4833465CA55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9155" name="备注占位符 2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49156" name="灯片编号占位符 3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6152ACD7-1BBB-4751-B2EE-A0FD9D9CB2CC}" type="slidenum">
              <a:rPr lang="en-US" altLang="zh-CN" smtClean="0">
                <a:latin typeface="Times New Roman" panose="02020603050405020304" pitchFamily="18" charset="0"/>
              </a:rPr>
            </a:fld>
            <a:endParaRPr lang="en-US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5</a:t>
            </a:r>
            <a:r>
              <a:rPr lang="zh-CN" altLang="en-US"/>
              <a:t>: </a:t>
            </a:r>
            <a:r>
              <a:rPr lang="en-US" altLang="zh-CN"/>
              <a:t>Network Layer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5a-</a:t>
            </a:r>
            <a:fld id="{1226884D-9C25-4DBD-8CB3-B2CBB6FCA36E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5:</a:t>
            </a:r>
            <a:r>
              <a:rPr lang="zh-CN" altLang="en-US"/>
              <a:t> </a:t>
            </a:r>
            <a:r>
              <a:rPr lang="en-US" altLang="zh-CN"/>
              <a:t>Network Layer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4</a:t>
            </a:r>
            <a:r>
              <a:rPr lang="en-US" altLang="zh-CN"/>
              <a:t>a-</a:t>
            </a:r>
            <a:fld id="{63D8BC7C-7392-4A44-BC0F-E5DD9279347F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362700" y="228600"/>
            <a:ext cx="1943100" cy="60198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33400" y="228600"/>
            <a:ext cx="5676900" cy="60198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5:</a:t>
            </a:r>
            <a:r>
              <a:rPr lang="zh-CN" altLang="en-US"/>
              <a:t> </a:t>
            </a:r>
            <a:r>
              <a:rPr lang="en-US" altLang="zh-CN"/>
              <a:t>Network Layer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4</a:t>
            </a:r>
            <a:r>
              <a:rPr lang="en-US" altLang="zh-CN"/>
              <a:t>a-</a:t>
            </a:r>
            <a:fld id="{6C404C4F-F100-44B6-BA92-1EB8E35E33CD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5</a:t>
            </a:r>
            <a:r>
              <a:rPr lang="zh-CN" altLang="en-US"/>
              <a:t>: </a:t>
            </a:r>
            <a:r>
              <a:rPr lang="en-US" altLang="zh-CN"/>
              <a:t>Network Layer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5a-</a:t>
            </a:r>
            <a:fld id="{B4D86828-66E8-4E45-81D6-7DDB99432010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5</a:t>
            </a:r>
            <a:r>
              <a:rPr lang="zh-CN" altLang="en-US"/>
              <a:t>: </a:t>
            </a:r>
            <a:r>
              <a:rPr lang="en-US" altLang="zh-CN"/>
              <a:t>Network Layer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5a-</a:t>
            </a:r>
            <a:fld id="{7AEB38D8-90EC-4286-A0AA-781491E8A16E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5</a:t>
            </a:r>
            <a:r>
              <a:rPr lang="zh-CN" altLang="en-US"/>
              <a:t>: </a:t>
            </a:r>
            <a:r>
              <a:rPr lang="en-US" altLang="zh-CN"/>
              <a:t>Network Layer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5a-</a:t>
            </a:r>
            <a:fld id="{7E833BC2-FC67-4583-A520-246184892B26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5:</a:t>
            </a:r>
            <a:r>
              <a:rPr lang="zh-CN" altLang="en-US"/>
              <a:t> </a:t>
            </a:r>
            <a:r>
              <a:rPr lang="en-US" altLang="zh-CN"/>
              <a:t>Network Layer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4</a:t>
            </a:r>
            <a:r>
              <a:rPr lang="en-US" altLang="zh-CN"/>
              <a:t>a-</a:t>
            </a:r>
            <a:fld id="{0EFF831D-6D2A-4AD7-BBDE-7C619E345F5D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5:</a:t>
            </a:r>
            <a:r>
              <a:rPr lang="zh-CN" altLang="en-US"/>
              <a:t> </a:t>
            </a:r>
            <a:r>
              <a:rPr lang="en-US" altLang="zh-CN"/>
              <a:t>Network Layer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4</a:t>
            </a:r>
            <a:r>
              <a:rPr lang="en-US" altLang="zh-CN"/>
              <a:t>a-</a:t>
            </a:r>
            <a:fld id="{C99A3D02-88F7-4BEC-9B8E-BA9C79E5F62C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5:</a:t>
            </a:r>
            <a:r>
              <a:rPr lang="zh-CN" altLang="en-US"/>
              <a:t> </a:t>
            </a:r>
            <a:r>
              <a:rPr lang="en-US" altLang="zh-CN"/>
              <a:t>Network Layer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4</a:t>
            </a:r>
            <a:r>
              <a:rPr lang="en-US" altLang="zh-CN"/>
              <a:t>a-</a:t>
            </a:r>
            <a:fld id="{5C376B56-2B0C-492E-835C-1D99DBA0B56E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5:</a:t>
            </a:r>
            <a:r>
              <a:rPr lang="zh-CN" altLang="en-US"/>
              <a:t> </a:t>
            </a:r>
            <a:r>
              <a:rPr lang="en-US" altLang="zh-CN"/>
              <a:t>Network Layer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4</a:t>
            </a:r>
            <a:r>
              <a:rPr lang="en-US" altLang="zh-CN"/>
              <a:t>a-</a:t>
            </a:r>
            <a:fld id="{E25230FC-41B3-4CAD-9FD2-F6E5915F83D3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5:</a:t>
            </a:r>
            <a:r>
              <a:rPr lang="zh-CN" altLang="en-US"/>
              <a:t> </a:t>
            </a:r>
            <a:r>
              <a:rPr lang="en-US" altLang="zh-CN"/>
              <a:t>Network Layer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4</a:t>
            </a:r>
            <a:r>
              <a:rPr lang="en-US" altLang="zh-CN"/>
              <a:t>a-</a:t>
            </a:r>
            <a:fld id="{D37DAD8F-A45C-490B-A13D-3525381B4171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 altLang="zh-CN"/>
              <a:t>Click to edit Master title style</a:t>
            </a:r>
            <a:endParaRPr lang="en-US" altLang="zh-CN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00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en-US" altLang="zh-CN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410200" y="64008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5</a:t>
            </a:r>
            <a:r>
              <a:rPr lang="zh-CN" altLang="en-US"/>
              <a:t>: </a:t>
            </a:r>
            <a:r>
              <a:rPr lang="en-US" altLang="zh-CN"/>
              <a:t>Network Layer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162925" y="6400800"/>
            <a:ext cx="676275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5a-</a:t>
            </a:r>
            <a:fld id="{9013F201-A2D6-4298-901E-9E1C3475730A}" type="slidenum">
              <a:rPr lang="en-US" altLang="zh-CN" smtClean="0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anose="030F0702030302020204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anose="030F0702030302020204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anose="030F0702030302020204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anose="030F0702030302020204" pitchFamily="66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anose="030F0702030302020204" pitchFamily="66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anose="030F0702030302020204" pitchFamily="66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anose="030F0702030302020204" pitchFamily="66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anose="030F0702030302020204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ZapfDingbats" pitchFamily="82" charset="2"/>
        <a:buChar char="r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ZapfDingbats" pitchFamily="82" charset="2"/>
        <a:buChar char="m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anose="02020603050405020304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anose="02020603050405020304" pitchFamily="18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anose="02020603050405020304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anose="02020603050405020304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anose="02020603050405020304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anose="02020603050405020304" pitchFamily="18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Exercises-1  </a:t>
            </a:r>
            <a:r>
              <a:rPr lang="zh-CN" altLang="en-US" dirty="0">
                <a:ea typeface="宋体" panose="02010600030101010101" pitchFamily="2" charset="-122"/>
              </a:rPr>
              <a:t>（</a:t>
            </a:r>
            <a:r>
              <a:rPr lang="en-US" altLang="zh-CN" dirty="0">
                <a:ea typeface="宋体" panose="02010600030101010101" pitchFamily="2" charset="-122"/>
              </a:rPr>
              <a:t>PPT5-72  74  84</a:t>
            </a:r>
            <a:r>
              <a:rPr lang="zh-CN" altLang="en-US" dirty="0">
                <a:ea typeface="宋体" panose="02010600030101010101" pitchFamily="2" charset="-122"/>
              </a:rPr>
              <a:t>）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01379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25000"/>
              </a:lnSpc>
              <a:spcBef>
                <a:spcPts val="1200"/>
              </a:spcBef>
              <a:buFont typeface="ZapfDingbats" pitchFamily="82" charset="2"/>
              <a:buAutoNum type="arabicPeriod"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 protocols for directly encapsulating RIP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、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 OSPF and BGP messages are</a:t>
            </a: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0" indent="0">
              <a:buFont typeface="ZapfDingbats" pitchFamily="82" charset="2"/>
              <a:buNone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A. TCP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、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UDP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、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IP </a:t>
            </a: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0" indent="0">
              <a:buFont typeface="ZapfDingbats" pitchFamily="82" charset="2"/>
              <a:buNone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B. TCP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、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IP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、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UDP </a:t>
            </a: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0" indent="0">
              <a:buFont typeface="ZapfDingbats" pitchFamily="82" charset="2"/>
              <a:buNone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C. UDP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、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TCP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、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IP</a:t>
            </a:r>
            <a:endParaRPr lang="zh-CN" altLang="en-US" sz="2400" dirty="0">
              <a:ea typeface="宋体" panose="02010600030101010101" pitchFamily="2" charset="-122"/>
            </a:endParaRPr>
          </a:p>
          <a:p>
            <a:pPr marL="0" indent="0">
              <a:buFont typeface="ZapfDingbats" pitchFamily="82" charset="2"/>
              <a:buNone/>
            </a:pPr>
            <a:r>
              <a:rPr lang="en-US" altLang="zh-CN" sz="2400" dirty="0">
                <a:solidFill>
                  <a:srgbClr val="000000"/>
                </a:solidFill>
                <a:highlight>
                  <a:srgbClr val="FFFF00"/>
                </a:highlight>
                <a:ea typeface="宋体" panose="02010600030101010101" pitchFamily="2" charset="-122"/>
              </a:rPr>
              <a:t>D. UDP</a:t>
            </a:r>
            <a:r>
              <a:rPr lang="zh-CN" altLang="en-US" sz="2400" dirty="0">
                <a:solidFill>
                  <a:srgbClr val="000000"/>
                </a:solidFill>
                <a:highlight>
                  <a:srgbClr val="FFFF00"/>
                </a:highlight>
                <a:ea typeface="宋体" panose="02010600030101010101" pitchFamily="2" charset="-122"/>
              </a:rPr>
              <a:t>、</a:t>
            </a:r>
            <a:r>
              <a:rPr lang="en-US" altLang="zh-CN" sz="2400" dirty="0">
                <a:solidFill>
                  <a:srgbClr val="000000"/>
                </a:solidFill>
                <a:highlight>
                  <a:srgbClr val="FFFF00"/>
                </a:highlight>
                <a:ea typeface="宋体" panose="02010600030101010101" pitchFamily="2" charset="-122"/>
              </a:rPr>
              <a:t>IP</a:t>
            </a:r>
            <a:r>
              <a:rPr lang="zh-CN" altLang="en-US" sz="2400" dirty="0">
                <a:solidFill>
                  <a:srgbClr val="000000"/>
                </a:solidFill>
                <a:highlight>
                  <a:srgbClr val="FFFF00"/>
                </a:highlight>
                <a:ea typeface="宋体" panose="02010600030101010101" pitchFamily="2" charset="-122"/>
              </a:rPr>
              <a:t>、</a:t>
            </a:r>
            <a:r>
              <a:rPr lang="en-US" altLang="zh-CN" sz="2400" dirty="0">
                <a:solidFill>
                  <a:srgbClr val="000000"/>
                </a:solidFill>
                <a:highlight>
                  <a:srgbClr val="FFFF00"/>
                </a:highlight>
                <a:ea typeface="宋体" panose="02010600030101010101" pitchFamily="2" charset="-122"/>
              </a:rPr>
              <a:t>TCP</a:t>
            </a:r>
            <a:endParaRPr lang="zh-CN" altLang="en-US" sz="2400" dirty="0">
              <a:highlight>
                <a:srgbClr val="FFFF00"/>
              </a:highlight>
              <a:ea typeface="宋体" panose="02010600030101010101" pitchFamily="2" charset="-122"/>
            </a:endParaRPr>
          </a:p>
          <a:p>
            <a:pPr marL="0" indent="0">
              <a:buFont typeface="ZapfDingbats" pitchFamily="82" charset="2"/>
              <a:buNone/>
            </a:pPr>
            <a:endParaRPr lang="zh-CN" altLang="en-US" sz="2400" dirty="0">
              <a:ea typeface="宋体" panose="02010600030101010101" pitchFamily="2" charset="-122"/>
            </a:endParaRPr>
          </a:p>
          <a:p>
            <a:pPr marL="0" indent="0">
              <a:buFont typeface="ZapfDingbats" pitchFamily="82" charset="2"/>
              <a:buNone/>
            </a:pPr>
            <a:endParaRPr lang="zh-CN" altLang="en-US" sz="2400" dirty="0">
              <a:ea typeface="宋体" panose="02010600030101010101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5410200" y="6400800"/>
            <a:ext cx="28956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dirty="0"/>
              <a:t>5</a:t>
            </a:r>
            <a:r>
              <a:rPr lang="zh-CN" altLang="en-US" sz="1400" dirty="0"/>
              <a:t>: </a:t>
            </a:r>
            <a:r>
              <a:rPr lang="en-US" altLang="zh-CN" sz="1400" dirty="0"/>
              <a:t>Network Layer</a:t>
            </a:r>
            <a:endParaRPr lang="en-US" altLang="zh-CN" sz="1400" dirty="0">
              <a:latin typeface="Times New Roman" panose="02020603050405020304" pitchFamily="18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162925" y="6400800"/>
            <a:ext cx="676275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dirty="0">
                <a:latin typeface="Times New Roman" panose="02020603050405020304" pitchFamily="18" charset="0"/>
              </a:rPr>
              <a:t>5-</a:t>
            </a:r>
            <a:fld id="{7D6ED6B0-3226-4426-96C7-034A67852BF8}" type="slidenum">
              <a:rPr lang="en-US" altLang="zh-CN" sz="1400" smtClean="0">
                <a:latin typeface="Times New Roman" panose="02020603050405020304" pitchFamily="18" charset="0"/>
              </a:rPr>
            </a:fld>
            <a:endParaRPr lang="en-US" altLang="zh-CN" sz="14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Exercise-2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9699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Font typeface="ZapfDingbats" pitchFamily="82" charset="2"/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1.  In subnet 192.168.4.0/30, the maximum number of hosts that can accept IP packets with destination address 192.168.4.3 is   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marL="0" indent="0" algn="just">
              <a:buFont typeface="ZapfDingbats" pitchFamily="82" charset="2"/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A.0      B.1        </a:t>
            </a:r>
            <a:r>
              <a:rPr lang="en-US" altLang="zh-CN" sz="2400" dirty="0">
                <a:highlight>
                  <a:srgbClr val="FFFF00"/>
                </a:highlight>
                <a:ea typeface="宋体" panose="02010600030101010101" pitchFamily="2" charset="-122"/>
              </a:rPr>
              <a:t>C.2</a:t>
            </a:r>
            <a:r>
              <a:rPr lang="en-US" altLang="zh-CN" sz="2400" dirty="0">
                <a:ea typeface="宋体" panose="02010600030101010101" pitchFamily="2" charset="-122"/>
              </a:rPr>
              <a:t>        D.4   </a:t>
            </a:r>
            <a:r>
              <a:rPr lang="zh-CN" altLang="en-US" sz="2400" dirty="0">
                <a:highlight>
                  <a:srgbClr val="FFFF00"/>
                </a:highlight>
                <a:ea typeface="宋体" panose="02010600030101010101" pitchFamily="2" charset="-122"/>
              </a:rPr>
              <a:t>主机位都是</a:t>
            </a:r>
            <a:r>
              <a:rPr lang="en-US" altLang="zh-CN" sz="2400" dirty="0">
                <a:highlight>
                  <a:srgbClr val="FFFF00"/>
                </a:highlight>
                <a:ea typeface="宋体" panose="02010600030101010101" pitchFamily="2" charset="-122"/>
              </a:rPr>
              <a:t>1</a:t>
            </a:r>
            <a:r>
              <a:rPr lang="zh-CN" altLang="en-US" sz="2400" dirty="0">
                <a:highlight>
                  <a:srgbClr val="FFFF00"/>
                </a:highlight>
                <a:ea typeface="宋体" panose="02010600030101010101" pitchFamily="2" charset="-122"/>
              </a:rPr>
              <a:t>广播地址，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marL="0" indent="0" algn="just">
              <a:spcBef>
                <a:spcPts val="1200"/>
              </a:spcBef>
              <a:buFont typeface="ZapfDingbats" pitchFamily="82" charset="2"/>
              <a:buNone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2. There are four routing table entries with the same forwarding interface in a routing table, and their destination network addresses are 35.230.32.0/21, 35.230.40.0/21, 35.230.48.0/21 and 35.230.56.0/21 respectively. After aggregating the four routes, the destination network address is</a:t>
            </a: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0" indent="0" algn="just">
              <a:buFont typeface="ZapfDingbats" pitchFamily="82" charset="2"/>
              <a:buNone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A.35.230.0.0/19       B. 35.230.0.0/20</a:t>
            </a: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0" indent="0" algn="just">
              <a:buFont typeface="ZapfDingbats" pitchFamily="82" charset="2"/>
              <a:buNone/>
            </a:pPr>
            <a:r>
              <a:rPr lang="en-US" altLang="zh-CN" sz="2400" dirty="0">
                <a:solidFill>
                  <a:srgbClr val="000000"/>
                </a:solidFill>
                <a:highlight>
                  <a:srgbClr val="FFFF00"/>
                </a:highlight>
                <a:ea typeface="宋体" panose="02010600030101010101" pitchFamily="2" charset="-122"/>
              </a:rPr>
              <a:t>C. 35.230.32.0/19   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D. 35.230.32.0/20</a:t>
            </a: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0" indent="0" algn="just">
              <a:buFont typeface="ZapfDingbats" pitchFamily="82" charset="2"/>
              <a:buNone/>
            </a:pPr>
            <a:endParaRPr lang="zh-CN" altLang="en-US" sz="2000" dirty="0">
              <a:ea typeface="宋体" panose="02010600030101010101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5410200" y="6400800"/>
            <a:ext cx="28956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dirty="0"/>
              <a:t>5</a:t>
            </a:r>
            <a:r>
              <a:rPr lang="zh-CN" altLang="en-US" sz="1400" dirty="0"/>
              <a:t>: </a:t>
            </a:r>
            <a:r>
              <a:rPr lang="en-US" altLang="zh-CN" sz="1400" dirty="0"/>
              <a:t>Network Layer</a:t>
            </a:r>
            <a:endParaRPr lang="en-US" altLang="zh-CN" sz="1400" dirty="0">
              <a:latin typeface="Times New Roman" panose="02020603050405020304" pitchFamily="18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162925" y="6400800"/>
            <a:ext cx="676275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dirty="0">
                <a:latin typeface="Times New Roman" panose="02020603050405020304" pitchFamily="18" charset="0"/>
              </a:rPr>
              <a:t>5-</a:t>
            </a:r>
            <a:fld id="{7D6ED6B0-3226-4426-96C7-034A67852BF8}" type="slidenum">
              <a:rPr lang="en-US" altLang="zh-CN" sz="1400" smtClean="0">
                <a:latin typeface="Times New Roman" panose="02020603050405020304" pitchFamily="18" charset="0"/>
              </a:rPr>
            </a:fld>
            <a:endParaRPr lang="en-US" altLang="zh-CN" sz="1400" dirty="0">
              <a:latin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820285" y="164465"/>
            <a:ext cx="1812290" cy="1753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0010 0000  32</a:t>
            </a:r>
            <a:endParaRPr lang="en-US" altLang="zh-CN"/>
          </a:p>
          <a:p>
            <a:r>
              <a:rPr lang="en-US" altLang="zh-CN"/>
              <a:t>0010 1000   40</a:t>
            </a:r>
            <a:endParaRPr lang="en-US" altLang="zh-CN"/>
          </a:p>
          <a:p>
            <a:r>
              <a:rPr lang="en-US" altLang="zh-CN"/>
              <a:t>0011 0000   48</a:t>
            </a:r>
            <a:endParaRPr lang="en-US" altLang="zh-CN"/>
          </a:p>
          <a:p>
            <a:r>
              <a:rPr lang="en-US" altLang="zh-CN"/>
              <a:t>0011 1000    56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Exercises-3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pic>
        <p:nvPicPr>
          <p:cNvPr id="31747" name="内容占位符 6"/>
          <p:cNvPicPr>
            <a:picLocks noGrp="1" noChangeAspect="1" noChangeArrowheads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92313" y="3034740"/>
            <a:ext cx="4572000" cy="2540560"/>
          </a:xfrm>
        </p:spPr>
      </p:pic>
      <p:sp>
        <p:nvSpPr>
          <p:cNvPr id="31750" name="文本框 7"/>
          <p:cNvSpPr txBox="1">
            <a:spLocks noChangeArrowheads="1"/>
          </p:cNvSpPr>
          <p:nvPr/>
        </p:nvSpPr>
        <p:spPr bwMode="auto">
          <a:xfrm>
            <a:off x="533400" y="1390650"/>
            <a:ext cx="81661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ea typeface="宋体" panose="02010600030101010101" pitchFamily="2" charset="-122"/>
              </a:rPr>
              <a:t>Assuming that the applied IP address block is 218.75.230.0/24, please assign IP addresses to the devices in the figure below using </a:t>
            </a:r>
            <a:r>
              <a:rPr lang="en-US" altLang="zh-CN" sz="2000">
                <a:solidFill>
                  <a:srgbClr val="FF0000"/>
                </a:solidFill>
                <a:ea typeface="宋体" panose="02010600030101010101" pitchFamily="2" charset="-122"/>
              </a:rPr>
              <a:t>fixed length </a:t>
            </a:r>
            <a:r>
              <a:rPr lang="en-US" altLang="zh-CN" sz="2000">
                <a:solidFill>
                  <a:srgbClr val="000000"/>
                </a:solidFill>
                <a:ea typeface="宋体" panose="02010600030101010101" pitchFamily="2" charset="-122"/>
              </a:rPr>
              <a:t>and </a:t>
            </a:r>
            <a:r>
              <a:rPr lang="en-US" altLang="zh-CN" sz="2000">
                <a:solidFill>
                  <a:srgbClr val="FF0000"/>
                </a:solidFill>
                <a:ea typeface="宋体" panose="02010600030101010101" pitchFamily="2" charset="-122"/>
              </a:rPr>
              <a:t>variable length </a:t>
            </a:r>
            <a:r>
              <a:rPr lang="en-US" altLang="zh-CN" sz="2000">
                <a:solidFill>
                  <a:srgbClr val="000000"/>
                </a:solidFill>
                <a:ea typeface="宋体" panose="02010600030101010101" pitchFamily="2" charset="-122"/>
              </a:rPr>
              <a:t>subnet masks respectively.</a:t>
            </a:r>
            <a:endParaRPr lang="zh-CN" altLang="en-US" sz="2000">
              <a:ea typeface="宋体" panose="02010600030101010101" pitchFamily="2" charset="-122"/>
            </a:endParaRPr>
          </a:p>
        </p:txBody>
      </p:sp>
      <p:sp>
        <p:nvSpPr>
          <p:cNvPr id="7" name="页脚占位符 5"/>
          <p:cNvSpPr>
            <a:spLocks noGrp="1"/>
          </p:cNvSpPr>
          <p:nvPr>
            <p:ph type="ftr" sz="quarter" idx="11"/>
          </p:nvPr>
        </p:nvSpPr>
        <p:spPr>
          <a:xfrm>
            <a:off x="5410200" y="6400800"/>
            <a:ext cx="28956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dirty="0"/>
              <a:t>5</a:t>
            </a:r>
            <a:r>
              <a:rPr lang="zh-CN" altLang="en-US" sz="1400" dirty="0"/>
              <a:t>: </a:t>
            </a:r>
            <a:r>
              <a:rPr lang="en-US" altLang="zh-CN" sz="1400" dirty="0"/>
              <a:t>Network Layer</a:t>
            </a:r>
            <a:endParaRPr lang="en-US" altLang="zh-CN" sz="1400" dirty="0">
              <a:latin typeface="Times New Roman" panose="02020603050405020304" pitchFamily="18" charset="0"/>
            </a:endParaRPr>
          </a:p>
        </p:txBody>
      </p:sp>
      <p:sp>
        <p:nvSpPr>
          <p:cNvPr id="8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162925" y="6400800"/>
            <a:ext cx="676275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dirty="0">
                <a:latin typeface="Times New Roman" panose="02020603050405020304" pitchFamily="18" charset="0"/>
              </a:rPr>
              <a:t>5-</a:t>
            </a:r>
            <a:fld id="{7D6ED6B0-3226-4426-96C7-034A67852BF8}" type="slidenum">
              <a:rPr lang="en-US" altLang="zh-CN" sz="1400" smtClean="0">
                <a:latin typeface="Times New Roman" panose="02020603050405020304" pitchFamily="18" charset="0"/>
              </a:rPr>
            </a:fld>
            <a:endParaRPr lang="en-US" altLang="zh-CN" sz="1400" dirty="0">
              <a:latin typeface="Times New Roman" panose="02020603050405020304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00024" y="2487613"/>
            <a:ext cx="4572000" cy="53860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highlight>
                  <a:srgbClr val="FFFF00"/>
                </a:highlight>
              </a:rPr>
              <a:t>000</a:t>
            </a:r>
            <a:r>
              <a:rPr lang="en-US" altLang="zh-CN" sz="1600" dirty="0"/>
              <a:t>00000-</a:t>
            </a:r>
            <a:r>
              <a:rPr lang="en-US" altLang="zh-CN" sz="1600" dirty="0">
                <a:highlight>
                  <a:srgbClr val="FFFF00"/>
                </a:highlight>
              </a:rPr>
              <a:t>000</a:t>
            </a:r>
            <a:r>
              <a:rPr lang="en-US" altLang="zh-CN" sz="1600" dirty="0"/>
              <a:t>11111</a:t>
            </a:r>
            <a:endParaRPr lang="en-US" altLang="zh-CN" sz="1600" dirty="0"/>
          </a:p>
          <a:p>
            <a:r>
              <a:rPr lang="en-US" altLang="zh-CN" sz="1600" dirty="0"/>
              <a:t>0-31</a:t>
            </a:r>
            <a:endParaRPr lang="en-US" altLang="zh-CN" sz="1600" dirty="0"/>
          </a:p>
          <a:p>
            <a:r>
              <a:rPr lang="en-US" altLang="zh-CN" sz="1600" dirty="0">
                <a:highlight>
                  <a:srgbClr val="FFFF00"/>
                </a:highlight>
              </a:rPr>
              <a:t>001</a:t>
            </a:r>
            <a:r>
              <a:rPr lang="en-US" altLang="zh-CN" sz="1600" dirty="0"/>
              <a:t>00000-</a:t>
            </a:r>
            <a:r>
              <a:rPr lang="en-US" altLang="zh-CN" sz="1600" dirty="0">
                <a:highlight>
                  <a:srgbClr val="FFFF00"/>
                </a:highlight>
              </a:rPr>
              <a:t>001</a:t>
            </a:r>
            <a:r>
              <a:rPr lang="en-US" altLang="zh-CN" sz="1600" dirty="0"/>
              <a:t>11111  </a:t>
            </a:r>
            <a:endParaRPr lang="en-US" altLang="zh-CN" sz="1600" dirty="0"/>
          </a:p>
          <a:p>
            <a:r>
              <a:rPr lang="en-US" altLang="zh-CN" sz="1600" dirty="0"/>
              <a:t> 32-63</a:t>
            </a:r>
            <a:endParaRPr lang="en-US" altLang="zh-CN" sz="1600" dirty="0"/>
          </a:p>
          <a:p>
            <a:r>
              <a:rPr lang="en-US" altLang="zh-CN" sz="1600" dirty="0">
                <a:highlight>
                  <a:srgbClr val="FFFF00"/>
                </a:highlight>
              </a:rPr>
              <a:t>010</a:t>
            </a:r>
            <a:r>
              <a:rPr lang="en-US" altLang="zh-CN" sz="1600" dirty="0"/>
              <a:t>00000-</a:t>
            </a:r>
            <a:r>
              <a:rPr lang="en-US" altLang="zh-CN" sz="1600" dirty="0">
                <a:highlight>
                  <a:srgbClr val="FFFF00"/>
                </a:highlight>
              </a:rPr>
              <a:t>010</a:t>
            </a:r>
            <a:r>
              <a:rPr lang="en-US" altLang="zh-CN" sz="1600" dirty="0"/>
              <a:t>11111  </a:t>
            </a:r>
            <a:endParaRPr lang="en-US" altLang="zh-CN" sz="1600" dirty="0"/>
          </a:p>
          <a:p>
            <a:r>
              <a:rPr lang="en-US" altLang="zh-CN" sz="1600" dirty="0"/>
              <a:t> 64-95</a:t>
            </a:r>
            <a:endParaRPr lang="en-US" altLang="zh-CN" sz="1600" dirty="0"/>
          </a:p>
          <a:p>
            <a:r>
              <a:rPr lang="en-US" altLang="zh-CN" sz="1600" dirty="0">
                <a:highlight>
                  <a:srgbClr val="FFFF00"/>
                </a:highlight>
              </a:rPr>
              <a:t>011</a:t>
            </a:r>
            <a:r>
              <a:rPr lang="en-US" altLang="zh-CN" sz="1600" dirty="0"/>
              <a:t>00000-</a:t>
            </a:r>
            <a:r>
              <a:rPr lang="en-US" altLang="zh-CN" sz="1600" dirty="0">
                <a:highlight>
                  <a:srgbClr val="FFFF00"/>
                </a:highlight>
              </a:rPr>
              <a:t>011</a:t>
            </a:r>
            <a:r>
              <a:rPr lang="en-US" altLang="zh-CN" sz="1600" dirty="0"/>
              <a:t>11111</a:t>
            </a:r>
            <a:endParaRPr lang="en-US" altLang="zh-CN" sz="1600" dirty="0"/>
          </a:p>
          <a:p>
            <a:r>
              <a:rPr lang="en-US" altLang="zh-CN" sz="1600" dirty="0"/>
              <a:t>96-127</a:t>
            </a:r>
            <a:endParaRPr lang="en-US" altLang="zh-CN" sz="1600" dirty="0"/>
          </a:p>
          <a:p>
            <a:r>
              <a:rPr lang="en-US" altLang="zh-CN" sz="1600" dirty="0">
                <a:highlight>
                  <a:srgbClr val="FFFF00"/>
                </a:highlight>
              </a:rPr>
              <a:t>100</a:t>
            </a:r>
            <a:r>
              <a:rPr lang="en-US" altLang="zh-CN" sz="1600" dirty="0"/>
              <a:t>00000-</a:t>
            </a:r>
            <a:r>
              <a:rPr lang="en-US" altLang="zh-CN" sz="1600" dirty="0">
                <a:highlight>
                  <a:srgbClr val="FFFF00"/>
                </a:highlight>
              </a:rPr>
              <a:t>100</a:t>
            </a:r>
            <a:r>
              <a:rPr lang="en-US" altLang="zh-CN" sz="1600" dirty="0"/>
              <a:t>11111</a:t>
            </a:r>
            <a:endParaRPr lang="en-US" altLang="zh-CN" sz="1600" dirty="0"/>
          </a:p>
          <a:p>
            <a:r>
              <a:rPr lang="en-US" altLang="zh-CN" sz="1600" dirty="0"/>
              <a:t>128-159</a:t>
            </a:r>
            <a:endParaRPr lang="en-US" altLang="zh-CN" sz="1600" dirty="0"/>
          </a:p>
          <a:p>
            <a:r>
              <a:rPr lang="en-US" altLang="zh-CN" sz="1600" dirty="0">
                <a:highlight>
                  <a:srgbClr val="FFFF00"/>
                </a:highlight>
              </a:rPr>
              <a:t>101</a:t>
            </a:r>
            <a:r>
              <a:rPr lang="en-US" altLang="zh-CN" sz="1600" dirty="0"/>
              <a:t>00000-</a:t>
            </a:r>
            <a:r>
              <a:rPr lang="en-US" altLang="zh-CN" sz="1600" dirty="0">
                <a:highlight>
                  <a:srgbClr val="FFFF00"/>
                </a:highlight>
              </a:rPr>
              <a:t>101</a:t>
            </a:r>
            <a:r>
              <a:rPr lang="en-US" altLang="zh-CN" sz="1600" dirty="0"/>
              <a:t>11111</a:t>
            </a:r>
            <a:endParaRPr lang="en-US" altLang="zh-CN" sz="1600" dirty="0"/>
          </a:p>
          <a:p>
            <a:r>
              <a:rPr lang="en-US" altLang="zh-CN" sz="1600" dirty="0"/>
              <a:t>160-191</a:t>
            </a:r>
            <a:endParaRPr lang="en-US" altLang="zh-CN" sz="1600" dirty="0"/>
          </a:p>
          <a:p>
            <a:r>
              <a:rPr lang="en-US" altLang="zh-CN" sz="1600" dirty="0">
                <a:highlight>
                  <a:srgbClr val="FFFF00"/>
                </a:highlight>
              </a:rPr>
              <a:t>110</a:t>
            </a:r>
            <a:r>
              <a:rPr lang="en-US" altLang="zh-CN" sz="1600" dirty="0"/>
              <a:t>00000-</a:t>
            </a:r>
            <a:r>
              <a:rPr lang="en-US" altLang="zh-CN" sz="1600" dirty="0">
                <a:highlight>
                  <a:srgbClr val="FFFF00"/>
                </a:highlight>
              </a:rPr>
              <a:t>110</a:t>
            </a:r>
            <a:r>
              <a:rPr lang="en-US" altLang="zh-CN" sz="1600" dirty="0"/>
              <a:t>11111</a:t>
            </a:r>
            <a:endParaRPr lang="en-US" altLang="zh-CN" sz="1600" dirty="0"/>
          </a:p>
          <a:p>
            <a:r>
              <a:rPr lang="en-US" altLang="zh-CN" sz="1600" dirty="0"/>
              <a:t>192-223</a:t>
            </a:r>
            <a:endParaRPr lang="en-US" altLang="zh-CN" sz="1600" dirty="0"/>
          </a:p>
          <a:p>
            <a:r>
              <a:rPr lang="en-US" altLang="zh-CN" sz="1600" dirty="0">
                <a:highlight>
                  <a:srgbClr val="FFFF00"/>
                </a:highlight>
              </a:rPr>
              <a:t>111</a:t>
            </a:r>
            <a:r>
              <a:rPr lang="en-US" altLang="zh-CN" sz="1600" dirty="0"/>
              <a:t>00000-</a:t>
            </a:r>
            <a:r>
              <a:rPr lang="en-US" altLang="zh-CN" sz="1600" dirty="0">
                <a:highlight>
                  <a:srgbClr val="FFFF00"/>
                </a:highlight>
              </a:rPr>
              <a:t>111</a:t>
            </a:r>
            <a:r>
              <a:rPr lang="en-US" altLang="zh-CN" sz="1600" dirty="0"/>
              <a:t>11111</a:t>
            </a:r>
            <a:endParaRPr lang="en-US" altLang="zh-CN" sz="1600" dirty="0"/>
          </a:p>
          <a:p>
            <a:r>
              <a:rPr lang="en-US" altLang="zh-CN" sz="1600" dirty="0"/>
              <a:t>193-255</a:t>
            </a:r>
            <a:endParaRPr lang="en-US" altLang="zh-CN" sz="1600" dirty="0"/>
          </a:p>
          <a:p>
            <a:endParaRPr lang="en-US" altLang="zh-CN" sz="1600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10" name="文本框 9"/>
          <p:cNvSpPr txBox="1"/>
          <p:nvPr/>
        </p:nvSpPr>
        <p:spPr>
          <a:xfrm>
            <a:off x="6496049" y="2335213"/>
            <a:ext cx="4572000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highlight>
                  <a:srgbClr val="FFFF00"/>
                </a:highlight>
              </a:rPr>
              <a:t>000</a:t>
            </a:r>
            <a:r>
              <a:rPr lang="en-US" altLang="zh-CN" sz="1600" dirty="0"/>
              <a:t>00000-</a:t>
            </a:r>
            <a:r>
              <a:rPr lang="en-US" altLang="zh-CN" sz="1600" dirty="0">
                <a:highlight>
                  <a:srgbClr val="FFFF00"/>
                </a:highlight>
              </a:rPr>
              <a:t>000</a:t>
            </a:r>
            <a:r>
              <a:rPr lang="en-US" altLang="zh-CN" sz="1600" dirty="0"/>
              <a:t>11111</a:t>
            </a:r>
            <a:endParaRPr lang="en-US" altLang="zh-CN" sz="1600" dirty="0"/>
          </a:p>
          <a:p>
            <a:r>
              <a:rPr lang="en-US" altLang="zh-CN" sz="1600" dirty="0"/>
              <a:t>0-31  </a:t>
            </a:r>
            <a:r>
              <a:rPr lang="zh-CN" altLang="en-US" sz="1600" dirty="0"/>
              <a:t>分给</a:t>
            </a:r>
            <a:r>
              <a:rPr lang="en-US" altLang="zh-CN" sz="1600" dirty="0"/>
              <a:t>N2  /27</a:t>
            </a:r>
            <a:endParaRPr lang="en-US" altLang="zh-CN" sz="1600" dirty="0"/>
          </a:p>
          <a:p>
            <a:r>
              <a:rPr lang="en-US" altLang="zh-CN" sz="1600" dirty="0">
                <a:highlight>
                  <a:srgbClr val="FFFF00"/>
                </a:highlight>
              </a:rPr>
              <a:t>0010</a:t>
            </a:r>
            <a:r>
              <a:rPr lang="en-US" altLang="zh-CN" sz="1600" dirty="0"/>
              <a:t>0000-</a:t>
            </a:r>
            <a:r>
              <a:rPr lang="en-US" altLang="zh-CN" sz="1600" dirty="0">
                <a:highlight>
                  <a:srgbClr val="FFFF00"/>
                </a:highlight>
              </a:rPr>
              <a:t>0010</a:t>
            </a:r>
            <a:r>
              <a:rPr lang="en-US" altLang="zh-CN" sz="1600" dirty="0"/>
              <a:t>1111  </a:t>
            </a:r>
            <a:endParaRPr lang="en-US" altLang="zh-CN" sz="1600" dirty="0"/>
          </a:p>
          <a:p>
            <a:r>
              <a:rPr lang="en-US" altLang="zh-CN" sz="1600" dirty="0"/>
              <a:t> 32-47  </a:t>
            </a:r>
            <a:r>
              <a:rPr lang="zh-CN" altLang="en-US" sz="1600" dirty="0"/>
              <a:t>分给</a:t>
            </a:r>
            <a:r>
              <a:rPr lang="en-US" altLang="zh-CN" sz="1600" dirty="0"/>
              <a:t>N3 /28</a:t>
            </a:r>
            <a:endParaRPr lang="en-US" altLang="zh-CN" sz="1600" dirty="0"/>
          </a:p>
          <a:p>
            <a:r>
              <a:rPr lang="en-US" altLang="zh-CN" sz="1600" dirty="0">
                <a:highlight>
                  <a:srgbClr val="FFFF00"/>
                </a:highlight>
              </a:rPr>
              <a:t>0011</a:t>
            </a:r>
            <a:r>
              <a:rPr lang="en-US" altLang="zh-CN" sz="1600" dirty="0"/>
              <a:t>0000-</a:t>
            </a:r>
            <a:r>
              <a:rPr lang="en-US" altLang="zh-CN" sz="1600" dirty="0">
                <a:highlight>
                  <a:srgbClr val="FFFF00"/>
                </a:highlight>
              </a:rPr>
              <a:t>0011</a:t>
            </a:r>
            <a:r>
              <a:rPr lang="en-US" altLang="zh-CN" sz="1600" dirty="0"/>
              <a:t>1111  </a:t>
            </a:r>
            <a:endParaRPr lang="en-US" altLang="zh-CN" sz="1600" dirty="0"/>
          </a:p>
          <a:p>
            <a:r>
              <a:rPr lang="en-US" altLang="zh-CN" sz="1600" dirty="0"/>
              <a:t> 48-63  </a:t>
            </a:r>
            <a:r>
              <a:rPr lang="zh-CN" altLang="en-US" sz="1600" dirty="0"/>
              <a:t>分给</a:t>
            </a:r>
            <a:r>
              <a:rPr lang="en-US" altLang="zh-CN" sz="1600" dirty="0"/>
              <a:t>N4  /28</a:t>
            </a:r>
            <a:endParaRPr lang="en-US" altLang="zh-CN" sz="1600" dirty="0"/>
          </a:p>
          <a:p>
            <a:r>
              <a:rPr lang="en-US" altLang="zh-CN" sz="1600" dirty="0">
                <a:highlight>
                  <a:srgbClr val="FFFF00"/>
                </a:highlight>
              </a:rPr>
              <a:t>0100</a:t>
            </a:r>
            <a:r>
              <a:rPr lang="en-US" altLang="zh-CN" sz="1600" dirty="0"/>
              <a:t>0000-</a:t>
            </a:r>
            <a:r>
              <a:rPr lang="en-US" altLang="zh-CN" sz="1600" dirty="0">
                <a:highlight>
                  <a:srgbClr val="FFFF00"/>
                </a:highlight>
              </a:rPr>
              <a:t>0100</a:t>
            </a:r>
            <a:r>
              <a:rPr lang="en-US" altLang="zh-CN" sz="1600" dirty="0"/>
              <a:t>1111  </a:t>
            </a:r>
            <a:endParaRPr lang="en-US" altLang="zh-CN" sz="1600" dirty="0"/>
          </a:p>
          <a:p>
            <a:r>
              <a:rPr lang="en-US" altLang="zh-CN" sz="1600" dirty="0"/>
              <a:t> 64-79  </a:t>
            </a:r>
            <a:r>
              <a:rPr lang="zh-CN" altLang="en-US" sz="1600" dirty="0"/>
              <a:t>分给</a:t>
            </a:r>
            <a:r>
              <a:rPr lang="en-US" altLang="zh-CN" sz="1600" dirty="0"/>
              <a:t>N1  /28 </a:t>
            </a:r>
            <a:endParaRPr lang="en-US" altLang="zh-CN" sz="1600" dirty="0"/>
          </a:p>
          <a:p>
            <a:r>
              <a:rPr lang="en-US" altLang="zh-CN" sz="1600" dirty="0">
                <a:highlight>
                  <a:srgbClr val="FFFF00"/>
                </a:highlight>
              </a:rPr>
              <a:t>010100</a:t>
            </a:r>
            <a:r>
              <a:rPr lang="en-US" altLang="zh-CN" sz="1600" dirty="0"/>
              <a:t>00-</a:t>
            </a:r>
            <a:r>
              <a:rPr lang="en-US" altLang="zh-CN" sz="1600" dirty="0">
                <a:highlight>
                  <a:srgbClr val="FFFF00"/>
                </a:highlight>
              </a:rPr>
              <a:t>010100</a:t>
            </a:r>
            <a:r>
              <a:rPr lang="en-US" altLang="zh-CN" sz="1600" dirty="0"/>
              <a:t>11  </a:t>
            </a:r>
            <a:endParaRPr lang="en-US" altLang="zh-CN" sz="1600" dirty="0"/>
          </a:p>
          <a:p>
            <a:r>
              <a:rPr lang="en-US" altLang="zh-CN" sz="1600" dirty="0"/>
              <a:t> 80-83  </a:t>
            </a:r>
            <a:r>
              <a:rPr lang="zh-CN" altLang="en-US" sz="1600" dirty="0"/>
              <a:t>分给</a:t>
            </a:r>
            <a:r>
              <a:rPr lang="en-US" altLang="zh-CN" sz="1600" dirty="0"/>
              <a:t>N5   /30</a:t>
            </a:r>
            <a:endParaRPr lang="en-US" altLang="zh-CN" sz="1600" dirty="0"/>
          </a:p>
          <a:p>
            <a:endParaRPr lang="en-US" altLang="zh-CN" sz="1600" dirty="0"/>
          </a:p>
          <a:p>
            <a:r>
              <a:rPr lang="en-US" altLang="zh-CN" sz="1600" dirty="0"/>
              <a:t>84~255</a:t>
            </a:r>
            <a:r>
              <a:rPr lang="zh-CN" altLang="en-US" sz="1600" dirty="0"/>
              <a:t>都没分配</a:t>
            </a:r>
            <a:endParaRPr lang="en-US" altLang="zh-CN" sz="1600" dirty="0"/>
          </a:p>
          <a:p>
            <a:endParaRPr lang="en-US" altLang="zh-CN" sz="1600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Exercises-3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pic>
        <p:nvPicPr>
          <p:cNvPr id="32771" name="内容占位符 6"/>
          <p:cNvPicPr>
            <a:picLocks noGrp="1" noChangeAspect="1" noChangeArrowheads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39875" y="2803525"/>
            <a:ext cx="5759450" cy="3200400"/>
          </a:xfrm>
        </p:spPr>
      </p:pic>
      <p:sp>
        <p:nvSpPr>
          <p:cNvPr id="32774" name="文本框 7"/>
          <p:cNvSpPr txBox="1">
            <a:spLocks noChangeArrowheads="1"/>
          </p:cNvSpPr>
          <p:nvPr/>
        </p:nvSpPr>
        <p:spPr bwMode="auto">
          <a:xfrm>
            <a:off x="533400" y="1390650"/>
            <a:ext cx="81661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ea typeface="宋体" panose="02010600030101010101" pitchFamily="2" charset="-122"/>
              </a:rPr>
              <a:t>Assuming that the applied IP address block is 218.75.230.0/24, please assign IP addresses to the devices in the figure below using </a:t>
            </a:r>
            <a:r>
              <a:rPr lang="en-US" altLang="zh-CN" sz="2000">
                <a:solidFill>
                  <a:srgbClr val="FF0000"/>
                </a:solidFill>
                <a:ea typeface="宋体" panose="02010600030101010101" pitchFamily="2" charset="-122"/>
              </a:rPr>
              <a:t>fixed length </a:t>
            </a:r>
            <a:r>
              <a:rPr lang="en-US" altLang="zh-CN" sz="2000">
                <a:solidFill>
                  <a:srgbClr val="000000"/>
                </a:solidFill>
                <a:ea typeface="宋体" panose="02010600030101010101" pitchFamily="2" charset="-122"/>
              </a:rPr>
              <a:t>and variable length subnet masks respectively.</a:t>
            </a:r>
            <a:endParaRPr lang="zh-CN" altLang="en-US" sz="2000">
              <a:ea typeface="宋体" panose="02010600030101010101" pitchFamily="2" charset="-122"/>
            </a:endParaRPr>
          </a:p>
        </p:txBody>
      </p:sp>
      <p:pic>
        <p:nvPicPr>
          <p:cNvPr id="6" name="图片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9875" y="2578100"/>
            <a:ext cx="5759450" cy="382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页脚占位符 5"/>
          <p:cNvSpPr>
            <a:spLocks noGrp="1"/>
          </p:cNvSpPr>
          <p:nvPr>
            <p:ph type="ftr" sz="quarter" idx="11"/>
          </p:nvPr>
        </p:nvSpPr>
        <p:spPr>
          <a:xfrm>
            <a:off x="5410200" y="6400800"/>
            <a:ext cx="28956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dirty="0"/>
              <a:t>5</a:t>
            </a:r>
            <a:r>
              <a:rPr lang="zh-CN" altLang="en-US" sz="1400" dirty="0"/>
              <a:t>: </a:t>
            </a:r>
            <a:r>
              <a:rPr lang="en-US" altLang="zh-CN" sz="1400" dirty="0"/>
              <a:t>Network Layer</a:t>
            </a:r>
            <a:endParaRPr lang="en-US" altLang="zh-CN" sz="1400" dirty="0">
              <a:latin typeface="Times New Roman" panose="02020603050405020304" pitchFamily="18" charset="0"/>
            </a:endParaRPr>
          </a:p>
        </p:txBody>
      </p:sp>
      <p:sp>
        <p:nvSpPr>
          <p:cNvPr id="9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162925" y="6400800"/>
            <a:ext cx="676275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dirty="0">
                <a:latin typeface="Times New Roman" panose="02020603050405020304" pitchFamily="18" charset="0"/>
              </a:rPr>
              <a:t>5-</a:t>
            </a:r>
            <a:fld id="{7D6ED6B0-3226-4426-96C7-034A67852BF8}" type="slidenum">
              <a:rPr lang="en-US" altLang="zh-CN" sz="1400" smtClean="0">
                <a:latin typeface="Times New Roman" panose="02020603050405020304" pitchFamily="18" charset="0"/>
              </a:rPr>
            </a:fld>
            <a:endParaRPr lang="en-US" altLang="zh-CN" sz="14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Exercises-3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pic>
        <p:nvPicPr>
          <p:cNvPr id="33795" name="内容占位符 6"/>
          <p:cNvPicPr>
            <a:picLocks noGrp="1" noChangeAspect="1" noChangeArrowheads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39875" y="2803525"/>
            <a:ext cx="5759450" cy="3200400"/>
          </a:xfrm>
        </p:spPr>
      </p:pic>
      <p:sp>
        <p:nvSpPr>
          <p:cNvPr id="33798" name="文本框 7"/>
          <p:cNvSpPr txBox="1">
            <a:spLocks noChangeArrowheads="1"/>
          </p:cNvSpPr>
          <p:nvPr/>
        </p:nvSpPr>
        <p:spPr bwMode="auto">
          <a:xfrm>
            <a:off x="533400" y="1390650"/>
            <a:ext cx="81661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ea typeface="宋体" panose="02010600030101010101" pitchFamily="2" charset="-122"/>
              </a:rPr>
              <a:t>Assuming that the applied IP address block is 218.75.230.0/24, please assign IP addresses to the devices in the figure below using fixed length and </a:t>
            </a:r>
            <a:r>
              <a:rPr lang="en-US" altLang="zh-CN" sz="2000">
                <a:solidFill>
                  <a:srgbClr val="FF0000"/>
                </a:solidFill>
                <a:ea typeface="宋体" panose="02010600030101010101" pitchFamily="2" charset="-122"/>
              </a:rPr>
              <a:t>variable length </a:t>
            </a:r>
            <a:r>
              <a:rPr lang="en-US" altLang="zh-CN" sz="2000">
                <a:solidFill>
                  <a:srgbClr val="000000"/>
                </a:solidFill>
                <a:ea typeface="宋体" panose="02010600030101010101" pitchFamily="2" charset="-122"/>
              </a:rPr>
              <a:t>subnet masks respectively.</a:t>
            </a:r>
            <a:endParaRPr lang="zh-CN" altLang="en-US" sz="2000">
              <a:ea typeface="宋体" panose="02010600030101010101" pitchFamily="2" charset="-122"/>
            </a:endParaRPr>
          </a:p>
        </p:txBody>
      </p:sp>
      <p:pic>
        <p:nvPicPr>
          <p:cNvPr id="6" name="图片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675" y="2620963"/>
            <a:ext cx="8124825" cy="3471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页脚占位符 5"/>
          <p:cNvSpPr>
            <a:spLocks noGrp="1"/>
          </p:cNvSpPr>
          <p:nvPr>
            <p:ph type="ftr" sz="quarter" idx="11"/>
          </p:nvPr>
        </p:nvSpPr>
        <p:spPr>
          <a:xfrm>
            <a:off x="5410200" y="6400800"/>
            <a:ext cx="28956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dirty="0"/>
              <a:t>5</a:t>
            </a:r>
            <a:r>
              <a:rPr lang="zh-CN" altLang="en-US" sz="1400" dirty="0"/>
              <a:t>: </a:t>
            </a:r>
            <a:r>
              <a:rPr lang="en-US" altLang="zh-CN" sz="1400" dirty="0"/>
              <a:t>Network Layer</a:t>
            </a:r>
            <a:endParaRPr lang="en-US" altLang="zh-CN" sz="1400" dirty="0">
              <a:latin typeface="Times New Roman" panose="02020603050405020304" pitchFamily="18" charset="0"/>
            </a:endParaRPr>
          </a:p>
        </p:txBody>
      </p:sp>
      <p:sp>
        <p:nvSpPr>
          <p:cNvPr id="9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162925" y="6400800"/>
            <a:ext cx="676275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dirty="0">
                <a:latin typeface="Times New Roman" panose="02020603050405020304" pitchFamily="18" charset="0"/>
              </a:rPr>
              <a:t>5-</a:t>
            </a:r>
            <a:fld id="{7D6ED6B0-3226-4426-96C7-034A67852BF8}" type="slidenum">
              <a:rPr lang="en-US" altLang="zh-CN" sz="1400" smtClean="0">
                <a:latin typeface="Times New Roman" panose="02020603050405020304" pitchFamily="18" charset="0"/>
              </a:rPr>
            </a:fld>
            <a:endParaRPr lang="en-US" altLang="zh-CN" sz="14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Exercises-4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pic>
        <p:nvPicPr>
          <p:cNvPr id="48131" name="内容占位符 7"/>
          <p:cNvPicPr>
            <a:picLocks noGrp="1" noChangeAspect="1" noChangeArrowheads="1"/>
          </p:cNvPicPr>
          <p:nvPr>
            <p:ph sz="half"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33680" y="4060508"/>
            <a:ext cx="4794250" cy="882650"/>
          </a:xfrm>
        </p:spPr>
      </p:pic>
      <p:sp>
        <p:nvSpPr>
          <p:cNvPr id="48132" name="页脚占位符 4"/>
          <p:cNvSpPr>
            <a:spLocks noGrp="1" noChangeArrowheads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>
                <a:ea typeface="宋体" panose="02010600030101010101" pitchFamily="2" charset="-122"/>
              </a:rPr>
              <a:t>5: Network Layer</a:t>
            </a:r>
            <a:endParaRPr lang="en-US" altLang="zh-CN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8133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>
                <a:latin typeface="Times New Roman" panose="02020603050405020304" pitchFamily="18" charset="0"/>
              </a:rPr>
              <a:t>5b-</a:t>
            </a:r>
            <a:fld id="{00E336CD-519D-4CDC-B204-E8D8DF4D3436}" type="slidenum">
              <a:rPr lang="en-US" altLang="zh-CN" sz="1400" smtClean="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pic>
        <p:nvPicPr>
          <p:cNvPr id="48134" name="图片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2100" y="4060826"/>
            <a:ext cx="3467100" cy="153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35" name="文本框 10"/>
          <p:cNvSpPr txBox="1">
            <a:spLocks noChangeArrowheads="1"/>
          </p:cNvSpPr>
          <p:nvPr/>
        </p:nvSpPr>
        <p:spPr bwMode="auto">
          <a:xfrm>
            <a:off x="460375" y="1244600"/>
            <a:ext cx="7524750" cy="270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ea typeface="宋体" panose="02010600030101010101" pitchFamily="2" charset="-122"/>
              </a:rPr>
              <a:t>Figure 1 shows the network topology, and Figure 2 shows the hex-content of the first 80 bytes of an Ethernet frame of the host for a Web request. </a:t>
            </a:r>
            <a:endParaRPr lang="en-US" altLang="zh-CN" sz="200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algn="just">
              <a:spcBef>
                <a:spcPts val="60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ea typeface="宋体" panose="02010600030101010101" pitchFamily="2" charset="-122"/>
              </a:rPr>
              <a:t>(1) What is the IP address of the Web server? What is the MAC address of the default gateway of this host?</a:t>
            </a:r>
            <a:endParaRPr lang="en-US" altLang="zh-CN" sz="200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algn="just">
              <a:spcBef>
                <a:spcPts val="60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ea typeface="宋体" panose="02010600030101010101" pitchFamily="2" charset="-122"/>
              </a:rPr>
              <a:t>(2) When the IP packet encapsulated in this frame is forwarded through router R, which fields in the IP packet need to be modified</a:t>
            </a:r>
            <a:r>
              <a:rPr lang="zh-CN" altLang="en-US" sz="2000">
                <a:solidFill>
                  <a:srgbClr val="000000"/>
                </a:solidFill>
                <a:ea typeface="宋体" panose="02010600030101010101" pitchFamily="2" charset="-122"/>
              </a:rPr>
              <a:t>？</a:t>
            </a:r>
            <a:endParaRPr lang="zh-CN" altLang="en-US" sz="2000">
              <a:ea typeface="宋体" panose="02010600030101010101" pitchFamily="2" charset="-122"/>
            </a:endParaRPr>
          </a:p>
        </p:txBody>
      </p:sp>
      <p:sp>
        <p:nvSpPr>
          <p:cNvPr id="48136" name="文本框 11"/>
          <p:cNvSpPr txBox="1">
            <a:spLocks noChangeArrowheads="1"/>
          </p:cNvSpPr>
          <p:nvPr/>
        </p:nvSpPr>
        <p:spPr bwMode="auto">
          <a:xfrm>
            <a:off x="2122488" y="4943158"/>
            <a:ext cx="14732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ea typeface="宋体" panose="02010600030101010101" pitchFamily="2" charset="-122"/>
              </a:rPr>
              <a:t>Fig. 1 </a:t>
            </a:r>
            <a:endParaRPr lang="zh-CN" altLang="en-US" sz="1600">
              <a:ea typeface="宋体" panose="02010600030101010101" pitchFamily="2" charset="-122"/>
            </a:endParaRPr>
          </a:p>
        </p:txBody>
      </p:sp>
      <p:sp>
        <p:nvSpPr>
          <p:cNvPr id="48137" name="文本框 12"/>
          <p:cNvSpPr txBox="1">
            <a:spLocks noChangeArrowheads="1"/>
          </p:cNvSpPr>
          <p:nvPr/>
        </p:nvSpPr>
        <p:spPr bwMode="auto">
          <a:xfrm>
            <a:off x="6402388" y="5805488"/>
            <a:ext cx="14732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ea typeface="宋体" panose="02010600030101010101" pitchFamily="2" charset="-122"/>
              </a:rPr>
              <a:t>Fig. 2 </a:t>
            </a:r>
            <a:endParaRPr lang="zh-CN" altLang="en-US" sz="1600">
              <a:ea typeface="宋体" panose="02010600030101010101" pitchFamily="2" charset="-122"/>
            </a:endParaRPr>
          </a:p>
        </p:txBody>
      </p:sp>
      <p:cxnSp>
        <p:nvCxnSpPr>
          <p:cNvPr id="2" name="直接连接符 1"/>
          <p:cNvCxnSpPr/>
          <p:nvPr/>
        </p:nvCxnSpPr>
        <p:spPr>
          <a:xfrm flipV="1">
            <a:off x="5372100" y="4370070"/>
            <a:ext cx="1160145" cy="1143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" name="直接连接符 2"/>
          <p:cNvCxnSpPr/>
          <p:nvPr/>
        </p:nvCxnSpPr>
        <p:spPr>
          <a:xfrm flipV="1">
            <a:off x="6594475" y="4358005"/>
            <a:ext cx="1287780" cy="12065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" name="直接连接符 3"/>
          <p:cNvCxnSpPr/>
          <p:nvPr/>
        </p:nvCxnSpPr>
        <p:spPr>
          <a:xfrm>
            <a:off x="7985125" y="4349115"/>
            <a:ext cx="349250" cy="889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" name="直接连接符 4"/>
          <p:cNvCxnSpPr/>
          <p:nvPr/>
        </p:nvCxnSpPr>
        <p:spPr>
          <a:xfrm>
            <a:off x="8437245" y="4358005"/>
            <a:ext cx="349250" cy="889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" name="直接连接符 5"/>
          <p:cNvCxnSpPr/>
          <p:nvPr/>
        </p:nvCxnSpPr>
        <p:spPr>
          <a:xfrm>
            <a:off x="5372100" y="4656455"/>
            <a:ext cx="349250" cy="889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" name="直接连接符 6"/>
          <p:cNvCxnSpPr/>
          <p:nvPr/>
        </p:nvCxnSpPr>
        <p:spPr>
          <a:xfrm flipV="1">
            <a:off x="5812790" y="4660265"/>
            <a:ext cx="677545" cy="508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" name="直接连接符 7"/>
          <p:cNvCxnSpPr/>
          <p:nvPr/>
        </p:nvCxnSpPr>
        <p:spPr>
          <a:xfrm flipV="1">
            <a:off x="6594475" y="4660265"/>
            <a:ext cx="938530" cy="1016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" name="直接连接符 8"/>
          <p:cNvCxnSpPr/>
          <p:nvPr/>
        </p:nvCxnSpPr>
        <p:spPr>
          <a:xfrm flipV="1">
            <a:off x="7637145" y="4648200"/>
            <a:ext cx="671195" cy="18415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" name="直接连接符 9"/>
          <p:cNvCxnSpPr/>
          <p:nvPr/>
        </p:nvCxnSpPr>
        <p:spPr>
          <a:xfrm>
            <a:off x="8392160" y="4670425"/>
            <a:ext cx="349250" cy="889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直接连接符 10"/>
          <p:cNvCxnSpPr/>
          <p:nvPr/>
        </p:nvCxnSpPr>
        <p:spPr>
          <a:xfrm>
            <a:off x="5372100" y="5005070"/>
            <a:ext cx="349250" cy="889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文本框 11"/>
          <p:cNvSpPr txBox="1"/>
          <p:nvPr/>
        </p:nvSpPr>
        <p:spPr>
          <a:xfrm>
            <a:off x="323215" y="5707380"/>
            <a:ext cx="544703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latin typeface="Times New Roman" panose="02020603050405020304" pitchFamily="18" charset="0"/>
                <a:sym typeface="+mn-ea"/>
              </a:rPr>
              <a:t>(1)40 aa 62 20,64.170.98.32; 00-21-27-21-51-ee</a:t>
            </a:r>
            <a:endParaRPr lang="en-US" altLang="zh-CN">
              <a:latin typeface="Times New Roman" panose="02020603050405020304" pitchFamily="18" charset="0"/>
            </a:endParaRPr>
          </a:p>
          <a:p>
            <a:r>
              <a:rPr lang="en-US" altLang="zh-CN">
                <a:latin typeface="Times New Roman" panose="02020603050405020304" pitchFamily="18" charset="0"/>
                <a:sym typeface="+mn-ea"/>
              </a:rPr>
              <a:t>(2) TTL</a:t>
            </a:r>
            <a:r>
              <a:rPr lang="zh-CN" altLang="en-US">
                <a:latin typeface="Times New Roman" panose="02020603050405020304" pitchFamily="18" charset="0"/>
                <a:sym typeface="+mn-ea"/>
              </a:rPr>
              <a:t>字段，首部校验和重新计算，总长字段若大于</a:t>
            </a:r>
            <a:r>
              <a:rPr lang="en-US" altLang="zh-CN">
                <a:latin typeface="Times New Roman" panose="02020603050405020304" pitchFamily="18" charset="0"/>
                <a:sym typeface="+mn-ea"/>
              </a:rPr>
              <a:t>MTU</a:t>
            </a:r>
            <a:r>
              <a:rPr lang="zh-CN" altLang="en-US">
                <a:latin typeface="Times New Roman" panose="02020603050405020304" pitchFamily="18" charset="0"/>
                <a:sym typeface="+mn-ea"/>
              </a:rPr>
              <a:t>，则总长字段、标志字段、片偏移字段都需要修改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anose="030F0702030302020204" pitchFamily="66" charset="0"/>
          </a:defRPr>
        </a:defPPr>
      </a:lstStyle>
    </a:spDef>
    <a:lnDef>
      <a:spPr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/>
      <a:lstStyle/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2361</Words>
  <Application>WPS 演示</Application>
  <PresentationFormat>全屏显示(4:3)</PresentationFormat>
  <Paragraphs>115</Paragraphs>
  <Slides>6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26" baseType="lpstr">
      <vt:lpstr>Arial</vt:lpstr>
      <vt:lpstr>宋体</vt:lpstr>
      <vt:lpstr>Wingdings</vt:lpstr>
      <vt:lpstr>Comic Sans MS</vt:lpstr>
      <vt:lpstr>Times New Roman</vt:lpstr>
      <vt:lpstr>ZapfDingbats</vt:lpstr>
      <vt:lpstr>MS PGothic</vt:lpstr>
      <vt:lpstr>微软雅黑</vt:lpstr>
      <vt:lpstr>Arial Unicode MS</vt:lpstr>
      <vt:lpstr>Comic Sans MS (正文)</vt:lpstr>
      <vt:lpstr>Courier New</vt:lpstr>
      <vt:lpstr>Times</vt:lpstr>
      <vt:lpstr>Gill Sans MT</vt:lpstr>
      <vt:lpstr>Helvetica Neue</vt:lpstr>
      <vt:lpstr>Tahoma</vt:lpstr>
      <vt:lpstr>Wingdings</vt:lpstr>
      <vt:lpstr>Arial</vt:lpstr>
      <vt:lpstr>Gill Sans MT</vt:lpstr>
      <vt:lpstr>Calibri</vt:lpstr>
      <vt:lpstr>默认设计模板</vt:lpstr>
      <vt:lpstr>Exercises-1</vt:lpstr>
      <vt:lpstr>Exercise-2</vt:lpstr>
      <vt:lpstr>Exercises-3</vt:lpstr>
      <vt:lpstr>Exercises-3</vt:lpstr>
      <vt:lpstr>Exercises-3</vt:lpstr>
      <vt:lpstr>Exercises-4</vt:lpstr>
    </vt:vector>
  </TitlesOfParts>
  <Company>University of Massachusetts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Part I: Introduction</dc:title>
  <dc:creator>Don Towsley</dc:creator>
  <cp:lastModifiedBy>Administrator</cp:lastModifiedBy>
  <cp:revision>251</cp:revision>
  <dcterms:created xsi:type="dcterms:W3CDTF">1999-10-08T19:08:00Z</dcterms:created>
  <dcterms:modified xsi:type="dcterms:W3CDTF">2022-11-02T04:16:21Z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BB3026C513524A1BABF15F63E330E645</vt:lpwstr>
  </property>
  <property fmtid="{D5CDD505-2E9C-101B-9397-08002B2CF9AE}" pid="3" name="KSOProductBuildVer">
    <vt:lpwstr>2052-11.8.2.10972</vt:lpwstr>
  </property>
</Properties>
</file>