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0"/>
  </p:notesMasterIdLst>
  <p:sldIdLst>
    <p:sldId id="261" r:id="rId2"/>
    <p:sldId id="345" r:id="rId3"/>
    <p:sldId id="348" r:id="rId4"/>
    <p:sldId id="349" r:id="rId5"/>
    <p:sldId id="311" r:id="rId6"/>
    <p:sldId id="350" r:id="rId7"/>
    <p:sldId id="312" r:id="rId8"/>
    <p:sldId id="313" r:id="rId9"/>
    <p:sldId id="314" r:id="rId10"/>
    <p:sldId id="315" r:id="rId11"/>
    <p:sldId id="324" r:id="rId12"/>
    <p:sldId id="296" r:id="rId13"/>
    <p:sldId id="297" r:id="rId14"/>
    <p:sldId id="262" r:id="rId15"/>
    <p:sldId id="263" r:id="rId16"/>
    <p:sldId id="264" r:id="rId17"/>
    <p:sldId id="265" r:id="rId18"/>
    <p:sldId id="316" r:id="rId19"/>
    <p:sldId id="266" r:id="rId20"/>
    <p:sldId id="269" r:id="rId21"/>
    <p:sldId id="346" r:id="rId22"/>
    <p:sldId id="270" r:id="rId23"/>
    <p:sldId id="347" r:id="rId24"/>
    <p:sldId id="267" r:id="rId25"/>
    <p:sldId id="268" r:id="rId26"/>
    <p:sldId id="320" r:id="rId27"/>
    <p:sldId id="271" r:id="rId28"/>
    <p:sldId id="272" r:id="rId29"/>
    <p:sldId id="340" r:id="rId30"/>
    <p:sldId id="327" r:id="rId31"/>
    <p:sldId id="332" r:id="rId32"/>
    <p:sldId id="328" r:id="rId33"/>
    <p:sldId id="329" r:id="rId34"/>
    <p:sldId id="330" r:id="rId35"/>
    <p:sldId id="331" r:id="rId36"/>
    <p:sldId id="281" r:id="rId37"/>
    <p:sldId id="310" r:id="rId38"/>
    <p:sldId id="282" r:id="rId39"/>
    <p:sldId id="309" r:id="rId40"/>
    <p:sldId id="283" r:id="rId41"/>
    <p:sldId id="333" r:id="rId42"/>
    <p:sldId id="344" r:id="rId43"/>
    <p:sldId id="285" r:id="rId44"/>
    <p:sldId id="334" r:id="rId45"/>
    <p:sldId id="287" r:id="rId46"/>
    <p:sldId id="321" r:id="rId47"/>
    <p:sldId id="288" r:id="rId48"/>
    <p:sldId id="289" r:id="rId4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66"/>
    <a:srgbClr val="99CC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7" autoAdjust="0"/>
    <p:restoredTop sz="94290" autoAdjust="0"/>
  </p:normalViewPr>
  <p:slideViewPr>
    <p:cSldViewPr>
      <p:cViewPr varScale="1">
        <p:scale>
          <a:sx n="87" d="100"/>
          <a:sy n="87" d="100"/>
        </p:scale>
        <p:origin x="-2702" y="-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22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EAB968E-B5A1-4391-8585-865B4FAE061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34203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5325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739486B7-F145-4591-B889-12B15186182A}" type="slidenum">
              <a:rPr lang="en-US" altLang="zh-CN" sz="1200" smtClean="0"/>
              <a:pPr eaLnBrk="1" hangingPunct="1"/>
              <a:t>48</a:t>
            </a:fld>
            <a:endParaRPr lang="en-US" altLang="zh-CN" sz="120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F8D814-20C6-44B8-90A9-F28BDA7095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2205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8600" y="228600"/>
            <a:ext cx="2057400" cy="58293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19800" cy="58293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95BE29-15A7-4481-A8A4-8482F2DA886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75348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A9E486-ECFB-4ECF-A954-E4FE28B6B4D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0787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451241-1A85-4FDF-801B-ECC51E8E4DC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7369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5FFD4D-F0C6-41A2-B2C3-9BD7C331621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5273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A9C52E-DCEF-4B4E-9DC9-2A0B18F4325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1941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BB5893-FA26-47E9-9B70-F906517A0E6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9126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5477DC-DA84-4844-8894-C5FCD706EF7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7380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F2DBB-8D97-4260-B9AA-3C043C9CFB4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9807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437B7B-392A-4EE4-AEF2-89013AFC35E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1026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chemeClr val="bg2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42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BF7B9C11-D644-43E8-B0AE-55DB5CF8214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031" name="Picture 7" descr="paint"/>
          <p:cNvPicPr>
            <a:picLocks noChangeAspect="1" noChangeArrowheads="1"/>
          </p:cNvPicPr>
          <p:nvPr/>
        </p:nvPicPr>
        <p:blipFill>
          <a:blip r:embed="rId1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1445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accent2"/>
          </a:solidFill>
          <a:latin typeface="Arial Black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accent2"/>
          </a:solidFill>
          <a:latin typeface="Arial Black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accent2"/>
          </a:solidFill>
          <a:latin typeface="Arial Black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accent2"/>
          </a:solidFill>
          <a:latin typeface="Arial Black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000" b="1">
          <a:solidFill>
            <a:schemeClr val="accent2"/>
          </a:solidFill>
          <a:latin typeface="Arial Black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000" b="1">
          <a:solidFill>
            <a:schemeClr val="accent2"/>
          </a:solidFill>
          <a:latin typeface="Arial Black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000" b="1">
          <a:solidFill>
            <a:schemeClr val="accent2"/>
          </a:solidFill>
          <a:latin typeface="Arial Black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000" b="1">
          <a:solidFill>
            <a:schemeClr val="accent2"/>
          </a:solidFill>
          <a:latin typeface="Arial Black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3200" b="1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kumimoji="1" sz="2800" b="1">
          <a:solidFill>
            <a:schemeClr val="accent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2400" b="1">
          <a:solidFill>
            <a:schemeClr val="accent2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 b="1">
          <a:solidFill>
            <a:schemeClr val="accent2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 b="1">
          <a:solidFill>
            <a:schemeClr val="accent2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 b="1">
          <a:solidFill>
            <a:schemeClr val="accent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 b="1">
          <a:solidFill>
            <a:schemeClr val="accent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 b="1">
          <a:solidFill>
            <a:schemeClr val="accent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 b="1">
          <a:solidFill>
            <a:schemeClr val="accent2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7" Type="http://schemas.openxmlformats.org/officeDocument/2006/relationships/slide" Target="slide45.xml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Relationship Id="rId6" Type="http://schemas.openxmlformats.org/officeDocument/2006/relationships/slide" Target="slide44.xml"/><Relationship Id="rId5" Type="http://schemas.openxmlformats.org/officeDocument/2006/relationships/slide" Target="slide36.xml"/><Relationship Id="rId4" Type="http://schemas.openxmlformats.org/officeDocument/2006/relationships/slide" Target="slide3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45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4290C076-467B-42E1-BA1F-24587CEE3ED3}" type="slidenum">
              <a:rPr lang="en-US" altLang="zh-CN" sz="1400" smtClean="0">
                <a:solidFill>
                  <a:schemeClr val="bg2"/>
                </a:solidFill>
                <a:latin typeface="Arial" pitchFamily="34" charset="0"/>
              </a:rPr>
              <a:pPr eaLnBrk="1" hangingPunct="1"/>
              <a:t>1</a:t>
            </a:fld>
            <a:endParaRPr lang="en-US" altLang="zh-CN" sz="1400" smtClean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2051" name="Text Box 5"/>
          <p:cNvSpPr txBox="1">
            <a:spLocks noChangeArrowheads="1"/>
          </p:cNvSpPr>
          <p:nvPr/>
        </p:nvSpPr>
        <p:spPr bwMode="auto">
          <a:xfrm>
            <a:off x="1116013" y="685800"/>
            <a:ext cx="183991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000" b="1">
                <a:solidFill>
                  <a:srgbClr val="FF0000"/>
                </a:solidFill>
                <a:latin typeface="宋体" pitchFamily="2" charset="-122"/>
              </a:rPr>
              <a:t>绪论</a:t>
            </a:r>
          </a:p>
        </p:txBody>
      </p:sp>
      <p:sp>
        <p:nvSpPr>
          <p:cNvPr id="2052" name="Text Box 7"/>
          <p:cNvSpPr txBox="1">
            <a:spLocks noChangeArrowheads="1"/>
          </p:cNvSpPr>
          <p:nvPr/>
        </p:nvSpPr>
        <p:spPr bwMode="auto">
          <a:xfrm>
            <a:off x="1763713" y="1773238"/>
            <a:ext cx="3244850" cy="319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b="1"/>
              <a:t> </a:t>
            </a:r>
            <a:r>
              <a:rPr lang="zh-CN" altLang="zh-CN" sz="2800" b="1">
                <a:solidFill>
                  <a:schemeClr val="accent2"/>
                </a:solidFill>
                <a:sym typeface="Webdings" pitchFamily="18" charset="2"/>
              </a:rPr>
              <a:t></a:t>
            </a:r>
            <a:r>
              <a:rPr lang="en-US" altLang="zh-CN" sz="2800" b="1">
                <a:solidFill>
                  <a:schemeClr val="accent2"/>
                </a:solidFill>
              </a:rPr>
              <a:t> </a:t>
            </a:r>
            <a:r>
              <a:rPr lang="en-US" altLang="zh-CN" sz="2800" b="1">
                <a:solidFill>
                  <a:schemeClr val="accent2"/>
                </a:solidFill>
                <a:hlinkClick r:id="rId2" action="ppaction://hlinksldjump"/>
              </a:rPr>
              <a:t>Java</a:t>
            </a:r>
            <a:r>
              <a:rPr lang="zh-CN" altLang="en-US" sz="2800" b="1">
                <a:solidFill>
                  <a:schemeClr val="accent2"/>
                </a:solidFill>
                <a:hlinkClick r:id="rId2" action="ppaction://hlinksldjump"/>
              </a:rPr>
              <a:t>的技术体系</a:t>
            </a:r>
            <a:endParaRPr lang="zh-CN" altLang="en-US" sz="2800" b="1">
              <a:solidFill>
                <a:schemeClr val="accent2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2800" b="1">
                <a:solidFill>
                  <a:schemeClr val="accent2"/>
                </a:solidFill>
              </a:rPr>
              <a:t> </a:t>
            </a:r>
            <a:r>
              <a:rPr lang="zh-CN" altLang="zh-CN" sz="2800" b="1">
                <a:solidFill>
                  <a:schemeClr val="accent2"/>
                </a:solidFill>
                <a:sym typeface="Webdings" pitchFamily="18" charset="2"/>
              </a:rPr>
              <a:t></a:t>
            </a:r>
            <a:r>
              <a:rPr lang="en-US" altLang="zh-CN" sz="2800" b="1">
                <a:solidFill>
                  <a:schemeClr val="accent2"/>
                </a:solidFill>
              </a:rPr>
              <a:t> </a:t>
            </a:r>
            <a:r>
              <a:rPr lang="en-US" altLang="zh-CN" sz="2800" b="1">
                <a:solidFill>
                  <a:schemeClr val="accent2"/>
                </a:solidFill>
                <a:hlinkClick r:id="rId3" action="ppaction://hlinksldjump"/>
              </a:rPr>
              <a:t>Java</a:t>
            </a:r>
            <a:r>
              <a:rPr lang="zh-CN" altLang="en-US" sz="2800" b="1">
                <a:solidFill>
                  <a:schemeClr val="accent2"/>
                </a:solidFill>
                <a:hlinkClick r:id="rId3" action="ppaction://hlinksldjump"/>
              </a:rPr>
              <a:t>的特征</a:t>
            </a:r>
            <a:endParaRPr lang="zh-CN" altLang="en-US" sz="2800" b="1">
              <a:solidFill>
                <a:schemeClr val="accent2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800" b="1">
                <a:solidFill>
                  <a:schemeClr val="accent2"/>
                </a:solidFill>
              </a:rPr>
              <a:t> </a:t>
            </a:r>
            <a:r>
              <a:rPr lang="zh-CN" altLang="zh-CN" sz="2800" b="1">
                <a:solidFill>
                  <a:schemeClr val="accent2"/>
                </a:solidFill>
                <a:sym typeface="Webdings" pitchFamily="18" charset="2"/>
              </a:rPr>
              <a:t></a:t>
            </a:r>
            <a:r>
              <a:rPr lang="zh-CN" altLang="en-US" sz="2800" b="1">
                <a:solidFill>
                  <a:schemeClr val="accent2"/>
                </a:solidFill>
              </a:rPr>
              <a:t> </a:t>
            </a:r>
            <a:r>
              <a:rPr lang="en-US" altLang="zh-CN" sz="2800" b="1">
                <a:solidFill>
                  <a:schemeClr val="accent2"/>
                </a:solidFill>
                <a:hlinkClick r:id="rId4" action="ppaction://hlinksldjump"/>
              </a:rPr>
              <a:t>Java</a:t>
            </a:r>
            <a:r>
              <a:rPr lang="zh-CN" altLang="en-US" sz="2800" b="1">
                <a:solidFill>
                  <a:schemeClr val="accent2"/>
                </a:solidFill>
                <a:hlinkClick r:id="rId4" action="ppaction://hlinksldjump"/>
              </a:rPr>
              <a:t>的语法机制</a:t>
            </a:r>
            <a:endParaRPr lang="zh-CN" altLang="en-US" sz="2800" b="1">
              <a:solidFill>
                <a:schemeClr val="accent2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800" b="1">
                <a:solidFill>
                  <a:schemeClr val="accent2"/>
                </a:solidFill>
              </a:rPr>
              <a:t> </a:t>
            </a:r>
            <a:r>
              <a:rPr lang="zh-CN" altLang="zh-CN" sz="2800" b="1">
                <a:solidFill>
                  <a:schemeClr val="accent2"/>
                </a:solidFill>
                <a:sym typeface="Webdings" pitchFamily="18" charset="2"/>
              </a:rPr>
              <a:t></a:t>
            </a:r>
            <a:r>
              <a:rPr lang="zh-CN" altLang="en-US" sz="2800" b="1">
                <a:solidFill>
                  <a:schemeClr val="accent2"/>
                </a:solidFill>
              </a:rPr>
              <a:t> </a:t>
            </a:r>
            <a:r>
              <a:rPr lang="en-US" altLang="zh-CN" sz="2800" b="1">
                <a:solidFill>
                  <a:schemeClr val="accent2"/>
                </a:solidFill>
                <a:hlinkClick r:id="rId5" action="ppaction://hlinksldjump"/>
              </a:rPr>
              <a:t>Java</a:t>
            </a:r>
            <a:r>
              <a:rPr lang="zh-CN" altLang="en-US" sz="2800" b="1">
                <a:solidFill>
                  <a:schemeClr val="accent2"/>
                </a:solidFill>
                <a:hlinkClick r:id="rId5" action="ppaction://hlinksldjump"/>
              </a:rPr>
              <a:t>运行系统</a:t>
            </a:r>
            <a:endParaRPr lang="zh-CN" altLang="en-US" sz="2800" b="1">
              <a:solidFill>
                <a:schemeClr val="accent2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800" b="1">
                <a:solidFill>
                  <a:schemeClr val="accent2"/>
                </a:solidFill>
              </a:rPr>
              <a:t> </a:t>
            </a:r>
            <a:r>
              <a:rPr lang="zh-CN" altLang="zh-CN" sz="2800" b="1">
                <a:solidFill>
                  <a:schemeClr val="accent2"/>
                </a:solidFill>
                <a:sym typeface="Webdings" pitchFamily="18" charset="2"/>
              </a:rPr>
              <a:t></a:t>
            </a:r>
            <a:r>
              <a:rPr lang="zh-CN" altLang="en-US" sz="2800" b="1">
                <a:solidFill>
                  <a:schemeClr val="accent2"/>
                </a:solidFill>
              </a:rPr>
              <a:t> </a:t>
            </a:r>
            <a:r>
              <a:rPr lang="en-US" altLang="zh-CN" sz="2800" b="1">
                <a:solidFill>
                  <a:schemeClr val="accent2"/>
                </a:solidFill>
                <a:hlinkClick r:id="rId6" action="ppaction://hlinksldjump"/>
              </a:rPr>
              <a:t>Java</a:t>
            </a:r>
            <a:r>
              <a:rPr lang="zh-CN" altLang="en-US" sz="2800" b="1">
                <a:solidFill>
                  <a:schemeClr val="accent2"/>
                </a:solidFill>
                <a:hlinkClick r:id="rId6" action="ppaction://hlinksldjump"/>
              </a:rPr>
              <a:t>应用</a:t>
            </a:r>
            <a:endParaRPr lang="zh-CN" altLang="en-US" sz="2800" b="1">
              <a:solidFill>
                <a:schemeClr val="accent2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800" b="1">
                <a:solidFill>
                  <a:schemeClr val="accent2"/>
                </a:solidFill>
              </a:rPr>
              <a:t> </a:t>
            </a:r>
            <a:r>
              <a:rPr lang="zh-CN" altLang="zh-CN" sz="2800" b="1">
                <a:solidFill>
                  <a:schemeClr val="accent2"/>
                </a:solidFill>
                <a:sym typeface="Webdings" pitchFamily="18" charset="2"/>
              </a:rPr>
              <a:t></a:t>
            </a:r>
            <a:r>
              <a:rPr lang="zh-CN" altLang="en-US" sz="2800" b="1">
                <a:solidFill>
                  <a:schemeClr val="accent2"/>
                </a:solidFill>
              </a:rPr>
              <a:t> </a:t>
            </a:r>
            <a:r>
              <a:rPr lang="en-US" altLang="zh-CN" sz="2800" b="1">
                <a:solidFill>
                  <a:schemeClr val="accent2"/>
                </a:solidFill>
                <a:hlinkClick r:id="rId7" action="ppaction://hlinksldjump"/>
              </a:rPr>
              <a:t>Java</a:t>
            </a:r>
            <a:r>
              <a:rPr lang="zh-CN" altLang="zh-CN" sz="2800" b="1">
                <a:solidFill>
                  <a:schemeClr val="accent2"/>
                </a:solidFill>
                <a:hlinkClick r:id="rId7" action="ppaction://hlinksldjump"/>
              </a:rPr>
              <a:t>程序示例</a:t>
            </a:r>
            <a:endParaRPr lang="zh-CN" altLang="en-US" sz="2800" b="1">
              <a:solidFill>
                <a:schemeClr val="accent2"/>
              </a:solidFill>
              <a:hlinkClick r:id="rId7" action="ppaction://hlinksldjump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489F1475-47EF-4DA0-B4A2-6289974F78BA}" type="slidenum">
              <a:rPr lang="en-US" altLang="zh-CN" sz="1400" smtClean="0">
                <a:solidFill>
                  <a:schemeClr val="bg2"/>
                </a:solidFill>
                <a:latin typeface="Arial" pitchFamily="34" charset="0"/>
              </a:rPr>
              <a:pPr eaLnBrk="1" hangingPunct="1"/>
              <a:t>10</a:t>
            </a:fld>
            <a:endParaRPr lang="en-US" altLang="zh-CN" sz="1400" smtClean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11267" name="Rectangle 2"/>
          <p:cNvSpPr>
            <a:spLocks noChangeArrowheads="1"/>
          </p:cNvSpPr>
          <p:nvPr/>
        </p:nvSpPr>
        <p:spPr bwMode="auto">
          <a:xfrm>
            <a:off x="406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n-US" altLang="zh-CN" sz="4000" b="1" dirty="0">
                <a:solidFill>
                  <a:schemeClr val="accent2"/>
                </a:solidFill>
                <a:cs typeface="Times New Roman" pitchFamily="18" charset="0"/>
              </a:rPr>
              <a:t>Java EE  Application Model</a:t>
            </a:r>
          </a:p>
        </p:txBody>
      </p:sp>
      <p:sp>
        <p:nvSpPr>
          <p:cNvPr id="11268" name="Rectangle 3"/>
          <p:cNvSpPr>
            <a:spLocks noChangeArrowheads="1"/>
          </p:cNvSpPr>
          <p:nvPr/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</a:pPr>
            <a:r>
              <a:rPr lang="en-US" altLang="zh-CN" sz="3200" b="1">
                <a:solidFill>
                  <a:schemeClr val="accent2"/>
                </a:solidFill>
                <a:latin typeface="Tahoma" pitchFamily="34" charset="0"/>
              </a:rPr>
              <a:t> </a:t>
            </a:r>
          </a:p>
        </p:txBody>
      </p:sp>
      <p:pic>
        <p:nvPicPr>
          <p:cNvPr id="11269" name="Picture 4" descr="J2EE Application Mod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4000"/>
            <a:ext cx="7696200" cy="501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这里写图片描述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692198"/>
            <a:ext cx="4572832" cy="5049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362569D6-8AF9-4F1F-89E2-DCDCB0B01ADA}" type="slidenum">
              <a:rPr lang="en-US" altLang="zh-CN" sz="1400" smtClean="0">
                <a:solidFill>
                  <a:schemeClr val="bg2"/>
                </a:solidFill>
                <a:latin typeface="Arial" pitchFamily="34" charset="0"/>
              </a:rPr>
              <a:pPr eaLnBrk="1" hangingPunct="1"/>
              <a:t>11</a:t>
            </a:fld>
            <a:endParaRPr lang="en-US" altLang="zh-CN" sz="1400" smtClean="0">
              <a:solidFill>
                <a:schemeClr val="bg2"/>
              </a:solidFill>
              <a:latin typeface="Arial" pitchFamily="34" charset="0"/>
            </a:endParaRPr>
          </a:p>
        </p:txBody>
      </p:sp>
      <p:pic>
        <p:nvPicPr>
          <p:cNvPr id="12291" name="Picture 10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76400"/>
            <a:ext cx="8696325" cy="483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Text Box 1028"/>
          <p:cNvSpPr txBox="1">
            <a:spLocks noChangeArrowheads="1"/>
          </p:cNvSpPr>
          <p:nvPr/>
        </p:nvSpPr>
        <p:spPr bwMode="auto">
          <a:xfrm>
            <a:off x="1071563" y="642938"/>
            <a:ext cx="63134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000" b="1">
                <a:solidFill>
                  <a:schemeClr val="accent2"/>
                </a:solidFill>
                <a:cs typeface="Times New Roman" pitchFamily="18" charset="0"/>
              </a:rPr>
              <a:t>Java Development Platform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571C7AE9-EAAA-4A68-A3CE-D5492929AB12}" type="slidenum">
              <a:rPr lang="en-US" altLang="zh-CN" sz="1400" smtClean="0">
                <a:solidFill>
                  <a:schemeClr val="bg2"/>
                </a:solidFill>
                <a:latin typeface="Arial" pitchFamily="34" charset="0"/>
              </a:rPr>
              <a:pPr eaLnBrk="1" hangingPunct="1"/>
              <a:t>12</a:t>
            </a:fld>
            <a:endParaRPr lang="en-US" altLang="zh-CN" sz="1400" smtClean="0">
              <a:solidFill>
                <a:schemeClr val="bg2"/>
              </a:solidFill>
              <a:latin typeface="Arial" pitchFamily="34" charset="0"/>
            </a:endParaRP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415182"/>
            <a:ext cx="8305800" cy="389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2514600" y="609600"/>
            <a:ext cx="32385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000" b="1">
                <a:solidFill>
                  <a:schemeClr val="accent2"/>
                </a:solidFill>
              </a:rPr>
              <a:t>Java</a:t>
            </a:r>
            <a:r>
              <a:rPr lang="zh-CN" altLang="zh-CN" sz="4000" b="1">
                <a:solidFill>
                  <a:schemeClr val="accent2"/>
                </a:solidFill>
              </a:rPr>
              <a:t>编程语言</a:t>
            </a:r>
            <a:endParaRPr lang="zh-CN" altLang="en-US" sz="4000" b="1">
              <a:solidFill>
                <a:schemeClr val="accent2"/>
              </a:solidFill>
            </a:endParaRPr>
          </a:p>
        </p:txBody>
      </p:sp>
      <p:sp>
        <p:nvSpPr>
          <p:cNvPr id="5" name="Text Box 1027"/>
          <p:cNvSpPr txBox="1">
            <a:spLocks noChangeArrowheads="1"/>
          </p:cNvSpPr>
          <p:nvPr/>
        </p:nvSpPr>
        <p:spPr bwMode="auto">
          <a:xfrm>
            <a:off x="755576" y="1635780"/>
            <a:ext cx="631294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chemeClr val="accent2"/>
                </a:solidFill>
              </a:rPr>
              <a:t>Java</a:t>
            </a:r>
            <a:r>
              <a:rPr lang="zh-CN" altLang="zh-CN" sz="2800" b="1" dirty="0">
                <a:solidFill>
                  <a:schemeClr val="accent2"/>
                </a:solidFill>
              </a:rPr>
              <a:t>是一种</a:t>
            </a:r>
            <a:r>
              <a:rPr lang="zh-CN" altLang="zh-CN" sz="2800" b="1" dirty="0" smtClean="0">
                <a:solidFill>
                  <a:schemeClr val="accent2"/>
                </a:solidFill>
              </a:rPr>
              <a:t>编程语言</a:t>
            </a:r>
            <a:r>
              <a:rPr lang="zh-CN" altLang="en-US" sz="2800" b="1" dirty="0" smtClean="0">
                <a:solidFill>
                  <a:schemeClr val="accent2"/>
                </a:solidFill>
              </a:rPr>
              <a:t>，</a:t>
            </a:r>
            <a:r>
              <a:rPr lang="zh-CN" altLang="zh-CN" sz="2800" b="1" dirty="0" smtClean="0">
                <a:solidFill>
                  <a:schemeClr val="accent2"/>
                </a:solidFill>
              </a:rPr>
              <a:t>又是</a:t>
            </a:r>
            <a:r>
              <a:rPr lang="zh-CN" altLang="zh-CN" sz="2800" b="1" dirty="0">
                <a:solidFill>
                  <a:schemeClr val="accent2"/>
                </a:solidFill>
              </a:rPr>
              <a:t>一种</a:t>
            </a:r>
            <a:r>
              <a:rPr lang="zh-CN" altLang="zh-CN" sz="2800" b="1" dirty="0" smtClean="0">
                <a:solidFill>
                  <a:schemeClr val="accent2"/>
                </a:solidFill>
              </a:rPr>
              <a:t>平台</a:t>
            </a:r>
            <a:r>
              <a:rPr lang="zh-CN" altLang="en-US" sz="2800" b="1" dirty="0" smtClean="0">
                <a:solidFill>
                  <a:schemeClr val="accent2"/>
                </a:solidFill>
              </a:rPr>
              <a:t>。</a:t>
            </a:r>
            <a:endParaRPr lang="zh-CN" altLang="en-US" sz="2800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50644806-8164-4D37-854C-0E65F62B528A}" type="slidenum">
              <a:rPr lang="en-US" altLang="zh-CN" sz="1400" smtClean="0">
                <a:solidFill>
                  <a:schemeClr val="bg2"/>
                </a:solidFill>
                <a:latin typeface="Arial" pitchFamily="34" charset="0"/>
              </a:rPr>
              <a:pPr eaLnBrk="1" hangingPunct="1"/>
              <a:t>13</a:t>
            </a:fld>
            <a:endParaRPr lang="en-US" altLang="zh-CN" sz="1400" smtClean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15363" name="Text Box 1026"/>
          <p:cNvSpPr txBox="1">
            <a:spLocks noChangeArrowheads="1"/>
          </p:cNvSpPr>
          <p:nvPr/>
        </p:nvSpPr>
        <p:spPr bwMode="auto">
          <a:xfrm>
            <a:off x="2843808" y="639093"/>
            <a:ext cx="23463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000" b="1" dirty="0">
                <a:solidFill>
                  <a:schemeClr val="accent2"/>
                </a:solidFill>
              </a:rPr>
              <a:t>Java </a:t>
            </a:r>
            <a:r>
              <a:rPr lang="zh-CN" altLang="zh-CN" sz="4000" b="1" dirty="0">
                <a:solidFill>
                  <a:schemeClr val="accent2"/>
                </a:solidFill>
              </a:rPr>
              <a:t>平台</a:t>
            </a:r>
            <a:endParaRPr lang="zh-CN" altLang="en-US" sz="4000" b="1" dirty="0">
              <a:solidFill>
                <a:schemeClr val="accent2"/>
              </a:solidFill>
            </a:endParaRPr>
          </a:p>
        </p:txBody>
      </p:sp>
      <p:pic>
        <p:nvPicPr>
          <p:cNvPr id="15364" name="Picture 10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752600"/>
            <a:ext cx="7620000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31B60B31-99D6-4BD7-AD85-1A9A49210157}" type="slidenum">
              <a:rPr lang="en-US" altLang="zh-CN" sz="1400" smtClean="0">
                <a:solidFill>
                  <a:schemeClr val="bg2"/>
                </a:solidFill>
                <a:latin typeface="Arial" pitchFamily="34" charset="0"/>
              </a:rPr>
              <a:pPr eaLnBrk="1" hangingPunct="1"/>
              <a:t>14</a:t>
            </a:fld>
            <a:endParaRPr lang="en-US" altLang="zh-CN" sz="1400" smtClean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16387" name="Text Box 4"/>
          <p:cNvSpPr txBox="1">
            <a:spLocks noChangeArrowheads="1"/>
          </p:cNvSpPr>
          <p:nvPr/>
        </p:nvSpPr>
        <p:spPr bwMode="auto">
          <a:xfrm>
            <a:off x="2590800" y="685800"/>
            <a:ext cx="27384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000" b="1">
                <a:solidFill>
                  <a:schemeClr val="accent2"/>
                </a:solidFill>
                <a:cs typeface="Times New Roman" pitchFamily="18" charset="0"/>
              </a:rPr>
              <a:t>Java</a:t>
            </a:r>
            <a:r>
              <a:rPr lang="zh-CN" altLang="zh-CN" sz="4000" b="1">
                <a:solidFill>
                  <a:schemeClr val="accent2"/>
                </a:solidFill>
                <a:latin typeface="宋体" pitchFamily="2" charset="-122"/>
              </a:rPr>
              <a:t>的特征</a:t>
            </a:r>
            <a:endParaRPr lang="zh-CN" altLang="en-US"/>
          </a:p>
        </p:txBody>
      </p:sp>
      <p:sp>
        <p:nvSpPr>
          <p:cNvPr id="16388" name="Text Box 5"/>
          <p:cNvSpPr txBox="1">
            <a:spLocks noChangeArrowheads="1"/>
          </p:cNvSpPr>
          <p:nvPr/>
        </p:nvSpPr>
        <p:spPr bwMode="auto">
          <a:xfrm>
            <a:off x="827088" y="1844675"/>
            <a:ext cx="7921625" cy="314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40000"/>
              </a:spcBef>
            </a:pPr>
            <a:r>
              <a:rPr lang="en-US" altLang="zh-CN" sz="3200" b="1">
                <a:solidFill>
                  <a:schemeClr val="accent2"/>
                </a:solidFill>
              </a:rPr>
              <a:t>Sun</a:t>
            </a:r>
            <a:r>
              <a:rPr lang="zh-CN" altLang="zh-CN" sz="3200" b="1">
                <a:solidFill>
                  <a:schemeClr val="accent2"/>
                </a:solidFill>
              </a:rPr>
              <a:t>在</a:t>
            </a:r>
            <a:r>
              <a:rPr lang="en-US" altLang="zh-CN" sz="3200" b="1">
                <a:solidFill>
                  <a:schemeClr val="accent2"/>
                </a:solidFill>
              </a:rPr>
              <a:t>Java</a:t>
            </a:r>
            <a:r>
              <a:rPr lang="zh-CN" altLang="zh-CN" sz="3200" b="1">
                <a:solidFill>
                  <a:schemeClr val="accent2"/>
                </a:solidFill>
              </a:rPr>
              <a:t>白皮书中指出：</a:t>
            </a:r>
          </a:p>
          <a:p>
            <a:pPr eaLnBrk="1" hangingPunct="1">
              <a:lnSpc>
                <a:spcPct val="120000"/>
              </a:lnSpc>
              <a:spcBef>
                <a:spcPct val="40000"/>
              </a:spcBef>
            </a:pPr>
            <a:r>
              <a:rPr lang="zh-CN" altLang="en-US" sz="3200" b="1">
                <a:solidFill>
                  <a:schemeClr val="accent2"/>
                </a:solidFill>
              </a:rPr>
              <a:t>    </a:t>
            </a:r>
            <a:r>
              <a:rPr lang="en-US" altLang="zh-CN" sz="3200" b="1">
                <a:solidFill>
                  <a:schemeClr val="accent2"/>
                </a:solidFill>
              </a:rPr>
              <a:t>Java</a:t>
            </a:r>
            <a:r>
              <a:rPr lang="zh-CN" altLang="zh-CN" sz="3200" b="1">
                <a:solidFill>
                  <a:schemeClr val="accent2"/>
                </a:solidFill>
              </a:rPr>
              <a:t>是一种“简单、面向对象、分布式、解释型、健壮、安全、体系结构中立、可移植、高性能</a:t>
            </a:r>
            <a:r>
              <a:rPr lang="zh-CN" altLang="en-US" sz="3200" b="1">
                <a:solidFill>
                  <a:schemeClr val="accent2"/>
                </a:solidFill>
              </a:rPr>
              <a:t>、多线程</a:t>
            </a:r>
            <a:r>
              <a:rPr lang="zh-CN" altLang="zh-CN" sz="3200" b="1">
                <a:solidFill>
                  <a:schemeClr val="accent2"/>
                </a:solidFill>
              </a:rPr>
              <a:t>和动态”的编程语言。</a:t>
            </a: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1B940671-BF47-4492-AFA2-A9E2E7DC6871}" type="slidenum">
              <a:rPr lang="en-US" altLang="zh-CN" sz="1400" smtClean="0">
                <a:solidFill>
                  <a:schemeClr val="bg2"/>
                </a:solidFill>
                <a:latin typeface="Arial" pitchFamily="34" charset="0"/>
              </a:rPr>
              <a:pPr eaLnBrk="1" hangingPunct="1"/>
              <a:t>15</a:t>
            </a:fld>
            <a:endParaRPr lang="en-US" altLang="zh-CN" sz="1400" smtClean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685800" y="2590800"/>
            <a:ext cx="8431213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sz="3200" b="1" dirty="0">
                <a:solidFill>
                  <a:schemeClr val="accent2"/>
                </a:solidFill>
                <a:sym typeface="Webdings" pitchFamily="18" charset="2"/>
              </a:rPr>
              <a:t></a:t>
            </a:r>
            <a:r>
              <a:rPr lang="zh-CN" altLang="en-US" sz="3200" b="1" dirty="0">
                <a:solidFill>
                  <a:schemeClr val="accent2"/>
                </a:solidFill>
                <a:sym typeface="Webdings" pitchFamily="18" charset="2"/>
              </a:rPr>
              <a:t>类似</a:t>
            </a:r>
            <a:r>
              <a:rPr lang="en-US" altLang="zh-CN" sz="3200" b="1" dirty="0">
                <a:solidFill>
                  <a:schemeClr val="accent2"/>
                </a:solidFill>
              </a:rPr>
              <a:t>C++</a:t>
            </a:r>
            <a:r>
              <a:rPr lang="zh-CN" altLang="en-US" sz="3200" b="1" dirty="0">
                <a:solidFill>
                  <a:schemeClr val="accent2"/>
                </a:solidFill>
              </a:rPr>
              <a:t>，但</a:t>
            </a:r>
            <a:r>
              <a:rPr lang="zh-CN" altLang="zh-CN" sz="3200" b="1" dirty="0">
                <a:solidFill>
                  <a:schemeClr val="accent2"/>
                </a:solidFill>
              </a:rPr>
              <a:t>进行成功改造</a:t>
            </a:r>
            <a:r>
              <a:rPr lang="zh-CN" altLang="en-US" sz="3200" b="1" dirty="0">
                <a:solidFill>
                  <a:schemeClr val="accent2"/>
                </a:solidFill>
              </a:rPr>
              <a:t>：</a:t>
            </a:r>
            <a:endParaRPr lang="zh-CN" altLang="zh-CN" sz="3200" b="1" dirty="0">
              <a:solidFill>
                <a:schemeClr val="accent2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000" b="1" dirty="0">
                <a:solidFill>
                  <a:schemeClr val="accent2"/>
                </a:solidFill>
                <a:sym typeface="Wingdings" pitchFamily="2" charset="2"/>
              </a:rPr>
              <a:t>         </a:t>
            </a:r>
            <a:r>
              <a:rPr lang="zh-CN" altLang="zh-CN" sz="3200" b="1" dirty="0">
                <a:solidFill>
                  <a:schemeClr val="accent2"/>
                </a:solidFill>
              </a:rPr>
              <a:t>去掉指针，取消多重继承和运算符重载</a:t>
            </a:r>
            <a:r>
              <a:rPr lang="zh-CN" altLang="en-US" sz="3200" b="1" dirty="0" smtClean="0">
                <a:solidFill>
                  <a:schemeClr val="accent2"/>
                </a:solidFill>
              </a:rPr>
              <a:t>。</a:t>
            </a:r>
            <a:endParaRPr lang="zh-CN" altLang="zh-CN" sz="3200" b="1" dirty="0" smtClean="0">
              <a:solidFill>
                <a:schemeClr val="accent2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zh-CN" sz="3200" b="1" dirty="0" smtClean="0">
                <a:solidFill>
                  <a:schemeClr val="accent2"/>
                </a:solidFill>
              </a:rPr>
              <a:t>      </a:t>
            </a:r>
            <a:r>
              <a:rPr lang="zh-CN" altLang="en-US" sz="2000" b="1" dirty="0" smtClean="0">
                <a:solidFill>
                  <a:schemeClr val="accent2"/>
                </a:solidFill>
                <a:sym typeface="Wingdings" pitchFamily="2" charset="2"/>
              </a:rPr>
              <a:t></a:t>
            </a:r>
            <a:r>
              <a:rPr lang="zh-CN" altLang="zh-CN" sz="3200" b="1" dirty="0" smtClean="0">
                <a:solidFill>
                  <a:schemeClr val="accent2"/>
                </a:solidFill>
              </a:rPr>
              <a:t>自动内存回收</a:t>
            </a:r>
            <a:r>
              <a:rPr lang="zh-CN" altLang="en-US" sz="3200" b="1" dirty="0" smtClean="0">
                <a:solidFill>
                  <a:schemeClr val="accent2"/>
                </a:solidFill>
              </a:rPr>
              <a:t>。</a:t>
            </a:r>
            <a:endParaRPr lang="zh-CN" altLang="en-US" sz="3200" b="1" dirty="0">
              <a:solidFill>
                <a:schemeClr val="accent2"/>
              </a:solidFill>
            </a:endParaRPr>
          </a:p>
        </p:txBody>
      </p:sp>
      <p:sp>
        <p:nvSpPr>
          <p:cNvPr id="17412" name="Text Box 5"/>
          <p:cNvSpPr txBox="1">
            <a:spLocks noChangeArrowheads="1"/>
          </p:cNvSpPr>
          <p:nvPr/>
        </p:nvSpPr>
        <p:spPr bwMode="auto">
          <a:xfrm>
            <a:off x="1905000" y="533400"/>
            <a:ext cx="3784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chemeClr val="accent2"/>
                </a:solidFill>
                <a:cs typeface="Times New Roman" pitchFamily="18" charset="0"/>
              </a:rPr>
              <a:t>Java</a:t>
            </a:r>
            <a:r>
              <a:rPr lang="zh-CN" altLang="en-US" sz="3200" b="1">
                <a:solidFill>
                  <a:schemeClr val="accent2"/>
                </a:solidFill>
                <a:cs typeface="Times New Roman" pitchFamily="18" charset="0"/>
              </a:rPr>
              <a:t>特征</a:t>
            </a:r>
            <a:r>
              <a:rPr lang="en-US" altLang="zh-CN" sz="3200" b="1">
                <a:solidFill>
                  <a:schemeClr val="accent2"/>
                </a:solidFill>
                <a:cs typeface="Times New Roman" pitchFamily="18" charset="0"/>
              </a:rPr>
              <a:t>1</a:t>
            </a:r>
            <a:r>
              <a:rPr lang="en-US" altLang="zh-CN" sz="3200" b="1">
                <a:solidFill>
                  <a:schemeClr val="accent2"/>
                </a:solidFill>
                <a:latin typeface="宋体" pitchFamily="2" charset="-122"/>
              </a:rPr>
              <a:t>-</a:t>
            </a:r>
            <a:r>
              <a:rPr lang="zh-CN" altLang="zh-CN" sz="4000" b="1">
                <a:solidFill>
                  <a:schemeClr val="accent2"/>
                </a:solidFill>
                <a:latin typeface="宋体" pitchFamily="2" charset="-122"/>
              </a:rPr>
              <a:t>简单性</a:t>
            </a:r>
            <a:endParaRPr lang="zh-CN" altLang="en-US" sz="2000" b="1"/>
          </a:p>
        </p:txBody>
      </p:sp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609600" y="1371600"/>
            <a:ext cx="8486775" cy="113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 sz="2000"/>
          </a:p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accent2"/>
                </a:solidFill>
                <a:sym typeface="Wingdings" pitchFamily="2" charset="2"/>
              </a:rPr>
              <a:t> </a:t>
            </a:r>
            <a:r>
              <a:rPr lang="zh-CN" altLang="zh-CN" sz="3200" b="1">
                <a:solidFill>
                  <a:schemeClr val="accent2"/>
                </a:solidFill>
                <a:sym typeface="Webdings" pitchFamily="18" charset="2"/>
              </a:rPr>
              <a:t></a:t>
            </a:r>
            <a:r>
              <a:rPr lang="zh-CN" altLang="zh-CN" sz="3200" b="1">
                <a:solidFill>
                  <a:schemeClr val="accent2"/>
                </a:solidFill>
              </a:rPr>
              <a:t>语法和语义都比较单纯，容易学习和使用</a:t>
            </a:r>
            <a:r>
              <a:rPr lang="zh-CN" altLang="en-US" sz="3200" b="1">
                <a:solidFill>
                  <a:schemeClr val="accent2"/>
                </a:solidFill>
              </a:rPr>
              <a:t>。</a:t>
            </a:r>
            <a:endParaRPr lang="zh-CN" altLang="zh-CN" sz="3200" b="1">
              <a:solidFill>
                <a:schemeClr val="accent2"/>
              </a:solidFill>
            </a:endParaRPr>
          </a:p>
        </p:txBody>
      </p:sp>
      <p:sp>
        <p:nvSpPr>
          <p:cNvPr id="20488" name="Text Box 8"/>
          <p:cNvSpPr txBox="1">
            <a:spLocks noChangeArrowheads="1"/>
          </p:cNvSpPr>
          <p:nvPr/>
        </p:nvSpPr>
        <p:spPr bwMode="auto">
          <a:xfrm>
            <a:off x="685800" y="4724400"/>
            <a:ext cx="8278813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sz="3200" b="1" dirty="0">
                <a:solidFill>
                  <a:schemeClr val="accent2"/>
                </a:solidFill>
                <a:sym typeface="Webdings" pitchFamily="18" charset="2"/>
              </a:rPr>
              <a:t></a:t>
            </a:r>
            <a:r>
              <a:rPr lang="zh-CN" altLang="zh-CN" sz="3200" b="1" dirty="0">
                <a:solidFill>
                  <a:schemeClr val="accent2"/>
                </a:solidFill>
              </a:rPr>
              <a:t>提供大量功能丰富的可重用类库，简化</a:t>
            </a:r>
            <a:r>
              <a:rPr lang="zh-CN" altLang="zh-CN" sz="3200" b="1" dirty="0" smtClean="0">
                <a:solidFill>
                  <a:schemeClr val="accent2"/>
                </a:solidFill>
              </a:rPr>
              <a:t>了编程</a:t>
            </a:r>
            <a:r>
              <a:rPr lang="zh-CN" altLang="zh-CN" sz="3200" b="1" dirty="0">
                <a:solidFill>
                  <a:schemeClr val="accent2"/>
                </a:solidFill>
              </a:rPr>
              <a:t>工作量</a:t>
            </a:r>
            <a:r>
              <a:rPr lang="zh-CN" altLang="en-US" sz="3200" b="1" dirty="0">
                <a:solidFill>
                  <a:schemeClr val="accent2"/>
                </a:solidFill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F319AE72-603D-4F46-9F5E-8EB61E2AAE59}" type="slidenum">
              <a:rPr lang="en-US" altLang="zh-CN" sz="1400" smtClean="0">
                <a:solidFill>
                  <a:schemeClr val="bg2"/>
                </a:solidFill>
                <a:latin typeface="Arial" pitchFamily="34" charset="0"/>
              </a:rPr>
              <a:pPr eaLnBrk="1" hangingPunct="1"/>
              <a:t>16</a:t>
            </a:fld>
            <a:endParaRPr lang="en-US" altLang="zh-CN" sz="1400" smtClean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18435" name="Text Box 4"/>
          <p:cNvSpPr txBox="1">
            <a:spLocks noChangeArrowheads="1"/>
          </p:cNvSpPr>
          <p:nvPr/>
        </p:nvSpPr>
        <p:spPr bwMode="auto">
          <a:xfrm>
            <a:off x="1600200" y="609600"/>
            <a:ext cx="430053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chemeClr val="accent2"/>
                </a:solidFill>
              </a:rPr>
              <a:t>Java</a:t>
            </a:r>
            <a:r>
              <a:rPr lang="zh-CN" altLang="en-US" sz="3200" b="1">
                <a:solidFill>
                  <a:schemeClr val="accent2"/>
                </a:solidFill>
                <a:latin typeface="宋体" pitchFamily="2" charset="-122"/>
              </a:rPr>
              <a:t>特征</a:t>
            </a:r>
            <a:r>
              <a:rPr lang="en-US" altLang="zh-CN" sz="3200" b="1">
                <a:solidFill>
                  <a:schemeClr val="accent2"/>
                </a:solidFill>
              </a:rPr>
              <a:t>2</a:t>
            </a:r>
            <a:r>
              <a:rPr lang="en-US" altLang="zh-CN" sz="3200" b="1">
                <a:solidFill>
                  <a:schemeClr val="accent2"/>
                </a:solidFill>
                <a:latin typeface="宋体" pitchFamily="2" charset="-122"/>
              </a:rPr>
              <a:t>-</a:t>
            </a:r>
            <a:r>
              <a:rPr lang="zh-CN" altLang="en-US" sz="4000" b="1">
                <a:solidFill>
                  <a:schemeClr val="accent2"/>
                </a:solidFill>
                <a:latin typeface="宋体" pitchFamily="2" charset="-122"/>
              </a:rPr>
              <a:t>面向对象</a:t>
            </a:r>
            <a:endParaRPr lang="zh-CN" altLang="en-US" sz="2000" b="1">
              <a:solidFill>
                <a:schemeClr val="accent2"/>
              </a:solidFill>
            </a:endParaRPr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990600" y="1714500"/>
            <a:ext cx="7685088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/>
              <a:t>        </a:t>
            </a:r>
            <a:r>
              <a:rPr lang="en-US" altLang="zh-CN" sz="3200" b="1">
                <a:solidFill>
                  <a:schemeClr val="accent2"/>
                </a:solidFill>
              </a:rPr>
              <a:t>Java </a:t>
            </a:r>
            <a:r>
              <a:rPr lang="zh-CN" altLang="en-US" sz="3200" b="1">
                <a:solidFill>
                  <a:schemeClr val="accent2"/>
                </a:solidFill>
              </a:rPr>
              <a:t>是非常纯洁的面向对象语言，对面向对象方法学的支持也很全面：</a:t>
            </a:r>
            <a:endParaRPr lang="en-US" altLang="zh-CN" sz="3200" b="1">
              <a:solidFill>
                <a:schemeClr val="accent2"/>
              </a:solidFill>
            </a:endParaRPr>
          </a:p>
        </p:txBody>
      </p:sp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857250" y="2971800"/>
            <a:ext cx="8232775" cy="277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lvl="1"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accent2"/>
                </a:solidFill>
                <a:sym typeface="Wingdings" pitchFamily="2" charset="2"/>
              </a:rPr>
              <a:t></a:t>
            </a:r>
            <a:r>
              <a:rPr lang="en-US" altLang="zh-CN" sz="3200" b="1">
                <a:solidFill>
                  <a:schemeClr val="accent2"/>
                </a:solidFill>
              </a:rPr>
              <a:t>Java</a:t>
            </a:r>
            <a:r>
              <a:rPr lang="zh-CN" altLang="en-US" sz="3200" b="1">
                <a:solidFill>
                  <a:schemeClr val="accent2"/>
                </a:solidFill>
              </a:rPr>
              <a:t>对象有模块化性质和信息隐藏能力，</a:t>
            </a:r>
          </a:p>
          <a:p>
            <a:pPr lvl="1" eaLnBrk="1" hangingPunct="1">
              <a:spcBef>
                <a:spcPct val="50000"/>
              </a:spcBef>
            </a:pPr>
            <a:r>
              <a:rPr lang="zh-CN" altLang="en-US" sz="3200" b="1">
                <a:solidFill>
                  <a:schemeClr val="accent2"/>
                </a:solidFill>
              </a:rPr>
              <a:t>   满足面向对象的封装要求；</a:t>
            </a:r>
          </a:p>
          <a:p>
            <a:pPr lvl="1" eaLnBrk="1" hangingPunct="1">
              <a:spcBef>
                <a:spcPct val="50000"/>
              </a:spcBef>
            </a:pPr>
            <a:r>
              <a:rPr lang="zh-CN" altLang="en-US" sz="2000" b="1">
                <a:solidFill>
                  <a:schemeClr val="accent2"/>
                </a:solidFill>
                <a:sym typeface="Wingdings" pitchFamily="2" charset="2"/>
              </a:rPr>
              <a:t></a:t>
            </a:r>
            <a:r>
              <a:rPr lang="zh-CN" altLang="en-US" sz="3200" b="1">
                <a:solidFill>
                  <a:schemeClr val="accent2"/>
                </a:solidFill>
              </a:rPr>
              <a:t>支持继承；</a:t>
            </a:r>
          </a:p>
          <a:p>
            <a:pPr lvl="1" eaLnBrk="1" hangingPunct="1">
              <a:spcBef>
                <a:spcPct val="50000"/>
              </a:spcBef>
            </a:pPr>
            <a:r>
              <a:rPr lang="zh-CN" altLang="en-US" sz="2000" b="1">
                <a:solidFill>
                  <a:schemeClr val="accent2"/>
                </a:solidFill>
                <a:sym typeface="Wingdings" pitchFamily="2" charset="2"/>
              </a:rPr>
              <a:t></a:t>
            </a:r>
            <a:r>
              <a:rPr lang="zh-CN" altLang="en-US" sz="3200" b="1">
                <a:solidFill>
                  <a:schemeClr val="accent2"/>
                </a:solidFill>
                <a:sym typeface="Wingdings" pitchFamily="2" charset="2"/>
              </a:rPr>
              <a:t>通过抽象类与接口</a:t>
            </a:r>
            <a:r>
              <a:rPr lang="zh-CN" altLang="en-US" sz="3200" b="1">
                <a:solidFill>
                  <a:schemeClr val="accent2"/>
                </a:solidFill>
              </a:rPr>
              <a:t>支持多态。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9A1B1293-C538-4F51-B105-DD924A9FB1C4}" type="slidenum">
              <a:rPr lang="en-US" altLang="zh-CN" sz="1400" smtClean="0">
                <a:solidFill>
                  <a:schemeClr val="bg2"/>
                </a:solidFill>
                <a:latin typeface="Arial" pitchFamily="34" charset="0"/>
              </a:rPr>
              <a:pPr eaLnBrk="1" hangingPunct="1"/>
              <a:t>17</a:t>
            </a:fld>
            <a:endParaRPr lang="en-US" altLang="zh-CN" sz="1400" smtClean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19459" name="Text Box 4"/>
          <p:cNvSpPr txBox="1">
            <a:spLocks noChangeArrowheads="1"/>
          </p:cNvSpPr>
          <p:nvPr/>
        </p:nvSpPr>
        <p:spPr bwMode="auto">
          <a:xfrm>
            <a:off x="1600200" y="685800"/>
            <a:ext cx="3784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chemeClr val="accent2"/>
                </a:solidFill>
              </a:rPr>
              <a:t>Java</a:t>
            </a:r>
            <a:r>
              <a:rPr lang="zh-CN" altLang="en-US" sz="3200" b="1">
                <a:solidFill>
                  <a:schemeClr val="accent2"/>
                </a:solidFill>
                <a:latin typeface="宋体" pitchFamily="2" charset="-122"/>
              </a:rPr>
              <a:t>特征</a:t>
            </a:r>
            <a:r>
              <a:rPr lang="en-US" altLang="zh-CN" sz="3200" b="1">
                <a:solidFill>
                  <a:schemeClr val="accent2"/>
                </a:solidFill>
              </a:rPr>
              <a:t>3</a:t>
            </a:r>
            <a:r>
              <a:rPr lang="en-US" altLang="zh-CN" sz="3200" b="1">
                <a:solidFill>
                  <a:schemeClr val="accent2"/>
                </a:solidFill>
                <a:latin typeface="宋体" pitchFamily="2" charset="-122"/>
              </a:rPr>
              <a:t>-</a:t>
            </a:r>
            <a:r>
              <a:rPr lang="zh-CN" altLang="en-US" sz="4000" b="1">
                <a:solidFill>
                  <a:schemeClr val="accent2"/>
                </a:solidFill>
                <a:latin typeface="宋体" pitchFamily="2" charset="-122"/>
              </a:rPr>
              <a:t>分布式</a:t>
            </a:r>
            <a:endParaRPr lang="zh-CN" altLang="en-US" sz="2000" b="1"/>
          </a:p>
        </p:txBody>
      </p:sp>
      <p:sp>
        <p:nvSpPr>
          <p:cNvPr id="19460" name="Text Box 5"/>
          <p:cNvSpPr txBox="1">
            <a:spLocks noChangeArrowheads="1"/>
          </p:cNvSpPr>
          <p:nvPr/>
        </p:nvSpPr>
        <p:spPr bwMode="auto">
          <a:xfrm>
            <a:off x="500063" y="1719263"/>
            <a:ext cx="8458200" cy="4278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lvl="1" eaLnBrk="1" hangingPunct="1">
              <a:spcBef>
                <a:spcPct val="50000"/>
              </a:spcBef>
            </a:pPr>
            <a:r>
              <a:rPr lang="zh-CN" altLang="zh-CN" sz="3200" b="1" dirty="0">
                <a:solidFill>
                  <a:schemeClr val="accent2"/>
                </a:solidFill>
                <a:sym typeface="Webdings" pitchFamily="18" charset="2"/>
              </a:rPr>
              <a:t></a:t>
            </a:r>
            <a:r>
              <a:rPr lang="zh-CN" altLang="en-US" sz="2800" b="1" dirty="0">
                <a:solidFill>
                  <a:schemeClr val="accent2"/>
                </a:solidFill>
              </a:rPr>
              <a:t>数据分布支持</a:t>
            </a:r>
          </a:p>
          <a:p>
            <a:pPr lvl="1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</a:rPr>
              <a:t>      通过</a:t>
            </a:r>
            <a:r>
              <a:rPr lang="en-US" altLang="zh-CN" sz="2800" b="1" dirty="0">
                <a:solidFill>
                  <a:schemeClr val="accent2"/>
                </a:solidFill>
              </a:rPr>
              <a:t>Java</a:t>
            </a:r>
            <a:r>
              <a:rPr lang="zh-CN" altLang="en-US" sz="2800" b="1" dirty="0">
                <a:solidFill>
                  <a:schemeClr val="accent2"/>
                </a:solidFill>
              </a:rPr>
              <a:t>的</a:t>
            </a:r>
            <a:r>
              <a:rPr lang="en-US" altLang="zh-CN" sz="2800" b="1" dirty="0">
                <a:solidFill>
                  <a:schemeClr val="accent2"/>
                </a:solidFill>
              </a:rPr>
              <a:t>URL</a:t>
            </a:r>
            <a:r>
              <a:rPr lang="zh-CN" altLang="en-US" sz="2800" b="1" dirty="0">
                <a:solidFill>
                  <a:schemeClr val="accent2"/>
                </a:solidFill>
              </a:rPr>
              <a:t>类可以访问网上的各类</a:t>
            </a:r>
            <a:r>
              <a:rPr lang="zh-CN" altLang="en-US" sz="2800" b="1" dirty="0" smtClean="0">
                <a:solidFill>
                  <a:schemeClr val="accent2"/>
                </a:solidFill>
              </a:rPr>
              <a:t>信息资源</a:t>
            </a:r>
            <a:r>
              <a:rPr lang="zh-CN" altLang="en-US" sz="2800" b="1" dirty="0">
                <a:solidFill>
                  <a:schemeClr val="accent2"/>
                </a:solidFill>
              </a:rPr>
              <a:t>，访问方式完全类似于本地文件系统。</a:t>
            </a:r>
          </a:p>
          <a:p>
            <a:pPr lvl="1" eaLnBrk="1" hangingPunct="1">
              <a:spcBef>
                <a:spcPct val="50000"/>
              </a:spcBef>
            </a:pPr>
            <a:r>
              <a:rPr lang="zh-CN" altLang="zh-CN" sz="3200" b="1" dirty="0">
                <a:solidFill>
                  <a:schemeClr val="accent2"/>
                </a:solidFill>
                <a:sym typeface="Webdings" pitchFamily="18" charset="2"/>
              </a:rPr>
              <a:t></a:t>
            </a:r>
            <a:r>
              <a:rPr lang="zh-CN" altLang="en-US" sz="2800" b="1" dirty="0">
                <a:solidFill>
                  <a:schemeClr val="accent2"/>
                </a:solidFill>
              </a:rPr>
              <a:t>操作分布支持</a:t>
            </a:r>
          </a:p>
          <a:p>
            <a:pPr lvl="1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</a:rPr>
              <a:t>    通过</a:t>
            </a:r>
            <a:r>
              <a:rPr lang="zh-CN" altLang="en-US" sz="2800" b="1" dirty="0" smtClean="0">
                <a:solidFill>
                  <a:schemeClr val="accent2"/>
                </a:solidFill>
              </a:rPr>
              <a:t>在</a:t>
            </a:r>
            <a:r>
              <a:rPr lang="en-US" altLang="zh-CN" sz="2800" b="1" dirty="0" smtClean="0">
                <a:solidFill>
                  <a:schemeClr val="accent2"/>
                </a:solidFill>
              </a:rPr>
              <a:t>WWW</a:t>
            </a:r>
            <a:r>
              <a:rPr lang="zh-CN" altLang="en-US" sz="2800" b="1" dirty="0">
                <a:solidFill>
                  <a:schemeClr val="accent2"/>
                </a:solidFill>
              </a:rPr>
              <a:t>页面中的小应用程序（</a:t>
            </a:r>
            <a:r>
              <a:rPr lang="en-US" altLang="zh-CN" sz="2800" b="1" dirty="0">
                <a:solidFill>
                  <a:schemeClr val="accent2"/>
                </a:solidFill>
              </a:rPr>
              <a:t>Applet</a:t>
            </a:r>
            <a:r>
              <a:rPr lang="zh-CN" altLang="en-US" sz="2800" b="1" dirty="0">
                <a:solidFill>
                  <a:schemeClr val="accent2"/>
                </a:solidFill>
              </a:rPr>
              <a:t>）将</a:t>
            </a:r>
            <a:r>
              <a:rPr lang="zh-CN" altLang="en-US" sz="2800" b="1" dirty="0" smtClean="0">
                <a:solidFill>
                  <a:schemeClr val="accent2"/>
                </a:solidFill>
              </a:rPr>
              <a:t>计算</a:t>
            </a:r>
            <a:r>
              <a:rPr lang="zh-CN" altLang="en-US" sz="2800" b="1" dirty="0">
                <a:solidFill>
                  <a:schemeClr val="accent2"/>
                </a:solidFill>
              </a:rPr>
              <a:t>从服务器分布至客户机，避免网络拥挤，</a:t>
            </a:r>
            <a:r>
              <a:rPr lang="zh-CN" altLang="en-US" sz="2800" b="1" dirty="0" smtClean="0">
                <a:solidFill>
                  <a:schemeClr val="accent2"/>
                </a:solidFill>
              </a:rPr>
              <a:t>提高系统</a:t>
            </a:r>
            <a:r>
              <a:rPr lang="zh-CN" altLang="en-US" sz="2800" b="1" dirty="0">
                <a:solidFill>
                  <a:schemeClr val="accent2"/>
                </a:solidFill>
              </a:rPr>
              <a:t>效率</a:t>
            </a:r>
            <a:r>
              <a:rPr lang="zh-CN" altLang="en-US" sz="2800" dirty="0">
                <a:solidFill>
                  <a:schemeClr val="accent2"/>
                </a:solidFill>
              </a:rPr>
              <a:t>。</a:t>
            </a:r>
            <a:endParaRPr lang="zh-CN" altLang="en-US" sz="2800" dirty="0"/>
          </a:p>
          <a:p>
            <a:pPr eaLnBrk="1" hangingPunct="1"/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A0FD8838-F5B1-4D2C-BC52-E90B4E0141AE}" type="slidenum">
              <a:rPr lang="en-US" altLang="zh-CN" sz="1400" smtClean="0">
                <a:solidFill>
                  <a:schemeClr val="bg2"/>
                </a:solidFill>
                <a:latin typeface="Arial" pitchFamily="34" charset="0"/>
              </a:rPr>
              <a:pPr eaLnBrk="1" hangingPunct="1"/>
              <a:t>18</a:t>
            </a:fld>
            <a:endParaRPr lang="en-US" altLang="zh-CN" sz="1400" smtClean="0">
              <a:solidFill>
                <a:schemeClr val="bg2"/>
              </a:solidFill>
              <a:latin typeface="Arial" pitchFamily="34" charset="0"/>
            </a:endParaRPr>
          </a:p>
        </p:txBody>
      </p:sp>
      <p:pic>
        <p:nvPicPr>
          <p:cNvPr id="20483" name="Picture 10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204864"/>
            <a:ext cx="7488832" cy="3103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4" name="Text Box 1027"/>
          <p:cNvSpPr txBox="1">
            <a:spLocks noChangeArrowheads="1"/>
          </p:cNvSpPr>
          <p:nvPr/>
        </p:nvSpPr>
        <p:spPr bwMode="auto">
          <a:xfrm>
            <a:off x="1066800" y="762000"/>
            <a:ext cx="60483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chemeClr val="accent2"/>
                </a:solidFill>
                <a:cs typeface="Times New Roman" pitchFamily="18" charset="0"/>
              </a:rPr>
              <a:t>Java</a:t>
            </a:r>
            <a:r>
              <a:rPr lang="zh-CN" altLang="en-US" sz="3200" b="1">
                <a:solidFill>
                  <a:schemeClr val="accent2"/>
                </a:solidFill>
                <a:cs typeface="Times New Roman" pitchFamily="18" charset="0"/>
              </a:rPr>
              <a:t>特征</a:t>
            </a:r>
            <a:r>
              <a:rPr lang="en-US" altLang="zh-CN" sz="3200" b="1">
                <a:solidFill>
                  <a:schemeClr val="accent2"/>
                </a:solidFill>
              </a:rPr>
              <a:t>4</a:t>
            </a:r>
            <a:r>
              <a:rPr lang="en-US" altLang="zh-CN" sz="3200" b="1">
                <a:solidFill>
                  <a:schemeClr val="accent2"/>
                </a:solidFill>
                <a:latin typeface="宋体" pitchFamily="2" charset="-122"/>
              </a:rPr>
              <a:t>-</a:t>
            </a:r>
            <a:r>
              <a:rPr lang="zh-CN" altLang="en-US" sz="4000" b="1">
                <a:solidFill>
                  <a:schemeClr val="accent2"/>
                </a:solidFill>
                <a:latin typeface="宋体" pitchFamily="2" charset="-122"/>
              </a:rPr>
              <a:t>半编译、半解释</a:t>
            </a:r>
            <a:endParaRPr lang="zh-CN" altLang="en-US" sz="4000" b="1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4A987BA0-D2B0-4781-8E45-7019EC1BA053}" type="slidenum">
              <a:rPr lang="en-US" altLang="zh-CN" sz="1400" smtClean="0">
                <a:solidFill>
                  <a:schemeClr val="bg2"/>
                </a:solidFill>
                <a:latin typeface="Arial" pitchFamily="34" charset="0"/>
              </a:rPr>
              <a:pPr eaLnBrk="1" hangingPunct="1"/>
              <a:t>19</a:t>
            </a:fld>
            <a:endParaRPr lang="en-US" altLang="zh-CN" sz="1400" dirty="0" smtClean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21507" name="Text Box 4"/>
          <p:cNvSpPr txBox="1">
            <a:spLocks noChangeArrowheads="1"/>
          </p:cNvSpPr>
          <p:nvPr/>
        </p:nvSpPr>
        <p:spPr bwMode="auto">
          <a:xfrm>
            <a:off x="1066800" y="762000"/>
            <a:ext cx="60483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chemeClr val="accent2"/>
                </a:solidFill>
                <a:cs typeface="Times New Roman" pitchFamily="18" charset="0"/>
              </a:rPr>
              <a:t>Java</a:t>
            </a:r>
            <a:r>
              <a:rPr lang="zh-CN" altLang="en-US" sz="3200" b="1">
                <a:solidFill>
                  <a:schemeClr val="accent2"/>
                </a:solidFill>
                <a:latin typeface="宋体" pitchFamily="2" charset="-122"/>
              </a:rPr>
              <a:t>特征</a:t>
            </a:r>
            <a:r>
              <a:rPr lang="en-US" altLang="zh-CN" sz="3200" b="1">
                <a:solidFill>
                  <a:schemeClr val="accent2"/>
                </a:solidFill>
              </a:rPr>
              <a:t>4</a:t>
            </a:r>
            <a:r>
              <a:rPr lang="en-US" altLang="zh-CN" sz="3200" b="1">
                <a:solidFill>
                  <a:schemeClr val="accent2"/>
                </a:solidFill>
                <a:latin typeface="宋体" pitchFamily="2" charset="-122"/>
              </a:rPr>
              <a:t>-</a:t>
            </a:r>
            <a:r>
              <a:rPr lang="zh-CN" altLang="en-US" sz="4000" b="1">
                <a:solidFill>
                  <a:schemeClr val="accent2"/>
                </a:solidFill>
                <a:latin typeface="宋体" pitchFamily="2" charset="-122"/>
              </a:rPr>
              <a:t>半编译、半解释</a:t>
            </a:r>
            <a:endParaRPr lang="zh-CN" altLang="en-US" sz="4000" b="1">
              <a:latin typeface="宋体" pitchFamily="2" charset="-122"/>
            </a:endParaRPr>
          </a:p>
        </p:txBody>
      </p:sp>
      <p:sp>
        <p:nvSpPr>
          <p:cNvPr id="21508" name="Text Box 5"/>
          <p:cNvSpPr txBox="1">
            <a:spLocks noChangeArrowheads="1"/>
          </p:cNvSpPr>
          <p:nvPr/>
        </p:nvSpPr>
        <p:spPr bwMode="auto">
          <a:xfrm>
            <a:off x="2895600" y="2328416"/>
            <a:ext cx="1371600" cy="1109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75000"/>
              </a:lnSpc>
              <a:spcBef>
                <a:spcPct val="50000"/>
              </a:spcBef>
            </a:pPr>
            <a:endParaRPr lang="en-US" altLang="zh-CN" sz="1800" b="1"/>
          </a:p>
          <a:p>
            <a:pPr eaLnBrk="1" hangingPunct="1">
              <a:lnSpc>
                <a:spcPct val="75000"/>
              </a:lnSpc>
              <a:spcBef>
                <a:spcPct val="50000"/>
              </a:spcBef>
            </a:pPr>
            <a:r>
              <a:rPr lang="zh-CN" altLang="en-US" sz="1800" b="1"/>
              <a:t>编译器编译</a:t>
            </a:r>
          </a:p>
          <a:p>
            <a:pPr eaLnBrk="1" hangingPunct="1">
              <a:lnSpc>
                <a:spcPct val="75000"/>
              </a:lnSpc>
              <a:spcBef>
                <a:spcPct val="50000"/>
              </a:spcBef>
            </a:pPr>
            <a:endParaRPr lang="en-US" altLang="zh-CN" b="1"/>
          </a:p>
        </p:txBody>
      </p:sp>
      <p:sp>
        <p:nvSpPr>
          <p:cNvPr id="21509" name="Text Box 6"/>
          <p:cNvSpPr txBox="1">
            <a:spLocks noChangeArrowheads="1"/>
          </p:cNvSpPr>
          <p:nvPr/>
        </p:nvSpPr>
        <p:spPr bwMode="auto">
          <a:xfrm>
            <a:off x="1219200" y="2480816"/>
            <a:ext cx="2057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/>
              <a:t>Java</a:t>
            </a:r>
            <a:r>
              <a:rPr lang="zh-CN" altLang="en-US" sz="2000" b="1"/>
              <a:t>源程序</a:t>
            </a:r>
            <a:endParaRPr lang="zh-CN" altLang="en-US" b="1"/>
          </a:p>
        </p:txBody>
      </p:sp>
      <p:sp>
        <p:nvSpPr>
          <p:cNvPr id="21510" name="Line 7"/>
          <p:cNvSpPr>
            <a:spLocks noChangeShapeType="1"/>
          </p:cNvSpPr>
          <p:nvPr/>
        </p:nvSpPr>
        <p:spPr bwMode="auto">
          <a:xfrm>
            <a:off x="1219200" y="2861816"/>
            <a:ext cx="1524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1" name="Text Box 8"/>
          <p:cNvSpPr txBox="1">
            <a:spLocks noChangeArrowheads="1"/>
          </p:cNvSpPr>
          <p:nvPr/>
        </p:nvSpPr>
        <p:spPr bwMode="auto">
          <a:xfrm>
            <a:off x="4648200" y="2480816"/>
            <a:ext cx="1981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b="1" dirty="0"/>
              <a:t>字节码</a:t>
            </a:r>
            <a:endParaRPr lang="zh-CN" altLang="en-US" b="1" dirty="0"/>
          </a:p>
        </p:txBody>
      </p:sp>
      <p:sp>
        <p:nvSpPr>
          <p:cNvPr id="21512" name="Text Box 9"/>
          <p:cNvSpPr txBox="1">
            <a:spLocks noChangeArrowheads="1"/>
          </p:cNvSpPr>
          <p:nvPr/>
        </p:nvSpPr>
        <p:spPr bwMode="auto">
          <a:xfrm>
            <a:off x="6096000" y="2404616"/>
            <a:ext cx="2133600" cy="1168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75000"/>
              </a:lnSpc>
              <a:spcBef>
                <a:spcPct val="50000"/>
              </a:spcBef>
            </a:pPr>
            <a:endParaRPr lang="en-US" altLang="zh-CN" sz="2000" b="1"/>
          </a:p>
          <a:p>
            <a:pPr eaLnBrk="1" hangingPunct="1">
              <a:lnSpc>
                <a:spcPct val="75000"/>
              </a:lnSpc>
              <a:spcBef>
                <a:spcPct val="50000"/>
              </a:spcBef>
            </a:pPr>
            <a:r>
              <a:rPr lang="zh-CN" altLang="en-US" sz="2000" b="1"/>
              <a:t>解释器解释执行</a:t>
            </a:r>
          </a:p>
          <a:p>
            <a:pPr eaLnBrk="1" hangingPunct="1">
              <a:lnSpc>
                <a:spcPct val="75000"/>
              </a:lnSpc>
              <a:spcBef>
                <a:spcPct val="50000"/>
              </a:spcBef>
            </a:pPr>
            <a:endParaRPr lang="en-US" altLang="zh-CN" b="1"/>
          </a:p>
        </p:txBody>
      </p:sp>
      <p:sp>
        <p:nvSpPr>
          <p:cNvPr id="21513" name="Line 10"/>
          <p:cNvSpPr>
            <a:spLocks noChangeShapeType="1"/>
          </p:cNvSpPr>
          <p:nvPr/>
        </p:nvSpPr>
        <p:spPr bwMode="auto">
          <a:xfrm>
            <a:off x="4343400" y="2938016"/>
            <a:ext cx="175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4" name="Text Box 12"/>
          <p:cNvSpPr txBox="1">
            <a:spLocks noChangeArrowheads="1"/>
          </p:cNvSpPr>
          <p:nvPr/>
        </p:nvSpPr>
        <p:spPr bwMode="auto">
          <a:xfrm>
            <a:off x="381000" y="4365104"/>
            <a:ext cx="8526693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chemeClr val="accent2"/>
                </a:solidFill>
              </a:rPr>
              <a:t>优点</a:t>
            </a:r>
            <a:r>
              <a:rPr lang="en-US" altLang="zh-CN" sz="2800" b="1" dirty="0">
                <a:solidFill>
                  <a:schemeClr val="accent2"/>
                </a:solidFill>
              </a:rPr>
              <a:t>:     </a:t>
            </a:r>
          </a:p>
          <a:p>
            <a:pPr eaLnBrk="1" hangingPunct="1"/>
            <a:r>
              <a:rPr lang="en-US" altLang="zh-CN" sz="2800" b="1" dirty="0">
                <a:solidFill>
                  <a:schemeClr val="accent2"/>
                </a:solidFill>
              </a:rPr>
              <a:t> </a:t>
            </a:r>
            <a:r>
              <a:rPr lang="en-US" altLang="zh-CN" sz="2000" b="1" dirty="0">
                <a:solidFill>
                  <a:schemeClr val="accent2"/>
                </a:solidFill>
                <a:sym typeface="Wingdings" pitchFamily="2" charset="2"/>
              </a:rPr>
              <a:t></a:t>
            </a:r>
            <a:r>
              <a:rPr lang="en-US" altLang="zh-CN" sz="2800" b="1" dirty="0">
                <a:solidFill>
                  <a:schemeClr val="accent2"/>
                </a:solidFill>
              </a:rPr>
              <a:t> </a:t>
            </a:r>
            <a:r>
              <a:rPr lang="zh-CN" altLang="en-US" sz="2800" b="1" dirty="0">
                <a:solidFill>
                  <a:schemeClr val="accent2"/>
                </a:solidFill>
              </a:rPr>
              <a:t>兼具编译执行的效率优势和解释执行的灵活性；</a:t>
            </a:r>
          </a:p>
          <a:p>
            <a:pPr eaLnBrk="1" hangingPunct="1"/>
            <a:r>
              <a:rPr lang="zh-CN" altLang="en-US" sz="2800" b="1" dirty="0">
                <a:solidFill>
                  <a:schemeClr val="accent2"/>
                </a:solidFill>
              </a:rPr>
              <a:t> </a:t>
            </a:r>
            <a:r>
              <a:rPr lang="zh-CN" altLang="en-US" sz="2000" b="1" dirty="0">
                <a:solidFill>
                  <a:schemeClr val="accent2"/>
                </a:solidFill>
                <a:sym typeface="Wingdings" pitchFamily="2" charset="2"/>
              </a:rPr>
              <a:t> </a:t>
            </a:r>
            <a:r>
              <a:rPr lang="zh-CN" altLang="en-US" sz="2800" b="1" dirty="0">
                <a:solidFill>
                  <a:schemeClr val="accent2"/>
                </a:solidFill>
              </a:rPr>
              <a:t>提高了应用程序的可移植性：源程序、</a:t>
            </a:r>
            <a:r>
              <a:rPr lang="zh-CN" altLang="en-US" sz="2800" b="1" dirty="0" smtClean="0">
                <a:solidFill>
                  <a:schemeClr val="accent2"/>
                </a:solidFill>
              </a:rPr>
              <a:t>中间代码。</a:t>
            </a:r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EEAA1F8F-9C00-440E-A658-03FF23C0686B}" type="slidenum">
              <a:rPr lang="en-US" altLang="zh-CN" sz="1400" smtClean="0">
                <a:solidFill>
                  <a:schemeClr val="bg2"/>
                </a:solidFill>
                <a:latin typeface="Arial" pitchFamily="34" charset="0"/>
              </a:rPr>
              <a:pPr eaLnBrk="1" hangingPunct="1"/>
              <a:t>2</a:t>
            </a:fld>
            <a:endParaRPr lang="en-US" altLang="zh-CN" sz="1400" smtClean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3075" name="Text Box 7"/>
          <p:cNvSpPr txBox="1">
            <a:spLocks noChangeArrowheads="1"/>
          </p:cNvSpPr>
          <p:nvPr/>
        </p:nvSpPr>
        <p:spPr bwMode="auto">
          <a:xfrm>
            <a:off x="857250" y="1714500"/>
            <a:ext cx="7929563" cy="486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0" lang="zh-CN" altLang="en-US" sz="1800" b="1">
                <a:latin typeface="Garamond" pitchFamily="18" charset="0"/>
              </a:rPr>
              <a:t>         </a:t>
            </a:r>
            <a:r>
              <a:rPr kumimoji="0" lang="en-US" altLang="zh-CN" sz="2000" b="1">
                <a:latin typeface="Garamond" pitchFamily="18" charset="0"/>
              </a:rPr>
              <a:t>Java</a:t>
            </a:r>
            <a:r>
              <a:rPr kumimoji="0" lang="zh-CN" altLang="en-US" sz="2000" b="1">
                <a:latin typeface="Garamond" pitchFamily="18" charset="0"/>
              </a:rPr>
              <a:t>来自于</a:t>
            </a:r>
            <a:r>
              <a:rPr kumimoji="0" lang="en-US" altLang="zh-CN" sz="2000" b="1">
                <a:latin typeface="Garamond" pitchFamily="18" charset="0"/>
              </a:rPr>
              <a:t>Sun</a:t>
            </a:r>
            <a:r>
              <a:rPr kumimoji="0" lang="zh-CN" altLang="en-US" sz="2000" b="1">
                <a:latin typeface="Garamond" pitchFamily="18" charset="0"/>
              </a:rPr>
              <a:t>公司的一个叫</a:t>
            </a:r>
            <a:r>
              <a:rPr kumimoji="0" lang="en-US" altLang="zh-CN" sz="2000" b="1">
                <a:latin typeface="Garamond" pitchFamily="18" charset="0"/>
              </a:rPr>
              <a:t>Green</a:t>
            </a:r>
            <a:r>
              <a:rPr kumimoji="0" lang="zh-CN" altLang="en-US" sz="2000" b="1">
                <a:latin typeface="Garamond" pitchFamily="18" charset="0"/>
              </a:rPr>
              <a:t>的项目，其原先的目的是为家用消费电子产品开发一个分布式代码系统，可以把</a:t>
            </a:r>
            <a:r>
              <a:rPr kumimoji="0" lang="en-US" altLang="zh-CN" sz="2000" b="1">
                <a:latin typeface="Garamond" pitchFamily="18" charset="0"/>
              </a:rPr>
              <a:t>E-mail</a:t>
            </a:r>
            <a:r>
              <a:rPr kumimoji="0" lang="zh-CN" altLang="en-US" sz="2000" b="1">
                <a:latin typeface="Garamond" pitchFamily="18" charset="0"/>
              </a:rPr>
              <a:t>发给电冰箱、电视机等家用电器，对它们进行控制，和它们进行信息交流。开始准备采用</a:t>
            </a:r>
            <a:r>
              <a:rPr kumimoji="0" lang="en-US" altLang="zh-CN" sz="2000" b="1">
                <a:latin typeface="Garamond" pitchFamily="18" charset="0"/>
              </a:rPr>
              <a:t>C++</a:t>
            </a:r>
            <a:r>
              <a:rPr kumimoji="0" lang="zh-CN" altLang="en-US" sz="2000" b="1">
                <a:latin typeface="Garamond" pitchFamily="18" charset="0"/>
              </a:rPr>
              <a:t>，但</a:t>
            </a:r>
            <a:r>
              <a:rPr kumimoji="0" lang="en-US" altLang="zh-CN" sz="2000" b="1">
                <a:latin typeface="Garamond" pitchFamily="18" charset="0"/>
              </a:rPr>
              <a:t>C++</a:t>
            </a:r>
            <a:r>
              <a:rPr kumimoji="0" lang="zh-CN" altLang="en-US" sz="2000" b="1">
                <a:latin typeface="Garamond" pitchFamily="18" charset="0"/>
              </a:rPr>
              <a:t>太复杂、安全性差，最后基于</a:t>
            </a:r>
            <a:r>
              <a:rPr kumimoji="0" lang="en-US" altLang="zh-CN" sz="2000" b="1">
                <a:latin typeface="Garamond" pitchFamily="18" charset="0"/>
              </a:rPr>
              <a:t>C++</a:t>
            </a:r>
            <a:r>
              <a:rPr kumimoji="0" lang="zh-CN" altLang="en-US" sz="2000" b="1">
                <a:latin typeface="Garamond" pitchFamily="18" charset="0"/>
              </a:rPr>
              <a:t>开发了一种新的语言</a:t>
            </a:r>
            <a:r>
              <a:rPr kumimoji="0" lang="en-US" altLang="zh-CN" sz="2000" b="1">
                <a:latin typeface="Garamond" pitchFamily="18" charset="0"/>
              </a:rPr>
              <a:t>Oak</a:t>
            </a:r>
            <a:r>
              <a:rPr kumimoji="0" lang="zh-CN" altLang="en-US" sz="2000" b="1">
                <a:latin typeface="Garamond" pitchFamily="18" charset="0"/>
              </a:rPr>
              <a:t>。</a:t>
            </a:r>
            <a:r>
              <a:rPr kumimoji="0" lang="en-US" altLang="zh-CN" sz="2000" b="1">
                <a:latin typeface="Garamond" pitchFamily="18" charset="0"/>
              </a:rPr>
              <a:t>Oak</a:t>
            </a:r>
            <a:r>
              <a:rPr kumimoji="0" lang="zh-CN" altLang="en-US" sz="2000" b="1">
                <a:latin typeface="Garamond" pitchFamily="18" charset="0"/>
              </a:rPr>
              <a:t>是一种用于网络的精巧而安全的语言，</a:t>
            </a:r>
            <a:r>
              <a:rPr kumimoji="0" lang="en-US" altLang="zh-CN" sz="2000" b="1">
                <a:latin typeface="Garamond" pitchFamily="18" charset="0"/>
              </a:rPr>
              <a:t>Sun</a:t>
            </a:r>
            <a:r>
              <a:rPr kumimoji="0" lang="zh-CN" altLang="en-US" sz="2000" b="1">
                <a:latin typeface="Garamond" pitchFamily="18" charset="0"/>
              </a:rPr>
              <a:t>公司曾以此投标一个交互式电视项目，但结果被</a:t>
            </a:r>
            <a:r>
              <a:rPr kumimoji="0" lang="en-US" altLang="zh-CN" sz="2000" b="1">
                <a:latin typeface="Garamond" pitchFamily="18" charset="0"/>
              </a:rPr>
              <a:t>SGI</a:t>
            </a:r>
            <a:r>
              <a:rPr kumimoji="0" lang="zh-CN" altLang="en-US" sz="2000" b="1">
                <a:latin typeface="Garamond" pitchFamily="18" charset="0"/>
              </a:rPr>
              <a:t>打败，可怜的</a:t>
            </a:r>
            <a:r>
              <a:rPr kumimoji="0" lang="en-US" altLang="zh-CN" sz="2000" b="1">
                <a:latin typeface="Garamond" pitchFamily="18" charset="0"/>
              </a:rPr>
              <a:t>Oak</a:t>
            </a:r>
            <a:r>
              <a:rPr kumimoji="0" lang="zh-CN" altLang="en-US" sz="2000" b="1">
                <a:latin typeface="Garamond" pitchFamily="18" charset="0"/>
              </a:rPr>
              <a:t>几乎无家可归。恰巧这时</a:t>
            </a:r>
            <a:r>
              <a:rPr kumimoji="0" lang="en-US" altLang="zh-CN" sz="2000" b="1">
                <a:latin typeface="Garamond" pitchFamily="18" charset="0"/>
              </a:rPr>
              <a:t>Mark Ardreesen</a:t>
            </a:r>
            <a:r>
              <a:rPr kumimoji="0" lang="zh-CN" altLang="en-US" sz="2000" b="1">
                <a:latin typeface="Garamond" pitchFamily="18" charset="0"/>
              </a:rPr>
              <a:t>开发的</a:t>
            </a:r>
            <a:r>
              <a:rPr kumimoji="0" lang="en-US" altLang="zh-CN" sz="2000" b="1">
                <a:latin typeface="Garamond" pitchFamily="18" charset="0"/>
              </a:rPr>
              <a:t>Mosaic</a:t>
            </a:r>
            <a:r>
              <a:rPr kumimoji="0" lang="zh-CN" altLang="en-US" sz="2000" b="1">
                <a:latin typeface="Garamond" pitchFamily="18" charset="0"/>
              </a:rPr>
              <a:t>和</a:t>
            </a:r>
            <a:r>
              <a:rPr kumimoji="0" lang="en-US" altLang="zh-CN" sz="2000" b="1">
                <a:latin typeface="Garamond" pitchFamily="18" charset="0"/>
              </a:rPr>
              <a:t>Netscape</a:t>
            </a:r>
            <a:r>
              <a:rPr kumimoji="0" lang="zh-CN" altLang="en-US" sz="2000" b="1">
                <a:latin typeface="Garamond" pitchFamily="18" charset="0"/>
              </a:rPr>
              <a:t>启发了</a:t>
            </a:r>
            <a:r>
              <a:rPr kumimoji="0" lang="en-US" altLang="zh-CN" sz="2000" b="1">
                <a:latin typeface="Garamond" pitchFamily="18" charset="0"/>
              </a:rPr>
              <a:t>Oak</a:t>
            </a:r>
            <a:r>
              <a:rPr kumimoji="0" lang="zh-CN" altLang="en-US" sz="2000" b="1">
                <a:latin typeface="Garamond" pitchFamily="18" charset="0"/>
              </a:rPr>
              <a:t>项目组成员，他们用</a:t>
            </a:r>
            <a:r>
              <a:rPr kumimoji="0" lang="en-US" altLang="zh-CN" sz="2000" b="1">
                <a:latin typeface="Garamond" pitchFamily="18" charset="0"/>
              </a:rPr>
              <a:t>Java</a:t>
            </a:r>
            <a:r>
              <a:rPr kumimoji="0" lang="zh-CN" altLang="en-US" sz="2000" b="1">
                <a:latin typeface="Garamond" pitchFamily="18" charset="0"/>
              </a:rPr>
              <a:t>编制了</a:t>
            </a:r>
            <a:r>
              <a:rPr kumimoji="0" lang="en-US" altLang="zh-CN" sz="2000" b="1">
                <a:latin typeface="Garamond" pitchFamily="18" charset="0"/>
              </a:rPr>
              <a:t>HotJava</a:t>
            </a:r>
            <a:r>
              <a:rPr kumimoji="0" lang="zh-CN" altLang="en-US" sz="2000" b="1">
                <a:latin typeface="Garamond" pitchFamily="18" charset="0"/>
              </a:rPr>
              <a:t>浏览器，得到了</a:t>
            </a:r>
            <a:r>
              <a:rPr kumimoji="0" lang="en-US" altLang="zh-CN" sz="2000" b="1">
                <a:latin typeface="Garamond" pitchFamily="18" charset="0"/>
              </a:rPr>
              <a:t>Sun</a:t>
            </a:r>
            <a:r>
              <a:rPr kumimoji="0" lang="zh-CN" altLang="en-US" sz="2000" b="1">
                <a:latin typeface="Garamond" pitchFamily="18" charset="0"/>
              </a:rPr>
              <a:t>公司首席执行官</a:t>
            </a:r>
            <a:r>
              <a:rPr kumimoji="0" lang="en-US" altLang="zh-CN" sz="2000" b="1">
                <a:latin typeface="Garamond" pitchFamily="18" charset="0"/>
              </a:rPr>
              <a:t>Scott McNealy</a:t>
            </a:r>
            <a:r>
              <a:rPr kumimoji="0" lang="zh-CN" altLang="en-US" sz="2000" b="1">
                <a:latin typeface="Garamond" pitchFamily="18" charset="0"/>
              </a:rPr>
              <a:t>的支持，触发了</a:t>
            </a:r>
            <a:r>
              <a:rPr kumimoji="0" lang="en-US" altLang="zh-CN" sz="2000" b="1">
                <a:latin typeface="Garamond" pitchFamily="18" charset="0"/>
              </a:rPr>
              <a:t>Java</a:t>
            </a:r>
            <a:r>
              <a:rPr kumimoji="0" lang="zh-CN" altLang="en-US" sz="2000" b="1">
                <a:latin typeface="Garamond" pitchFamily="18" charset="0"/>
              </a:rPr>
              <a:t>进军</a:t>
            </a:r>
            <a:r>
              <a:rPr kumimoji="0" lang="en-US" altLang="zh-CN" sz="2000" b="1">
                <a:latin typeface="Garamond" pitchFamily="18" charset="0"/>
              </a:rPr>
              <a:t>Internet</a:t>
            </a:r>
            <a:r>
              <a:rPr kumimoji="0" lang="zh-CN" altLang="en-US" sz="2000" b="1">
                <a:latin typeface="Garamond" pitchFamily="18" charset="0"/>
              </a:rPr>
              <a:t>。</a:t>
            </a:r>
            <a:endParaRPr kumimoji="0" lang="en-US" altLang="zh-CN" sz="2000" b="1">
              <a:latin typeface="Garamond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kumimoji="0" lang="zh-CN" altLang="en-US" sz="2000" b="1">
                <a:latin typeface="Garamond" pitchFamily="18" charset="0"/>
              </a:rPr>
              <a:t>         </a:t>
            </a:r>
            <a:r>
              <a:rPr kumimoji="0" lang="en-US" altLang="zh-CN" sz="2000" b="1">
                <a:latin typeface="Garamond" pitchFamily="18" charset="0"/>
              </a:rPr>
              <a:t>Java</a:t>
            </a:r>
            <a:r>
              <a:rPr kumimoji="0" lang="zh-CN" altLang="en-US" sz="2000" b="1">
                <a:latin typeface="Garamond" pitchFamily="18" charset="0"/>
              </a:rPr>
              <a:t>的取名也有一则趣闻：有一天，几位</a:t>
            </a:r>
            <a:r>
              <a:rPr kumimoji="0" lang="en-US" altLang="zh-CN" sz="2000" b="1">
                <a:latin typeface="Garamond" pitchFamily="18" charset="0"/>
              </a:rPr>
              <a:t>Java</a:t>
            </a:r>
            <a:r>
              <a:rPr kumimoji="0" lang="zh-CN" altLang="en-US" sz="2000" b="1">
                <a:latin typeface="Garamond" pitchFamily="18" charset="0"/>
              </a:rPr>
              <a:t>成员组的会员正在讨论给这个新的语言取什么名字，当时他们正在咖啡馆喝着</a:t>
            </a:r>
            <a:r>
              <a:rPr kumimoji="0" lang="en-US" altLang="zh-CN" sz="2000" b="1">
                <a:latin typeface="Garamond" pitchFamily="18" charset="0"/>
              </a:rPr>
              <a:t>Java(</a:t>
            </a:r>
            <a:r>
              <a:rPr kumimoji="0" lang="zh-CN" altLang="en-US" sz="2000" b="1">
                <a:latin typeface="Garamond" pitchFamily="18" charset="0"/>
              </a:rPr>
              <a:t>爪哇</a:t>
            </a:r>
            <a:r>
              <a:rPr kumimoji="0" lang="en-US" altLang="zh-CN" sz="2000" b="1">
                <a:latin typeface="Garamond" pitchFamily="18" charset="0"/>
              </a:rPr>
              <a:t>)</a:t>
            </a:r>
            <a:r>
              <a:rPr kumimoji="0" lang="zh-CN" altLang="en-US" sz="2000" b="1">
                <a:latin typeface="Garamond" pitchFamily="18" charset="0"/>
              </a:rPr>
              <a:t>咖啡，有一个人灵机一动说就叫</a:t>
            </a:r>
            <a:r>
              <a:rPr kumimoji="0" lang="en-US" altLang="zh-CN" sz="2000" b="1">
                <a:latin typeface="Garamond" pitchFamily="18" charset="0"/>
              </a:rPr>
              <a:t>Java</a:t>
            </a:r>
            <a:r>
              <a:rPr kumimoji="0" lang="zh-CN" altLang="en-US" sz="2000" b="1">
                <a:latin typeface="Garamond" pitchFamily="18" charset="0"/>
              </a:rPr>
              <a:t>怎样，得到了其他人的赞赏，于是，</a:t>
            </a:r>
            <a:r>
              <a:rPr kumimoji="0" lang="en-US" altLang="zh-CN" sz="2000" b="1">
                <a:latin typeface="Garamond" pitchFamily="18" charset="0"/>
              </a:rPr>
              <a:t>Java</a:t>
            </a:r>
            <a:r>
              <a:rPr kumimoji="0" lang="zh-CN" altLang="en-US" sz="2000" b="1">
                <a:latin typeface="Garamond" pitchFamily="18" charset="0"/>
              </a:rPr>
              <a:t>这个名字就这样传开了。</a:t>
            </a:r>
            <a:endParaRPr lang="zh-CN" altLang="en-US" sz="2800" b="1">
              <a:hlinkClick r:id="rId2" action="ppaction://hlinksldjump"/>
            </a:endParaRPr>
          </a:p>
        </p:txBody>
      </p:sp>
      <p:sp>
        <p:nvSpPr>
          <p:cNvPr id="3076" name="Rectangle 2"/>
          <p:cNvSpPr>
            <a:spLocks noChangeArrowheads="1"/>
          </p:cNvSpPr>
          <p:nvPr/>
        </p:nvSpPr>
        <p:spPr bwMode="auto">
          <a:xfrm>
            <a:off x="4572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n-US" altLang="zh-CN" sz="4000" b="1">
                <a:solidFill>
                  <a:schemeClr val="accent2"/>
                </a:solidFill>
                <a:cs typeface="Times New Roman" pitchFamily="18" charset="0"/>
              </a:rPr>
              <a:t>Java</a:t>
            </a:r>
            <a:r>
              <a:rPr lang="zh-CN" altLang="en-US" sz="4000" b="1">
                <a:solidFill>
                  <a:schemeClr val="accent2"/>
                </a:solidFill>
                <a:cs typeface="Times New Roman" pitchFamily="18" charset="0"/>
              </a:rPr>
              <a:t>的起源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33D49C77-F7DE-4300-98CD-0FFD073BD824}" type="slidenum">
              <a:rPr lang="en-US" altLang="zh-CN" sz="1400" smtClean="0">
                <a:solidFill>
                  <a:schemeClr val="bg2"/>
                </a:solidFill>
                <a:latin typeface="Arial" pitchFamily="34" charset="0"/>
              </a:rPr>
              <a:pPr eaLnBrk="1" hangingPunct="1"/>
              <a:t>20</a:t>
            </a:fld>
            <a:endParaRPr lang="en-US" altLang="zh-CN" sz="1400" smtClean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22531" name="Text Box 4"/>
          <p:cNvSpPr txBox="1">
            <a:spLocks noChangeArrowheads="1"/>
          </p:cNvSpPr>
          <p:nvPr/>
        </p:nvSpPr>
        <p:spPr bwMode="auto">
          <a:xfrm>
            <a:off x="1828800" y="685800"/>
            <a:ext cx="43434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chemeClr val="accent2"/>
                </a:solidFill>
                <a:cs typeface="Times New Roman" pitchFamily="18" charset="0"/>
              </a:rPr>
              <a:t>Java</a:t>
            </a:r>
            <a:r>
              <a:rPr lang="zh-CN" altLang="en-US" sz="3200" b="1">
                <a:solidFill>
                  <a:schemeClr val="accent2"/>
                </a:solidFill>
                <a:latin typeface="宋体" pitchFamily="2" charset="-122"/>
              </a:rPr>
              <a:t>特征</a:t>
            </a:r>
            <a:r>
              <a:rPr lang="en-US" altLang="zh-CN" sz="3200" b="1">
                <a:solidFill>
                  <a:schemeClr val="accent2"/>
                </a:solidFill>
              </a:rPr>
              <a:t>5</a:t>
            </a:r>
            <a:r>
              <a:rPr lang="en-US" altLang="zh-CN" sz="3200" b="1">
                <a:solidFill>
                  <a:schemeClr val="accent2"/>
                </a:solidFill>
                <a:latin typeface="宋体" pitchFamily="2" charset="-122"/>
              </a:rPr>
              <a:t>-</a:t>
            </a:r>
            <a:r>
              <a:rPr lang="zh-CN" altLang="en-US" sz="4000" b="1">
                <a:solidFill>
                  <a:schemeClr val="accent2"/>
                </a:solidFill>
                <a:latin typeface="宋体" pitchFamily="2" charset="-122"/>
              </a:rPr>
              <a:t>健壮性</a:t>
            </a:r>
            <a:endParaRPr lang="zh-CN" altLang="en-US" sz="2000" b="1"/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381000" y="1754188"/>
            <a:ext cx="8583613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chemeClr val="accent2"/>
                </a:solidFill>
              </a:rPr>
              <a:t>        </a:t>
            </a:r>
            <a:r>
              <a:rPr lang="en-US" altLang="zh-CN" sz="2800" b="1">
                <a:solidFill>
                  <a:schemeClr val="accent2"/>
                </a:solidFill>
              </a:rPr>
              <a:t>Java</a:t>
            </a:r>
            <a:r>
              <a:rPr lang="zh-CN" altLang="en-US" sz="2800" b="1">
                <a:solidFill>
                  <a:schemeClr val="accent2"/>
                </a:solidFill>
              </a:rPr>
              <a:t>致力于检查程序在编译和运行时的错误。</a:t>
            </a:r>
            <a:r>
              <a:rPr lang="en-US" altLang="zh-CN" sz="2800" b="1">
                <a:solidFill>
                  <a:schemeClr val="accent2"/>
                </a:solidFill>
              </a:rPr>
              <a:t>Java</a:t>
            </a:r>
            <a:r>
              <a:rPr lang="zh-CN" altLang="en-US" sz="2800" b="1">
                <a:solidFill>
                  <a:schemeClr val="accent2"/>
                </a:solidFill>
              </a:rPr>
              <a:t>是一种强类型的语言，其类型检查比</a:t>
            </a:r>
            <a:r>
              <a:rPr lang="en-US" altLang="zh-CN" sz="2800" b="1">
                <a:solidFill>
                  <a:schemeClr val="accent2"/>
                </a:solidFill>
              </a:rPr>
              <a:t>C++</a:t>
            </a:r>
            <a:r>
              <a:rPr lang="zh-CN" altLang="en-US" sz="2800" b="1">
                <a:solidFill>
                  <a:schemeClr val="accent2"/>
                </a:solidFill>
              </a:rPr>
              <a:t>还要严格。类型检查帮助我们检查出许多开发早期出现的错误。</a:t>
            </a:r>
            <a:r>
              <a:rPr lang="en-US" altLang="zh-CN" sz="2800" b="1">
                <a:solidFill>
                  <a:schemeClr val="accent2"/>
                </a:solidFill>
              </a:rPr>
              <a:t>Java</a:t>
            </a:r>
            <a:r>
              <a:rPr lang="zh-CN" altLang="en-US" sz="2800" b="1">
                <a:solidFill>
                  <a:schemeClr val="accent2"/>
                </a:solidFill>
              </a:rPr>
              <a:t>自己负责内存管理，提供了垃圾内存回收机制，有效地避免了</a:t>
            </a:r>
            <a:r>
              <a:rPr lang="en-US" altLang="zh-CN" sz="2800" b="1">
                <a:solidFill>
                  <a:schemeClr val="accent2"/>
                </a:solidFill>
              </a:rPr>
              <a:t>C++</a:t>
            </a:r>
            <a:r>
              <a:rPr lang="zh-CN" altLang="en-US" sz="2800" b="1">
                <a:solidFill>
                  <a:schemeClr val="accent2"/>
                </a:solidFill>
              </a:rPr>
              <a:t>中最头疼的内存泄漏问题。 </a:t>
            </a:r>
            <a:endParaRPr lang="en-US" altLang="zh-CN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3E15B5F8-8F37-431F-B92D-E30985889C09}" type="slidenum">
              <a:rPr lang="en-US" altLang="zh-CN" sz="1400" smtClean="0">
                <a:solidFill>
                  <a:schemeClr val="bg2"/>
                </a:solidFill>
                <a:latin typeface="Arial" pitchFamily="34" charset="0"/>
              </a:rPr>
              <a:pPr eaLnBrk="1" hangingPunct="1"/>
              <a:t>21</a:t>
            </a:fld>
            <a:endParaRPr lang="en-US" altLang="zh-CN" sz="1400" smtClean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23555" name="Text Box 4"/>
          <p:cNvSpPr txBox="1">
            <a:spLocks noChangeArrowheads="1"/>
          </p:cNvSpPr>
          <p:nvPr/>
        </p:nvSpPr>
        <p:spPr bwMode="auto">
          <a:xfrm>
            <a:off x="1828800" y="685800"/>
            <a:ext cx="4343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chemeClr val="accent2"/>
                </a:solidFill>
                <a:cs typeface="Times New Roman" pitchFamily="18" charset="0"/>
              </a:rPr>
              <a:t>Java</a:t>
            </a:r>
            <a:r>
              <a:rPr lang="zh-CN" altLang="en-US" sz="3200" b="1">
                <a:solidFill>
                  <a:schemeClr val="accent2"/>
                </a:solidFill>
                <a:latin typeface="宋体" pitchFamily="2" charset="-122"/>
              </a:rPr>
              <a:t>特征</a:t>
            </a:r>
            <a:r>
              <a:rPr lang="en-US" altLang="zh-CN" sz="3200" b="1">
                <a:solidFill>
                  <a:schemeClr val="accent2"/>
                </a:solidFill>
              </a:rPr>
              <a:t>6</a:t>
            </a:r>
            <a:r>
              <a:rPr lang="en-US" altLang="zh-CN" sz="3200" b="1">
                <a:solidFill>
                  <a:schemeClr val="accent2"/>
                </a:solidFill>
                <a:latin typeface="宋体" pitchFamily="2" charset="-122"/>
              </a:rPr>
              <a:t>-</a:t>
            </a:r>
            <a:r>
              <a:rPr lang="zh-CN" altLang="en-US" sz="4000" b="1">
                <a:solidFill>
                  <a:schemeClr val="accent2"/>
                </a:solidFill>
                <a:latin typeface="宋体" pitchFamily="2" charset="-122"/>
              </a:rPr>
              <a:t>安全性</a:t>
            </a:r>
            <a:endParaRPr lang="zh-CN" altLang="en-US" sz="2000" b="1"/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381000" y="1608138"/>
            <a:ext cx="8583613" cy="16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</a:rPr>
              <a:t>在语言和运行环境中引入了多级安全措施：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</a:rPr>
              <a:t> </a:t>
            </a:r>
            <a:r>
              <a:rPr lang="zh-CN" altLang="zh-CN" sz="3200" b="1" dirty="0">
                <a:solidFill>
                  <a:schemeClr val="accent2"/>
                </a:solidFill>
                <a:sym typeface="Webdings" pitchFamily="18" charset="2"/>
              </a:rPr>
              <a:t></a:t>
            </a:r>
            <a:r>
              <a:rPr lang="zh-CN" altLang="en-US" sz="2800" b="1" dirty="0">
                <a:solidFill>
                  <a:schemeClr val="accent2"/>
                </a:solidFill>
              </a:rPr>
              <a:t> </a:t>
            </a:r>
            <a:r>
              <a:rPr lang="en-US" altLang="zh-CN" sz="2800" b="1" dirty="0">
                <a:solidFill>
                  <a:schemeClr val="accent2"/>
                </a:solidFill>
              </a:rPr>
              <a:t>Java</a:t>
            </a:r>
            <a:r>
              <a:rPr lang="zh-CN" altLang="en-US" sz="2800" b="1" dirty="0">
                <a:solidFill>
                  <a:schemeClr val="accent2"/>
                </a:solidFill>
              </a:rPr>
              <a:t>的内存分配和引用模型对于程序员透明</a:t>
            </a:r>
            <a:r>
              <a:rPr lang="zh-CN" altLang="en-US" sz="2800" b="1" dirty="0" smtClean="0">
                <a:solidFill>
                  <a:schemeClr val="accent2"/>
                </a:solidFill>
              </a:rPr>
              <a:t>，完全由底层的运行系统控制；</a:t>
            </a:r>
            <a:endParaRPr lang="en-US" altLang="zh-CN" sz="2000" dirty="0"/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899592" y="3487738"/>
            <a:ext cx="8065021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  <a:buFont typeface="Wingdings"/>
              <a:buChar char="u"/>
            </a:pPr>
            <a:r>
              <a:rPr lang="zh-CN" altLang="en-US" sz="2800" b="1" dirty="0" smtClean="0">
                <a:solidFill>
                  <a:schemeClr val="accent2"/>
                </a:solidFill>
              </a:rPr>
              <a:t>内存</a:t>
            </a:r>
            <a:r>
              <a:rPr lang="zh-CN" altLang="en-US" sz="2800" b="1" dirty="0">
                <a:solidFill>
                  <a:schemeClr val="accent2"/>
                </a:solidFill>
              </a:rPr>
              <a:t>布局与</a:t>
            </a:r>
            <a:r>
              <a:rPr lang="en-US" altLang="zh-CN" sz="2800" b="1" dirty="0">
                <a:solidFill>
                  <a:schemeClr val="accent2"/>
                </a:solidFill>
              </a:rPr>
              <a:t>C</a:t>
            </a:r>
            <a:r>
              <a:rPr lang="zh-CN" altLang="en-US" sz="2800" b="1" dirty="0">
                <a:solidFill>
                  <a:schemeClr val="accent2"/>
                </a:solidFill>
              </a:rPr>
              <a:t>、 </a:t>
            </a:r>
            <a:r>
              <a:rPr lang="en-US" altLang="zh-CN" sz="2800" b="1" dirty="0">
                <a:solidFill>
                  <a:schemeClr val="accent2"/>
                </a:solidFill>
              </a:rPr>
              <a:t>C++</a:t>
            </a:r>
            <a:r>
              <a:rPr lang="zh-CN" altLang="en-US" sz="2800" b="1" dirty="0">
                <a:solidFill>
                  <a:schemeClr val="accent2"/>
                </a:solidFill>
              </a:rPr>
              <a:t>不同，不是由编译器决定</a:t>
            </a:r>
            <a:r>
              <a:rPr lang="zh-CN" altLang="en-US" sz="2800" b="1" dirty="0" smtClean="0">
                <a:solidFill>
                  <a:schemeClr val="accent2"/>
                </a:solidFill>
              </a:rPr>
              <a:t>，而是运行系统根据所在的硬件平台的特性决定；</a:t>
            </a:r>
            <a:endParaRPr lang="en-US" altLang="zh-CN" sz="2800" b="1" dirty="0" smtClean="0">
              <a:solidFill>
                <a:schemeClr val="accent2"/>
              </a:solidFill>
            </a:endParaRPr>
          </a:p>
          <a:p>
            <a:pPr marL="457200" indent="-457200">
              <a:spcBef>
                <a:spcPct val="50000"/>
              </a:spcBef>
              <a:buFont typeface="Wingdings"/>
              <a:buChar char="u"/>
            </a:pPr>
            <a:r>
              <a:rPr lang="zh-CN" altLang="en-US" sz="2800" b="1" dirty="0">
                <a:solidFill>
                  <a:schemeClr val="accent2"/>
                </a:solidFill>
              </a:rPr>
              <a:t>取消了</a:t>
            </a:r>
            <a:r>
              <a:rPr lang="en-US" altLang="zh-CN" sz="2800" b="1" dirty="0">
                <a:solidFill>
                  <a:schemeClr val="accent2"/>
                </a:solidFill>
              </a:rPr>
              <a:t>C</a:t>
            </a:r>
            <a:r>
              <a:rPr lang="zh-CN" altLang="en-US" sz="2800" b="1" dirty="0">
                <a:solidFill>
                  <a:schemeClr val="accent2"/>
                </a:solidFill>
              </a:rPr>
              <a:t>、</a:t>
            </a:r>
            <a:r>
              <a:rPr lang="en-US" altLang="zh-CN" sz="2800" b="1" dirty="0">
                <a:solidFill>
                  <a:schemeClr val="accent2"/>
                </a:solidFill>
              </a:rPr>
              <a:t>C++</a:t>
            </a:r>
            <a:r>
              <a:rPr lang="zh-CN" altLang="en-US" sz="2800" b="1" dirty="0">
                <a:solidFill>
                  <a:schemeClr val="accent2"/>
                </a:solidFill>
              </a:rPr>
              <a:t>的指针，</a:t>
            </a:r>
            <a:r>
              <a:rPr lang="en-US" altLang="zh-CN" sz="2800" b="1" dirty="0">
                <a:solidFill>
                  <a:schemeClr val="accent2"/>
                </a:solidFill>
              </a:rPr>
              <a:t>Java</a:t>
            </a:r>
            <a:r>
              <a:rPr lang="zh-CN" altLang="en-US" sz="2800" b="1" dirty="0">
                <a:solidFill>
                  <a:schemeClr val="accent2"/>
                </a:solidFill>
              </a:rPr>
              <a:t>编译器通过符号指针来引用内存，由</a:t>
            </a:r>
            <a:r>
              <a:rPr lang="en-US" altLang="zh-CN" sz="2800" b="1" dirty="0">
                <a:solidFill>
                  <a:schemeClr val="accent2"/>
                </a:solidFill>
              </a:rPr>
              <a:t>Java</a:t>
            </a:r>
            <a:r>
              <a:rPr lang="zh-CN" altLang="en-US" sz="2800" b="1" dirty="0">
                <a:solidFill>
                  <a:schemeClr val="accent2"/>
                </a:solidFill>
              </a:rPr>
              <a:t>运行系统在运行时将符号指针具体解释为实际的内存地址</a:t>
            </a:r>
            <a:r>
              <a:rPr lang="zh-CN" altLang="en-US" sz="2800" b="1" dirty="0" smtClean="0">
                <a:solidFill>
                  <a:schemeClr val="accent2"/>
                </a:solidFill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574EBCC3-508E-487E-8F01-48DF17122F03}" type="slidenum">
              <a:rPr lang="en-US" altLang="zh-CN" sz="1400" smtClean="0">
                <a:solidFill>
                  <a:schemeClr val="bg2"/>
                </a:solidFill>
                <a:latin typeface="Arial" pitchFamily="34" charset="0"/>
              </a:rPr>
              <a:pPr eaLnBrk="1" hangingPunct="1"/>
              <a:t>22</a:t>
            </a:fld>
            <a:endParaRPr lang="en-US" altLang="zh-CN" sz="1400" smtClean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685801" y="1524000"/>
            <a:ext cx="8278688" cy="16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1"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</a:rPr>
              <a:t> </a:t>
            </a:r>
            <a:r>
              <a:rPr lang="zh-CN" altLang="zh-CN" sz="2800" b="1" dirty="0">
                <a:solidFill>
                  <a:schemeClr val="accent2"/>
                </a:solidFill>
                <a:sym typeface="Webdings" pitchFamily="18" charset="2"/>
              </a:rPr>
              <a:t></a:t>
            </a:r>
            <a:r>
              <a:rPr lang="zh-CN" altLang="en-US" sz="2800" b="1" dirty="0">
                <a:solidFill>
                  <a:schemeClr val="accent2"/>
                </a:solidFill>
              </a:rPr>
              <a:t>字节码验证。</a:t>
            </a:r>
          </a:p>
          <a:p>
            <a:pPr lvl="1"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</a:rPr>
              <a:t>    运行系统引入字节码验证器，其中包含简单</a:t>
            </a:r>
            <a:r>
              <a:rPr lang="zh-CN" altLang="en-US" sz="2800" b="1" dirty="0" smtClean="0">
                <a:solidFill>
                  <a:schemeClr val="accent2"/>
                </a:solidFill>
              </a:rPr>
              <a:t>的规则</a:t>
            </a:r>
            <a:r>
              <a:rPr lang="zh-CN" altLang="en-US" sz="2800" b="1" dirty="0">
                <a:solidFill>
                  <a:schemeClr val="accent2"/>
                </a:solidFill>
              </a:rPr>
              <a:t>验证程序，以确保遵循下列规则：</a:t>
            </a:r>
          </a:p>
        </p:txBody>
      </p:sp>
      <p:sp>
        <p:nvSpPr>
          <p:cNvPr id="24580" name="Text Box 6"/>
          <p:cNvSpPr txBox="1">
            <a:spLocks noChangeArrowheads="1"/>
          </p:cNvSpPr>
          <p:nvPr/>
        </p:nvSpPr>
        <p:spPr bwMode="auto">
          <a:xfrm>
            <a:off x="1828800" y="685800"/>
            <a:ext cx="4343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chemeClr val="accent2"/>
                </a:solidFill>
                <a:cs typeface="Times New Roman" pitchFamily="18" charset="0"/>
              </a:rPr>
              <a:t>Java</a:t>
            </a:r>
            <a:r>
              <a:rPr lang="zh-CN" altLang="en-US" sz="3200" b="1">
                <a:solidFill>
                  <a:schemeClr val="accent2"/>
                </a:solidFill>
                <a:latin typeface="宋体" pitchFamily="2" charset="-122"/>
              </a:rPr>
              <a:t>特征</a:t>
            </a:r>
            <a:r>
              <a:rPr lang="en-US" altLang="zh-CN" sz="3200" b="1">
                <a:solidFill>
                  <a:schemeClr val="accent2"/>
                </a:solidFill>
                <a:cs typeface="Times New Roman" pitchFamily="18" charset="0"/>
              </a:rPr>
              <a:t>6</a:t>
            </a:r>
            <a:r>
              <a:rPr lang="en-US" altLang="zh-CN" sz="3200" b="1">
                <a:solidFill>
                  <a:schemeClr val="accent2"/>
                </a:solidFill>
                <a:latin typeface="宋体" pitchFamily="2" charset="-122"/>
              </a:rPr>
              <a:t>-</a:t>
            </a:r>
            <a:r>
              <a:rPr lang="zh-CN" altLang="en-US" sz="4000" b="1">
                <a:solidFill>
                  <a:schemeClr val="accent2"/>
                </a:solidFill>
                <a:latin typeface="宋体" pitchFamily="2" charset="-122"/>
              </a:rPr>
              <a:t>安全性</a:t>
            </a:r>
            <a:endParaRPr lang="zh-CN" altLang="en-US" sz="2000" b="1"/>
          </a:p>
        </p:txBody>
      </p:sp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838200" y="3128987"/>
            <a:ext cx="7221538" cy="310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lvl="1">
              <a:spcBef>
                <a:spcPct val="50000"/>
              </a:spcBef>
            </a:pPr>
            <a:r>
              <a:rPr lang="en-US" altLang="zh-CN" sz="2000" b="1" dirty="0">
                <a:solidFill>
                  <a:schemeClr val="accent2"/>
                </a:solidFill>
                <a:sym typeface="Wingdings" pitchFamily="2" charset="2"/>
              </a:rPr>
              <a:t>	 </a:t>
            </a:r>
            <a:r>
              <a:rPr lang="zh-CN" altLang="en-US" sz="2800" b="1" dirty="0">
                <a:solidFill>
                  <a:schemeClr val="accent2"/>
                </a:solidFill>
              </a:rPr>
              <a:t>不存在伪造的指针；</a:t>
            </a:r>
          </a:p>
          <a:p>
            <a:pPr lvl="2"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</a:rPr>
              <a:t> </a:t>
            </a:r>
            <a:r>
              <a:rPr lang="zh-CN" altLang="en-US" sz="2000" b="1" dirty="0">
                <a:solidFill>
                  <a:schemeClr val="accent2"/>
                </a:solidFill>
                <a:sym typeface="Wingdings" pitchFamily="2" charset="2"/>
              </a:rPr>
              <a:t></a:t>
            </a:r>
            <a:r>
              <a:rPr lang="zh-CN" altLang="en-US" sz="2800" b="1" dirty="0">
                <a:solidFill>
                  <a:schemeClr val="accent2"/>
                </a:solidFill>
              </a:rPr>
              <a:t>未违反访问权限；</a:t>
            </a:r>
          </a:p>
          <a:p>
            <a:pPr lvl="2"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</a:rPr>
              <a:t> </a:t>
            </a:r>
            <a:r>
              <a:rPr lang="zh-CN" altLang="en-US" sz="2000" b="1" dirty="0">
                <a:solidFill>
                  <a:schemeClr val="accent2"/>
                </a:solidFill>
                <a:sym typeface="Wingdings" pitchFamily="2" charset="2"/>
              </a:rPr>
              <a:t></a:t>
            </a:r>
            <a:r>
              <a:rPr lang="zh-CN" altLang="en-US" sz="2800" b="1" dirty="0">
                <a:solidFill>
                  <a:schemeClr val="accent2"/>
                </a:solidFill>
              </a:rPr>
              <a:t>严格遵循对象访问规范来访问对象；</a:t>
            </a:r>
          </a:p>
          <a:p>
            <a:pPr lvl="2"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</a:rPr>
              <a:t> </a:t>
            </a:r>
            <a:r>
              <a:rPr lang="zh-CN" altLang="en-US" sz="2000" b="1" dirty="0">
                <a:solidFill>
                  <a:schemeClr val="accent2"/>
                </a:solidFill>
                <a:sym typeface="Wingdings" pitchFamily="2" charset="2"/>
              </a:rPr>
              <a:t></a:t>
            </a:r>
            <a:r>
              <a:rPr lang="zh-CN" altLang="en-US" sz="2800" b="1" dirty="0">
                <a:solidFill>
                  <a:schemeClr val="accent2"/>
                </a:solidFill>
              </a:rPr>
              <a:t>合适的参数调用方法；</a:t>
            </a:r>
          </a:p>
          <a:p>
            <a:pPr lvl="2"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</a:rPr>
              <a:t> </a:t>
            </a:r>
            <a:r>
              <a:rPr lang="zh-CN" altLang="en-US" sz="2000" b="1" dirty="0">
                <a:solidFill>
                  <a:schemeClr val="accent2"/>
                </a:solidFill>
                <a:sym typeface="Wingdings" pitchFamily="2" charset="2"/>
              </a:rPr>
              <a:t></a:t>
            </a:r>
            <a:r>
              <a:rPr lang="zh-CN" altLang="en-US" sz="2800" b="1" dirty="0">
                <a:solidFill>
                  <a:schemeClr val="accent2"/>
                </a:solidFill>
              </a:rPr>
              <a:t>没有栈溢出。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C5794E6B-41C9-4C7C-AB6F-97BD78B1F428}" type="slidenum">
              <a:rPr lang="en-US" altLang="zh-CN" sz="1400" smtClean="0">
                <a:solidFill>
                  <a:schemeClr val="bg2"/>
                </a:solidFill>
                <a:latin typeface="Arial" pitchFamily="34" charset="0"/>
              </a:rPr>
              <a:pPr eaLnBrk="1" hangingPunct="1"/>
              <a:t>23</a:t>
            </a:fld>
            <a:endParaRPr lang="en-US" altLang="zh-CN" sz="1400" smtClean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685800" y="1754188"/>
            <a:ext cx="8101013" cy="324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vl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chemeClr val="accent2"/>
                </a:solidFill>
              </a:rPr>
              <a:t>        </a:t>
            </a:r>
            <a:r>
              <a:rPr lang="en-US" altLang="zh-CN" sz="2800" b="1">
                <a:solidFill>
                  <a:schemeClr val="accent2"/>
                </a:solidFill>
              </a:rPr>
              <a:t>Java</a:t>
            </a:r>
            <a:r>
              <a:rPr lang="zh-CN" altLang="en-US" sz="2800" b="1">
                <a:solidFill>
                  <a:schemeClr val="accent2"/>
                </a:solidFill>
              </a:rPr>
              <a:t>作为一种网络语言，其源代码被编译成一种结构中立的中间文件格式。只要有</a:t>
            </a:r>
            <a:r>
              <a:rPr lang="en-US" altLang="zh-CN" sz="2800" b="1">
                <a:solidFill>
                  <a:schemeClr val="accent2"/>
                </a:solidFill>
              </a:rPr>
              <a:t>Java</a:t>
            </a:r>
            <a:r>
              <a:rPr lang="zh-CN" altLang="en-US" sz="2800" b="1">
                <a:solidFill>
                  <a:schemeClr val="accent2"/>
                </a:solidFill>
              </a:rPr>
              <a:t>运行系统的机器都能执行这种中间代码。</a:t>
            </a:r>
            <a:r>
              <a:rPr lang="en-US" altLang="zh-CN" sz="2800" b="1">
                <a:solidFill>
                  <a:schemeClr val="accent2"/>
                </a:solidFill>
              </a:rPr>
              <a:t>Java</a:t>
            </a:r>
            <a:r>
              <a:rPr lang="zh-CN" altLang="en-US" sz="2800" b="1">
                <a:solidFill>
                  <a:schemeClr val="accent2"/>
                </a:solidFill>
              </a:rPr>
              <a:t>源程序被编译成一种与机器无关的字节码格式，在</a:t>
            </a:r>
            <a:r>
              <a:rPr lang="en-US" altLang="zh-CN" sz="2800" b="1">
                <a:solidFill>
                  <a:schemeClr val="accent2"/>
                </a:solidFill>
              </a:rPr>
              <a:t>Java</a:t>
            </a:r>
            <a:r>
              <a:rPr lang="zh-CN" altLang="en-US" sz="2800" b="1">
                <a:solidFill>
                  <a:schemeClr val="accent2"/>
                </a:solidFill>
              </a:rPr>
              <a:t>虚拟机上运行。</a:t>
            </a:r>
          </a:p>
        </p:txBody>
      </p:sp>
      <p:sp>
        <p:nvSpPr>
          <p:cNvPr id="25604" name="Text Box 6"/>
          <p:cNvSpPr txBox="1">
            <a:spLocks noChangeArrowheads="1"/>
          </p:cNvSpPr>
          <p:nvPr/>
        </p:nvSpPr>
        <p:spPr bwMode="auto">
          <a:xfrm>
            <a:off x="1828800" y="685800"/>
            <a:ext cx="56007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chemeClr val="accent2"/>
                </a:solidFill>
                <a:cs typeface="Times New Roman" pitchFamily="18" charset="0"/>
              </a:rPr>
              <a:t>Java</a:t>
            </a:r>
            <a:r>
              <a:rPr lang="zh-CN" altLang="en-US" sz="3200" b="1">
                <a:solidFill>
                  <a:schemeClr val="accent2"/>
                </a:solidFill>
                <a:latin typeface="宋体" pitchFamily="2" charset="-122"/>
              </a:rPr>
              <a:t>特征</a:t>
            </a:r>
            <a:r>
              <a:rPr lang="en-US" altLang="zh-CN" sz="3200" b="1">
                <a:solidFill>
                  <a:schemeClr val="accent2"/>
                </a:solidFill>
                <a:cs typeface="Times New Roman" pitchFamily="18" charset="0"/>
              </a:rPr>
              <a:t>7</a:t>
            </a:r>
            <a:r>
              <a:rPr lang="en-US" altLang="zh-CN" sz="3200" b="1">
                <a:solidFill>
                  <a:schemeClr val="accent2"/>
                </a:solidFill>
                <a:latin typeface="宋体" pitchFamily="2" charset="-122"/>
              </a:rPr>
              <a:t>-</a:t>
            </a:r>
            <a:r>
              <a:rPr lang="zh-CN" altLang="en-US" sz="4000" b="1">
                <a:solidFill>
                  <a:schemeClr val="accent2"/>
                </a:solidFill>
                <a:latin typeface="宋体" pitchFamily="2" charset="-122"/>
              </a:rPr>
              <a:t>体系结构中立</a:t>
            </a:r>
            <a:endParaRPr lang="zh-CN" altLang="en-US" sz="40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57BF74A9-2AB5-4C50-8A2E-932B8221FB34}" type="slidenum">
              <a:rPr lang="en-US" altLang="zh-CN" sz="1400" smtClean="0">
                <a:solidFill>
                  <a:schemeClr val="bg2"/>
                </a:solidFill>
                <a:latin typeface="Arial" pitchFamily="34" charset="0"/>
              </a:rPr>
              <a:pPr eaLnBrk="1" hangingPunct="1"/>
              <a:t>24</a:t>
            </a:fld>
            <a:endParaRPr lang="en-US" altLang="zh-CN" sz="1400" smtClean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26627" name="Text Box 4"/>
          <p:cNvSpPr txBox="1">
            <a:spLocks noChangeArrowheads="1"/>
          </p:cNvSpPr>
          <p:nvPr/>
        </p:nvSpPr>
        <p:spPr bwMode="auto">
          <a:xfrm>
            <a:off x="1371600" y="609600"/>
            <a:ext cx="46640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chemeClr val="accent2"/>
                </a:solidFill>
                <a:cs typeface="Times New Roman" pitchFamily="18" charset="0"/>
              </a:rPr>
              <a:t>Java</a:t>
            </a:r>
            <a:r>
              <a:rPr lang="zh-CN" altLang="en-US" sz="3200" b="1">
                <a:solidFill>
                  <a:schemeClr val="accent2"/>
                </a:solidFill>
                <a:latin typeface="宋体" pitchFamily="2" charset="-122"/>
              </a:rPr>
              <a:t>特征</a:t>
            </a:r>
            <a:r>
              <a:rPr lang="en-US" altLang="zh-CN" sz="3200" b="1">
                <a:solidFill>
                  <a:schemeClr val="accent2"/>
                </a:solidFill>
                <a:cs typeface="Times New Roman" pitchFamily="18" charset="0"/>
              </a:rPr>
              <a:t>8</a:t>
            </a:r>
            <a:r>
              <a:rPr lang="en-US" altLang="zh-CN" sz="3200" b="1">
                <a:solidFill>
                  <a:schemeClr val="accent2"/>
                </a:solidFill>
                <a:latin typeface="宋体" pitchFamily="2" charset="-122"/>
              </a:rPr>
              <a:t>-</a:t>
            </a:r>
            <a:r>
              <a:rPr lang="zh-CN" altLang="en-US" sz="4000" b="1">
                <a:solidFill>
                  <a:schemeClr val="accent2"/>
                </a:solidFill>
                <a:latin typeface="宋体" pitchFamily="2" charset="-122"/>
              </a:rPr>
              <a:t>可移植性</a:t>
            </a:r>
            <a:endParaRPr lang="zh-CN" altLang="en-US" sz="2000"/>
          </a:p>
        </p:txBody>
      </p:sp>
      <p:grpSp>
        <p:nvGrpSpPr>
          <p:cNvPr id="26628" name="Group 42"/>
          <p:cNvGrpSpPr>
            <a:grpSpLocks/>
          </p:cNvGrpSpPr>
          <p:nvPr/>
        </p:nvGrpSpPr>
        <p:grpSpPr bwMode="auto">
          <a:xfrm>
            <a:off x="978024" y="1556792"/>
            <a:ext cx="7122368" cy="4938713"/>
            <a:chOff x="288" y="690"/>
            <a:chExt cx="4704" cy="3429"/>
          </a:xfrm>
        </p:grpSpPr>
        <p:sp>
          <p:nvSpPr>
            <p:cNvPr id="26629" name="AutoShape 6"/>
            <p:cNvSpPr>
              <a:spLocks noChangeArrowheads="1"/>
            </p:cNvSpPr>
            <p:nvPr/>
          </p:nvSpPr>
          <p:spPr bwMode="auto">
            <a:xfrm>
              <a:off x="288" y="1776"/>
              <a:ext cx="912" cy="912"/>
            </a:xfrm>
            <a:prstGeom prst="foldedCorner">
              <a:avLst>
                <a:gd name="adj" fmla="val 12500"/>
              </a:avLst>
            </a:pr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30" name="Oval 7"/>
            <p:cNvSpPr>
              <a:spLocks noChangeArrowheads="1"/>
            </p:cNvSpPr>
            <p:nvPr/>
          </p:nvSpPr>
          <p:spPr bwMode="auto">
            <a:xfrm>
              <a:off x="1728" y="1200"/>
              <a:ext cx="624" cy="48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31" name="Oval 8"/>
            <p:cNvSpPr>
              <a:spLocks noChangeArrowheads="1"/>
            </p:cNvSpPr>
            <p:nvPr/>
          </p:nvSpPr>
          <p:spPr bwMode="auto">
            <a:xfrm>
              <a:off x="1728" y="2016"/>
              <a:ext cx="62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32" name="Oval 9"/>
            <p:cNvSpPr>
              <a:spLocks noChangeArrowheads="1"/>
            </p:cNvSpPr>
            <p:nvPr/>
          </p:nvSpPr>
          <p:spPr bwMode="auto">
            <a:xfrm>
              <a:off x="1728" y="2880"/>
              <a:ext cx="624" cy="43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33" name="Rectangle 10"/>
            <p:cNvSpPr>
              <a:spLocks noChangeArrowheads="1"/>
            </p:cNvSpPr>
            <p:nvPr/>
          </p:nvSpPr>
          <p:spPr bwMode="auto">
            <a:xfrm>
              <a:off x="2976" y="1680"/>
              <a:ext cx="624" cy="91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6634" name="Group 11"/>
            <p:cNvGrpSpPr>
              <a:grpSpLocks/>
            </p:cNvGrpSpPr>
            <p:nvPr/>
          </p:nvGrpSpPr>
          <p:grpSpPr bwMode="auto">
            <a:xfrm>
              <a:off x="4128" y="960"/>
              <a:ext cx="816" cy="796"/>
              <a:chOff x="4128" y="768"/>
              <a:chExt cx="816" cy="796"/>
            </a:xfrm>
          </p:grpSpPr>
          <p:sp>
            <p:nvSpPr>
              <p:cNvPr id="26662" name="Rectangle 12"/>
              <p:cNvSpPr>
                <a:spLocks noChangeArrowheads="1"/>
              </p:cNvSpPr>
              <p:nvPr/>
            </p:nvSpPr>
            <p:spPr bwMode="auto">
              <a:xfrm>
                <a:off x="4128" y="768"/>
                <a:ext cx="816" cy="72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63" name="Line 13"/>
              <p:cNvSpPr>
                <a:spLocks noChangeShapeType="1"/>
              </p:cNvSpPr>
              <p:nvPr/>
            </p:nvSpPr>
            <p:spPr bwMode="auto">
              <a:xfrm>
                <a:off x="4128" y="960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64" name="Text Box 14"/>
              <p:cNvSpPr txBox="1">
                <a:spLocks noChangeArrowheads="1"/>
              </p:cNvSpPr>
              <p:nvPr/>
            </p:nvSpPr>
            <p:spPr bwMode="auto">
              <a:xfrm>
                <a:off x="4368" y="816"/>
                <a:ext cx="164" cy="7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dirty="0"/>
                  <a:t>.</a:t>
                </a:r>
              </a:p>
              <a:p>
                <a:pPr eaLnBrk="1" hangingPunct="1"/>
                <a:r>
                  <a:rPr lang="en-US" altLang="zh-CN" dirty="0"/>
                  <a:t>.</a:t>
                </a:r>
              </a:p>
              <a:p>
                <a:pPr eaLnBrk="1" hangingPunct="1"/>
                <a:r>
                  <a:rPr lang="en-US" altLang="zh-CN" dirty="0"/>
                  <a:t>.</a:t>
                </a:r>
              </a:p>
            </p:txBody>
          </p:sp>
        </p:grpSp>
        <p:sp>
          <p:nvSpPr>
            <p:cNvPr id="26635" name="Text Box 15"/>
            <p:cNvSpPr txBox="1">
              <a:spLocks noChangeArrowheads="1"/>
            </p:cNvSpPr>
            <p:nvPr/>
          </p:nvSpPr>
          <p:spPr bwMode="auto">
            <a:xfrm>
              <a:off x="326" y="1401"/>
              <a:ext cx="91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 b="1"/>
                <a:t>Java</a:t>
              </a:r>
              <a:r>
                <a:rPr lang="zh-CN" altLang="en-US" sz="2000" b="1"/>
                <a:t>源程序</a:t>
              </a:r>
              <a:endParaRPr lang="zh-CN" altLang="en-US"/>
            </a:p>
          </p:txBody>
        </p:sp>
        <p:sp>
          <p:nvSpPr>
            <p:cNvPr id="26636" name="Text Box 16"/>
            <p:cNvSpPr txBox="1">
              <a:spLocks noChangeArrowheads="1"/>
            </p:cNvSpPr>
            <p:nvPr/>
          </p:nvSpPr>
          <p:spPr bwMode="auto">
            <a:xfrm>
              <a:off x="1814" y="921"/>
              <a:ext cx="91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 b="1" dirty="0"/>
                <a:t>Java</a:t>
              </a:r>
              <a:r>
                <a:rPr lang="zh-CN" altLang="en-US" sz="2000" b="1" dirty="0"/>
                <a:t>编译器</a:t>
              </a:r>
              <a:endParaRPr lang="zh-CN" altLang="en-US" dirty="0"/>
            </a:p>
          </p:txBody>
        </p:sp>
        <p:sp>
          <p:nvSpPr>
            <p:cNvPr id="26637" name="Text Box 17"/>
            <p:cNvSpPr txBox="1">
              <a:spLocks noChangeArrowheads="1"/>
            </p:cNvSpPr>
            <p:nvPr/>
          </p:nvSpPr>
          <p:spPr bwMode="auto">
            <a:xfrm>
              <a:off x="1622" y="1704"/>
              <a:ext cx="83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1800" b="1"/>
                <a:t>（</a:t>
              </a:r>
              <a:r>
                <a:rPr lang="en-US" altLang="zh-CN" sz="1800" b="1"/>
                <a:t>Pentium)</a:t>
              </a:r>
              <a:endParaRPr lang="en-US" altLang="zh-CN" b="1"/>
            </a:p>
          </p:txBody>
        </p:sp>
        <p:sp>
          <p:nvSpPr>
            <p:cNvPr id="26638" name="Text Box 18"/>
            <p:cNvSpPr txBox="1">
              <a:spLocks noChangeArrowheads="1"/>
            </p:cNvSpPr>
            <p:nvPr/>
          </p:nvSpPr>
          <p:spPr bwMode="auto">
            <a:xfrm>
              <a:off x="1862" y="2474"/>
              <a:ext cx="2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...</a:t>
              </a:r>
            </a:p>
          </p:txBody>
        </p:sp>
        <p:sp>
          <p:nvSpPr>
            <p:cNvPr id="26639" name="Text Box 19"/>
            <p:cNvSpPr txBox="1">
              <a:spLocks noChangeArrowheads="1"/>
            </p:cNvSpPr>
            <p:nvPr/>
          </p:nvSpPr>
          <p:spPr bwMode="auto">
            <a:xfrm>
              <a:off x="1718" y="3336"/>
              <a:ext cx="6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 b="1"/>
                <a:t>(SPARC)</a:t>
              </a:r>
              <a:endParaRPr lang="en-US" altLang="zh-CN"/>
            </a:p>
          </p:txBody>
        </p:sp>
        <p:sp>
          <p:nvSpPr>
            <p:cNvPr id="26640" name="Text Box 20"/>
            <p:cNvSpPr txBox="1">
              <a:spLocks noChangeArrowheads="1"/>
            </p:cNvSpPr>
            <p:nvPr/>
          </p:nvSpPr>
          <p:spPr bwMode="auto">
            <a:xfrm>
              <a:off x="2870" y="1257"/>
              <a:ext cx="91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 b="1" dirty="0"/>
                <a:t>Java</a:t>
              </a:r>
              <a:r>
                <a:rPr lang="zh-CN" altLang="en-US" sz="2000" b="1" dirty="0"/>
                <a:t>字节码</a:t>
              </a:r>
              <a:endParaRPr lang="zh-CN" altLang="en-US" dirty="0"/>
            </a:p>
          </p:txBody>
        </p:sp>
        <p:sp>
          <p:nvSpPr>
            <p:cNvPr id="26641" name="Text Box 21"/>
            <p:cNvSpPr txBox="1">
              <a:spLocks noChangeArrowheads="1"/>
            </p:cNvSpPr>
            <p:nvPr/>
          </p:nvSpPr>
          <p:spPr bwMode="auto">
            <a:xfrm>
              <a:off x="3926" y="690"/>
              <a:ext cx="91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 b="1"/>
                <a:t>Java</a:t>
              </a:r>
              <a:r>
                <a:rPr lang="zh-CN" altLang="en-US" sz="2000" b="1"/>
                <a:t>解释器</a:t>
              </a:r>
              <a:endParaRPr lang="zh-CN" altLang="en-US"/>
            </a:p>
          </p:txBody>
        </p:sp>
        <p:grpSp>
          <p:nvGrpSpPr>
            <p:cNvPr id="26642" name="Group 22"/>
            <p:cNvGrpSpPr>
              <a:grpSpLocks/>
            </p:cNvGrpSpPr>
            <p:nvPr/>
          </p:nvGrpSpPr>
          <p:grpSpPr bwMode="auto">
            <a:xfrm>
              <a:off x="4128" y="2112"/>
              <a:ext cx="816" cy="796"/>
              <a:chOff x="4128" y="768"/>
              <a:chExt cx="816" cy="796"/>
            </a:xfrm>
          </p:grpSpPr>
          <p:sp>
            <p:nvSpPr>
              <p:cNvPr id="26659" name="Rectangle 23"/>
              <p:cNvSpPr>
                <a:spLocks noChangeArrowheads="1"/>
              </p:cNvSpPr>
              <p:nvPr/>
            </p:nvSpPr>
            <p:spPr bwMode="auto">
              <a:xfrm>
                <a:off x="4128" y="768"/>
                <a:ext cx="816" cy="72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60" name="Line 24"/>
              <p:cNvSpPr>
                <a:spLocks noChangeShapeType="1"/>
              </p:cNvSpPr>
              <p:nvPr/>
            </p:nvSpPr>
            <p:spPr bwMode="auto">
              <a:xfrm>
                <a:off x="4128" y="960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61" name="Text Box 25"/>
              <p:cNvSpPr txBox="1">
                <a:spLocks noChangeArrowheads="1"/>
              </p:cNvSpPr>
              <p:nvPr/>
            </p:nvSpPr>
            <p:spPr bwMode="auto">
              <a:xfrm>
                <a:off x="4368" y="816"/>
                <a:ext cx="164" cy="7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dirty="0"/>
                  <a:t>.</a:t>
                </a:r>
              </a:p>
              <a:p>
                <a:pPr eaLnBrk="1" hangingPunct="1"/>
                <a:r>
                  <a:rPr lang="en-US" altLang="zh-CN" dirty="0"/>
                  <a:t>.</a:t>
                </a:r>
              </a:p>
              <a:p>
                <a:pPr eaLnBrk="1" hangingPunct="1"/>
                <a:r>
                  <a:rPr lang="en-US" altLang="zh-CN" dirty="0"/>
                  <a:t>.</a:t>
                </a:r>
              </a:p>
            </p:txBody>
          </p:sp>
        </p:grpSp>
        <p:grpSp>
          <p:nvGrpSpPr>
            <p:cNvPr id="26643" name="Group 26"/>
            <p:cNvGrpSpPr>
              <a:grpSpLocks/>
            </p:cNvGrpSpPr>
            <p:nvPr/>
          </p:nvGrpSpPr>
          <p:grpSpPr bwMode="auto">
            <a:xfrm>
              <a:off x="4176" y="3168"/>
              <a:ext cx="816" cy="796"/>
              <a:chOff x="4128" y="768"/>
              <a:chExt cx="816" cy="796"/>
            </a:xfrm>
          </p:grpSpPr>
          <p:sp>
            <p:nvSpPr>
              <p:cNvPr id="26656" name="Rectangle 27"/>
              <p:cNvSpPr>
                <a:spLocks noChangeArrowheads="1"/>
              </p:cNvSpPr>
              <p:nvPr/>
            </p:nvSpPr>
            <p:spPr bwMode="auto">
              <a:xfrm>
                <a:off x="4128" y="768"/>
                <a:ext cx="816" cy="72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57" name="Line 28"/>
              <p:cNvSpPr>
                <a:spLocks noChangeShapeType="1"/>
              </p:cNvSpPr>
              <p:nvPr/>
            </p:nvSpPr>
            <p:spPr bwMode="auto">
              <a:xfrm>
                <a:off x="4128" y="960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58" name="Text Box 29"/>
              <p:cNvSpPr txBox="1">
                <a:spLocks noChangeArrowheads="1"/>
              </p:cNvSpPr>
              <p:nvPr/>
            </p:nvSpPr>
            <p:spPr bwMode="auto">
              <a:xfrm>
                <a:off x="4368" y="816"/>
                <a:ext cx="164" cy="7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.</a:t>
                </a:r>
              </a:p>
              <a:p>
                <a:pPr eaLnBrk="1" hangingPunct="1"/>
                <a:r>
                  <a:rPr lang="en-US" altLang="zh-CN"/>
                  <a:t>.</a:t>
                </a:r>
              </a:p>
              <a:p>
                <a:pPr eaLnBrk="1" hangingPunct="1"/>
                <a:r>
                  <a:rPr lang="en-US" altLang="zh-CN"/>
                  <a:t>.</a:t>
                </a:r>
              </a:p>
            </p:txBody>
          </p:sp>
        </p:grpSp>
        <p:sp>
          <p:nvSpPr>
            <p:cNvPr id="26644" name="Text Box 30"/>
            <p:cNvSpPr txBox="1">
              <a:spLocks noChangeArrowheads="1"/>
            </p:cNvSpPr>
            <p:nvPr/>
          </p:nvSpPr>
          <p:spPr bwMode="auto">
            <a:xfrm>
              <a:off x="4128" y="1776"/>
              <a:ext cx="82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1800" b="1"/>
                <a:t>（</a:t>
              </a:r>
              <a:r>
                <a:rPr lang="en-US" altLang="zh-CN" sz="1800" b="1"/>
                <a:t>Pentium)</a:t>
              </a:r>
              <a:endParaRPr lang="en-US" altLang="zh-CN"/>
            </a:p>
          </p:txBody>
        </p:sp>
        <p:sp>
          <p:nvSpPr>
            <p:cNvPr id="26645" name="Text Box 31"/>
            <p:cNvSpPr txBox="1">
              <a:spLocks noChangeArrowheads="1"/>
            </p:cNvSpPr>
            <p:nvPr/>
          </p:nvSpPr>
          <p:spPr bwMode="auto">
            <a:xfrm>
              <a:off x="4368" y="2840"/>
              <a:ext cx="2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dirty="0"/>
                <a:t>...</a:t>
              </a:r>
            </a:p>
          </p:txBody>
        </p:sp>
        <p:sp>
          <p:nvSpPr>
            <p:cNvPr id="26646" name="Text Box 32"/>
            <p:cNvSpPr txBox="1">
              <a:spLocks noChangeArrowheads="1"/>
            </p:cNvSpPr>
            <p:nvPr/>
          </p:nvSpPr>
          <p:spPr bwMode="auto">
            <a:xfrm>
              <a:off x="4224" y="3888"/>
              <a:ext cx="6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 b="1"/>
                <a:t>(SPARC)</a:t>
              </a:r>
              <a:endParaRPr lang="en-US" altLang="zh-CN"/>
            </a:p>
          </p:txBody>
        </p:sp>
        <p:sp>
          <p:nvSpPr>
            <p:cNvPr id="26647" name="Line 33"/>
            <p:cNvSpPr>
              <a:spLocks noChangeShapeType="1"/>
            </p:cNvSpPr>
            <p:nvPr/>
          </p:nvSpPr>
          <p:spPr bwMode="auto">
            <a:xfrm flipV="1">
              <a:off x="1248" y="1584"/>
              <a:ext cx="432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48" name="Line 34"/>
            <p:cNvSpPr>
              <a:spLocks noChangeShapeType="1"/>
            </p:cNvSpPr>
            <p:nvPr/>
          </p:nvSpPr>
          <p:spPr bwMode="auto">
            <a:xfrm>
              <a:off x="1248" y="225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49" name="Line 35"/>
            <p:cNvSpPr>
              <a:spLocks noChangeShapeType="1"/>
            </p:cNvSpPr>
            <p:nvPr/>
          </p:nvSpPr>
          <p:spPr bwMode="auto">
            <a:xfrm>
              <a:off x="1200" y="2496"/>
              <a:ext cx="48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50" name="Line 36"/>
            <p:cNvSpPr>
              <a:spLocks noChangeShapeType="1"/>
            </p:cNvSpPr>
            <p:nvPr/>
          </p:nvSpPr>
          <p:spPr bwMode="auto">
            <a:xfrm>
              <a:off x="2352" y="1488"/>
              <a:ext cx="528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51" name="Line 37"/>
            <p:cNvSpPr>
              <a:spLocks noChangeShapeType="1"/>
            </p:cNvSpPr>
            <p:nvPr/>
          </p:nvSpPr>
          <p:spPr bwMode="auto">
            <a:xfrm>
              <a:off x="2400" y="225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52" name="Line 38"/>
            <p:cNvSpPr>
              <a:spLocks noChangeShapeType="1"/>
            </p:cNvSpPr>
            <p:nvPr/>
          </p:nvSpPr>
          <p:spPr bwMode="auto">
            <a:xfrm flipV="1">
              <a:off x="2400" y="2448"/>
              <a:ext cx="528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53" name="Line 39"/>
            <p:cNvSpPr>
              <a:spLocks noChangeShapeType="1"/>
            </p:cNvSpPr>
            <p:nvPr/>
          </p:nvSpPr>
          <p:spPr bwMode="auto">
            <a:xfrm flipV="1">
              <a:off x="3648" y="1296"/>
              <a:ext cx="384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54" name="Line 40"/>
            <p:cNvSpPr>
              <a:spLocks noChangeShapeType="1"/>
            </p:cNvSpPr>
            <p:nvPr/>
          </p:nvSpPr>
          <p:spPr bwMode="auto">
            <a:xfrm>
              <a:off x="3648" y="2208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55" name="Line 41"/>
            <p:cNvSpPr>
              <a:spLocks noChangeShapeType="1"/>
            </p:cNvSpPr>
            <p:nvPr/>
          </p:nvSpPr>
          <p:spPr bwMode="auto">
            <a:xfrm>
              <a:off x="3648" y="2400"/>
              <a:ext cx="432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F685F753-E13C-415E-9B45-211B55E2D82E}" type="slidenum">
              <a:rPr lang="en-US" altLang="zh-CN" sz="1400" smtClean="0">
                <a:solidFill>
                  <a:schemeClr val="bg2"/>
                </a:solidFill>
                <a:latin typeface="Arial" pitchFamily="34" charset="0"/>
              </a:rPr>
              <a:pPr eaLnBrk="1" hangingPunct="1"/>
              <a:t>25</a:t>
            </a:fld>
            <a:endParaRPr lang="en-US" altLang="zh-CN" sz="1400" smtClean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27651" name="Text Box 4"/>
          <p:cNvSpPr txBox="1">
            <a:spLocks noChangeArrowheads="1"/>
          </p:cNvSpPr>
          <p:nvPr/>
        </p:nvSpPr>
        <p:spPr bwMode="auto">
          <a:xfrm>
            <a:off x="990600" y="1676400"/>
            <a:ext cx="7770813" cy="264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zh-CN" sz="3200" b="1">
                <a:solidFill>
                  <a:schemeClr val="accent2"/>
                </a:solidFill>
                <a:sym typeface="Webdings" pitchFamily="18" charset="2"/>
              </a:rPr>
              <a:t></a:t>
            </a:r>
            <a:r>
              <a:rPr lang="en-US" altLang="zh-CN" sz="2800" b="1">
                <a:solidFill>
                  <a:schemeClr val="accent2"/>
                </a:solidFill>
              </a:rPr>
              <a:t>“</a:t>
            </a:r>
            <a:r>
              <a:rPr lang="zh-CN" altLang="en-US" sz="2800" b="1">
                <a:solidFill>
                  <a:schemeClr val="accent2"/>
                </a:solidFill>
              </a:rPr>
              <a:t>一次编程，到处运行”</a:t>
            </a:r>
            <a:r>
              <a:rPr lang="en-US" altLang="zh-CN" sz="2800" b="1">
                <a:solidFill>
                  <a:schemeClr val="accent2"/>
                </a:solidFill>
              </a:rPr>
              <a:t>--- WORA</a:t>
            </a:r>
          </a:p>
          <a:p>
            <a:pPr eaLnBrk="1" hangingPunct="1"/>
            <a:endParaRPr lang="en-US" altLang="zh-CN" sz="2800" b="1">
              <a:solidFill>
                <a:schemeClr val="accent2"/>
              </a:solidFill>
            </a:endParaRPr>
          </a:p>
          <a:p>
            <a:pPr eaLnBrk="1" hangingPunct="1"/>
            <a:r>
              <a:rPr lang="en-US" altLang="zh-CN" sz="3200" b="1">
                <a:solidFill>
                  <a:schemeClr val="accent2"/>
                </a:solidFill>
                <a:sym typeface="Webdings" pitchFamily="18" charset="2"/>
              </a:rPr>
              <a:t></a:t>
            </a:r>
            <a:r>
              <a:rPr lang="zh-CN" altLang="en-US" sz="2800" b="1">
                <a:solidFill>
                  <a:schemeClr val="accent2"/>
                </a:solidFill>
              </a:rPr>
              <a:t>可移植性源于两方面：</a:t>
            </a:r>
          </a:p>
          <a:p>
            <a:pPr eaLnBrk="1" hangingPunct="1">
              <a:spcBef>
                <a:spcPct val="35000"/>
              </a:spcBef>
            </a:pPr>
            <a:r>
              <a:rPr lang="zh-CN" altLang="en-US" sz="2800" b="1">
                <a:solidFill>
                  <a:schemeClr val="accent2"/>
                </a:solidFill>
              </a:rPr>
              <a:t>     </a:t>
            </a:r>
            <a:r>
              <a:rPr lang="zh-CN" altLang="en-US" sz="2000" b="1">
                <a:solidFill>
                  <a:schemeClr val="accent2"/>
                </a:solidFill>
                <a:sym typeface="Wingdings" pitchFamily="2" charset="2"/>
              </a:rPr>
              <a:t></a:t>
            </a:r>
            <a:r>
              <a:rPr lang="zh-CN" altLang="en-US" sz="2800" b="1">
                <a:solidFill>
                  <a:schemeClr val="accent2"/>
                </a:solidFill>
              </a:rPr>
              <a:t> </a:t>
            </a:r>
            <a:r>
              <a:rPr lang="en-US" altLang="zh-CN" sz="2800" b="1">
                <a:solidFill>
                  <a:schemeClr val="accent2"/>
                </a:solidFill>
              </a:rPr>
              <a:t>Java</a:t>
            </a:r>
            <a:r>
              <a:rPr lang="zh-CN" altLang="zh-CN" sz="2800" b="1">
                <a:solidFill>
                  <a:schemeClr val="accent2"/>
                </a:solidFill>
              </a:rPr>
              <a:t>的半编译、半解释的特征</a:t>
            </a:r>
          </a:p>
          <a:p>
            <a:pPr eaLnBrk="1" hangingPunct="1">
              <a:spcBef>
                <a:spcPct val="35000"/>
              </a:spcBef>
            </a:pPr>
            <a:r>
              <a:rPr lang="zh-CN" altLang="en-US" sz="2000" b="1">
                <a:solidFill>
                  <a:schemeClr val="accent2"/>
                </a:solidFill>
                <a:sym typeface="Wingdings" pitchFamily="2" charset="2"/>
              </a:rPr>
              <a:t>       </a:t>
            </a:r>
            <a:r>
              <a:rPr lang="zh-CN" altLang="en-US" sz="2800" b="1">
                <a:solidFill>
                  <a:schemeClr val="accent2"/>
                </a:solidFill>
              </a:rPr>
              <a:t> </a:t>
            </a:r>
            <a:r>
              <a:rPr lang="en-US" altLang="zh-CN" sz="2800" b="1">
                <a:solidFill>
                  <a:schemeClr val="accent2"/>
                </a:solidFill>
              </a:rPr>
              <a:t>Java</a:t>
            </a:r>
            <a:r>
              <a:rPr lang="zh-CN" altLang="zh-CN" sz="2800" b="1">
                <a:solidFill>
                  <a:schemeClr val="accent2"/>
                </a:solidFill>
              </a:rPr>
              <a:t>采用标准的独立于硬件平台的数据</a:t>
            </a:r>
            <a:r>
              <a:rPr lang="zh-CN" altLang="en-US" sz="2800" b="1">
                <a:solidFill>
                  <a:schemeClr val="accent2"/>
                </a:solidFill>
              </a:rPr>
              <a:t>类型</a:t>
            </a:r>
          </a:p>
        </p:txBody>
      </p:sp>
      <p:sp>
        <p:nvSpPr>
          <p:cNvPr id="27652" name="Text Box 6"/>
          <p:cNvSpPr txBox="1">
            <a:spLocks noChangeArrowheads="1"/>
          </p:cNvSpPr>
          <p:nvPr/>
        </p:nvSpPr>
        <p:spPr bwMode="auto">
          <a:xfrm>
            <a:off x="1371600" y="609600"/>
            <a:ext cx="46640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chemeClr val="accent2"/>
                </a:solidFill>
                <a:cs typeface="Times New Roman" pitchFamily="18" charset="0"/>
              </a:rPr>
              <a:t>Java</a:t>
            </a:r>
            <a:r>
              <a:rPr lang="zh-CN" altLang="en-US" sz="3200" b="1">
                <a:solidFill>
                  <a:schemeClr val="accent2"/>
                </a:solidFill>
                <a:latin typeface="宋体" pitchFamily="2" charset="-122"/>
              </a:rPr>
              <a:t>特征</a:t>
            </a:r>
            <a:r>
              <a:rPr lang="en-US" altLang="zh-CN" sz="3200" b="1">
                <a:solidFill>
                  <a:schemeClr val="accent2"/>
                </a:solidFill>
                <a:cs typeface="Times New Roman" pitchFamily="18" charset="0"/>
              </a:rPr>
              <a:t>8</a:t>
            </a:r>
            <a:r>
              <a:rPr lang="en-US" altLang="zh-CN" sz="3200" b="1">
                <a:solidFill>
                  <a:schemeClr val="accent2"/>
                </a:solidFill>
                <a:latin typeface="宋体" pitchFamily="2" charset="-122"/>
              </a:rPr>
              <a:t>-</a:t>
            </a:r>
            <a:r>
              <a:rPr lang="zh-CN" altLang="en-US" sz="4000" b="1">
                <a:solidFill>
                  <a:schemeClr val="accent2"/>
                </a:solidFill>
                <a:latin typeface="宋体" pitchFamily="2" charset="-122"/>
              </a:rPr>
              <a:t>可移植性</a:t>
            </a: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A7812723-1946-494B-B9A8-377BE0B9985D}" type="slidenum">
              <a:rPr lang="en-US" altLang="zh-CN" sz="1400" smtClean="0">
                <a:solidFill>
                  <a:schemeClr val="bg2"/>
                </a:solidFill>
                <a:latin typeface="Arial" pitchFamily="34" charset="0"/>
              </a:rPr>
              <a:pPr eaLnBrk="1" hangingPunct="1"/>
              <a:t>26</a:t>
            </a:fld>
            <a:endParaRPr lang="en-US" altLang="zh-CN" sz="1400" smtClean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2867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7200" y="1885950"/>
            <a:ext cx="8178800" cy="161448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zh-CN" sz="2800" smtClean="0">
                <a:latin typeface="Times New Roman" pitchFamily="18" charset="0"/>
                <a:cs typeface="Times New Roman" pitchFamily="18" charset="0"/>
                <a:sym typeface="Webdings" pitchFamily="18" charset="2"/>
              </a:rPr>
              <a:t></a:t>
            </a:r>
            <a:r>
              <a:rPr lang="en-US" altLang="zh-CN" sz="2800" smtClean="0">
                <a:latin typeface="Times New Roman" pitchFamily="18" charset="0"/>
                <a:cs typeface="Times New Roman" pitchFamily="18" charset="0"/>
              </a:rPr>
              <a:t> Java</a:t>
            </a:r>
            <a:r>
              <a:rPr lang="zh-CN" altLang="en-US" sz="2800" smtClean="0">
                <a:latin typeface="Times New Roman" pitchFamily="18" charset="0"/>
                <a:cs typeface="Times New Roman" pitchFamily="18" charset="0"/>
              </a:rPr>
              <a:t>编译生成的字节码与机器代码十分接近。</a:t>
            </a:r>
          </a:p>
          <a:p>
            <a:pPr eaLnBrk="1" hangingPunct="1"/>
            <a:endParaRPr lang="zh-CN" altLang="en-US" sz="280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zh-CN" altLang="zh-CN" sz="2800" smtClean="0">
                <a:latin typeface="Times New Roman" pitchFamily="18" charset="0"/>
                <a:cs typeface="Times New Roman" pitchFamily="18" charset="0"/>
                <a:sym typeface="Webdings" pitchFamily="18" charset="2"/>
              </a:rPr>
              <a:t></a:t>
            </a:r>
            <a:r>
              <a:rPr lang="zh-CN" altLang="en-US" sz="2800" smtClean="0">
                <a:latin typeface="Times New Roman" pitchFamily="18" charset="0"/>
                <a:cs typeface="Times New Roman" pitchFamily="18" charset="0"/>
              </a:rPr>
              <a:t>提供即时编译等措施。</a:t>
            </a:r>
          </a:p>
        </p:txBody>
      </p:sp>
      <p:sp>
        <p:nvSpPr>
          <p:cNvPr id="28676" name="Text Box 1028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z="3200" smtClean="0"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zh-CN" altLang="en-US" sz="3200" smtClean="0">
                <a:latin typeface="Times New Roman" pitchFamily="18" charset="0"/>
                <a:cs typeface="Times New Roman" pitchFamily="18" charset="0"/>
              </a:rPr>
              <a:t>特征</a:t>
            </a:r>
            <a:r>
              <a:rPr lang="en-US" altLang="zh-CN" sz="3200" smtClean="0">
                <a:latin typeface="Times New Roman" pitchFamily="18" charset="0"/>
                <a:cs typeface="Times New Roman" pitchFamily="18" charset="0"/>
              </a:rPr>
              <a:t>9</a:t>
            </a:r>
            <a:r>
              <a:rPr lang="en-US" altLang="zh-CN" sz="3200" smtClean="0">
                <a:latin typeface="宋体" pitchFamily="2" charset="-122"/>
              </a:rPr>
              <a:t>-</a:t>
            </a: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高性能</a:t>
            </a:r>
            <a:endParaRPr lang="zh-CN" altLang="en-US" sz="200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8F4C426B-336F-421B-8F0E-DA3F66D92958}" type="slidenum">
              <a:rPr lang="en-US" altLang="zh-CN" sz="1400" smtClean="0">
                <a:solidFill>
                  <a:schemeClr val="bg2"/>
                </a:solidFill>
                <a:latin typeface="Arial" pitchFamily="34" charset="0"/>
              </a:rPr>
              <a:pPr eaLnBrk="1" hangingPunct="1"/>
              <a:t>27</a:t>
            </a:fld>
            <a:endParaRPr lang="en-US" altLang="zh-CN" sz="1400" smtClean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29699" name="Text Box 4"/>
          <p:cNvSpPr txBox="1">
            <a:spLocks noChangeArrowheads="1"/>
          </p:cNvSpPr>
          <p:nvPr/>
        </p:nvSpPr>
        <p:spPr bwMode="auto">
          <a:xfrm>
            <a:off x="1828800" y="714375"/>
            <a:ext cx="6172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chemeClr val="accent2"/>
                </a:solidFill>
              </a:rPr>
              <a:t>Java</a:t>
            </a:r>
            <a:r>
              <a:rPr lang="zh-CN" altLang="en-US" sz="3200" b="1">
                <a:solidFill>
                  <a:schemeClr val="accent2"/>
                </a:solidFill>
              </a:rPr>
              <a:t>特征</a:t>
            </a:r>
            <a:r>
              <a:rPr lang="en-US" altLang="zh-CN" sz="3200" b="1">
                <a:solidFill>
                  <a:schemeClr val="accent2"/>
                </a:solidFill>
              </a:rPr>
              <a:t>10</a:t>
            </a:r>
            <a:r>
              <a:rPr lang="en-US" altLang="zh-CN" sz="3200">
                <a:latin typeface="宋体" pitchFamily="2" charset="-122"/>
              </a:rPr>
              <a:t>-</a:t>
            </a:r>
            <a:r>
              <a:rPr lang="zh-CN" altLang="en-US" sz="4000" b="1">
                <a:solidFill>
                  <a:schemeClr val="accent2"/>
                </a:solidFill>
              </a:rPr>
              <a:t>多线程</a:t>
            </a:r>
            <a:endParaRPr lang="zh-CN" altLang="en-US" sz="2000" b="1"/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895350" y="1930400"/>
            <a:ext cx="8040688" cy="175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zh-CN" sz="2800" b="1">
                <a:solidFill>
                  <a:schemeClr val="accent2"/>
                </a:solidFill>
                <a:sym typeface="Webdings" pitchFamily="18" charset="2"/>
              </a:rPr>
              <a:t></a:t>
            </a:r>
            <a:r>
              <a:rPr lang="en-US" altLang="zh-CN" sz="2800" b="1"/>
              <a:t> </a:t>
            </a:r>
            <a:r>
              <a:rPr lang="en-US" altLang="zh-CN" sz="2800" b="1">
                <a:solidFill>
                  <a:schemeClr val="accent2"/>
                </a:solidFill>
              </a:rPr>
              <a:t>Java</a:t>
            </a:r>
            <a:r>
              <a:rPr lang="zh-CN" altLang="en-US" sz="2800" b="1">
                <a:solidFill>
                  <a:schemeClr val="accent2"/>
                </a:solidFill>
              </a:rPr>
              <a:t>在</a:t>
            </a:r>
            <a:r>
              <a:rPr lang="zh-CN" altLang="en-US" sz="2800" b="1">
                <a:solidFill>
                  <a:srgbClr val="FF0000"/>
                </a:solidFill>
              </a:rPr>
              <a:t>语言级</a:t>
            </a:r>
            <a:r>
              <a:rPr lang="zh-CN" altLang="en-US" sz="2800" b="1">
                <a:solidFill>
                  <a:schemeClr val="accent2"/>
                </a:solidFill>
              </a:rPr>
              <a:t>嵌入对并发的支持功能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800" b="1">
                <a:solidFill>
                  <a:schemeClr val="accent2"/>
                </a:solidFill>
              </a:rPr>
              <a:t>    具体机制就是多线程。线程是比进程更小、更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800" b="1">
                <a:solidFill>
                  <a:schemeClr val="accent2"/>
                </a:solidFill>
              </a:rPr>
              <a:t>    经济的并发执行单位，不拥有单独的内存空间。</a:t>
            </a:r>
          </a:p>
        </p:txBody>
      </p:sp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923925" y="3733800"/>
            <a:ext cx="7720013" cy="249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b="1" dirty="0">
                <a:latin typeface="宋体" pitchFamily="2" charset="-122"/>
              </a:rPr>
              <a:t>例如做一张桌子。如果一个人完成这张桌子</a:t>
            </a:r>
            <a:r>
              <a:rPr lang="en-US" altLang="zh-CN" b="1" dirty="0"/>
              <a:t>—</a:t>
            </a:r>
            <a:r>
              <a:rPr lang="zh-CN" altLang="en-US" b="1" dirty="0">
                <a:latin typeface="宋体" pitchFamily="2" charset="-122"/>
              </a:rPr>
              <a:t>就好像单线程，需要先做桌面，做完桌面后，再依次做</a:t>
            </a:r>
            <a:r>
              <a:rPr lang="en-US" altLang="zh-CN" b="1" dirty="0">
                <a:cs typeface="Times New Roman" pitchFamily="18" charset="0"/>
              </a:rPr>
              <a:t>4</a:t>
            </a:r>
            <a:r>
              <a:rPr lang="zh-CN" altLang="en-US" b="1" dirty="0">
                <a:latin typeface="宋体" pitchFamily="2" charset="-122"/>
              </a:rPr>
              <a:t>个桌子腿。如果现在有</a:t>
            </a:r>
            <a:r>
              <a:rPr lang="en-US" altLang="zh-CN" b="1" dirty="0">
                <a:cs typeface="Times New Roman" pitchFamily="18" charset="0"/>
              </a:rPr>
              <a:t>5</a:t>
            </a:r>
            <a:r>
              <a:rPr lang="zh-CN" altLang="en-US" b="1" dirty="0">
                <a:latin typeface="宋体" pitchFamily="2" charset="-122"/>
              </a:rPr>
              <a:t>个人来做桌子</a:t>
            </a:r>
            <a:r>
              <a:rPr lang="en-US" altLang="zh-CN" b="1" dirty="0"/>
              <a:t>—</a:t>
            </a:r>
            <a:r>
              <a:rPr lang="zh-CN" altLang="en-US" b="1" dirty="0">
                <a:latin typeface="宋体" pitchFamily="2" charset="-122"/>
              </a:rPr>
              <a:t>在程序中开辟</a:t>
            </a:r>
            <a:r>
              <a:rPr lang="en-US" altLang="zh-CN" b="1" dirty="0">
                <a:cs typeface="Times New Roman" pitchFamily="18" charset="0"/>
              </a:rPr>
              <a:t>5</a:t>
            </a:r>
            <a:r>
              <a:rPr lang="zh-CN" altLang="en-US" b="1" dirty="0">
                <a:latin typeface="宋体" pitchFamily="2" charset="-122"/>
              </a:rPr>
              <a:t>个线程，其中</a:t>
            </a:r>
            <a:r>
              <a:rPr lang="en-US" altLang="zh-CN" b="1" dirty="0">
                <a:cs typeface="Times New Roman" pitchFamily="18" charset="0"/>
              </a:rPr>
              <a:t>1</a:t>
            </a:r>
            <a:r>
              <a:rPr lang="zh-CN" altLang="en-US" b="1" dirty="0">
                <a:latin typeface="宋体" pitchFamily="2" charset="-122"/>
              </a:rPr>
              <a:t>个人做桌面，另外</a:t>
            </a:r>
            <a:r>
              <a:rPr lang="en-US" altLang="zh-CN" b="1" dirty="0">
                <a:cs typeface="Times New Roman" pitchFamily="18" charset="0"/>
              </a:rPr>
              <a:t>4</a:t>
            </a:r>
            <a:r>
              <a:rPr lang="zh-CN" altLang="en-US" b="1" dirty="0">
                <a:latin typeface="宋体" pitchFamily="2" charset="-122"/>
              </a:rPr>
              <a:t>个人分别做</a:t>
            </a:r>
            <a:r>
              <a:rPr lang="en-US" altLang="zh-CN" b="1" dirty="0">
                <a:cs typeface="Times New Roman" pitchFamily="18" charset="0"/>
              </a:rPr>
              <a:t>4</a:t>
            </a:r>
            <a:r>
              <a:rPr lang="zh-CN" altLang="en-US" b="1" dirty="0">
                <a:latin typeface="宋体" pitchFamily="2" charset="-122"/>
              </a:rPr>
              <a:t>个桌子腿，那么这两种方式效率高下立见。</a:t>
            </a:r>
            <a:endParaRPr lang="zh-CN" altLang="zh-CN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8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82476FC7-4356-4BED-9C89-B6C7654756E6}" type="slidenum">
              <a:rPr lang="en-US" altLang="zh-CN" sz="1400" smtClean="0">
                <a:solidFill>
                  <a:schemeClr val="bg2"/>
                </a:solidFill>
                <a:latin typeface="Arial" pitchFamily="34" charset="0"/>
              </a:rPr>
              <a:pPr eaLnBrk="1" hangingPunct="1"/>
              <a:t>28</a:t>
            </a:fld>
            <a:endParaRPr lang="en-US" altLang="zh-CN" sz="1400" smtClean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30723" name="Text Box 4"/>
          <p:cNvSpPr txBox="1">
            <a:spLocks noChangeArrowheads="1"/>
          </p:cNvSpPr>
          <p:nvPr/>
        </p:nvSpPr>
        <p:spPr bwMode="auto">
          <a:xfrm>
            <a:off x="1981200" y="609600"/>
            <a:ext cx="56626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chemeClr val="accent2"/>
                </a:solidFill>
                <a:cs typeface="Times New Roman" pitchFamily="18" charset="0"/>
              </a:rPr>
              <a:t>Java</a:t>
            </a:r>
            <a:r>
              <a:rPr lang="zh-CN" altLang="en-US" sz="3200" b="1">
                <a:solidFill>
                  <a:schemeClr val="accent2"/>
                </a:solidFill>
                <a:latin typeface="宋体" pitchFamily="2" charset="-122"/>
              </a:rPr>
              <a:t>特征</a:t>
            </a:r>
            <a:r>
              <a:rPr lang="en-US" altLang="zh-CN" sz="3200" b="1">
                <a:solidFill>
                  <a:schemeClr val="accent2"/>
                </a:solidFill>
                <a:cs typeface="Times New Roman" pitchFamily="18" charset="0"/>
              </a:rPr>
              <a:t>11</a:t>
            </a:r>
            <a:r>
              <a:rPr lang="en-US" altLang="zh-CN" sz="3200" b="1">
                <a:solidFill>
                  <a:schemeClr val="accent2"/>
                </a:solidFill>
                <a:latin typeface="宋体" pitchFamily="2" charset="-122"/>
              </a:rPr>
              <a:t>-</a:t>
            </a:r>
            <a:r>
              <a:rPr lang="zh-CN" altLang="en-US" sz="4000" b="1">
                <a:solidFill>
                  <a:schemeClr val="accent2"/>
                </a:solidFill>
                <a:latin typeface="宋体" pitchFamily="2" charset="-122"/>
              </a:rPr>
              <a:t>动态特性</a:t>
            </a:r>
            <a:endParaRPr lang="zh-CN" altLang="en-US" sz="2000" b="1"/>
          </a:p>
        </p:txBody>
      </p:sp>
      <p:sp>
        <p:nvSpPr>
          <p:cNvPr id="30724" name="Text Box 5"/>
          <p:cNvSpPr txBox="1">
            <a:spLocks noChangeArrowheads="1"/>
          </p:cNvSpPr>
          <p:nvPr/>
        </p:nvSpPr>
        <p:spPr bwMode="auto">
          <a:xfrm>
            <a:off x="900113" y="2133600"/>
            <a:ext cx="7243762" cy="28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dirty="0"/>
              <a:t>    </a:t>
            </a:r>
            <a:r>
              <a:rPr lang="en-US" altLang="zh-CN" sz="2800" b="1" dirty="0">
                <a:solidFill>
                  <a:schemeClr val="accent2"/>
                </a:solidFill>
              </a:rPr>
              <a:t>Java</a:t>
            </a:r>
            <a:r>
              <a:rPr lang="zh-CN" altLang="en-US" sz="2800" b="1" dirty="0">
                <a:solidFill>
                  <a:schemeClr val="accent2"/>
                </a:solidFill>
              </a:rPr>
              <a:t>程序的基本组成单元</a:t>
            </a:r>
            <a:r>
              <a:rPr lang="en-US" altLang="zh-CN" sz="2800" b="1" dirty="0">
                <a:solidFill>
                  <a:schemeClr val="accent2"/>
                </a:solidFill>
              </a:rPr>
              <a:t>—</a:t>
            </a:r>
            <a:r>
              <a:rPr lang="zh-CN" altLang="en-US" sz="2800" b="1" dirty="0">
                <a:solidFill>
                  <a:schemeClr val="accent2"/>
                </a:solidFill>
              </a:rPr>
              <a:t>类是运行时动态装载的。使</a:t>
            </a:r>
            <a:r>
              <a:rPr lang="en-US" altLang="zh-CN" sz="2800" b="1" dirty="0">
                <a:solidFill>
                  <a:schemeClr val="accent2"/>
                </a:solidFill>
              </a:rPr>
              <a:t>Java</a:t>
            </a:r>
            <a:r>
              <a:rPr lang="zh-CN" altLang="en-US" sz="2800" b="1" dirty="0">
                <a:solidFill>
                  <a:schemeClr val="accent2"/>
                </a:solidFill>
              </a:rPr>
              <a:t>可以动态地维护应用系统及其支持类之间的一致性。</a:t>
            </a:r>
            <a:endParaRPr lang="en-US" altLang="zh-CN" sz="2800" b="1" dirty="0">
              <a:solidFill>
                <a:schemeClr val="accent2"/>
              </a:solidFill>
            </a:endParaRPr>
          </a:p>
          <a:p>
            <a:pPr eaLnBrk="1" hangingPunct="1"/>
            <a:endParaRPr lang="en-US" altLang="zh-CN" dirty="0">
              <a:latin typeface="宋体" pitchFamily="2" charset="-122"/>
            </a:endParaRPr>
          </a:p>
          <a:p>
            <a:pPr eaLnBrk="1" hangingPunct="1"/>
            <a:r>
              <a:rPr lang="zh-CN" altLang="en-US" b="1" dirty="0">
                <a:latin typeface="宋体" pitchFamily="2" charset="-122"/>
              </a:rPr>
              <a:t>在</a:t>
            </a:r>
            <a:r>
              <a:rPr lang="en-US" altLang="zh-CN" b="1" dirty="0">
                <a:cs typeface="Times New Roman" pitchFamily="18" charset="0"/>
              </a:rPr>
              <a:t>C++</a:t>
            </a:r>
            <a:r>
              <a:rPr lang="zh-CN" altLang="en-US" b="1" dirty="0">
                <a:latin typeface="宋体" pitchFamily="2" charset="-122"/>
              </a:rPr>
              <a:t>程序设计过程中，每当在类中增加一个实例变量或一个成员函数后，</a:t>
            </a:r>
            <a:r>
              <a:rPr lang="zh-CN" altLang="en-US" b="1" dirty="0">
                <a:cs typeface="Times New Roman" pitchFamily="18" charset="0"/>
              </a:rPr>
              <a:t> </a:t>
            </a:r>
            <a:r>
              <a:rPr lang="zh-CN" altLang="en-US" b="1" dirty="0">
                <a:latin typeface="宋体" pitchFamily="2" charset="-122"/>
              </a:rPr>
              <a:t>引用该类的所有子类都必须重新编译，否则将导致程序崩溃。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41BA0A66-AAD8-4B2B-98FA-97B0B8701050}" type="slidenum">
              <a:rPr lang="en-US" altLang="zh-CN" sz="1400" smtClean="0">
                <a:solidFill>
                  <a:schemeClr val="bg2"/>
                </a:solidFill>
                <a:latin typeface="Arial" pitchFamily="34" charset="0"/>
              </a:rPr>
              <a:pPr eaLnBrk="1" hangingPunct="1"/>
              <a:t>29</a:t>
            </a:fld>
            <a:endParaRPr lang="en-US" altLang="zh-CN" sz="1400" smtClean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zh-CN" altLang="en-US" sz="3200" smtClean="0">
                <a:latin typeface="Times New Roman" pitchFamily="18" charset="0"/>
                <a:cs typeface="Times New Roman" pitchFamily="18" charset="0"/>
              </a:rPr>
              <a:t>的发展历史与</a:t>
            </a:r>
            <a:r>
              <a:rPr lang="en-US" altLang="zh-CN" sz="3200" smtClean="0"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zh-CN" altLang="en-US" sz="3200" smtClean="0">
                <a:latin typeface="Times New Roman" pitchFamily="18" charset="0"/>
                <a:cs typeface="Times New Roman" pitchFamily="18" charset="0"/>
              </a:rPr>
              <a:t>的特征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28775"/>
            <a:ext cx="8178800" cy="4429125"/>
          </a:xfrm>
        </p:spPr>
        <p:txBody>
          <a:bodyPr/>
          <a:lstStyle/>
          <a:p>
            <a:pPr eaLnBrk="1" hangingPunct="1"/>
            <a:r>
              <a:rPr lang="zh-CN" altLang="en-US" sz="2800" smtClean="0">
                <a:latin typeface="Times New Roman" pitchFamily="18" charset="0"/>
                <a:cs typeface="Times New Roman" pitchFamily="18" charset="0"/>
              </a:rPr>
              <a:t>基于</a:t>
            </a:r>
            <a:r>
              <a:rPr lang="en-US" altLang="zh-CN" sz="2800" smtClean="0">
                <a:latin typeface="Times New Roman" pitchFamily="18" charset="0"/>
                <a:cs typeface="Times New Roman" pitchFamily="18" charset="0"/>
              </a:rPr>
              <a:t>OO</a:t>
            </a:r>
            <a:r>
              <a:rPr lang="zh-CN" altLang="en-US" sz="2800" smtClean="0">
                <a:latin typeface="Times New Roman" pitchFamily="18" charset="0"/>
                <a:cs typeface="Times New Roman" pitchFamily="18" charset="0"/>
              </a:rPr>
              <a:t>技术</a:t>
            </a:r>
          </a:p>
          <a:p>
            <a:pPr lvl="2" eaLnBrk="1" hangingPunct="1"/>
            <a:r>
              <a:rPr lang="zh-CN" altLang="en-US" sz="2000" smtClean="0">
                <a:latin typeface="Times New Roman" pitchFamily="18" charset="0"/>
                <a:cs typeface="Times New Roman" pitchFamily="18" charset="0"/>
              </a:rPr>
              <a:t>面向对象</a:t>
            </a:r>
          </a:p>
          <a:p>
            <a:pPr eaLnBrk="1" hangingPunct="1"/>
            <a:r>
              <a:rPr lang="zh-CN" altLang="en-US" sz="2800" smtClean="0">
                <a:latin typeface="Times New Roman" pitchFamily="18" charset="0"/>
                <a:cs typeface="Times New Roman" pitchFamily="18" charset="0"/>
              </a:rPr>
              <a:t>面向嵌入式应用</a:t>
            </a:r>
          </a:p>
          <a:p>
            <a:pPr lvl="2" eaLnBrk="1" hangingPunct="1"/>
            <a:r>
              <a:rPr lang="zh-CN" altLang="en-US" sz="2000" smtClean="0">
                <a:latin typeface="Times New Roman" pitchFamily="18" charset="0"/>
                <a:cs typeface="Times New Roman" pitchFamily="18" charset="0"/>
              </a:rPr>
              <a:t>简单</a:t>
            </a:r>
          </a:p>
          <a:p>
            <a:pPr lvl="2" eaLnBrk="1" hangingPunct="1"/>
            <a:r>
              <a:rPr lang="zh-CN" altLang="en-US" sz="2000" smtClean="0">
                <a:latin typeface="Times New Roman" pitchFamily="18" charset="0"/>
                <a:cs typeface="Times New Roman" pitchFamily="18" charset="0"/>
              </a:rPr>
              <a:t>安全可靠</a:t>
            </a:r>
          </a:p>
          <a:p>
            <a:pPr eaLnBrk="1" hangingPunct="1"/>
            <a:r>
              <a:rPr lang="zh-CN" altLang="en-US" sz="2800" smtClean="0">
                <a:latin typeface="Times New Roman" pitchFamily="18" charset="0"/>
                <a:cs typeface="Times New Roman" pitchFamily="18" charset="0"/>
              </a:rPr>
              <a:t>面向网络应用</a:t>
            </a:r>
          </a:p>
          <a:p>
            <a:pPr lvl="2" eaLnBrk="1" hangingPunct="1"/>
            <a:r>
              <a:rPr lang="zh-CN" altLang="en-US" sz="2000" smtClean="0">
                <a:latin typeface="Times New Roman" pitchFamily="18" charset="0"/>
                <a:cs typeface="Times New Roman" pitchFamily="18" charset="0"/>
              </a:rPr>
              <a:t>分布式</a:t>
            </a:r>
          </a:p>
          <a:p>
            <a:pPr lvl="2" eaLnBrk="1" hangingPunct="1"/>
            <a:r>
              <a:rPr lang="zh-CN" altLang="en-US" sz="2000" smtClean="0">
                <a:latin typeface="Times New Roman" pitchFamily="18" charset="0"/>
                <a:cs typeface="Times New Roman" pitchFamily="18" charset="0"/>
              </a:rPr>
              <a:t>可移植（体系结构中立，半编译半解释）</a:t>
            </a:r>
            <a:r>
              <a:rPr lang="en-US" altLang="zh-CN" sz="2000" smtClean="0">
                <a:latin typeface="Times New Roman" pitchFamily="18" charset="0"/>
                <a:cs typeface="Times New Roman" pitchFamily="18" charset="0"/>
              </a:rPr>
              <a:t>//</a:t>
            </a:r>
            <a:r>
              <a:rPr lang="zh-CN" altLang="en-US" sz="2000" smtClean="0">
                <a:latin typeface="Times New Roman" pitchFamily="18" charset="0"/>
                <a:cs typeface="Times New Roman" pitchFamily="18" charset="0"/>
              </a:rPr>
              <a:t>异构性强</a:t>
            </a:r>
          </a:p>
          <a:p>
            <a:pPr lvl="2" eaLnBrk="1" hangingPunct="1"/>
            <a:r>
              <a:rPr lang="zh-CN" altLang="en-US" sz="2000" smtClean="0">
                <a:latin typeface="Times New Roman" pitchFamily="18" charset="0"/>
                <a:cs typeface="Times New Roman" pitchFamily="18" charset="0"/>
              </a:rPr>
              <a:t>高性能（多线程）</a:t>
            </a:r>
            <a:r>
              <a:rPr lang="en-US" altLang="zh-CN" sz="2000" smtClean="0">
                <a:latin typeface="Times New Roman" pitchFamily="18" charset="0"/>
                <a:cs typeface="Times New Roman" pitchFamily="18" charset="0"/>
              </a:rPr>
              <a:t>//</a:t>
            </a:r>
            <a:r>
              <a:rPr lang="zh-CN" altLang="en-US" sz="2000" smtClean="0">
                <a:latin typeface="Times New Roman" pitchFamily="18" charset="0"/>
                <a:cs typeface="Times New Roman" pitchFamily="18" charset="0"/>
              </a:rPr>
              <a:t>服务器并发访问量大，负载重</a:t>
            </a:r>
          </a:p>
          <a:p>
            <a:pPr lvl="2" eaLnBrk="1" hangingPunct="1"/>
            <a:r>
              <a:rPr lang="zh-CN" altLang="en-US" sz="2000" smtClean="0">
                <a:latin typeface="Times New Roman" pitchFamily="18" charset="0"/>
                <a:cs typeface="Times New Roman" pitchFamily="18" charset="0"/>
              </a:rPr>
              <a:t>动态性</a:t>
            </a:r>
            <a:r>
              <a:rPr lang="en-US" altLang="zh-CN" sz="2000" smtClean="0">
                <a:latin typeface="Times New Roman" pitchFamily="18" charset="0"/>
                <a:cs typeface="Times New Roman" pitchFamily="18" charset="0"/>
              </a:rPr>
              <a:t>//</a:t>
            </a:r>
            <a:r>
              <a:rPr lang="zh-CN" altLang="en-US" sz="2000" smtClean="0">
                <a:latin typeface="Times New Roman" pitchFamily="18" charset="0"/>
                <a:cs typeface="Times New Roman" pitchFamily="18" charset="0"/>
              </a:rPr>
              <a:t>网络环境动态变化性强</a:t>
            </a:r>
          </a:p>
          <a:p>
            <a:pPr lvl="1" eaLnBrk="1" hangingPunct="1"/>
            <a:endParaRPr lang="en-US" altLang="zh-CN" sz="240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F1FDB2A7-BEFA-4CB5-B172-2B4EA93880EB}" type="slidenum">
              <a:rPr lang="en-US" altLang="zh-CN" sz="1400" smtClean="0">
                <a:solidFill>
                  <a:schemeClr val="bg2"/>
                </a:solidFill>
                <a:latin typeface="Arial" pitchFamily="34" charset="0"/>
              </a:rPr>
              <a:pPr eaLnBrk="1" hangingPunct="1"/>
              <a:t>3</a:t>
            </a:fld>
            <a:endParaRPr lang="en-US" altLang="zh-CN" sz="1400" smtClean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4099" name="Text Box 7"/>
          <p:cNvSpPr txBox="1">
            <a:spLocks noChangeArrowheads="1"/>
          </p:cNvSpPr>
          <p:nvPr/>
        </p:nvSpPr>
        <p:spPr bwMode="auto">
          <a:xfrm>
            <a:off x="857250" y="1714500"/>
            <a:ext cx="7929563" cy="474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0" lang="en-US" altLang="zh-CN" sz="1800" b="1">
                <a:latin typeface="Garamond" pitchFamily="18" charset="0"/>
              </a:rPr>
              <a:t>      1991</a:t>
            </a:r>
            <a:r>
              <a:rPr kumimoji="0" lang="zh-CN" altLang="en-US" sz="1800" b="1">
                <a:latin typeface="Garamond" pitchFamily="18" charset="0"/>
              </a:rPr>
              <a:t>年成立</a:t>
            </a:r>
            <a:r>
              <a:rPr kumimoji="0" lang="en-US" altLang="zh-CN" sz="1800" b="1">
                <a:latin typeface="Garamond" pitchFamily="18" charset="0"/>
              </a:rPr>
              <a:t>Green</a:t>
            </a:r>
            <a:r>
              <a:rPr kumimoji="0" lang="zh-CN" altLang="en-US" sz="1800" b="1">
                <a:latin typeface="Garamond" pitchFamily="18" charset="0"/>
              </a:rPr>
              <a:t>项目小组。</a:t>
            </a:r>
            <a:endParaRPr kumimoji="0" lang="en-US" altLang="zh-CN" sz="1800" b="1">
              <a:latin typeface="Garamond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kumimoji="0" lang="en-US" altLang="zh-CN" sz="1800" b="1">
                <a:solidFill>
                  <a:srgbClr val="0070C0"/>
                </a:solidFill>
                <a:latin typeface="Garamond" pitchFamily="18" charset="0"/>
              </a:rPr>
              <a:t>      1995</a:t>
            </a:r>
            <a:r>
              <a:rPr kumimoji="0" lang="zh-CN" altLang="en-US" sz="1800" b="1">
                <a:solidFill>
                  <a:srgbClr val="0070C0"/>
                </a:solidFill>
                <a:latin typeface="Garamond" pitchFamily="18" charset="0"/>
              </a:rPr>
              <a:t>年</a:t>
            </a:r>
            <a:r>
              <a:rPr kumimoji="0" lang="en-US" altLang="zh-CN" sz="1800" b="1">
                <a:solidFill>
                  <a:srgbClr val="0070C0"/>
                </a:solidFill>
                <a:latin typeface="Garamond" pitchFamily="18" charset="0"/>
              </a:rPr>
              <a:t>5</a:t>
            </a:r>
            <a:r>
              <a:rPr kumimoji="0" lang="zh-CN" altLang="en-US" sz="1800" b="1">
                <a:solidFill>
                  <a:srgbClr val="0070C0"/>
                </a:solidFill>
                <a:latin typeface="Garamond" pitchFamily="18" charset="0"/>
              </a:rPr>
              <a:t>月</a:t>
            </a:r>
            <a:r>
              <a:rPr kumimoji="0" lang="en-US" altLang="zh-CN" sz="1800" b="1">
                <a:solidFill>
                  <a:srgbClr val="0070C0"/>
                </a:solidFill>
                <a:latin typeface="Garamond" pitchFamily="18" charset="0"/>
              </a:rPr>
              <a:t>23</a:t>
            </a:r>
            <a:r>
              <a:rPr kumimoji="0" lang="zh-CN" altLang="en-US" sz="1800" b="1">
                <a:solidFill>
                  <a:srgbClr val="0070C0"/>
                </a:solidFill>
                <a:latin typeface="Garamond" pitchFamily="18" charset="0"/>
              </a:rPr>
              <a:t>日，</a:t>
            </a:r>
            <a:r>
              <a:rPr kumimoji="0" lang="en-US" altLang="zh-CN" sz="1800" b="1">
                <a:solidFill>
                  <a:srgbClr val="0070C0"/>
                </a:solidFill>
                <a:latin typeface="Garamond" pitchFamily="18" charset="0"/>
              </a:rPr>
              <a:t>Sun</a:t>
            </a:r>
            <a:r>
              <a:rPr kumimoji="0" lang="zh-CN" altLang="en-US" sz="1800" b="1">
                <a:solidFill>
                  <a:srgbClr val="0070C0"/>
                </a:solidFill>
                <a:latin typeface="Garamond" pitchFamily="18" charset="0"/>
              </a:rPr>
              <a:t>公司正式发布</a:t>
            </a:r>
            <a:r>
              <a:rPr kumimoji="0" lang="en-US" altLang="zh-CN" sz="1800" b="1">
                <a:solidFill>
                  <a:srgbClr val="0070C0"/>
                </a:solidFill>
                <a:latin typeface="Garamond" pitchFamily="18" charset="0"/>
              </a:rPr>
              <a:t>Java</a:t>
            </a:r>
            <a:r>
              <a:rPr kumimoji="0" lang="zh-CN" altLang="en-US" sz="1800" b="1">
                <a:solidFill>
                  <a:srgbClr val="0070C0"/>
                </a:solidFill>
                <a:latin typeface="Garamond" pitchFamily="18" charset="0"/>
              </a:rPr>
              <a:t>和</a:t>
            </a:r>
            <a:r>
              <a:rPr kumimoji="0" lang="en-US" altLang="zh-CN" sz="1800" b="1">
                <a:solidFill>
                  <a:srgbClr val="0070C0"/>
                </a:solidFill>
                <a:latin typeface="Garamond" pitchFamily="18" charset="0"/>
              </a:rPr>
              <a:t>HotJava</a:t>
            </a:r>
            <a:r>
              <a:rPr kumimoji="0" lang="zh-CN" altLang="en-US" sz="1800" b="1">
                <a:solidFill>
                  <a:srgbClr val="0070C0"/>
                </a:solidFill>
                <a:latin typeface="Garamond" pitchFamily="18" charset="0"/>
              </a:rPr>
              <a:t>浏览器。</a:t>
            </a:r>
            <a:endParaRPr kumimoji="0" lang="en-US" altLang="zh-CN" sz="1800" b="1">
              <a:solidFill>
                <a:srgbClr val="0070C0"/>
              </a:solidFill>
              <a:latin typeface="Garamond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kumimoji="0" lang="en-US" altLang="zh-CN" sz="1800" b="1">
                <a:latin typeface="Garamond" pitchFamily="18" charset="0"/>
              </a:rPr>
              <a:t>      1996</a:t>
            </a:r>
            <a:r>
              <a:rPr kumimoji="0" lang="zh-CN" altLang="en-US" sz="1800" b="1">
                <a:latin typeface="Garamond" pitchFamily="18" charset="0"/>
              </a:rPr>
              <a:t>年</a:t>
            </a:r>
            <a:r>
              <a:rPr kumimoji="0" lang="en-US" altLang="zh-CN" sz="1800" b="1">
                <a:latin typeface="Garamond" pitchFamily="18" charset="0"/>
              </a:rPr>
              <a:t>1</a:t>
            </a:r>
            <a:r>
              <a:rPr kumimoji="0" lang="zh-CN" altLang="en-US" sz="1800" b="1">
                <a:latin typeface="Garamond" pitchFamily="18" charset="0"/>
              </a:rPr>
              <a:t>月，</a:t>
            </a:r>
            <a:r>
              <a:rPr kumimoji="0" lang="en-US" altLang="zh-CN" sz="1800" b="1">
                <a:latin typeface="Garamond" pitchFamily="18" charset="0"/>
              </a:rPr>
              <a:t>Sun</a:t>
            </a:r>
            <a:r>
              <a:rPr kumimoji="0" lang="zh-CN" altLang="en-US" sz="1800" b="1">
                <a:latin typeface="Garamond" pitchFamily="18" charset="0"/>
              </a:rPr>
              <a:t>发布了</a:t>
            </a:r>
            <a:r>
              <a:rPr kumimoji="0" lang="en-US" altLang="zh-CN" sz="1800" b="1">
                <a:latin typeface="Garamond" pitchFamily="18" charset="0"/>
              </a:rPr>
              <a:t>Java</a:t>
            </a:r>
            <a:r>
              <a:rPr kumimoji="0" lang="zh-CN" altLang="en-US" sz="1800" b="1">
                <a:latin typeface="Garamond" pitchFamily="18" charset="0"/>
              </a:rPr>
              <a:t>的第一个开发工具包（</a:t>
            </a:r>
            <a:r>
              <a:rPr kumimoji="0" lang="en-US" altLang="zh-CN" sz="1800" b="1">
                <a:latin typeface="Garamond" pitchFamily="18" charset="0"/>
              </a:rPr>
              <a:t>JDK 1.0</a:t>
            </a:r>
            <a:r>
              <a:rPr kumimoji="0" lang="zh-CN" altLang="en-US" sz="1800" b="1">
                <a:latin typeface="Garamond" pitchFamily="18" charset="0"/>
              </a:rPr>
              <a:t>），这是</a:t>
            </a:r>
            <a:r>
              <a:rPr kumimoji="0" lang="en-US" altLang="zh-CN" sz="1800" b="1">
                <a:latin typeface="Garamond" pitchFamily="18" charset="0"/>
              </a:rPr>
              <a:t>Java</a:t>
            </a:r>
            <a:r>
              <a:rPr kumimoji="0" lang="zh-CN" altLang="en-US" sz="1800" b="1">
                <a:latin typeface="Garamond" pitchFamily="18" charset="0"/>
              </a:rPr>
              <a:t>发展历程中的重要里程碑，标志着</a:t>
            </a:r>
            <a:r>
              <a:rPr kumimoji="0" lang="en-US" altLang="zh-CN" sz="1800" b="1">
                <a:latin typeface="Garamond" pitchFamily="18" charset="0"/>
              </a:rPr>
              <a:t>Java</a:t>
            </a:r>
            <a:r>
              <a:rPr kumimoji="0" lang="zh-CN" altLang="en-US" sz="1800" b="1">
                <a:latin typeface="Garamond" pitchFamily="18" charset="0"/>
              </a:rPr>
              <a:t>成为一种独立的开发工具。</a:t>
            </a:r>
            <a:endParaRPr kumimoji="0" lang="en-US" altLang="zh-CN" sz="1800" b="1">
              <a:latin typeface="Garamond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kumimoji="0" lang="en-US" altLang="zh-CN" sz="1800" b="1">
                <a:solidFill>
                  <a:srgbClr val="0070C0"/>
                </a:solidFill>
                <a:latin typeface="Garamond" pitchFamily="18" charset="0"/>
              </a:rPr>
              <a:t>      1998</a:t>
            </a:r>
            <a:r>
              <a:rPr kumimoji="0" lang="zh-CN" altLang="en-US" sz="1800" b="1">
                <a:solidFill>
                  <a:srgbClr val="0070C0"/>
                </a:solidFill>
                <a:latin typeface="Garamond" pitchFamily="18" charset="0"/>
              </a:rPr>
              <a:t>年</a:t>
            </a:r>
            <a:r>
              <a:rPr kumimoji="0" lang="en-US" altLang="zh-CN" sz="1800" b="1">
                <a:solidFill>
                  <a:srgbClr val="0070C0"/>
                </a:solidFill>
                <a:latin typeface="Garamond" pitchFamily="18" charset="0"/>
              </a:rPr>
              <a:t>12</a:t>
            </a:r>
            <a:r>
              <a:rPr kumimoji="0" lang="zh-CN" altLang="en-US" sz="1800" b="1">
                <a:solidFill>
                  <a:srgbClr val="0070C0"/>
                </a:solidFill>
                <a:latin typeface="Garamond" pitchFamily="18" charset="0"/>
              </a:rPr>
              <a:t>月</a:t>
            </a:r>
            <a:r>
              <a:rPr kumimoji="0" lang="en-US" altLang="zh-CN" sz="1800" b="1">
                <a:solidFill>
                  <a:srgbClr val="0070C0"/>
                </a:solidFill>
                <a:latin typeface="Garamond" pitchFamily="18" charset="0"/>
              </a:rPr>
              <a:t>8</a:t>
            </a:r>
            <a:r>
              <a:rPr kumimoji="0" lang="zh-CN" altLang="en-US" sz="1800" b="1">
                <a:solidFill>
                  <a:srgbClr val="0070C0"/>
                </a:solidFill>
                <a:latin typeface="Garamond" pitchFamily="18" charset="0"/>
              </a:rPr>
              <a:t>日，第二代</a:t>
            </a:r>
            <a:r>
              <a:rPr kumimoji="0" lang="en-US" altLang="zh-CN" sz="1800" b="1">
                <a:solidFill>
                  <a:srgbClr val="0070C0"/>
                </a:solidFill>
                <a:latin typeface="Garamond" pitchFamily="18" charset="0"/>
              </a:rPr>
              <a:t>Java</a:t>
            </a:r>
            <a:r>
              <a:rPr kumimoji="0" lang="zh-CN" altLang="en-US" sz="1800" b="1">
                <a:solidFill>
                  <a:srgbClr val="0070C0"/>
                </a:solidFill>
                <a:latin typeface="Garamond" pitchFamily="18" charset="0"/>
              </a:rPr>
              <a:t>平台的企业版</a:t>
            </a:r>
            <a:r>
              <a:rPr kumimoji="0" lang="en-US" altLang="zh-CN" sz="1800" b="1">
                <a:solidFill>
                  <a:srgbClr val="0070C0"/>
                </a:solidFill>
                <a:latin typeface="Garamond" pitchFamily="18" charset="0"/>
              </a:rPr>
              <a:t>J2EE</a:t>
            </a:r>
            <a:r>
              <a:rPr kumimoji="0" lang="zh-CN" altLang="en-US" sz="1800" b="1">
                <a:solidFill>
                  <a:srgbClr val="0070C0"/>
                </a:solidFill>
                <a:latin typeface="Garamond" pitchFamily="18" charset="0"/>
              </a:rPr>
              <a:t>发布。</a:t>
            </a:r>
            <a:r>
              <a:rPr kumimoji="0" lang="en-US" altLang="zh-CN" sz="1800" b="1">
                <a:solidFill>
                  <a:srgbClr val="0070C0"/>
                </a:solidFill>
                <a:latin typeface="Garamond" pitchFamily="18" charset="0"/>
              </a:rPr>
              <a:t>1999</a:t>
            </a:r>
            <a:r>
              <a:rPr kumimoji="0" lang="zh-CN" altLang="en-US" sz="1800" b="1">
                <a:solidFill>
                  <a:srgbClr val="0070C0"/>
                </a:solidFill>
                <a:latin typeface="Garamond" pitchFamily="18" charset="0"/>
              </a:rPr>
              <a:t>年</a:t>
            </a:r>
            <a:r>
              <a:rPr kumimoji="0" lang="en-US" altLang="zh-CN" sz="1800" b="1">
                <a:solidFill>
                  <a:srgbClr val="0070C0"/>
                </a:solidFill>
                <a:latin typeface="Garamond" pitchFamily="18" charset="0"/>
              </a:rPr>
              <a:t>6</a:t>
            </a:r>
            <a:r>
              <a:rPr kumimoji="0" lang="zh-CN" altLang="en-US" sz="1800" b="1">
                <a:solidFill>
                  <a:srgbClr val="0070C0"/>
                </a:solidFill>
                <a:latin typeface="Garamond" pitchFamily="18" charset="0"/>
              </a:rPr>
              <a:t>月，</a:t>
            </a:r>
            <a:r>
              <a:rPr kumimoji="0" lang="en-US" altLang="zh-CN" sz="1800" b="1">
                <a:solidFill>
                  <a:srgbClr val="0070C0"/>
                </a:solidFill>
                <a:latin typeface="Garamond" pitchFamily="18" charset="0"/>
              </a:rPr>
              <a:t>Sun</a:t>
            </a:r>
            <a:r>
              <a:rPr kumimoji="0" lang="zh-CN" altLang="en-US" sz="1800" b="1">
                <a:solidFill>
                  <a:srgbClr val="0070C0"/>
                </a:solidFill>
                <a:latin typeface="Garamond" pitchFamily="18" charset="0"/>
              </a:rPr>
              <a:t>公司发布了第二代</a:t>
            </a:r>
            <a:r>
              <a:rPr kumimoji="0" lang="en-US" altLang="zh-CN" sz="1800" b="1">
                <a:solidFill>
                  <a:srgbClr val="0070C0"/>
                </a:solidFill>
                <a:latin typeface="Garamond" pitchFamily="18" charset="0"/>
              </a:rPr>
              <a:t>Java</a:t>
            </a:r>
            <a:r>
              <a:rPr kumimoji="0" lang="zh-CN" altLang="en-US" sz="1800" b="1">
                <a:solidFill>
                  <a:srgbClr val="0070C0"/>
                </a:solidFill>
                <a:latin typeface="Garamond" pitchFamily="18" charset="0"/>
              </a:rPr>
              <a:t>平台的</a:t>
            </a:r>
            <a:r>
              <a:rPr kumimoji="0" lang="en-US" altLang="zh-CN" sz="1800" b="1">
                <a:solidFill>
                  <a:srgbClr val="0070C0"/>
                </a:solidFill>
                <a:latin typeface="Garamond" pitchFamily="18" charset="0"/>
              </a:rPr>
              <a:t>3</a:t>
            </a:r>
            <a:r>
              <a:rPr kumimoji="0" lang="zh-CN" altLang="en-US" sz="1800" b="1">
                <a:solidFill>
                  <a:srgbClr val="0070C0"/>
                </a:solidFill>
                <a:latin typeface="Garamond" pitchFamily="18" charset="0"/>
              </a:rPr>
              <a:t>个版本：</a:t>
            </a:r>
            <a:r>
              <a:rPr kumimoji="0" lang="en-US" altLang="zh-CN" sz="1800" b="1">
                <a:solidFill>
                  <a:srgbClr val="0070C0"/>
                </a:solidFill>
                <a:latin typeface="Garamond" pitchFamily="18" charset="0"/>
              </a:rPr>
              <a:t>J2ME</a:t>
            </a:r>
            <a:r>
              <a:rPr kumimoji="0" lang="zh-CN" altLang="en-US" sz="1800" b="1">
                <a:solidFill>
                  <a:srgbClr val="0070C0"/>
                </a:solidFill>
                <a:latin typeface="Garamond" pitchFamily="18" charset="0"/>
              </a:rPr>
              <a:t>（</a:t>
            </a:r>
            <a:r>
              <a:rPr kumimoji="0" lang="en-US" altLang="zh-CN" sz="1800" b="1">
                <a:solidFill>
                  <a:srgbClr val="0070C0"/>
                </a:solidFill>
                <a:latin typeface="Garamond" pitchFamily="18" charset="0"/>
              </a:rPr>
              <a:t>Java2</a:t>
            </a:r>
            <a:r>
              <a:rPr kumimoji="0" lang="zh-CN" altLang="en-US" sz="1800" b="1">
                <a:solidFill>
                  <a:srgbClr val="0070C0"/>
                </a:solidFill>
                <a:latin typeface="Garamond" pitchFamily="18" charset="0"/>
              </a:rPr>
              <a:t>平台的微型版），应用于移动、无线及有限资源的环境；</a:t>
            </a:r>
            <a:r>
              <a:rPr kumimoji="0" lang="en-US" altLang="zh-CN" sz="1800" b="1">
                <a:solidFill>
                  <a:srgbClr val="0070C0"/>
                </a:solidFill>
                <a:latin typeface="Garamond" pitchFamily="18" charset="0"/>
              </a:rPr>
              <a:t>J2SE</a:t>
            </a:r>
            <a:r>
              <a:rPr kumimoji="0" lang="zh-CN" altLang="en-US" sz="1800" b="1">
                <a:solidFill>
                  <a:srgbClr val="0070C0"/>
                </a:solidFill>
                <a:latin typeface="Garamond" pitchFamily="18" charset="0"/>
              </a:rPr>
              <a:t>（</a:t>
            </a:r>
            <a:r>
              <a:rPr kumimoji="0" lang="en-US" altLang="zh-CN" sz="1800" b="1">
                <a:solidFill>
                  <a:srgbClr val="0070C0"/>
                </a:solidFill>
                <a:latin typeface="Garamond" pitchFamily="18" charset="0"/>
              </a:rPr>
              <a:t>Java 2</a:t>
            </a:r>
            <a:r>
              <a:rPr kumimoji="0" lang="zh-CN" altLang="en-US" sz="1800" b="1">
                <a:solidFill>
                  <a:srgbClr val="0070C0"/>
                </a:solidFill>
                <a:latin typeface="Garamond" pitchFamily="18" charset="0"/>
              </a:rPr>
              <a:t>平台的标准版），应用于桌面环境；</a:t>
            </a:r>
            <a:r>
              <a:rPr kumimoji="0" lang="en-US" altLang="zh-CN" sz="1800" b="1">
                <a:solidFill>
                  <a:srgbClr val="0070C0"/>
                </a:solidFill>
                <a:latin typeface="Garamond" pitchFamily="18" charset="0"/>
              </a:rPr>
              <a:t>J2EE</a:t>
            </a:r>
            <a:r>
              <a:rPr kumimoji="0" lang="zh-CN" altLang="en-US" sz="1800" b="1">
                <a:solidFill>
                  <a:srgbClr val="0070C0"/>
                </a:solidFill>
                <a:latin typeface="Garamond" pitchFamily="18" charset="0"/>
              </a:rPr>
              <a:t>（</a:t>
            </a:r>
            <a:r>
              <a:rPr kumimoji="0" lang="en-US" altLang="zh-CN" sz="1800" b="1">
                <a:solidFill>
                  <a:srgbClr val="0070C0"/>
                </a:solidFill>
                <a:latin typeface="Garamond" pitchFamily="18" charset="0"/>
              </a:rPr>
              <a:t>Java 2</a:t>
            </a:r>
            <a:r>
              <a:rPr kumimoji="0" lang="zh-CN" altLang="en-US" sz="1800" b="1">
                <a:solidFill>
                  <a:srgbClr val="0070C0"/>
                </a:solidFill>
                <a:latin typeface="Garamond" pitchFamily="18" charset="0"/>
              </a:rPr>
              <a:t>平台的企业版），应用于基于</a:t>
            </a:r>
            <a:r>
              <a:rPr kumimoji="0" lang="en-US" altLang="zh-CN" sz="1800" b="1">
                <a:solidFill>
                  <a:srgbClr val="0070C0"/>
                </a:solidFill>
                <a:latin typeface="Garamond" pitchFamily="18" charset="0"/>
              </a:rPr>
              <a:t>Java</a:t>
            </a:r>
            <a:r>
              <a:rPr kumimoji="0" lang="zh-CN" altLang="en-US" sz="1800" b="1">
                <a:solidFill>
                  <a:srgbClr val="0070C0"/>
                </a:solidFill>
                <a:latin typeface="Garamond" pitchFamily="18" charset="0"/>
              </a:rPr>
              <a:t>的应用服务器。</a:t>
            </a:r>
            <a:r>
              <a:rPr kumimoji="0" lang="en-US" altLang="zh-CN" sz="1800" b="1">
                <a:solidFill>
                  <a:srgbClr val="0070C0"/>
                </a:solidFill>
                <a:latin typeface="Garamond" pitchFamily="18" charset="0"/>
              </a:rPr>
              <a:t>Java 2</a:t>
            </a:r>
            <a:r>
              <a:rPr kumimoji="0" lang="zh-CN" altLang="en-US" sz="1800" b="1">
                <a:solidFill>
                  <a:srgbClr val="0070C0"/>
                </a:solidFill>
                <a:latin typeface="Garamond" pitchFamily="18" charset="0"/>
              </a:rPr>
              <a:t>平台的发布，是</a:t>
            </a:r>
            <a:r>
              <a:rPr kumimoji="0" lang="en-US" altLang="zh-CN" sz="1800" b="1">
                <a:solidFill>
                  <a:srgbClr val="0070C0"/>
                </a:solidFill>
                <a:latin typeface="Garamond" pitchFamily="18" charset="0"/>
              </a:rPr>
              <a:t>Java</a:t>
            </a:r>
            <a:r>
              <a:rPr kumimoji="0" lang="zh-CN" altLang="en-US" sz="1800" b="1">
                <a:solidFill>
                  <a:srgbClr val="0070C0"/>
                </a:solidFill>
                <a:latin typeface="Garamond" pitchFamily="18" charset="0"/>
              </a:rPr>
              <a:t>发展过程中最重要的一个里程碑，标志着</a:t>
            </a:r>
            <a:r>
              <a:rPr kumimoji="0" lang="en-US" altLang="zh-CN" sz="1800" b="1">
                <a:solidFill>
                  <a:srgbClr val="0070C0"/>
                </a:solidFill>
                <a:latin typeface="Garamond" pitchFamily="18" charset="0"/>
              </a:rPr>
              <a:t>Java</a:t>
            </a:r>
            <a:r>
              <a:rPr kumimoji="0" lang="zh-CN" altLang="en-US" sz="1800" b="1">
                <a:solidFill>
                  <a:srgbClr val="0070C0"/>
                </a:solidFill>
                <a:latin typeface="Garamond" pitchFamily="18" charset="0"/>
              </a:rPr>
              <a:t>的应用开始普及。</a:t>
            </a:r>
            <a:endParaRPr kumimoji="0" lang="en-US" altLang="zh-CN" sz="1800" b="1">
              <a:solidFill>
                <a:srgbClr val="0070C0"/>
              </a:solidFill>
              <a:latin typeface="Garamond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kumimoji="0" lang="en-US" altLang="zh-CN" sz="1800" b="1">
                <a:latin typeface="Garamond" pitchFamily="18" charset="0"/>
              </a:rPr>
              <a:t>      2004</a:t>
            </a:r>
            <a:r>
              <a:rPr kumimoji="0" lang="zh-CN" altLang="en-US" sz="1800" b="1">
                <a:latin typeface="Garamond" pitchFamily="18" charset="0"/>
              </a:rPr>
              <a:t>年</a:t>
            </a:r>
            <a:r>
              <a:rPr kumimoji="0" lang="en-US" altLang="zh-CN" sz="1800" b="1">
                <a:latin typeface="Garamond" pitchFamily="18" charset="0"/>
              </a:rPr>
              <a:t>9</a:t>
            </a:r>
            <a:r>
              <a:rPr kumimoji="0" lang="zh-CN" altLang="en-US" sz="1800" b="1">
                <a:latin typeface="Garamond" pitchFamily="18" charset="0"/>
              </a:rPr>
              <a:t>月</a:t>
            </a:r>
            <a:r>
              <a:rPr kumimoji="0" lang="en-US" altLang="zh-CN" sz="1800" b="1">
                <a:latin typeface="Garamond" pitchFamily="18" charset="0"/>
              </a:rPr>
              <a:t>30</a:t>
            </a:r>
            <a:r>
              <a:rPr kumimoji="0" lang="zh-CN" altLang="en-US" sz="1800" b="1">
                <a:latin typeface="Garamond" pitchFamily="18" charset="0"/>
              </a:rPr>
              <a:t>日，</a:t>
            </a:r>
            <a:r>
              <a:rPr kumimoji="0" lang="en-US" altLang="zh-CN" sz="1800" b="1">
                <a:latin typeface="Garamond" pitchFamily="18" charset="0"/>
              </a:rPr>
              <a:t>J2SE1.5</a:t>
            </a:r>
            <a:r>
              <a:rPr kumimoji="0" lang="zh-CN" altLang="en-US" sz="1800" b="1">
                <a:latin typeface="Garamond" pitchFamily="18" charset="0"/>
              </a:rPr>
              <a:t>发布，成为</a:t>
            </a:r>
            <a:r>
              <a:rPr kumimoji="0" lang="en-US" altLang="zh-CN" sz="1800" b="1">
                <a:latin typeface="Garamond" pitchFamily="18" charset="0"/>
              </a:rPr>
              <a:t>Java</a:t>
            </a:r>
            <a:r>
              <a:rPr kumimoji="0" lang="zh-CN" altLang="en-US" sz="1800" b="1">
                <a:latin typeface="Garamond" pitchFamily="18" charset="0"/>
              </a:rPr>
              <a:t>语言发展史上的又一里程碑。为了表示该版本的重要性，</a:t>
            </a:r>
            <a:r>
              <a:rPr kumimoji="0" lang="en-US" altLang="zh-CN" sz="1800" b="1">
                <a:latin typeface="Garamond" pitchFamily="18" charset="0"/>
              </a:rPr>
              <a:t>J2SE 1.5</a:t>
            </a:r>
            <a:r>
              <a:rPr kumimoji="0" lang="zh-CN" altLang="en-US" sz="1800" b="1">
                <a:latin typeface="Garamond" pitchFamily="18" charset="0"/>
              </a:rPr>
              <a:t>更名为</a:t>
            </a:r>
            <a:r>
              <a:rPr kumimoji="0" lang="en-US" altLang="zh-CN" sz="1800" b="1">
                <a:latin typeface="Garamond" pitchFamily="18" charset="0"/>
              </a:rPr>
              <a:t>Java SE 5.0</a:t>
            </a:r>
            <a:r>
              <a:rPr kumimoji="0" lang="zh-CN" altLang="en-US" sz="1800" b="1">
                <a:latin typeface="Garamond" pitchFamily="18" charset="0"/>
              </a:rPr>
              <a:t>（内部版本号</a:t>
            </a:r>
            <a:r>
              <a:rPr kumimoji="0" lang="en-US" altLang="zh-CN" sz="1800" b="1">
                <a:latin typeface="Garamond" pitchFamily="18" charset="0"/>
              </a:rPr>
              <a:t>1.5.0</a:t>
            </a:r>
            <a:r>
              <a:rPr kumimoji="0" lang="zh-CN" altLang="en-US" sz="1800" b="1">
                <a:latin typeface="Garamond" pitchFamily="18" charset="0"/>
              </a:rPr>
              <a:t>）。</a:t>
            </a:r>
            <a:endParaRPr kumimoji="0" lang="en-US" altLang="zh-CN" sz="1800" b="1">
              <a:latin typeface="Garamond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kumimoji="0" lang="en-US" altLang="zh-CN" sz="1800" b="1">
                <a:solidFill>
                  <a:srgbClr val="0070C0"/>
                </a:solidFill>
                <a:latin typeface="Garamond" pitchFamily="18" charset="0"/>
              </a:rPr>
              <a:t>       2009</a:t>
            </a:r>
            <a:r>
              <a:rPr kumimoji="0" lang="zh-CN" altLang="en-US" sz="1800" b="1">
                <a:solidFill>
                  <a:srgbClr val="0070C0"/>
                </a:solidFill>
                <a:latin typeface="Garamond" pitchFamily="18" charset="0"/>
              </a:rPr>
              <a:t>年，甲骨文公司宣布收购</a:t>
            </a:r>
            <a:r>
              <a:rPr kumimoji="0" lang="en-US" altLang="zh-CN" sz="1800" b="1">
                <a:solidFill>
                  <a:srgbClr val="0070C0"/>
                </a:solidFill>
                <a:latin typeface="Garamond" pitchFamily="18" charset="0"/>
              </a:rPr>
              <a:t>Sun</a:t>
            </a:r>
            <a:r>
              <a:rPr kumimoji="0" lang="zh-CN" altLang="en-US" sz="1800" b="1">
                <a:solidFill>
                  <a:srgbClr val="0070C0"/>
                </a:solidFill>
                <a:latin typeface="Garamond" pitchFamily="18" charset="0"/>
              </a:rPr>
              <a:t>。</a:t>
            </a:r>
            <a:endParaRPr kumimoji="0" lang="en-US" altLang="zh-CN" sz="1800" b="1">
              <a:solidFill>
                <a:srgbClr val="0070C0"/>
              </a:solidFill>
              <a:latin typeface="Garamond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kumimoji="0" lang="en-US" altLang="zh-CN" sz="1800" b="1">
                <a:latin typeface="Garamond" pitchFamily="18" charset="0"/>
              </a:rPr>
              <a:t>       2011</a:t>
            </a:r>
            <a:r>
              <a:rPr kumimoji="0" lang="zh-CN" altLang="en-US" sz="1800" b="1">
                <a:latin typeface="Garamond" pitchFamily="18" charset="0"/>
              </a:rPr>
              <a:t>年，甲骨文公司举行了全球性的活动，以庆祝</a:t>
            </a:r>
            <a:r>
              <a:rPr kumimoji="0" lang="en-US" altLang="zh-CN" sz="1800" b="1">
                <a:latin typeface="Garamond" pitchFamily="18" charset="0"/>
              </a:rPr>
              <a:t>Java7</a:t>
            </a:r>
            <a:r>
              <a:rPr kumimoji="0" lang="zh-CN" altLang="en-US" sz="1800" b="1">
                <a:latin typeface="Garamond" pitchFamily="18" charset="0"/>
              </a:rPr>
              <a:t>的推出。</a:t>
            </a:r>
            <a:endParaRPr kumimoji="0" lang="en-US" altLang="zh-CN" sz="1800" b="1">
              <a:latin typeface="Garamond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kumimoji="0" lang="en-US" altLang="zh-CN" sz="1800" b="1">
                <a:solidFill>
                  <a:srgbClr val="0070C0"/>
                </a:solidFill>
                <a:latin typeface="Garamond" pitchFamily="18" charset="0"/>
              </a:rPr>
              <a:t>       2014</a:t>
            </a:r>
            <a:r>
              <a:rPr kumimoji="0" lang="zh-CN" altLang="en-US" sz="1800" b="1">
                <a:solidFill>
                  <a:srgbClr val="0070C0"/>
                </a:solidFill>
                <a:latin typeface="Garamond" pitchFamily="18" charset="0"/>
              </a:rPr>
              <a:t>年，甲骨文公司发布了</a:t>
            </a:r>
            <a:r>
              <a:rPr kumimoji="0" lang="en-US" altLang="zh-CN" sz="1800" b="1">
                <a:solidFill>
                  <a:srgbClr val="0070C0"/>
                </a:solidFill>
                <a:latin typeface="Garamond" pitchFamily="18" charset="0"/>
              </a:rPr>
              <a:t>Java8</a:t>
            </a:r>
            <a:r>
              <a:rPr kumimoji="0" lang="zh-CN" altLang="en-US" sz="1800" b="1">
                <a:solidFill>
                  <a:srgbClr val="0070C0"/>
                </a:solidFill>
                <a:latin typeface="Garamond" pitchFamily="18" charset="0"/>
              </a:rPr>
              <a:t>正式版。</a:t>
            </a:r>
            <a:endParaRPr kumimoji="0" lang="en-US" altLang="zh-CN" sz="1800" b="1">
              <a:solidFill>
                <a:srgbClr val="0070C0"/>
              </a:solidFill>
              <a:latin typeface="Garamond" pitchFamily="18" charset="0"/>
            </a:endParaRPr>
          </a:p>
        </p:txBody>
      </p:sp>
      <p:sp>
        <p:nvSpPr>
          <p:cNvPr id="4100" name="Rectangle 2"/>
          <p:cNvSpPr>
            <a:spLocks noChangeArrowheads="1"/>
          </p:cNvSpPr>
          <p:nvPr/>
        </p:nvSpPr>
        <p:spPr bwMode="auto">
          <a:xfrm>
            <a:off x="4572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n-US" altLang="zh-CN" sz="4000" b="1">
                <a:solidFill>
                  <a:schemeClr val="accent2"/>
                </a:solidFill>
                <a:cs typeface="Times New Roman" pitchFamily="18" charset="0"/>
              </a:rPr>
              <a:t>Java</a:t>
            </a:r>
            <a:r>
              <a:rPr lang="zh-CN" altLang="en-US" sz="4000" b="1">
                <a:solidFill>
                  <a:schemeClr val="accent2"/>
                </a:solidFill>
                <a:cs typeface="Times New Roman" pitchFamily="18" charset="0"/>
              </a:rPr>
              <a:t>的起源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03747899-1CA5-41C4-8D4F-E09D55C54477}" type="slidenum">
              <a:rPr lang="en-US" altLang="zh-CN" sz="1400" smtClean="0">
                <a:solidFill>
                  <a:schemeClr val="bg2"/>
                </a:solidFill>
                <a:latin typeface="Arial" pitchFamily="34" charset="0"/>
              </a:rPr>
              <a:pPr eaLnBrk="1" hangingPunct="1"/>
              <a:t>30</a:t>
            </a:fld>
            <a:endParaRPr lang="en-US" altLang="zh-CN" sz="1400" smtClean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1447800" y="762000"/>
            <a:ext cx="48133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000" b="1">
                <a:solidFill>
                  <a:schemeClr val="accent2"/>
                </a:solidFill>
              </a:rPr>
              <a:t>Java</a:t>
            </a:r>
            <a:r>
              <a:rPr lang="zh-CN" altLang="en-US" sz="4000" b="1">
                <a:solidFill>
                  <a:schemeClr val="accent2"/>
                </a:solidFill>
              </a:rPr>
              <a:t>的语法机制概述</a:t>
            </a:r>
            <a:endParaRPr lang="zh-CN" altLang="en-US" sz="4000"/>
          </a:p>
        </p:txBody>
      </p:sp>
      <p:sp>
        <p:nvSpPr>
          <p:cNvPr id="32772" name="Rectangle 5"/>
          <p:cNvSpPr>
            <a:spLocks noChangeArrowheads="1"/>
          </p:cNvSpPr>
          <p:nvPr/>
        </p:nvSpPr>
        <p:spPr bwMode="auto">
          <a:xfrm>
            <a:off x="990600" y="2133600"/>
            <a:ext cx="6611938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ebdings" pitchFamily="18" charset="2"/>
              <a:buChar char="="/>
            </a:pPr>
            <a:r>
              <a:rPr lang="en-US" altLang="zh-CN" b="1">
                <a:solidFill>
                  <a:schemeClr val="accent2"/>
                </a:solidFill>
                <a:latin typeface="Arial,Bold" charset="0"/>
              </a:rPr>
              <a:t>C++ as a model + better robustness support</a:t>
            </a:r>
          </a:p>
          <a:p>
            <a:pPr>
              <a:buFont typeface="Webdings" pitchFamily="18" charset="2"/>
              <a:buNone/>
            </a:pPr>
            <a:r>
              <a:rPr lang="en-US" altLang="zh-CN" b="1">
                <a:solidFill>
                  <a:schemeClr val="accent2"/>
                </a:solidFill>
                <a:latin typeface="Arial,Bold" charset="0"/>
              </a:rPr>
              <a:t>      + portability + security</a:t>
            </a:r>
          </a:p>
          <a:p>
            <a:pPr>
              <a:buFont typeface="Webdings" pitchFamily="18" charset="2"/>
              <a:buNone/>
            </a:pPr>
            <a:endParaRPr lang="en-US" altLang="zh-CN">
              <a:solidFill>
                <a:schemeClr val="accent2"/>
              </a:solidFill>
              <a:latin typeface="Arial,Bold" charset="0"/>
            </a:endParaRPr>
          </a:p>
          <a:p>
            <a:pPr>
              <a:buFont typeface="Webdings" pitchFamily="18" charset="2"/>
              <a:buChar char="="/>
            </a:pPr>
            <a:r>
              <a:rPr lang="en-US" altLang="zh-CN" b="1">
                <a:solidFill>
                  <a:schemeClr val="accent2"/>
                </a:solidFill>
                <a:latin typeface="Arial,Bold" charset="0"/>
              </a:rPr>
              <a:t>The result is: </a:t>
            </a:r>
            <a:r>
              <a:rPr lang="en-US" altLang="zh-CN" b="1">
                <a:solidFill>
                  <a:srgbClr val="FF0000"/>
                </a:solidFill>
                <a:latin typeface="Arial,Bold" charset="0"/>
              </a:rPr>
              <a:t>Much of C++’s power and syntax</a:t>
            </a:r>
          </a:p>
          <a:p>
            <a:pPr>
              <a:buFont typeface="Webdings" pitchFamily="18" charset="2"/>
              <a:buNone/>
            </a:pPr>
            <a:r>
              <a:rPr lang="en-US" altLang="zh-CN" b="1">
                <a:solidFill>
                  <a:schemeClr val="accent2"/>
                </a:solidFill>
                <a:latin typeface="Arial,Bold" charset="0"/>
              </a:rPr>
              <a:t>      But, </a:t>
            </a:r>
            <a:r>
              <a:rPr lang="en-US" altLang="zh-CN" b="1">
                <a:solidFill>
                  <a:srgbClr val="FF0000"/>
                </a:solidFill>
                <a:latin typeface="Arial,Bold" charset="0"/>
              </a:rPr>
              <a:t>simpler and platform neutral</a:t>
            </a:r>
            <a:endParaRPr lang="en-US" altLang="zh-CN">
              <a:solidFill>
                <a:srgbClr val="FF0000"/>
              </a:solidFill>
              <a:latin typeface="Arial,Bold" charset="0"/>
            </a:endParaRPr>
          </a:p>
          <a:p>
            <a:endParaRPr lang="en-US" altLang="zh-CN">
              <a:solidFill>
                <a:schemeClr val="accent2"/>
              </a:solidFill>
              <a:latin typeface="Arial,Bold" charset="0"/>
            </a:endParaRPr>
          </a:p>
          <a:p>
            <a:endParaRPr lang="en-US" altLang="zh-CN" b="1">
              <a:solidFill>
                <a:schemeClr val="accent2"/>
              </a:solidFill>
              <a:latin typeface="Arial,Bol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BA312FA1-D342-45E4-BE76-49B5FCBEDB17}" type="slidenum">
              <a:rPr lang="en-US" altLang="zh-CN" sz="1400" smtClean="0">
                <a:solidFill>
                  <a:schemeClr val="bg2"/>
                </a:solidFill>
                <a:latin typeface="Arial" pitchFamily="34" charset="0"/>
              </a:rPr>
              <a:pPr eaLnBrk="1" hangingPunct="1"/>
              <a:t>31</a:t>
            </a:fld>
            <a:endParaRPr lang="en-US" altLang="zh-CN" sz="1400" smtClean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33795" name="Rectangle 2"/>
          <p:cNvSpPr>
            <a:spLocks noChangeArrowheads="1"/>
          </p:cNvSpPr>
          <p:nvPr/>
        </p:nvSpPr>
        <p:spPr bwMode="auto">
          <a:xfrm>
            <a:off x="1828800" y="685800"/>
            <a:ext cx="48133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>
                <a:solidFill>
                  <a:schemeClr val="accent2"/>
                </a:solidFill>
              </a:rPr>
              <a:t>Java</a:t>
            </a:r>
            <a:r>
              <a:rPr lang="zh-CN" altLang="en-US" sz="4000" b="1">
                <a:solidFill>
                  <a:schemeClr val="accent2"/>
                </a:solidFill>
              </a:rPr>
              <a:t>的语法机制概述</a:t>
            </a:r>
          </a:p>
        </p:txBody>
      </p:sp>
      <p:sp>
        <p:nvSpPr>
          <p:cNvPr id="33796" name="Text Box 3"/>
          <p:cNvSpPr txBox="1">
            <a:spLocks noChangeArrowheads="1"/>
          </p:cNvSpPr>
          <p:nvPr/>
        </p:nvSpPr>
        <p:spPr bwMode="auto">
          <a:xfrm>
            <a:off x="1066800" y="2286000"/>
            <a:ext cx="7664278" cy="3434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zh-CN" sz="2800" b="1" dirty="0">
                <a:solidFill>
                  <a:schemeClr val="accent2"/>
                </a:solidFill>
                <a:sym typeface="Webdings" pitchFamily="18" charset="2"/>
              </a:rPr>
              <a:t></a:t>
            </a:r>
            <a:r>
              <a:rPr lang="zh-CN" altLang="en-US" sz="2800" b="1" dirty="0">
                <a:solidFill>
                  <a:schemeClr val="accent2"/>
                </a:solidFill>
              </a:rPr>
              <a:t>与</a:t>
            </a:r>
            <a:r>
              <a:rPr lang="en-US" altLang="zh-CN" sz="2800" b="1" dirty="0">
                <a:solidFill>
                  <a:schemeClr val="accent2"/>
                </a:solidFill>
              </a:rPr>
              <a:t>C++</a:t>
            </a:r>
            <a:r>
              <a:rPr lang="zh-CN" altLang="en-US" sz="2800" b="1" dirty="0">
                <a:solidFill>
                  <a:schemeClr val="accent2"/>
                </a:solidFill>
              </a:rPr>
              <a:t>一致的语法机制：</a:t>
            </a:r>
          </a:p>
          <a:p>
            <a:pPr eaLnBrk="1" hangingPunct="1"/>
            <a:r>
              <a:rPr lang="zh-CN" altLang="en-US" sz="2800" b="1" dirty="0">
                <a:solidFill>
                  <a:schemeClr val="accent2"/>
                </a:solidFill>
              </a:rPr>
              <a:t>    数据类型、表达式、程序流控制、结构化</a:t>
            </a:r>
          </a:p>
          <a:p>
            <a:pPr eaLnBrk="1" hangingPunct="1"/>
            <a:r>
              <a:rPr lang="zh-CN" altLang="en-US" sz="2800" b="1" dirty="0">
                <a:solidFill>
                  <a:schemeClr val="accent2"/>
                </a:solidFill>
              </a:rPr>
              <a:t>   异常处理等；</a:t>
            </a:r>
          </a:p>
          <a:p>
            <a:pPr eaLnBrk="1" hangingPunct="1">
              <a:spcBef>
                <a:spcPct val="30000"/>
              </a:spcBef>
            </a:pPr>
            <a:r>
              <a:rPr lang="zh-CN" altLang="zh-CN" sz="2800" b="1" dirty="0">
                <a:solidFill>
                  <a:schemeClr val="accent2"/>
                </a:solidFill>
                <a:sym typeface="Webdings" pitchFamily="18" charset="2"/>
              </a:rPr>
              <a:t></a:t>
            </a:r>
            <a:r>
              <a:rPr lang="zh-CN" altLang="en-US" sz="2800" b="1" dirty="0">
                <a:solidFill>
                  <a:schemeClr val="accent2"/>
                </a:solidFill>
              </a:rPr>
              <a:t>与</a:t>
            </a:r>
            <a:r>
              <a:rPr lang="en-US" altLang="zh-CN" sz="2800" b="1" dirty="0">
                <a:solidFill>
                  <a:schemeClr val="accent2"/>
                </a:solidFill>
              </a:rPr>
              <a:t>C++</a:t>
            </a:r>
            <a:r>
              <a:rPr lang="zh-CN" altLang="en-US" sz="2800" b="1" dirty="0">
                <a:solidFill>
                  <a:schemeClr val="accent2"/>
                </a:solidFill>
              </a:rPr>
              <a:t>不同的语法机制：</a:t>
            </a:r>
          </a:p>
          <a:p>
            <a:pPr eaLnBrk="1" hangingPunct="1">
              <a:spcBef>
                <a:spcPct val="30000"/>
              </a:spcBef>
            </a:pPr>
            <a:r>
              <a:rPr lang="zh-CN" altLang="en-US" sz="2800" b="1" dirty="0">
                <a:solidFill>
                  <a:schemeClr val="accent2"/>
                </a:solidFill>
              </a:rPr>
              <a:t>  类、接口（</a:t>
            </a:r>
            <a:r>
              <a:rPr lang="en-US" altLang="zh-CN" sz="2800" b="1" dirty="0" smtClean="0">
                <a:solidFill>
                  <a:schemeClr val="accent2"/>
                </a:solidFill>
              </a:rPr>
              <a:t>interface</a:t>
            </a:r>
            <a:r>
              <a:rPr lang="zh-CN" altLang="en-US" sz="2800" b="1" dirty="0" smtClean="0">
                <a:solidFill>
                  <a:schemeClr val="accent2"/>
                </a:solidFill>
              </a:rPr>
              <a:t>）、程序包（</a:t>
            </a:r>
            <a:r>
              <a:rPr lang="en-US" altLang="zh-CN" sz="2800" b="1" dirty="0" smtClean="0">
                <a:solidFill>
                  <a:schemeClr val="accent2"/>
                </a:solidFill>
              </a:rPr>
              <a:t>package</a:t>
            </a:r>
            <a:r>
              <a:rPr lang="zh-CN" altLang="en-US" sz="2800" b="1" dirty="0" smtClean="0">
                <a:solidFill>
                  <a:schemeClr val="accent2"/>
                </a:solidFill>
              </a:rPr>
              <a:t>）、</a:t>
            </a:r>
            <a:endParaRPr lang="zh-CN" altLang="en-US" sz="2800" b="1" dirty="0">
              <a:solidFill>
                <a:schemeClr val="accent2"/>
              </a:solidFill>
            </a:endParaRPr>
          </a:p>
          <a:p>
            <a:pPr eaLnBrk="1" hangingPunct="1">
              <a:spcBef>
                <a:spcPct val="30000"/>
              </a:spcBef>
            </a:pPr>
            <a:r>
              <a:rPr lang="zh-CN" altLang="en-US" sz="2800" b="1" dirty="0">
                <a:solidFill>
                  <a:schemeClr val="accent2"/>
                </a:solidFill>
              </a:rPr>
              <a:t>  </a:t>
            </a:r>
            <a:r>
              <a:rPr lang="zh-CN" altLang="zh-CN" sz="2800" b="1" dirty="0">
                <a:solidFill>
                  <a:schemeClr val="accent2"/>
                </a:solidFill>
              </a:rPr>
              <a:t>自动内存回收以及多线程。</a:t>
            </a:r>
            <a:endParaRPr lang="zh-CN" altLang="zh-CN" sz="2800" b="1" dirty="0"/>
          </a:p>
          <a:p>
            <a:pPr eaLnBrk="1" hangingPunct="1"/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BC8163C0-A66D-4CA9-8739-4B6003CEDA40}" type="slidenum">
              <a:rPr lang="en-US" altLang="zh-CN" sz="1400" smtClean="0">
                <a:solidFill>
                  <a:schemeClr val="bg2"/>
                </a:solidFill>
                <a:latin typeface="Arial" pitchFamily="34" charset="0"/>
              </a:rPr>
              <a:pPr eaLnBrk="1" hangingPunct="1"/>
              <a:t>32</a:t>
            </a:fld>
            <a:endParaRPr lang="en-US" altLang="zh-CN" sz="1400" smtClean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34819" name="Text Box 2"/>
          <p:cNvSpPr txBox="1">
            <a:spLocks noChangeArrowheads="1"/>
          </p:cNvSpPr>
          <p:nvPr/>
        </p:nvSpPr>
        <p:spPr bwMode="auto">
          <a:xfrm>
            <a:off x="1295400" y="785813"/>
            <a:ext cx="62801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000" b="1">
                <a:solidFill>
                  <a:schemeClr val="accent2"/>
                </a:solidFill>
              </a:rPr>
              <a:t>Java</a:t>
            </a:r>
            <a:r>
              <a:rPr lang="zh-CN" altLang="en-US" sz="4000" b="1">
                <a:solidFill>
                  <a:schemeClr val="accent2"/>
                </a:solidFill>
              </a:rPr>
              <a:t>与</a:t>
            </a:r>
            <a:r>
              <a:rPr lang="en-US" altLang="zh-CN" sz="4000" b="1">
                <a:solidFill>
                  <a:schemeClr val="accent2"/>
                </a:solidFill>
              </a:rPr>
              <a:t>C++</a:t>
            </a:r>
            <a:r>
              <a:rPr lang="zh-CN" altLang="en-US" sz="4000" b="1">
                <a:solidFill>
                  <a:schemeClr val="accent2"/>
                </a:solidFill>
              </a:rPr>
              <a:t>不同的语法机制</a:t>
            </a:r>
            <a:endParaRPr lang="zh-CN" altLang="en-US"/>
          </a:p>
        </p:txBody>
      </p:sp>
      <p:sp>
        <p:nvSpPr>
          <p:cNvPr id="97283" name="Text Box 3"/>
          <p:cNvSpPr txBox="1">
            <a:spLocks noChangeArrowheads="1"/>
          </p:cNvSpPr>
          <p:nvPr/>
        </p:nvSpPr>
        <p:spPr bwMode="auto">
          <a:xfrm>
            <a:off x="881063" y="1789113"/>
            <a:ext cx="7761287" cy="105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zh-CN" b="1">
                <a:solidFill>
                  <a:schemeClr val="accent2"/>
                </a:solidFill>
                <a:sym typeface="Webdings" pitchFamily="18" charset="2"/>
              </a:rPr>
              <a:t></a:t>
            </a:r>
            <a:r>
              <a:rPr lang="zh-CN" altLang="en-US" b="1">
                <a:solidFill>
                  <a:schemeClr val="accent2"/>
                </a:solidFill>
              </a:rPr>
              <a:t>类：  最重要、最基本的语法设施，类的定义与继承和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b="1">
                <a:solidFill>
                  <a:schemeClr val="accent2"/>
                </a:solidFill>
              </a:rPr>
              <a:t>     </a:t>
            </a:r>
            <a:r>
              <a:rPr lang="en-US" altLang="zh-CN" b="1">
                <a:solidFill>
                  <a:schemeClr val="accent2"/>
                </a:solidFill>
              </a:rPr>
              <a:t>C++</a:t>
            </a:r>
            <a:r>
              <a:rPr lang="zh-CN" altLang="en-US" b="1">
                <a:solidFill>
                  <a:schemeClr val="accent2"/>
                </a:solidFill>
              </a:rPr>
              <a:t>类似，主要区别：</a:t>
            </a:r>
          </a:p>
        </p:txBody>
      </p:sp>
      <p:sp>
        <p:nvSpPr>
          <p:cNvPr id="97285" name="Text Box 5"/>
          <p:cNvSpPr txBox="1">
            <a:spLocks noChangeArrowheads="1"/>
          </p:cNvSpPr>
          <p:nvPr/>
        </p:nvSpPr>
        <p:spPr bwMode="auto">
          <a:xfrm>
            <a:off x="762000" y="2819400"/>
            <a:ext cx="8139113" cy="57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b="1">
                <a:solidFill>
                  <a:schemeClr val="accent2"/>
                </a:solidFill>
              </a:rPr>
              <a:t>       </a:t>
            </a:r>
            <a:r>
              <a:rPr lang="en-US" altLang="zh-CN" b="1">
                <a:solidFill>
                  <a:schemeClr val="accent2"/>
                </a:solidFill>
                <a:sym typeface="Wingdings" pitchFamily="2" charset="2"/>
              </a:rPr>
              <a:t></a:t>
            </a:r>
            <a:r>
              <a:rPr lang="en-US" altLang="zh-CN" b="1">
                <a:solidFill>
                  <a:schemeClr val="accent2"/>
                </a:solidFill>
              </a:rPr>
              <a:t>Java</a:t>
            </a:r>
            <a:r>
              <a:rPr lang="zh-CN" altLang="en-US" b="1">
                <a:solidFill>
                  <a:schemeClr val="accent2"/>
                </a:solidFill>
              </a:rPr>
              <a:t>不允许多重继承，多重继承必须通过接口实现。</a:t>
            </a:r>
          </a:p>
        </p:txBody>
      </p:sp>
      <p:sp>
        <p:nvSpPr>
          <p:cNvPr id="97286" name="Text Box 6"/>
          <p:cNvSpPr txBox="1">
            <a:spLocks noChangeArrowheads="1"/>
          </p:cNvSpPr>
          <p:nvPr/>
        </p:nvSpPr>
        <p:spPr bwMode="auto">
          <a:xfrm>
            <a:off x="762000" y="3352800"/>
            <a:ext cx="7939088" cy="297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b="1">
                <a:solidFill>
                  <a:schemeClr val="accent2"/>
                </a:solidFill>
              </a:rPr>
              <a:t>       </a:t>
            </a:r>
            <a:r>
              <a:rPr lang="en-US" altLang="zh-CN" b="1">
                <a:solidFill>
                  <a:schemeClr val="accent2"/>
                </a:solidFill>
                <a:sym typeface="Wingdings" pitchFamily="2" charset="2"/>
              </a:rPr>
              <a:t></a:t>
            </a:r>
            <a:r>
              <a:rPr lang="en-US" altLang="zh-CN" b="1">
                <a:solidFill>
                  <a:schemeClr val="accent2"/>
                </a:solidFill>
              </a:rPr>
              <a:t>Java</a:t>
            </a:r>
            <a:r>
              <a:rPr lang="zh-CN" altLang="zh-CN" b="1">
                <a:solidFill>
                  <a:schemeClr val="accent2"/>
                </a:solidFill>
              </a:rPr>
              <a:t>引进了</a:t>
            </a:r>
            <a:r>
              <a:rPr lang="en-US" altLang="zh-CN" b="1">
                <a:solidFill>
                  <a:schemeClr val="accent2"/>
                </a:solidFill>
              </a:rPr>
              <a:t>abstract </a:t>
            </a:r>
            <a:r>
              <a:rPr lang="zh-CN" altLang="zh-CN" b="1">
                <a:solidFill>
                  <a:schemeClr val="accent2"/>
                </a:solidFill>
              </a:rPr>
              <a:t>和</a:t>
            </a:r>
            <a:r>
              <a:rPr lang="en-US" altLang="zh-CN" b="1">
                <a:solidFill>
                  <a:schemeClr val="accent2"/>
                </a:solidFill>
              </a:rPr>
              <a:t>final</a:t>
            </a:r>
            <a:r>
              <a:rPr lang="zh-CN" altLang="en-US" b="1">
                <a:solidFill>
                  <a:schemeClr val="accent2"/>
                </a:solidFill>
              </a:rPr>
              <a:t>修饰词。</a:t>
            </a:r>
          </a:p>
          <a:p>
            <a:pPr lvl="2" eaLnBrk="1" hangingPunct="1">
              <a:lnSpc>
                <a:spcPct val="130000"/>
              </a:lnSpc>
              <a:buFontTx/>
              <a:buChar char="•"/>
            </a:pPr>
            <a:r>
              <a:rPr lang="zh-CN" altLang="en-US" b="1">
                <a:solidFill>
                  <a:schemeClr val="accent2"/>
                </a:solidFill>
              </a:rPr>
              <a:t> 带</a:t>
            </a:r>
            <a:r>
              <a:rPr lang="en-US" altLang="zh-CN" b="1">
                <a:solidFill>
                  <a:schemeClr val="accent2"/>
                </a:solidFill>
              </a:rPr>
              <a:t>abstract</a:t>
            </a:r>
            <a:r>
              <a:rPr lang="zh-CN" altLang="en-US" b="1">
                <a:solidFill>
                  <a:schemeClr val="accent2"/>
                </a:solidFill>
              </a:rPr>
              <a:t>的类称为抽象类，只能作为父类使用，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b="1">
                <a:solidFill>
                  <a:schemeClr val="accent2"/>
                </a:solidFill>
              </a:rPr>
              <a:t> 	     不能直接产生实例对象。</a:t>
            </a:r>
          </a:p>
          <a:p>
            <a:pPr lvl="2" eaLnBrk="1" hangingPunct="1">
              <a:lnSpc>
                <a:spcPct val="130000"/>
              </a:lnSpc>
              <a:buFontTx/>
              <a:buChar char="•"/>
            </a:pPr>
            <a:r>
              <a:rPr lang="zh-CN" altLang="en-US" b="1">
                <a:solidFill>
                  <a:schemeClr val="accent2"/>
                </a:solidFill>
              </a:rPr>
              <a:t> 带</a:t>
            </a:r>
            <a:r>
              <a:rPr lang="en-US" altLang="zh-CN" b="1">
                <a:solidFill>
                  <a:schemeClr val="accent2"/>
                </a:solidFill>
              </a:rPr>
              <a:t>final</a:t>
            </a:r>
            <a:r>
              <a:rPr lang="zh-CN" altLang="en-US" b="1">
                <a:solidFill>
                  <a:schemeClr val="accent2"/>
                </a:solidFill>
              </a:rPr>
              <a:t>的类不能用作父类被继承， 带</a:t>
            </a:r>
            <a:r>
              <a:rPr lang="en-US" altLang="zh-CN" b="1">
                <a:solidFill>
                  <a:schemeClr val="accent2"/>
                </a:solidFill>
              </a:rPr>
              <a:t>final</a:t>
            </a:r>
            <a:r>
              <a:rPr lang="zh-CN" altLang="en-US" b="1">
                <a:solidFill>
                  <a:schemeClr val="accent2"/>
                </a:solidFill>
              </a:rPr>
              <a:t>的属性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b="1">
                <a:solidFill>
                  <a:schemeClr val="accent2"/>
                </a:solidFill>
              </a:rPr>
              <a:t>	在定义时必须赋初值并称为常量，带</a:t>
            </a:r>
            <a:r>
              <a:rPr lang="en-US" altLang="zh-CN" b="1">
                <a:solidFill>
                  <a:schemeClr val="accent2"/>
                </a:solidFill>
              </a:rPr>
              <a:t>final</a:t>
            </a:r>
            <a:r>
              <a:rPr lang="zh-CN" altLang="en-US" b="1">
                <a:solidFill>
                  <a:schemeClr val="accent2"/>
                </a:solidFill>
              </a:rPr>
              <a:t>的方法将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b="1">
                <a:solidFill>
                  <a:schemeClr val="accent2"/>
                </a:solidFill>
              </a:rPr>
              <a:t>           禁止子类重写</a:t>
            </a:r>
            <a:r>
              <a:rPr lang="en-US" altLang="zh-CN" b="1">
                <a:solidFill>
                  <a:schemeClr val="accent2"/>
                </a:solidFill>
              </a:rPr>
              <a:t>(Overriding)</a:t>
            </a:r>
            <a:r>
              <a:rPr lang="zh-CN" altLang="en-US" b="1">
                <a:solidFill>
                  <a:schemeClr val="accent2"/>
                </a:solidFill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AA7F8C7A-1B42-4011-94F7-E67067C6FD3E}" type="slidenum">
              <a:rPr lang="en-US" altLang="zh-CN" sz="1400" smtClean="0">
                <a:solidFill>
                  <a:schemeClr val="bg2"/>
                </a:solidFill>
                <a:latin typeface="Arial" pitchFamily="34" charset="0"/>
              </a:rPr>
              <a:pPr eaLnBrk="1" hangingPunct="1"/>
              <a:t>33</a:t>
            </a:fld>
            <a:endParaRPr lang="en-US" altLang="zh-CN" sz="1400" smtClean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35843" name="Text Box 2"/>
          <p:cNvSpPr txBox="1">
            <a:spLocks noChangeArrowheads="1"/>
          </p:cNvSpPr>
          <p:nvPr/>
        </p:nvSpPr>
        <p:spPr bwMode="auto">
          <a:xfrm>
            <a:off x="1292225" y="785813"/>
            <a:ext cx="62801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000" b="1">
                <a:solidFill>
                  <a:schemeClr val="accent2"/>
                </a:solidFill>
              </a:rPr>
              <a:t>Java</a:t>
            </a:r>
            <a:r>
              <a:rPr lang="zh-CN" altLang="en-US" sz="4000" b="1">
                <a:solidFill>
                  <a:schemeClr val="accent2"/>
                </a:solidFill>
              </a:rPr>
              <a:t>与</a:t>
            </a:r>
            <a:r>
              <a:rPr lang="en-US" altLang="zh-CN" sz="4000" b="1">
                <a:solidFill>
                  <a:schemeClr val="accent2"/>
                </a:solidFill>
              </a:rPr>
              <a:t>C++</a:t>
            </a:r>
            <a:r>
              <a:rPr lang="zh-CN" altLang="en-US" sz="4000" b="1">
                <a:solidFill>
                  <a:schemeClr val="accent2"/>
                </a:solidFill>
              </a:rPr>
              <a:t>不同的语法机制</a:t>
            </a:r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35844" name="Text Box 3"/>
          <p:cNvSpPr txBox="1">
            <a:spLocks noChangeArrowheads="1"/>
          </p:cNvSpPr>
          <p:nvPr/>
        </p:nvSpPr>
        <p:spPr bwMode="auto">
          <a:xfrm>
            <a:off x="685800" y="2057400"/>
            <a:ext cx="8453438" cy="297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zh-CN" b="1">
                <a:solidFill>
                  <a:schemeClr val="accent2"/>
                </a:solidFill>
                <a:sym typeface="Webdings" pitchFamily="18" charset="2"/>
              </a:rPr>
              <a:t></a:t>
            </a:r>
            <a:r>
              <a:rPr lang="zh-CN" altLang="en-US" b="1">
                <a:solidFill>
                  <a:schemeClr val="accent2"/>
                </a:solidFill>
              </a:rPr>
              <a:t>接口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b="1">
                <a:solidFill>
                  <a:schemeClr val="accent2"/>
                </a:solidFill>
                <a:sym typeface="Wingdings" pitchFamily="2" charset="2"/>
              </a:rPr>
              <a:t>   </a:t>
            </a:r>
            <a:r>
              <a:rPr lang="zh-CN" altLang="en-US" b="1">
                <a:solidFill>
                  <a:schemeClr val="accent2"/>
                </a:solidFill>
              </a:rPr>
              <a:t>是一种抽象类，其中只能出现静态常量或抽象方法定义。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b="1">
                <a:solidFill>
                  <a:schemeClr val="accent2"/>
                </a:solidFill>
                <a:sym typeface="Wingdings" pitchFamily="2" charset="2"/>
              </a:rPr>
              <a:t>   </a:t>
            </a:r>
            <a:r>
              <a:rPr lang="zh-CN" altLang="en-US" b="1">
                <a:solidFill>
                  <a:schemeClr val="accent2"/>
                </a:solidFill>
              </a:rPr>
              <a:t>主要目的是实现多重继承功能，避免</a:t>
            </a:r>
            <a:r>
              <a:rPr lang="en-US" altLang="zh-CN" b="1">
                <a:solidFill>
                  <a:schemeClr val="accent2"/>
                </a:solidFill>
              </a:rPr>
              <a:t>C++</a:t>
            </a:r>
            <a:r>
              <a:rPr lang="zh-CN" altLang="en-US" b="1">
                <a:solidFill>
                  <a:schemeClr val="accent2"/>
                </a:solidFill>
              </a:rPr>
              <a:t>在多重继承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b="1">
                <a:solidFill>
                  <a:schemeClr val="accent2"/>
                </a:solidFill>
              </a:rPr>
              <a:t>      语义上的复杂性。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b="1">
                <a:solidFill>
                  <a:schemeClr val="accent2"/>
                </a:solidFill>
                <a:sym typeface="Wingdings" pitchFamily="2" charset="2"/>
              </a:rPr>
              <a:t>   </a:t>
            </a:r>
            <a:r>
              <a:rPr lang="zh-CN" altLang="en-US" b="1">
                <a:solidFill>
                  <a:schemeClr val="accent2"/>
                </a:solidFill>
              </a:rPr>
              <a:t>一个</a:t>
            </a:r>
            <a:r>
              <a:rPr lang="en-US" altLang="zh-CN" b="1">
                <a:solidFill>
                  <a:schemeClr val="accent2"/>
                </a:solidFill>
              </a:rPr>
              <a:t>Java</a:t>
            </a:r>
            <a:r>
              <a:rPr lang="zh-CN" altLang="en-US" b="1">
                <a:solidFill>
                  <a:schemeClr val="accent2"/>
                </a:solidFill>
              </a:rPr>
              <a:t>类可以实现（继承）多个接口。</a:t>
            </a:r>
          </a:p>
          <a:p>
            <a:pPr eaLnBrk="1" hangingPunct="1">
              <a:lnSpc>
                <a:spcPct val="130000"/>
              </a:lnSpc>
            </a:pPr>
            <a:endParaRPr lang="en-US" altLang="zh-CN" b="1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9661CDCE-5C58-435B-8A85-F1267E7376C1}" type="slidenum">
              <a:rPr lang="en-US" altLang="zh-CN" sz="1400" smtClean="0">
                <a:solidFill>
                  <a:schemeClr val="bg2"/>
                </a:solidFill>
                <a:latin typeface="Arial" pitchFamily="34" charset="0"/>
              </a:rPr>
              <a:pPr eaLnBrk="1" hangingPunct="1"/>
              <a:t>34</a:t>
            </a:fld>
            <a:endParaRPr lang="en-US" altLang="zh-CN" sz="1400" smtClean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36867" name="Text Box 2"/>
          <p:cNvSpPr txBox="1">
            <a:spLocks noChangeArrowheads="1"/>
          </p:cNvSpPr>
          <p:nvPr/>
        </p:nvSpPr>
        <p:spPr bwMode="auto">
          <a:xfrm>
            <a:off x="990600" y="2057400"/>
            <a:ext cx="7056438" cy="28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zh-CN" b="1">
                <a:solidFill>
                  <a:schemeClr val="accent2"/>
                </a:solidFill>
                <a:sym typeface="Webdings" pitchFamily="18" charset="2"/>
              </a:rPr>
              <a:t></a:t>
            </a:r>
            <a:r>
              <a:rPr lang="zh-CN" altLang="en-US" b="1">
                <a:solidFill>
                  <a:schemeClr val="accent2"/>
                </a:solidFill>
              </a:rPr>
              <a:t>程序包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b="1">
                <a:solidFill>
                  <a:schemeClr val="accent2"/>
                </a:solidFill>
                <a:sym typeface="Wingdings" pitchFamily="2" charset="2"/>
              </a:rPr>
              <a:t>    </a:t>
            </a:r>
            <a:r>
              <a:rPr lang="zh-CN" altLang="en-US" b="1">
                <a:solidFill>
                  <a:schemeClr val="accent2"/>
                </a:solidFill>
              </a:rPr>
              <a:t>是一些相关类或接口的集合。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b="1">
                <a:solidFill>
                  <a:schemeClr val="accent2"/>
                </a:solidFill>
                <a:sym typeface="Wingdings" pitchFamily="2" charset="2"/>
              </a:rPr>
              <a:t>    </a:t>
            </a:r>
            <a:r>
              <a:rPr lang="zh-CN" altLang="en-US" b="1">
                <a:solidFill>
                  <a:schemeClr val="accent2"/>
                </a:solidFill>
              </a:rPr>
              <a:t> </a:t>
            </a:r>
            <a:r>
              <a:rPr lang="en-US" altLang="zh-CN" b="1">
                <a:solidFill>
                  <a:schemeClr val="accent2"/>
                </a:solidFill>
              </a:rPr>
              <a:t>Java</a:t>
            </a:r>
            <a:r>
              <a:rPr lang="zh-CN" altLang="en-US" b="1">
                <a:solidFill>
                  <a:schemeClr val="accent2"/>
                </a:solidFill>
              </a:rPr>
              <a:t>提供包括可重用类标准程序包，用户可自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b="1">
                <a:solidFill>
                  <a:schemeClr val="accent2"/>
                </a:solidFill>
              </a:rPr>
              <a:t>        定义程序包。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b="1">
                <a:solidFill>
                  <a:schemeClr val="accent2"/>
                </a:solidFill>
                <a:sym typeface="Wingdings" pitchFamily="2" charset="2"/>
              </a:rPr>
              <a:t>    </a:t>
            </a:r>
            <a:r>
              <a:rPr lang="zh-CN" altLang="en-US" b="1">
                <a:solidFill>
                  <a:schemeClr val="accent2"/>
                </a:solidFill>
              </a:rPr>
              <a:t>通过</a:t>
            </a:r>
            <a:r>
              <a:rPr lang="en-US" altLang="en-US" b="1">
                <a:solidFill>
                  <a:schemeClr val="accent2"/>
                </a:solidFill>
              </a:rPr>
              <a:t> </a:t>
            </a:r>
            <a:r>
              <a:rPr lang="en-US" altLang="zh-CN" b="1">
                <a:solidFill>
                  <a:schemeClr val="accent2"/>
                </a:solidFill>
              </a:rPr>
              <a:t>import </a:t>
            </a:r>
            <a:r>
              <a:rPr lang="zh-CN" altLang="en-US" b="1">
                <a:solidFill>
                  <a:schemeClr val="accent2"/>
                </a:solidFill>
              </a:rPr>
              <a:t>语句将程序包引入应用程序。</a:t>
            </a:r>
            <a:endParaRPr lang="zh-CN" altLang="en-US"/>
          </a:p>
          <a:p>
            <a:pPr eaLnBrk="1" hangingPunct="1"/>
            <a:endParaRPr lang="en-US" altLang="zh-CN"/>
          </a:p>
        </p:txBody>
      </p:sp>
      <p:sp>
        <p:nvSpPr>
          <p:cNvPr id="36868" name="Text Box 3"/>
          <p:cNvSpPr txBox="1">
            <a:spLocks noChangeArrowheads="1"/>
          </p:cNvSpPr>
          <p:nvPr/>
        </p:nvSpPr>
        <p:spPr bwMode="auto">
          <a:xfrm>
            <a:off x="1285875" y="785813"/>
            <a:ext cx="62801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000" b="1">
                <a:solidFill>
                  <a:schemeClr val="accent2"/>
                </a:solidFill>
              </a:rPr>
              <a:t>Java</a:t>
            </a:r>
            <a:r>
              <a:rPr lang="zh-CN" altLang="en-US" sz="4000" b="1">
                <a:solidFill>
                  <a:schemeClr val="accent2"/>
                </a:solidFill>
              </a:rPr>
              <a:t>与</a:t>
            </a:r>
            <a:r>
              <a:rPr lang="en-US" altLang="zh-CN" sz="4000" b="1">
                <a:solidFill>
                  <a:schemeClr val="accent2"/>
                </a:solidFill>
              </a:rPr>
              <a:t>C++</a:t>
            </a:r>
            <a:r>
              <a:rPr lang="zh-CN" altLang="en-US" sz="4000" b="1">
                <a:solidFill>
                  <a:schemeClr val="accent2"/>
                </a:solidFill>
              </a:rPr>
              <a:t>不同的语法机制</a:t>
            </a:r>
            <a:endParaRPr lang="zh-CN" altLang="en-US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4BD773F6-7330-4257-9616-971587AB6999}" type="slidenum">
              <a:rPr lang="en-US" altLang="zh-CN" sz="1400" smtClean="0">
                <a:solidFill>
                  <a:schemeClr val="bg2"/>
                </a:solidFill>
                <a:latin typeface="Arial" pitchFamily="34" charset="0"/>
              </a:rPr>
              <a:pPr eaLnBrk="1" hangingPunct="1"/>
              <a:t>35</a:t>
            </a:fld>
            <a:endParaRPr lang="en-US" altLang="zh-CN" sz="1400" smtClean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100354" name="Text Box 2"/>
          <p:cNvSpPr txBox="1">
            <a:spLocks noChangeArrowheads="1"/>
          </p:cNvSpPr>
          <p:nvPr/>
        </p:nvSpPr>
        <p:spPr bwMode="auto">
          <a:xfrm>
            <a:off x="1066800" y="1663700"/>
            <a:ext cx="7518400" cy="201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zh-CN" b="1">
                <a:solidFill>
                  <a:schemeClr val="accent2"/>
                </a:solidFill>
                <a:sym typeface="Webdings" pitchFamily="18" charset="2"/>
              </a:rPr>
              <a:t></a:t>
            </a:r>
            <a:r>
              <a:rPr lang="zh-CN" altLang="en-US" b="1">
                <a:solidFill>
                  <a:schemeClr val="accent2"/>
                </a:solidFill>
              </a:rPr>
              <a:t>自动内存回收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b="1">
                <a:solidFill>
                  <a:schemeClr val="accent2"/>
                </a:solidFill>
                <a:sym typeface="Wingdings" pitchFamily="2" charset="2"/>
              </a:rPr>
              <a:t>    </a:t>
            </a:r>
            <a:r>
              <a:rPr lang="zh-CN" altLang="en-US" b="1">
                <a:solidFill>
                  <a:schemeClr val="accent2"/>
                </a:solidFill>
              </a:rPr>
              <a:t> </a:t>
            </a:r>
            <a:r>
              <a:rPr lang="en-US" altLang="zh-CN" b="1">
                <a:solidFill>
                  <a:schemeClr val="accent2"/>
                </a:solidFill>
              </a:rPr>
              <a:t>Java</a:t>
            </a:r>
            <a:r>
              <a:rPr lang="zh-CN" altLang="en-US" b="1">
                <a:solidFill>
                  <a:schemeClr val="accent2"/>
                </a:solidFill>
              </a:rPr>
              <a:t>取消了指针类型，所有动态内存请求均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b="1">
                <a:solidFill>
                  <a:schemeClr val="accent2"/>
                </a:solidFill>
              </a:rPr>
              <a:t>        通过</a:t>
            </a:r>
            <a:r>
              <a:rPr lang="en-US" altLang="zh-CN" b="1">
                <a:solidFill>
                  <a:schemeClr val="accent2"/>
                </a:solidFill>
              </a:rPr>
              <a:t>new</a:t>
            </a:r>
            <a:r>
              <a:rPr lang="zh-CN" altLang="en-US" b="1">
                <a:solidFill>
                  <a:schemeClr val="accent2"/>
                </a:solidFill>
              </a:rPr>
              <a:t>运算符，并且得到的不是指针而是引用。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b="1">
                <a:solidFill>
                  <a:schemeClr val="accent2"/>
                </a:solidFill>
                <a:sym typeface="Wingdings" pitchFamily="2" charset="2"/>
              </a:rPr>
              <a:t>    </a:t>
            </a:r>
            <a:r>
              <a:rPr lang="zh-CN" altLang="en-US" b="1">
                <a:solidFill>
                  <a:schemeClr val="accent2"/>
                </a:solidFill>
              </a:rPr>
              <a:t>系统进行内存回收。</a:t>
            </a:r>
          </a:p>
        </p:txBody>
      </p:sp>
      <p:sp>
        <p:nvSpPr>
          <p:cNvPr id="37892" name="Text Box 3"/>
          <p:cNvSpPr txBox="1">
            <a:spLocks noChangeArrowheads="1"/>
          </p:cNvSpPr>
          <p:nvPr/>
        </p:nvSpPr>
        <p:spPr bwMode="auto">
          <a:xfrm>
            <a:off x="1292225" y="792163"/>
            <a:ext cx="62801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000" b="1">
                <a:solidFill>
                  <a:schemeClr val="accent2"/>
                </a:solidFill>
              </a:rPr>
              <a:t>Java</a:t>
            </a:r>
            <a:r>
              <a:rPr lang="zh-CN" altLang="en-US" sz="4000" b="1">
                <a:solidFill>
                  <a:schemeClr val="accent2"/>
                </a:solidFill>
              </a:rPr>
              <a:t>与</a:t>
            </a:r>
            <a:r>
              <a:rPr lang="en-US" altLang="zh-CN" sz="4000" b="1">
                <a:solidFill>
                  <a:schemeClr val="accent2"/>
                </a:solidFill>
              </a:rPr>
              <a:t>C++</a:t>
            </a:r>
            <a:r>
              <a:rPr lang="zh-CN" altLang="en-US" sz="4000" b="1">
                <a:solidFill>
                  <a:schemeClr val="accent2"/>
                </a:solidFill>
              </a:rPr>
              <a:t>不同的语法机制</a:t>
            </a:r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100357" name="Text Box 5"/>
          <p:cNvSpPr txBox="1">
            <a:spLocks noChangeArrowheads="1"/>
          </p:cNvSpPr>
          <p:nvPr/>
        </p:nvSpPr>
        <p:spPr bwMode="auto">
          <a:xfrm>
            <a:off x="1047750" y="3810000"/>
            <a:ext cx="7953375" cy="201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zh-CN" b="1">
                <a:solidFill>
                  <a:schemeClr val="accent2"/>
                </a:solidFill>
                <a:sym typeface="Webdings" pitchFamily="18" charset="2"/>
              </a:rPr>
              <a:t></a:t>
            </a:r>
            <a:r>
              <a:rPr lang="zh-CN" altLang="en-US" b="1">
                <a:solidFill>
                  <a:schemeClr val="accent2"/>
                </a:solidFill>
              </a:rPr>
              <a:t>多线程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b="1">
                <a:solidFill>
                  <a:schemeClr val="accent2"/>
                </a:solidFill>
                <a:sym typeface="Wingdings" pitchFamily="2" charset="2"/>
              </a:rPr>
              <a:t>    </a:t>
            </a:r>
            <a:r>
              <a:rPr lang="zh-CN" altLang="en-US" b="1">
                <a:solidFill>
                  <a:schemeClr val="accent2"/>
                </a:solidFill>
              </a:rPr>
              <a:t>依赖操作系统提供的线程管理的</a:t>
            </a:r>
            <a:r>
              <a:rPr lang="en-US" altLang="zh-CN" b="1">
                <a:solidFill>
                  <a:schemeClr val="accent2"/>
                </a:solidFill>
              </a:rPr>
              <a:t>API</a:t>
            </a:r>
            <a:r>
              <a:rPr lang="zh-CN" altLang="en-US" b="1">
                <a:solidFill>
                  <a:schemeClr val="accent2"/>
                </a:solidFill>
              </a:rPr>
              <a:t>：与平台绑定。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b="1">
                <a:solidFill>
                  <a:schemeClr val="accent2"/>
                </a:solidFill>
                <a:sym typeface="Wingdings" pitchFamily="2" charset="2"/>
              </a:rPr>
              <a:t>    </a:t>
            </a:r>
            <a:r>
              <a:rPr lang="zh-CN" altLang="en-US" b="1">
                <a:solidFill>
                  <a:schemeClr val="accent2"/>
                </a:solidFill>
              </a:rPr>
              <a:t>语言级支持多线程：忽略操作系统多线程机制的差异，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b="1">
                <a:solidFill>
                  <a:schemeClr val="accent2"/>
                </a:solidFill>
              </a:rPr>
              <a:t>      软件具有更好的可靠性和可移植性。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B4C9F63E-5963-4B17-9DF0-DF3B7DD6484B}" type="slidenum">
              <a:rPr lang="en-US" altLang="zh-CN" sz="1400" smtClean="0">
                <a:solidFill>
                  <a:schemeClr val="bg2"/>
                </a:solidFill>
                <a:latin typeface="Arial" pitchFamily="34" charset="0"/>
              </a:rPr>
              <a:pPr eaLnBrk="1" hangingPunct="1"/>
              <a:t>36</a:t>
            </a:fld>
            <a:endParaRPr lang="en-US" altLang="zh-CN" sz="1400" smtClean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38915" name="Text Box 4"/>
          <p:cNvSpPr txBox="1">
            <a:spLocks noChangeArrowheads="1"/>
          </p:cNvSpPr>
          <p:nvPr/>
        </p:nvSpPr>
        <p:spPr bwMode="auto">
          <a:xfrm>
            <a:off x="1660525" y="682625"/>
            <a:ext cx="32686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000" b="1">
                <a:solidFill>
                  <a:schemeClr val="accent2"/>
                </a:solidFill>
              </a:rPr>
              <a:t>Java</a:t>
            </a:r>
            <a:r>
              <a:rPr lang="zh-CN" altLang="en-US" sz="4000" b="1">
                <a:solidFill>
                  <a:schemeClr val="accent2"/>
                </a:solidFill>
              </a:rPr>
              <a:t>运行系统</a:t>
            </a:r>
            <a:endParaRPr lang="zh-CN" altLang="en-US"/>
          </a:p>
        </p:txBody>
      </p:sp>
      <p:sp>
        <p:nvSpPr>
          <p:cNvPr id="38916" name="Text Box 6"/>
          <p:cNvSpPr txBox="1">
            <a:spLocks noChangeArrowheads="1"/>
          </p:cNvSpPr>
          <p:nvPr/>
        </p:nvSpPr>
        <p:spPr bwMode="auto">
          <a:xfrm>
            <a:off x="1035050" y="1595438"/>
            <a:ext cx="6716713" cy="401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zh-CN" b="1">
                <a:solidFill>
                  <a:schemeClr val="accent2"/>
                </a:solidFill>
                <a:sym typeface="Webdings" pitchFamily="18" charset="2"/>
              </a:rPr>
              <a:t></a:t>
            </a:r>
            <a:r>
              <a:rPr lang="zh-CN" altLang="en-US" sz="2800" b="1">
                <a:solidFill>
                  <a:schemeClr val="accent2"/>
                </a:solidFill>
              </a:rPr>
              <a:t>引入运行系统的必要性</a:t>
            </a:r>
            <a:r>
              <a:rPr lang="en-US" altLang="zh-CN" sz="2800" b="1">
                <a:solidFill>
                  <a:schemeClr val="accent2"/>
                </a:solidFill>
              </a:rPr>
              <a:t>: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800" b="1">
                <a:solidFill>
                  <a:schemeClr val="accent2"/>
                </a:solidFill>
              </a:rPr>
              <a:t> 	</a:t>
            </a:r>
            <a:r>
              <a:rPr lang="en-US" altLang="zh-CN" b="1">
                <a:solidFill>
                  <a:schemeClr val="accent2"/>
                </a:solidFill>
                <a:sym typeface="Wingdings" pitchFamily="2" charset="2"/>
              </a:rPr>
              <a:t></a:t>
            </a:r>
            <a:r>
              <a:rPr lang="zh-CN" altLang="en-US" sz="2800" b="1">
                <a:solidFill>
                  <a:schemeClr val="accent2"/>
                </a:solidFill>
              </a:rPr>
              <a:t>将字节码转化为本机代码；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800" b="1">
                <a:solidFill>
                  <a:schemeClr val="accent2"/>
                </a:solidFill>
              </a:rPr>
              <a:t> 	</a:t>
            </a:r>
            <a:r>
              <a:rPr lang="zh-CN" altLang="en-US" b="1">
                <a:solidFill>
                  <a:schemeClr val="accent2"/>
                </a:solidFill>
                <a:sym typeface="Wingdings" pitchFamily="2" charset="2"/>
              </a:rPr>
              <a:t></a:t>
            </a:r>
            <a:r>
              <a:rPr lang="zh-CN" altLang="en-US" sz="2800" b="1">
                <a:solidFill>
                  <a:schemeClr val="accent2"/>
                </a:solidFill>
              </a:rPr>
              <a:t>类的装载与符号的消解；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800" b="1">
                <a:solidFill>
                  <a:schemeClr val="accent2"/>
                </a:solidFill>
              </a:rPr>
              <a:t> 	</a:t>
            </a:r>
            <a:r>
              <a:rPr lang="zh-CN" altLang="en-US" b="1">
                <a:solidFill>
                  <a:schemeClr val="accent2"/>
                </a:solidFill>
                <a:sym typeface="Wingdings" pitchFamily="2" charset="2"/>
              </a:rPr>
              <a:t></a:t>
            </a:r>
            <a:r>
              <a:rPr lang="zh-CN" altLang="en-US" sz="2800" b="1">
                <a:solidFill>
                  <a:schemeClr val="accent2"/>
                </a:solidFill>
              </a:rPr>
              <a:t>控制执行代码。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800" b="1">
                <a:solidFill>
                  <a:schemeClr val="accent2"/>
                </a:solidFill>
              </a:rPr>
              <a:t> </a:t>
            </a:r>
            <a:r>
              <a:rPr lang="zh-CN" altLang="zh-CN" b="1">
                <a:solidFill>
                  <a:schemeClr val="accent2"/>
                </a:solidFill>
                <a:sym typeface="Webdings" pitchFamily="18" charset="2"/>
              </a:rPr>
              <a:t></a:t>
            </a:r>
            <a:r>
              <a:rPr lang="zh-CN" altLang="en-US" sz="2800" b="1">
                <a:solidFill>
                  <a:schemeClr val="accent2"/>
                </a:solidFill>
              </a:rPr>
              <a:t>运行环境的种类：</a:t>
            </a:r>
          </a:p>
          <a:p>
            <a:pPr lvl="1" eaLnBrk="1" hangingPunct="1">
              <a:lnSpc>
                <a:spcPct val="130000"/>
              </a:lnSpc>
              <a:buFontTx/>
              <a:buChar char="•"/>
            </a:pPr>
            <a:r>
              <a:rPr lang="en-US" altLang="zh-CN" sz="2800" b="1">
                <a:solidFill>
                  <a:schemeClr val="accent2"/>
                </a:solidFill>
              </a:rPr>
              <a:t>Java Application — Java</a:t>
            </a:r>
            <a:r>
              <a:rPr lang="zh-CN" altLang="en-US" sz="2800" b="1">
                <a:solidFill>
                  <a:schemeClr val="accent2"/>
                </a:solidFill>
              </a:rPr>
              <a:t>解释器</a:t>
            </a:r>
          </a:p>
          <a:p>
            <a:pPr lvl="1" eaLnBrk="1" hangingPunct="1">
              <a:lnSpc>
                <a:spcPct val="130000"/>
              </a:lnSpc>
              <a:buFontTx/>
              <a:buChar char="•"/>
            </a:pPr>
            <a:r>
              <a:rPr lang="en-US" altLang="zh-CN" sz="2800" b="1">
                <a:solidFill>
                  <a:schemeClr val="accent2"/>
                </a:solidFill>
              </a:rPr>
              <a:t>Java Applet</a:t>
            </a:r>
            <a:r>
              <a:rPr lang="zh-CN" altLang="en-US" sz="2800" b="1">
                <a:solidFill>
                  <a:schemeClr val="accent2"/>
                </a:solidFill>
              </a:rPr>
              <a:t> </a:t>
            </a:r>
            <a:r>
              <a:rPr lang="en-US" altLang="zh-CN" sz="2800" b="1">
                <a:solidFill>
                  <a:schemeClr val="accent2"/>
                </a:solidFill>
              </a:rPr>
              <a:t>—</a:t>
            </a:r>
            <a:r>
              <a:rPr lang="zh-CN" altLang="en-US" sz="2800" b="1">
                <a:solidFill>
                  <a:schemeClr val="accent2"/>
                </a:solidFill>
              </a:rPr>
              <a:t> </a:t>
            </a:r>
            <a:r>
              <a:rPr lang="en-US" altLang="zh-CN" sz="2800" b="1">
                <a:solidFill>
                  <a:schemeClr val="accent2"/>
                </a:solidFill>
              </a:rPr>
              <a:t>Java</a:t>
            </a:r>
            <a:r>
              <a:rPr lang="zh-CN" altLang="en-US" sz="2800" b="1">
                <a:solidFill>
                  <a:schemeClr val="accent2"/>
                </a:solidFill>
              </a:rPr>
              <a:t>兼容的</a:t>
            </a:r>
            <a:r>
              <a:rPr lang="en-US" altLang="zh-CN" sz="2800" b="1">
                <a:solidFill>
                  <a:schemeClr val="accent2"/>
                </a:solidFill>
              </a:rPr>
              <a:t>Web</a:t>
            </a:r>
            <a:r>
              <a:rPr lang="zh-CN" altLang="en-US" sz="2800" b="1">
                <a:solidFill>
                  <a:schemeClr val="accent2"/>
                </a:solidFill>
              </a:rPr>
              <a:t>浏览器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22F3B666-B9B2-4257-B6FB-717342A321F8}" type="slidenum">
              <a:rPr lang="en-US" altLang="zh-CN" sz="1400" smtClean="0">
                <a:solidFill>
                  <a:schemeClr val="bg2"/>
                </a:solidFill>
                <a:latin typeface="Arial" pitchFamily="34" charset="0"/>
              </a:rPr>
              <a:pPr eaLnBrk="1" hangingPunct="1"/>
              <a:t>37</a:t>
            </a:fld>
            <a:endParaRPr lang="en-US" altLang="zh-CN" sz="1400" smtClean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39939" name="Text Box 2"/>
          <p:cNvSpPr txBox="1">
            <a:spLocks noChangeArrowheads="1"/>
          </p:cNvSpPr>
          <p:nvPr/>
        </p:nvSpPr>
        <p:spPr bwMode="auto">
          <a:xfrm>
            <a:off x="1295400" y="762000"/>
            <a:ext cx="48133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000" b="1">
                <a:solidFill>
                  <a:schemeClr val="accent2"/>
                </a:solidFill>
              </a:rPr>
              <a:t>Java</a:t>
            </a:r>
            <a:r>
              <a:rPr lang="zh-CN" altLang="en-US" sz="4000" b="1">
                <a:solidFill>
                  <a:schemeClr val="accent2"/>
                </a:solidFill>
              </a:rPr>
              <a:t>运行系统的构成</a:t>
            </a:r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39940" name="Text Box 3"/>
          <p:cNvSpPr txBox="1">
            <a:spLocks noChangeArrowheads="1"/>
          </p:cNvSpPr>
          <p:nvPr/>
        </p:nvSpPr>
        <p:spPr bwMode="auto">
          <a:xfrm>
            <a:off x="1812925" y="1852613"/>
            <a:ext cx="2641600" cy="287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zh-CN" b="1">
                <a:solidFill>
                  <a:schemeClr val="accent2"/>
                </a:solidFill>
                <a:sym typeface="Webdings" pitchFamily="18" charset="2"/>
              </a:rPr>
              <a:t></a:t>
            </a:r>
            <a:r>
              <a:rPr lang="zh-CN" altLang="en-US" sz="2800" b="1">
                <a:solidFill>
                  <a:schemeClr val="accent2"/>
                </a:solidFill>
              </a:rPr>
              <a:t>类装配器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zh-CN" b="1">
                <a:solidFill>
                  <a:schemeClr val="accent2"/>
                </a:solidFill>
                <a:sym typeface="Webdings" pitchFamily="18" charset="2"/>
              </a:rPr>
              <a:t></a:t>
            </a:r>
            <a:r>
              <a:rPr lang="zh-CN" altLang="en-US" sz="2800" b="1">
                <a:solidFill>
                  <a:schemeClr val="accent2"/>
                </a:solidFill>
              </a:rPr>
              <a:t>字节码验证器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zh-CN" b="1">
                <a:solidFill>
                  <a:schemeClr val="accent2"/>
                </a:solidFill>
                <a:sym typeface="Webdings" pitchFamily="18" charset="2"/>
              </a:rPr>
              <a:t></a:t>
            </a:r>
            <a:r>
              <a:rPr lang="zh-CN" altLang="en-US" sz="2800" b="1">
                <a:solidFill>
                  <a:schemeClr val="accent2"/>
                </a:solidFill>
              </a:rPr>
              <a:t>解释器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zh-CN" b="1">
                <a:solidFill>
                  <a:schemeClr val="accent2"/>
                </a:solidFill>
                <a:sym typeface="Webdings" pitchFamily="18" charset="2"/>
              </a:rPr>
              <a:t></a:t>
            </a:r>
            <a:r>
              <a:rPr lang="zh-CN" altLang="en-US" sz="2800" b="1">
                <a:solidFill>
                  <a:schemeClr val="accent2"/>
                </a:solidFill>
              </a:rPr>
              <a:t>代码生成器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zh-CN" b="1">
                <a:solidFill>
                  <a:schemeClr val="accent2"/>
                </a:solidFill>
                <a:sym typeface="Webdings" pitchFamily="18" charset="2"/>
              </a:rPr>
              <a:t></a:t>
            </a:r>
            <a:r>
              <a:rPr lang="zh-CN" altLang="en-US" sz="2800" b="1">
                <a:solidFill>
                  <a:schemeClr val="accent2"/>
                </a:solidFill>
              </a:rPr>
              <a:t>运行支持库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5D0A08F4-3AF0-4589-BAE9-027E04F12BAA}" type="slidenum">
              <a:rPr lang="en-US" altLang="zh-CN" sz="1400" smtClean="0">
                <a:solidFill>
                  <a:schemeClr val="bg2"/>
                </a:solidFill>
                <a:latin typeface="Arial" pitchFamily="34" charset="0"/>
              </a:rPr>
              <a:pPr eaLnBrk="1" hangingPunct="1"/>
              <a:t>38</a:t>
            </a:fld>
            <a:endParaRPr lang="en-US" altLang="zh-CN" sz="1400" smtClean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40963" name="Rectangle 1042"/>
          <p:cNvSpPr>
            <a:spLocks noChangeArrowheads="1"/>
          </p:cNvSpPr>
          <p:nvPr/>
        </p:nvSpPr>
        <p:spPr bwMode="auto">
          <a:xfrm>
            <a:off x="5181600" y="1828800"/>
            <a:ext cx="3657600" cy="44196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64" name="Rectangle 1043"/>
          <p:cNvSpPr>
            <a:spLocks noChangeArrowheads="1"/>
          </p:cNvSpPr>
          <p:nvPr/>
        </p:nvSpPr>
        <p:spPr bwMode="auto">
          <a:xfrm>
            <a:off x="381000" y="1905000"/>
            <a:ext cx="2286000" cy="28956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65" name="Text Box 1028"/>
          <p:cNvSpPr txBox="1">
            <a:spLocks noChangeArrowheads="1"/>
          </p:cNvSpPr>
          <p:nvPr/>
        </p:nvSpPr>
        <p:spPr bwMode="auto">
          <a:xfrm>
            <a:off x="2270125" y="85883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40966" name="Text Box 1030"/>
          <p:cNvSpPr txBox="1">
            <a:spLocks noChangeArrowheads="1"/>
          </p:cNvSpPr>
          <p:nvPr/>
        </p:nvSpPr>
        <p:spPr bwMode="auto">
          <a:xfrm>
            <a:off x="1447800" y="609600"/>
            <a:ext cx="42973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000" b="1">
                <a:solidFill>
                  <a:schemeClr val="accent2"/>
                </a:solidFill>
              </a:rPr>
              <a:t>Java</a:t>
            </a:r>
            <a:r>
              <a:rPr lang="zh-CN" altLang="en-US" sz="4000" b="1">
                <a:solidFill>
                  <a:schemeClr val="accent2"/>
                </a:solidFill>
              </a:rPr>
              <a:t>程序运行过程</a:t>
            </a:r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40967" name="Text Box 1031"/>
          <p:cNvSpPr txBox="1">
            <a:spLocks noChangeArrowheads="1"/>
          </p:cNvSpPr>
          <p:nvPr/>
        </p:nvSpPr>
        <p:spPr bwMode="auto">
          <a:xfrm>
            <a:off x="457200" y="2057400"/>
            <a:ext cx="266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/>
              <a:t>Hello.java</a:t>
            </a:r>
          </a:p>
        </p:txBody>
      </p:sp>
      <p:sp>
        <p:nvSpPr>
          <p:cNvPr id="40968" name="Text Box 1032"/>
          <p:cNvSpPr txBox="1">
            <a:spLocks noChangeArrowheads="1"/>
          </p:cNvSpPr>
          <p:nvPr/>
        </p:nvSpPr>
        <p:spPr bwMode="auto">
          <a:xfrm>
            <a:off x="381000" y="2971800"/>
            <a:ext cx="243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/>
              <a:t>javac Hello.java</a:t>
            </a:r>
          </a:p>
        </p:txBody>
      </p:sp>
      <p:sp>
        <p:nvSpPr>
          <p:cNvPr id="40969" name="Text Box 1033"/>
          <p:cNvSpPr txBox="1">
            <a:spLocks noChangeArrowheads="1"/>
          </p:cNvSpPr>
          <p:nvPr/>
        </p:nvSpPr>
        <p:spPr bwMode="auto">
          <a:xfrm>
            <a:off x="533400" y="3962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/>
              <a:t>Hello.class</a:t>
            </a:r>
          </a:p>
        </p:txBody>
      </p:sp>
      <p:sp>
        <p:nvSpPr>
          <p:cNvPr id="40970" name="Freeform 1034"/>
          <p:cNvSpPr>
            <a:spLocks noChangeAspect="1"/>
          </p:cNvSpPr>
          <p:nvPr/>
        </p:nvSpPr>
        <p:spPr bwMode="auto">
          <a:xfrm>
            <a:off x="3124200" y="2971800"/>
            <a:ext cx="1828800" cy="569913"/>
          </a:xfrm>
          <a:custGeom>
            <a:avLst/>
            <a:gdLst>
              <a:gd name="T0" fmla="*/ 905957645 w 3073"/>
              <a:gd name="T1" fmla="*/ 115157259 h 589"/>
              <a:gd name="T2" fmla="*/ 870540936 w 3073"/>
              <a:gd name="T3" fmla="*/ 88006565 h 589"/>
              <a:gd name="T4" fmla="*/ 820957425 w 3073"/>
              <a:gd name="T5" fmla="*/ 72090608 h 589"/>
              <a:gd name="T6" fmla="*/ 751186890 w 3073"/>
              <a:gd name="T7" fmla="*/ 63663830 h 589"/>
              <a:gd name="T8" fmla="*/ 673624465 w 3073"/>
              <a:gd name="T9" fmla="*/ 73026272 h 589"/>
              <a:gd name="T10" fmla="*/ 629707675 w 3073"/>
              <a:gd name="T11" fmla="*/ 55238019 h 589"/>
              <a:gd name="T12" fmla="*/ 579061877 w 3073"/>
              <a:gd name="T13" fmla="*/ 19660547 h 589"/>
              <a:gd name="T14" fmla="*/ 495124539 w 3073"/>
              <a:gd name="T15" fmla="*/ 936631 h 589"/>
              <a:gd name="T16" fmla="*/ 409062032 w 3073"/>
              <a:gd name="T17" fmla="*/ 4681221 h 589"/>
              <a:gd name="T18" fmla="*/ 328312151 w 3073"/>
              <a:gd name="T19" fmla="*/ 30896251 h 589"/>
              <a:gd name="T20" fmla="*/ 287228721 w 3073"/>
              <a:gd name="T21" fmla="*/ 64600461 h 589"/>
              <a:gd name="T22" fmla="*/ 251812013 w 3073"/>
              <a:gd name="T23" fmla="*/ 78644124 h 589"/>
              <a:gd name="T24" fmla="*/ 183103765 w 3073"/>
              <a:gd name="T25" fmla="*/ 88006565 h 589"/>
              <a:gd name="T26" fmla="*/ 136708305 w 3073"/>
              <a:gd name="T27" fmla="*/ 121710775 h 589"/>
              <a:gd name="T28" fmla="*/ 130333393 w 3073"/>
              <a:gd name="T29" fmla="*/ 158223911 h 589"/>
              <a:gd name="T30" fmla="*/ 89249963 w 3073"/>
              <a:gd name="T31" fmla="*/ 161032837 h 589"/>
              <a:gd name="T32" fmla="*/ 48520629 w 3073"/>
              <a:gd name="T33" fmla="*/ 176013131 h 589"/>
              <a:gd name="T34" fmla="*/ 25854340 w 3073"/>
              <a:gd name="T35" fmla="*/ 193801383 h 589"/>
              <a:gd name="T36" fmla="*/ 7437199 w 3073"/>
              <a:gd name="T37" fmla="*/ 220016413 h 589"/>
              <a:gd name="T38" fmla="*/ 9562368 w 3073"/>
              <a:gd name="T39" fmla="*/ 243421550 h 589"/>
              <a:gd name="T40" fmla="*/ 7437199 w 3073"/>
              <a:gd name="T41" fmla="*/ 273382138 h 589"/>
              <a:gd name="T42" fmla="*/ 1062287 w 3073"/>
              <a:gd name="T43" fmla="*/ 302405127 h 589"/>
              <a:gd name="T44" fmla="*/ 10625251 w 3073"/>
              <a:gd name="T45" fmla="*/ 332364747 h 589"/>
              <a:gd name="T46" fmla="*/ 6374912 w 3073"/>
              <a:gd name="T47" fmla="*/ 364196662 h 589"/>
              <a:gd name="T48" fmla="*/ 0 w 3073"/>
              <a:gd name="T49" fmla="*/ 393220618 h 589"/>
              <a:gd name="T50" fmla="*/ 12749825 w 3073"/>
              <a:gd name="T51" fmla="*/ 428797123 h 589"/>
              <a:gd name="T52" fmla="*/ 45333173 w 3073"/>
              <a:gd name="T53" fmla="*/ 455012153 h 589"/>
              <a:gd name="T54" fmla="*/ 111916847 w 3073"/>
              <a:gd name="T55" fmla="*/ 472800405 h 589"/>
              <a:gd name="T56" fmla="*/ 163624932 w 3073"/>
              <a:gd name="T57" fmla="*/ 461565669 h 589"/>
              <a:gd name="T58" fmla="*/ 192666728 w 3073"/>
              <a:gd name="T59" fmla="*/ 485907437 h 589"/>
              <a:gd name="T60" fmla="*/ 230208011 w 3073"/>
              <a:gd name="T61" fmla="*/ 501824362 h 589"/>
              <a:gd name="T62" fmla="*/ 284041265 w 3073"/>
              <a:gd name="T63" fmla="*/ 512122467 h 589"/>
              <a:gd name="T64" fmla="*/ 346374601 w 3073"/>
              <a:gd name="T65" fmla="*/ 505568951 h 589"/>
              <a:gd name="T66" fmla="*/ 390645487 w 3073"/>
              <a:gd name="T67" fmla="*/ 512122467 h 589"/>
              <a:gd name="T68" fmla="*/ 424999908 w 3073"/>
              <a:gd name="T69" fmla="*/ 531783982 h 589"/>
              <a:gd name="T70" fmla="*/ 473520537 w 3073"/>
              <a:gd name="T71" fmla="*/ 542082087 h 589"/>
              <a:gd name="T72" fmla="*/ 519915997 w 3073"/>
              <a:gd name="T73" fmla="*/ 539273161 h 589"/>
              <a:gd name="T74" fmla="*/ 563832787 w 3073"/>
              <a:gd name="T75" fmla="*/ 520548278 h 589"/>
              <a:gd name="T76" fmla="*/ 594999753 w 3073"/>
              <a:gd name="T77" fmla="*/ 539273161 h 589"/>
              <a:gd name="T78" fmla="*/ 642457500 w 3073"/>
              <a:gd name="T79" fmla="*/ 550507898 h 589"/>
              <a:gd name="T80" fmla="*/ 701603379 w 3073"/>
              <a:gd name="T81" fmla="*/ 543954382 h 589"/>
              <a:gd name="T82" fmla="*/ 744811978 w 3073"/>
              <a:gd name="T83" fmla="*/ 519612614 h 589"/>
              <a:gd name="T84" fmla="*/ 780228686 w 3073"/>
              <a:gd name="T85" fmla="*/ 510250172 h 589"/>
              <a:gd name="T86" fmla="*/ 837249397 w 3073"/>
              <a:gd name="T87" fmla="*/ 512122467 h 589"/>
              <a:gd name="T88" fmla="*/ 884707739 w 3073"/>
              <a:gd name="T89" fmla="*/ 496206510 h 589"/>
              <a:gd name="T90" fmla="*/ 915874109 w 3073"/>
              <a:gd name="T91" fmla="*/ 470928111 h 589"/>
              <a:gd name="T92" fmla="*/ 933936559 w 3073"/>
              <a:gd name="T93" fmla="*/ 458756743 h 589"/>
              <a:gd name="T94" fmla="*/ 986707526 w 3073"/>
              <a:gd name="T95" fmla="*/ 455012153 h 589"/>
              <a:gd name="T96" fmla="*/ 1034165868 w 3073"/>
              <a:gd name="T97" fmla="*/ 430669418 h 589"/>
              <a:gd name="T98" fmla="*/ 1060019613 w 3073"/>
              <a:gd name="T99" fmla="*/ 393220618 h 589"/>
              <a:gd name="T100" fmla="*/ 1062144783 w 3073"/>
              <a:gd name="T101" fmla="*/ 349217335 h 589"/>
              <a:gd name="T102" fmla="*/ 1072770033 w 3073"/>
              <a:gd name="T103" fmla="*/ 308958642 h 589"/>
              <a:gd name="T104" fmla="*/ 1087999123 w 3073"/>
              <a:gd name="T105" fmla="*/ 268700917 h 589"/>
              <a:gd name="T106" fmla="*/ 1081624210 w 3073"/>
              <a:gd name="T107" fmla="*/ 223761003 h 589"/>
              <a:gd name="T108" fmla="*/ 1047269789 w 3073"/>
              <a:gd name="T109" fmla="*/ 188183531 h 589"/>
              <a:gd name="T110" fmla="*/ 997686873 w 3073"/>
              <a:gd name="T111" fmla="*/ 161032837 h 589"/>
              <a:gd name="T112" fmla="*/ 930749103 w 3073"/>
              <a:gd name="T113" fmla="*/ 146989174 h 589"/>
              <a:gd name="T114" fmla="*/ 914811822 w 3073"/>
              <a:gd name="T115" fmla="*/ 130137553 h 589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3073" h="589">
                <a:moveTo>
                  <a:pt x="2583" y="139"/>
                </a:moveTo>
                <a:lnTo>
                  <a:pt x="2558" y="123"/>
                </a:lnTo>
                <a:lnTo>
                  <a:pt x="2519" y="106"/>
                </a:lnTo>
                <a:lnTo>
                  <a:pt x="2458" y="94"/>
                </a:lnTo>
                <a:lnTo>
                  <a:pt x="2382" y="83"/>
                </a:lnTo>
                <a:lnTo>
                  <a:pt x="2318" y="77"/>
                </a:lnTo>
                <a:lnTo>
                  <a:pt x="2239" y="71"/>
                </a:lnTo>
                <a:lnTo>
                  <a:pt x="2121" y="68"/>
                </a:lnTo>
                <a:lnTo>
                  <a:pt x="2008" y="71"/>
                </a:lnTo>
                <a:lnTo>
                  <a:pt x="1902" y="78"/>
                </a:lnTo>
                <a:lnTo>
                  <a:pt x="1823" y="86"/>
                </a:lnTo>
                <a:lnTo>
                  <a:pt x="1778" y="59"/>
                </a:lnTo>
                <a:lnTo>
                  <a:pt x="1717" y="38"/>
                </a:lnTo>
                <a:lnTo>
                  <a:pt x="1635" y="21"/>
                </a:lnTo>
                <a:lnTo>
                  <a:pt x="1528" y="10"/>
                </a:lnTo>
                <a:lnTo>
                  <a:pt x="1398" y="1"/>
                </a:lnTo>
                <a:lnTo>
                  <a:pt x="1270" y="0"/>
                </a:lnTo>
                <a:lnTo>
                  <a:pt x="1155" y="5"/>
                </a:lnTo>
                <a:lnTo>
                  <a:pt x="1024" y="15"/>
                </a:lnTo>
                <a:lnTo>
                  <a:pt x="927" y="33"/>
                </a:lnTo>
                <a:lnTo>
                  <a:pt x="857" y="52"/>
                </a:lnTo>
                <a:lnTo>
                  <a:pt x="811" y="69"/>
                </a:lnTo>
                <a:lnTo>
                  <a:pt x="802" y="91"/>
                </a:lnTo>
                <a:lnTo>
                  <a:pt x="711" y="84"/>
                </a:lnTo>
                <a:lnTo>
                  <a:pt x="605" y="87"/>
                </a:lnTo>
                <a:lnTo>
                  <a:pt x="517" y="94"/>
                </a:lnTo>
                <a:lnTo>
                  <a:pt x="441" y="109"/>
                </a:lnTo>
                <a:lnTo>
                  <a:pt x="386" y="130"/>
                </a:lnTo>
                <a:lnTo>
                  <a:pt x="365" y="153"/>
                </a:lnTo>
                <a:lnTo>
                  <a:pt x="368" y="169"/>
                </a:lnTo>
                <a:lnTo>
                  <a:pt x="316" y="168"/>
                </a:lnTo>
                <a:lnTo>
                  <a:pt x="252" y="172"/>
                </a:lnTo>
                <a:lnTo>
                  <a:pt x="188" y="180"/>
                </a:lnTo>
                <a:lnTo>
                  <a:pt x="137" y="188"/>
                </a:lnTo>
                <a:lnTo>
                  <a:pt x="103" y="196"/>
                </a:lnTo>
                <a:lnTo>
                  <a:pt x="73" y="207"/>
                </a:lnTo>
                <a:lnTo>
                  <a:pt x="40" y="219"/>
                </a:lnTo>
                <a:lnTo>
                  <a:pt x="21" y="235"/>
                </a:lnTo>
                <a:lnTo>
                  <a:pt x="18" y="247"/>
                </a:lnTo>
                <a:lnTo>
                  <a:pt x="27" y="260"/>
                </a:lnTo>
                <a:lnTo>
                  <a:pt x="49" y="276"/>
                </a:lnTo>
                <a:lnTo>
                  <a:pt x="21" y="292"/>
                </a:lnTo>
                <a:lnTo>
                  <a:pt x="9" y="307"/>
                </a:lnTo>
                <a:lnTo>
                  <a:pt x="3" y="323"/>
                </a:lnTo>
                <a:lnTo>
                  <a:pt x="18" y="343"/>
                </a:lnTo>
                <a:lnTo>
                  <a:pt x="30" y="355"/>
                </a:lnTo>
                <a:lnTo>
                  <a:pt x="64" y="369"/>
                </a:lnTo>
                <a:lnTo>
                  <a:pt x="18" y="389"/>
                </a:lnTo>
                <a:lnTo>
                  <a:pt x="3" y="402"/>
                </a:lnTo>
                <a:lnTo>
                  <a:pt x="0" y="420"/>
                </a:lnTo>
                <a:lnTo>
                  <a:pt x="9" y="438"/>
                </a:lnTo>
                <a:lnTo>
                  <a:pt x="36" y="458"/>
                </a:lnTo>
                <a:lnTo>
                  <a:pt x="73" y="473"/>
                </a:lnTo>
                <a:lnTo>
                  <a:pt x="128" y="486"/>
                </a:lnTo>
                <a:lnTo>
                  <a:pt x="219" y="500"/>
                </a:lnTo>
                <a:lnTo>
                  <a:pt x="316" y="505"/>
                </a:lnTo>
                <a:lnTo>
                  <a:pt x="404" y="501"/>
                </a:lnTo>
                <a:lnTo>
                  <a:pt x="462" y="493"/>
                </a:lnTo>
                <a:lnTo>
                  <a:pt x="501" y="508"/>
                </a:lnTo>
                <a:lnTo>
                  <a:pt x="544" y="519"/>
                </a:lnTo>
                <a:lnTo>
                  <a:pt x="580" y="526"/>
                </a:lnTo>
                <a:lnTo>
                  <a:pt x="650" y="536"/>
                </a:lnTo>
                <a:lnTo>
                  <a:pt x="711" y="542"/>
                </a:lnTo>
                <a:lnTo>
                  <a:pt x="802" y="547"/>
                </a:lnTo>
                <a:lnTo>
                  <a:pt x="890" y="546"/>
                </a:lnTo>
                <a:lnTo>
                  <a:pt x="978" y="540"/>
                </a:lnTo>
                <a:lnTo>
                  <a:pt x="1057" y="528"/>
                </a:lnTo>
                <a:lnTo>
                  <a:pt x="1103" y="547"/>
                </a:lnTo>
                <a:lnTo>
                  <a:pt x="1146" y="559"/>
                </a:lnTo>
                <a:lnTo>
                  <a:pt x="1200" y="568"/>
                </a:lnTo>
                <a:lnTo>
                  <a:pt x="1264" y="576"/>
                </a:lnTo>
                <a:lnTo>
                  <a:pt x="1337" y="579"/>
                </a:lnTo>
                <a:lnTo>
                  <a:pt x="1404" y="579"/>
                </a:lnTo>
                <a:lnTo>
                  <a:pt x="1468" y="576"/>
                </a:lnTo>
                <a:lnTo>
                  <a:pt x="1547" y="566"/>
                </a:lnTo>
                <a:lnTo>
                  <a:pt x="1592" y="556"/>
                </a:lnTo>
                <a:lnTo>
                  <a:pt x="1635" y="568"/>
                </a:lnTo>
                <a:lnTo>
                  <a:pt x="1680" y="576"/>
                </a:lnTo>
                <a:lnTo>
                  <a:pt x="1735" y="582"/>
                </a:lnTo>
                <a:lnTo>
                  <a:pt x="1814" y="588"/>
                </a:lnTo>
                <a:lnTo>
                  <a:pt x="1896" y="586"/>
                </a:lnTo>
                <a:lnTo>
                  <a:pt x="1981" y="581"/>
                </a:lnTo>
                <a:lnTo>
                  <a:pt x="2042" y="571"/>
                </a:lnTo>
                <a:lnTo>
                  <a:pt x="2103" y="555"/>
                </a:lnTo>
                <a:lnTo>
                  <a:pt x="2139" y="540"/>
                </a:lnTo>
                <a:lnTo>
                  <a:pt x="2203" y="545"/>
                </a:lnTo>
                <a:lnTo>
                  <a:pt x="2276" y="549"/>
                </a:lnTo>
                <a:lnTo>
                  <a:pt x="2364" y="547"/>
                </a:lnTo>
                <a:lnTo>
                  <a:pt x="2440" y="540"/>
                </a:lnTo>
                <a:lnTo>
                  <a:pt x="2498" y="530"/>
                </a:lnTo>
                <a:lnTo>
                  <a:pt x="2546" y="519"/>
                </a:lnTo>
                <a:lnTo>
                  <a:pt x="2586" y="503"/>
                </a:lnTo>
                <a:lnTo>
                  <a:pt x="2595" y="486"/>
                </a:lnTo>
                <a:lnTo>
                  <a:pt x="2637" y="490"/>
                </a:lnTo>
                <a:lnTo>
                  <a:pt x="2707" y="491"/>
                </a:lnTo>
                <a:lnTo>
                  <a:pt x="2786" y="486"/>
                </a:lnTo>
                <a:lnTo>
                  <a:pt x="2865" y="475"/>
                </a:lnTo>
                <a:lnTo>
                  <a:pt x="2920" y="460"/>
                </a:lnTo>
                <a:lnTo>
                  <a:pt x="2966" y="440"/>
                </a:lnTo>
                <a:lnTo>
                  <a:pt x="2993" y="420"/>
                </a:lnTo>
                <a:lnTo>
                  <a:pt x="3002" y="393"/>
                </a:lnTo>
                <a:lnTo>
                  <a:pt x="2999" y="373"/>
                </a:lnTo>
                <a:lnTo>
                  <a:pt x="2975" y="346"/>
                </a:lnTo>
                <a:lnTo>
                  <a:pt x="3029" y="330"/>
                </a:lnTo>
                <a:lnTo>
                  <a:pt x="3057" y="309"/>
                </a:lnTo>
                <a:lnTo>
                  <a:pt x="3072" y="287"/>
                </a:lnTo>
                <a:lnTo>
                  <a:pt x="3072" y="264"/>
                </a:lnTo>
                <a:lnTo>
                  <a:pt x="3054" y="239"/>
                </a:lnTo>
                <a:lnTo>
                  <a:pt x="3017" y="221"/>
                </a:lnTo>
                <a:lnTo>
                  <a:pt x="2957" y="201"/>
                </a:lnTo>
                <a:lnTo>
                  <a:pt x="2893" y="186"/>
                </a:lnTo>
                <a:lnTo>
                  <a:pt x="2817" y="172"/>
                </a:lnTo>
                <a:lnTo>
                  <a:pt x="2720" y="162"/>
                </a:lnTo>
                <a:lnTo>
                  <a:pt x="2628" y="157"/>
                </a:lnTo>
                <a:lnTo>
                  <a:pt x="2586" y="154"/>
                </a:lnTo>
                <a:lnTo>
                  <a:pt x="2583" y="139"/>
                </a:lnTo>
              </a:path>
            </a:pathLst>
          </a:custGeom>
          <a:solidFill>
            <a:schemeClr val="bg1"/>
          </a:solidFill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40971" name="Text Box 1035"/>
          <p:cNvSpPr txBox="1">
            <a:spLocks noChangeAspect="1" noChangeArrowheads="1"/>
          </p:cNvSpPr>
          <p:nvPr/>
        </p:nvSpPr>
        <p:spPr bwMode="auto">
          <a:xfrm>
            <a:off x="3657600" y="3124200"/>
            <a:ext cx="977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sz="1800" b="1"/>
              <a:t>网络</a:t>
            </a:r>
          </a:p>
        </p:txBody>
      </p:sp>
      <p:sp>
        <p:nvSpPr>
          <p:cNvPr id="40972" name="Text Box 1036"/>
          <p:cNvSpPr txBox="1">
            <a:spLocks noChangeArrowheads="1"/>
          </p:cNvSpPr>
          <p:nvPr/>
        </p:nvSpPr>
        <p:spPr bwMode="auto">
          <a:xfrm>
            <a:off x="5715000" y="2209800"/>
            <a:ext cx="16002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b="1"/>
              <a:t>类装配器</a:t>
            </a:r>
            <a:endParaRPr lang="zh-CN" altLang="en-US" b="1"/>
          </a:p>
        </p:txBody>
      </p:sp>
      <p:sp>
        <p:nvSpPr>
          <p:cNvPr id="40973" name="Text Box 1037"/>
          <p:cNvSpPr txBox="1">
            <a:spLocks noChangeArrowheads="1"/>
          </p:cNvSpPr>
          <p:nvPr/>
        </p:nvSpPr>
        <p:spPr bwMode="auto">
          <a:xfrm>
            <a:off x="5486400" y="3124200"/>
            <a:ext cx="2057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b="1"/>
              <a:t>字节码验证器</a:t>
            </a:r>
            <a:endParaRPr lang="zh-CN" altLang="en-US" b="1"/>
          </a:p>
        </p:txBody>
      </p:sp>
      <p:sp>
        <p:nvSpPr>
          <p:cNvPr id="40974" name="Text Box 1038"/>
          <p:cNvSpPr txBox="1">
            <a:spLocks noChangeArrowheads="1"/>
          </p:cNvSpPr>
          <p:nvPr/>
        </p:nvSpPr>
        <p:spPr bwMode="auto">
          <a:xfrm>
            <a:off x="5410200" y="3962400"/>
            <a:ext cx="12192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b="1"/>
              <a:t>解释器</a:t>
            </a:r>
            <a:endParaRPr lang="zh-CN" altLang="en-US" b="1"/>
          </a:p>
        </p:txBody>
      </p:sp>
      <p:sp>
        <p:nvSpPr>
          <p:cNvPr id="40975" name="Text Box 1039"/>
          <p:cNvSpPr txBox="1">
            <a:spLocks noChangeArrowheads="1"/>
          </p:cNvSpPr>
          <p:nvPr/>
        </p:nvSpPr>
        <p:spPr bwMode="auto">
          <a:xfrm>
            <a:off x="7010400" y="3962400"/>
            <a:ext cx="15240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b="1"/>
              <a:t>代码生成器</a:t>
            </a:r>
            <a:endParaRPr lang="zh-CN" altLang="en-US" b="1"/>
          </a:p>
        </p:txBody>
      </p:sp>
      <p:sp>
        <p:nvSpPr>
          <p:cNvPr id="40976" name="Text Box 1040"/>
          <p:cNvSpPr txBox="1">
            <a:spLocks noChangeArrowheads="1"/>
          </p:cNvSpPr>
          <p:nvPr/>
        </p:nvSpPr>
        <p:spPr bwMode="auto">
          <a:xfrm>
            <a:off x="5486400" y="4800600"/>
            <a:ext cx="16002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b="1"/>
              <a:t>运行支持库</a:t>
            </a:r>
            <a:endParaRPr lang="zh-CN" altLang="en-US" b="1"/>
          </a:p>
        </p:txBody>
      </p:sp>
      <p:sp>
        <p:nvSpPr>
          <p:cNvPr id="40977" name="Text Box 1041"/>
          <p:cNvSpPr txBox="1">
            <a:spLocks noChangeArrowheads="1"/>
          </p:cNvSpPr>
          <p:nvPr/>
        </p:nvSpPr>
        <p:spPr bwMode="auto">
          <a:xfrm>
            <a:off x="6172200" y="5486400"/>
            <a:ext cx="1676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b="1"/>
              <a:t>本地系统</a:t>
            </a:r>
            <a:endParaRPr lang="zh-CN" altLang="en-US" b="1"/>
          </a:p>
        </p:txBody>
      </p:sp>
      <p:sp>
        <p:nvSpPr>
          <p:cNvPr id="40978" name="Text Box 1044"/>
          <p:cNvSpPr txBox="1">
            <a:spLocks noChangeArrowheads="1"/>
          </p:cNvSpPr>
          <p:nvPr/>
        </p:nvSpPr>
        <p:spPr bwMode="auto">
          <a:xfrm>
            <a:off x="762000" y="1447800"/>
            <a:ext cx="152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b="1"/>
              <a:t>编译</a:t>
            </a:r>
            <a:endParaRPr lang="zh-CN" altLang="en-US" b="1"/>
          </a:p>
        </p:txBody>
      </p:sp>
      <p:sp>
        <p:nvSpPr>
          <p:cNvPr id="40979" name="Text Box 1045"/>
          <p:cNvSpPr txBox="1">
            <a:spLocks noChangeArrowheads="1"/>
          </p:cNvSpPr>
          <p:nvPr/>
        </p:nvSpPr>
        <p:spPr bwMode="auto">
          <a:xfrm>
            <a:off x="6477000" y="1371600"/>
            <a:ext cx="2286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b="1"/>
              <a:t>运行</a:t>
            </a:r>
            <a:endParaRPr lang="zh-CN" altLang="en-US" b="1"/>
          </a:p>
        </p:txBody>
      </p:sp>
      <p:sp>
        <p:nvSpPr>
          <p:cNvPr id="40980" name="Line 1046"/>
          <p:cNvSpPr>
            <a:spLocks noChangeShapeType="1"/>
          </p:cNvSpPr>
          <p:nvPr/>
        </p:nvSpPr>
        <p:spPr bwMode="auto">
          <a:xfrm flipV="1">
            <a:off x="2133600" y="3581400"/>
            <a:ext cx="1371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81" name="Line 1047"/>
          <p:cNvSpPr>
            <a:spLocks noChangeShapeType="1"/>
          </p:cNvSpPr>
          <p:nvPr/>
        </p:nvSpPr>
        <p:spPr bwMode="auto">
          <a:xfrm flipV="1">
            <a:off x="4114800" y="1981200"/>
            <a:ext cx="4572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82" name="Line 1048"/>
          <p:cNvSpPr>
            <a:spLocks noChangeShapeType="1"/>
          </p:cNvSpPr>
          <p:nvPr/>
        </p:nvSpPr>
        <p:spPr bwMode="auto">
          <a:xfrm>
            <a:off x="4572000" y="19812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83" name="Line 1049"/>
          <p:cNvSpPr>
            <a:spLocks noChangeShapeType="1"/>
          </p:cNvSpPr>
          <p:nvPr/>
        </p:nvSpPr>
        <p:spPr bwMode="auto">
          <a:xfrm>
            <a:off x="6516688" y="1981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84" name="Line 1050"/>
          <p:cNvSpPr>
            <a:spLocks noChangeShapeType="1"/>
          </p:cNvSpPr>
          <p:nvPr/>
        </p:nvSpPr>
        <p:spPr bwMode="auto">
          <a:xfrm>
            <a:off x="6477000" y="2590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85" name="Line 1051"/>
          <p:cNvSpPr>
            <a:spLocks noChangeShapeType="1"/>
          </p:cNvSpPr>
          <p:nvPr/>
        </p:nvSpPr>
        <p:spPr bwMode="auto">
          <a:xfrm flipH="1">
            <a:off x="5943600" y="35052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86" name="Line 1052"/>
          <p:cNvSpPr>
            <a:spLocks noChangeShapeType="1"/>
          </p:cNvSpPr>
          <p:nvPr/>
        </p:nvSpPr>
        <p:spPr bwMode="auto">
          <a:xfrm>
            <a:off x="7010400" y="35052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87" name="Line 1053"/>
          <p:cNvSpPr>
            <a:spLocks noChangeShapeType="1"/>
          </p:cNvSpPr>
          <p:nvPr/>
        </p:nvSpPr>
        <p:spPr bwMode="auto">
          <a:xfrm>
            <a:off x="5943600" y="4343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88" name="Line 1054"/>
          <p:cNvSpPr>
            <a:spLocks noChangeShapeType="1"/>
          </p:cNvSpPr>
          <p:nvPr/>
        </p:nvSpPr>
        <p:spPr bwMode="auto">
          <a:xfrm>
            <a:off x="6324600" y="5181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89" name="Line 1055"/>
          <p:cNvSpPr>
            <a:spLocks noChangeShapeType="1"/>
          </p:cNvSpPr>
          <p:nvPr/>
        </p:nvSpPr>
        <p:spPr bwMode="auto">
          <a:xfrm>
            <a:off x="7696200" y="43434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90" name="Line 1056"/>
          <p:cNvSpPr>
            <a:spLocks noChangeShapeType="1"/>
          </p:cNvSpPr>
          <p:nvPr/>
        </p:nvSpPr>
        <p:spPr bwMode="auto">
          <a:xfrm>
            <a:off x="1219200" y="2438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91" name="Line 1057"/>
          <p:cNvSpPr>
            <a:spLocks noChangeShapeType="1"/>
          </p:cNvSpPr>
          <p:nvPr/>
        </p:nvSpPr>
        <p:spPr bwMode="auto">
          <a:xfrm>
            <a:off x="1219200" y="3429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312D7907-9A78-4020-8944-994623F90F29}" type="slidenum">
              <a:rPr lang="en-US" altLang="zh-CN" sz="1400" smtClean="0">
                <a:solidFill>
                  <a:schemeClr val="bg2"/>
                </a:solidFill>
                <a:latin typeface="Arial" pitchFamily="34" charset="0"/>
              </a:rPr>
              <a:pPr eaLnBrk="1" hangingPunct="1"/>
              <a:t>39</a:t>
            </a:fld>
            <a:endParaRPr lang="en-US" altLang="zh-CN" sz="1400" smtClean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smtClean="0">
                <a:latin typeface="Times New Roman" pitchFamily="18" charset="0"/>
                <a:cs typeface="Times New Roman" pitchFamily="18" charset="0"/>
              </a:rPr>
              <a:t>执行字节码的过程</a:t>
            </a:r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1042988" y="1989138"/>
            <a:ext cx="7086600" cy="237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45000"/>
              </a:lnSpc>
              <a:spcBef>
                <a:spcPct val="50000"/>
              </a:spcBef>
            </a:pPr>
            <a:r>
              <a:rPr lang="en-US" altLang="zh-CN" b="1">
                <a:solidFill>
                  <a:schemeClr val="accent2"/>
                </a:solidFill>
                <a:sym typeface="Wingdings" pitchFamily="2" charset="2"/>
              </a:rPr>
              <a:t></a:t>
            </a:r>
            <a:r>
              <a:rPr lang="zh-CN" altLang="en-US" sz="2800" b="1">
                <a:solidFill>
                  <a:schemeClr val="accent2"/>
                </a:solidFill>
              </a:rPr>
              <a:t>代码的装入</a:t>
            </a:r>
          </a:p>
          <a:p>
            <a:pPr eaLnBrk="1" hangingPunct="1">
              <a:lnSpc>
                <a:spcPct val="145000"/>
              </a:lnSpc>
              <a:spcBef>
                <a:spcPct val="50000"/>
              </a:spcBef>
            </a:pPr>
            <a:r>
              <a:rPr lang="zh-CN" altLang="en-US" b="1">
                <a:solidFill>
                  <a:schemeClr val="accent2"/>
                </a:solidFill>
                <a:sym typeface="Wingdings" pitchFamily="2" charset="2"/>
              </a:rPr>
              <a:t></a:t>
            </a:r>
            <a:r>
              <a:rPr lang="zh-CN" altLang="en-US" sz="2800" b="1">
                <a:solidFill>
                  <a:schemeClr val="accent2"/>
                </a:solidFill>
              </a:rPr>
              <a:t>代码的验证</a:t>
            </a:r>
          </a:p>
          <a:p>
            <a:pPr eaLnBrk="1" hangingPunct="1">
              <a:lnSpc>
                <a:spcPct val="145000"/>
              </a:lnSpc>
              <a:spcBef>
                <a:spcPct val="50000"/>
              </a:spcBef>
            </a:pPr>
            <a:r>
              <a:rPr lang="zh-CN" altLang="en-US" b="1">
                <a:solidFill>
                  <a:schemeClr val="accent2"/>
                </a:solidFill>
                <a:sym typeface="Wingdings" pitchFamily="2" charset="2"/>
              </a:rPr>
              <a:t></a:t>
            </a:r>
            <a:r>
              <a:rPr lang="zh-CN" altLang="en-US" sz="2800" b="1">
                <a:solidFill>
                  <a:schemeClr val="accent2"/>
                </a:solidFill>
              </a:rPr>
              <a:t>代码的执行</a:t>
            </a:r>
            <a:r>
              <a:rPr lang="en-US" altLang="zh-CN" sz="2800" b="1">
                <a:solidFill>
                  <a:schemeClr val="accent2"/>
                </a:solidFill>
              </a:rPr>
              <a:t>:</a:t>
            </a:r>
            <a:r>
              <a:rPr lang="zh-CN" altLang="en-US" sz="2800" b="1">
                <a:solidFill>
                  <a:schemeClr val="accent2"/>
                </a:solidFill>
              </a:rPr>
              <a:t>解释方式、即时编译</a:t>
            </a:r>
            <a:r>
              <a:rPr lang="en-US" altLang="zh-CN" sz="2800" b="1">
                <a:solidFill>
                  <a:schemeClr val="accent2"/>
                </a:solidFill>
              </a:rPr>
              <a:t>JIT</a:t>
            </a:r>
            <a:r>
              <a:rPr lang="zh-CN" altLang="en-US" sz="2800" b="1">
                <a:solidFill>
                  <a:schemeClr val="accent2"/>
                </a:solidFill>
              </a:rPr>
              <a:t>方式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0CD323A0-6854-47DC-873C-DD4EA9F6A0A2}" type="slidenum">
              <a:rPr lang="en-US" altLang="zh-CN" sz="1400" smtClean="0">
                <a:solidFill>
                  <a:schemeClr val="bg2"/>
                </a:solidFill>
                <a:latin typeface="Arial" pitchFamily="34" charset="0"/>
              </a:rPr>
              <a:pPr eaLnBrk="1" hangingPunct="1"/>
              <a:t>4</a:t>
            </a:fld>
            <a:endParaRPr lang="en-US" altLang="zh-CN" sz="1400" smtClean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5123" name="Text Box 7"/>
          <p:cNvSpPr txBox="1">
            <a:spLocks noChangeArrowheads="1"/>
          </p:cNvSpPr>
          <p:nvPr/>
        </p:nvSpPr>
        <p:spPr bwMode="auto">
          <a:xfrm>
            <a:off x="857250" y="1714500"/>
            <a:ext cx="7929563" cy="441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0" lang="en-US" altLang="zh-CN" sz="1800" b="1">
                <a:latin typeface="Garamond" pitchFamily="18" charset="0"/>
              </a:rPr>
              <a:t>       JDK</a:t>
            </a:r>
            <a:r>
              <a:rPr kumimoji="0" lang="zh-CN" altLang="en-US" sz="1800" b="1">
                <a:latin typeface="Garamond" pitchFamily="18" charset="0"/>
              </a:rPr>
              <a:t>（</a:t>
            </a:r>
            <a:r>
              <a:rPr kumimoji="0" lang="en-US" altLang="zh-CN" sz="1800" b="1">
                <a:latin typeface="Garamond" pitchFamily="18" charset="0"/>
              </a:rPr>
              <a:t>Java Development Kit</a:t>
            </a:r>
            <a:r>
              <a:rPr kumimoji="0" lang="zh-CN" altLang="en-US" sz="1800" b="1">
                <a:latin typeface="Garamond" pitchFamily="18" charset="0"/>
              </a:rPr>
              <a:t>）称为</a:t>
            </a:r>
            <a:r>
              <a:rPr kumimoji="0" lang="en-US" altLang="zh-CN" sz="1800" b="1">
                <a:latin typeface="Garamond" pitchFamily="18" charset="0"/>
              </a:rPr>
              <a:t>Java</a:t>
            </a:r>
            <a:r>
              <a:rPr kumimoji="0" lang="zh-CN" altLang="en-US" sz="1800" b="1">
                <a:latin typeface="Garamond" pitchFamily="18" charset="0"/>
              </a:rPr>
              <a:t>开发包或</a:t>
            </a:r>
            <a:r>
              <a:rPr kumimoji="0" lang="en-US" altLang="zh-CN" sz="1800" b="1">
                <a:latin typeface="Garamond" pitchFamily="18" charset="0"/>
              </a:rPr>
              <a:t>Java</a:t>
            </a:r>
            <a:r>
              <a:rPr kumimoji="0" lang="zh-CN" altLang="en-US" sz="1800" b="1">
                <a:latin typeface="Garamond" pitchFamily="18" charset="0"/>
              </a:rPr>
              <a:t>开发工具，是一个编写</a:t>
            </a:r>
            <a:r>
              <a:rPr kumimoji="0" lang="en-US" altLang="zh-CN" sz="1800" b="1">
                <a:latin typeface="Garamond" pitchFamily="18" charset="0"/>
              </a:rPr>
              <a:t>Java</a:t>
            </a:r>
            <a:r>
              <a:rPr kumimoji="0" lang="zh-CN" altLang="en-US" sz="1800" b="1">
                <a:latin typeface="Garamond" pitchFamily="18" charset="0"/>
              </a:rPr>
              <a:t>的</a:t>
            </a:r>
            <a:r>
              <a:rPr kumimoji="0" lang="en-US" altLang="zh-CN" sz="1800" b="1">
                <a:latin typeface="Garamond" pitchFamily="18" charset="0"/>
              </a:rPr>
              <a:t>Applet</a:t>
            </a:r>
            <a:r>
              <a:rPr kumimoji="0" lang="zh-CN" altLang="en-US" sz="1800" b="1">
                <a:latin typeface="Garamond" pitchFamily="18" charset="0"/>
              </a:rPr>
              <a:t>小程序和应用程序的程序开发环境。</a:t>
            </a:r>
            <a:r>
              <a:rPr kumimoji="0" lang="en-US" altLang="zh-CN" sz="1800" b="1">
                <a:latin typeface="Garamond" pitchFamily="18" charset="0"/>
              </a:rPr>
              <a:t>JDK</a:t>
            </a:r>
            <a:r>
              <a:rPr kumimoji="0" lang="zh-CN" altLang="en-US" sz="1800" b="1">
                <a:latin typeface="Garamond" pitchFamily="18" charset="0"/>
              </a:rPr>
              <a:t>是整个</a:t>
            </a:r>
            <a:r>
              <a:rPr kumimoji="0" lang="en-US" altLang="zh-CN" sz="1800" b="1">
                <a:latin typeface="Garamond" pitchFamily="18" charset="0"/>
              </a:rPr>
              <a:t>Java</a:t>
            </a:r>
            <a:r>
              <a:rPr kumimoji="0" lang="zh-CN" altLang="en-US" sz="1800" b="1">
                <a:latin typeface="Garamond" pitchFamily="18" charset="0"/>
              </a:rPr>
              <a:t>的核心，包括了</a:t>
            </a:r>
            <a:r>
              <a:rPr kumimoji="0" lang="en-US" altLang="zh-CN" sz="1800" b="1">
                <a:latin typeface="Garamond" pitchFamily="18" charset="0"/>
              </a:rPr>
              <a:t>Java</a:t>
            </a:r>
            <a:r>
              <a:rPr kumimoji="0" lang="zh-CN" altLang="en-US" sz="1800" b="1">
                <a:latin typeface="Garamond" pitchFamily="18" charset="0"/>
              </a:rPr>
              <a:t>运行环境（</a:t>
            </a:r>
            <a:r>
              <a:rPr kumimoji="0" lang="en-US" altLang="zh-CN" sz="1800" b="1">
                <a:latin typeface="Garamond" pitchFamily="18" charset="0"/>
              </a:rPr>
              <a:t>Java Runtime Environment</a:t>
            </a:r>
            <a:r>
              <a:rPr kumimoji="0" lang="zh-CN" altLang="en-US" sz="1800" b="1">
                <a:latin typeface="Garamond" pitchFamily="18" charset="0"/>
              </a:rPr>
              <a:t>），一些</a:t>
            </a:r>
            <a:r>
              <a:rPr kumimoji="0" lang="en-US" altLang="zh-CN" sz="1800" b="1">
                <a:latin typeface="Garamond" pitchFamily="18" charset="0"/>
              </a:rPr>
              <a:t>Java</a:t>
            </a:r>
            <a:r>
              <a:rPr kumimoji="0" lang="zh-CN" altLang="en-US" sz="1800" b="1">
                <a:latin typeface="Garamond" pitchFamily="18" charset="0"/>
              </a:rPr>
              <a:t>工具和</a:t>
            </a:r>
            <a:r>
              <a:rPr kumimoji="0" lang="en-US" altLang="zh-CN" sz="1800" b="1">
                <a:latin typeface="Garamond" pitchFamily="18" charset="0"/>
              </a:rPr>
              <a:t>Java</a:t>
            </a:r>
            <a:r>
              <a:rPr kumimoji="0" lang="zh-CN" altLang="en-US" sz="1800" b="1">
                <a:latin typeface="Garamond" pitchFamily="18" charset="0"/>
              </a:rPr>
              <a:t>的核心类库（</a:t>
            </a:r>
            <a:r>
              <a:rPr kumimoji="0" lang="en-US" altLang="zh-CN" sz="1800" b="1">
                <a:latin typeface="Garamond" pitchFamily="18" charset="0"/>
              </a:rPr>
              <a:t>Java API</a:t>
            </a:r>
            <a:r>
              <a:rPr kumimoji="0" lang="zh-CN" altLang="en-US" sz="1800" b="1">
                <a:latin typeface="Garamond" pitchFamily="18" charset="0"/>
              </a:rPr>
              <a:t>）。不论什么</a:t>
            </a:r>
            <a:r>
              <a:rPr kumimoji="0" lang="en-US" altLang="zh-CN" sz="1800" b="1">
                <a:latin typeface="Garamond" pitchFamily="18" charset="0"/>
              </a:rPr>
              <a:t>Java</a:t>
            </a:r>
            <a:r>
              <a:rPr kumimoji="0" lang="zh-CN" altLang="en-US" sz="1800" b="1">
                <a:latin typeface="Garamond" pitchFamily="18" charset="0"/>
              </a:rPr>
              <a:t>应用服务器实质都是内置了某个版本的</a:t>
            </a:r>
            <a:r>
              <a:rPr kumimoji="0" lang="en-US" altLang="zh-CN" sz="1800" b="1">
                <a:latin typeface="Garamond" pitchFamily="18" charset="0"/>
              </a:rPr>
              <a:t>JDK</a:t>
            </a:r>
            <a:r>
              <a:rPr kumimoji="0" lang="zh-CN" altLang="en-US" sz="1800" b="1">
                <a:latin typeface="Garamond" pitchFamily="18" charset="0"/>
              </a:rPr>
              <a:t>。主流的</a:t>
            </a:r>
            <a:r>
              <a:rPr kumimoji="0" lang="en-US" altLang="zh-CN" sz="1800" b="1">
                <a:latin typeface="Garamond" pitchFamily="18" charset="0"/>
              </a:rPr>
              <a:t>JDK</a:t>
            </a:r>
            <a:r>
              <a:rPr kumimoji="0" lang="zh-CN" altLang="en-US" sz="1800" b="1">
                <a:latin typeface="Garamond" pitchFamily="18" charset="0"/>
              </a:rPr>
              <a:t>是</a:t>
            </a:r>
            <a:r>
              <a:rPr kumimoji="0" lang="en-US" altLang="zh-CN" sz="1800" b="1">
                <a:latin typeface="Garamond" pitchFamily="18" charset="0"/>
              </a:rPr>
              <a:t>Sun</a:t>
            </a:r>
            <a:r>
              <a:rPr kumimoji="0" lang="zh-CN" altLang="en-US" sz="1800" b="1">
                <a:latin typeface="Garamond" pitchFamily="18" charset="0"/>
              </a:rPr>
              <a:t>公司发布的</a:t>
            </a:r>
            <a:r>
              <a:rPr kumimoji="0" lang="en-US" altLang="zh-CN" sz="1800" b="1">
                <a:latin typeface="Garamond" pitchFamily="18" charset="0"/>
              </a:rPr>
              <a:t>JDK</a:t>
            </a:r>
            <a:r>
              <a:rPr kumimoji="0" lang="zh-CN" altLang="en-US" sz="1800" b="1">
                <a:latin typeface="Garamond" pitchFamily="18" charset="0"/>
              </a:rPr>
              <a:t>，除了</a:t>
            </a:r>
            <a:r>
              <a:rPr kumimoji="0" lang="en-US" altLang="zh-CN" sz="1800" b="1">
                <a:latin typeface="Garamond" pitchFamily="18" charset="0"/>
              </a:rPr>
              <a:t>Sun</a:t>
            </a:r>
            <a:r>
              <a:rPr kumimoji="0" lang="zh-CN" altLang="en-US" sz="1800" b="1">
                <a:latin typeface="Garamond" pitchFamily="18" charset="0"/>
              </a:rPr>
              <a:t>之外，还有很多公司和组织都开发了自己的</a:t>
            </a:r>
            <a:r>
              <a:rPr kumimoji="0" lang="en-US" altLang="zh-CN" sz="1800" b="1">
                <a:latin typeface="Garamond" pitchFamily="18" charset="0"/>
              </a:rPr>
              <a:t>JDK</a:t>
            </a:r>
            <a:r>
              <a:rPr kumimoji="0" lang="zh-CN" altLang="en-US" sz="1800" b="1">
                <a:latin typeface="Garamond" pitchFamily="18" charset="0"/>
              </a:rPr>
              <a:t>。</a:t>
            </a:r>
          </a:p>
          <a:p>
            <a:pPr eaLnBrk="1" hangingPunct="1">
              <a:lnSpc>
                <a:spcPct val="120000"/>
              </a:lnSpc>
            </a:pPr>
            <a:r>
              <a:rPr kumimoji="0" lang="zh-CN" altLang="en-US" sz="1800" b="1">
                <a:solidFill>
                  <a:srgbClr val="0070C0"/>
                </a:solidFill>
                <a:latin typeface="Garamond" pitchFamily="18" charset="0"/>
              </a:rPr>
              <a:t>      可以把</a:t>
            </a:r>
            <a:r>
              <a:rPr kumimoji="0" lang="en-US" altLang="zh-CN" sz="1800" b="1">
                <a:solidFill>
                  <a:srgbClr val="0070C0"/>
                </a:solidFill>
                <a:latin typeface="Garamond" pitchFamily="18" charset="0"/>
              </a:rPr>
              <a:t>Java API</a:t>
            </a:r>
            <a:r>
              <a:rPr kumimoji="0" lang="zh-CN" altLang="en-US" sz="1800" b="1">
                <a:solidFill>
                  <a:srgbClr val="0070C0"/>
                </a:solidFill>
                <a:latin typeface="Garamond" pitchFamily="18" charset="0"/>
              </a:rPr>
              <a:t>类库中的</a:t>
            </a:r>
            <a:r>
              <a:rPr kumimoji="0" lang="en-US" altLang="zh-CN" sz="1800" b="1">
                <a:solidFill>
                  <a:srgbClr val="0070C0"/>
                </a:solidFill>
                <a:latin typeface="Garamond" pitchFamily="18" charset="0"/>
              </a:rPr>
              <a:t>Java SE API</a:t>
            </a:r>
            <a:r>
              <a:rPr kumimoji="0" lang="zh-CN" altLang="en-US" sz="1800" b="1">
                <a:solidFill>
                  <a:srgbClr val="0070C0"/>
                </a:solidFill>
                <a:latin typeface="Garamond" pitchFamily="18" charset="0"/>
              </a:rPr>
              <a:t>子集和</a:t>
            </a:r>
            <a:r>
              <a:rPr kumimoji="0" lang="en-US" altLang="zh-CN" sz="1800" b="1">
                <a:solidFill>
                  <a:srgbClr val="0070C0"/>
                </a:solidFill>
                <a:latin typeface="Garamond" pitchFamily="18" charset="0"/>
              </a:rPr>
              <a:t>Java</a:t>
            </a:r>
            <a:r>
              <a:rPr kumimoji="0" lang="zh-CN" altLang="en-US" sz="1800" b="1">
                <a:solidFill>
                  <a:srgbClr val="0070C0"/>
                </a:solidFill>
                <a:latin typeface="Garamond" pitchFamily="18" charset="0"/>
              </a:rPr>
              <a:t>虚拟机这两部分统称为</a:t>
            </a:r>
            <a:r>
              <a:rPr kumimoji="0" lang="en-US" altLang="zh-CN" sz="1800" b="1">
                <a:solidFill>
                  <a:srgbClr val="0070C0"/>
                </a:solidFill>
                <a:latin typeface="Garamond" pitchFamily="18" charset="0"/>
              </a:rPr>
              <a:t>JRE</a:t>
            </a:r>
            <a:r>
              <a:rPr kumimoji="0" lang="zh-CN" altLang="en-US" sz="1800" b="1">
                <a:solidFill>
                  <a:srgbClr val="0070C0"/>
                </a:solidFill>
                <a:latin typeface="Garamond" pitchFamily="18" charset="0"/>
              </a:rPr>
              <a:t>（</a:t>
            </a:r>
            <a:r>
              <a:rPr kumimoji="0" lang="en-US" altLang="zh-CN" sz="1800" b="1">
                <a:solidFill>
                  <a:srgbClr val="0070C0"/>
                </a:solidFill>
                <a:latin typeface="Garamond" pitchFamily="18" charset="0"/>
              </a:rPr>
              <a:t>Java Runtime Environment</a:t>
            </a:r>
            <a:r>
              <a:rPr kumimoji="0" lang="zh-CN" altLang="en-US" sz="1800" b="1">
                <a:solidFill>
                  <a:srgbClr val="0070C0"/>
                </a:solidFill>
                <a:latin typeface="Garamond" pitchFamily="18" charset="0"/>
              </a:rPr>
              <a:t>），</a:t>
            </a:r>
            <a:r>
              <a:rPr kumimoji="0" lang="en-US" altLang="zh-CN" sz="1800" b="1">
                <a:solidFill>
                  <a:srgbClr val="0070C0"/>
                </a:solidFill>
                <a:latin typeface="Garamond" pitchFamily="18" charset="0"/>
              </a:rPr>
              <a:t>JRE</a:t>
            </a:r>
            <a:r>
              <a:rPr kumimoji="0" lang="zh-CN" altLang="en-US" sz="1800" b="1">
                <a:solidFill>
                  <a:srgbClr val="0070C0"/>
                </a:solidFill>
                <a:latin typeface="Garamond" pitchFamily="18" charset="0"/>
              </a:rPr>
              <a:t>是支持</a:t>
            </a:r>
            <a:r>
              <a:rPr kumimoji="0" lang="en-US" altLang="zh-CN" sz="1800" b="1">
                <a:solidFill>
                  <a:srgbClr val="0070C0"/>
                </a:solidFill>
                <a:latin typeface="Garamond" pitchFamily="18" charset="0"/>
              </a:rPr>
              <a:t>Java</a:t>
            </a:r>
            <a:r>
              <a:rPr kumimoji="0" lang="zh-CN" altLang="en-US" sz="1800" b="1">
                <a:solidFill>
                  <a:srgbClr val="0070C0"/>
                </a:solidFill>
                <a:latin typeface="Garamond" pitchFamily="18" charset="0"/>
              </a:rPr>
              <a:t>程序运行的标准环境。</a:t>
            </a:r>
          </a:p>
          <a:p>
            <a:pPr eaLnBrk="1" hangingPunct="1">
              <a:lnSpc>
                <a:spcPct val="120000"/>
              </a:lnSpc>
            </a:pPr>
            <a:r>
              <a:rPr kumimoji="0" lang="en-US" altLang="zh-CN" sz="1800" b="1">
                <a:latin typeface="Garamond" pitchFamily="18" charset="0"/>
              </a:rPr>
              <a:t>       JRE</a:t>
            </a:r>
            <a:r>
              <a:rPr kumimoji="0" lang="zh-CN" altLang="en-US" sz="1800" b="1">
                <a:latin typeface="Garamond" pitchFamily="18" charset="0"/>
              </a:rPr>
              <a:t>是个运行环境，</a:t>
            </a:r>
            <a:r>
              <a:rPr kumimoji="0" lang="en-US" altLang="zh-CN" sz="1800" b="1">
                <a:latin typeface="Garamond" pitchFamily="18" charset="0"/>
              </a:rPr>
              <a:t>JDK</a:t>
            </a:r>
            <a:r>
              <a:rPr kumimoji="0" lang="zh-CN" altLang="en-US" sz="1800" b="1">
                <a:latin typeface="Garamond" pitchFamily="18" charset="0"/>
              </a:rPr>
              <a:t>是个开发环境。因此写</a:t>
            </a:r>
            <a:r>
              <a:rPr kumimoji="0" lang="en-US" altLang="zh-CN" sz="1800" b="1">
                <a:latin typeface="Garamond" pitchFamily="18" charset="0"/>
              </a:rPr>
              <a:t>Java</a:t>
            </a:r>
            <a:r>
              <a:rPr kumimoji="0" lang="zh-CN" altLang="en-US" sz="1800" b="1">
                <a:latin typeface="Garamond" pitchFamily="18" charset="0"/>
              </a:rPr>
              <a:t>程序的时候需要</a:t>
            </a:r>
            <a:r>
              <a:rPr kumimoji="0" lang="en-US" altLang="zh-CN" sz="1800" b="1">
                <a:latin typeface="Garamond" pitchFamily="18" charset="0"/>
              </a:rPr>
              <a:t>JDK</a:t>
            </a:r>
            <a:r>
              <a:rPr kumimoji="0" lang="zh-CN" altLang="en-US" sz="1800" b="1">
                <a:latin typeface="Garamond" pitchFamily="18" charset="0"/>
              </a:rPr>
              <a:t>，而运行</a:t>
            </a:r>
            <a:r>
              <a:rPr kumimoji="0" lang="en-US" altLang="zh-CN" sz="1800" b="1">
                <a:latin typeface="Garamond" pitchFamily="18" charset="0"/>
              </a:rPr>
              <a:t>Java</a:t>
            </a:r>
            <a:r>
              <a:rPr kumimoji="0" lang="zh-CN" altLang="en-US" sz="1800" b="1">
                <a:latin typeface="Garamond" pitchFamily="18" charset="0"/>
              </a:rPr>
              <a:t>程序的时候就需要</a:t>
            </a:r>
            <a:r>
              <a:rPr kumimoji="0" lang="en-US" altLang="zh-CN" sz="1800" b="1">
                <a:latin typeface="Garamond" pitchFamily="18" charset="0"/>
              </a:rPr>
              <a:t>JRE</a:t>
            </a:r>
            <a:r>
              <a:rPr kumimoji="0" lang="zh-CN" altLang="en-US" sz="1800" b="1">
                <a:latin typeface="Garamond" pitchFamily="18" charset="0"/>
              </a:rPr>
              <a:t>。而</a:t>
            </a:r>
            <a:r>
              <a:rPr kumimoji="0" lang="en-US" altLang="zh-CN" sz="1800" b="1">
                <a:latin typeface="Garamond" pitchFamily="18" charset="0"/>
              </a:rPr>
              <a:t>JDK</a:t>
            </a:r>
            <a:r>
              <a:rPr kumimoji="0" lang="zh-CN" altLang="en-US" sz="1800" b="1">
                <a:latin typeface="Garamond" pitchFamily="18" charset="0"/>
              </a:rPr>
              <a:t>里面已经包含了</a:t>
            </a:r>
            <a:r>
              <a:rPr kumimoji="0" lang="en-US" altLang="zh-CN" sz="1800" b="1">
                <a:latin typeface="Garamond" pitchFamily="18" charset="0"/>
              </a:rPr>
              <a:t>JRE</a:t>
            </a:r>
            <a:r>
              <a:rPr kumimoji="0" lang="zh-CN" altLang="en-US" sz="1800" b="1">
                <a:latin typeface="Garamond" pitchFamily="18" charset="0"/>
              </a:rPr>
              <a:t>，因此只要安装了</a:t>
            </a:r>
            <a:r>
              <a:rPr kumimoji="0" lang="en-US" altLang="zh-CN" sz="1800" b="1">
                <a:latin typeface="Garamond" pitchFamily="18" charset="0"/>
              </a:rPr>
              <a:t>JDK</a:t>
            </a:r>
            <a:r>
              <a:rPr kumimoji="0" lang="zh-CN" altLang="en-US" sz="1800" b="1">
                <a:latin typeface="Garamond" pitchFamily="18" charset="0"/>
              </a:rPr>
              <a:t>，就可以编辑</a:t>
            </a:r>
            <a:r>
              <a:rPr kumimoji="0" lang="en-US" altLang="zh-CN" sz="1800" b="1">
                <a:latin typeface="Garamond" pitchFamily="18" charset="0"/>
              </a:rPr>
              <a:t>Java</a:t>
            </a:r>
            <a:r>
              <a:rPr kumimoji="0" lang="zh-CN" altLang="en-US" sz="1800" b="1">
                <a:latin typeface="Garamond" pitchFamily="18" charset="0"/>
              </a:rPr>
              <a:t>程序，也可以正常运行</a:t>
            </a:r>
            <a:r>
              <a:rPr kumimoji="0" lang="en-US" altLang="zh-CN" sz="1800" b="1">
                <a:latin typeface="Garamond" pitchFamily="18" charset="0"/>
              </a:rPr>
              <a:t>Java</a:t>
            </a:r>
            <a:r>
              <a:rPr kumimoji="0" lang="zh-CN" altLang="en-US" sz="1800" b="1">
                <a:latin typeface="Garamond" pitchFamily="18" charset="0"/>
              </a:rPr>
              <a:t>程序。但由于</a:t>
            </a:r>
            <a:r>
              <a:rPr kumimoji="0" lang="en-US" altLang="zh-CN" sz="1800" b="1">
                <a:latin typeface="Garamond" pitchFamily="18" charset="0"/>
              </a:rPr>
              <a:t>JDK</a:t>
            </a:r>
            <a:r>
              <a:rPr kumimoji="0" lang="zh-CN" altLang="en-US" sz="1800" b="1">
                <a:latin typeface="Garamond" pitchFamily="18" charset="0"/>
              </a:rPr>
              <a:t>包含了许多与运行无关的内容，占用的空间较大，因此运行普通的</a:t>
            </a:r>
            <a:r>
              <a:rPr kumimoji="0" lang="en-US" altLang="zh-CN" sz="1800" b="1">
                <a:latin typeface="Garamond" pitchFamily="18" charset="0"/>
              </a:rPr>
              <a:t>Java</a:t>
            </a:r>
            <a:r>
              <a:rPr kumimoji="0" lang="zh-CN" altLang="en-US" sz="1800" b="1">
                <a:latin typeface="Garamond" pitchFamily="18" charset="0"/>
              </a:rPr>
              <a:t>程序无须安装</a:t>
            </a:r>
            <a:r>
              <a:rPr kumimoji="0" lang="en-US" altLang="zh-CN" sz="1800" b="1">
                <a:latin typeface="Garamond" pitchFamily="18" charset="0"/>
              </a:rPr>
              <a:t>JDK</a:t>
            </a:r>
            <a:r>
              <a:rPr kumimoji="0" lang="zh-CN" altLang="en-US" sz="1800" b="1">
                <a:latin typeface="Garamond" pitchFamily="18" charset="0"/>
              </a:rPr>
              <a:t>，而只需要安装</a:t>
            </a:r>
            <a:r>
              <a:rPr kumimoji="0" lang="en-US" altLang="zh-CN" sz="1800" b="1">
                <a:latin typeface="Garamond" pitchFamily="18" charset="0"/>
              </a:rPr>
              <a:t>JRE</a:t>
            </a:r>
            <a:r>
              <a:rPr kumimoji="0" lang="zh-CN" altLang="en-US" sz="1800" b="1">
                <a:latin typeface="Garamond" pitchFamily="18" charset="0"/>
              </a:rPr>
              <a:t>即可。</a:t>
            </a:r>
            <a:endParaRPr kumimoji="0" lang="en-US" altLang="zh-CN" sz="1800" b="1">
              <a:latin typeface="Garamond" pitchFamily="18" charset="0"/>
            </a:endParaRPr>
          </a:p>
        </p:txBody>
      </p:sp>
      <p:sp>
        <p:nvSpPr>
          <p:cNvPr id="5124" name="Rectangle 2"/>
          <p:cNvSpPr>
            <a:spLocks noChangeArrowheads="1"/>
          </p:cNvSpPr>
          <p:nvPr/>
        </p:nvSpPr>
        <p:spPr bwMode="auto">
          <a:xfrm>
            <a:off x="4572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n-US" altLang="zh-CN" sz="4000" b="1">
                <a:solidFill>
                  <a:schemeClr val="accent2"/>
                </a:solidFill>
                <a:cs typeface="Times New Roman" pitchFamily="18" charset="0"/>
              </a:rPr>
              <a:t>Java</a:t>
            </a:r>
            <a:r>
              <a:rPr lang="zh-CN" altLang="en-US" sz="4000" b="1">
                <a:solidFill>
                  <a:schemeClr val="accent2"/>
                </a:solidFill>
                <a:cs typeface="Times New Roman" pitchFamily="18" charset="0"/>
              </a:rPr>
              <a:t>的编程环境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51F0FF92-60E3-4467-9520-A037EEC1A83C}" type="slidenum">
              <a:rPr lang="en-US" altLang="zh-CN" sz="1400" smtClean="0">
                <a:solidFill>
                  <a:schemeClr val="bg2"/>
                </a:solidFill>
                <a:latin typeface="Arial" pitchFamily="34" charset="0"/>
              </a:rPr>
              <a:pPr eaLnBrk="1" hangingPunct="1"/>
              <a:t>40</a:t>
            </a:fld>
            <a:endParaRPr lang="en-US" altLang="zh-CN" sz="1400" smtClean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43011" name="Text Box 1030"/>
          <p:cNvSpPr txBox="1">
            <a:spLocks noChangeArrowheads="1"/>
          </p:cNvSpPr>
          <p:nvPr/>
        </p:nvSpPr>
        <p:spPr bwMode="auto">
          <a:xfrm>
            <a:off x="2117725" y="682625"/>
            <a:ext cx="27543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000" b="1">
                <a:solidFill>
                  <a:schemeClr val="accent2"/>
                </a:solidFill>
              </a:rPr>
              <a:t>Java</a:t>
            </a:r>
            <a:r>
              <a:rPr lang="zh-CN" altLang="en-US" sz="4000" b="1">
                <a:solidFill>
                  <a:schemeClr val="accent2"/>
                </a:solidFill>
              </a:rPr>
              <a:t>虚拟机</a:t>
            </a:r>
            <a:endParaRPr lang="zh-CN" altLang="en-US"/>
          </a:p>
        </p:txBody>
      </p:sp>
      <p:sp>
        <p:nvSpPr>
          <p:cNvPr id="43012" name="Text Box 1031"/>
          <p:cNvSpPr txBox="1">
            <a:spLocks noChangeArrowheads="1"/>
          </p:cNvSpPr>
          <p:nvPr/>
        </p:nvSpPr>
        <p:spPr bwMode="auto">
          <a:xfrm>
            <a:off x="1116013" y="1803400"/>
            <a:ext cx="7662862" cy="301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 b="1">
              <a:solidFill>
                <a:schemeClr val="accent2"/>
              </a:solidFill>
              <a:sym typeface="Webdings" pitchFamily="18" charset="2"/>
            </a:endParaRPr>
          </a:p>
          <a:p>
            <a:pPr eaLnBrk="1" hangingPunct="1"/>
            <a:r>
              <a:rPr lang="zh-CN" altLang="zh-CN" b="1">
                <a:solidFill>
                  <a:schemeClr val="accent2"/>
                </a:solidFill>
                <a:sym typeface="Webdings" pitchFamily="18" charset="2"/>
              </a:rPr>
              <a:t></a:t>
            </a:r>
            <a:r>
              <a:rPr lang="en-US" altLang="zh-CN" sz="2800" b="1">
                <a:solidFill>
                  <a:schemeClr val="accent2"/>
                </a:solidFill>
              </a:rPr>
              <a:t> JVM</a:t>
            </a:r>
            <a:r>
              <a:rPr lang="zh-CN" altLang="en-US" sz="2800" b="1">
                <a:solidFill>
                  <a:schemeClr val="accent2"/>
                </a:solidFill>
              </a:rPr>
              <a:t>的定义： </a:t>
            </a:r>
          </a:p>
          <a:p>
            <a:pPr eaLnBrk="1" hangingPunct="1"/>
            <a:r>
              <a:rPr lang="zh-CN" altLang="en-US" sz="2800" b="1">
                <a:solidFill>
                  <a:schemeClr val="accent2"/>
                </a:solidFill>
              </a:rPr>
              <a:t>      </a:t>
            </a:r>
            <a:r>
              <a:rPr lang="en-US" altLang="zh-CN" sz="2800" b="1">
                <a:solidFill>
                  <a:schemeClr val="accent2"/>
                </a:solidFill>
              </a:rPr>
              <a:t>An imaginary machine that is implemented </a:t>
            </a:r>
          </a:p>
          <a:p>
            <a:pPr eaLnBrk="1" hangingPunct="1"/>
            <a:r>
              <a:rPr lang="en-US" altLang="zh-CN" sz="2800" b="1">
                <a:solidFill>
                  <a:schemeClr val="accent2"/>
                </a:solidFill>
              </a:rPr>
              <a:t>      by emulating it in software on a real machine.</a:t>
            </a:r>
          </a:p>
          <a:p>
            <a:pPr eaLnBrk="1" hangingPunct="1"/>
            <a:r>
              <a:rPr lang="en-US" altLang="zh-CN" sz="2800" b="1">
                <a:solidFill>
                  <a:schemeClr val="accent2"/>
                </a:solidFill>
              </a:rPr>
              <a:t>      Code for the Java Virtual Machine is stored </a:t>
            </a:r>
          </a:p>
          <a:p>
            <a:pPr eaLnBrk="1" hangingPunct="1"/>
            <a:r>
              <a:rPr lang="en-US" altLang="zh-CN" sz="2800" b="1">
                <a:solidFill>
                  <a:schemeClr val="accent2"/>
                </a:solidFill>
              </a:rPr>
              <a:t>      in .class files.</a:t>
            </a:r>
          </a:p>
          <a:p>
            <a:pPr eaLnBrk="1" hangingPunct="1"/>
            <a:endParaRPr lang="en-US" altLang="zh-CN" sz="2800" b="1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6A1BA3F1-2689-46AD-AD37-E92099E1394A}" type="slidenum">
              <a:rPr lang="en-US" altLang="zh-CN" sz="1400" smtClean="0">
                <a:solidFill>
                  <a:schemeClr val="bg2"/>
                </a:solidFill>
                <a:latin typeface="Arial" pitchFamily="34" charset="0"/>
              </a:rPr>
              <a:pPr eaLnBrk="1" hangingPunct="1"/>
              <a:t>41</a:t>
            </a:fld>
            <a:endParaRPr lang="en-US" altLang="zh-CN" sz="1400" smtClean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44035" name="Rectangle 2"/>
          <p:cNvSpPr>
            <a:spLocks noChangeArrowheads="1"/>
          </p:cNvSpPr>
          <p:nvPr/>
        </p:nvSpPr>
        <p:spPr bwMode="auto">
          <a:xfrm>
            <a:off x="3429000" y="2493963"/>
            <a:ext cx="118745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lvl="2">
              <a:lnSpc>
                <a:spcPct val="150000"/>
              </a:lnSpc>
              <a:buFontTx/>
              <a:buChar char="•"/>
            </a:pPr>
            <a:endParaRPr lang="zh-CN" altLang="zh-CN" sz="2000"/>
          </a:p>
        </p:txBody>
      </p:sp>
      <p:sp>
        <p:nvSpPr>
          <p:cNvPr id="44036" name="Text Box 3"/>
          <p:cNvSpPr txBox="1">
            <a:spLocks noChangeArrowheads="1"/>
          </p:cNvSpPr>
          <p:nvPr/>
        </p:nvSpPr>
        <p:spPr bwMode="auto">
          <a:xfrm>
            <a:off x="914400" y="1524000"/>
            <a:ext cx="7947025" cy="394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800" b="1">
                <a:solidFill>
                  <a:schemeClr val="accent2"/>
                </a:solidFill>
              </a:rPr>
              <a:t>JVM</a:t>
            </a:r>
            <a:r>
              <a:rPr lang="zh-CN" altLang="en-US" sz="2800" b="1">
                <a:solidFill>
                  <a:schemeClr val="accent2"/>
                </a:solidFill>
              </a:rPr>
              <a:t>规范定义了一组抽象的逻辑组件，包括：</a:t>
            </a:r>
          </a:p>
          <a:p>
            <a:pPr lvl="2" eaLnBrk="1" hangingPunct="1">
              <a:lnSpc>
                <a:spcPct val="150000"/>
              </a:lnSpc>
            </a:pPr>
            <a:r>
              <a:rPr lang="zh-CN" altLang="en-US" b="1">
                <a:solidFill>
                  <a:schemeClr val="accent2"/>
                </a:solidFill>
                <a:sym typeface="Wingdings" pitchFamily="2" charset="2"/>
              </a:rPr>
              <a:t></a:t>
            </a:r>
            <a:r>
              <a:rPr lang="zh-CN" altLang="en-US" sz="2800" b="1">
                <a:solidFill>
                  <a:schemeClr val="accent2"/>
                </a:solidFill>
              </a:rPr>
              <a:t>指令集；</a:t>
            </a:r>
          </a:p>
          <a:p>
            <a:pPr lvl="2" eaLnBrk="1" hangingPunct="1">
              <a:lnSpc>
                <a:spcPct val="150000"/>
              </a:lnSpc>
            </a:pPr>
            <a:r>
              <a:rPr lang="zh-CN" altLang="en-US" b="1">
                <a:solidFill>
                  <a:schemeClr val="accent2"/>
                </a:solidFill>
                <a:sym typeface="Wingdings" pitchFamily="2" charset="2"/>
              </a:rPr>
              <a:t></a:t>
            </a:r>
            <a:r>
              <a:rPr lang="zh-CN" altLang="en-US" sz="2800" b="1">
                <a:solidFill>
                  <a:schemeClr val="accent2"/>
                </a:solidFill>
              </a:rPr>
              <a:t>寄存器组：程序计数器、栈顶指针等；</a:t>
            </a:r>
          </a:p>
          <a:p>
            <a:pPr lvl="2" eaLnBrk="1" hangingPunct="1">
              <a:lnSpc>
                <a:spcPct val="150000"/>
              </a:lnSpc>
            </a:pPr>
            <a:r>
              <a:rPr lang="zh-CN" altLang="en-US" b="1">
                <a:solidFill>
                  <a:schemeClr val="accent2"/>
                </a:solidFill>
                <a:sym typeface="Wingdings" pitchFamily="2" charset="2"/>
              </a:rPr>
              <a:t></a:t>
            </a:r>
            <a:r>
              <a:rPr lang="zh-CN" altLang="en-US" sz="2800" b="1">
                <a:solidFill>
                  <a:schemeClr val="accent2"/>
                </a:solidFill>
              </a:rPr>
              <a:t>栈结构：提供各种参数等；</a:t>
            </a:r>
          </a:p>
          <a:p>
            <a:pPr lvl="2" eaLnBrk="1" hangingPunct="1">
              <a:lnSpc>
                <a:spcPct val="150000"/>
              </a:lnSpc>
            </a:pPr>
            <a:r>
              <a:rPr lang="zh-CN" altLang="en-US" b="1">
                <a:solidFill>
                  <a:schemeClr val="accent2"/>
                </a:solidFill>
                <a:sym typeface="Wingdings" pitchFamily="2" charset="2"/>
              </a:rPr>
              <a:t></a:t>
            </a:r>
            <a:r>
              <a:rPr lang="zh-CN" altLang="en-US" sz="2800" b="1">
                <a:solidFill>
                  <a:schemeClr val="accent2"/>
                </a:solidFill>
              </a:rPr>
              <a:t>存储区：存放字节码的方法代码、符号表</a:t>
            </a:r>
            <a:r>
              <a:rPr lang="en-US" altLang="zh-CN" sz="2800" b="1">
                <a:solidFill>
                  <a:schemeClr val="accent2"/>
                </a:solidFill>
              </a:rPr>
              <a:t>;</a:t>
            </a:r>
          </a:p>
          <a:p>
            <a:pPr lvl="2" eaLnBrk="1" hangingPunct="1">
              <a:lnSpc>
                <a:spcPct val="150000"/>
              </a:lnSpc>
            </a:pPr>
            <a:r>
              <a:rPr lang="en-US" altLang="zh-CN" b="1">
                <a:solidFill>
                  <a:schemeClr val="accent2"/>
                </a:solidFill>
                <a:sym typeface="Wingdings" pitchFamily="2" charset="2"/>
              </a:rPr>
              <a:t></a:t>
            </a:r>
            <a:r>
              <a:rPr lang="zh-CN" altLang="en-US" sz="2800" b="1">
                <a:solidFill>
                  <a:schemeClr val="accent2"/>
                </a:solidFill>
              </a:rPr>
              <a:t>垃圾收集器</a:t>
            </a:r>
          </a:p>
        </p:txBody>
      </p:sp>
      <p:sp>
        <p:nvSpPr>
          <p:cNvPr id="44037" name="Text Box 4"/>
          <p:cNvSpPr txBox="1">
            <a:spLocks noChangeArrowheads="1"/>
          </p:cNvSpPr>
          <p:nvPr/>
        </p:nvSpPr>
        <p:spPr bwMode="auto">
          <a:xfrm>
            <a:off x="2286000" y="609600"/>
            <a:ext cx="331628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000" b="1">
                <a:solidFill>
                  <a:schemeClr val="accent2"/>
                </a:solidFill>
              </a:rPr>
              <a:t>JVM</a:t>
            </a:r>
            <a:r>
              <a:rPr lang="zh-CN" altLang="en-US" sz="4000" b="1">
                <a:solidFill>
                  <a:schemeClr val="accent2"/>
                </a:solidFill>
              </a:rPr>
              <a:t>组成部分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44C9733C-2954-469F-96AB-C0FBE788530B}" type="slidenum">
              <a:rPr lang="en-US" altLang="zh-CN" sz="1400" smtClean="0">
                <a:solidFill>
                  <a:schemeClr val="bg2"/>
                </a:solidFill>
                <a:latin typeface="Arial" pitchFamily="34" charset="0"/>
              </a:rPr>
              <a:pPr eaLnBrk="1" hangingPunct="1"/>
              <a:t>42</a:t>
            </a:fld>
            <a:endParaRPr lang="en-US" altLang="zh-CN" sz="1400" smtClean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45059" name="Text Box 4"/>
          <p:cNvSpPr txBox="1">
            <a:spLocks noChangeArrowheads="1"/>
          </p:cNvSpPr>
          <p:nvPr/>
        </p:nvSpPr>
        <p:spPr bwMode="auto">
          <a:xfrm>
            <a:off x="1692275" y="549275"/>
            <a:ext cx="50228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000" b="1">
                <a:solidFill>
                  <a:schemeClr val="accent2"/>
                </a:solidFill>
              </a:rPr>
              <a:t>JVM</a:t>
            </a:r>
            <a:r>
              <a:rPr lang="zh-CN" altLang="zh-CN" sz="4000" b="1">
                <a:solidFill>
                  <a:schemeClr val="accent2"/>
                </a:solidFill>
              </a:rPr>
              <a:t>与 </a:t>
            </a:r>
            <a:r>
              <a:rPr lang="en-US" altLang="zh-CN" sz="4000" b="1">
                <a:solidFill>
                  <a:schemeClr val="accent2"/>
                </a:solidFill>
              </a:rPr>
              <a:t>Java</a:t>
            </a:r>
            <a:r>
              <a:rPr lang="zh-CN" altLang="zh-CN" sz="4000" b="1">
                <a:solidFill>
                  <a:schemeClr val="accent2"/>
                </a:solidFill>
              </a:rPr>
              <a:t>运行系统</a:t>
            </a:r>
            <a:endParaRPr lang="zh-CN" altLang="en-US" sz="4000" b="1"/>
          </a:p>
        </p:txBody>
      </p:sp>
      <p:sp>
        <p:nvSpPr>
          <p:cNvPr id="45060" name="Text Box 5"/>
          <p:cNvSpPr txBox="1">
            <a:spLocks noChangeArrowheads="1"/>
          </p:cNvSpPr>
          <p:nvPr/>
        </p:nvSpPr>
        <p:spPr bwMode="auto">
          <a:xfrm>
            <a:off x="827088" y="1700213"/>
            <a:ext cx="7848600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b="1">
                <a:solidFill>
                  <a:schemeClr val="accent2"/>
                </a:solidFill>
                <a:sym typeface="Webdings" pitchFamily="18" charset="2"/>
              </a:rPr>
              <a:t></a:t>
            </a:r>
            <a:r>
              <a:rPr lang="en-US" altLang="zh-CN"/>
              <a:t> </a:t>
            </a:r>
            <a:r>
              <a:rPr lang="en-US" altLang="zh-CN" b="1">
                <a:solidFill>
                  <a:schemeClr val="accent2"/>
                </a:solidFill>
              </a:rPr>
              <a:t>Java</a:t>
            </a:r>
            <a:r>
              <a:rPr lang="zh-CN" altLang="en-US" b="1">
                <a:solidFill>
                  <a:schemeClr val="accent2"/>
                </a:solidFill>
              </a:rPr>
              <a:t>运行系统是各供应商对</a:t>
            </a:r>
            <a:r>
              <a:rPr lang="en-US" altLang="zh-CN" b="1">
                <a:solidFill>
                  <a:schemeClr val="accent2"/>
                </a:solidFill>
              </a:rPr>
              <a:t>JVM</a:t>
            </a:r>
            <a:r>
              <a:rPr lang="zh-CN" altLang="en-US" b="1">
                <a:solidFill>
                  <a:schemeClr val="accent2"/>
                </a:solidFill>
              </a:rPr>
              <a:t>的具体实现，</a:t>
            </a:r>
            <a:r>
              <a:rPr lang="en-US" altLang="zh-CN" b="1">
                <a:solidFill>
                  <a:schemeClr val="accent2"/>
                </a:solidFill>
              </a:rPr>
              <a:t>JVM</a:t>
            </a:r>
            <a:r>
              <a:rPr lang="zh-CN" altLang="zh-CN" b="1">
                <a:solidFill>
                  <a:schemeClr val="accent2"/>
                </a:solidFill>
                <a:latin typeface="宋体" pitchFamily="2" charset="-122"/>
              </a:rPr>
              <a:t>需要针对不同的软硬件平台做专门的实现</a:t>
            </a:r>
            <a:endParaRPr lang="zh-CN" altLang="en-US" b="1">
              <a:solidFill>
                <a:schemeClr val="accent2"/>
              </a:solidFill>
              <a:latin typeface="宋体" pitchFamily="2" charset="-122"/>
            </a:endParaRPr>
          </a:p>
          <a:p>
            <a:pPr eaLnBrk="1" hangingPunct="1"/>
            <a:r>
              <a:rPr lang="zh-CN" altLang="en-US" b="1">
                <a:solidFill>
                  <a:schemeClr val="accent2"/>
                </a:solidFill>
                <a:sym typeface="Webdings" pitchFamily="18" charset="2"/>
              </a:rPr>
              <a:t></a:t>
            </a:r>
            <a:r>
              <a:rPr lang="zh-CN" altLang="en-US" b="1">
                <a:solidFill>
                  <a:schemeClr val="accent2"/>
                </a:solidFill>
              </a:rPr>
              <a:t> </a:t>
            </a:r>
            <a:r>
              <a:rPr lang="en-US" altLang="zh-CN" b="1">
                <a:solidFill>
                  <a:schemeClr val="accent2"/>
                </a:solidFill>
              </a:rPr>
              <a:t>JVM</a:t>
            </a:r>
            <a:r>
              <a:rPr lang="zh-CN" altLang="en-US" b="1">
                <a:solidFill>
                  <a:schemeClr val="accent2"/>
                </a:solidFill>
              </a:rPr>
              <a:t>的意义：</a:t>
            </a:r>
          </a:p>
          <a:p>
            <a:pPr eaLnBrk="1" hangingPunct="1"/>
            <a:r>
              <a:rPr lang="zh-CN" altLang="en-US" b="1">
                <a:solidFill>
                  <a:schemeClr val="accent2"/>
                </a:solidFill>
              </a:rPr>
              <a:t>    保证不同平台上的</a:t>
            </a:r>
            <a:r>
              <a:rPr lang="en-US" altLang="zh-CN" b="1">
                <a:solidFill>
                  <a:schemeClr val="accent2"/>
                </a:solidFill>
              </a:rPr>
              <a:t>Java</a:t>
            </a:r>
            <a:r>
              <a:rPr lang="zh-CN" altLang="en-US" b="1">
                <a:solidFill>
                  <a:schemeClr val="accent2"/>
                </a:solidFill>
              </a:rPr>
              <a:t>运行系统功能统一</a:t>
            </a:r>
            <a:endParaRPr lang="zh-CN" altLang="en-US" b="1">
              <a:solidFill>
                <a:schemeClr val="accent2"/>
              </a:solidFill>
              <a:latin typeface="宋体" pitchFamily="2" charset="-122"/>
            </a:endParaRPr>
          </a:p>
        </p:txBody>
      </p:sp>
      <p:grpSp>
        <p:nvGrpSpPr>
          <p:cNvPr id="45061" name="Group 6"/>
          <p:cNvGrpSpPr>
            <a:grpSpLocks/>
          </p:cNvGrpSpPr>
          <p:nvPr/>
        </p:nvGrpSpPr>
        <p:grpSpPr bwMode="auto">
          <a:xfrm>
            <a:off x="3273425" y="3694113"/>
            <a:ext cx="1752600" cy="1943100"/>
            <a:chOff x="4500" y="1596"/>
            <a:chExt cx="1620" cy="2340"/>
          </a:xfrm>
        </p:grpSpPr>
        <p:sp>
          <p:nvSpPr>
            <p:cNvPr id="45072" name="Text Box 7"/>
            <p:cNvSpPr txBox="1">
              <a:spLocks noChangeArrowheads="1"/>
            </p:cNvSpPr>
            <p:nvPr/>
          </p:nvSpPr>
          <p:spPr bwMode="auto">
            <a:xfrm>
              <a:off x="4500" y="1596"/>
              <a:ext cx="1620" cy="468"/>
            </a:xfrm>
            <a:prstGeom prst="rect">
              <a:avLst/>
            </a:prstGeom>
            <a:solidFill>
              <a:srgbClr val="FFFFF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201600" prstMaterial="legacyMatte">
              <a:bevelT w="13500" h="13500" prst="angle"/>
              <a:bevelB w="13500" h="13500" prst="angle"/>
              <a:extrusionClr>
                <a:srgbClr val="008080"/>
              </a:extrusionClr>
            </a:sp3d>
          </p:spPr>
          <p:txBody>
            <a:bodyPr>
              <a:flatTx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/>
                <a:t>Java</a:t>
              </a:r>
              <a:r>
                <a:rPr lang="zh-CN" altLang="en-US" sz="1800" b="1"/>
                <a:t>应用程序</a:t>
              </a:r>
              <a:endParaRPr lang="zh-CN" altLang="en-US" sz="1000" b="1"/>
            </a:p>
          </p:txBody>
        </p:sp>
        <p:sp>
          <p:nvSpPr>
            <p:cNvPr id="45073" name="Text Box 8"/>
            <p:cNvSpPr txBox="1">
              <a:spLocks noChangeArrowheads="1"/>
            </p:cNvSpPr>
            <p:nvPr/>
          </p:nvSpPr>
          <p:spPr bwMode="auto">
            <a:xfrm>
              <a:off x="4500" y="2220"/>
              <a:ext cx="1620" cy="468"/>
            </a:xfrm>
            <a:prstGeom prst="rect">
              <a:avLst/>
            </a:prstGeom>
            <a:solidFill>
              <a:srgbClr val="FFFFF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201600" prstMaterial="legacyMatte">
              <a:bevelT w="13500" h="13500" prst="angle"/>
              <a:bevelB w="13500" h="13500" prst="angle"/>
              <a:extrusionClr>
                <a:srgbClr val="008080"/>
              </a:extrusionClr>
            </a:sp3d>
          </p:spPr>
          <p:txBody>
            <a:bodyPr>
              <a:flatTx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/>
                <a:t>Java</a:t>
              </a:r>
              <a:r>
                <a:rPr lang="zh-CN" altLang="en-US" sz="1800" b="1"/>
                <a:t>虚拟机</a:t>
              </a:r>
              <a:endParaRPr lang="zh-CN" altLang="en-US" sz="1000" b="1"/>
            </a:p>
          </p:txBody>
        </p:sp>
        <p:sp>
          <p:nvSpPr>
            <p:cNvPr id="45074" name="Text Box 9"/>
            <p:cNvSpPr txBox="1">
              <a:spLocks noChangeArrowheads="1"/>
            </p:cNvSpPr>
            <p:nvPr/>
          </p:nvSpPr>
          <p:spPr bwMode="auto">
            <a:xfrm>
              <a:off x="4500" y="2844"/>
              <a:ext cx="1620" cy="468"/>
            </a:xfrm>
            <a:prstGeom prst="rect">
              <a:avLst/>
            </a:prstGeom>
            <a:solidFill>
              <a:srgbClr val="FFFFF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201600" prstMaterial="legacyMatte">
              <a:bevelT w="13500" h="13500" prst="angle"/>
              <a:bevelB w="13500" h="13500" prst="angle"/>
              <a:extrusionClr>
                <a:srgbClr val="008080"/>
              </a:extrusionClr>
            </a:sp3d>
          </p:spPr>
          <p:txBody>
            <a:bodyPr>
              <a:flatTx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/>
                <a:t>UNIX Linux</a:t>
              </a:r>
            </a:p>
          </p:txBody>
        </p:sp>
        <p:sp>
          <p:nvSpPr>
            <p:cNvPr id="45075" name="Text Box 10"/>
            <p:cNvSpPr txBox="1">
              <a:spLocks noChangeArrowheads="1"/>
            </p:cNvSpPr>
            <p:nvPr/>
          </p:nvSpPr>
          <p:spPr bwMode="auto">
            <a:xfrm>
              <a:off x="4500" y="3468"/>
              <a:ext cx="1620" cy="468"/>
            </a:xfrm>
            <a:prstGeom prst="rect">
              <a:avLst/>
            </a:prstGeom>
            <a:solidFill>
              <a:srgbClr val="FFFFF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201600" prstMaterial="legacyMatte">
              <a:bevelT w="13500" h="13500" prst="angle"/>
              <a:bevelB w="13500" h="13500" prst="angle"/>
              <a:extrusionClr>
                <a:srgbClr val="008080"/>
              </a:extrusionClr>
            </a:sp3d>
          </p:spPr>
          <p:txBody>
            <a:bodyPr>
              <a:flatTx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/>
                <a:t>SPARC </a:t>
              </a:r>
            </a:p>
          </p:txBody>
        </p:sp>
      </p:grpSp>
      <p:grpSp>
        <p:nvGrpSpPr>
          <p:cNvPr id="45062" name="Group 11"/>
          <p:cNvGrpSpPr>
            <a:grpSpLocks/>
          </p:cNvGrpSpPr>
          <p:nvPr/>
        </p:nvGrpSpPr>
        <p:grpSpPr bwMode="auto">
          <a:xfrm>
            <a:off x="5483225" y="3716338"/>
            <a:ext cx="1752600" cy="1943100"/>
            <a:chOff x="4500" y="1596"/>
            <a:chExt cx="1620" cy="2340"/>
          </a:xfrm>
        </p:grpSpPr>
        <p:sp>
          <p:nvSpPr>
            <p:cNvPr id="45068" name="Text Box 12"/>
            <p:cNvSpPr txBox="1">
              <a:spLocks noChangeArrowheads="1"/>
            </p:cNvSpPr>
            <p:nvPr/>
          </p:nvSpPr>
          <p:spPr bwMode="auto">
            <a:xfrm>
              <a:off x="4500" y="1596"/>
              <a:ext cx="1620" cy="468"/>
            </a:xfrm>
            <a:prstGeom prst="rect">
              <a:avLst/>
            </a:prstGeom>
            <a:solidFill>
              <a:srgbClr val="FFFFF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201600" prstMaterial="legacyMatte">
              <a:bevelT w="13500" h="13500" prst="angle"/>
              <a:bevelB w="13500" h="13500" prst="angle"/>
              <a:extrusionClr>
                <a:srgbClr val="008080"/>
              </a:extrusionClr>
            </a:sp3d>
          </p:spPr>
          <p:txBody>
            <a:bodyPr>
              <a:flatTx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/>
                <a:t>Java</a:t>
              </a:r>
              <a:r>
                <a:rPr lang="zh-CN" altLang="en-US" sz="1800" b="1"/>
                <a:t>应用程序</a:t>
              </a:r>
              <a:endParaRPr lang="zh-CN" altLang="en-US" sz="1000" b="1"/>
            </a:p>
          </p:txBody>
        </p:sp>
        <p:sp>
          <p:nvSpPr>
            <p:cNvPr id="45069" name="Text Box 13"/>
            <p:cNvSpPr txBox="1">
              <a:spLocks noChangeArrowheads="1"/>
            </p:cNvSpPr>
            <p:nvPr/>
          </p:nvSpPr>
          <p:spPr bwMode="auto">
            <a:xfrm>
              <a:off x="4500" y="2220"/>
              <a:ext cx="1620" cy="468"/>
            </a:xfrm>
            <a:prstGeom prst="rect">
              <a:avLst/>
            </a:prstGeom>
            <a:solidFill>
              <a:srgbClr val="FFFFF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201600" prstMaterial="legacyMatte">
              <a:bevelT w="13500" h="13500" prst="angle"/>
              <a:bevelB w="13500" h="13500" prst="angle"/>
              <a:extrusionClr>
                <a:srgbClr val="008080"/>
              </a:extrusionClr>
            </a:sp3d>
          </p:spPr>
          <p:txBody>
            <a:bodyPr>
              <a:flatTx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/>
                <a:t>Java</a:t>
              </a:r>
              <a:r>
                <a:rPr lang="zh-CN" altLang="en-US" sz="1800" b="1"/>
                <a:t>虚拟机</a:t>
              </a:r>
              <a:endParaRPr lang="zh-CN" altLang="en-US" sz="1000" b="1"/>
            </a:p>
          </p:txBody>
        </p:sp>
        <p:sp>
          <p:nvSpPr>
            <p:cNvPr id="45070" name="Text Box 14"/>
            <p:cNvSpPr txBox="1">
              <a:spLocks noChangeArrowheads="1"/>
            </p:cNvSpPr>
            <p:nvPr/>
          </p:nvSpPr>
          <p:spPr bwMode="auto">
            <a:xfrm>
              <a:off x="4500" y="2844"/>
              <a:ext cx="1620" cy="468"/>
            </a:xfrm>
            <a:prstGeom prst="rect">
              <a:avLst/>
            </a:prstGeom>
            <a:solidFill>
              <a:srgbClr val="FFFFF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201600" prstMaterial="legacyMatte">
              <a:bevelT w="13500" h="13500" prst="angle"/>
              <a:bevelB w="13500" h="13500" prst="angle"/>
              <a:extrusionClr>
                <a:srgbClr val="008080"/>
              </a:extrusionClr>
            </a:sp3d>
          </p:spPr>
          <p:txBody>
            <a:bodyPr>
              <a:flatTx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/>
                <a:t>Windows</a:t>
              </a:r>
            </a:p>
          </p:txBody>
        </p:sp>
        <p:sp>
          <p:nvSpPr>
            <p:cNvPr id="45071" name="Text Box 15"/>
            <p:cNvSpPr txBox="1">
              <a:spLocks noChangeArrowheads="1"/>
            </p:cNvSpPr>
            <p:nvPr/>
          </p:nvSpPr>
          <p:spPr bwMode="auto">
            <a:xfrm>
              <a:off x="4500" y="3468"/>
              <a:ext cx="1620" cy="468"/>
            </a:xfrm>
            <a:prstGeom prst="rect">
              <a:avLst/>
            </a:prstGeom>
            <a:solidFill>
              <a:srgbClr val="FFFFF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201600" prstMaterial="legacyMatte">
              <a:bevelT w="13500" h="13500" prst="angle"/>
              <a:bevelB w="13500" h="13500" prst="angle"/>
              <a:extrusionClr>
                <a:srgbClr val="008080"/>
              </a:extrusionClr>
            </a:sp3d>
          </p:spPr>
          <p:txBody>
            <a:bodyPr>
              <a:flatTx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/>
                <a:t>X86 </a:t>
              </a:r>
            </a:p>
          </p:txBody>
        </p:sp>
      </p:grpSp>
      <p:grpSp>
        <p:nvGrpSpPr>
          <p:cNvPr id="45063" name="Group 16"/>
          <p:cNvGrpSpPr>
            <a:grpSpLocks/>
          </p:cNvGrpSpPr>
          <p:nvPr/>
        </p:nvGrpSpPr>
        <p:grpSpPr bwMode="auto">
          <a:xfrm>
            <a:off x="1476375" y="3716338"/>
            <a:ext cx="1524000" cy="1966912"/>
            <a:chOff x="336" y="1680"/>
            <a:chExt cx="960" cy="1239"/>
          </a:xfrm>
        </p:grpSpPr>
        <p:sp>
          <p:nvSpPr>
            <p:cNvPr id="45064" name="Text Box 17"/>
            <p:cNvSpPr txBox="1">
              <a:spLocks noChangeArrowheads="1"/>
            </p:cNvSpPr>
            <p:nvPr/>
          </p:nvSpPr>
          <p:spPr bwMode="auto">
            <a:xfrm>
              <a:off x="336" y="1680"/>
              <a:ext cx="9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800" b="1"/>
                <a:t>应用程序层</a:t>
              </a:r>
            </a:p>
          </p:txBody>
        </p:sp>
        <p:sp>
          <p:nvSpPr>
            <p:cNvPr id="45065" name="Text Box 18"/>
            <p:cNvSpPr txBox="1">
              <a:spLocks noChangeArrowheads="1"/>
            </p:cNvSpPr>
            <p:nvPr/>
          </p:nvSpPr>
          <p:spPr bwMode="auto">
            <a:xfrm>
              <a:off x="336" y="2016"/>
              <a:ext cx="9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b="1"/>
                <a:t>Java</a:t>
              </a:r>
              <a:r>
                <a:rPr lang="zh-CN" altLang="zh-CN" sz="1800" b="1"/>
                <a:t>平台</a:t>
              </a:r>
              <a:r>
                <a:rPr lang="zh-CN" altLang="en-US" sz="1800" b="1"/>
                <a:t>层</a:t>
              </a:r>
            </a:p>
          </p:txBody>
        </p:sp>
        <p:sp>
          <p:nvSpPr>
            <p:cNvPr id="45066" name="Text Box 19"/>
            <p:cNvSpPr txBox="1">
              <a:spLocks noChangeArrowheads="1"/>
            </p:cNvSpPr>
            <p:nvPr/>
          </p:nvSpPr>
          <p:spPr bwMode="auto">
            <a:xfrm>
              <a:off x="336" y="2352"/>
              <a:ext cx="9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800" b="1"/>
                <a:t>操作系统层</a:t>
              </a:r>
            </a:p>
          </p:txBody>
        </p:sp>
        <p:sp>
          <p:nvSpPr>
            <p:cNvPr id="45067" name="Text Box 20"/>
            <p:cNvSpPr txBox="1">
              <a:spLocks noChangeArrowheads="1"/>
            </p:cNvSpPr>
            <p:nvPr/>
          </p:nvSpPr>
          <p:spPr bwMode="auto">
            <a:xfrm>
              <a:off x="336" y="2688"/>
              <a:ext cx="9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1800" b="1"/>
                <a:t>硬件层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37183A94-3585-4341-8B5E-418B46279F29}" type="slidenum">
              <a:rPr lang="en-US" altLang="zh-CN" sz="1400" smtClean="0">
                <a:solidFill>
                  <a:schemeClr val="bg2"/>
                </a:solidFill>
                <a:latin typeface="Arial" pitchFamily="34" charset="0"/>
              </a:rPr>
              <a:pPr eaLnBrk="1" hangingPunct="1"/>
              <a:t>43</a:t>
            </a:fld>
            <a:endParaRPr lang="en-US" altLang="zh-CN" sz="1400" smtClean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46083" name="Text Box 4"/>
          <p:cNvSpPr txBox="1">
            <a:spLocks noChangeArrowheads="1"/>
          </p:cNvSpPr>
          <p:nvPr/>
        </p:nvSpPr>
        <p:spPr bwMode="auto">
          <a:xfrm>
            <a:off x="1403350" y="1196975"/>
            <a:ext cx="6188075" cy="434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endParaRPr lang="en-US" altLang="zh-CN" sz="2800" b="1">
              <a:solidFill>
                <a:schemeClr val="accent2"/>
              </a:solidFill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zh-CN" b="1">
                <a:solidFill>
                  <a:schemeClr val="accent2"/>
                </a:solidFill>
                <a:sym typeface="Webdings" pitchFamily="18" charset="2"/>
              </a:rPr>
              <a:t></a:t>
            </a:r>
            <a:r>
              <a:rPr lang="zh-CN" altLang="en-US" sz="2800" b="1">
                <a:solidFill>
                  <a:schemeClr val="accent2"/>
                </a:solidFill>
              </a:rPr>
              <a:t>对运行系统的设计与实现的要求：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800" b="1">
                <a:solidFill>
                  <a:schemeClr val="accent2"/>
                </a:solidFill>
              </a:rPr>
              <a:t>     </a:t>
            </a:r>
            <a:r>
              <a:rPr lang="zh-CN" altLang="en-US" b="1">
                <a:solidFill>
                  <a:schemeClr val="accent2"/>
                </a:solidFill>
                <a:sym typeface="Wingdings" pitchFamily="2" charset="2"/>
              </a:rPr>
              <a:t></a:t>
            </a:r>
            <a:r>
              <a:rPr lang="zh-CN" altLang="en-US" sz="2800" b="1">
                <a:solidFill>
                  <a:schemeClr val="accent2"/>
                </a:solidFill>
              </a:rPr>
              <a:t>必须支持</a:t>
            </a:r>
            <a:r>
              <a:rPr lang="en-US" altLang="zh-CN" sz="2800" b="1">
                <a:solidFill>
                  <a:schemeClr val="accent2"/>
                </a:solidFill>
              </a:rPr>
              <a:t>SUN</a:t>
            </a:r>
            <a:r>
              <a:rPr lang="zh-CN" altLang="en-US" sz="2800" b="1">
                <a:solidFill>
                  <a:schemeClr val="accent2"/>
                </a:solidFill>
              </a:rPr>
              <a:t>的</a:t>
            </a:r>
            <a:r>
              <a:rPr lang="en-US" altLang="zh-CN" sz="2800" b="1">
                <a:solidFill>
                  <a:schemeClr val="accent2"/>
                </a:solidFill>
              </a:rPr>
              <a:t>.class</a:t>
            </a:r>
            <a:r>
              <a:rPr lang="zh-CN" altLang="zh-CN" sz="2800" b="1">
                <a:solidFill>
                  <a:schemeClr val="accent2"/>
                </a:solidFill>
              </a:rPr>
              <a:t>文件结构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zh-CN" sz="2800" b="1">
                <a:solidFill>
                  <a:schemeClr val="accent2"/>
                </a:solidFill>
              </a:rPr>
              <a:t>     </a:t>
            </a:r>
            <a:r>
              <a:rPr lang="zh-CN" altLang="en-US" b="1">
                <a:solidFill>
                  <a:schemeClr val="accent2"/>
                </a:solidFill>
                <a:sym typeface="Wingdings" pitchFamily="2" charset="2"/>
              </a:rPr>
              <a:t></a:t>
            </a:r>
            <a:r>
              <a:rPr lang="zh-CN" altLang="zh-CN" sz="2800" b="1">
                <a:solidFill>
                  <a:schemeClr val="accent2"/>
                </a:solidFill>
              </a:rPr>
              <a:t>必须支持字节码定义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zh-CN" sz="2800" b="1">
                <a:solidFill>
                  <a:schemeClr val="accent2"/>
                </a:solidFill>
              </a:rPr>
              <a:t>     </a:t>
            </a:r>
            <a:r>
              <a:rPr lang="zh-CN" altLang="en-US" b="1">
                <a:solidFill>
                  <a:schemeClr val="accent2"/>
                </a:solidFill>
                <a:sym typeface="Wingdings" pitchFamily="2" charset="2"/>
              </a:rPr>
              <a:t></a:t>
            </a:r>
            <a:r>
              <a:rPr lang="zh-CN" altLang="zh-CN" sz="2800" b="1">
                <a:solidFill>
                  <a:schemeClr val="accent2"/>
                </a:solidFill>
              </a:rPr>
              <a:t>必须支持</a:t>
            </a:r>
            <a:r>
              <a:rPr lang="en-US" altLang="zh-CN" sz="2800" b="1">
                <a:solidFill>
                  <a:schemeClr val="accent2"/>
                </a:solidFill>
              </a:rPr>
              <a:t>JVM</a:t>
            </a:r>
            <a:r>
              <a:rPr lang="zh-CN" altLang="zh-CN" sz="2800" b="1">
                <a:solidFill>
                  <a:schemeClr val="accent2"/>
                </a:solidFill>
              </a:rPr>
              <a:t>规范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zh-CN" sz="2800" b="1">
                <a:solidFill>
                  <a:schemeClr val="accent2"/>
                </a:solidFill>
              </a:rPr>
              <a:t>——</a:t>
            </a:r>
            <a:r>
              <a:rPr lang="zh-CN" altLang="en-US" sz="2800" b="1">
                <a:solidFill>
                  <a:schemeClr val="accent2"/>
                </a:solidFill>
              </a:rPr>
              <a:t>使</a:t>
            </a:r>
            <a:r>
              <a:rPr lang="en-US" altLang="zh-CN" sz="2800" b="1">
                <a:solidFill>
                  <a:schemeClr val="accent2"/>
                </a:solidFill>
              </a:rPr>
              <a:t>Java</a:t>
            </a:r>
            <a:r>
              <a:rPr lang="zh-CN" altLang="en-US" sz="2800" b="1">
                <a:solidFill>
                  <a:schemeClr val="accent2"/>
                </a:solidFill>
              </a:rPr>
              <a:t>运行系统功能是统一的，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800" b="1">
                <a:solidFill>
                  <a:schemeClr val="accent2"/>
                </a:solidFill>
              </a:rPr>
              <a:t>	并且只能执行统一格式的字节码。</a:t>
            </a:r>
            <a:endParaRPr lang="zh-CN" altLang="zh-CN" sz="2800" b="1"/>
          </a:p>
          <a:p>
            <a:pPr eaLnBrk="1" hangingPunct="1"/>
            <a:endParaRPr lang="en-US" altLang="zh-CN"/>
          </a:p>
        </p:txBody>
      </p:sp>
      <p:sp>
        <p:nvSpPr>
          <p:cNvPr id="46084" name="Text Box 6"/>
          <p:cNvSpPr txBox="1">
            <a:spLocks noChangeArrowheads="1"/>
          </p:cNvSpPr>
          <p:nvPr/>
        </p:nvSpPr>
        <p:spPr bwMode="auto">
          <a:xfrm>
            <a:off x="1447800" y="914400"/>
            <a:ext cx="50228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000" b="1">
                <a:solidFill>
                  <a:schemeClr val="accent2"/>
                </a:solidFill>
              </a:rPr>
              <a:t>JVM</a:t>
            </a:r>
            <a:r>
              <a:rPr lang="zh-CN" altLang="zh-CN" sz="4000" b="1">
                <a:solidFill>
                  <a:schemeClr val="accent2"/>
                </a:solidFill>
              </a:rPr>
              <a:t>与 </a:t>
            </a:r>
            <a:r>
              <a:rPr lang="en-US" altLang="zh-CN" sz="4000" b="1">
                <a:solidFill>
                  <a:schemeClr val="accent2"/>
                </a:solidFill>
              </a:rPr>
              <a:t>Java</a:t>
            </a:r>
            <a:r>
              <a:rPr lang="zh-CN" altLang="zh-CN" sz="4000" b="1">
                <a:solidFill>
                  <a:schemeClr val="accent2"/>
                </a:solidFill>
              </a:rPr>
              <a:t>运行系统</a:t>
            </a:r>
            <a:endParaRPr lang="zh-CN" altLang="en-US" sz="40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213BCE6E-7890-4263-A261-EE3020074E0A}" type="slidenum">
              <a:rPr lang="en-US" altLang="zh-CN" sz="1400" smtClean="0">
                <a:solidFill>
                  <a:schemeClr val="bg2"/>
                </a:solidFill>
                <a:latin typeface="Arial" pitchFamily="34" charset="0"/>
              </a:rPr>
              <a:pPr eaLnBrk="1" hangingPunct="1"/>
              <a:t>44</a:t>
            </a:fld>
            <a:endParaRPr lang="en-US" altLang="zh-CN" sz="1400" smtClean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47107" name="Text Box 2"/>
          <p:cNvSpPr txBox="1">
            <a:spLocks noChangeArrowheads="1"/>
          </p:cNvSpPr>
          <p:nvPr/>
        </p:nvSpPr>
        <p:spPr bwMode="auto">
          <a:xfrm>
            <a:off x="2051050" y="1773238"/>
            <a:ext cx="4800600" cy="308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/>
              <a:t>     </a:t>
            </a:r>
            <a:r>
              <a:rPr lang="zh-CN" altLang="zh-CN" sz="2800" b="1">
                <a:solidFill>
                  <a:schemeClr val="accent2"/>
                </a:solidFill>
                <a:sym typeface="Webdings" pitchFamily="18" charset="2"/>
              </a:rPr>
              <a:t></a:t>
            </a:r>
            <a:r>
              <a:rPr lang="zh-CN" altLang="en-US" sz="2800" b="1">
                <a:solidFill>
                  <a:schemeClr val="accent2"/>
                </a:solidFill>
              </a:rPr>
              <a:t>电子商务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zh-CN" sz="2800" b="1">
                <a:solidFill>
                  <a:schemeClr val="accent2"/>
                </a:solidFill>
                <a:sym typeface="Webdings" pitchFamily="18" charset="2"/>
              </a:rPr>
              <a:t></a:t>
            </a:r>
            <a:r>
              <a:rPr lang="zh-CN" altLang="en-US" sz="2800" b="1">
                <a:solidFill>
                  <a:schemeClr val="accent2"/>
                </a:solidFill>
              </a:rPr>
              <a:t>远程教育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zh-CN" sz="2800" b="1">
                <a:solidFill>
                  <a:schemeClr val="accent2"/>
                </a:solidFill>
                <a:sym typeface="Webdings" pitchFamily="18" charset="2"/>
              </a:rPr>
              <a:t></a:t>
            </a:r>
            <a:r>
              <a:rPr lang="zh-CN" altLang="en-US" sz="2800" b="1">
                <a:solidFill>
                  <a:schemeClr val="accent2"/>
                </a:solidFill>
              </a:rPr>
              <a:t>企业综合信息服务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zh-CN" sz="2800" b="1">
                <a:solidFill>
                  <a:schemeClr val="accent2"/>
                </a:solidFill>
                <a:sym typeface="Webdings" pitchFamily="18" charset="2"/>
              </a:rPr>
              <a:t></a:t>
            </a:r>
            <a:r>
              <a:rPr lang="zh-CN" altLang="en-US" sz="2800" b="1">
                <a:solidFill>
                  <a:schemeClr val="accent2"/>
                </a:solidFill>
              </a:rPr>
              <a:t>分布式计算</a:t>
            </a:r>
            <a:r>
              <a:rPr lang="en-US" altLang="zh-CN" sz="2800" b="1">
                <a:solidFill>
                  <a:schemeClr val="accent2"/>
                </a:solidFill>
              </a:rPr>
              <a:t>(</a:t>
            </a:r>
            <a:r>
              <a:rPr lang="zh-CN" altLang="en-US" sz="2800" b="1">
                <a:solidFill>
                  <a:schemeClr val="accent2"/>
                </a:solidFill>
              </a:rPr>
              <a:t>移动计算）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zh-CN" sz="2800" b="1">
                <a:solidFill>
                  <a:schemeClr val="accent2"/>
                </a:solidFill>
                <a:sym typeface="Webdings" pitchFamily="18" charset="2"/>
              </a:rPr>
              <a:t></a:t>
            </a:r>
            <a:r>
              <a:rPr lang="zh-CN" altLang="en-US" sz="2800" b="1">
                <a:solidFill>
                  <a:schemeClr val="accent2"/>
                </a:solidFill>
              </a:rPr>
              <a:t>嵌入式应用</a:t>
            </a:r>
            <a:endParaRPr lang="zh-CN" altLang="en-US" sz="2800" b="1"/>
          </a:p>
        </p:txBody>
      </p:sp>
      <p:sp>
        <p:nvSpPr>
          <p:cNvPr id="47108" name="Text Box 3"/>
          <p:cNvSpPr txBox="1">
            <a:spLocks noChangeArrowheads="1"/>
          </p:cNvSpPr>
          <p:nvPr/>
        </p:nvSpPr>
        <p:spPr bwMode="auto">
          <a:xfrm>
            <a:off x="2346325" y="682625"/>
            <a:ext cx="22399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000" b="1">
                <a:solidFill>
                  <a:schemeClr val="accent2"/>
                </a:solidFill>
              </a:rPr>
              <a:t>Java</a:t>
            </a:r>
            <a:r>
              <a:rPr lang="zh-CN" altLang="en-US" sz="4000" b="1">
                <a:solidFill>
                  <a:schemeClr val="accent2"/>
                </a:solidFill>
              </a:rPr>
              <a:t>应用</a:t>
            </a:r>
            <a:endParaRPr lang="zh-CN" altLang="en-US" sz="28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21A480B1-8691-4DE2-B61A-164DCD5A0A4A}" type="slidenum">
              <a:rPr lang="en-US" altLang="zh-CN" sz="1400" smtClean="0">
                <a:solidFill>
                  <a:schemeClr val="bg2"/>
                </a:solidFill>
                <a:latin typeface="Arial" pitchFamily="34" charset="0"/>
              </a:rPr>
              <a:pPr eaLnBrk="1" hangingPunct="1"/>
              <a:t>45</a:t>
            </a:fld>
            <a:endParaRPr lang="en-US" altLang="zh-CN" sz="1400" smtClean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48131" name="Text Box 1028"/>
          <p:cNvSpPr txBox="1">
            <a:spLocks noChangeArrowheads="1"/>
          </p:cNvSpPr>
          <p:nvPr/>
        </p:nvSpPr>
        <p:spPr bwMode="auto">
          <a:xfrm>
            <a:off x="914400" y="1909763"/>
            <a:ext cx="8229600" cy="396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zh-CN" sz="2800" b="1">
                <a:solidFill>
                  <a:schemeClr val="accent2"/>
                </a:solidFill>
                <a:sym typeface="Webdings" pitchFamily="18" charset="2"/>
              </a:rPr>
              <a:t></a:t>
            </a:r>
            <a:r>
              <a:rPr lang="zh-CN" altLang="en-US" sz="2800" b="1">
                <a:solidFill>
                  <a:schemeClr val="accent2"/>
                </a:solidFill>
              </a:rPr>
              <a:t>两种应用程序</a:t>
            </a:r>
          </a:p>
          <a:p>
            <a:pPr eaLnBrk="1" hangingPunct="1">
              <a:spcBef>
                <a:spcPct val="20000"/>
              </a:spcBef>
            </a:pPr>
            <a:r>
              <a:rPr lang="zh-CN" altLang="en-US" sz="2800" b="1">
                <a:solidFill>
                  <a:schemeClr val="accent2"/>
                </a:solidFill>
              </a:rPr>
              <a:t>	</a:t>
            </a:r>
            <a:r>
              <a:rPr lang="en-US" altLang="zh-CN" sz="2800" b="1">
                <a:solidFill>
                  <a:schemeClr val="accent2"/>
                </a:solidFill>
              </a:rPr>
              <a:t>Java Application:</a:t>
            </a:r>
            <a:r>
              <a:rPr lang="zh-CN" altLang="en-US" sz="2800" b="1">
                <a:solidFill>
                  <a:schemeClr val="accent2"/>
                </a:solidFill>
              </a:rPr>
              <a:t> </a:t>
            </a:r>
            <a:r>
              <a:rPr lang="en-US" altLang="zh-CN" sz="2800" b="1">
                <a:solidFill>
                  <a:schemeClr val="accent2"/>
                </a:solidFill>
              </a:rPr>
              <a:t>Java</a:t>
            </a:r>
            <a:r>
              <a:rPr lang="zh-CN" altLang="en-US" sz="2000" b="1">
                <a:solidFill>
                  <a:schemeClr val="accent2"/>
                </a:solidFill>
              </a:rPr>
              <a:t>编译</a:t>
            </a:r>
            <a:r>
              <a:rPr lang="en-US" altLang="zh-CN" sz="2000" b="1">
                <a:solidFill>
                  <a:schemeClr val="accent2"/>
                </a:solidFill>
              </a:rPr>
              <a:t>—</a:t>
            </a:r>
            <a:r>
              <a:rPr lang="zh-CN" altLang="en-US" sz="2000" b="1">
                <a:solidFill>
                  <a:schemeClr val="accent2"/>
                </a:solidFill>
              </a:rPr>
              <a:t>运行</a:t>
            </a:r>
          </a:p>
          <a:p>
            <a:pPr eaLnBrk="1" hangingPunct="1">
              <a:spcBef>
                <a:spcPct val="20000"/>
              </a:spcBef>
            </a:pPr>
            <a:r>
              <a:rPr lang="zh-CN" altLang="en-US" sz="2800" b="1">
                <a:solidFill>
                  <a:schemeClr val="accent2"/>
                </a:solidFill>
              </a:rPr>
              <a:t>	</a:t>
            </a:r>
            <a:r>
              <a:rPr lang="en-US" altLang="zh-CN" sz="2800" b="1">
                <a:solidFill>
                  <a:schemeClr val="accent2"/>
                </a:solidFill>
              </a:rPr>
              <a:t>Java Applet</a:t>
            </a:r>
            <a:r>
              <a:rPr lang="zh-CN" altLang="en-US" sz="2800" b="1">
                <a:solidFill>
                  <a:schemeClr val="accent2"/>
                </a:solidFill>
              </a:rPr>
              <a:t>：</a:t>
            </a:r>
          </a:p>
          <a:p>
            <a:pPr eaLnBrk="1" hangingPunct="1">
              <a:spcBef>
                <a:spcPct val="20000"/>
              </a:spcBef>
            </a:pPr>
            <a:r>
              <a:rPr lang="zh-CN" altLang="en-US" sz="2000" b="1">
                <a:solidFill>
                  <a:schemeClr val="accent2"/>
                </a:solidFill>
              </a:rPr>
              <a:t>            编译器编译</a:t>
            </a:r>
            <a:r>
              <a:rPr lang="en-US" altLang="zh-CN" sz="2000" b="1">
                <a:solidFill>
                  <a:schemeClr val="accent2"/>
                </a:solidFill>
              </a:rPr>
              <a:t>—</a:t>
            </a:r>
            <a:r>
              <a:rPr lang="zh-CN" altLang="en-US" sz="2000" b="1">
                <a:solidFill>
                  <a:schemeClr val="accent2"/>
                </a:solidFill>
              </a:rPr>
              <a:t>编写</a:t>
            </a:r>
            <a:r>
              <a:rPr lang="en-US" altLang="zh-CN" sz="2000" b="1">
                <a:solidFill>
                  <a:schemeClr val="accent2"/>
                </a:solidFill>
              </a:rPr>
              <a:t>HTML</a:t>
            </a:r>
            <a:r>
              <a:rPr lang="zh-CN" altLang="en-US" sz="2000" b="1">
                <a:solidFill>
                  <a:schemeClr val="accent2"/>
                </a:solidFill>
              </a:rPr>
              <a:t>文件把</a:t>
            </a:r>
            <a:r>
              <a:rPr lang="en-US" altLang="zh-CN" sz="2000" b="1">
                <a:solidFill>
                  <a:schemeClr val="accent2"/>
                </a:solidFill>
              </a:rPr>
              <a:t>Applet</a:t>
            </a:r>
            <a:r>
              <a:rPr lang="zh-CN" altLang="en-US" sz="2000" b="1">
                <a:solidFill>
                  <a:schemeClr val="accent2"/>
                </a:solidFill>
              </a:rPr>
              <a:t>嵌入其中</a:t>
            </a:r>
            <a:r>
              <a:rPr lang="en-US" altLang="zh-CN" sz="2000" b="1">
                <a:solidFill>
                  <a:schemeClr val="accent2"/>
                </a:solidFill>
              </a:rPr>
              <a:t>—</a:t>
            </a:r>
            <a:r>
              <a:rPr lang="zh-CN" altLang="en-US" sz="2000" b="1">
                <a:solidFill>
                  <a:schemeClr val="accent2"/>
                </a:solidFill>
              </a:rPr>
              <a:t>浏览器中运行</a:t>
            </a:r>
          </a:p>
          <a:p>
            <a:pPr eaLnBrk="1" hangingPunct="1">
              <a:spcBef>
                <a:spcPct val="20000"/>
              </a:spcBef>
            </a:pPr>
            <a:r>
              <a:rPr lang="zh-CN" altLang="en-US" sz="2800" b="1">
                <a:solidFill>
                  <a:schemeClr val="accent2"/>
                </a:solidFill>
                <a:sym typeface="Webdings" pitchFamily="18" charset="2"/>
              </a:rPr>
              <a:t></a:t>
            </a:r>
            <a:r>
              <a:rPr lang="zh-CN" altLang="en-US" sz="2800" b="1">
                <a:solidFill>
                  <a:schemeClr val="accent2"/>
                </a:solidFill>
              </a:rPr>
              <a:t>类库</a:t>
            </a:r>
            <a:r>
              <a:rPr lang="en-US" altLang="zh-CN" sz="2800" b="1">
                <a:solidFill>
                  <a:schemeClr val="accent2"/>
                </a:solidFill>
              </a:rPr>
              <a:t>API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2800" b="1">
                <a:solidFill>
                  <a:schemeClr val="accent2"/>
                </a:solidFill>
              </a:rPr>
              <a:t>Java API</a:t>
            </a:r>
            <a:r>
              <a:rPr lang="zh-CN" altLang="en-US" sz="2800" b="1">
                <a:solidFill>
                  <a:schemeClr val="accent2"/>
                </a:solidFill>
              </a:rPr>
              <a:t>是</a:t>
            </a:r>
            <a:r>
              <a:rPr lang="en-US" altLang="zh-CN" sz="2800" b="1">
                <a:solidFill>
                  <a:schemeClr val="accent2"/>
                </a:solidFill>
              </a:rPr>
              <a:t>SUN</a:t>
            </a:r>
            <a:r>
              <a:rPr lang="zh-CN" altLang="en-US" sz="2800" b="1">
                <a:solidFill>
                  <a:schemeClr val="accent2"/>
                </a:solidFill>
              </a:rPr>
              <a:t>提供的用</a:t>
            </a:r>
            <a:r>
              <a:rPr lang="en-US" altLang="zh-CN" sz="2800" b="1">
                <a:solidFill>
                  <a:schemeClr val="accent2"/>
                </a:solidFill>
              </a:rPr>
              <a:t>Java</a:t>
            </a:r>
            <a:r>
              <a:rPr lang="zh-CN" altLang="en-US" sz="2800" b="1">
                <a:solidFill>
                  <a:schemeClr val="accent2"/>
                </a:solidFill>
              </a:rPr>
              <a:t>语言开发的类集合。</a:t>
            </a:r>
          </a:p>
          <a:p>
            <a:pPr eaLnBrk="1" hangingPunct="1">
              <a:spcBef>
                <a:spcPct val="20000"/>
              </a:spcBef>
            </a:pPr>
            <a:r>
              <a:rPr lang="zh-CN" altLang="en-US" sz="2800" b="1">
                <a:solidFill>
                  <a:schemeClr val="accent2"/>
                </a:solidFill>
              </a:rPr>
              <a:t>  </a:t>
            </a:r>
            <a:r>
              <a:rPr lang="en-US" altLang="zh-CN" sz="2800" b="1">
                <a:solidFill>
                  <a:schemeClr val="accent2"/>
                </a:solidFill>
              </a:rPr>
              <a:t>Java API</a:t>
            </a:r>
            <a:r>
              <a:rPr lang="zh-CN" altLang="en-US" sz="2800" b="1">
                <a:solidFill>
                  <a:schemeClr val="accent2"/>
                </a:solidFill>
              </a:rPr>
              <a:t>包括几十个包，常用的有：</a:t>
            </a:r>
            <a:r>
              <a:rPr lang="en-US" altLang="zh-CN" sz="2800" b="1">
                <a:solidFill>
                  <a:schemeClr val="accent2"/>
                </a:solidFill>
              </a:rPr>
              <a:t>java.lang,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2800" b="1">
                <a:solidFill>
                  <a:schemeClr val="accent2"/>
                </a:solidFill>
              </a:rPr>
              <a:t>   java.io, java.util, java.net, java.awt, java.applet</a:t>
            </a:r>
            <a:r>
              <a:rPr lang="zh-CN" altLang="en-US" sz="2800" b="1">
                <a:solidFill>
                  <a:schemeClr val="accent2"/>
                </a:solidFill>
              </a:rPr>
              <a:t>等。</a:t>
            </a:r>
            <a:endParaRPr lang="zh-CN" altLang="en-US" sz="2800" b="1"/>
          </a:p>
        </p:txBody>
      </p:sp>
      <p:sp>
        <p:nvSpPr>
          <p:cNvPr id="48132" name="Text Box 1029"/>
          <p:cNvSpPr txBox="1">
            <a:spLocks noChangeArrowheads="1"/>
          </p:cNvSpPr>
          <p:nvPr/>
        </p:nvSpPr>
        <p:spPr bwMode="auto">
          <a:xfrm>
            <a:off x="2209800" y="762000"/>
            <a:ext cx="27479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000" b="1">
                <a:solidFill>
                  <a:schemeClr val="accent2"/>
                </a:solidFill>
              </a:rPr>
              <a:t>关键性术语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5B139FDC-C4D6-4419-9766-79EF7ED6F21F}" type="slidenum">
              <a:rPr lang="en-US" altLang="zh-CN" sz="1400" smtClean="0">
                <a:solidFill>
                  <a:schemeClr val="bg2"/>
                </a:solidFill>
                <a:latin typeface="Arial" pitchFamily="34" charset="0"/>
              </a:rPr>
              <a:pPr eaLnBrk="1" hangingPunct="1"/>
              <a:t>46</a:t>
            </a:fld>
            <a:endParaRPr lang="en-US" altLang="zh-CN" sz="1400" smtClean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49155" name="Text Box 2"/>
          <p:cNvSpPr txBox="1">
            <a:spLocks noChangeArrowheads="1"/>
          </p:cNvSpPr>
          <p:nvPr/>
        </p:nvSpPr>
        <p:spPr bwMode="auto">
          <a:xfrm>
            <a:off x="2209800" y="609600"/>
            <a:ext cx="42576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000" b="1">
                <a:solidFill>
                  <a:schemeClr val="accent2"/>
                </a:solidFill>
              </a:rPr>
              <a:t>Java</a:t>
            </a:r>
            <a:r>
              <a:rPr lang="zh-CN" altLang="en-US" sz="4000" b="1">
                <a:solidFill>
                  <a:schemeClr val="accent2"/>
                </a:solidFill>
              </a:rPr>
              <a:t>核心类包举例</a:t>
            </a:r>
          </a:p>
        </p:txBody>
      </p:sp>
      <p:sp>
        <p:nvSpPr>
          <p:cNvPr id="49156" name="Text Box 3"/>
          <p:cNvSpPr txBox="1">
            <a:spLocks noChangeArrowheads="1"/>
          </p:cNvSpPr>
          <p:nvPr/>
        </p:nvSpPr>
        <p:spPr bwMode="auto">
          <a:xfrm>
            <a:off x="381000" y="1676400"/>
            <a:ext cx="8496300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zh-CN" sz="2800" b="1" dirty="0">
                <a:solidFill>
                  <a:schemeClr val="accent2"/>
                </a:solidFill>
                <a:sym typeface="Webdings" pitchFamily="18" charset="2"/>
              </a:rPr>
              <a:t></a:t>
            </a:r>
            <a:r>
              <a:rPr lang="en-US" altLang="zh-CN" b="1" dirty="0">
                <a:solidFill>
                  <a:schemeClr val="accent2"/>
                </a:solidFill>
              </a:rPr>
              <a:t> </a:t>
            </a:r>
            <a:r>
              <a:rPr lang="en-US" altLang="zh-CN" b="1" dirty="0" err="1">
                <a:solidFill>
                  <a:schemeClr val="accent2"/>
                </a:solidFill>
              </a:rPr>
              <a:t>Java.lang</a:t>
            </a:r>
            <a:r>
              <a:rPr lang="en-US" altLang="zh-CN" b="1" dirty="0">
                <a:solidFill>
                  <a:schemeClr val="accent2"/>
                </a:solidFill>
              </a:rPr>
              <a:t> – Java</a:t>
            </a:r>
            <a:r>
              <a:rPr lang="zh-CN" altLang="en-US" b="1" dirty="0">
                <a:solidFill>
                  <a:schemeClr val="accent2"/>
                </a:solidFill>
              </a:rPr>
              <a:t>语言的核心类组成，包括了基本数据类型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b="1" dirty="0">
                <a:solidFill>
                  <a:schemeClr val="accent2"/>
                </a:solidFill>
              </a:rPr>
              <a:t>	      和出错处理方法等。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zh-CN" sz="2800" b="1" dirty="0">
                <a:solidFill>
                  <a:schemeClr val="accent2"/>
                </a:solidFill>
                <a:sym typeface="Webdings" pitchFamily="18" charset="2"/>
              </a:rPr>
              <a:t></a:t>
            </a:r>
            <a:r>
              <a:rPr lang="zh-CN" altLang="en-US" b="1" dirty="0">
                <a:solidFill>
                  <a:schemeClr val="accent2"/>
                </a:solidFill>
              </a:rPr>
              <a:t> </a:t>
            </a:r>
            <a:r>
              <a:rPr lang="en-US" altLang="zh-CN" b="1" dirty="0">
                <a:solidFill>
                  <a:schemeClr val="accent2"/>
                </a:solidFill>
              </a:rPr>
              <a:t>Java.io – Java</a:t>
            </a:r>
            <a:r>
              <a:rPr lang="zh-CN" altLang="en-US" b="1" dirty="0">
                <a:solidFill>
                  <a:schemeClr val="accent2"/>
                </a:solidFill>
              </a:rPr>
              <a:t>语言的标准</a:t>
            </a:r>
            <a:r>
              <a:rPr lang="en-US" altLang="zh-CN" b="1" dirty="0">
                <a:solidFill>
                  <a:schemeClr val="accent2"/>
                </a:solidFill>
              </a:rPr>
              <a:t>I/O</a:t>
            </a:r>
            <a:r>
              <a:rPr lang="zh-CN" altLang="en-US" b="1" dirty="0" smtClean="0">
                <a:solidFill>
                  <a:schemeClr val="accent2"/>
                </a:solidFill>
              </a:rPr>
              <a:t>库。</a:t>
            </a:r>
            <a:endParaRPr lang="zh-CN" altLang="en-US" b="1" dirty="0">
              <a:solidFill>
                <a:schemeClr val="accent2"/>
              </a:solidFill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zh-CN" sz="2800" b="1" dirty="0">
                <a:solidFill>
                  <a:schemeClr val="accent2"/>
                </a:solidFill>
                <a:sym typeface="Webdings" pitchFamily="18" charset="2"/>
              </a:rPr>
              <a:t></a:t>
            </a:r>
            <a:r>
              <a:rPr lang="zh-CN" altLang="en-US" b="1" dirty="0">
                <a:solidFill>
                  <a:schemeClr val="accent2"/>
                </a:solidFill>
              </a:rPr>
              <a:t> </a:t>
            </a:r>
            <a:r>
              <a:rPr lang="en-US" altLang="zh-CN" b="1" dirty="0" err="1">
                <a:solidFill>
                  <a:schemeClr val="accent2"/>
                </a:solidFill>
              </a:rPr>
              <a:t>Java.util</a:t>
            </a:r>
            <a:r>
              <a:rPr lang="en-US" altLang="zh-CN" b="1" dirty="0">
                <a:solidFill>
                  <a:schemeClr val="accent2"/>
                </a:solidFill>
              </a:rPr>
              <a:t> – </a:t>
            </a:r>
            <a:r>
              <a:rPr lang="zh-CN" altLang="en-US" b="1" dirty="0">
                <a:solidFill>
                  <a:schemeClr val="accent2"/>
                </a:solidFill>
              </a:rPr>
              <a:t>工具类，如</a:t>
            </a:r>
            <a:r>
              <a:rPr lang="en-US" altLang="zh-CN" b="1" dirty="0">
                <a:solidFill>
                  <a:schemeClr val="accent2"/>
                </a:solidFill>
              </a:rPr>
              <a:t>Date</a:t>
            </a:r>
            <a:r>
              <a:rPr lang="zh-CN" altLang="en-US" b="1" dirty="0">
                <a:solidFill>
                  <a:schemeClr val="accent2"/>
                </a:solidFill>
              </a:rPr>
              <a:t>等。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zh-CN" sz="2800" b="1" dirty="0">
                <a:solidFill>
                  <a:schemeClr val="accent2"/>
                </a:solidFill>
                <a:sym typeface="Webdings" pitchFamily="18" charset="2"/>
              </a:rPr>
              <a:t></a:t>
            </a:r>
            <a:r>
              <a:rPr lang="zh-CN" altLang="en-US" b="1" dirty="0">
                <a:solidFill>
                  <a:schemeClr val="accent2"/>
                </a:solidFill>
              </a:rPr>
              <a:t> </a:t>
            </a:r>
            <a:r>
              <a:rPr lang="en-US" altLang="zh-CN" b="1" dirty="0">
                <a:solidFill>
                  <a:schemeClr val="accent2"/>
                </a:solidFill>
              </a:rPr>
              <a:t>Java.net – </a:t>
            </a:r>
            <a:r>
              <a:rPr lang="zh-CN" altLang="en-US" b="1" dirty="0">
                <a:solidFill>
                  <a:schemeClr val="accent2"/>
                </a:solidFill>
              </a:rPr>
              <a:t>实现网络操作。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zh-CN" sz="2800" b="1" dirty="0">
                <a:solidFill>
                  <a:schemeClr val="accent2"/>
                </a:solidFill>
                <a:sym typeface="Webdings" pitchFamily="18" charset="2"/>
              </a:rPr>
              <a:t></a:t>
            </a:r>
            <a:r>
              <a:rPr lang="zh-CN" altLang="en-US" b="1" dirty="0">
                <a:solidFill>
                  <a:schemeClr val="accent2"/>
                </a:solidFill>
              </a:rPr>
              <a:t> </a:t>
            </a:r>
            <a:r>
              <a:rPr lang="en-US" altLang="zh-CN" b="1" dirty="0" err="1">
                <a:solidFill>
                  <a:schemeClr val="accent2"/>
                </a:solidFill>
              </a:rPr>
              <a:t>Java.awt</a:t>
            </a:r>
            <a:r>
              <a:rPr lang="en-US" altLang="zh-CN" b="1" dirty="0">
                <a:solidFill>
                  <a:schemeClr val="accent2"/>
                </a:solidFill>
              </a:rPr>
              <a:t> &amp; </a:t>
            </a:r>
            <a:r>
              <a:rPr lang="en-US" altLang="zh-CN" b="1" dirty="0" err="1">
                <a:solidFill>
                  <a:schemeClr val="accent2"/>
                </a:solidFill>
              </a:rPr>
              <a:t>Javax.swing</a:t>
            </a:r>
            <a:r>
              <a:rPr lang="en-US" altLang="zh-CN" b="1" dirty="0">
                <a:solidFill>
                  <a:schemeClr val="accent2"/>
                </a:solidFill>
              </a:rPr>
              <a:t> – </a:t>
            </a:r>
            <a:r>
              <a:rPr lang="zh-CN" altLang="en-US" b="1" dirty="0">
                <a:solidFill>
                  <a:schemeClr val="accent2"/>
                </a:solidFill>
              </a:rPr>
              <a:t>创建用户界面。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zh-CN" sz="2800" b="1" dirty="0">
                <a:solidFill>
                  <a:schemeClr val="accent2"/>
                </a:solidFill>
                <a:sym typeface="Webdings" pitchFamily="18" charset="2"/>
              </a:rPr>
              <a:t></a:t>
            </a:r>
            <a:r>
              <a:rPr lang="zh-CN" altLang="en-US" b="1" dirty="0">
                <a:solidFill>
                  <a:schemeClr val="accent2"/>
                </a:solidFill>
              </a:rPr>
              <a:t> </a:t>
            </a:r>
            <a:r>
              <a:rPr lang="en-US" altLang="zh-CN" b="1" dirty="0" err="1">
                <a:solidFill>
                  <a:schemeClr val="accent2"/>
                </a:solidFill>
              </a:rPr>
              <a:t>Java.applet</a:t>
            </a:r>
            <a:r>
              <a:rPr lang="en-US" altLang="zh-CN" b="1" dirty="0">
                <a:solidFill>
                  <a:schemeClr val="accent2"/>
                </a:solidFill>
              </a:rPr>
              <a:t> – </a:t>
            </a:r>
            <a:r>
              <a:rPr lang="zh-CN" altLang="en-US" b="1" dirty="0">
                <a:solidFill>
                  <a:schemeClr val="accent2"/>
                </a:solidFill>
              </a:rPr>
              <a:t>支持</a:t>
            </a:r>
            <a:r>
              <a:rPr lang="en-US" altLang="zh-CN" b="1" dirty="0">
                <a:solidFill>
                  <a:schemeClr val="accent2"/>
                </a:solidFill>
              </a:rPr>
              <a:t>Applet</a:t>
            </a:r>
            <a:r>
              <a:rPr lang="zh-CN" altLang="en-US" b="1" dirty="0">
                <a:solidFill>
                  <a:schemeClr val="accent2"/>
                </a:solidFill>
              </a:rPr>
              <a:t>开发。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39FB4CBD-146D-47D1-884C-1BDE39B1AC16}" type="slidenum">
              <a:rPr lang="en-US" altLang="zh-CN" sz="1400" smtClean="0">
                <a:solidFill>
                  <a:schemeClr val="bg2"/>
                </a:solidFill>
                <a:latin typeface="Arial" pitchFamily="34" charset="0"/>
              </a:rPr>
              <a:pPr eaLnBrk="1" hangingPunct="1"/>
              <a:t>47</a:t>
            </a:fld>
            <a:endParaRPr lang="en-US" altLang="zh-CN" sz="1400" smtClean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50179" name="Text Box 4"/>
          <p:cNvSpPr txBox="1">
            <a:spLocks noChangeArrowheads="1"/>
          </p:cNvSpPr>
          <p:nvPr/>
        </p:nvSpPr>
        <p:spPr bwMode="auto">
          <a:xfrm>
            <a:off x="1676400" y="685800"/>
            <a:ext cx="4248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000" b="1">
                <a:solidFill>
                  <a:schemeClr val="accent2"/>
                </a:solidFill>
              </a:rPr>
              <a:t>Java</a:t>
            </a:r>
            <a:r>
              <a:rPr lang="zh-CN" altLang="en-US" sz="4000" b="1">
                <a:solidFill>
                  <a:schemeClr val="accent2"/>
                </a:solidFill>
              </a:rPr>
              <a:t>应用程序举例</a:t>
            </a:r>
            <a:endParaRPr lang="zh-CN" altLang="en-US"/>
          </a:p>
        </p:txBody>
      </p:sp>
      <p:sp>
        <p:nvSpPr>
          <p:cNvPr id="50180" name="Text Box 5"/>
          <p:cNvSpPr txBox="1">
            <a:spLocks noChangeArrowheads="1"/>
          </p:cNvSpPr>
          <p:nvPr/>
        </p:nvSpPr>
        <p:spPr bwMode="auto">
          <a:xfrm>
            <a:off x="914400" y="1676400"/>
            <a:ext cx="7558088" cy="308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u="sng"/>
              <a:t>HelloWorld.java:</a:t>
            </a:r>
          </a:p>
          <a:p>
            <a:pPr eaLnBrk="1" hangingPunct="1"/>
            <a:endParaRPr lang="en-US" altLang="zh-CN" sz="2800" b="1"/>
          </a:p>
          <a:p>
            <a:pPr eaLnBrk="1" hangingPunct="1"/>
            <a:r>
              <a:rPr lang="en-US" altLang="zh-CN" sz="2800" b="1"/>
              <a:t>public class HelloWorld{</a:t>
            </a:r>
          </a:p>
          <a:p>
            <a:pPr eaLnBrk="1" hangingPunct="1"/>
            <a:r>
              <a:rPr lang="en-US" altLang="zh-CN" sz="2800" b="1"/>
              <a:t>	public static void main(String[] args){</a:t>
            </a:r>
          </a:p>
          <a:p>
            <a:pPr eaLnBrk="1" hangingPunct="1"/>
            <a:r>
              <a:rPr lang="en-US" altLang="zh-CN" sz="2800" b="1"/>
              <a:t>		System.out.println(“Hello World!”);</a:t>
            </a:r>
          </a:p>
          <a:p>
            <a:pPr eaLnBrk="1" hangingPunct="1"/>
            <a:r>
              <a:rPr lang="en-US" altLang="zh-CN" sz="2800" b="1"/>
              <a:t>		}</a:t>
            </a:r>
          </a:p>
          <a:p>
            <a:pPr eaLnBrk="1" hangingPunct="1"/>
            <a:r>
              <a:rPr lang="en-US" altLang="zh-CN" sz="2800" b="1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23BDDE71-F72D-4EDF-ADD4-016FFEFAA91F}" type="slidenum">
              <a:rPr lang="en-US" altLang="zh-CN" sz="1400" smtClean="0">
                <a:solidFill>
                  <a:schemeClr val="bg2"/>
                </a:solidFill>
                <a:latin typeface="Arial" pitchFamily="34" charset="0"/>
              </a:rPr>
              <a:pPr eaLnBrk="1" hangingPunct="1"/>
              <a:t>48</a:t>
            </a:fld>
            <a:endParaRPr lang="en-US" altLang="zh-CN" sz="1400" smtClean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51203" name="Text Box 4"/>
          <p:cNvSpPr txBox="1">
            <a:spLocks noChangeArrowheads="1"/>
          </p:cNvSpPr>
          <p:nvPr/>
        </p:nvSpPr>
        <p:spPr bwMode="auto">
          <a:xfrm>
            <a:off x="1371600" y="533400"/>
            <a:ext cx="5899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000" b="1">
                <a:solidFill>
                  <a:schemeClr val="accent2"/>
                </a:solidFill>
              </a:rPr>
              <a:t>Java </a:t>
            </a:r>
            <a:r>
              <a:rPr lang="zh-CN" altLang="zh-CN" sz="4000" b="1">
                <a:solidFill>
                  <a:schemeClr val="accent2"/>
                </a:solidFill>
              </a:rPr>
              <a:t>程序编写、编译过程</a:t>
            </a:r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51204" name="Text Box 5"/>
          <p:cNvSpPr txBox="1">
            <a:spLocks noChangeArrowheads="1"/>
          </p:cNvSpPr>
          <p:nvPr/>
        </p:nvSpPr>
        <p:spPr bwMode="auto">
          <a:xfrm>
            <a:off x="1219200" y="1600200"/>
            <a:ext cx="6675438" cy="419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zh-CN" sz="2800" b="1">
                <a:solidFill>
                  <a:schemeClr val="accent2"/>
                </a:solidFill>
                <a:sym typeface="Webdings" pitchFamily="18" charset="2"/>
              </a:rPr>
              <a:t></a:t>
            </a:r>
            <a:r>
              <a:rPr lang="en-US" altLang="zh-CN" b="1"/>
              <a:t> </a:t>
            </a:r>
            <a:r>
              <a:rPr lang="en-US" altLang="zh-CN" b="1">
                <a:solidFill>
                  <a:schemeClr val="accent2"/>
                </a:solidFill>
              </a:rPr>
              <a:t>main</a:t>
            </a:r>
            <a:r>
              <a:rPr lang="zh-CN" altLang="en-US" b="1">
                <a:solidFill>
                  <a:schemeClr val="accent2"/>
                </a:solidFill>
              </a:rPr>
              <a:t>声明</a:t>
            </a:r>
            <a:r>
              <a:rPr lang="en-US" altLang="zh-CN" b="1">
                <a:solidFill>
                  <a:schemeClr val="accent2"/>
                </a:solidFill>
              </a:rPr>
              <a:t>— Java</a:t>
            </a:r>
            <a:r>
              <a:rPr lang="zh-CN" altLang="en-US" b="1">
                <a:solidFill>
                  <a:schemeClr val="accent2"/>
                </a:solidFill>
              </a:rPr>
              <a:t>程序入口点</a:t>
            </a:r>
          </a:p>
          <a:p>
            <a:pPr eaLnBrk="1" hangingPunct="1"/>
            <a:r>
              <a:rPr lang="zh-CN" altLang="en-US" b="1">
                <a:solidFill>
                  <a:schemeClr val="accent2"/>
                </a:solidFill>
              </a:rPr>
              <a:t>格式</a:t>
            </a:r>
            <a:r>
              <a:rPr lang="en-US" altLang="zh-CN" b="1">
                <a:solidFill>
                  <a:schemeClr val="accent2"/>
                </a:solidFill>
              </a:rPr>
              <a:t>public static void main(String[] args){  … }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2800" b="1">
                <a:solidFill>
                  <a:schemeClr val="accent2"/>
                </a:solidFill>
                <a:sym typeface="Webdings" pitchFamily="18" charset="2"/>
              </a:rPr>
              <a:t></a:t>
            </a:r>
            <a:r>
              <a:rPr lang="zh-CN" altLang="en-US" b="1">
                <a:solidFill>
                  <a:schemeClr val="accent2"/>
                </a:solidFill>
              </a:rPr>
              <a:t>源文件的名字与</a:t>
            </a:r>
            <a:r>
              <a:rPr lang="en-US" altLang="zh-CN" b="1">
                <a:solidFill>
                  <a:schemeClr val="accent2"/>
                </a:solidFill>
              </a:rPr>
              <a:t>main()</a:t>
            </a:r>
            <a:r>
              <a:rPr lang="zh-CN" altLang="en-US" b="1">
                <a:solidFill>
                  <a:schemeClr val="accent2"/>
                </a:solidFill>
              </a:rPr>
              <a:t>方法所在的类名相同，</a:t>
            </a:r>
          </a:p>
          <a:p>
            <a:pPr eaLnBrk="1" hangingPunct="1">
              <a:spcBef>
                <a:spcPct val="20000"/>
              </a:spcBef>
            </a:pPr>
            <a:r>
              <a:rPr lang="zh-CN" altLang="en-US" b="1">
                <a:solidFill>
                  <a:schemeClr val="accent2"/>
                </a:solidFill>
              </a:rPr>
              <a:t>	扩展名必须是 </a:t>
            </a:r>
            <a:r>
              <a:rPr lang="en-US" altLang="zh-CN" b="1">
                <a:solidFill>
                  <a:schemeClr val="accent2"/>
                </a:solidFill>
              </a:rPr>
              <a:t>.java</a:t>
            </a:r>
            <a:r>
              <a:rPr lang="zh-CN" altLang="en-US" b="1">
                <a:solidFill>
                  <a:schemeClr val="accent2"/>
                </a:solidFill>
              </a:rPr>
              <a:t>。</a:t>
            </a:r>
          </a:p>
          <a:p>
            <a:pPr eaLnBrk="1" hangingPunct="1"/>
            <a:r>
              <a:rPr lang="zh-CN" altLang="en-US" sz="2800" b="1">
                <a:solidFill>
                  <a:schemeClr val="accent2"/>
                </a:solidFill>
                <a:sym typeface="Webdings" pitchFamily="18" charset="2"/>
              </a:rPr>
              <a:t></a:t>
            </a:r>
            <a:r>
              <a:rPr lang="zh-CN" altLang="en-US" b="1">
                <a:solidFill>
                  <a:schemeClr val="accent2"/>
                </a:solidFill>
              </a:rPr>
              <a:t>编译</a:t>
            </a:r>
          </a:p>
          <a:p>
            <a:pPr eaLnBrk="1" hangingPunct="1"/>
            <a:r>
              <a:rPr lang="zh-CN" altLang="en-US" b="1">
                <a:solidFill>
                  <a:schemeClr val="accent2"/>
                </a:solidFill>
              </a:rPr>
              <a:t>	</a:t>
            </a:r>
            <a:r>
              <a:rPr lang="en-US" altLang="zh-CN" b="1">
                <a:solidFill>
                  <a:schemeClr val="accent2"/>
                </a:solidFill>
              </a:rPr>
              <a:t>javac HelloWord.java</a:t>
            </a:r>
          </a:p>
          <a:p>
            <a:pPr eaLnBrk="1" hangingPunct="1"/>
            <a:r>
              <a:rPr lang="en-US" altLang="zh-CN" b="1">
                <a:solidFill>
                  <a:schemeClr val="accent2"/>
                </a:solidFill>
              </a:rPr>
              <a:t>	</a:t>
            </a:r>
            <a:r>
              <a:rPr lang="zh-CN" altLang="en-US" b="1">
                <a:solidFill>
                  <a:schemeClr val="accent2"/>
                </a:solidFill>
              </a:rPr>
              <a:t>生成</a:t>
            </a:r>
            <a:r>
              <a:rPr lang="en-US" altLang="zh-CN" b="1">
                <a:solidFill>
                  <a:schemeClr val="accent2"/>
                </a:solidFill>
              </a:rPr>
              <a:t>HelloWorld.class</a:t>
            </a:r>
          </a:p>
          <a:p>
            <a:pPr eaLnBrk="1" hangingPunct="1"/>
            <a:r>
              <a:rPr lang="en-US" altLang="zh-CN" sz="2800" b="1">
                <a:solidFill>
                  <a:schemeClr val="accent2"/>
                </a:solidFill>
                <a:sym typeface="Webdings" pitchFamily="18" charset="2"/>
              </a:rPr>
              <a:t></a:t>
            </a:r>
            <a:r>
              <a:rPr lang="zh-CN" altLang="en-US" b="1">
                <a:solidFill>
                  <a:schemeClr val="accent2"/>
                </a:solidFill>
              </a:rPr>
              <a:t>运行</a:t>
            </a:r>
          </a:p>
          <a:p>
            <a:pPr eaLnBrk="1" hangingPunct="1"/>
            <a:r>
              <a:rPr lang="zh-CN" altLang="en-US" b="1">
                <a:solidFill>
                  <a:schemeClr val="accent2"/>
                </a:solidFill>
              </a:rPr>
              <a:t>	</a:t>
            </a:r>
            <a:r>
              <a:rPr lang="en-US" altLang="zh-CN" b="1">
                <a:solidFill>
                  <a:schemeClr val="accent2"/>
                </a:solidFill>
              </a:rPr>
              <a:t>java HelloWorld</a:t>
            </a:r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E13F468D-4A66-45C1-8076-CBAC4900AC73}" type="slidenum">
              <a:rPr lang="en-US" altLang="zh-CN" sz="1400" smtClean="0">
                <a:solidFill>
                  <a:schemeClr val="bg2"/>
                </a:solidFill>
                <a:latin typeface="Arial" pitchFamily="34" charset="0"/>
              </a:rPr>
              <a:pPr eaLnBrk="1" hangingPunct="1"/>
              <a:t>5</a:t>
            </a:fld>
            <a:endParaRPr lang="en-US" altLang="zh-CN" sz="1400" smtClean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6147" name="Rectangle 2"/>
          <p:cNvSpPr>
            <a:spLocks noChangeArrowheads="1"/>
          </p:cNvSpPr>
          <p:nvPr/>
        </p:nvSpPr>
        <p:spPr bwMode="auto">
          <a:xfrm>
            <a:off x="4572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n-US" altLang="zh-CN" sz="4000" b="1">
                <a:solidFill>
                  <a:schemeClr val="accent2"/>
                </a:solidFill>
                <a:cs typeface="Times New Roman" pitchFamily="18" charset="0"/>
              </a:rPr>
              <a:t>Java </a:t>
            </a:r>
            <a:r>
              <a:rPr lang="zh-CN" altLang="en-US" sz="4000" b="1">
                <a:solidFill>
                  <a:schemeClr val="accent2"/>
                </a:solidFill>
                <a:cs typeface="Times New Roman" pitchFamily="18" charset="0"/>
              </a:rPr>
              <a:t>技术体系</a:t>
            </a:r>
          </a:p>
        </p:txBody>
      </p:sp>
      <p:pic>
        <p:nvPicPr>
          <p:cNvPr id="6148" name="Picture 6" descr="https://pic4.zhimg.com/0cc3f4a15d3184391a98a7b1c58f6e5f_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1700213"/>
            <a:ext cx="7459663" cy="486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70DBCCF5-9F30-40C7-A10A-13AD24A6F358}" type="slidenum">
              <a:rPr lang="en-US" altLang="zh-CN" sz="1400" smtClean="0">
                <a:solidFill>
                  <a:schemeClr val="bg2"/>
                </a:solidFill>
                <a:latin typeface="Arial" pitchFamily="34" charset="0"/>
              </a:rPr>
              <a:pPr eaLnBrk="1" hangingPunct="1"/>
              <a:t>6</a:t>
            </a:fld>
            <a:endParaRPr lang="en-US" altLang="zh-CN" sz="1400" smtClean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7171" name="Rectangle 2"/>
          <p:cNvSpPr>
            <a:spLocks noChangeArrowheads="1"/>
          </p:cNvSpPr>
          <p:nvPr/>
        </p:nvSpPr>
        <p:spPr bwMode="auto">
          <a:xfrm>
            <a:off x="4572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n-US" altLang="zh-CN" sz="4000" b="1">
                <a:solidFill>
                  <a:schemeClr val="accent2"/>
                </a:solidFill>
                <a:cs typeface="Times New Roman" pitchFamily="18" charset="0"/>
              </a:rPr>
              <a:t>Java </a:t>
            </a:r>
            <a:r>
              <a:rPr lang="zh-CN" altLang="en-US" sz="4000" b="1">
                <a:solidFill>
                  <a:schemeClr val="accent2"/>
                </a:solidFill>
                <a:cs typeface="Times New Roman" pitchFamily="18" charset="0"/>
              </a:rPr>
              <a:t>技术体系</a:t>
            </a:r>
          </a:p>
        </p:txBody>
      </p:sp>
      <p:sp>
        <p:nvSpPr>
          <p:cNvPr id="7172" name="Rectangle 3"/>
          <p:cNvSpPr>
            <a:spLocks noChangeArrowheads="1"/>
          </p:cNvSpPr>
          <p:nvPr/>
        </p:nvSpPr>
        <p:spPr bwMode="auto">
          <a:xfrm>
            <a:off x="533400" y="1628775"/>
            <a:ext cx="5334000" cy="100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/>
            <a:r>
              <a:rPr lang="zh-CN" altLang="zh-CN" sz="2000" b="1">
                <a:solidFill>
                  <a:schemeClr val="accent2"/>
                </a:solidFill>
                <a:sym typeface="Webdings" pitchFamily="18" charset="2"/>
              </a:rPr>
              <a:t></a:t>
            </a:r>
            <a:r>
              <a:rPr lang="en-US" altLang="zh-CN" sz="2000" b="1">
                <a:solidFill>
                  <a:schemeClr val="accent2"/>
                </a:solidFill>
              </a:rPr>
              <a:t> Java  Standard Edition   	— Java SE</a:t>
            </a:r>
          </a:p>
          <a:p>
            <a:pPr marL="342900" indent="-342900"/>
            <a:r>
              <a:rPr lang="en-US" altLang="zh-CN" sz="2000" b="1">
                <a:solidFill>
                  <a:schemeClr val="accent2"/>
                </a:solidFill>
                <a:sym typeface="Webdings" pitchFamily="18" charset="2"/>
              </a:rPr>
              <a:t></a:t>
            </a:r>
            <a:r>
              <a:rPr lang="en-US" altLang="zh-CN" sz="2000" b="1">
                <a:solidFill>
                  <a:schemeClr val="accent2"/>
                </a:solidFill>
              </a:rPr>
              <a:t> Java  Enterprise Edition 	— Java EE</a:t>
            </a:r>
          </a:p>
          <a:p>
            <a:pPr marL="342900" indent="-342900"/>
            <a:r>
              <a:rPr lang="en-US" altLang="zh-CN" sz="2000" b="1">
                <a:solidFill>
                  <a:schemeClr val="accent2"/>
                </a:solidFill>
                <a:sym typeface="Webdings" pitchFamily="18" charset="2"/>
              </a:rPr>
              <a:t></a:t>
            </a:r>
            <a:r>
              <a:rPr lang="en-US" altLang="zh-CN" sz="2000" b="1">
                <a:solidFill>
                  <a:schemeClr val="accent2"/>
                </a:solidFill>
              </a:rPr>
              <a:t> Java  Micro Edition        	— Java ME</a:t>
            </a:r>
          </a:p>
        </p:txBody>
      </p:sp>
      <p:pic>
        <p:nvPicPr>
          <p:cNvPr id="7173" name="Picture 10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2636838"/>
            <a:ext cx="6985000" cy="408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18B4832B-A293-4EB4-952B-EDCEF78342F4}" type="slidenum">
              <a:rPr lang="en-US" altLang="zh-CN" sz="1400" smtClean="0">
                <a:solidFill>
                  <a:schemeClr val="bg2"/>
                </a:solidFill>
                <a:latin typeface="Arial" pitchFamily="34" charset="0"/>
              </a:rPr>
              <a:pPr eaLnBrk="1" hangingPunct="1"/>
              <a:t>7</a:t>
            </a:fld>
            <a:endParaRPr lang="en-US" altLang="zh-CN" sz="1400" smtClean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8195" name="Rectangle 2"/>
          <p:cNvSpPr>
            <a:spLocks noChangeArrowheads="1"/>
          </p:cNvSpPr>
          <p:nvPr/>
        </p:nvSpPr>
        <p:spPr bwMode="auto">
          <a:xfrm>
            <a:off x="406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n-US" altLang="zh-CN" sz="4000" b="1">
                <a:solidFill>
                  <a:schemeClr val="accent2"/>
                </a:solidFill>
                <a:cs typeface="Times New Roman" pitchFamily="18" charset="0"/>
              </a:rPr>
              <a:t>Java SE</a:t>
            </a:r>
          </a:p>
        </p:txBody>
      </p:sp>
      <p:sp>
        <p:nvSpPr>
          <p:cNvPr id="77827" name="Rectangle 3"/>
          <p:cNvSpPr>
            <a:spLocks noChangeArrowheads="1"/>
          </p:cNvSpPr>
          <p:nvPr/>
        </p:nvSpPr>
        <p:spPr bwMode="auto">
          <a:xfrm>
            <a:off x="611188" y="1905000"/>
            <a:ext cx="8458200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>
              <a:lnSpc>
                <a:spcPct val="130000"/>
              </a:lnSpc>
            </a:pPr>
            <a:r>
              <a:rPr lang="en-US" altLang="zh-CN" sz="2800" b="1">
                <a:solidFill>
                  <a:schemeClr val="accent2"/>
                </a:solidFill>
                <a:sym typeface="Wingdings" pitchFamily="2" charset="2"/>
              </a:rPr>
              <a:t></a:t>
            </a:r>
            <a:r>
              <a:rPr lang="en-US" altLang="zh-CN" sz="2800" b="1">
                <a:solidFill>
                  <a:schemeClr val="accent2"/>
                </a:solidFill>
              </a:rPr>
              <a:t> </a:t>
            </a:r>
            <a:r>
              <a:rPr lang="zh-CN" altLang="en-US" sz="2800" b="1">
                <a:solidFill>
                  <a:schemeClr val="accent2"/>
                </a:solidFill>
              </a:rPr>
              <a:t>以</a:t>
            </a:r>
            <a:r>
              <a:rPr lang="en-US" altLang="en-US" sz="2800" b="1">
                <a:solidFill>
                  <a:schemeClr val="accent2"/>
                </a:solidFill>
              </a:rPr>
              <a:t>Web</a:t>
            </a:r>
            <a:r>
              <a:rPr lang="zh-CN" altLang="en-US" sz="2800" b="1">
                <a:solidFill>
                  <a:schemeClr val="accent2"/>
                </a:solidFill>
              </a:rPr>
              <a:t>为中心的客户端或服务器端的软件开发</a:t>
            </a:r>
          </a:p>
        </p:txBody>
      </p:sp>
      <p:sp>
        <p:nvSpPr>
          <p:cNvPr id="77828" name="Rectangle 4"/>
          <p:cNvSpPr>
            <a:spLocks noChangeArrowheads="1"/>
          </p:cNvSpPr>
          <p:nvPr/>
        </p:nvSpPr>
        <p:spPr bwMode="auto">
          <a:xfrm>
            <a:off x="609600" y="4281488"/>
            <a:ext cx="81788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>
              <a:lnSpc>
                <a:spcPct val="130000"/>
              </a:lnSpc>
            </a:pPr>
            <a:endParaRPr lang="en-US" altLang="zh-CN" sz="2800" b="1">
              <a:solidFill>
                <a:schemeClr val="accent2"/>
              </a:solidFill>
            </a:endParaRPr>
          </a:p>
          <a:p>
            <a:pPr marL="742950" lvl="1" indent="-285750"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2800" b="1">
                <a:solidFill>
                  <a:schemeClr val="accent2"/>
                </a:solidFill>
              </a:rPr>
              <a:t>以前称为 </a:t>
            </a:r>
            <a:r>
              <a:rPr lang="en-US" altLang="zh-CN" sz="2800" b="1">
                <a:solidFill>
                  <a:schemeClr val="accent2"/>
                </a:solidFill>
              </a:rPr>
              <a:t>JDK 1.X</a:t>
            </a:r>
          </a:p>
        </p:txBody>
      </p:sp>
      <p:sp>
        <p:nvSpPr>
          <p:cNvPr id="77829" name="Rectangle 5"/>
          <p:cNvSpPr>
            <a:spLocks noChangeArrowheads="1"/>
          </p:cNvSpPr>
          <p:nvPr/>
        </p:nvSpPr>
        <p:spPr bwMode="auto">
          <a:xfrm>
            <a:off x="457200" y="2667000"/>
            <a:ext cx="8178800" cy="220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>
              <a:lnSpc>
                <a:spcPct val="130000"/>
              </a:lnSpc>
            </a:pPr>
            <a:r>
              <a:rPr lang="en-US" altLang="zh-CN" sz="2800" b="1">
                <a:solidFill>
                  <a:schemeClr val="accent2"/>
                </a:solidFill>
              </a:rPr>
              <a:t>  </a:t>
            </a:r>
            <a:r>
              <a:rPr lang="en-US" altLang="zh-CN" sz="2800" b="1">
                <a:solidFill>
                  <a:schemeClr val="accent2"/>
                </a:solidFill>
                <a:sym typeface="Wingdings" pitchFamily="2" charset="2"/>
              </a:rPr>
              <a:t></a:t>
            </a:r>
            <a:r>
              <a:rPr lang="en-US" altLang="zh-CN" sz="2800" b="1">
                <a:solidFill>
                  <a:schemeClr val="accent2"/>
                </a:solidFill>
              </a:rPr>
              <a:t> Java SE </a:t>
            </a:r>
            <a:r>
              <a:rPr lang="zh-CN" altLang="en-US" sz="2800" b="1">
                <a:solidFill>
                  <a:schemeClr val="accent2"/>
                </a:solidFill>
              </a:rPr>
              <a:t>的实现： </a:t>
            </a:r>
            <a:r>
              <a:rPr lang="en-US" altLang="zh-CN" sz="2800" b="1">
                <a:solidFill>
                  <a:schemeClr val="accent2"/>
                </a:solidFill>
              </a:rPr>
              <a:t>Java  Software Development Kit (SDK), Standard Edition + Java Runtime Environment, Standard Edition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4DB0D6F2-52E8-4013-A601-434C3E0731F4}" type="slidenum">
              <a:rPr lang="en-US" altLang="zh-CN" sz="1400" smtClean="0">
                <a:solidFill>
                  <a:schemeClr val="bg2"/>
                </a:solidFill>
                <a:latin typeface="Arial" pitchFamily="34" charset="0"/>
              </a:rPr>
              <a:pPr eaLnBrk="1" hangingPunct="1"/>
              <a:t>8</a:t>
            </a:fld>
            <a:endParaRPr lang="en-US" altLang="zh-CN" sz="1400" smtClean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9219" name="Rectangle 2"/>
          <p:cNvSpPr>
            <a:spLocks noChangeArrowheads="1"/>
          </p:cNvSpPr>
          <p:nvPr/>
        </p:nvSpPr>
        <p:spPr bwMode="auto">
          <a:xfrm>
            <a:off x="406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n-US" altLang="zh-CN" sz="4000" b="1">
                <a:solidFill>
                  <a:schemeClr val="accent2"/>
                </a:solidFill>
                <a:cs typeface="Times New Roman" pitchFamily="18" charset="0"/>
              </a:rPr>
              <a:t>Java ME</a:t>
            </a:r>
          </a:p>
        </p:txBody>
      </p:sp>
      <p:sp>
        <p:nvSpPr>
          <p:cNvPr id="9220" name="Rectangle 3"/>
          <p:cNvSpPr>
            <a:spLocks noChangeArrowheads="1"/>
          </p:cNvSpPr>
          <p:nvPr/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>
              <a:lnSpc>
                <a:spcPct val="130000"/>
              </a:lnSpc>
            </a:pPr>
            <a:r>
              <a:rPr lang="en-US" altLang="zh-CN" sz="2800" b="1" dirty="0">
                <a:solidFill>
                  <a:schemeClr val="accent2"/>
                </a:solidFill>
                <a:sym typeface="Wingdings" pitchFamily="2" charset="2"/>
              </a:rPr>
              <a:t></a:t>
            </a:r>
            <a:r>
              <a:rPr lang="zh-CN" altLang="en-US" sz="2800" b="1" dirty="0">
                <a:solidFill>
                  <a:schemeClr val="accent2"/>
                </a:solidFill>
              </a:rPr>
              <a:t>针对消费类电子设备</a:t>
            </a:r>
            <a:r>
              <a:rPr lang="zh-CN" altLang="en-US" sz="2800" b="1" dirty="0" smtClean="0">
                <a:solidFill>
                  <a:schemeClr val="accent2"/>
                </a:solidFill>
              </a:rPr>
              <a:t>如移动电话、电视置</a:t>
            </a:r>
            <a:r>
              <a:rPr lang="zh-CN" altLang="en-US" sz="2800" b="1" dirty="0">
                <a:solidFill>
                  <a:schemeClr val="accent2"/>
                </a:solidFill>
              </a:rPr>
              <a:t>顶盒、汽车导航系统等。</a:t>
            </a:r>
          </a:p>
          <a:p>
            <a:pPr marL="742950" lvl="1" indent="-285750">
              <a:lnSpc>
                <a:spcPct val="130000"/>
              </a:lnSpc>
            </a:pPr>
            <a:endParaRPr lang="zh-CN" altLang="en-US" sz="2800" b="1" dirty="0">
              <a:solidFill>
                <a:schemeClr val="accent2"/>
              </a:solidFill>
            </a:endParaRPr>
          </a:p>
          <a:p>
            <a:pPr marL="742950" lvl="1" indent="-285750">
              <a:lnSpc>
                <a:spcPct val="130000"/>
              </a:lnSpc>
            </a:pPr>
            <a:r>
              <a:rPr lang="zh-CN" altLang="en-US" sz="2800" b="1" dirty="0">
                <a:solidFill>
                  <a:schemeClr val="accent2"/>
                </a:solidFill>
                <a:sym typeface="Wingdings" pitchFamily="2" charset="2"/>
              </a:rPr>
              <a:t></a:t>
            </a:r>
            <a:r>
              <a:rPr lang="zh-CN" altLang="en-US" sz="2800" b="1" dirty="0">
                <a:solidFill>
                  <a:schemeClr val="accent2"/>
                </a:solidFill>
              </a:rPr>
              <a:t>语言精简、运行环境高度优化。</a:t>
            </a:r>
          </a:p>
          <a:p>
            <a:pPr marL="742950" lvl="1" indent="-285750">
              <a:lnSpc>
                <a:spcPct val="130000"/>
              </a:lnSpc>
            </a:pPr>
            <a:endParaRPr lang="en-US" altLang="zh-CN" sz="2800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4DB4CBB3-60EB-4D42-AE1F-8FA23D3DD1FD}" type="slidenum">
              <a:rPr lang="en-US" altLang="zh-CN" sz="1400" smtClean="0">
                <a:solidFill>
                  <a:schemeClr val="bg2"/>
                </a:solidFill>
                <a:latin typeface="Arial" pitchFamily="34" charset="0"/>
              </a:rPr>
              <a:pPr eaLnBrk="1" hangingPunct="1"/>
              <a:t>9</a:t>
            </a:fld>
            <a:endParaRPr lang="en-US" altLang="zh-CN" sz="1400" smtClean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406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n-US" altLang="zh-CN" sz="4000" b="1">
                <a:solidFill>
                  <a:schemeClr val="accent2"/>
                </a:solidFill>
                <a:ea typeface="Malgun Gothic" pitchFamily="34" charset="-127"/>
                <a:cs typeface="Times New Roman" pitchFamily="18" charset="0"/>
              </a:rPr>
              <a:t>Java EE</a:t>
            </a:r>
          </a:p>
        </p:txBody>
      </p:sp>
      <p:sp>
        <p:nvSpPr>
          <p:cNvPr id="10244" name="Rectangle 3"/>
          <p:cNvSpPr>
            <a:spLocks noChangeArrowheads="1"/>
          </p:cNvSpPr>
          <p:nvPr/>
        </p:nvSpPr>
        <p:spPr bwMode="auto">
          <a:xfrm>
            <a:off x="457200" y="2209800"/>
            <a:ext cx="81788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/>
            <a:r>
              <a:rPr lang="en-US" altLang="zh-CN" sz="2800" b="1" dirty="0">
                <a:solidFill>
                  <a:schemeClr val="accent2"/>
                </a:solidFill>
                <a:sym typeface="Wingdings" pitchFamily="2" charset="2"/>
              </a:rPr>
              <a:t></a:t>
            </a:r>
            <a:r>
              <a:rPr lang="en-US" altLang="zh-CN" sz="2800" b="1" dirty="0">
                <a:solidFill>
                  <a:schemeClr val="accent2"/>
                </a:solidFill>
              </a:rPr>
              <a:t> </a:t>
            </a:r>
            <a:r>
              <a:rPr lang="zh-CN" altLang="en-US" sz="2800" b="1" dirty="0" smtClean="0">
                <a:solidFill>
                  <a:schemeClr val="accent2"/>
                </a:solidFill>
              </a:rPr>
              <a:t>定义了基于组件的多层企业级应用的开发标准，面向企业</a:t>
            </a:r>
            <a:r>
              <a:rPr lang="zh-CN" altLang="en-US" sz="2800" b="1" dirty="0">
                <a:solidFill>
                  <a:schemeClr val="accent2"/>
                </a:solidFill>
              </a:rPr>
              <a:t>级</a:t>
            </a:r>
            <a:r>
              <a:rPr lang="zh-CN" altLang="en-US" sz="2800" b="1" dirty="0" smtClean="0">
                <a:solidFill>
                  <a:schemeClr val="accent2"/>
                </a:solidFill>
              </a:rPr>
              <a:t>和高端服务器的</a:t>
            </a:r>
            <a:r>
              <a:rPr lang="en-US" altLang="zh-CN" sz="2800" b="1" dirty="0" smtClean="0">
                <a:solidFill>
                  <a:schemeClr val="accent2"/>
                </a:solidFill>
              </a:rPr>
              <a:t>Internet</a:t>
            </a:r>
            <a:r>
              <a:rPr lang="zh-CN" altLang="en-US" sz="2800" b="1" dirty="0" smtClean="0">
                <a:solidFill>
                  <a:schemeClr val="accent2"/>
                </a:solidFill>
              </a:rPr>
              <a:t>应用开发。</a:t>
            </a:r>
            <a:endParaRPr lang="zh-CN" altLang="en-US" sz="2800" b="1" dirty="0">
              <a:solidFill>
                <a:schemeClr val="accent2"/>
              </a:solidFill>
            </a:endParaRPr>
          </a:p>
          <a:p>
            <a:pPr marL="742950" lvl="1" indent="-285750"/>
            <a:endParaRPr lang="zh-CN" altLang="en-US" sz="2800" b="1" dirty="0">
              <a:solidFill>
                <a:schemeClr val="accent2"/>
              </a:solidFill>
            </a:endParaRPr>
          </a:p>
          <a:p>
            <a:pPr marL="742950" lvl="1" indent="-285750"/>
            <a:r>
              <a:rPr lang="zh-CN" altLang="en-US" sz="2800" b="1" dirty="0">
                <a:solidFill>
                  <a:schemeClr val="accent2"/>
                </a:solidFill>
                <a:sym typeface="Wingdings" pitchFamily="2" charset="2"/>
              </a:rPr>
              <a:t></a:t>
            </a:r>
            <a:r>
              <a:rPr lang="zh-CN" altLang="en-US" sz="2800" b="1" dirty="0">
                <a:solidFill>
                  <a:schemeClr val="accent2"/>
                </a:solidFill>
              </a:rPr>
              <a:t> </a:t>
            </a:r>
            <a:r>
              <a:rPr lang="en-US" altLang="zh-CN" sz="2800" b="1" dirty="0">
                <a:solidFill>
                  <a:schemeClr val="accent2"/>
                </a:solidFill>
              </a:rPr>
              <a:t>Java SE + Enterprise JavaBeans (EJB), Java Servlets API, Java Server Pages</a:t>
            </a:r>
            <a:r>
              <a:rPr lang="zh-CN" altLang="en-US" sz="2800" b="1" dirty="0">
                <a:solidFill>
                  <a:schemeClr val="accent2"/>
                </a:solidFill>
              </a:rPr>
              <a:t> </a:t>
            </a:r>
            <a:r>
              <a:rPr lang="en-US" altLang="zh-CN" sz="2800" b="1" dirty="0">
                <a:solidFill>
                  <a:schemeClr val="accent2"/>
                </a:solidFill>
              </a:rPr>
              <a:t>(JSP)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endParaRPr lang="en-US" altLang="zh-CN" sz="2800" b="1" dirty="0">
              <a:solidFill>
                <a:schemeClr val="accent2"/>
              </a:solidFill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简洁型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000066"/>
      </a:accent2>
      <a:accent3>
        <a:srgbClr val="FFFFFF"/>
      </a:accent3>
      <a:accent4>
        <a:srgbClr val="000000"/>
      </a:accent4>
      <a:accent5>
        <a:srgbClr val="FFB8AA"/>
      </a:accent5>
      <a:accent6>
        <a:srgbClr val="00005C"/>
      </a:accent6>
      <a:hlink>
        <a:srgbClr val="996633"/>
      </a:hlink>
      <a:folHlink>
        <a:srgbClr val="808000"/>
      </a:folHlink>
    </a:clrScheme>
    <a:fontScheme name="简洁型模板">
      <a:majorFont>
        <a:latin typeface="Arial Black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简洁型模板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简洁型模板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简洁型模板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简洁型模板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简洁型模板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简洁型模板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简洁型模板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Office\Templates\演示文稿设计\冲动型模板.pot</Template>
  <TotalTime>5136</TotalTime>
  <Words>2599</Words>
  <Application>Microsoft Office PowerPoint</Application>
  <PresentationFormat>全屏显示(4:3)</PresentationFormat>
  <Paragraphs>349</Paragraphs>
  <Slides>48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49" baseType="lpstr">
      <vt:lpstr>简洁型模板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Java特征9-高性能</vt:lpstr>
      <vt:lpstr>PowerPoint 演示文稿</vt:lpstr>
      <vt:lpstr>PowerPoint 演示文稿</vt:lpstr>
      <vt:lpstr>Java的发展历史与Java的特征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执行字节码的过程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buaa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wqw</dc:creator>
  <cp:lastModifiedBy>Amy</cp:lastModifiedBy>
  <cp:revision>412</cp:revision>
  <dcterms:created xsi:type="dcterms:W3CDTF">2001-02-22T01:40:20Z</dcterms:created>
  <dcterms:modified xsi:type="dcterms:W3CDTF">2018-02-28T08:05:35Z</dcterms:modified>
</cp:coreProperties>
</file>