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256" r:id="rId2"/>
    <p:sldId id="297" r:id="rId3"/>
    <p:sldId id="259" r:id="rId4"/>
    <p:sldId id="257" r:id="rId5"/>
    <p:sldId id="258" r:id="rId6"/>
    <p:sldId id="260" r:id="rId7"/>
    <p:sldId id="262" r:id="rId8"/>
    <p:sldId id="263" r:id="rId9"/>
    <p:sldId id="264" r:id="rId10"/>
    <p:sldId id="265" r:id="rId11"/>
    <p:sldId id="294" r:id="rId12"/>
    <p:sldId id="296" r:id="rId13"/>
    <p:sldId id="266" r:id="rId14"/>
    <p:sldId id="267" r:id="rId15"/>
    <p:sldId id="268" r:id="rId16"/>
    <p:sldId id="269" r:id="rId17"/>
    <p:sldId id="270" r:id="rId18"/>
    <p:sldId id="278" r:id="rId19"/>
    <p:sldId id="271" r:id="rId20"/>
    <p:sldId id="273" r:id="rId21"/>
    <p:sldId id="276" r:id="rId22"/>
    <p:sldId id="274" r:id="rId23"/>
    <p:sldId id="285" r:id="rId24"/>
    <p:sldId id="286" r:id="rId25"/>
    <p:sldId id="287" r:id="rId26"/>
    <p:sldId id="280" r:id="rId27"/>
    <p:sldId id="298" r:id="rId28"/>
    <p:sldId id="299" r:id="rId29"/>
    <p:sldId id="300" r:id="rId30"/>
    <p:sldId id="301" r:id="rId31"/>
    <p:sldId id="302" r:id="rId32"/>
    <p:sldId id="303" r:id="rId3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0" d="100"/>
          <a:sy n="90" d="100"/>
        </p:scale>
        <p:origin x="-2606"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lvl1pPr>
              <a:defRPr sz="1200"/>
            </a:lvl1pPr>
          </a:lstStyle>
          <a:p>
            <a:pPr>
              <a:defRPr/>
            </a:pPr>
            <a:endParaRPr lang="en-US" altLang="zh-CN"/>
          </a:p>
        </p:txBody>
      </p:sp>
      <p:sp>
        <p:nvSpPr>
          <p:cNvPr id="296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lvl1pPr algn="r">
              <a:defRPr sz="1200"/>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defRPr sz="1200"/>
            </a:lvl1pPr>
          </a:lstStyle>
          <a:p>
            <a:pPr>
              <a:defRPr/>
            </a:pPr>
            <a:endParaRPr lang="en-US" altLang="zh-CN"/>
          </a:p>
        </p:txBody>
      </p:sp>
      <p:sp>
        <p:nvSpPr>
          <p:cNvPr id="29703" name="Rectangle 7"/>
          <p:cNvSpPr>
            <a:spLocks noGrp="1" noChangeArrowheads="1"/>
          </p:cNvSpPr>
          <p:nvPr>
            <p:ph type="sldNum" sz="quarter" idx="5"/>
          </p:nvPr>
        </p:nvSpPr>
        <p:spPr bwMode="auto">
          <a:xfrm>
            <a:off x="6496050" y="8869363"/>
            <a:ext cx="361950" cy="274637"/>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a:defRPr sz="1200"/>
            </a:lvl1pPr>
          </a:lstStyle>
          <a:p>
            <a:pPr>
              <a:defRPr/>
            </a:pPr>
            <a:fld id="{66F96B59-EF0A-4505-8FC6-FDCC64CCCFB7}" type="slidenum">
              <a:rPr lang="en-US" altLang="zh-CN"/>
              <a:pPr>
                <a:defRPr/>
              </a:pPr>
              <a:t>‹#›</a:t>
            </a:fld>
            <a:endParaRPr lang="en-US" altLang="zh-CN"/>
          </a:p>
        </p:txBody>
      </p:sp>
    </p:spTree>
    <p:extLst>
      <p:ext uri="{BB962C8B-B14F-4D97-AF65-F5344CB8AC3E}">
        <p14:creationId xmlns:p14="http://schemas.microsoft.com/office/powerpoint/2010/main" val="3285753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914400" y="685800"/>
            <a:ext cx="7721600" cy="1143000"/>
          </a:xfrm>
        </p:spPr>
        <p:txBody>
          <a:bodyPr/>
          <a:lstStyle>
            <a:lvl1pPr>
              <a:defRPr/>
            </a:lvl1pPr>
          </a:lstStyle>
          <a:p>
            <a:r>
              <a:rPr lang="zh-CN" altLang="en-US"/>
              <a:t>单击此处编辑母版标题样式</a:t>
            </a:r>
            <a:endParaRPr lang="zh-CN" altLang="zh-CN"/>
          </a:p>
        </p:txBody>
      </p:sp>
      <p:sp>
        <p:nvSpPr>
          <p:cNvPr id="4099" name="Rectangle 3"/>
          <p:cNvSpPr>
            <a:spLocks noGrp="1" noChangeArrowheads="1"/>
          </p:cNvSpPr>
          <p:nvPr>
            <p:ph type="subTitle" idx="1"/>
          </p:nvPr>
        </p:nvSpPr>
        <p:spPr>
          <a:xfrm>
            <a:off x="2133600" y="3886200"/>
            <a:ext cx="6400800" cy="1771650"/>
          </a:xfrm>
        </p:spPr>
        <p:txBody>
          <a:bodyPr/>
          <a:lstStyle>
            <a:lvl1pPr marL="0" indent="0">
              <a:buFont typeface="Wingdings" pitchFamily="2" charset="2"/>
              <a:buNone/>
              <a:defRPr>
                <a:latin typeface="Arial Black" pitchFamily="34" charset="0"/>
              </a:defRPr>
            </a:lvl1pPr>
          </a:lstStyle>
          <a:p>
            <a:r>
              <a:rPr lang="zh-CN" altLang="en-US"/>
              <a:t>单击此处编辑母版副标题样式</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ltLang="zh-CN"/>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ltLang="zh-CN"/>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FB01A250-D428-47C3-B2A2-4FC45AA6E99D}" type="slidenum">
              <a:rPr lang="en-US" altLang="zh-CN"/>
              <a:pPr>
                <a:defRPr/>
              </a:pPr>
              <a:t>‹#›</a:t>
            </a:fld>
            <a:endParaRPr lang="en-US" altLang="zh-CN"/>
          </a:p>
        </p:txBody>
      </p:sp>
    </p:spTree>
    <p:extLst>
      <p:ext uri="{BB962C8B-B14F-4D97-AF65-F5344CB8AC3E}">
        <p14:creationId xmlns:p14="http://schemas.microsoft.com/office/powerpoint/2010/main" val="1010720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36DDBF5C-7D50-4FBC-8C4A-61DB791C772C}" type="slidenum">
              <a:rPr lang="en-US" altLang="zh-CN"/>
              <a:pPr>
                <a:defRPr/>
              </a:pPr>
              <a:t>‹#›</a:t>
            </a:fld>
            <a:endParaRPr lang="en-US" altLang="zh-CN"/>
          </a:p>
        </p:txBody>
      </p:sp>
    </p:spTree>
    <p:extLst>
      <p:ext uri="{BB962C8B-B14F-4D97-AF65-F5344CB8AC3E}">
        <p14:creationId xmlns:p14="http://schemas.microsoft.com/office/powerpoint/2010/main" val="155905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4950" y="260350"/>
            <a:ext cx="2062163" cy="58277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260350"/>
            <a:ext cx="6037262" cy="58277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63A2595D-76E7-4FE1-949B-5C10E1CAB8A3}" type="slidenum">
              <a:rPr lang="en-US" altLang="zh-CN"/>
              <a:pPr>
                <a:defRPr/>
              </a:pPr>
              <a:t>‹#›</a:t>
            </a:fld>
            <a:endParaRPr lang="en-US" altLang="zh-CN"/>
          </a:p>
        </p:txBody>
      </p:sp>
    </p:spTree>
    <p:extLst>
      <p:ext uri="{BB962C8B-B14F-4D97-AF65-F5344CB8AC3E}">
        <p14:creationId xmlns:p14="http://schemas.microsoft.com/office/powerpoint/2010/main" val="328423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8B7059FC-D716-454D-A9F1-9F20BA8E82B0}" type="slidenum">
              <a:rPr lang="en-US" altLang="zh-CN"/>
              <a:pPr>
                <a:defRPr/>
              </a:pPr>
              <a:t>‹#›</a:t>
            </a:fld>
            <a:endParaRPr lang="en-US" altLang="zh-CN"/>
          </a:p>
        </p:txBody>
      </p:sp>
    </p:spTree>
    <p:extLst>
      <p:ext uri="{BB962C8B-B14F-4D97-AF65-F5344CB8AC3E}">
        <p14:creationId xmlns:p14="http://schemas.microsoft.com/office/powerpoint/2010/main" val="409610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213AECF1-A529-48BA-8790-08961852813B}" type="slidenum">
              <a:rPr lang="en-US" altLang="zh-CN"/>
              <a:pPr>
                <a:defRPr/>
              </a:pPr>
              <a:t>‹#›</a:t>
            </a:fld>
            <a:endParaRPr lang="en-US" altLang="zh-CN"/>
          </a:p>
        </p:txBody>
      </p:sp>
    </p:spTree>
    <p:extLst>
      <p:ext uri="{BB962C8B-B14F-4D97-AF65-F5344CB8AC3E}">
        <p14:creationId xmlns:p14="http://schemas.microsoft.com/office/powerpoint/2010/main" val="22044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916113"/>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916113"/>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210D10AC-6B96-45E6-9986-63C1074DBE06}" type="slidenum">
              <a:rPr lang="en-US" altLang="zh-CN"/>
              <a:pPr>
                <a:defRPr/>
              </a:pPr>
              <a:t>‹#›</a:t>
            </a:fld>
            <a:endParaRPr lang="en-US" altLang="zh-CN"/>
          </a:p>
        </p:txBody>
      </p:sp>
    </p:spTree>
    <p:extLst>
      <p:ext uri="{BB962C8B-B14F-4D97-AF65-F5344CB8AC3E}">
        <p14:creationId xmlns:p14="http://schemas.microsoft.com/office/powerpoint/2010/main" val="319902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0"/>
          <p:cNvSpPr>
            <a:spLocks noGrp="1" noChangeArrowheads="1"/>
          </p:cNvSpPr>
          <p:nvPr>
            <p:ph type="sldNum" sz="quarter" idx="12"/>
          </p:nvPr>
        </p:nvSpPr>
        <p:spPr>
          <a:ln/>
        </p:spPr>
        <p:txBody>
          <a:bodyPr/>
          <a:lstStyle>
            <a:lvl1pPr>
              <a:defRPr/>
            </a:lvl1pPr>
          </a:lstStyle>
          <a:p>
            <a:pPr>
              <a:defRPr/>
            </a:pPr>
            <a:fld id="{739BCBED-8DD6-455A-86AC-1F56D62F1E80}" type="slidenum">
              <a:rPr lang="en-US" altLang="zh-CN"/>
              <a:pPr>
                <a:defRPr/>
              </a:pPr>
              <a:t>‹#›</a:t>
            </a:fld>
            <a:endParaRPr lang="en-US" altLang="zh-CN"/>
          </a:p>
        </p:txBody>
      </p:sp>
    </p:spTree>
    <p:extLst>
      <p:ext uri="{BB962C8B-B14F-4D97-AF65-F5344CB8AC3E}">
        <p14:creationId xmlns:p14="http://schemas.microsoft.com/office/powerpoint/2010/main" val="391826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0"/>
          <p:cNvSpPr>
            <a:spLocks noGrp="1" noChangeArrowheads="1"/>
          </p:cNvSpPr>
          <p:nvPr>
            <p:ph type="sldNum" sz="quarter" idx="12"/>
          </p:nvPr>
        </p:nvSpPr>
        <p:spPr>
          <a:ln/>
        </p:spPr>
        <p:txBody>
          <a:bodyPr/>
          <a:lstStyle>
            <a:lvl1pPr>
              <a:defRPr/>
            </a:lvl1pPr>
          </a:lstStyle>
          <a:p>
            <a:pPr>
              <a:defRPr/>
            </a:pPr>
            <a:fld id="{9290FEC9-D608-4876-876F-67E8FC151C4B}" type="slidenum">
              <a:rPr lang="en-US" altLang="zh-CN"/>
              <a:pPr>
                <a:defRPr/>
              </a:pPr>
              <a:t>‹#›</a:t>
            </a:fld>
            <a:endParaRPr lang="en-US" altLang="zh-CN"/>
          </a:p>
        </p:txBody>
      </p:sp>
    </p:spTree>
    <p:extLst>
      <p:ext uri="{BB962C8B-B14F-4D97-AF65-F5344CB8AC3E}">
        <p14:creationId xmlns:p14="http://schemas.microsoft.com/office/powerpoint/2010/main" val="415843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0"/>
          <p:cNvSpPr>
            <a:spLocks noGrp="1" noChangeArrowheads="1"/>
          </p:cNvSpPr>
          <p:nvPr>
            <p:ph type="sldNum" sz="quarter" idx="12"/>
          </p:nvPr>
        </p:nvSpPr>
        <p:spPr>
          <a:ln/>
        </p:spPr>
        <p:txBody>
          <a:bodyPr/>
          <a:lstStyle>
            <a:lvl1pPr>
              <a:defRPr/>
            </a:lvl1pPr>
          </a:lstStyle>
          <a:p>
            <a:pPr>
              <a:defRPr/>
            </a:pPr>
            <a:fld id="{8459C390-8CDD-423A-BDA0-7EF897E6CA05}" type="slidenum">
              <a:rPr lang="en-US" altLang="zh-CN"/>
              <a:pPr>
                <a:defRPr/>
              </a:pPr>
              <a:t>‹#›</a:t>
            </a:fld>
            <a:endParaRPr lang="en-US" altLang="zh-CN"/>
          </a:p>
        </p:txBody>
      </p:sp>
    </p:spTree>
    <p:extLst>
      <p:ext uri="{BB962C8B-B14F-4D97-AF65-F5344CB8AC3E}">
        <p14:creationId xmlns:p14="http://schemas.microsoft.com/office/powerpoint/2010/main" val="81445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EF407F52-BD68-46A2-8260-07C06F00CAB3}" type="slidenum">
              <a:rPr lang="en-US" altLang="zh-CN"/>
              <a:pPr>
                <a:defRPr/>
              </a:pPr>
              <a:t>‹#›</a:t>
            </a:fld>
            <a:endParaRPr lang="en-US" altLang="zh-CN"/>
          </a:p>
        </p:txBody>
      </p:sp>
    </p:spTree>
    <p:extLst>
      <p:ext uri="{BB962C8B-B14F-4D97-AF65-F5344CB8AC3E}">
        <p14:creationId xmlns:p14="http://schemas.microsoft.com/office/powerpoint/2010/main" val="319226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987BBC55-34F0-4A19-9780-501BD5CA5B64}" type="slidenum">
              <a:rPr lang="en-US" altLang="zh-CN"/>
              <a:pPr>
                <a:defRPr/>
              </a:pPr>
              <a:t>‹#›</a:t>
            </a:fld>
            <a:endParaRPr lang="en-US" altLang="zh-CN"/>
          </a:p>
        </p:txBody>
      </p:sp>
    </p:spTree>
    <p:extLst>
      <p:ext uri="{BB962C8B-B14F-4D97-AF65-F5344CB8AC3E}">
        <p14:creationId xmlns:p14="http://schemas.microsoft.com/office/powerpoint/2010/main" val="269984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395288" y="2603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1027"/>
          <p:cNvSpPr>
            <a:spLocks noGrp="1" noChangeArrowheads="1"/>
          </p:cNvSpPr>
          <p:nvPr>
            <p:ph type="body" idx="1"/>
          </p:nvPr>
        </p:nvSpPr>
        <p:spPr bwMode="auto">
          <a:xfrm>
            <a:off x="468313" y="1916113"/>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1028"/>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ltLang="zh-CN"/>
          </a:p>
        </p:txBody>
      </p:sp>
      <p:sp>
        <p:nvSpPr>
          <p:cNvPr id="3077" name="Rectangle 1029"/>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ltLang="zh-CN"/>
          </a:p>
        </p:txBody>
      </p:sp>
      <p:sp>
        <p:nvSpPr>
          <p:cNvPr id="3078" name="Rectangle 1030"/>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F7CA8DC5-3115-4004-AAEF-B80056A5901B}" type="slidenum">
              <a:rPr lang="en-US" altLang="zh-CN"/>
              <a:pPr>
                <a:defRPr/>
              </a:pPr>
              <a:t>‹#›</a:t>
            </a:fld>
            <a:endParaRPr lang="en-US" altLang="zh-CN"/>
          </a:p>
        </p:txBody>
      </p:sp>
      <p:pic>
        <p:nvPicPr>
          <p:cNvPr id="1031" name="Picture 1031"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kumimoji="1" sz="4000">
          <a:solidFill>
            <a:schemeClr val="tx1"/>
          </a:solidFill>
          <a:latin typeface="+mj-lt"/>
          <a:ea typeface="+mj-ea"/>
          <a:cs typeface="+mj-cs"/>
        </a:defRPr>
      </a:lvl1pPr>
      <a:lvl2pPr algn="l" rtl="0" eaLnBrk="0" fontAlgn="base" hangingPunct="0">
        <a:spcBef>
          <a:spcPct val="0"/>
        </a:spcBef>
        <a:spcAft>
          <a:spcPct val="0"/>
        </a:spcAft>
        <a:defRPr kumimoji="1" sz="4000">
          <a:solidFill>
            <a:schemeClr val="tx1"/>
          </a:solidFill>
          <a:latin typeface="Arial Black" pitchFamily="34" charset="0"/>
          <a:ea typeface="宋体" pitchFamily="2" charset="-122"/>
        </a:defRPr>
      </a:lvl2pPr>
      <a:lvl3pPr algn="l" rtl="0" eaLnBrk="0" fontAlgn="base" hangingPunct="0">
        <a:spcBef>
          <a:spcPct val="0"/>
        </a:spcBef>
        <a:spcAft>
          <a:spcPct val="0"/>
        </a:spcAft>
        <a:defRPr kumimoji="1" sz="4000">
          <a:solidFill>
            <a:schemeClr val="tx1"/>
          </a:solidFill>
          <a:latin typeface="Arial Black" pitchFamily="34" charset="0"/>
          <a:ea typeface="宋体" pitchFamily="2" charset="-122"/>
        </a:defRPr>
      </a:lvl3pPr>
      <a:lvl4pPr algn="l" rtl="0" eaLnBrk="0" fontAlgn="base" hangingPunct="0">
        <a:spcBef>
          <a:spcPct val="0"/>
        </a:spcBef>
        <a:spcAft>
          <a:spcPct val="0"/>
        </a:spcAft>
        <a:defRPr kumimoji="1" sz="4000">
          <a:solidFill>
            <a:schemeClr val="tx1"/>
          </a:solidFill>
          <a:latin typeface="Arial Black" pitchFamily="34" charset="0"/>
          <a:ea typeface="宋体" pitchFamily="2" charset="-122"/>
        </a:defRPr>
      </a:lvl4pPr>
      <a:lvl5pPr algn="l" rtl="0" eaLnBrk="0" fontAlgn="base" hangingPunct="0">
        <a:spcBef>
          <a:spcPct val="0"/>
        </a:spcBef>
        <a:spcAft>
          <a:spcPct val="0"/>
        </a:spcAft>
        <a:defRPr kumimoji="1" sz="4000">
          <a:solidFill>
            <a:schemeClr val="tx1"/>
          </a:solidFill>
          <a:latin typeface="Arial Black" pitchFamily="34" charset="0"/>
          <a:ea typeface="宋体" pitchFamily="2" charset="-122"/>
        </a:defRPr>
      </a:lvl5pPr>
      <a:lvl6pPr marL="457200" algn="l" rtl="0" fontAlgn="base">
        <a:spcBef>
          <a:spcPct val="0"/>
        </a:spcBef>
        <a:spcAft>
          <a:spcPct val="0"/>
        </a:spcAft>
        <a:defRPr kumimoji="1" sz="4000">
          <a:solidFill>
            <a:schemeClr val="tx1"/>
          </a:solidFill>
          <a:latin typeface="Arial Black" pitchFamily="34" charset="0"/>
          <a:ea typeface="宋体" pitchFamily="2" charset="-122"/>
        </a:defRPr>
      </a:lvl6pPr>
      <a:lvl7pPr marL="914400" algn="l" rtl="0" fontAlgn="base">
        <a:spcBef>
          <a:spcPct val="0"/>
        </a:spcBef>
        <a:spcAft>
          <a:spcPct val="0"/>
        </a:spcAft>
        <a:defRPr kumimoji="1" sz="4000">
          <a:solidFill>
            <a:schemeClr val="tx1"/>
          </a:solidFill>
          <a:latin typeface="Arial Black" pitchFamily="34" charset="0"/>
          <a:ea typeface="宋体" pitchFamily="2" charset="-122"/>
        </a:defRPr>
      </a:lvl7pPr>
      <a:lvl8pPr marL="1371600" algn="l" rtl="0" fontAlgn="base">
        <a:spcBef>
          <a:spcPct val="0"/>
        </a:spcBef>
        <a:spcAft>
          <a:spcPct val="0"/>
        </a:spcAft>
        <a:defRPr kumimoji="1" sz="4000">
          <a:solidFill>
            <a:schemeClr val="tx1"/>
          </a:solidFill>
          <a:latin typeface="Arial Black" pitchFamily="34" charset="0"/>
          <a:ea typeface="宋体" pitchFamily="2" charset="-122"/>
        </a:defRPr>
      </a:lvl8pPr>
      <a:lvl9pPr marL="1828800" algn="l" rtl="0" fontAlgn="base">
        <a:spcBef>
          <a:spcPct val="0"/>
        </a:spcBef>
        <a:spcAft>
          <a:spcPct val="0"/>
        </a:spcAft>
        <a:defRPr kumimoji="1" sz="4000">
          <a:solidFill>
            <a:schemeClr val="tx1"/>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u"/>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2"/>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50EE1D0-6AF5-40B3-8221-4CC5021BBCE5}" type="slidenum">
              <a:rPr lang="en-US" altLang="zh-CN" sz="1400" smtClean="0">
                <a:solidFill>
                  <a:schemeClr val="bg2"/>
                </a:solidFill>
                <a:latin typeface="Arial" pitchFamily="34" charset="0"/>
              </a:rPr>
              <a:pPr eaLnBrk="1" hangingPunct="1"/>
              <a:t>1</a:t>
            </a:fld>
            <a:endParaRPr lang="en-US" altLang="zh-CN" sz="1400" smtClean="0">
              <a:solidFill>
                <a:schemeClr val="bg2"/>
              </a:solidFill>
              <a:latin typeface="Arial" pitchFamily="34" charset="0"/>
            </a:endParaRPr>
          </a:p>
        </p:txBody>
      </p:sp>
      <p:sp>
        <p:nvSpPr>
          <p:cNvPr id="3075" name="Text Box 11"/>
          <p:cNvSpPr txBox="1">
            <a:spLocks noChangeArrowheads="1"/>
          </p:cNvSpPr>
          <p:nvPr/>
        </p:nvSpPr>
        <p:spPr bwMode="auto">
          <a:xfrm>
            <a:off x="971550" y="620713"/>
            <a:ext cx="72723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rgbClr val="FF0000"/>
                </a:solidFill>
              </a:rPr>
              <a:t>面向对象</a:t>
            </a:r>
            <a:r>
              <a:rPr lang="zh-CN" altLang="zh-CN" sz="4000" b="1">
                <a:solidFill>
                  <a:srgbClr val="FF0000"/>
                </a:solidFill>
              </a:rPr>
              <a:t>程序设计基本</a:t>
            </a:r>
            <a:r>
              <a:rPr lang="zh-CN" altLang="en-US" sz="4000" b="1">
                <a:solidFill>
                  <a:srgbClr val="FF0000"/>
                </a:solidFill>
              </a:rPr>
              <a:t>概念</a:t>
            </a:r>
          </a:p>
        </p:txBody>
      </p:sp>
      <p:sp>
        <p:nvSpPr>
          <p:cNvPr id="3076" name="Text Box 13"/>
          <p:cNvSpPr txBox="1">
            <a:spLocks noChangeArrowheads="1"/>
          </p:cNvSpPr>
          <p:nvPr/>
        </p:nvSpPr>
        <p:spPr bwMode="auto">
          <a:xfrm>
            <a:off x="1331913" y="1412875"/>
            <a:ext cx="3529012"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t> </a:t>
            </a:r>
            <a:endParaRPr lang="en-US" altLang="zh-CN" sz="2800" b="1">
              <a:solidFill>
                <a:schemeClr val="accent2"/>
              </a:solidFill>
            </a:endParaRPr>
          </a:p>
          <a:p>
            <a:pPr eaLnBrk="1" hangingPunct="1">
              <a:lnSpc>
                <a:spcPct val="120000"/>
              </a:lnSpc>
            </a:pPr>
            <a:r>
              <a:rPr lang="zh-CN" altLang="zh-CN" b="1">
                <a:solidFill>
                  <a:schemeClr val="accent2"/>
                </a:solidFill>
                <a:sym typeface="Webdings" pitchFamily="18" charset="2"/>
              </a:rPr>
              <a:t></a:t>
            </a:r>
            <a:r>
              <a:rPr lang="zh-CN" altLang="en-US" sz="2800" b="1">
                <a:solidFill>
                  <a:schemeClr val="accent2"/>
                </a:solidFill>
                <a:sym typeface="Webdings" pitchFamily="18" charset="2"/>
              </a:rPr>
              <a:t>基本概念</a:t>
            </a:r>
          </a:p>
          <a:p>
            <a:pPr lvl="1" eaLnBrk="1" hangingPunct="1">
              <a:lnSpc>
                <a:spcPct val="120000"/>
              </a:lnSpc>
              <a:buFont typeface="Wingdings" pitchFamily="2" charset="2"/>
              <a:buChar char="u"/>
            </a:pPr>
            <a:r>
              <a:rPr lang="zh-CN" altLang="en-US" sz="2800" b="1">
                <a:solidFill>
                  <a:schemeClr val="accent2"/>
                </a:solidFill>
                <a:sym typeface="Webdings" pitchFamily="18" charset="2"/>
              </a:rPr>
              <a:t>对象</a:t>
            </a:r>
          </a:p>
          <a:p>
            <a:pPr lvl="1" eaLnBrk="1" hangingPunct="1">
              <a:lnSpc>
                <a:spcPct val="120000"/>
              </a:lnSpc>
              <a:buFont typeface="Wingdings" pitchFamily="2" charset="2"/>
              <a:buChar char="u"/>
            </a:pPr>
            <a:r>
              <a:rPr lang="zh-CN" altLang="en-US" sz="2800" b="1">
                <a:solidFill>
                  <a:schemeClr val="accent2"/>
                </a:solidFill>
                <a:sym typeface="Webdings" pitchFamily="18" charset="2"/>
              </a:rPr>
              <a:t>类</a:t>
            </a:r>
          </a:p>
          <a:p>
            <a:pPr eaLnBrk="1" hangingPunct="1">
              <a:lnSpc>
                <a:spcPct val="120000"/>
              </a:lnSpc>
            </a:pPr>
            <a:r>
              <a:rPr lang="zh-CN" altLang="zh-CN" b="1">
                <a:solidFill>
                  <a:schemeClr val="accent2"/>
                </a:solidFill>
                <a:sym typeface="Webdings" pitchFamily="18" charset="2"/>
              </a:rPr>
              <a:t></a:t>
            </a:r>
            <a:r>
              <a:rPr lang="zh-CN" altLang="en-US">
                <a:sym typeface="Webdings" pitchFamily="18" charset="2"/>
              </a:rPr>
              <a:t> </a:t>
            </a:r>
            <a:r>
              <a:rPr lang="en-US" altLang="zh-CN" sz="2800" b="1">
                <a:solidFill>
                  <a:schemeClr val="accent2"/>
                </a:solidFill>
                <a:sym typeface="Webdings" pitchFamily="18" charset="2"/>
              </a:rPr>
              <a:t>OOP</a:t>
            </a:r>
            <a:r>
              <a:rPr lang="zh-CN" altLang="en-US" sz="2800" b="1">
                <a:solidFill>
                  <a:schemeClr val="accent2"/>
                </a:solidFill>
                <a:sym typeface="Webdings" pitchFamily="18" charset="2"/>
              </a:rPr>
              <a:t>的主要特征</a:t>
            </a:r>
          </a:p>
          <a:p>
            <a:pPr lvl="1" eaLnBrk="1" hangingPunct="1">
              <a:lnSpc>
                <a:spcPct val="120000"/>
              </a:lnSpc>
              <a:buFont typeface="Wingdings" pitchFamily="2" charset="2"/>
              <a:buChar char="u"/>
            </a:pPr>
            <a:r>
              <a:rPr lang="zh-CN" altLang="en-US" sz="2800" b="1">
                <a:solidFill>
                  <a:schemeClr val="accent2"/>
                </a:solidFill>
                <a:sym typeface="Webdings" pitchFamily="18" charset="2"/>
              </a:rPr>
              <a:t>封装</a:t>
            </a:r>
          </a:p>
          <a:p>
            <a:pPr lvl="1" eaLnBrk="1" hangingPunct="1">
              <a:lnSpc>
                <a:spcPct val="120000"/>
              </a:lnSpc>
              <a:buFont typeface="Wingdings" pitchFamily="2" charset="2"/>
              <a:buChar char="u"/>
            </a:pPr>
            <a:r>
              <a:rPr lang="zh-CN" altLang="en-US" sz="2800" b="1">
                <a:solidFill>
                  <a:schemeClr val="accent2"/>
                </a:solidFill>
                <a:sym typeface="Webdings" pitchFamily="18" charset="2"/>
              </a:rPr>
              <a:t>继承</a:t>
            </a:r>
          </a:p>
          <a:p>
            <a:pPr lvl="1" eaLnBrk="1" hangingPunct="1">
              <a:lnSpc>
                <a:spcPct val="120000"/>
              </a:lnSpc>
              <a:buFont typeface="Wingdings" pitchFamily="2" charset="2"/>
              <a:buChar char="u"/>
            </a:pPr>
            <a:r>
              <a:rPr lang="zh-CN" altLang="en-US" sz="2800" b="1">
                <a:solidFill>
                  <a:schemeClr val="accent2"/>
                </a:solidFill>
                <a:sym typeface="Webdings" pitchFamily="18" charset="2"/>
              </a:rPr>
              <a:t>多态</a:t>
            </a:r>
            <a:endParaRPr lang="zh-CN" altLang="en-US" sz="2800" b="1">
              <a:solidFill>
                <a:schemeClr val="accent2"/>
              </a:solidFill>
              <a:sym typeface="Webdings" pitchFamily="18" charset="2"/>
              <a:hlinkClick r:id="rId2" action="ppaction://hlinksldjum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7CD37D8-939D-4755-A84C-DF4859A27293}" type="slidenum">
              <a:rPr lang="en-US" altLang="zh-CN" sz="1400" smtClean="0">
                <a:solidFill>
                  <a:schemeClr val="bg2"/>
                </a:solidFill>
                <a:latin typeface="Arial" pitchFamily="34" charset="0"/>
              </a:rPr>
              <a:pPr eaLnBrk="1" hangingPunct="1"/>
              <a:t>10</a:t>
            </a:fld>
            <a:endParaRPr lang="en-US" altLang="zh-CN" sz="1400" smtClean="0">
              <a:solidFill>
                <a:schemeClr val="bg2"/>
              </a:solidFill>
              <a:latin typeface="Arial" pitchFamily="34" charset="0"/>
            </a:endParaRPr>
          </a:p>
        </p:txBody>
      </p:sp>
      <p:sp>
        <p:nvSpPr>
          <p:cNvPr id="12291" name="Rectangle 2"/>
          <p:cNvSpPr>
            <a:spLocks noGrp="1" noChangeArrowheads="1"/>
          </p:cNvSpPr>
          <p:nvPr>
            <p:ph type="title"/>
          </p:nvPr>
        </p:nvSpPr>
        <p:spPr/>
        <p:txBody>
          <a:bodyPr/>
          <a:lstStyle/>
          <a:p>
            <a:pPr algn="ctr" eaLnBrk="1" hangingPunct="1"/>
            <a:r>
              <a:rPr lang="zh-CN" altLang="en-US" b="1" smtClean="0"/>
              <a:t>消息机制的好处</a:t>
            </a:r>
          </a:p>
        </p:txBody>
      </p:sp>
      <p:sp>
        <p:nvSpPr>
          <p:cNvPr id="12292" name="Rectangle 3"/>
          <p:cNvSpPr>
            <a:spLocks noGrp="1" noChangeArrowheads="1"/>
          </p:cNvSpPr>
          <p:nvPr>
            <p:ph type="body" idx="1"/>
          </p:nvPr>
        </p:nvSpPr>
        <p:spPr/>
        <p:txBody>
          <a:bodyPr/>
          <a:lstStyle/>
          <a:p>
            <a:pPr eaLnBrk="1" hangingPunct="1"/>
            <a:r>
              <a:rPr lang="zh-CN" altLang="en-US" b="1" smtClean="0"/>
              <a:t>对象的行为是通过它的方法表达的，所以消息传递支持对象之间的所有交互。</a:t>
            </a:r>
          </a:p>
          <a:p>
            <a:pPr eaLnBrk="1" hangingPunct="1"/>
            <a:r>
              <a:rPr lang="zh-CN" altLang="en-US" b="1" smtClean="0"/>
              <a:t>相互交换消息的对象可以在不同的进程，甚至在不同的机器上。</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EEB33C5-9600-4B92-BC1D-E6CFE1522ED1}" type="slidenum">
              <a:rPr lang="en-US" altLang="zh-CN" sz="1400" smtClean="0">
                <a:solidFill>
                  <a:schemeClr val="bg2"/>
                </a:solidFill>
                <a:latin typeface="Arial" pitchFamily="34" charset="0"/>
              </a:rPr>
              <a:pPr eaLnBrk="1" hangingPunct="1"/>
              <a:t>11</a:t>
            </a:fld>
            <a:endParaRPr lang="en-US" altLang="zh-CN" sz="1400" smtClean="0">
              <a:solidFill>
                <a:schemeClr val="bg2"/>
              </a:solidFill>
              <a:latin typeface="Arial" pitchFamily="34" charset="0"/>
            </a:endParaRPr>
          </a:p>
        </p:txBody>
      </p:sp>
      <p:sp>
        <p:nvSpPr>
          <p:cNvPr id="13315" name="Rectangle 2"/>
          <p:cNvSpPr>
            <a:spLocks noGrp="1" noChangeArrowheads="1"/>
          </p:cNvSpPr>
          <p:nvPr>
            <p:ph type="title"/>
          </p:nvPr>
        </p:nvSpPr>
        <p:spPr/>
        <p:txBody>
          <a:bodyPr/>
          <a:lstStyle/>
          <a:p>
            <a:pPr algn="ctr" eaLnBrk="1" hangingPunct="1"/>
            <a:r>
              <a:rPr lang="zh-CN" altLang="en-US" b="1" smtClean="0"/>
              <a:t>类与对象</a:t>
            </a:r>
          </a:p>
        </p:txBody>
      </p:sp>
      <p:sp>
        <p:nvSpPr>
          <p:cNvPr id="13316" name="Rectangle 3"/>
          <p:cNvSpPr>
            <a:spLocks noGrp="1" noChangeArrowheads="1"/>
          </p:cNvSpPr>
          <p:nvPr>
            <p:ph type="body" idx="1"/>
          </p:nvPr>
        </p:nvSpPr>
        <p:spPr>
          <a:xfrm>
            <a:off x="936625" y="4652963"/>
            <a:ext cx="7812088" cy="1944687"/>
          </a:xfrm>
        </p:spPr>
        <p:txBody>
          <a:bodyPr/>
          <a:lstStyle/>
          <a:p>
            <a:pPr eaLnBrk="1" hangingPunct="1"/>
            <a:r>
              <a:rPr lang="zh-CN" altLang="en-US" sz="2800" b="1" smtClean="0">
                <a:latin typeface="Arial" pitchFamily="34" charset="0"/>
              </a:rPr>
              <a:t>类是同种对象的集合与抽象</a:t>
            </a:r>
            <a:endParaRPr lang="zh-CN" altLang="en-US" sz="2800" b="1" smtClean="0"/>
          </a:p>
          <a:p>
            <a:pPr eaLnBrk="1" hangingPunct="1"/>
            <a:r>
              <a:rPr lang="zh-CN" altLang="en-US" sz="2800" b="1" smtClean="0"/>
              <a:t>类描述对象的数据和行为</a:t>
            </a:r>
          </a:p>
          <a:p>
            <a:pPr eaLnBrk="1" hangingPunct="1"/>
            <a:r>
              <a:rPr lang="zh-CN" altLang="en-US" sz="2800" b="1" smtClean="0"/>
              <a:t>类的实例化就是对象</a:t>
            </a:r>
          </a:p>
        </p:txBody>
      </p:sp>
      <p:pic>
        <p:nvPicPr>
          <p:cNvPr id="133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57338"/>
            <a:ext cx="5689600"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88D1B83-3E88-47C0-9240-92313BCD02D7}" type="slidenum">
              <a:rPr lang="en-US" altLang="zh-CN" sz="1400" smtClean="0">
                <a:solidFill>
                  <a:schemeClr val="bg2"/>
                </a:solidFill>
                <a:latin typeface="Arial" pitchFamily="34" charset="0"/>
              </a:rPr>
              <a:pPr eaLnBrk="1" hangingPunct="1"/>
              <a:t>12</a:t>
            </a:fld>
            <a:endParaRPr lang="en-US" altLang="zh-CN" sz="1400" smtClean="0">
              <a:solidFill>
                <a:schemeClr val="bg2"/>
              </a:solidFill>
              <a:latin typeface="Arial" pitchFamily="34" charset="0"/>
            </a:endParaRPr>
          </a:p>
        </p:txBody>
      </p:sp>
      <p:grpSp>
        <p:nvGrpSpPr>
          <p:cNvPr id="2" name="Group 2"/>
          <p:cNvGrpSpPr>
            <a:grpSpLocks/>
          </p:cNvGrpSpPr>
          <p:nvPr/>
        </p:nvGrpSpPr>
        <p:grpSpPr bwMode="auto">
          <a:xfrm>
            <a:off x="2895600" y="4837113"/>
            <a:ext cx="3733800" cy="1905000"/>
            <a:chOff x="1824" y="2880"/>
            <a:chExt cx="2352" cy="1200"/>
          </a:xfrm>
        </p:grpSpPr>
        <p:sp>
          <p:nvSpPr>
            <p:cNvPr id="14368" name="Oval 3"/>
            <p:cNvSpPr>
              <a:spLocks noChangeArrowheads="1"/>
            </p:cNvSpPr>
            <p:nvPr/>
          </p:nvSpPr>
          <p:spPr bwMode="auto">
            <a:xfrm>
              <a:off x="1824" y="2880"/>
              <a:ext cx="2352" cy="1200"/>
            </a:xfrm>
            <a:prstGeom prst="ellipse">
              <a:avLst/>
            </a:prstGeom>
            <a:solidFill>
              <a:srgbClr val="99CCFF">
                <a:alpha val="50195"/>
              </a:srgbClr>
            </a:solidFill>
            <a:ln w="9525">
              <a:solidFill>
                <a:schemeClr val="tx1"/>
              </a:solidFill>
              <a:round/>
              <a:headEnd/>
              <a:tailEnd/>
            </a:ln>
          </p:spPr>
          <p:txBody>
            <a:bodyPr anchor="ctr">
              <a:spAutoFit/>
            </a:bodyPr>
            <a:lstStyle/>
            <a:p>
              <a:endParaRPr lang="zh-CN" altLang="en-US"/>
            </a:p>
          </p:txBody>
        </p:sp>
        <p:sp>
          <p:nvSpPr>
            <p:cNvPr id="14369" name="Text Box 4"/>
            <p:cNvSpPr txBox="1">
              <a:spLocks noChangeArrowheads="1"/>
            </p:cNvSpPr>
            <p:nvPr/>
          </p:nvSpPr>
          <p:spPr bwMode="auto">
            <a:xfrm>
              <a:off x="3312" y="3024"/>
              <a:ext cx="346" cy="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计算机世界</a:t>
              </a:r>
            </a:p>
          </p:txBody>
        </p:sp>
      </p:grpSp>
      <p:grpSp>
        <p:nvGrpSpPr>
          <p:cNvPr id="3" name="Group 5"/>
          <p:cNvGrpSpPr>
            <a:grpSpLocks/>
          </p:cNvGrpSpPr>
          <p:nvPr/>
        </p:nvGrpSpPr>
        <p:grpSpPr bwMode="auto">
          <a:xfrm>
            <a:off x="2916238" y="2830513"/>
            <a:ext cx="3581400" cy="1676400"/>
            <a:chOff x="1824" y="1632"/>
            <a:chExt cx="2256" cy="1056"/>
          </a:xfrm>
        </p:grpSpPr>
        <p:sp>
          <p:nvSpPr>
            <p:cNvPr id="14366" name="Oval 6"/>
            <p:cNvSpPr>
              <a:spLocks noChangeArrowheads="1"/>
            </p:cNvSpPr>
            <p:nvPr/>
          </p:nvSpPr>
          <p:spPr bwMode="auto">
            <a:xfrm>
              <a:off x="1824" y="1632"/>
              <a:ext cx="2256" cy="1056"/>
            </a:xfrm>
            <a:prstGeom prst="ellipse">
              <a:avLst/>
            </a:prstGeom>
            <a:solidFill>
              <a:srgbClr val="CC99FF">
                <a:alpha val="50195"/>
              </a:srgbClr>
            </a:solidFill>
            <a:ln w="9525">
              <a:solidFill>
                <a:schemeClr val="tx1"/>
              </a:solidFill>
              <a:round/>
              <a:headEnd/>
              <a:tailEnd/>
            </a:ln>
          </p:spPr>
          <p:txBody>
            <a:bodyPr anchor="ctr">
              <a:spAutoFit/>
            </a:bodyPr>
            <a:lstStyle/>
            <a:p>
              <a:endParaRPr lang="zh-CN" altLang="en-US"/>
            </a:p>
          </p:txBody>
        </p:sp>
        <p:sp>
          <p:nvSpPr>
            <p:cNvPr id="14367" name="Text Box 7"/>
            <p:cNvSpPr txBox="1">
              <a:spLocks noChangeArrowheads="1"/>
            </p:cNvSpPr>
            <p:nvPr/>
          </p:nvSpPr>
          <p:spPr bwMode="auto">
            <a:xfrm>
              <a:off x="3456" y="1776"/>
              <a:ext cx="346"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概念世界</a:t>
              </a:r>
            </a:p>
          </p:txBody>
        </p:sp>
      </p:grpSp>
      <p:grpSp>
        <p:nvGrpSpPr>
          <p:cNvPr id="4" name="Group 8"/>
          <p:cNvGrpSpPr>
            <a:grpSpLocks/>
          </p:cNvGrpSpPr>
          <p:nvPr/>
        </p:nvGrpSpPr>
        <p:grpSpPr bwMode="auto">
          <a:xfrm>
            <a:off x="2843213" y="1125538"/>
            <a:ext cx="3581400" cy="1531937"/>
            <a:chOff x="1776" y="432"/>
            <a:chExt cx="2256" cy="1056"/>
          </a:xfrm>
        </p:grpSpPr>
        <p:sp>
          <p:nvSpPr>
            <p:cNvPr id="14364" name="Oval 9"/>
            <p:cNvSpPr>
              <a:spLocks noChangeArrowheads="1"/>
            </p:cNvSpPr>
            <p:nvPr/>
          </p:nvSpPr>
          <p:spPr bwMode="auto">
            <a:xfrm>
              <a:off x="1776" y="432"/>
              <a:ext cx="2256" cy="1056"/>
            </a:xfrm>
            <a:prstGeom prst="ellipse">
              <a:avLst/>
            </a:prstGeom>
            <a:solidFill>
              <a:schemeClr val="accent1">
                <a:alpha val="50195"/>
              </a:schemeClr>
            </a:solidFill>
            <a:ln w="9525">
              <a:solidFill>
                <a:schemeClr val="tx1"/>
              </a:solidFill>
              <a:round/>
              <a:headEnd/>
              <a:tailEnd/>
            </a:ln>
          </p:spPr>
          <p:txBody>
            <a:bodyPr anchor="ctr">
              <a:spAutoFit/>
            </a:bodyPr>
            <a:lstStyle/>
            <a:p>
              <a:endParaRPr lang="zh-CN" altLang="en-US"/>
            </a:p>
          </p:txBody>
        </p:sp>
        <p:sp>
          <p:nvSpPr>
            <p:cNvPr id="14365" name="Text Box 10"/>
            <p:cNvSpPr txBox="1">
              <a:spLocks noChangeArrowheads="1"/>
            </p:cNvSpPr>
            <p:nvPr/>
          </p:nvSpPr>
          <p:spPr bwMode="auto">
            <a:xfrm>
              <a:off x="3264" y="576"/>
              <a:ext cx="346" cy="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现实世界</a:t>
              </a:r>
            </a:p>
          </p:txBody>
        </p:sp>
      </p:grpSp>
      <p:sp>
        <p:nvSpPr>
          <p:cNvPr id="46091" name="Text Box 11"/>
          <p:cNvSpPr txBox="1">
            <a:spLocks noChangeArrowheads="1"/>
          </p:cNvSpPr>
          <p:nvPr/>
        </p:nvSpPr>
        <p:spPr bwMode="auto">
          <a:xfrm>
            <a:off x="3962400" y="1636713"/>
            <a:ext cx="8064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实体</a:t>
            </a:r>
          </a:p>
        </p:txBody>
      </p:sp>
      <p:sp>
        <p:nvSpPr>
          <p:cNvPr id="46092" name="Text Box 12"/>
          <p:cNvSpPr txBox="1">
            <a:spLocks noChangeArrowheads="1"/>
          </p:cNvSpPr>
          <p:nvPr/>
        </p:nvSpPr>
        <p:spPr bwMode="auto">
          <a:xfrm>
            <a:off x="3276600" y="3313113"/>
            <a:ext cx="203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抽象数据类型</a:t>
            </a:r>
          </a:p>
        </p:txBody>
      </p:sp>
      <p:sp>
        <p:nvSpPr>
          <p:cNvPr id="46093" name="Text Box 13"/>
          <p:cNvSpPr txBox="1">
            <a:spLocks noChangeArrowheads="1"/>
          </p:cNvSpPr>
          <p:nvPr/>
        </p:nvSpPr>
        <p:spPr bwMode="auto">
          <a:xfrm>
            <a:off x="3886200" y="5065713"/>
            <a:ext cx="838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a:t>类</a:t>
            </a:r>
          </a:p>
        </p:txBody>
      </p:sp>
      <p:sp>
        <p:nvSpPr>
          <p:cNvPr id="46094" name="Text Box 14"/>
          <p:cNvSpPr txBox="1">
            <a:spLocks noChangeArrowheads="1"/>
          </p:cNvSpPr>
          <p:nvPr/>
        </p:nvSpPr>
        <p:spPr bwMode="auto">
          <a:xfrm>
            <a:off x="3886200" y="6132513"/>
            <a:ext cx="8064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对象</a:t>
            </a:r>
          </a:p>
        </p:txBody>
      </p:sp>
      <p:grpSp>
        <p:nvGrpSpPr>
          <p:cNvPr id="5" name="Group 15"/>
          <p:cNvGrpSpPr>
            <a:grpSpLocks/>
          </p:cNvGrpSpPr>
          <p:nvPr/>
        </p:nvGrpSpPr>
        <p:grpSpPr bwMode="auto">
          <a:xfrm>
            <a:off x="4191000" y="2170113"/>
            <a:ext cx="1000125" cy="1066800"/>
            <a:chOff x="2640" y="1200"/>
            <a:chExt cx="630" cy="672"/>
          </a:xfrm>
        </p:grpSpPr>
        <p:sp>
          <p:nvSpPr>
            <p:cNvPr id="14362" name="AutoShape 16"/>
            <p:cNvSpPr>
              <a:spLocks noChangeArrowheads="1"/>
            </p:cNvSpPr>
            <p:nvPr/>
          </p:nvSpPr>
          <p:spPr bwMode="auto">
            <a:xfrm>
              <a:off x="2640" y="1200"/>
              <a:ext cx="192" cy="672"/>
            </a:xfrm>
            <a:prstGeom prst="downArrow">
              <a:avLst>
                <a:gd name="adj1" fmla="val 50000"/>
                <a:gd name="adj2" fmla="val 87500"/>
              </a:avLst>
            </a:prstGeom>
            <a:solidFill>
              <a:srgbClr val="FFCC00"/>
            </a:solidFill>
            <a:ln w="9525">
              <a:solidFill>
                <a:schemeClr val="tx1"/>
              </a:solidFill>
              <a:miter lim="800000"/>
              <a:headEnd/>
              <a:tailEnd/>
            </a:ln>
          </p:spPr>
          <p:txBody>
            <a:bodyPr wrap="none" anchor="ctr">
              <a:spAutoFit/>
            </a:bodyPr>
            <a:lstStyle/>
            <a:p>
              <a:endParaRPr lang="zh-CN" altLang="en-US"/>
            </a:p>
          </p:txBody>
        </p:sp>
        <p:sp>
          <p:nvSpPr>
            <p:cNvPr id="14363" name="Text Box 17"/>
            <p:cNvSpPr txBox="1">
              <a:spLocks noChangeArrowheads="1"/>
            </p:cNvSpPr>
            <p:nvPr/>
          </p:nvSpPr>
          <p:spPr bwMode="auto">
            <a:xfrm>
              <a:off x="2832" y="1344"/>
              <a:ext cx="43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抽象</a:t>
              </a:r>
              <a:endParaRPr lang="zh-CN" altLang="en-US" b="1"/>
            </a:p>
          </p:txBody>
        </p:sp>
      </p:grpSp>
      <p:grpSp>
        <p:nvGrpSpPr>
          <p:cNvPr id="6" name="Group 18"/>
          <p:cNvGrpSpPr>
            <a:grpSpLocks/>
          </p:cNvGrpSpPr>
          <p:nvPr/>
        </p:nvGrpSpPr>
        <p:grpSpPr bwMode="auto">
          <a:xfrm>
            <a:off x="4114800" y="3922713"/>
            <a:ext cx="1000125" cy="1066800"/>
            <a:chOff x="2592" y="2304"/>
            <a:chExt cx="630" cy="672"/>
          </a:xfrm>
        </p:grpSpPr>
        <p:sp>
          <p:nvSpPr>
            <p:cNvPr id="14360" name="AutoShape 19"/>
            <p:cNvSpPr>
              <a:spLocks noChangeArrowheads="1"/>
            </p:cNvSpPr>
            <p:nvPr/>
          </p:nvSpPr>
          <p:spPr bwMode="auto">
            <a:xfrm>
              <a:off x="2592" y="2304"/>
              <a:ext cx="192" cy="672"/>
            </a:xfrm>
            <a:prstGeom prst="downArrow">
              <a:avLst>
                <a:gd name="adj1" fmla="val 50000"/>
                <a:gd name="adj2" fmla="val 87500"/>
              </a:avLst>
            </a:prstGeom>
            <a:solidFill>
              <a:srgbClr val="FFCC00"/>
            </a:solidFill>
            <a:ln w="9525">
              <a:solidFill>
                <a:schemeClr val="tx1"/>
              </a:solidFill>
              <a:miter lim="800000"/>
              <a:headEnd/>
              <a:tailEnd/>
            </a:ln>
          </p:spPr>
          <p:txBody>
            <a:bodyPr wrap="none" anchor="ctr">
              <a:spAutoFit/>
            </a:bodyPr>
            <a:lstStyle/>
            <a:p>
              <a:endParaRPr lang="zh-CN" altLang="en-US"/>
            </a:p>
          </p:txBody>
        </p:sp>
        <p:sp>
          <p:nvSpPr>
            <p:cNvPr id="14361" name="Text Box 20"/>
            <p:cNvSpPr txBox="1">
              <a:spLocks noChangeArrowheads="1"/>
            </p:cNvSpPr>
            <p:nvPr/>
          </p:nvSpPr>
          <p:spPr bwMode="auto">
            <a:xfrm>
              <a:off x="2784" y="2496"/>
              <a:ext cx="43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转换</a:t>
              </a:r>
            </a:p>
          </p:txBody>
        </p:sp>
      </p:grpSp>
      <p:grpSp>
        <p:nvGrpSpPr>
          <p:cNvPr id="7" name="Group 21"/>
          <p:cNvGrpSpPr>
            <a:grpSpLocks/>
          </p:cNvGrpSpPr>
          <p:nvPr/>
        </p:nvGrpSpPr>
        <p:grpSpPr bwMode="auto">
          <a:xfrm>
            <a:off x="4419600" y="5522913"/>
            <a:ext cx="755650" cy="609600"/>
            <a:chOff x="2784" y="3312"/>
            <a:chExt cx="476" cy="384"/>
          </a:xfrm>
        </p:grpSpPr>
        <p:sp>
          <p:nvSpPr>
            <p:cNvPr id="14358" name="Line 22"/>
            <p:cNvSpPr>
              <a:spLocks noChangeShapeType="1"/>
            </p:cNvSpPr>
            <p:nvPr/>
          </p:nvSpPr>
          <p:spPr bwMode="auto">
            <a:xfrm flipV="1">
              <a:off x="2784" y="3312"/>
              <a:ext cx="0"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359" name="Text Box 23"/>
            <p:cNvSpPr txBox="1">
              <a:spLocks noChangeArrowheads="1"/>
            </p:cNvSpPr>
            <p:nvPr/>
          </p:nvSpPr>
          <p:spPr bwMode="auto">
            <a:xfrm>
              <a:off x="2822" y="3406"/>
              <a:ext cx="43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抽象</a:t>
              </a:r>
            </a:p>
          </p:txBody>
        </p:sp>
      </p:grpSp>
      <p:grpSp>
        <p:nvGrpSpPr>
          <p:cNvPr id="8" name="Group 24"/>
          <p:cNvGrpSpPr>
            <a:grpSpLocks/>
          </p:cNvGrpSpPr>
          <p:nvPr/>
        </p:nvGrpSpPr>
        <p:grpSpPr bwMode="auto">
          <a:xfrm>
            <a:off x="3048000" y="5522913"/>
            <a:ext cx="1066800" cy="609600"/>
            <a:chOff x="1920" y="3312"/>
            <a:chExt cx="672" cy="384"/>
          </a:xfrm>
        </p:grpSpPr>
        <p:sp>
          <p:nvSpPr>
            <p:cNvPr id="14356" name="Line 25"/>
            <p:cNvSpPr>
              <a:spLocks noChangeShapeType="1"/>
            </p:cNvSpPr>
            <p:nvPr/>
          </p:nvSpPr>
          <p:spPr bwMode="auto">
            <a:xfrm>
              <a:off x="2592" y="3312"/>
              <a:ext cx="0"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7" name="Text Box 26"/>
            <p:cNvSpPr txBox="1">
              <a:spLocks noChangeArrowheads="1"/>
            </p:cNvSpPr>
            <p:nvPr/>
          </p:nvSpPr>
          <p:spPr bwMode="auto">
            <a:xfrm>
              <a:off x="1920" y="3360"/>
              <a:ext cx="5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实例化</a:t>
              </a:r>
              <a:endParaRPr lang="zh-CN" altLang="en-US" b="1"/>
            </a:p>
          </p:txBody>
        </p:sp>
      </p:grpSp>
      <p:grpSp>
        <p:nvGrpSpPr>
          <p:cNvPr id="9" name="Group 27"/>
          <p:cNvGrpSpPr>
            <a:grpSpLocks/>
          </p:cNvGrpSpPr>
          <p:nvPr/>
        </p:nvGrpSpPr>
        <p:grpSpPr bwMode="auto">
          <a:xfrm>
            <a:off x="2438400" y="1941513"/>
            <a:ext cx="1447800" cy="4419600"/>
            <a:chOff x="1536" y="1056"/>
            <a:chExt cx="912" cy="2784"/>
          </a:xfrm>
        </p:grpSpPr>
        <p:sp>
          <p:nvSpPr>
            <p:cNvPr id="14353" name="Line 28"/>
            <p:cNvSpPr>
              <a:spLocks noChangeShapeType="1"/>
            </p:cNvSpPr>
            <p:nvPr/>
          </p:nvSpPr>
          <p:spPr bwMode="auto">
            <a:xfrm flipH="1">
              <a:off x="1536" y="3840"/>
              <a:ext cx="912" cy="0"/>
            </a:xfrm>
            <a:prstGeom prst="line">
              <a:avLst/>
            </a:prstGeom>
            <a:noFill/>
            <a:ln w="38100">
              <a:solidFill>
                <a:schemeClr val="tx1"/>
              </a:solidFill>
              <a:prstDash val="sysDot"/>
              <a:round/>
              <a:headEnd type="stealth" w="lg" len="me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354" name="Line 29"/>
            <p:cNvSpPr>
              <a:spLocks noChangeShapeType="1"/>
            </p:cNvSpPr>
            <p:nvPr/>
          </p:nvSpPr>
          <p:spPr bwMode="auto">
            <a:xfrm flipV="1">
              <a:off x="1536" y="1056"/>
              <a:ext cx="0" cy="2784"/>
            </a:xfrm>
            <a:prstGeom prst="line">
              <a:avLst/>
            </a:prstGeom>
            <a:noFill/>
            <a:ln w="317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5" name="Line 30"/>
            <p:cNvSpPr>
              <a:spLocks noChangeShapeType="1"/>
            </p:cNvSpPr>
            <p:nvPr/>
          </p:nvSpPr>
          <p:spPr bwMode="auto">
            <a:xfrm>
              <a:off x="1536" y="1056"/>
              <a:ext cx="912" cy="0"/>
            </a:xfrm>
            <a:prstGeom prst="line">
              <a:avLst/>
            </a:prstGeom>
            <a:noFill/>
            <a:ln w="38100">
              <a:solidFill>
                <a:schemeClr val="tx1"/>
              </a:solidFill>
              <a:prstDash val="sysDot"/>
              <a:round/>
              <a:headEnd/>
              <a:tailEnd type="stealth" w="lg"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6111" name="Text Box 31"/>
          <p:cNvSpPr txBox="1">
            <a:spLocks noChangeArrowheads="1"/>
          </p:cNvSpPr>
          <p:nvPr/>
        </p:nvSpPr>
        <p:spPr bwMode="auto">
          <a:xfrm>
            <a:off x="1671638" y="362108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映射</a:t>
            </a:r>
          </a:p>
        </p:txBody>
      </p:sp>
      <p:sp>
        <p:nvSpPr>
          <p:cNvPr id="14352" name="Rectangle 32"/>
          <p:cNvSpPr>
            <a:spLocks noChangeArrowheads="1"/>
          </p:cNvSpPr>
          <p:nvPr/>
        </p:nvSpPr>
        <p:spPr bwMode="auto">
          <a:xfrm>
            <a:off x="468313" y="44450"/>
            <a:ext cx="777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zh-CN" altLang="en-US" sz="4000" b="1">
                <a:latin typeface="Arial Black" pitchFamily="34" charset="0"/>
              </a:rPr>
              <a:t>实体、类与对象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0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0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60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609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6111"/>
                                        </p:tgtEl>
                                        <p:attrNameLst>
                                          <p:attrName>style.visibility</p:attrName>
                                        </p:attrNameLst>
                                      </p:cBhvr>
                                      <p:to>
                                        <p:strVal val="visible"/>
                                      </p:to>
                                    </p:set>
                                    <p:animEffect transition="in" filter="box(in)">
                                      <p:cBhvr>
                                        <p:cTn id="55" dur="500"/>
                                        <p:tgtEl>
                                          <p:spTgt spid="46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1" grpId="0" animBg="1" autoUpdateAnimBg="0"/>
      <p:bldP spid="46092" grpId="0" animBg="1" autoUpdateAnimBg="0"/>
      <p:bldP spid="46093" grpId="0" animBg="1" autoUpdateAnimBg="0"/>
      <p:bldP spid="46094" grpId="0" animBg="1" autoUpdateAnimBg="0"/>
      <p:bldP spid="461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B2974D1-A30F-4B92-9E1F-19DBAA64FA22}" type="slidenum">
              <a:rPr lang="en-US" altLang="zh-CN" sz="1400" smtClean="0">
                <a:solidFill>
                  <a:schemeClr val="bg2"/>
                </a:solidFill>
                <a:latin typeface="Arial" pitchFamily="34" charset="0"/>
              </a:rPr>
              <a:pPr eaLnBrk="1" hangingPunct="1"/>
              <a:t>13</a:t>
            </a:fld>
            <a:endParaRPr lang="en-US" altLang="zh-CN" sz="1400" smtClean="0">
              <a:solidFill>
                <a:schemeClr val="bg2"/>
              </a:solidFill>
              <a:latin typeface="Arial" pitchFamily="34" charset="0"/>
            </a:endParaRPr>
          </a:p>
        </p:txBody>
      </p:sp>
      <p:sp>
        <p:nvSpPr>
          <p:cNvPr id="15363" name="Rectangle 2"/>
          <p:cNvSpPr>
            <a:spLocks noGrp="1" noChangeArrowheads="1"/>
          </p:cNvSpPr>
          <p:nvPr>
            <p:ph type="title"/>
          </p:nvPr>
        </p:nvSpPr>
        <p:spPr/>
        <p:txBody>
          <a:bodyPr/>
          <a:lstStyle/>
          <a:p>
            <a:pPr algn="ctr" eaLnBrk="1" hangingPunct="1"/>
            <a:r>
              <a:rPr lang="zh-CN" altLang="en-US" b="1" smtClean="0">
                <a:latin typeface="Times New Roman" pitchFamily="18" charset="0"/>
                <a:cs typeface="Times New Roman" pitchFamily="18" charset="0"/>
              </a:rPr>
              <a:t>什么是类（</a:t>
            </a:r>
            <a:r>
              <a:rPr lang="en-US" altLang="zh-CN" b="1" smtClean="0">
                <a:latin typeface="Times New Roman" pitchFamily="18" charset="0"/>
                <a:cs typeface="Times New Roman" pitchFamily="18" charset="0"/>
              </a:rPr>
              <a:t>class</a:t>
            </a:r>
            <a:r>
              <a:rPr lang="zh-CN" altLang="en-US" b="1" smtClean="0">
                <a:latin typeface="Times New Roman" pitchFamily="18" charset="0"/>
                <a:cs typeface="Times New Roman" pitchFamily="18" charset="0"/>
              </a:rPr>
              <a:t>）</a:t>
            </a:r>
          </a:p>
        </p:txBody>
      </p:sp>
      <p:sp>
        <p:nvSpPr>
          <p:cNvPr id="15364" name="Rectangle 3"/>
          <p:cNvSpPr>
            <a:spLocks noGrp="1" noChangeArrowheads="1"/>
          </p:cNvSpPr>
          <p:nvPr>
            <p:ph type="body" idx="1"/>
          </p:nvPr>
        </p:nvSpPr>
        <p:spPr>
          <a:xfrm>
            <a:off x="468313" y="1916113"/>
            <a:ext cx="8178800" cy="2727325"/>
          </a:xfrm>
        </p:spPr>
        <p:txBody>
          <a:bodyPr/>
          <a:lstStyle/>
          <a:p>
            <a:pPr eaLnBrk="1" hangingPunct="1">
              <a:buFont typeface="Wingdings" pitchFamily="2" charset="2"/>
              <a:buNone/>
            </a:pPr>
            <a:r>
              <a:rPr lang="en-US" altLang="zh-CN" b="1" smtClean="0">
                <a:latin typeface="Times New Roman" pitchFamily="18" charset="0"/>
                <a:cs typeface="Times New Roman" pitchFamily="18" charset="0"/>
              </a:rPr>
              <a:t>        A class is a blueprint, or prototype, that defines the variables and the methods common to all objects of a certain kind.</a:t>
            </a:r>
          </a:p>
          <a:p>
            <a:pPr eaLnBrk="1" hangingPunct="1">
              <a:buFont typeface="Wingdings" pitchFamily="2" charset="2"/>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一个类是一个蓝图或原型，它定义了某一特定种类对象都具有的变量与方法。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9FE47E1-41DD-40DD-BD94-D619B31D4449}" type="slidenum">
              <a:rPr lang="en-US" altLang="zh-CN" sz="1400" smtClean="0">
                <a:solidFill>
                  <a:schemeClr val="bg2"/>
                </a:solidFill>
                <a:latin typeface="Arial" pitchFamily="34" charset="0"/>
              </a:rPr>
              <a:pPr eaLnBrk="1" hangingPunct="1"/>
              <a:t>14</a:t>
            </a:fld>
            <a:endParaRPr lang="en-US" altLang="zh-CN" sz="1400" smtClean="0">
              <a:solidFill>
                <a:schemeClr val="bg2"/>
              </a:solidFill>
              <a:latin typeface="Arial" pitchFamily="34" charset="0"/>
            </a:endParaRPr>
          </a:p>
        </p:txBody>
      </p:sp>
      <p:sp>
        <p:nvSpPr>
          <p:cNvPr id="16387" name="Rectangle 2"/>
          <p:cNvSpPr>
            <a:spLocks noGrp="1" noChangeArrowheads="1"/>
          </p:cNvSpPr>
          <p:nvPr>
            <p:ph type="title"/>
          </p:nvPr>
        </p:nvSpPr>
        <p:spPr/>
        <p:txBody>
          <a:bodyPr/>
          <a:lstStyle/>
          <a:p>
            <a:pPr algn="ctr" eaLnBrk="1" hangingPunct="1"/>
            <a:r>
              <a:rPr lang="zh-CN" altLang="en-US" b="1" smtClean="0"/>
              <a:t>类的结构</a:t>
            </a:r>
          </a:p>
        </p:txBody>
      </p:sp>
      <p:pic>
        <p:nvPicPr>
          <p:cNvPr id="1638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331639" y="1916113"/>
            <a:ext cx="7307535" cy="357781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AF3E2F0-D528-42E4-A690-9D0320C524F8}" type="slidenum">
              <a:rPr lang="en-US" altLang="zh-CN" sz="1400" smtClean="0">
                <a:solidFill>
                  <a:schemeClr val="bg2"/>
                </a:solidFill>
                <a:latin typeface="Arial" pitchFamily="34" charset="0"/>
              </a:rPr>
              <a:pPr eaLnBrk="1" hangingPunct="1"/>
              <a:t>15</a:t>
            </a:fld>
            <a:endParaRPr lang="en-US" altLang="zh-CN" sz="1400" smtClean="0">
              <a:solidFill>
                <a:schemeClr val="bg2"/>
              </a:solidFill>
              <a:latin typeface="Arial" pitchFamily="34" charset="0"/>
            </a:endParaRPr>
          </a:p>
        </p:txBody>
      </p:sp>
      <p:sp>
        <p:nvSpPr>
          <p:cNvPr id="17411" name="Rectangle 2"/>
          <p:cNvSpPr>
            <a:spLocks noGrp="1" noChangeArrowheads="1"/>
          </p:cNvSpPr>
          <p:nvPr>
            <p:ph type="title"/>
          </p:nvPr>
        </p:nvSpPr>
        <p:spPr/>
        <p:txBody>
          <a:bodyPr/>
          <a:lstStyle/>
          <a:p>
            <a:pPr algn="ctr" eaLnBrk="1" hangingPunct="1"/>
            <a:r>
              <a:rPr lang="zh-CN" altLang="en-US" b="1" smtClean="0"/>
              <a:t>类示例</a:t>
            </a:r>
            <a:r>
              <a:rPr lang="en-US" altLang="zh-CN" b="1" smtClean="0"/>
              <a:t>-</a:t>
            </a:r>
            <a:r>
              <a:rPr lang="zh-CN" altLang="en-US" b="1" smtClean="0"/>
              <a:t>自行车</a:t>
            </a:r>
          </a:p>
        </p:txBody>
      </p:sp>
      <p:pic>
        <p:nvPicPr>
          <p:cNvPr id="17412"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19672" y="2000250"/>
            <a:ext cx="6265441" cy="3558334"/>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19BAE78-43A8-40D0-B657-0D3149F2971B}" type="slidenum">
              <a:rPr lang="en-US" altLang="zh-CN" sz="1400" smtClean="0">
                <a:solidFill>
                  <a:schemeClr val="bg2"/>
                </a:solidFill>
                <a:latin typeface="Arial" pitchFamily="34" charset="0"/>
              </a:rPr>
              <a:pPr eaLnBrk="1" hangingPunct="1"/>
              <a:t>16</a:t>
            </a:fld>
            <a:endParaRPr lang="en-US" altLang="zh-CN" sz="1400" smtClean="0">
              <a:solidFill>
                <a:schemeClr val="bg2"/>
              </a:solidFill>
              <a:latin typeface="Arial" pitchFamily="34" charset="0"/>
            </a:endParaRPr>
          </a:p>
        </p:txBody>
      </p:sp>
      <p:sp>
        <p:nvSpPr>
          <p:cNvPr id="18435" name="Rectangle 2"/>
          <p:cNvSpPr>
            <a:spLocks noGrp="1" noChangeArrowheads="1"/>
          </p:cNvSpPr>
          <p:nvPr>
            <p:ph type="title"/>
          </p:nvPr>
        </p:nvSpPr>
        <p:spPr/>
        <p:txBody>
          <a:bodyPr/>
          <a:lstStyle/>
          <a:p>
            <a:pPr algn="ctr" eaLnBrk="1" hangingPunct="1"/>
            <a:r>
              <a:rPr lang="zh-CN" altLang="en-US" b="1" smtClean="0"/>
              <a:t>类的实例化</a:t>
            </a:r>
          </a:p>
        </p:txBody>
      </p:sp>
      <p:pic>
        <p:nvPicPr>
          <p:cNvPr id="18436"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 y="1905000"/>
            <a:ext cx="8686800" cy="4260304"/>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DB39B22-6F06-4EE8-AED2-816B18036440}" type="slidenum">
              <a:rPr lang="en-US" altLang="zh-CN" sz="1400" smtClean="0">
                <a:solidFill>
                  <a:schemeClr val="bg2"/>
                </a:solidFill>
                <a:latin typeface="Arial" pitchFamily="34" charset="0"/>
              </a:rPr>
              <a:pPr eaLnBrk="1" hangingPunct="1"/>
              <a:t>17</a:t>
            </a:fld>
            <a:endParaRPr lang="en-US" altLang="zh-CN" sz="1400" smtClean="0">
              <a:solidFill>
                <a:schemeClr val="bg2"/>
              </a:solidFill>
              <a:latin typeface="Arial" pitchFamily="34" charset="0"/>
            </a:endParaRPr>
          </a:p>
        </p:txBody>
      </p:sp>
      <p:sp>
        <p:nvSpPr>
          <p:cNvPr id="19459" name="Rectangle 2"/>
          <p:cNvSpPr>
            <a:spLocks noGrp="1" noChangeArrowheads="1"/>
          </p:cNvSpPr>
          <p:nvPr>
            <p:ph type="title"/>
          </p:nvPr>
        </p:nvSpPr>
        <p:spPr/>
        <p:txBody>
          <a:bodyPr/>
          <a:lstStyle/>
          <a:p>
            <a:pPr algn="ctr" eaLnBrk="1" hangingPunct="1"/>
            <a:r>
              <a:rPr lang="zh-CN" altLang="en-US" b="1" smtClean="0"/>
              <a:t>类中的变量与方法</a:t>
            </a:r>
          </a:p>
        </p:txBody>
      </p:sp>
      <p:sp>
        <p:nvSpPr>
          <p:cNvPr id="19460" name="Rectangle 3"/>
          <p:cNvSpPr>
            <a:spLocks noGrp="1" noChangeArrowheads="1"/>
          </p:cNvSpPr>
          <p:nvPr>
            <p:ph type="body" idx="1"/>
          </p:nvPr>
        </p:nvSpPr>
        <p:spPr>
          <a:xfrm>
            <a:off x="533400" y="1524000"/>
            <a:ext cx="8178800" cy="4171950"/>
          </a:xfrm>
        </p:spPr>
        <p:txBody>
          <a:bodyPr/>
          <a:lstStyle/>
          <a:p>
            <a:pPr eaLnBrk="1" hangingPunct="1"/>
            <a:r>
              <a:rPr lang="zh-CN" altLang="en-US" b="1" dirty="0" smtClean="0">
                <a:latin typeface="Times New Roman" pitchFamily="18" charset="0"/>
                <a:cs typeface="Times New Roman" pitchFamily="18" charset="0"/>
              </a:rPr>
              <a:t>变量</a:t>
            </a:r>
          </a:p>
          <a:p>
            <a:pPr lvl="1" eaLnBrk="1" hangingPunct="1"/>
            <a:r>
              <a:rPr lang="zh-CN" altLang="en-US" b="1" dirty="0" smtClean="0">
                <a:latin typeface="Times New Roman" pitchFamily="18" charset="0"/>
                <a:cs typeface="Times New Roman" pitchFamily="18" charset="0"/>
              </a:rPr>
              <a:t>实例变量 </a:t>
            </a:r>
            <a:r>
              <a:rPr lang="en-US" altLang="zh-CN" b="1" dirty="0" smtClean="0">
                <a:latin typeface="Times New Roman" pitchFamily="18" charset="0"/>
                <a:cs typeface="Times New Roman" pitchFamily="18" charset="0"/>
              </a:rPr>
              <a:t>(instance variable)</a:t>
            </a:r>
          </a:p>
          <a:p>
            <a:pPr lvl="1" eaLnBrk="1" hangingPunct="1">
              <a:buFont typeface="Wingdings" pitchFamily="2" charset="2"/>
              <a:buNone/>
            </a:pP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包含特定对象的状态</a:t>
            </a:r>
            <a:endParaRPr lang="zh-CN" altLang="en-US" b="1" dirty="0" smtClean="0">
              <a:latin typeface="Times New Roman" pitchFamily="18" charset="0"/>
              <a:cs typeface="Times New Roman" pitchFamily="18" charset="0"/>
            </a:endParaRPr>
          </a:p>
          <a:p>
            <a:pPr lvl="1" eaLnBrk="1" hangingPunct="1"/>
            <a:r>
              <a:rPr lang="zh-CN" altLang="en-US" b="1" dirty="0" smtClean="0">
                <a:latin typeface="Times New Roman" pitchFamily="18" charset="0"/>
                <a:cs typeface="Times New Roman" pitchFamily="18" charset="0"/>
              </a:rPr>
              <a:t>类变量 </a:t>
            </a:r>
            <a:r>
              <a:rPr lang="en-US" altLang="zh-CN" b="1" dirty="0" smtClean="0">
                <a:latin typeface="Times New Roman" pitchFamily="18" charset="0"/>
                <a:cs typeface="Times New Roman" pitchFamily="18" charset="0"/>
              </a:rPr>
              <a:t>(class variable)</a:t>
            </a:r>
          </a:p>
          <a:p>
            <a:pPr lvl="1" eaLnBrk="1" hangingPunct="1">
              <a:buFont typeface="Wingdings" pitchFamily="2" charset="2"/>
              <a:buNone/>
            </a:pPr>
            <a:r>
              <a:rPr lang="en-US" altLang="zh-CN"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由类的所有实例共享</a:t>
            </a:r>
            <a:endParaRPr lang="zh-CN" altLang="en-US" b="1" dirty="0" smtClean="0">
              <a:latin typeface="Times New Roman" pitchFamily="18" charset="0"/>
              <a:cs typeface="Times New Roman" pitchFamily="18" charset="0"/>
            </a:endParaRPr>
          </a:p>
          <a:p>
            <a:pPr eaLnBrk="1" hangingPunct="1"/>
            <a:r>
              <a:rPr lang="zh-CN" altLang="en-US" b="1" dirty="0" smtClean="0">
                <a:latin typeface="Times New Roman" pitchFamily="18" charset="0"/>
                <a:cs typeface="Times New Roman" pitchFamily="18" charset="0"/>
              </a:rPr>
              <a:t>方法</a:t>
            </a:r>
          </a:p>
          <a:p>
            <a:pPr lvl="1" eaLnBrk="1" hangingPunct="1"/>
            <a:r>
              <a:rPr lang="zh-CN" altLang="en-US" b="1" dirty="0" smtClean="0">
                <a:latin typeface="Times New Roman" pitchFamily="18" charset="0"/>
                <a:cs typeface="Times New Roman" pitchFamily="18" charset="0"/>
              </a:rPr>
              <a:t>实例方法 </a:t>
            </a:r>
            <a:r>
              <a:rPr lang="en-US" altLang="zh-CN" b="1" dirty="0" smtClean="0">
                <a:latin typeface="Times New Roman" pitchFamily="18" charset="0"/>
                <a:cs typeface="Times New Roman" pitchFamily="18" charset="0"/>
              </a:rPr>
              <a:t>(instance method)</a:t>
            </a:r>
          </a:p>
          <a:p>
            <a:pPr lvl="1" eaLnBrk="1" hangingPunct="1">
              <a:buFont typeface="Wingdings" pitchFamily="2" charset="2"/>
              <a:buNone/>
            </a:pPr>
            <a:r>
              <a:rPr lang="zh-CN" altLang="en-US" sz="2400" b="1" dirty="0" smtClean="0">
                <a:latin typeface="Times New Roman" pitchFamily="18" charset="0"/>
                <a:cs typeface="Times New Roman" pitchFamily="18" charset="0"/>
              </a:rPr>
              <a:t>通过实例进行访问的方法</a:t>
            </a:r>
            <a:endParaRPr lang="zh-CN" altLang="en-US" b="1" dirty="0" smtClean="0">
              <a:latin typeface="Times New Roman" pitchFamily="18" charset="0"/>
              <a:cs typeface="Times New Roman" pitchFamily="18" charset="0"/>
            </a:endParaRPr>
          </a:p>
          <a:p>
            <a:pPr lvl="1" eaLnBrk="1" hangingPunct="1"/>
            <a:r>
              <a:rPr lang="zh-CN" altLang="en-US" b="1" dirty="0" smtClean="0">
                <a:latin typeface="Times New Roman" pitchFamily="18" charset="0"/>
                <a:cs typeface="Times New Roman" pitchFamily="18" charset="0"/>
              </a:rPr>
              <a:t>类方法 </a:t>
            </a:r>
            <a:r>
              <a:rPr lang="en-US" altLang="zh-CN" b="1" dirty="0" smtClean="0">
                <a:latin typeface="Times New Roman" pitchFamily="18" charset="0"/>
                <a:cs typeface="Times New Roman" pitchFamily="18" charset="0"/>
              </a:rPr>
              <a:t>(class method)</a:t>
            </a:r>
          </a:p>
          <a:p>
            <a:pPr lvl="1" eaLnBrk="1" hangingPunct="1">
              <a:buFont typeface="Wingdings" pitchFamily="2" charset="2"/>
              <a:buNone/>
            </a:pP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通过类进行调用的方法</a:t>
            </a:r>
            <a:endParaRPr lang="zh-CN" alt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937DB71-2780-4182-AD4E-B040BBEA0568}" type="slidenum">
              <a:rPr lang="en-US" altLang="zh-CN" sz="1400" smtClean="0">
                <a:solidFill>
                  <a:schemeClr val="bg2"/>
                </a:solidFill>
                <a:latin typeface="Arial" pitchFamily="34" charset="0"/>
              </a:rPr>
              <a:pPr eaLnBrk="1" hangingPunct="1"/>
              <a:t>18</a:t>
            </a:fld>
            <a:endParaRPr lang="en-US" altLang="zh-CN" sz="1400" smtClean="0">
              <a:solidFill>
                <a:schemeClr val="bg2"/>
              </a:solidFill>
              <a:latin typeface="Arial" pitchFamily="34" charset="0"/>
            </a:endParaRPr>
          </a:p>
        </p:txBody>
      </p:sp>
      <p:sp>
        <p:nvSpPr>
          <p:cNvPr id="20483" name="Rectangle 2"/>
          <p:cNvSpPr>
            <a:spLocks noChangeArrowheads="1"/>
          </p:cNvSpPr>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zh-CN" altLang="en-US" sz="4000" b="1">
                <a:latin typeface="Arial Black" pitchFamily="34" charset="0"/>
              </a:rPr>
              <a:t>什么是继承</a:t>
            </a:r>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924175"/>
            <a:ext cx="568960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5"/>
          <p:cNvSpPr>
            <a:spLocks noChangeArrowheads="1"/>
          </p:cNvSpPr>
          <p:nvPr/>
        </p:nvSpPr>
        <p:spPr bwMode="auto">
          <a:xfrm>
            <a:off x="827088" y="1628775"/>
            <a:ext cx="757078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Wingdings" pitchFamily="2" charset="2"/>
              <a:buChar char="l"/>
            </a:pPr>
            <a:r>
              <a:rPr lang="zh-CN" altLang="en-US" sz="2800" b="1">
                <a:latin typeface="Tahoma" pitchFamily="34" charset="0"/>
              </a:rPr>
              <a:t>自然界通过继承而繁衍发展</a:t>
            </a:r>
          </a:p>
          <a:p>
            <a:pPr marL="342900" indent="-342900">
              <a:spcBef>
                <a:spcPct val="20000"/>
              </a:spcBef>
              <a:buClr>
                <a:schemeClr val="accent2"/>
              </a:buClr>
              <a:buFont typeface="Wingdings" pitchFamily="2" charset="2"/>
              <a:buChar char="l"/>
            </a:pPr>
            <a:r>
              <a:rPr lang="zh-CN" altLang="en-US" sz="2800" b="1">
                <a:latin typeface="Tahoma" pitchFamily="34" charset="0"/>
              </a:rPr>
              <a:t>程序中的继承是</a:t>
            </a:r>
            <a:r>
              <a:rPr lang="zh-CN" altLang="en-US" sz="2800" b="1">
                <a:solidFill>
                  <a:schemeClr val="accent2"/>
                </a:solidFill>
                <a:latin typeface="Tahoma" pitchFamily="34" charset="0"/>
              </a:rPr>
              <a:t>从抽象到具体</a:t>
            </a:r>
            <a:r>
              <a:rPr lang="zh-CN" altLang="en-US" sz="2800" b="1">
                <a:latin typeface="Tahoma" pitchFamily="34" charset="0"/>
              </a:rPr>
              <a:t>的过程</a:t>
            </a:r>
          </a:p>
          <a:p>
            <a:pPr marL="342900" indent="-342900">
              <a:spcBef>
                <a:spcPct val="20000"/>
              </a:spcBef>
              <a:buClr>
                <a:schemeClr val="accent2"/>
              </a:buClr>
              <a:buFont typeface="Wingdings" pitchFamily="2" charset="2"/>
              <a:buNone/>
            </a:pPr>
            <a:r>
              <a:rPr lang="zh-CN" altLang="en-US" b="1">
                <a:latin typeface="Tahoma" pitchFamily="34"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01AA6B6-67CB-48CC-9C60-EB3B1B0FB7D2}" type="slidenum">
              <a:rPr lang="en-US" altLang="zh-CN" sz="1400" smtClean="0">
                <a:solidFill>
                  <a:schemeClr val="bg2"/>
                </a:solidFill>
                <a:latin typeface="Arial" pitchFamily="34" charset="0"/>
              </a:rPr>
              <a:pPr eaLnBrk="1" hangingPunct="1"/>
              <a:t>19</a:t>
            </a:fld>
            <a:endParaRPr lang="en-US" altLang="zh-CN" sz="1400" smtClean="0">
              <a:solidFill>
                <a:schemeClr val="bg2"/>
              </a:solidFill>
              <a:latin typeface="Arial" pitchFamily="34" charset="0"/>
            </a:endParaRPr>
          </a:p>
        </p:txBody>
      </p:sp>
      <p:sp>
        <p:nvSpPr>
          <p:cNvPr id="21507" name="Rectangle 2"/>
          <p:cNvSpPr>
            <a:spLocks noGrp="1" noChangeArrowheads="1"/>
          </p:cNvSpPr>
          <p:nvPr>
            <p:ph type="title"/>
          </p:nvPr>
        </p:nvSpPr>
        <p:spPr/>
        <p:txBody>
          <a:bodyPr/>
          <a:lstStyle/>
          <a:p>
            <a:pPr algn="ctr" eaLnBrk="1" hangingPunct="1"/>
            <a:r>
              <a:rPr lang="zh-CN" altLang="en-US" b="1" smtClean="0"/>
              <a:t>什么是继承</a:t>
            </a:r>
          </a:p>
        </p:txBody>
      </p:sp>
      <p:sp>
        <p:nvSpPr>
          <p:cNvPr id="21508" name="Rectangle 3"/>
          <p:cNvSpPr>
            <a:spLocks noGrp="1" noChangeArrowheads="1"/>
          </p:cNvSpPr>
          <p:nvPr>
            <p:ph type="body" idx="1"/>
          </p:nvPr>
        </p:nvSpPr>
        <p:spPr>
          <a:xfrm>
            <a:off x="457200" y="1885950"/>
            <a:ext cx="8579296" cy="4171950"/>
          </a:xfrm>
        </p:spPr>
        <p:txBody>
          <a:bodyPr/>
          <a:lstStyle/>
          <a:p>
            <a:pPr eaLnBrk="1" hangingPunct="1"/>
            <a:r>
              <a:rPr lang="zh-CN" altLang="en-US" b="1" dirty="0" smtClean="0">
                <a:latin typeface="Times New Roman" pitchFamily="18" charset="0"/>
                <a:cs typeface="Times New Roman" pitchFamily="18" charset="0"/>
              </a:rPr>
              <a:t>子类</a:t>
            </a:r>
          </a:p>
          <a:p>
            <a:pPr eaLnBrk="1" hangingPunct="1">
              <a:buFont typeface="Wingdings" pitchFamily="2" charset="2"/>
              <a:buNone/>
            </a:pPr>
            <a:r>
              <a:rPr lang="en-US" altLang="zh-CN" b="1" dirty="0" smtClean="0">
                <a:latin typeface="Times New Roman" pitchFamily="18" charset="0"/>
                <a:cs typeface="Times New Roman" pitchFamily="18" charset="0"/>
              </a:rPr>
              <a:t>A class that is derived from a particular class.    </a:t>
            </a:r>
          </a:p>
          <a:p>
            <a:pPr eaLnBrk="1" hangingPunct="1">
              <a:buFont typeface="Wingdings" pitchFamily="2" charset="2"/>
              <a:buNone/>
            </a:pPr>
            <a:r>
              <a:rPr lang="zh-CN" altLang="en-US" b="1" dirty="0" smtClean="0">
                <a:latin typeface="Times New Roman" pitchFamily="18" charset="0"/>
                <a:cs typeface="Times New Roman" pitchFamily="18" charset="0"/>
              </a:rPr>
              <a:t>从某个特定类派生出来的类。</a:t>
            </a:r>
          </a:p>
          <a:p>
            <a:pPr eaLnBrk="1" hangingPunct="1"/>
            <a:r>
              <a:rPr lang="zh-CN" altLang="en-US" b="1" dirty="0" smtClean="0">
                <a:latin typeface="Times New Roman" pitchFamily="18" charset="0"/>
                <a:cs typeface="Times New Roman" pitchFamily="18" charset="0"/>
              </a:rPr>
              <a:t>父类</a:t>
            </a:r>
          </a:p>
          <a:p>
            <a:pPr eaLnBrk="1" hangingPunct="1">
              <a:buFont typeface="Wingdings" pitchFamily="2" charset="2"/>
              <a:buNone/>
            </a:pPr>
            <a:r>
              <a:rPr lang="en-US" altLang="zh-CN" b="1" dirty="0" smtClean="0">
                <a:latin typeface="Times New Roman" pitchFamily="18" charset="0"/>
                <a:cs typeface="Times New Roman" pitchFamily="18" charset="0"/>
              </a:rPr>
              <a:t>A class from which a particular class is derived. </a:t>
            </a:r>
          </a:p>
          <a:p>
            <a:pPr eaLnBrk="1" hangingPunct="1">
              <a:buFont typeface="Wingdings" pitchFamily="2" charset="2"/>
              <a:buNone/>
            </a:pPr>
            <a:r>
              <a:rPr lang="zh-CN" altLang="en-US" b="1" dirty="0" smtClean="0">
                <a:latin typeface="Times New Roman" pitchFamily="18" charset="0"/>
                <a:cs typeface="Times New Roman" pitchFamily="18" charset="0"/>
              </a:rPr>
              <a:t>派生出某个特定类的类。</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98EC312-134C-4A2D-BDE1-B0B05DC5482B}" type="slidenum">
              <a:rPr lang="en-US" altLang="zh-CN" sz="1400" smtClean="0">
                <a:solidFill>
                  <a:schemeClr val="bg2"/>
                </a:solidFill>
                <a:latin typeface="Arial" pitchFamily="34" charset="0"/>
              </a:rPr>
              <a:pPr eaLnBrk="1" hangingPunct="1"/>
              <a:t>2</a:t>
            </a:fld>
            <a:endParaRPr lang="en-US" altLang="zh-CN" sz="1400" smtClean="0">
              <a:solidFill>
                <a:schemeClr val="bg2"/>
              </a:solidFill>
              <a:latin typeface="Arial" pitchFamily="34" charset="0"/>
            </a:endParaRPr>
          </a:p>
        </p:txBody>
      </p:sp>
      <p:sp>
        <p:nvSpPr>
          <p:cNvPr id="4099" name="Rectangle 1026"/>
          <p:cNvSpPr>
            <a:spLocks noChangeArrowheads="1"/>
          </p:cNvSpPr>
          <p:nvPr/>
        </p:nvSpPr>
        <p:spPr bwMode="auto">
          <a:xfrm>
            <a:off x="457200" y="1714500"/>
            <a:ext cx="8178800"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Clr>
                <a:schemeClr val="accent2"/>
              </a:buClr>
            </a:pPr>
            <a:r>
              <a:rPr lang="en-US" altLang="zh-CN" sz="3200" b="1">
                <a:latin typeface="Tahoma" pitchFamily="34" charset="0"/>
              </a:rPr>
              <a:t>         </a:t>
            </a:r>
            <a:r>
              <a:rPr lang="zh-CN" altLang="en-US" sz="3200" b="1">
                <a:latin typeface="Tahoma" pitchFamily="34" charset="0"/>
              </a:rPr>
              <a:t>面向对象程序设计</a:t>
            </a:r>
            <a:r>
              <a:rPr lang="zh-CN" altLang="en-US" sz="3200"/>
              <a:t>（</a:t>
            </a:r>
            <a:r>
              <a:rPr lang="en-US" altLang="zh-CN" sz="3200"/>
              <a:t>Object Oriented Programming</a:t>
            </a:r>
            <a:r>
              <a:rPr lang="zh-CN" altLang="en-US" sz="3200"/>
              <a:t>，</a:t>
            </a:r>
            <a:r>
              <a:rPr lang="en-US" altLang="zh-CN" sz="3200"/>
              <a:t>OOP</a:t>
            </a:r>
            <a:r>
              <a:rPr lang="zh-CN" altLang="en-US" sz="3200"/>
              <a:t>）</a:t>
            </a:r>
            <a:r>
              <a:rPr lang="zh-CN" altLang="en-US" sz="3200" b="1">
                <a:latin typeface="Tahoma" pitchFamily="34" charset="0"/>
              </a:rPr>
              <a:t>是使用类和对象将现实世界中真实的或抽象的实体在程序中建立模型。</a:t>
            </a:r>
            <a:endParaRPr lang="en-US" altLang="zh-CN" sz="3200" b="1">
              <a:latin typeface="Tahoma" pitchFamily="34" charset="0"/>
            </a:endParaRPr>
          </a:p>
          <a:p>
            <a:pPr marL="342900" indent="-342900">
              <a:lnSpc>
                <a:spcPct val="150000"/>
              </a:lnSpc>
              <a:spcBef>
                <a:spcPct val="20000"/>
              </a:spcBef>
              <a:buClr>
                <a:schemeClr val="accent2"/>
              </a:buClr>
            </a:pPr>
            <a:r>
              <a:rPr lang="zh-CN" altLang="en-US" sz="3200" b="1">
                <a:latin typeface="Tahoma" pitchFamily="34" charset="0"/>
              </a:rPr>
              <a:t>          简单的说，面向对象编程描述的是对象之间的相互作用。</a:t>
            </a:r>
          </a:p>
        </p:txBody>
      </p:sp>
      <p:sp>
        <p:nvSpPr>
          <p:cNvPr id="4100" name="Rectangle 1027"/>
          <p:cNvSpPr>
            <a:spLocks noChangeArrowheads="1"/>
          </p:cNvSpPr>
          <p:nvPr/>
        </p:nvSpPr>
        <p:spPr bwMode="auto">
          <a:xfrm>
            <a:off x="2700338" y="549275"/>
            <a:ext cx="44973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t>面向对象程序设计</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40F989D-7C09-4D63-A272-5FFBC3E2314C}" type="slidenum">
              <a:rPr lang="en-US" altLang="zh-CN" sz="1400" smtClean="0">
                <a:solidFill>
                  <a:schemeClr val="bg2"/>
                </a:solidFill>
                <a:latin typeface="Arial" pitchFamily="34" charset="0"/>
              </a:rPr>
              <a:pPr eaLnBrk="1" hangingPunct="1"/>
              <a:t>20</a:t>
            </a:fld>
            <a:endParaRPr lang="en-US" altLang="zh-CN" sz="1400" smtClean="0">
              <a:solidFill>
                <a:schemeClr val="bg2"/>
              </a:solidFill>
              <a:latin typeface="Arial" pitchFamily="34" charset="0"/>
            </a:endParaRPr>
          </a:p>
        </p:txBody>
      </p:sp>
      <p:sp>
        <p:nvSpPr>
          <p:cNvPr id="22531" name="Rectangle 2"/>
          <p:cNvSpPr>
            <a:spLocks noGrp="1" noChangeArrowheads="1"/>
          </p:cNvSpPr>
          <p:nvPr>
            <p:ph type="title"/>
          </p:nvPr>
        </p:nvSpPr>
        <p:spPr>
          <a:xfrm>
            <a:off x="457200" y="533400"/>
            <a:ext cx="7772400" cy="762000"/>
          </a:xfrm>
        </p:spPr>
        <p:txBody>
          <a:bodyPr/>
          <a:lstStyle/>
          <a:p>
            <a:pPr algn="ctr" eaLnBrk="1" hangingPunct="1"/>
            <a:r>
              <a:rPr lang="zh-CN" altLang="en-US" b="1" smtClean="0"/>
              <a:t>继承的含义</a:t>
            </a:r>
          </a:p>
        </p:txBody>
      </p:sp>
      <p:sp>
        <p:nvSpPr>
          <p:cNvPr id="22532" name="Rectangle 3"/>
          <p:cNvSpPr>
            <a:spLocks noGrp="1" noChangeArrowheads="1"/>
          </p:cNvSpPr>
          <p:nvPr>
            <p:ph type="body" idx="1"/>
          </p:nvPr>
        </p:nvSpPr>
        <p:spPr>
          <a:xfrm>
            <a:off x="468313" y="1916113"/>
            <a:ext cx="8178800" cy="2228850"/>
          </a:xfrm>
        </p:spPr>
        <p:txBody>
          <a:bodyPr/>
          <a:lstStyle/>
          <a:p>
            <a:pPr eaLnBrk="1" hangingPunct="1"/>
            <a:r>
              <a:rPr lang="zh-CN" altLang="en-US" b="1" smtClean="0">
                <a:latin typeface="Times New Roman" pitchFamily="18" charset="0"/>
                <a:cs typeface="Times New Roman" pitchFamily="18" charset="0"/>
              </a:rPr>
              <a:t>子类继承父类的状态与方法。</a:t>
            </a:r>
          </a:p>
          <a:p>
            <a:pPr eaLnBrk="1" hangingPunct="1"/>
            <a:r>
              <a:rPr lang="zh-CN" altLang="en-US" b="1" smtClean="0">
                <a:latin typeface="Times New Roman" pitchFamily="18" charset="0"/>
                <a:cs typeface="Times New Roman" pitchFamily="18" charset="0"/>
              </a:rPr>
              <a:t>子类可以增加新的变量和方法。</a:t>
            </a:r>
          </a:p>
          <a:p>
            <a:pPr eaLnBrk="1" hangingPunct="1"/>
            <a:r>
              <a:rPr lang="zh-CN" altLang="en-US" b="1" smtClean="0">
                <a:latin typeface="Times New Roman" pitchFamily="18" charset="0"/>
                <a:cs typeface="Times New Roman" pitchFamily="18" charset="0"/>
              </a:rPr>
              <a:t>子类可以重写</a:t>
            </a:r>
            <a:r>
              <a:rPr lang="en-US" altLang="zh-CN" b="1" smtClean="0">
                <a:latin typeface="Times New Roman" pitchFamily="18" charset="0"/>
                <a:cs typeface="Times New Roman" pitchFamily="18" charset="0"/>
              </a:rPr>
              <a:t>(Override)</a:t>
            </a:r>
            <a:r>
              <a:rPr lang="zh-CN" altLang="zh-CN" b="1" smtClean="0">
                <a:latin typeface="Times New Roman" pitchFamily="18" charset="0"/>
                <a:cs typeface="Times New Roman" pitchFamily="18" charset="0"/>
              </a:rPr>
              <a:t>继承来的方法。</a:t>
            </a:r>
          </a:p>
          <a:p>
            <a:pPr eaLnBrk="1" hangingPunct="1"/>
            <a:endParaRPr lang="zh-CN" altLang="zh-CN" b="1" smtClean="0">
              <a:latin typeface="Times New Roman" pitchFamily="18" charset="0"/>
              <a:cs typeface="Times New Roman" pitchFamily="18" charset="0"/>
            </a:endParaRPr>
          </a:p>
          <a:p>
            <a:pPr eaLnBrk="1" hangingPunct="1">
              <a:buFont typeface="Wingdings" pitchFamily="2" charset="2"/>
              <a:buNone/>
            </a:pPr>
            <a:r>
              <a:rPr lang="zh-CN" altLang="en-US" b="1" smtClean="0">
                <a:latin typeface="Times New Roman" pitchFamily="18" charset="0"/>
                <a:cs typeface="Times New Roman" pitchFamily="18" charset="0"/>
              </a:rPr>
              <a:t>注：继承关系可以有多层，子类要继承它所有父类的方法与状态。</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A041A4C-1C70-4B47-A7D4-3EF35216CDCF}" type="slidenum">
              <a:rPr lang="en-US" altLang="zh-CN" sz="1400" smtClean="0">
                <a:solidFill>
                  <a:schemeClr val="bg2"/>
                </a:solidFill>
                <a:latin typeface="Arial" pitchFamily="34" charset="0"/>
              </a:rPr>
              <a:pPr eaLnBrk="1" hangingPunct="1"/>
              <a:t>21</a:t>
            </a:fld>
            <a:endParaRPr lang="en-US" altLang="zh-CN" sz="1400" smtClean="0">
              <a:solidFill>
                <a:schemeClr val="bg2"/>
              </a:solidFill>
              <a:latin typeface="Arial" pitchFamily="34" charset="0"/>
            </a:endParaRPr>
          </a:p>
        </p:txBody>
      </p:sp>
      <p:sp>
        <p:nvSpPr>
          <p:cNvPr id="23555" name="Rectangle 1026"/>
          <p:cNvSpPr>
            <a:spLocks noGrp="1" noChangeArrowheads="1"/>
          </p:cNvSpPr>
          <p:nvPr>
            <p:ph type="title"/>
          </p:nvPr>
        </p:nvSpPr>
        <p:spPr/>
        <p:txBody>
          <a:bodyPr/>
          <a:lstStyle/>
          <a:p>
            <a:pPr algn="ctr" eaLnBrk="1" hangingPunct="1"/>
            <a:r>
              <a:rPr lang="en-US" altLang="zh-CN" b="1" smtClean="0">
                <a:latin typeface="Times New Roman" pitchFamily="18" charset="0"/>
                <a:cs typeface="Times New Roman" pitchFamily="18" charset="0"/>
              </a:rPr>
              <a:t>Java </a:t>
            </a:r>
            <a:r>
              <a:rPr lang="zh-CN" altLang="zh-CN" b="1" smtClean="0">
                <a:latin typeface="Times New Roman" pitchFamily="18" charset="0"/>
                <a:cs typeface="Times New Roman" pitchFamily="18" charset="0"/>
              </a:rPr>
              <a:t>中的</a:t>
            </a:r>
            <a:r>
              <a:rPr lang="en-US" altLang="zh-CN" b="1" smtClean="0">
                <a:latin typeface="Times New Roman" pitchFamily="18" charset="0"/>
                <a:cs typeface="Times New Roman" pitchFamily="18" charset="0"/>
              </a:rPr>
              <a:t>Object</a:t>
            </a:r>
            <a:r>
              <a:rPr lang="zh-CN" altLang="zh-CN" b="1" smtClean="0">
                <a:latin typeface="Times New Roman" pitchFamily="18" charset="0"/>
                <a:cs typeface="Times New Roman" pitchFamily="18" charset="0"/>
              </a:rPr>
              <a:t>类</a:t>
            </a:r>
            <a:endParaRPr lang="zh-CN" altLang="en-US" b="1" smtClean="0">
              <a:latin typeface="Times New Roman" pitchFamily="18" charset="0"/>
              <a:cs typeface="Times New Roman" pitchFamily="18" charset="0"/>
            </a:endParaRPr>
          </a:p>
        </p:txBody>
      </p:sp>
      <p:sp>
        <p:nvSpPr>
          <p:cNvPr id="23556" name="Rectangle 1027"/>
          <p:cNvSpPr>
            <a:spLocks noGrp="1" noChangeArrowheads="1"/>
          </p:cNvSpPr>
          <p:nvPr>
            <p:ph type="body" idx="1"/>
          </p:nvPr>
        </p:nvSpPr>
        <p:spPr>
          <a:xfrm>
            <a:off x="468313" y="1916113"/>
            <a:ext cx="8178800" cy="2798762"/>
          </a:xfrm>
        </p:spPr>
        <p:txBody>
          <a:bodyPr/>
          <a:lstStyle/>
          <a:p>
            <a:pPr eaLnBrk="1" hangingPunct="1"/>
            <a:r>
              <a:rPr lang="en-US" altLang="zh-CN" b="1" dirty="0" smtClean="0">
                <a:latin typeface="Times New Roman" pitchFamily="18" charset="0"/>
                <a:cs typeface="Times New Roman" pitchFamily="18" charset="0"/>
              </a:rPr>
              <a:t>Java</a:t>
            </a:r>
            <a:r>
              <a:rPr lang="zh-CN" altLang="zh-CN" b="1" dirty="0" smtClean="0">
                <a:latin typeface="Times New Roman" pitchFamily="18" charset="0"/>
                <a:cs typeface="Times New Roman" pitchFamily="18" charset="0"/>
              </a:rPr>
              <a:t>中的</a:t>
            </a:r>
            <a:r>
              <a:rPr lang="en-US" altLang="zh-CN" b="1" dirty="0" smtClean="0">
                <a:latin typeface="Times New Roman" pitchFamily="18" charset="0"/>
                <a:cs typeface="Times New Roman" pitchFamily="18" charset="0"/>
              </a:rPr>
              <a:t>Object</a:t>
            </a:r>
            <a:r>
              <a:rPr lang="zh-CN" altLang="zh-CN" b="1" dirty="0" smtClean="0">
                <a:latin typeface="Times New Roman" pitchFamily="18" charset="0"/>
                <a:cs typeface="Times New Roman" pitchFamily="18" charset="0"/>
              </a:rPr>
              <a:t>类是最顶层的类，所有</a:t>
            </a:r>
            <a:r>
              <a:rPr lang="zh-CN" altLang="en-US" b="1" dirty="0" smtClean="0">
                <a:latin typeface="Times New Roman" pitchFamily="18" charset="0"/>
                <a:cs typeface="Times New Roman" pitchFamily="18" charset="0"/>
              </a:rPr>
              <a:t>其它</a:t>
            </a:r>
            <a:r>
              <a:rPr lang="zh-CN" altLang="zh-CN" b="1" dirty="0" smtClean="0">
                <a:latin typeface="Times New Roman" pitchFamily="18" charset="0"/>
                <a:cs typeface="Times New Roman" pitchFamily="18" charset="0"/>
              </a:rPr>
              <a:t>的类都是它直接或间接的子类。</a:t>
            </a:r>
          </a:p>
          <a:p>
            <a:pPr eaLnBrk="1" hangingPunct="1"/>
            <a:r>
              <a:rPr lang="zh-CN" altLang="zh-CN" b="1" dirty="0" smtClean="0">
                <a:latin typeface="Times New Roman" pitchFamily="18" charset="0"/>
                <a:cs typeface="Times New Roman" pitchFamily="18" charset="0"/>
              </a:rPr>
              <a:t>类型是</a:t>
            </a:r>
            <a:r>
              <a:rPr lang="en-US" altLang="zh-CN" b="1" dirty="0" smtClean="0">
                <a:latin typeface="Times New Roman" pitchFamily="18" charset="0"/>
                <a:cs typeface="Times New Roman" pitchFamily="18" charset="0"/>
              </a:rPr>
              <a:t>Object</a:t>
            </a:r>
            <a:r>
              <a:rPr lang="zh-CN" altLang="zh-CN" b="1" dirty="0" smtClean="0">
                <a:latin typeface="Times New Roman" pitchFamily="18" charset="0"/>
                <a:cs typeface="Times New Roman" pitchFamily="18" charset="0"/>
              </a:rPr>
              <a:t>的变量可以指向任意的对象。</a:t>
            </a:r>
          </a:p>
          <a:p>
            <a:pPr eaLnBrk="1" hangingPunct="1"/>
            <a:r>
              <a:rPr lang="en-US" altLang="zh-CN" b="1" dirty="0" smtClean="0">
                <a:latin typeface="Times New Roman" pitchFamily="18" charset="0"/>
                <a:cs typeface="Times New Roman" pitchFamily="18" charset="0"/>
              </a:rPr>
              <a:t>Object</a:t>
            </a:r>
            <a:r>
              <a:rPr lang="zh-CN" altLang="zh-CN" b="1" dirty="0" smtClean="0">
                <a:latin typeface="Times New Roman" pitchFamily="18" charset="0"/>
                <a:cs typeface="Times New Roman" pitchFamily="18" charset="0"/>
              </a:rPr>
              <a:t>提供了运行在</a:t>
            </a:r>
            <a:r>
              <a:rPr lang="en-US" altLang="zh-CN" b="1" dirty="0" smtClean="0">
                <a:latin typeface="Times New Roman" pitchFamily="18" charset="0"/>
                <a:cs typeface="Times New Roman" pitchFamily="18" charset="0"/>
              </a:rPr>
              <a:t>JVM</a:t>
            </a:r>
            <a:r>
              <a:rPr lang="zh-CN" altLang="zh-CN" b="1" dirty="0" smtClean="0">
                <a:latin typeface="Times New Roman" pitchFamily="18" charset="0"/>
                <a:cs typeface="Times New Roman" pitchFamily="18" charset="0"/>
              </a:rPr>
              <a:t>中的所有对象都需要的行为（方法）。</a:t>
            </a:r>
            <a:endParaRPr lang="zh-CN" alt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ED42404-58B4-40A4-8541-A25AD8FF7FEA}" type="slidenum">
              <a:rPr lang="en-US" altLang="zh-CN" sz="1400" smtClean="0">
                <a:solidFill>
                  <a:schemeClr val="bg2"/>
                </a:solidFill>
                <a:latin typeface="Arial" pitchFamily="34" charset="0"/>
              </a:rPr>
              <a:pPr eaLnBrk="1" hangingPunct="1"/>
              <a:t>22</a:t>
            </a:fld>
            <a:endParaRPr lang="en-US" altLang="zh-CN" sz="1400" smtClean="0">
              <a:solidFill>
                <a:schemeClr val="bg2"/>
              </a:solidFill>
              <a:latin typeface="Arial" pitchFamily="34" charset="0"/>
            </a:endParaRPr>
          </a:p>
        </p:txBody>
      </p:sp>
      <p:sp>
        <p:nvSpPr>
          <p:cNvPr id="24579" name="Rectangle 2"/>
          <p:cNvSpPr>
            <a:spLocks noGrp="1" noChangeArrowheads="1"/>
          </p:cNvSpPr>
          <p:nvPr>
            <p:ph type="title"/>
          </p:nvPr>
        </p:nvSpPr>
        <p:spPr/>
        <p:txBody>
          <a:bodyPr/>
          <a:lstStyle/>
          <a:p>
            <a:pPr algn="ctr" eaLnBrk="1" hangingPunct="1"/>
            <a:r>
              <a:rPr lang="zh-CN" altLang="en-US" b="1" smtClean="0"/>
              <a:t>继承的优点</a:t>
            </a:r>
          </a:p>
        </p:txBody>
      </p:sp>
      <p:sp>
        <p:nvSpPr>
          <p:cNvPr id="24580" name="Rectangle 3"/>
          <p:cNvSpPr>
            <a:spLocks noGrp="1" noChangeArrowheads="1"/>
          </p:cNvSpPr>
          <p:nvPr>
            <p:ph type="body" idx="1"/>
          </p:nvPr>
        </p:nvSpPr>
        <p:spPr>
          <a:xfrm>
            <a:off x="468313" y="1916113"/>
            <a:ext cx="8178800" cy="2727325"/>
          </a:xfrm>
        </p:spPr>
        <p:txBody>
          <a:bodyPr/>
          <a:lstStyle/>
          <a:p>
            <a:pPr eaLnBrk="1" hangingPunct="1"/>
            <a:r>
              <a:rPr lang="zh-CN" altLang="en-US" b="1" dirty="0" smtClean="0"/>
              <a:t>通过继承可以重用父类中的代码。</a:t>
            </a:r>
          </a:p>
          <a:p>
            <a:pPr eaLnBrk="1" hangingPunct="1"/>
            <a:r>
              <a:rPr lang="zh-CN" altLang="en-US" b="1" dirty="0" smtClean="0"/>
              <a:t>程序员可以定义含有一般行为的抽象类。抽象类中的很多方法是没有实现的。可以在抽象类的基础上定义特定的子类，实现具体的细节。</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A069A6F-F647-492A-9B7C-7AD903677FCA}" type="slidenum">
              <a:rPr lang="en-US" altLang="zh-CN" sz="1400" smtClean="0">
                <a:solidFill>
                  <a:schemeClr val="bg2"/>
                </a:solidFill>
                <a:latin typeface="Arial" pitchFamily="34" charset="0"/>
              </a:rPr>
              <a:pPr eaLnBrk="1" hangingPunct="1"/>
              <a:t>23</a:t>
            </a:fld>
            <a:endParaRPr lang="en-US" altLang="zh-CN" sz="1400" smtClean="0">
              <a:solidFill>
                <a:schemeClr val="bg2"/>
              </a:solidFill>
              <a:latin typeface="Arial" pitchFamily="34" charset="0"/>
            </a:endParaRPr>
          </a:p>
        </p:txBody>
      </p:sp>
      <p:sp>
        <p:nvSpPr>
          <p:cNvPr id="25603" name="Rectangle 2"/>
          <p:cNvSpPr>
            <a:spLocks noChangeArrowheads="1"/>
          </p:cNvSpPr>
          <p:nvPr/>
        </p:nvSpPr>
        <p:spPr bwMode="auto">
          <a:xfrm>
            <a:off x="214313" y="457200"/>
            <a:ext cx="871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000" b="1">
                <a:latin typeface="宋体" pitchFamily="2" charset="-122"/>
              </a:rPr>
              <a:t>封装</a:t>
            </a:r>
          </a:p>
        </p:txBody>
      </p:sp>
      <p:sp>
        <p:nvSpPr>
          <p:cNvPr id="25604" name="Rectangle 3"/>
          <p:cNvSpPr>
            <a:spLocks noChangeArrowheads="1"/>
          </p:cNvSpPr>
          <p:nvPr/>
        </p:nvSpPr>
        <p:spPr bwMode="auto">
          <a:xfrm>
            <a:off x="827088" y="1700213"/>
            <a:ext cx="7921625"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2"/>
              </a:buClr>
              <a:buFont typeface="Wingdings" pitchFamily="2" charset="2"/>
              <a:buChar char="l"/>
            </a:pPr>
            <a:r>
              <a:rPr lang="zh-CN" altLang="en-US" sz="3200" b="1">
                <a:latin typeface="宋体" pitchFamily="2" charset="-122"/>
              </a:rPr>
              <a:t>程序的基本封装单元是类。</a:t>
            </a:r>
          </a:p>
          <a:p>
            <a:pPr marL="342900" indent="-342900">
              <a:spcBef>
                <a:spcPct val="20000"/>
              </a:spcBef>
              <a:buClr>
                <a:schemeClr val="accent2"/>
              </a:buClr>
              <a:buFont typeface="Wingdings" pitchFamily="2" charset="2"/>
              <a:buChar char="l"/>
            </a:pPr>
            <a:r>
              <a:rPr lang="zh-CN" altLang="en-US" sz="3200" b="1">
                <a:latin typeface="Tahoma" pitchFamily="34" charset="0"/>
              </a:rPr>
              <a:t>模块化：不同对象代码之间有一定独立性，对象可以在系统中方便移动。</a:t>
            </a:r>
          </a:p>
          <a:p>
            <a:pPr marL="342900" indent="-342900">
              <a:spcBef>
                <a:spcPct val="20000"/>
              </a:spcBef>
              <a:buClr>
                <a:schemeClr val="accent2"/>
              </a:buClr>
              <a:buFont typeface="Wingdings" pitchFamily="2" charset="2"/>
              <a:buChar char="l"/>
            </a:pPr>
            <a:r>
              <a:rPr lang="zh-CN" altLang="en-US" sz="3200" b="1">
                <a:latin typeface="Tahoma" pitchFamily="34" charset="0"/>
              </a:rPr>
              <a:t>信息隐藏：</a:t>
            </a:r>
            <a:r>
              <a:rPr lang="zh-CN" altLang="en-US" sz="3200" b="1">
                <a:latin typeface="宋体" pitchFamily="2" charset="-122"/>
              </a:rPr>
              <a:t>通过接口将内部复杂的实现细节隐藏了，</a:t>
            </a:r>
            <a:r>
              <a:rPr lang="zh-CN" altLang="en-US" sz="3200" b="1">
                <a:latin typeface="Tahoma" pitchFamily="34" charset="0"/>
              </a:rPr>
              <a:t>保证修改对象信息时，不会对访问它的对象产生影响。</a:t>
            </a:r>
          </a:p>
          <a:p>
            <a:pPr marL="342900" indent="-342900">
              <a:lnSpc>
                <a:spcPct val="90000"/>
              </a:lnSpc>
              <a:spcBef>
                <a:spcPct val="20000"/>
              </a:spcBef>
              <a:buClr>
                <a:schemeClr val="accent2"/>
              </a:buClr>
              <a:buFont typeface="Wingdings" pitchFamily="2" charset="2"/>
              <a:buChar char="l"/>
            </a:pPr>
            <a:r>
              <a:rPr lang="zh-CN" altLang="en-US" sz="3200" b="1">
                <a:latin typeface="宋体" pitchFamily="2" charset="-122"/>
              </a:rPr>
              <a:t>简化操作：通过调用简单的接口就可以操纵对象。</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8AC3FD8-1358-4F03-836C-372815913F8F}" type="slidenum">
              <a:rPr lang="en-US" altLang="zh-CN" sz="1400" smtClean="0">
                <a:solidFill>
                  <a:schemeClr val="bg2"/>
                </a:solidFill>
                <a:latin typeface="Arial" pitchFamily="34" charset="0"/>
              </a:rPr>
              <a:pPr eaLnBrk="1" hangingPunct="1"/>
              <a:t>24</a:t>
            </a:fld>
            <a:endParaRPr lang="en-US" altLang="zh-CN" sz="1400" smtClean="0">
              <a:solidFill>
                <a:schemeClr val="bg2"/>
              </a:solidFill>
              <a:latin typeface="Arial" pitchFamily="34" charset="0"/>
            </a:endParaRPr>
          </a:p>
        </p:txBody>
      </p:sp>
      <p:sp>
        <p:nvSpPr>
          <p:cNvPr id="26627" name="Rectangle 2"/>
          <p:cNvSpPr>
            <a:spLocks noChangeArrowheads="1"/>
          </p:cNvSpPr>
          <p:nvPr/>
        </p:nvSpPr>
        <p:spPr bwMode="auto">
          <a:xfrm>
            <a:off x="3733800" y="5334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b="1">
                <a:latin typeface="宋体" pitchFamily="2" charset="-122"/>
              </a:rPr>
              <a:t>多态性</a:t>
            </a:r>
          </a:p>
        </p:txBody>
      </p:sp>
      <p:sp>
        <p:nvSpPr>
          <p:cNvPr id="26628" name="Text Box 7"/>
          <p:cNvSpPr txBox="1">
            <a:spLocks noChangeArrowheads="1"/>
          </p:cNvSpPr>
          <p:nvPr/>
        </p:nvSpPr>
        <p:spPr bwMode="auto">
          <a:xfrm>
            <a:off x="755650" y="1916113"/>
            <a:ext cx="82089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l"/>
            </a:pPr>
            <a:r>
              <a:rPr lang="zh-CN" altLang="en-US" sz="3200" b="1">
                <a:latin typeface="宋体" pitchFamily="2" charset="-122"/>
              </a:rPr>
              <a:t>现实世界中的实体具有多态性，如水。</a:t>
            </a:r>
          </a:p>
          <a:p>
            <a:pPr eaLnBrk="1" hangingPunct="1">
              <a:spcBef>
                <a:spcPct val="50000"/>
              </a:spcBef>
              <a:buFont typeface="Wingdings" pitchFamily="2" charset="2"/>
              <a:buChar char="l"/>
            </a:pPr>
            <a:r>
              <a:rPr lang="zh-CN" altLang="en-US" sz="3200" b="1">
                <a:latin typeface="宋体" pitchFamily="2" charset="-122"/>
              </a:rPr>
              <a:t>多态性应用于面向对象的编程，表现为对象对外的同一接口，内部有不同实现，因而表现出不同的行为。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BB8C3AA-EC02-4402-AA19-0B2538520133}" type="slidenum">
              <a:rPr lang="en-US" altLang="zh-CN" sz="1400" smtClean="0">
                <a:solidFill>
                  <a:schemeClr val="bg2"/>
                </a:solidFill>
                <a:latin typeface="Arial" pitchFamily="34" charset="0"/>
              </a:rPr>
              <a:pPr eaLnBrk="1" hangingPunct="1"/>
              <a:t>25</a:t>
            </a:fld>
            <a:endParaRPr lang="en-US" altLang="zh-CN" sz="1400" smtClean="0">
              <a:solidFill>
                <a:schemeClr val="bg2"/>
              </a:solidFill>
              <a:latin typeface="Arial" pitchFamily="34" charset="0"/>
            </a:endParaRPr>
          </a:p>
        </p:txBody>
      </p:sp>
      <p:sp>
        <p:nvSpPr>
          <p:cNvPr id="27651" name="Rectangle 2"/>
          <p:cNvSpPr>
            <a:spLocks noGrp="1" noChangeArrowheads="1"/>
          </p:cNvSpPr>
          <p:nvPr>
            <p:ph type="title"/>
          </p:nvPr>
        </p:nvSpPr>
        <p:spPr>
          <a:xfrm>
            <a:off x="468313" y="0"/>
            <a:ext cx="8229600" cy="1139825"/>
          </a:xfrm>
        </p:spPr>
        <p:txBody>
          <a:bodyPr/>
          <a:lstStyle/>
          <a:p>
            <a:pPr algn="ctr" eaLnBrk="1" hangingPunct="1"/>
            <a:r>
              <a:rPr lang="zh-CN" altLang="en-US" sz="3600" b="1" smtClean="0"/>
              <a:t>面向对象编程的主要特点</a:t>
            </a:r>
          </a:p>
        </p:txBody>
      </p:sp>
      <p:sp>
        <p:nvSpPr>
          <p:cNvPr id="27652" name="Rectangle 3"/>
          <p:cNvSpPr>
            <a:spLocks noGrp="1" noChangeArrowheads="1"/>
          </p:cNvSpPr>
          <p:nvPr>
            <p:ph type="body" idx="1"/>
          </p:nvPr>
        </p:nvSpPr>
        <p:spPr>
          <a:xfrm>
            <a:off x="468313" y="1700213"/>
            <a:ext cx="8229600" cy="4105275"/>
          </a:xfrm>
        </p:spPr>
        <p:txBody>
          <a:bodyPr/>
          <a:lstStyle/>
          <a:p>
            <a:pPr eaLnBrk="1" hangingPunct="1">
              <a:lnSpc>
                <a:spcPct val="90000"/>
              </a:lnSpc>
            </a:pPr>
            <a:r>
              <a:rPr lang="zh-CN" altLang="en-US" sz="2800" b="1" dirty="0" smtClean="0">
                <a:latin typeface="Times New Roman" pitchFamily="18" charset="0"/>
                <a:cs typeface="Times New Roman" pitchFamily="18" charset="0"/>
              </a:rPr>
              <a:t>封装性（</a:t>
            </a:r>
            <a:r>
              <a:rPr lang="en-US" altLang="zh-CN" sz="2800" b="1" dirty="0" smtClean="0">
                <a:latin typeface="Times New Roman" pitchFamily="18" charset="0"/>
                <a:cs typeface="Times New Roman" pitchFamily="18" charset="0"/>
              </a:rPr>
              <a:t>Encapsulation</a:t>
            </a:r>
            <a:r>
              <a:rPr lang="zh-CN" altLang="en-US" sz="2800" b="1" dirty="0" smtClean="0">
                <a:latin typeface="Times New Roman" pitchFamily="18" charset="0"/>
                <a:cs typeface="Times New Roman" pitchFamily="18" charset="0"/>
              </a:rPr>
              <a:t>）：实现模块化（</a:t>
            </a:r>
            <a:r>
              <a:rPr lang="en-US" altLang="zh-CN" sz="2800" b="1" i="1" dirty="0" smtClean="0">
                <a:latin typeface="Times New Roman" pitchFamily="18" charset="0"/>
                <a:cs typeface="Times New Roman" pitchFamily="18" charset="0"/>
              </a:rPr>
              <a:t>modularity</a:t>
            </a:r>
            <a:r>
              <a:rPr lang="zh-CN" altLang="en-US" sz="2800" b="1" dirty="0" smtClean="0">
                <a:latin typeface="Times New Roman" pitchFamily="18" charset="0"/>
                <a:cs typeface="Times New Roman" pitchFamily="18" charset="0"/>
              </a:rPr>
              <a:t>）和信息隐藏（</a:t>
            </a:r>
            <a:r>
              <a:rPr lang="en-US" altLang="zh-CN" sz="2800" b="1" i="1" dirty="0" smtClean="0">
                <a:latin typeface="Times New Roman" pitchFamily="18" charset="0"/>
                <a:cs typeface="Times New Roman" pitchFamily="18" charset="0"/>
              </a:rPr>
              <a:t>information hiding</a:t>
            </a:r>
            <a:r>
              <a:rPr lang="zh-CN" altLang="en-US" sz="2800" b="1" dirty="0" smtClean="0">
                <a:latin typeface="Times New Roman" pitchFamily="18" charset="0"/>
                <a:cs typeface="Times New Roman" pitchFamily="18" charset="0"/>
              </a:rPr>
              <a:t>），有利于程序的可移植性。</a:t>
            </a:r>
          </a:p>
          <a:p>
            <a:pPr eaLnBrk="1" hangingPunct="1">
              <a:lnSpc>
                <a:spcPct val="90000"/>
              </a:lnSpc>
            </a:pPr>
            <a:r>
              <a:rPr lang="zh-CN" altLang="en-US" sz="2800" b="1" dirty="0" smtClean="0">
                <a:latin typeface="Times New Roman" pitchFamily="18" charset="0"/>
                <a:cs typeface="Times New Roman" pitchFamily="18" charset="0"/>
              </a:rPr>
              <a:t>继承性（</a:t>
            </a:r>
            <a:r>
              <a:rPr lang="en-US" altLang="zh-CN" sz="2800" b="1" dirty="0" smtClean="0">
                <a:latin typeface="Times New Roman" pitchFamily="18" charset="0"/>
                <a:cs typeface="Times New Roman" pitchFamily="18" charset="0"/>
              </a:rPr>
              <a:t>Inheritance</a:t>
            </a:r>
            <a:r>
              <a:rPr lang="zh-CN" altLang="en-US" sz="2800" b="1" dirty="0" smtClean="0">
                <a:latin typeface="Times New Roman" pitchFamily="18" charset="0"/>
                <a:cs typeface="Times New Roman" pitchFamily="18" charset="0"/>
              </a:rPr>
              <a:t>）：定义对象之间的层次关系，下层的对象继承了上层对象的特性，可以实现程序代码重用，并且有效地组织整个程序。</a:t>
            </a:r>
          </a:p>
          <a:p>
            <a:pPr eaLnBrk="1" hangingPunct="1">
              <a:lnSpc>
                <a:spcPct val="90000"/>
              </a:lnSpc>
            </a:pPr>
            <a:r>
              <a:rPr lang="zh-CN" altLang="en-US" sz="2800" b="1" dirty="0" smtClean="0">
                <a:latin typeface="Times New Roman" pitchFamily="18" charset="0"/>
                <a:cs typeface="Times New Roman" pitchFamily="18" charset="0"/>
              </a:rPr>
              <a:t>多态性（</a:t>
            </a:r>
            <a:r>
              <a:rPr lang="en-US" altLang="zh-CN" sz="2800" b="1" dirty="0" smtClean="0">
                <a:latin typeface="Times New Roman" pitchFamily="18" charset="0"/>
                <a:cs typeface="Times New Roman" pitchFamily="18" charset="0"/>
              </a:rPr>
              <a:t>Polymorphism</a:t>
            </a:r>
            <a:r>
              <a:rPr lang="zh-CN" altLang="en-US" sz="2800" b="1" dirty="0" smtClean="0">
                <a:latin typeface="Times New Roman" pitchFamily="18" charset="0"/>
                <a:cs typeface="Times New Roman" pitchFamily="18" charset="0"/>
              </a:rPr>
              <a:t>）：使程序运行时对象的一种接口可以提供多种不同的操作，提高程序的灵活性。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EB7ADCD-ECED-4314-8D27-0E94D65B19F9}" type="slidenum">
              <a:rPr lang="en-US" altLang="zh-CN" sz="1400" smtClean="0">
                <a:solidFill>
                  <a:schemeClr val="bg2"/>
                </a:solidFill>
                <a:latin typeface="Arial" pitchFamily="34" charset="0"/>
              </a:rPr>
              <a:pPr eaLnBrk="1" hangingPunct="1"/>
              <a:t>26</a:t>
            </a:fld>
            <a:endParaRPr lang="en-US" altLang="zh-CN" sz="1400" smtClean="0">
              <a:solidFill>
                <a:schemeClr val="bg2"/>
              </a:solidFill>
              <a:latin typeface="Arial" pitchFamily="34" charset="0"/>
            </a:endParaRPr>
          </a:p>
        </p:txBody>
      </p:sp>
      <p:sp>
        <p:nvSpPr>
          <p:cNvPr id="28675" name="Rectangle 1026"/>
          <p:cNvSpPr>
            <a:spLocks noChangeArrowheads="1"/>
          </p:cNvSpPr>
          <p:nvPr/>
        </p:nvSpPr>
        <p:spPr bwMode="auto">
          <a:xfrm>
            <a:off x="457200" y="1457325"/>
            <a:ext cx="8507288"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3200" b="1" dirty="0"/>
              <a:t>        掌握面向对象的困难之处在于思路的转换。</a:t>
            </a:r>
          </a:p>
          <a:p>
            <a:pPr>
              <a:lnSpc>
                <a:spcPct val="150000"/>
              </a:lnSpc>
            </a:pPr>
            <a:r>
              <a:rPr lang="zh-CN" altLang="en-US" sz="3200" b="1" dirty="0"/>
              <a:t>        我们通常习惯于考虑解决问题的方法，而不是考虑将问题抽象成对象再去解决它。</a:t>
            </a:r>
          </a:p>
        </p:txBody>
      </p:sp>
      <p:sp>
        <p:nvSpPr>
          <p:cNvPr id="28676" name="Rectangle 1027"/>
          <p:cNvSpPr>
            <a:spLocks noChangeArrowheads="1"/>
          </p:cNvSpPr>
          <p:nvPr/>
        </p:nvSpPr>
        <p:spPr bwMode="auto">
          <a:xfrm>
            <a:off x="500063" y="549275"/>
            <a:ext cx="8358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000" b="1"/>
              <a:t>面向对象编程的难点</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332D257-AF3D-445D-89CD-C8A39BA3E5EE}" type="slidenum">
              <a:rPr lang="en-US" altLang="zh-CN" sz="1400" smtClean="0">
                <a:solidFill>
                  <a:schemeClr val="bg2"/>
                </a:solidFill>
                <a:latin typeface="Arial" pitchFamily="34" charset="0"/>
              </a:rPr>
              <a:pPr eaLnBrk="1" hangingPunct="1"/>
              <a:t>27</a:t>
            </a:fld>
            <a:endParaRPr lang="en-US" altLang="zh-CN" sz="1400" smtClean="0">
              <a:solidFill>
                <a:schemeClr val="bg2"/>
              </a:solidFill>
              <a:latin typeface="Arial" pitchFamily="34" charset="0"/>
            </a:endParaRPr>
          </a:p>
        </p:txBody>
      </p:sp>
      <p:sp>
        <p:nvSpPr>
          <p:cNvPr id="29699" name="Rectangle 1026"/>
          <p:cNvSpPr>
            <a:spLocks noChangeArrowheads="1"/>
          </p:cNvSpPr>
          <p:nvPr/>
        </p:nvSpPr>
        <p:spPr bwMode="auto">
          <a:xfrm>
            <a:off x="457200" y="1457325"/>
            <a:ext cx="817880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3200" b="1"/>
              <a:t>        过程化程序设计先确定算法，再确定数据结构；面向对象编程先确定数据结构，再确定运算。</a:t>
            </a:r>
            <a:endParaRPr lang="en-US" altLang="zh-CN" sz="3200" b="1"/>
          </a:p>
          <a:p>
            <a:pPr>
              <a:lnSpc>
                <a:spcPct val="150000"/>
              </a:lnSpc>
            </a:pPr>
            <a:r>
              <a:rPr lang="zh-CN" altLang="en-US" sz="3200" b="1"/>
              <a:t>        面向过程编程的程序员，习惯于建立数据结构存放数据并定义方法（函数）来操作数据；面向对象编程的程序员则构造一个对象模型，将数据与方法组织在一起。</a:t>
            </a:r>
          </a:p>
        </p:txBody>
      </p:sp>
      <p:sp>
        <p:nvSpPr>
          <p:cNvPr id="29700" name="Rectangle 1027"/>
          <p:cNvSpPr>
            <a:spLocks noChangeArrowheads="1"/>
          </p:cNvSpPr>
          <p:nvPr/>
        </p:nvSpPr>
        <p:spPr bwMode="auto">
          <a:xfrm>
            <a:off x="500063" y="549275"/>
            <a:ext cx="8358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t>面向对象编程与面向过程编程的区别</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0231F88-2CFC-4662-9C54-F95D750F4AF5}" type="slidenum">
              <a:rPr lang="en-US" altLang="zh-CN" sz="1400" smtClean="0">
                <a:solidFill>
                  <a:schemeClr val="bg2"/>
                </a:solidFill>
                <a:latin typeface="Arial" pitchFamily="34" charset="0"/>
              </a:rPr>
              <a:pPr eaLnBrk="1" hangingPunct="1"/>
              <a:t>28</a:t>
            </a:fld>
            <a:endParaRPr lang="en-US" altLang="zh-CN" sz="1400" smtClean="0">
              <a:solidFill>
                <a:schemeClr val="bg2"/>
              </a:solidFill>
              <a:latin typeface="Arial" pitchFamily="34" charset="0"/>
            </a:endParaRPr>
          </a:p>
        </p:txBody>
      </p:sp>
      <p:sp>
        <p:nvSpPr>
          <p:cNvPr id="4099" name="Rectangle 1026"/>
          <p:cNvSpPr>
            <a:spLocks noChangeArrowheads="1"/>
          </p:cNvSpPr>
          <p:nvPr/>
        </p:nvSpPr>
        <p:spPr bwMode="auto">
          <a:xfrm>
            <a:off x="457200" y="1457325"/>
            <a:ext cx="8178800" cy="5043488"/>
          </a:xfrm>
          <a:prstGeom prst="rect">
            <a:avLst/>
          </a:prstGeom>
          <a:noFill/>
          <a:ln w="9525">
            <a:noFill/>
            <a:miter lim="800000"/>
            <a:headEnd/>
            <a:tailEnd/>
          </a:ln>
        </p:spPr>
        <p:txBody>
          <a:bodyPr/>
          <a:lstStyle/>
          <a:p>
            <a:pPr>
              <a:lnSpc>
                <a:spcPct val="150000"/>
              </a:lnSpc>
              <a:defRPr/>
            </a:pPr>
            <a:r>
              <a:rPr lang="zh-CN" altLang="en-US" sz="3200" b="1" dirty="0"/>
              <a:t>例：编写一个驾驶汽车的方法。</a:t>
            </a:r>
          </a:p>
          <a:p>
            <a:pPr marL="342900" indent="-342900">
              <a:spcBef>
                <a:spcPct val="20000"/>
              </a:spcBef>
              <a:buClr>
                <a:srgbClr val="FFCC00"/>
              </a:buClr>
              <a:buSzPct val="70000"/>
              <a:defRPr/>
            </a:pPr>
            <a:r>
              <a:rPr kumimoji="0" lang="zh-CN" altLang="en-US" sz="3200" b="1" kern="0" dirty="0">
                <a:latin typeface="Garamond"/>
                <a:ea typeface="宋体"/>
              </a:rPr>
              <a:t>面向过程的程序设计：</a:t>
            </a:r>
          </a:p>
          <a:p>
            <a:pPr marL="342900" indent="-342900">
              <a:spcBef>
                <a:spcPct val="20000"/>
              </a:spcBef>
              <a:buClr>
                <a:srgbClr val="FFCC00"/>
              </a:buClr>
              <a:buSzPct val="70000"/>
              <a:defRPr/>
            </a:pPr>
            <a:r>
              <a:rPr kumimoji="0" lang="zh-CN" altLang="en-US" sz="3200" b="1" kern="0" dirty="0">
                <a:latin typeface="Garamond"/>
                <a:ea typeface="宋体"/>
              </a:rPr>
              <a:t>        编写一个方法，</a:t>
            </a:r>
            <a:r>
              <a:rPr kumimoji="0" lang="en-US" altLang="zh-CN" sz="3200" b="1" kern="0" dirty="0">
                <a:latin typeface="Garamond"/>
                <a:ea typeface="宋体"/>
              </a:rPr>
              <a:t>void </a:t>
            </a:r>
            <a:r>
              <a:rPr kumimoji="0" lang="en-US" altLang="zh-CN" sz="3200" b="1" kern="0" dirty="0" err="1">
                <a:latin typeface="Garamond"/>
                <a:ea typeface="宋体"/>
              </a:rPr>
              <a:t>drivecar</a:t>
            </a:r>
            <a:r>
              <a:rPr kumimoji="0" lang="en-US" altLang="zh-CN" sz="3200" b="1" kern="0" dirty="0">
                <a:latin typeface="Garamond"/>
                <a:ea typeface="宋体"/>
              </a:rPr>
              <a:t>()</a:t>
            </a:r>
            <a:r>
              <a:rPr kumimoji="0" lang="zh-CN" altLang="en-US" sz="3200" b="1" kern="0" dirty="0">
                <a:latin typeface="Garamond"/>
                <a:ea typeface="宋体"/>
              </a:rPr>
              <a:t>。</a:t>
            </a:r>
            <a:endParaRPr kumimoji="0" lang="en-US" altLang="zh-CN" sz="3200" b="1" kern="0" dirty="0">
              <a:latin typeface="Garamond"/>
              <a:ea typeface="宋体"/>
            </a:endParaRPr>
          </a:p>
          <a:p>
            <a:pPr marL="342900" indent="-342900">
              <a:spcBef>
                <a:spcPct val="20000"/>
              </a:spcBef>
              <a:buClr>
                <a:srgbClr val="FFCC00"/>
              </a:buClr>
              <a:buSzPct val="70000"/>
              <a:defRPr/>
            </a:pPr>
            <a:r>
              <a:rPr kumimoji="0" lang="zh-CN" altLang="en-US" sz="3200" b="1" kern="0" dirty="0">
                <a:latin typeface="Garamond"/>
                <a:ea typeface="宋体"/>
              </a:rPr>
              <a:t>面向对象的程序设计：</a:t>
            </a:r>
          </a:p>
          <a:p>
            <a:pPr marL="342900" indent="-342900">
              <a:spcBef>
                <a:spcPct val="20000"/>
              </a:spcBef>
              <a:buClr>
                <a:srgbClr val="FFCC00"/>
              </a:buClr>
              <a:buSzPct val="70000"/>
              <a:defRPr/>
            </a:pPr>
            <a:r>
              <a:rPr kumimoji="0" lang="zh-CN" altLang="en-US" sz="3200" b="1" kern="0" dirty="0">
                <a:latin typeface="Garamond"/>
                <a:ea typeface="宋体"/>
              </a:rPr>
              <a:t>        将一辆汽车看成一个对象，将所有汽车对象的共性抽取出来，设计一个类</a:t>
            </a:r>
            <a:r>
              <a:rPr kumimoji="0" lang="en-US" altLang="zh-CN" sz="3200" b="1" kern="0" dirty="0">
                <a:latin typeface="Garamond"/>
                <a:ea typeface="宋体"/>
              </a:rPr>
              <a:t>Car</a:t>
            </a:r>
            <a:r>
              <a:rPr kumimoji="0" lang="zh-CN" altLang="en-US" sz="3200" b="1" kern="0" dirty="0">
                <a:latin typeface="Garamond"/>
                <a:ea typeface="宋体"/>
              </a:rPr>
              <a:t>，类中有一个方法</a:t>
            </a:r>
            <a:r>
              <a:rPr kumimoji="0" lang="en-US" altLang="zh-CN" sz="3200" b="1" kern="0" dirty="0">
                <a:latin typeface="Garamond"/>
                <a:ea typeface="宋体"/>
              </a:rPr>
              <a:t>void drive()</a:t>
            </a:r>
            <a:r>
              <a:rPr kumimoji="0" lang="zh-CN" altLang="en-US" sz="3200" b="1" kern="0" dirty="0">
                <a:latin typeface="Garamond"/>
                <a:ea typeface="宋体"/>
              </a:rPr>
              <a:t>，用</a:t>
            </a:r>
            <a:r>
              <a:rPr kumimoji="0" lang="en-US" altLang="zh-CN" sz="3200" b="1" kern="0" dirty="0">
                <a:latin typeface="Garamond"/>
                <a:ea typeface="宋体"/>
              </a:rPr>
              <a:t>Car</a:t>
            </a:r>
            <a:r>
              <a:rPr kumimoji="0" lang="zh-CN" altLang="en-US" sz="3200" b="1" kern="0" dirty="0">
                <a:latin typeface="Garamond"/>
                <a:ea typeface="宋体"/>
              </a:rPr>
              <a:t>这个类实例化一个具体的对象</a:t>
            </a:r>
            <a:r>
              <a:rPr kumimoji="0" lang="en-US" altLang="zh-CN" sz="3200" b="1" kern="0" dirty="0">
                <a:latin typeface="Garamond"/>
                <a:ea typeface="宋体"/>
              </a:rPr>
              <a:t>car</a:t>
            </a:r>
            <a:r>
              <a:rPr kumimoji="0" lang="zh-CN" altLang="en-US" sz="3200" b="1" kern="0" dirty="0">
                <a:latin typeface="Garamond"/>
                <a:ea typeface="宋体"/>
              </a:rPr>
              <a:t>，调用：</a:t>
            </a:r>
            <a:r>
              <a:rPr kumimoji="0" lang="en-US" altLang="zh-CN" sz="3200" b="1" kern="0" dirty="0" err="1">
                <a:latin typeface="Garamond"/>
                <a:ea typeface="宋体"/>
              </a:rPr>
              <a:t>car.drive</a:t>
            </a:r>
            <a:r>
              <a:rPr kumimoji="0" lang="en-US" altLang="zh-CN" sz="3200" b="1" kern="0" dirty="0">
                <a:latin typeface="Garamond"/>
                <a:ea typeface="宋体"/>
              </a:rPr>
              <a:t>()</a:t>
            </a:r>
            <a:r>
              <a:rPr kumimoji="0" lang="zh-CN" altLang="en-US" sz="3200" b="1" kern="0" dirty="0">
                <a:latin typeface="Garamond"/>
                <a:ea typeface="宋体"/>
              </a:rPr>
              <a:t>。</a:t>
            </a:r>
          </a:p>
        </p:txBody>
      </p:sp>
      <p:sp>
        <p:nvSpPr>
          <p:cNvPr id="30724" name="Rectangle 1027"/>
          <p:cNvSpPr>
            <a:spLocks noChangeArrowheads="1"/>
          </p:cNvSpPr>
          <p:nvPr/>
        </p:nvSpPr>
        <p:spPr bwMode="auto">
          <a:xfrm>
            <a:off x="500063" y="549275"/>
            <a:ext cx="8358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t>面向对象编程与面向过程编程的区别</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A5374B-BA1C-4916-9B29-6CC2CCC70150}" type="slidenum">
              <a:rPr lang="en-US" altLang="zh-CN" sz="1400" smtClean="0">
                <a:solidFill>
                  <a:schemeClr val="bg2"/>
                </a:solidFill>
                <a:latin typeface="Arial" pitchFamily="34" charset="0"/>
              </a:rPr>
              <a:pPr eaLnBrk="1" hangingPunct="1"/>
              <a:t>29</a:t>
            </a:fld>
            <a:endParaRPr lang="en-US" altLang="zh-CN" sz="1400" smtClean="0">
              <a:solidFill>
                <a:schemeClr val="bg2"/>
              </a:solidFill>
              <a:latin typeface="Arial" pitchFamily="34" charset="0"/>
            </a:endParaRPr>
          </a:p>
        </p:txBody>
      </p:sp>
      <p:sp>
        <p:nvSpPr>
          <p:cNvPr id="4099" name="Rectangle 1026"/>
          <p:cNvSpPr>
            <a:spLocks noChangeArrowheads="1"/>
          </p:cNvSpPr>
          <p:nvPr/>
        </p:nvSpPr>
        <p:spPr bwMode="auto">
          <a:xfrm>
            <a:off x="457200" y="1457325"/>
            <a:ext cx="8178800" cy="5043488"/>
          </a:xfrm>
          <a:prstGeom prst="rect">
            <a:avLst/>
          </a:prstGeom>
          <a:noFill/>
          <a:ln w="9525">
            <a:noFill/>
            <a:miter lim="800000"/>
            <a:headEnd/>
            <a:tailEnd/>
          </a:ln>
        </p:spPr>
        <p:txBody>
          <a:bodyPr/>
          <a:lstStyle/>
          <a:p>
            <a:pPr>
              <a:lnSpc>
                <a:spcPct val="150000"/>
              </a:lnSpc>
              <a:defRPr/>
            </a:pPr>
            <a:r>
              <a:rPr lang="zh-CN" altLang="en-US" sz="3200" b="1" dirty="0"/>
              <a:t>例：求一个长方形的周长和面积。</a:t>
            </a:r>
          </a:p>
          <a:p>
            <a:pPr marL="342900" indent="-342900">
              <a:spcBef>
                <a:spcPct val="20000"/>
              </a:spcBef>
              <a:buClr>
                <a:srgbClr val="FFCC00"/>
              </a:buClr>
              <a:buSzPct val="70000"/>
              <a:defRPr/>
            </a:pPr>
            <a:r>
              <a:rPr kumimoji="0" lang="zh-CN" altLang="en-US" sz="3200" b="1" kern="0" dirty="0">
                <a:latin typeface="Garamond"/>
                <a:ea typeface="宋体"/>
              </a:rPr>
              <a:t>以面向过程的程序设计方式思考：</a:t>
            </a:r>
          </a:p>
          <a:p>
            <a:pPr marL="342900" indent="-342900">
              <a:spcBef>
                <a:spcPct val="20000"/>
              </a:spcBef>
              <a:buClr>
                <a:srgbClr val="FFCC00"/>
              </a:buClr>
              <a:buSzPct val="70000"/>
              <a:defRPr/>
            </a:pPr>
            <a:r>
              <a:rPr kumimoji="0" lang="zh-CN" altLang="en-US" sz="3200" b="1" kern="0" dirty="0">
                <a:latin typeface="Garamond"/>
                <a:ea typeface="宋体"/>
              </a:rPr>
              <a:t>     </a:t>
            </a:r>
            <a:r>
              <a:rPr kumimoji="0" lang="en-US" altLang="zh-CN" sz="3200" b="1" kern="0" dirty="0">
                <a:latin typeface="Garamond"/>
                <a:ea typeface="宋体"/>
              </a:rPr>
              <a:t>1</a:t>
            </a:r>
            <a:r>
              <a:rPr kumimoji="0" lang="zh-CN" altLang="en-US" sz="3200" b="1" kern="0" dirty="0">
                <a:latin typeface="Garamond"/>
                <a:ea typeface="宋体"/>
              </a:rPr>
              <a:t>、确定长方形周长和面积的算法。</a:t>
            </a:r>
          </a:p>
          <a:p>
            <a:pPr marL="342900" indent="-342900">
              <a:spcBef>
                <a:spcPct val="20000"/>
              </a:spcBef>
              <a:buClr>
                <a:srgbClr val="FFCC00"/>
              </a:buClr>
              <a:buSzPct val="70000"/>
              <a:defRPr/>
            </a:pPr>
            <a:r>
              <a:rPr kumimoji="0" lang="zh-CN" altLang="en-US" sz="3200" b="1" kern="0" dirty="0">
                <a:latin typeface="Garamond"/>
                <a:ea typeface="宋体"/>
              </a:rPr>
              <a:t>     </a:t>
            </a:r>
            <a:r>
              <a:rPr kumimoji="0" lang="en-US" altLang="zh-CN" sz="3200" b="1" kern="0" dirty="0">
                <a:latin typeface="Garamond"/>
                <a:ea typeface="宋体"/>
              </a:rPr>
              <a:t>2</a:t>
            </a:r>
            <a:r>
              <a:rPr kumimoji="0" lang="zh-CN" altLang="en-US" sz="3200" b="1" kern="0" dirty="0">
                <a:latin typeface="Garamond"/>
                <a:ea typeface="宋体"/>
              </a:rPr>
              <a:t>、编写两个方法（函数）分别计算长方形的周长和面积。</a:t>
            </a:r>
          </a:p>
          <a:p>
            <a:pPr marL="342900" indent="-342900">
              <a:spcBef>
                <a:spcPct val="20000"/>
              </a:spcBef>
              <a:buClr>
                <a:srgbClr val="FFCC00"/>
              </a:buClr>
              <a:buSzPct val="70000"/>
              <a:defRPr/>
            </a:pPr>
            <a:r>
              <a:rPr kumimoji="0" lang="zh-CN" altLang="en-US" sz="3200" b="1" kern="0" dirty="0">
                <a:latin typeface="Garamond"/>
                <a:ea typeface="宋体"/>
              </a:rPr>
              <a:t>     </a:t>
            </a:r>
            <a:r>
              <a:rPr kumimoji="0" lang="en-US" altLang="zh-CN" sz="3200" b="1" kern="0" dirty="0">
                <a:latin typeface="Garamond"/>
                <a:ea typeface="宋体"/>
              </a:rPr>
              <a:t>3</a:t>
            </a:r>
            <a:r>
              <a:rPr kumimoji="0" lang="zh-CN" altLang="en-US" sz="3200" b="1" kern="0" dirty="0">
                <a:latin typeface="Garamond"/>
                <a:ea typeface="宋体"/>
              </a:rPr>
              <a:t>、求周长的方法（函数）和求面积的方法（函数）需要两个参数，分别是长方形的长和宽。</a:t>
            </a:r>
          </a:p>
        </p:txBody>
      </p:sp>
      <p:sp>
        <p:nvSpPr>
          <p:cNvPr id="31748" name="Rectangle 1027"/>
          <p:cNvSpPr>
            <a:spLocks noChangeArrowheads="1"/>
          </p:cNvSpPr>
          <p:nvPr/>
        </p:nvSpPr>
        <p:spPr bwMode="auto">
          <a:xfrm>
            <a:off x="500063" y="549275"/>
            <a:ext cx="8358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t>面向对象编程与面向过程编程的区别</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D56ACC4-79BD-4720-A974-25A6E9D7991D}" type="slidenum">
              <a:rPr lang="en-US" altLang="zh-CN" sz="1400" smtClean="0">
                <a:solidFill>
                  <a:schemeClr val="bg2"/>
                </a:solidFill>
                <a:latin typeface="Arial" pitchFamily="34" charset="0"/>
              </a:rPr>
              <a:pPr eaLnBrk="1" hangingPunct="1"/>
              <a:t>3</a:t>
            </a:fld>
            <a:endParaRPr lang="en-US" altLang="zh-CN" sz="1400" smtClean="0">
              <a:solidFill>
                <a:schemeClr val="bg2"/>
              </a:solidFill>
              <a:latin typeface="Arial" pitchFamily="34" charset="0"/>
            </a:endParaRPr>
          </a:p>
        </p:txBody>
      </p:sp>
      <p:sp>
        <p:nvSpPr>
          <p:cNvPr id="5123" name="Rectangle 2"/>
          <p:cNvSpPr>
            <a:spLocks noGrp="1" noChangeArrowheads="1"/>
          </p:cNvSpPr>
          <p:nvPr>
            <p:ph type="title"/>
          </p:nvPr>
        </p:nvSpPr>
        <p:spPr/>
        <p:txBody>
          <a:bodyPr/>
          <a:lstStyle/>
          <a:p>
            <a:pPr algn="ctr" eaLnBrk="1" hangingPunct="1"/>
            <a:r>
              <a:rPr lang="en-US" altLang="zh-CN" b="1" smtClean="0">
                <a:latin typeface="Times New Roman" pitchFamily="18" charset="0"/>
                <a:cs typeface="Times New Roman" pitchFamily="18" charset="0"/>
              </a:rPr>
              <a:t>OOP</a:t>
            </a:r>
            <a:r>
              <a:rPr lang="zh-CN" altLang="en-US" b="1" smtClean="0">
                <a:latin typeface="Times New Roman" pitchFamily="18" charset="0"/>
                <a:cs typeface="Times New Roman" pitchFamily="18" charset="0"/>
              </a:rPr>
              <a:t>中的对象和类</a:t>
            </a:r>
          </a:p>
        </p:txBody>
      </p:sp>
      <p:sp>
        <p:nvSpPr>
          <p:cNvPr id="5124" name="Rectangle 7"/>
          <p:cNvSpPr>
            <a:spLocks noChangeArrowheads="1"/>
          </p:cNvSpPr>
          <p:nvPr/>
        </p:nvSpPr>
        <p:spPr bwMode="auto">
          <a:xfrm>
            <a:off x="1041400" y="1905000"/>
            <a:ext cx="6986588"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Wingdings" pitchFamily="2" charset="2"/>
              <a:buChar char="l"/>
            </a:pPr>
            <a:r>
              <a:rPr lang="zh-CN" altLang="en-US" sz="3200" b="1">
                <a:cs typeface="Times New Roman" pitchFamily="18" charset="0"/>
              </a:rPr>
              <a:t>什么是对象（ </a:t>
            </a:r>
            <a:r>
              <a:rPr lang="en-US" altLang="zh-CN" sz="3200" b="1">
                <a:cs typeface="Times New Roman" pitchFamily="18" charset="0"/>
              </a:rPr>
              <a:t>Object</a:t>
            </a:r>
            <a:r>
              <a:rPr lang="zh-CN" altLang="en-US" sz="3200" b="1">
                <a:cs typeface="Times New Roman" pitchFamily="18" charset="0"/>
              </a:rPr>
              <a:t>）</a:t>
            </a:r>
          </a:p>
          <a:p>
            <a:pPr marL="342900" indent="-342900">
              <a:spcBef>
                <a:spcPct val="20000"/>
              </a:spcBef>
              <a:buClr>
                <a:schemeClr val="accent2"/>
              </a:buClr>
              <a:buFont typeface="Wingdings" pitchFamily="2" charset="2"/>
              <a:buChar char="l"/>
            </a:pPr>
            <a:r>
              <a:rPr lang="zh-CN" altLang="en-US" sz="3200" b="1">
                <a:cs typeface="Times New Roman" pitchFamily="18" charset="0"/>
              </a:rPr>
              <a:t>什么是消息（ </a:t>
            </a:r>
            <a:r>
              <a:rPr lang="en-US" altLang="zh-CN" sz="3200" b="1">
                <a:cs typeface="Times New Roman" pitchFamily="18" charset="0"/>
              </a:rPr>
              <a:t>Message</a:t>
            </a:r>
            <a:r>
              <a:rPr lang="zh-CN" altLang="en-US" sz="3200" b="1">
                <a:cs typeface="Times New Roman" pitchFamily="18" charset="0"/>
              </a:rPr>
              <a:t>） </a:t>
            </a:r>
          </a:p>
          <a:p>
            <a:pPr marL="342900" indent="-342900">
              <a:spcBef>
                <a:spcPct val="20000"/>
              </a:spcBef>
              <a:buClr>
                <a:schemeClr val="accent2"/>
              </a:buClr>
              <a:buFont typeface="Wingdings" pitchFamily="2" charset="2"/>
              <a:buChar char="l"/>
            </a:pPr>
            <a:r>
              <a:rPr lang="zh-CN" altLang="en-US" sz="3200" b="1">
                <a:cs typeface="Times New Roman" pitchFamily="18" charset="0"/>
              </a:rPr>
              <a:t>什么是类（ </a:t>
            </a:r>
            <a:r>
              <a:rPr lang="en-US" altLang="zh-CN" sz="3200" b="1">
                <a:cs typeface="Times New Roman" pitchFamily="18" charset="0"/>
              </a:rPr>
              <a:t>Class</a:t>
            </a:r>
            <a:r>
              <a:rPr lang="zh-CN" altLang="en-US" sz="3200" b="1">
                <a:cs typeface="Times New Roman" pitchFamily="18" charset="0"/>
              </a:rPr>
              <a:t>） </a:t>
            </a:r>
          </a:p>
          <a:p>
            <a:pPr marL="342900" indent="-342900">
              <a:spcBef>
                <a:spcPct val="20000"/>
              </a:spcBef>
              <a:buClr>
                <a:schemeClr val="accent2"/>
              </a:buClr>
              <a:buFont typeface="Wingdings" pitchFamily="2" charset="2"/>
              <a:buChar char="l"/>
            </a:pPr>
            <a:r>
              <a:rPr lang="zh-CN" altLang="en-US" sz="3200" b="1">
                <a:cs typeface="Times New Roman" pitchFamily="18" charset="0"/>
              </a:rPr>
              <a:t>什么是继承（ </a:t>
            </a:r>
            <a:r>
              <a:rPr lang="en-US" altLang="zh-CN" sz="3200" b="1">
                <a:cs typeface="Times New Roman" pitchFamily="18" charset="0"/>
              </a:rPr>
              <a:t>Inheritance</a:t>
            </a:r>
            <a:r>
              <a:rPr lang="zh-CN" altLang="en-US" sz="3200" b="1">
                <a:cs typeface="Times New Roman" pitchFamily="18" charset="0"/>
              </a:rPr>
              <a:t>）</a:t>
            </a:r>
          </a:p>
          <a:p>
            <a:pPr marL="342900" indent="-342900">
              <a:spcBef>
                <a:spcPct val="20000"/>
              </a:spcBef>
              <a:buClr>
                <a:schemeClr val="accent2"/>
              </a:buClr>
              <a:buFont typeface="Wingdings" pitchFamily="2" charset="2"/>
              <a:buChar char="l"/>
            </a:pPr>
            <a:r>
              <a:rPr lang="zh-CN" altLang="en-US" sz="3200" b="1">
                <a:cs typeface="Times New Roman" pitchFamily="18" charset="0"/>
              </a:rPr>
              <a:t>什么是接口（ </a:t>
            </a:r>
            <a:r>
              <a:rPr lang="en-US" altLang="zh-CN" sz="3200" b="1">
                <a:cs typeface="Times New Roman" pitchFamily="18" charset="0"/>
              </a:rPr>
              <a:t>Interface</a:t>
            </a:r>
            <a:r>
              <a:rPr lang="zh-CN" altLang="en-US" sz="3200" b="1">
                <a:cs typeface="Times New Roman" pitchFamily="18"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F822F76-E951-4BC3-8AEA-EBC59B3B90C1}" type="slidenum">
              <a:rPr lang="en-US" altLang="zh-CN" sz="1400" smtClean="0">
                <a:solidFill>
                  <a:schemeClr val="bg2"/>
                </a:solidFill>
                <a:latin typeface="Arial" pitchFamily="34" charset="0"/>
              </a:rPr>
              <a:pPr eaLnBrk="1" hangingPunct="1"/>
              <a:t>30</a:t>
            </a:fld>
            <a:endParaRPr lang="en-US" altLang="zh-CN" sz="1400" smtClean="0">
              <a:solidFill>
                <a:schemeClr val="bg2"/>
              </a:solidFill>
              <a:latin typeface="Arial" pitchFamily="34" charset="0"/>
            </a:endParaRPr>
          </a:p>
        </p:txBody>
      </p:sp>
      <p:sp>
        <p:nvSpPr>
          <p:cNvPr id="4099" name="Rectangle 1026"/>
          <p:cNvSpPr>
            <a:spLocks noChangeArrowheads="1"/>
          </p:cNvSpPr>
          <p:nvPr/>
        </p:nvSpPr>
        <p:spPr bwMode="auto">
          <a:xfrm>
            <a:off x="457200" y="1743075"/>
            <a:ext cx="8543925" cy="4566245"/>
          </a:xfrm>
          <a:prstGeom prst="rect">
            <a:avLst/>
          </a:prstGeom>
          <a:noFill/>
          <a:ln w="9525">
            <a:noFill/>
            <a:miter lim="800000"/>
            <a:headEnd/>
            <a:tailEnd/>
          </a:ln>
        </p:spPr>
        <p:txBody>
          <a:bodyPr/>
          <a:lstStyle/>
          <a:p>
            <a:pPr>
              <a:lnSpc>
                <a:spcPct val="90000"/>
              </a:lnSpc>
              <a:buFont typeface="Wingdings" pitchFamily="2" charset="2"/>
              <a:buNone/>
              <a:defRPr/>
            </a:pPr>
            <a:r>
              <a:rPr lang="en-US" altLang="zh-CN" sz="2000" dirty="0"/>
              <a:t>class Rectangle</a:t>
            </a:r>
          </a:p>
          <a:p>
            <a:pPr>
              <a:lnSpc>
                <a:spcPct val="90000"/>
              </a:lnSpc>
              <a:buFont typeface="Wingdings" pitchFamily="2" charset="2"/>
              <a:buNone/>
              <a:defRPr/>
            </a:pPr>
            <a:r>
              <a:rPr lang="en-US" altLang="zh-CN" sz="2000" dirty="0"/>
              <a:t>{</a:t>
            </a:r>
          </a:p>
          <a:p>
            <a:pPr>
              <a:lnSpc>
                <a:spcPct val="90000"/>
              </a:lnSpc>
              <a:buFont typeface="Wingdings" pitchFamily="2" charset="2"/>
              <a:buNone/>
              <a:defRPr/>
            </a:pPr>
            <a:r>
              <a:rPr lang="en-US" altLang="zh-CN" sz="2000" dirty="0"/>
              <a:t>	static </a:t>
            </a:r>
            <a:r>
              <a:rPr lang="en-US" altLang="zh-CN" sz="2000" dirty="0" err="1"/>
              <a:t>int</a:t>
            </a:r>
            <a:r>
              <a:rPr lang="en-US" altLang="zh-CN" sz="2000" dirty="0"/>
              <a:t> perimeter(</a:t>
            </a:r>
            <a:r>
              <a:rPr lang="en-US" altLang="zh-CN" sz="2000" dirty="0" err="1"/>
              <a:t>int</a:t>
            </a:r>
            <a:r>
              <a:rPr lang="en-US" altLang="zh-CN" sz="2000" dirty="0"/>
              <a:t> length,</a:t>
            </a:r>
            <a:r>
              <a:rPr lang="zh-CN" altLang="en-US" sz="2000" dirty="0"/>
              <a:t> </a:t>
            </a:r>
            <a:r>
              <a:rPr lang="en-US" altLang="zh-CN" sz="2000" dirty="0" err="1"/>
              <a:t>int</a:t>
            </a:r>
            <a:r>
              <a:rPr lang="en-US" altLang="zh-CN" sz="2000" dirty="0"/>
              <a:t> width)</a:t>
            </a:r>
          </a:p>
          <a:p>
            <a:pPr>
              <a:lnSpc>
                <a:spcPct val="90000"/>
              </a:lnSpc>
              <a:buFont typeface="Wingdings" pitchFamily="2" charset="2"/>
              <a:buNone/>
              <a:defRPr/>
            </a:pPr>
            <a:r>
              <a:rPr lang="en-US" altLang="zh-CN" sz="2000" dirty="0"/>
              <a:t>	{</a:t>
            </a:r>
          </a:p>
          <a:p>
            <a:pPr>
              <a:lnSpc>
                <a:spcPct val="90000"/>
              </a:lnSpc>
              <a:buFont typeface="Wingdings" pitchFamily="2" charset="2"/>
              <a:buNone/>
              <a:defRPr/>
            </a:pPr>
            <a:r>
              <a:rPr lang="en-US" altLang="zh-CN" sz="2000" dirty="0"/>
              <a:t>		return 2*(</a:t>
            </a:r>
            <a:r>
              <a:rPr lang="en-US" altLang="zh-CN" sz="2000" dirty="0" err="1"/>
              <a:t>length+width</a:t>
            </a:r>
            <a:r>
              <a:rPr lang="en-US" altLang="zh-CN" sz="2000" dirty="0"/>
              <a:t>);</a:t>
            </a:r>
          </a:p>
          <a:p>
            <a:pPr>
              <a:lnSpc>
                <a:spcPct val="90000"/>
              </a:lnSpc>
              <a:buFont typeface="Wingdings" pitchFamily="2" charset="2"/>
              <a:buNone/>
              <a:defRPr/>
            </a:pPr>
            <a:r>
              <a:rPr lang="en-US" altLang="zh-CN" sz="2000" dirty="0"/>
              <a:t>	}</a:t>
            </a:r>
          </a:p>
          <a:p>
            <a:pPr>
              <a:lnSpc>
                <a:spcPct val="90000"/>
              </a:lnSpc>
              <a:buFont typeface="Wingdings" pitchFamily="2" charset="2"/>
              <a:buNone/>
              <a:defRPr/>
            </a:pPr>
            <a:r>
              <a:rPr lang="en-US" altLang="zh-CN" sz="2000" dirty="0"/>
              <a:t>	static </a:t>
            </a:r>
            <a:r>
              <a:rPr lang="en-US" altLang="zh-CN" sz="2000" dirty="0" err="1"/>
              <a:t>int</a:t>
            </a:r>
            <a:r>
              <a:rPr lang="en-US" altLang="zh-CN" sz="2000" dirty="0"/>
              <a:t> area(</a:t>
            </a:r>
            <a:r>
              <a:rPr lang="en-US" altLang="zh-CN" sz="2000" dirty="0" err="1"/>
              <a:t>int</a:t>
            </a:r>
            <a:r>
              <a:rPr lang="en-US" altLang="zh-CN" sz="2000" dirty="0"/>
              <a:t> </a:t>
            </a:r>
            <a:r>
              <a:rPr lang="en-US" altLang="zh-CN" sz="2000" dirty="0" err="1"/>
              <a:t>length,int</a:t>
            </a:r>
            <a:r>
              <a:rPr lang="en-US" altLang="zh-CN" sz="2000" dirty="0"/>
              <a:t> width)</a:t>
            </a:r>
          </a:p>
          <a:p>
            <a:pPr>
              <a:lnSpc>
                <a:spcPct val="90000"/>
              </a:lnSpc>
              <a:buFont typeface="Wingdings" pitchFamily="2" charset="2"/>
              <a:buNone/>
              <a:defRPr/>
            </a:pPr>
            <a:r>
              <a:rPr lang="en-US" altLang="zh-CN" sz="2000" dirty="0"/>
              <a:t>	{</a:t>
            </a:r>
          </a:p>
          <a:p>
            <a:pPr>
              <a:lnSpc>
                <a:spcPct val="90000"/>
              </a:lnSpc>
              <a:buFont typeface="Wingdings" pitchFamily="2" charset="2"/>
              <a:buNone/>
              <a:defRPr/>
            </a:pPr>
            <a:r>
              <a:rPr lang="en-US" altLang="zh-CN" sz="2000" dirty="0"/>
              <a:t>		return length*width;</a:t>
            </a:r>
          </a:p>
          <a:p>
            <a:pPr>
              <a:lnSpc>
                <a:spcPct val="90000"/>
              </a:lnSpc>
              <a:buFont typeface="Wingdings" pitchFamily="2" charset="2"/>
              <a:buNone/>
              <a:defRPr/>
            </a:pPr>
            <a:r>
              <a:rPr lang="en-US" altLang="zh-CN" sz="2000" dirty="0"/>
              <a:t>	}</a:t>
            </a:r>
          </a:p>
          <a:p>
            <a:pPr>
              <a:lnSpc>
                <a:spcPct val="90000"/>
              </a:lnSpc>
              <a:buFont typeface="Wingdings" pitchFamily="2" charset="2"/>
              <a:buNone/>
              <a:defRPr/>
            </a:pPr>
            <a:r>
              <a:rPr lang="en-US" altLang="zh-CN" sz="2000" dirty="0"/>
              <a:t>	public static void main(String[] </a:t>
            </a:r>
            <a:r>
              <a:rPr lang="en-US" altLang="zh-CN" sz="2000" dirty="0" err="1"/>
              <a:t>args</a:t>
            </a:r>
            <a:r>
              <a:rPr lang="en-US" altLang="zh-CN" sz="2000" dirty="0"/>
              <a:t>)</a:t>
            </a:r>
          </a:p>
          <a:p>
            <a:pPr>
              <a:lnSpc>
                <a:spcPct val="90000"/>
              </a:lnSpc>
              <a:buFont typeface="Wingdings" pitchFamily="2" charset="2"/>
              <a:buNone/>
              <a:defRPr/>
            </a:pPr>
            <a:r>
              <a:rPr lang="en-US" altLang="zh-CN" sz="2000" dirty="0"/>
              <a:t>	{</a:t>
            </a:r>
          </a:p>
          <a:p>
            <a:pPr>
              <a:lnSpc>
                <a:spcPct val="90000"/>
              </a:lnSpc>
              <a:buFont typeface="Wingdings" pitchFamily="2" charset="2"/>
              <a:buNone/>
              <a:defRPr/>
            </a:pPr>
            <a:r>
              <a:rPr lang="en-US" altLang="zh-CN" sz="2000" dirty="0"/>
              <a:t>		</a:t>
            </a:r>
            <a:r>
              <a:rPr lang="en-US" altLang="zh-CN" sz="2000" dirty="0" err="1"/>
              <a:t>System.out.println</a:t>
            </a:r>
            <a:r>
              <a:rPr lang="en-US" altLang="zh-CN" sz="2000" dirty="0"/>
              <a:t>("perimeter = "</a:t>
            </a:r>
            <a:r>
              <a:rPr lang="en-US" altLang="zh-CN" sz="2000" dirty="0" smtClean="0"/>
              <a:t> </a:t>
            </a:r>
            <a:r>
              <a:rPr lang="en-US" altLang="zh-CN" sz="2000" dirty="0"/>
              <a:t>+ </a:t>
            </a:r>
            <a:r>
              <a:rPr lang="en-US" altLang="zh-CN" sz="2000" dirty="0" err="1"/>
              <a:t>Rectangle.perimeter</a:t>
            </a:r>
            <a:r>
              <a:rPr lang="en-US" altLang="zh-CN" sz="2000" dirty="0"/>
              <a:t>(5,4));</a:t>
            </a:r>
          </a:p>
          <a:p>
            <a:pPr>
              <a:lnSpc>
                <a:spcPct val="90000"/>
              </a:lnSpc>
              <a:buFont typeface="Wingdings" pitchFamily="2" charset="2"/>
              <a:buNone/>
              <a:defRPr/>
            </a:pPr>
            <a:r>
              <a:rPr lang="en-US" altLang="zh-CN" sz="2000" dirty="0"/>
              <a:t>		</a:t>
            </a:r>
            <a:r>
              <a:rPr lang="en-US" altLang="zh-CN" sz="2000" dirty="0" err="1"/>
              <a:t>System.out.println</a:t>
            </a:r>
            <a:r>
              <a:rPr lang="en-US" altLang="zh-CN" sz="2000" dirty="0"/>
              <a:t>("area = "</a:t>
            </a:r>
            <a:r>
              <a:rPr lang="en-US" altLang="zh-CN" sz="2000" dirty="0" smtClean="0"/>
              <a:t> </a:t>
            </a:r>
            <a:r>
              <a:rPr lang="en-US" altLang="zh-CN" sz="2000" dirty="0"/>
              <a:t>+ </a:t>
            </a:r>
            <a:r>
              <a:rPr lang="en-US" altLang="zh-CN" sz="2000" dirty="0" err="1"/>
              <a:t>Rectangle.area</a:t>
            </a:r>
            <a:r>
              <a:rPr lang="en-US" altLang="zh-CN" sz="2000" dirty="0"/>
              <a:t>(5,4));</a:t>
            </a:r>
          </a:p>
          <a:p>
            <a:pPr>
              <a:lnSpc>
                <a:spcPct val="90000"/>
              </a:lnSpc>
              <a:buFont typeface="Wingdings" pitchFamily="2" charset="2"/>
              <a:buNone/>
              <a:defRPr/>
            </a:pPr>
            <a:r>
              <a:rPr lang="en-US" altLang="zh-CN" sz="2000" dirty="0"/>
              <a:t>	}</a:t>
            </a:r>
          </a:p>
          <a:p>
            <a:pPr>
              <a:lnSpc>
                <a:spcPct val="90000"/>
              </a:lnSpc>
              <a:buFont typeface="Wingdings" pitchFamily="2" charset="2"/>
              <a:buNone/>
              <a:defRPr/>
            </a:pPr>
            <a:r>
              <a:rPr lang="en-US" altLang="zh-CN" sz="2000" dirty="0"/>
              <a:t>}</a:t>
            </a:r>
            <a:endParaRPr kumimoji="0" lang="zh-CN" altLang="en-US" sz="2000" b="1" kern="0" dirty="0">
              <a:latin typeface="Garamond"/>
              <a:ea typeface="宋体"/>
            </a:endParaRPr>
          </a:p>
        </p:txBody>
      </p:sp>
      <p:sp>
        <p:nvSpPr>
          <p:cNvPr id="32772" name="Rectangle 1027"/>
          <p:cNvSpPr>
            <a:spLocks noChangeArrowheads="1"/>
          </p:cNvSpPr>
          <p:nvPr/>
        </p:nvSpPr>
        <p:spPr bwMode="auto">
          <a:xfrm>
            <a:off x="500063" y="549275"/>
            <a:ext cx="8358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t>面向对象编程与面向过程编程的区别</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F959DF-AA64-47CA-B71D-4B47E10EE1DE}" type="slidenum">
              <a:rPr lang="en-US" altLang="zh-CN" sz="1400" smtClean="0">
                <a:solidFill>
                  <a:schemeClr val="bg2"/>
                </a:solidFill>
                <a:latin typeface="Arial" pitchFamily="34" charset="0"/>
              </a:rPr>
              <a:pPr eaLnBrk="1" hangingPunct="1"/>
              <a:t>31</a:t>
            </a:fld>
            <a:endParaRPr lang="en-US" altLang="zh-CN" sz="1400" smtClean="0">
              <a:solidFill>
                <a:schemeClr val="bg2"/>
              </a:solidFill>
              <a:latin typeface="Arial" pitchFamily="34" charset="0"/>
            </a:endParaRPr>
          </a:p>
        </p:txBody>
      </p:sp>
      <p:sp>
        <p:nvSpPr>
          <p:cNvPr id="4099" name="Rectangle 1026"/>
          <p:cNvSpPr>
            <a:spLocks noChangeArrowheads="1"/>
          </p:cNvSpPr>
          <p:nvPr/>
        </p:nvSpPr>
        <p:spPr bwMode="auto">
          <a:xfrm>
            <a:off x="457200" y="1457325"/>
            <a:ext cx="8178800" cy="5186363"/>
          </a:xfrm>
          <a:prstGeom prst="rect">
            <a:avLst/>
          </a:prstGeom>
          <a:noFill/>
          <a:ln w="9525">
            <a:noFill/>
            <a:miter lim="800000"/>
            <a:headEnd/>
            <a:tailEnd/>
          </a:ln>
        </p:spPr>
        <p:txBody>
          <a:bodyPr/>
          <a:lstStyle/>
          <a:p>
            <a:pPr>
              <a:lnSpc>
                <a:spcPct val="150000"/>
              </a:lnSpc>
              <a:defRPr/>
            </a:pPr>
            <a:r>
              <a:rPr lang="zh-CN" altLang="en-US" sz="3200" b="1" dirty="0"/>
              <a:t>例：求一个长方形的周长和面积。</a:t>
            </a:r>
          </a:p>
          <a:p>
            <a:pPr marL="342900" indent="-342900">
              <a:spcBef>
                <a:spcPct val="20000"/>
              </a:spcBef>
              <a:buClr>
                <a:srgbClr val="FFCC00"/>
              </a:buClr>
              <a:buSzPct val="70000"/>
              <a:defRPr/>
            </a:pPr>
            <a:r>
              <a:rPr kumimoji="0" lang="zh-CN" altLang="en-US" sz="3200" b="1" kern="0" dirty="0">
                <a:latin typeface="Garamond"/>
                <a:ea typeface="宋体"/>
              </a:rPr>
              <a:t>以面向对象的程序设计方式思考：</a:t>
            </a:r>
          </a:p>
          <a:p>
            <a:pPr marL="342900" indent="-342900">
              <a:spcBef>
                <a:spcPct val="20000"/>
              </a:spcBef>
              <a:buClr>
                <a:srgbClr val="FFCC00"/>
              </a:buClr>
              <a:buSzPct val="70000"/>
              <a:defRPr/>
            </a:pPr>
            <a:r>
              <a:rPr kumimoji="0" lang="zh-CN" altLang="en-US" sz="3200" b="1" kern="0" dirty="0">
                <a:latin typeface="Garamond"/>
                <a:ea typeface="宋体"/>
              </a:rPr>
              <a:t>     </a:t>
            </a:r>
            <a:r>
              <a:rPr kumimoji="0" lang="en-US" altLang="zh-CN" sz="3200" b="1" kern="0" dirty="0">
                <a:latin typeface="Garamond"/>
                <a:ea typeface="宋体"/>
              </a:rPr>
              <a:t>1</a:t>
            </a:r>
            <a:r>
              <a:rPr kumimoji="0" lang="zh-CN" altLang="en-US" sz="3200" b="1" kern="0" dirty="0">
                <a:latin typeface="Garamond"/>
                <a:ea typeface="宋体"/>
              </a:rPr>
              <a:t>、一个长方形可以看成一个长方形对象。</a:t>
            </a:r>
          </a:p>
          <a:p>
            <a:pPr marL="342900" indent="-342900">
              <a:spcBef>
                <a:spcPct val="20000"/>
              </a:spcBef>
              <a:buClr>
                <a:srgbClr val="FFCC00"/>
              </a:buClr>
              <a:buSzPct val="70000"/>
              <a:defRPr/>
            </a:pPr>
            <a:r>
              <a:rPr kumimoji="0" lang="zh-CN" altLang="en-US" sz="3200" b="1" kern="0" dirty="0">
                <a:latin typeface="Garamond"/>
                <a:ea typeface="宋体"/>
              </a:rPr>
              <a:t>     </a:t>
            </a:r>
            <a:r>
              <a:rPr kumimoji="0" lang="en-US" altLang="zh-CN" sz="3200" b="1" kern="0" dirty="0">
                <a:latin typeface="Garamond"/>
                <a:ea typeface="宋体"/>
              </a:rPr>
              <a:t>2</a:t>
            </a:r>
            <a:r>
              <a:rPr kumimoji="0" lang="zh-CN" altLang="en-US" sz="3200" b="1" kern="0" dirty="0">
                <a:latin typeface="Garamond"/>
                <a:ea typeface="宋体"/>
              </a:rPr>
              <a:t>、一个长方形对象有两个状态（长和宽）和两个行为（求周长和求面积）。</a:t>
            </a:r>
          </a:p>
          <a:p>
            <a:pPr marL="342900" indent="-342900">
              <a:spcBef>
                <a:spcPct val="20000"/>
              </a:spcBef>
              <a:buClr>
                <a:srgbClr val="FFCC00"/>
              </a:buClr>
              <a:buSzPct val="70000"/>
              <a:defRPr/>
            </a:pPr>
            <a:r>
              <a:rPr kumimoji="0" lang="zh-CN" altLang="en-US" sz="3200" b="1" kern="0" dirty="0">
                <a:latin typeface="Garamond"/>
                <a:ea typeface="宋体"/>
              </a:rPr>
              <a:t>     </a:t>
            </a:r>
            <a:r>
              <a:rPr kumimoji="0" lang="en-US" altLang="zh-CN" sz="3200" b="1" kern="0" dirty="0">
                <a:latin typeface="Garamond"/>
                <a:ea typeface="宋体"/>
              </a:rPr>
              <a:t>3</a:t>
            </a:r>
            <a:r>
              <a:rPr kumimoji="0" lang="zh-CN" altLang="en-US" sz="3200" b="1" kern="0" dirty="0">
                <a:latin typeface="Garamond"/>
                <a:ea typeface="宋体"/>
              </a:rPr>
              <a:t>、将所有长方形的共性抽取出来，设计一个长方形类。</a:t>
            </a:r>
          </a:p>
          <a:p>
            <a:pPr marL="342900" indent="-342900">
              <a:spcBef>
                <a:spcPct val="20000"/>
              </a:spcBef>
              <a:buClr>
                <a:srgbClr val="FFCC00"/>
              </a:buClr>
              <a:buSzPct val="70000"/>
              <a:defRPr/>
            </a:pPr>
            <a:r>
              <a:rPr kumimoji="0" lang="zh-CN" altLang="en-US" sz="3200" b="1" kern="0" dirty="0">
                <a:latin typeface="Garamond"/>
                <a:ea typeface="宋体"/>
              </a:rPr>
              <a:t>     </a:t>
            </a:r>
            <a:r>
              <a:rPr kumimoji="0" lang="en-US" altLang="zh-CN" sz="3200" b="1" kern="0" dirty="0">
                <a:latin typeface="Garamond"/>
                <a:ea typeface="宋体"/>
              </a:rPr>
              <a:t>4</a:t>
            </a:r>
            <a:r>
              <a:rPr kumimoji="0" lang="zh-CN" altLang="en-US" sz="3200" b="1" kern="0" dirty="0">
                <a:latin typeface="Garamond"/>
                <a:ea typeface="宋体"/>
              </a:rPr>
              <a:t>、通过长方形对象的行为，就可以求出某个具体的长方形对象的周长和面积。</a:t>
            </a:r>
          </a:p>
        </p:txBody>
      </p:sp>
      <p:sp>
        <p:nvSpPr>
          <p:cNvPr id="33796" name="Rectangle 1027"/>
          <p:cNvSpPr>
            <a:spLocks noChangeArrowheads="1"/>
          </p:cNvSpPr>
          <p:nvPr/>
        </p:nvSpPr>
        <p:spPr bwMode="auto">
          <a:xfrm>
            <a:off x="500063" y="549275"/>
            <a:ext cx="8358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t>面向对象编程与面向过程编程的区别</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500A92-AFB8-498A-84CD-4E50796D5440}" type="slidenum">
              <a:rPr lang="en-US" altLang="zh-CN" sz="1400" smtClean="0">
                <a:solidFill>
                  <a:schemeClr val="bg2"/>
                </a:solidFill>
                <a:latin typeface="Arial" pitchFamily="34" charset="0"/>
              </a:rPr>
              <a:pPr eaLnBrk="1" hangingPunct="1"/>
              <a:t>32</a:t>
            </a:fld>
            <a:endParaRPr lang="en-US" altLang="zh-CN" sz="1400" smtClean="0">
              <a:solidFill>
                <a:schemeClr val="bg2"/>
              </a:solidFill>
              <a:latin typeface="Arial" pitchFamily="34" charset="0"/>
            </a:endParaRPr>
          </a:p>
        </p:txBody>
      </p:sp>
      <p:sp>
        <p:nvSpPr>
          <p:cNvPr id="4099" name="Rectangle 1026"/>
          <p:cNvSpPr>
            <a:spLocks noChangeArrowheads="1"/>
          </p:cNvSpPr>
          <p:nvPr/>
        </p:nvSpPr>
        <p:spPr bwMode="auto">
          <a:xfrm>
            <a:off x="457200" y="1484784"/>
            <a:ext cx="8543925" cy="4998293"/>
          </a:xfrm>
          <a:prstGeom prst="rect">
            <a:avLst/>
          </a:prstGeom>
          <a:noFill/>
          <a:ln w="9525">
            <a:noFill/>
            <a:miter lim="800000"/>
            <a:headEnd/>
            <a:tailEnd/>
          </a:ln>
        </p:spPr>
        <p:txBody>
          <a:bodyPr/>
          <a:lstStyle/>
          <a:p>
            <a:pPr>
              <a:lnSpc>
                <a:spcPct val="90000"/>
              </a:lnSpc>
              <a:buFont typeface="Wingdings" pitchFamily="2" charset="2"/>
              <a:buNone/>
              <a:defRPr/>
            </a:pPr>
            <a:r>
              <a:rPr lang="en-US" altLang="zh-CN" sz="2000" dirty="0"/>
              <a:t>class Rectangle</a:t>
            </a:r>
          </a:p>
          <a:p>
            <a:pPr>
              <a:lnSpc>
                <a:spcPct val="90000"/>
              </a:lnSpc>
              <a:buFont typeface="Wingdings" pitchFamily="2" charset="2"/>
              <a:buNone/>
              <a:defRPr/>
            </a:pPr>
            <a:r>
              <a:rPr lang="en-US" altLang="zh-CN" sz="2000" dirty="0"/>
              <a:t>{	</a:t>
            </a:r>
            <a:r>
              <a:rPr lang="en-US" altLang="zh-CN" sz="2000" dirty="0" err="1"/>
              <a:t>int</a:t>
            </a:r>
            <a:r>
              <a:rPr lang="en-US" altLang="zh-CN" sz="2000" dirty="0"/>
              <a:t> </a:t>
            </a:r>
            <a:r>
              <a:rPr lang="en-US" altLang="zh-CN" sz="2000" dirty="0" err="1"/>
              <a:t>l,w</a:t>
            </a:r>
            <a:r>
              <a:rPr lang="en-US" altLang="zh-CN" sz="2000" dirty="0"/>
              <a:t>;</a:t>
            </a:r>
          </a:p>
          <a:p>
            <a:pPr>
              <a:lnSpc>
                <a:spcPct val="90000"/>
              </a:lnSpc>
              <a:buFont typeface="Wingdings" pitchFamily="2" charset="2"/>
              <a:buNone/>
              <a:defRPr/>
            </a:pPr>
            <a:r>
              <a:rPr lang="en-US" altLang="zh-CN" sz="2000" dirty="0"/>
              <a:t>	</a:t>
            </a:r>
            <a:r>
              <a:rPr lang="en-US" altLang="zh-CN" sz="2000" dirty="0" err="1"/>
              <a:t>int</a:t>
            </a:r>
            <a:r>
              <a:rPr lang="en-US" altLang="zh-CN" sz="2000" dirty="0"/>
              <a:t> perimeter()</a:t>
            </a:r>
            <a:r>
              <a:rPr lang="zh-CN" altLang="en-US" sz="2000" dirty="0"/>
              <a:t>  </a:t>
            </a:r>
            <a:r>
              <a:rPr lang="en-US" altLang="zh-CN" sz="2000" dirty="0"/>
              <a:t>{</a:t>
            </a:r>
            <a:r>
              <a:rPr lang="zh-CN" altLang="en-US" sz="2000" dirty="0"/>
              <a:t> </a:t>
            </a:r>
            <a:r>
              <a:rPr lang="en-US" altLang="zh-CN" sz="2000" dirty="0"/>
              <a:t>return 2*(</a:t>
            </a:r>
            <a:r>
              <a:rPr lang="en-US" altLang="zh-CN" sz="2000" dirty="0" err="1"/>
              <a:t>l+w</a:t>
            </a:r>
            <a:r>
              <a:rPr lang="en-US" altLang="zh-CN" sz="2000" dirty="0"/>
              <a:t>);	}</a:t>
            </a:r>
          </a:p>
          <a:p>
            <a:pPr>
              <a:lnSpc>
                <a:spcPct val="90000"/>
              </a:lnSpc>
              <a:buFont typeface="Wingdings" pitchFamily="2" charset="2"/>
              <a:buNone/>
              <a:defRPr/>
            </a:pPr>
            <a:r>
              <a:rPr lang="en-US" altLang="zh-CN" sz="2000" dirty="0"/>
              <a:t>	</a:t>
            </a:r>
            <a:r>
              <a:rPr lang="en-US" altLang="zh-CN" sz="2000" dirty="0" err="1"/>
              <a:t>int</a:t>
            </a:r>
            <a:r>
              <a:rPr lang="en-US" altLang="zh-CN" sz="2000" dirty="0"/>
              <a:t> area()</a:t>
            </a:r>
            <a:r>
              <a:rPr lang="zh-CN" altLang="en-US" sz="2000" dirty="0"/>
              <a:t>  </a:t>
            </a:r>
            <a:r>
              <a:rPr lang="en-US" altLang="zh-CN" sz="2000" dirty="0"/>
              <a:t>{</a:t>
            </a:r>
            <a:r>
              <a:rPr lang="zh-CN" altLang="en-US" sz="2000" dirty="0"/>
              <a:t> </a:t>
            </a:r>
            <a:r>
              <a:rPr lang="en-US" altLang="zh-CN" sz="2000" dirty="0"/>
              <a:t>return l*w;</a:t>
            </a:r>
            <a:r>
              <a:rPr lang="zh-CN" altLang="en-US" sz="2000" dirty="0"/>
              <a:t>  </a:t>
            </a:r>
            <a:r>
              <a:rPr lang="en-US" altLang="zh-CN" sz="2000" dirty="0"/>
              <a:t>}</a:t>
            </a:r>
          </a:p>
          <a:p>
            <a:pPr>
              <a:lnSpc>
                <a:spcPct val="90000"/>
              </a:lnSpc>
              <a:buFont typeface="Wingdings" pitchFamily="2" charset="2"/>
              <a:buNone/>
              <a:defRPr/>
            </a:pPr>
            <a:r>
              <a:rPr lang="en-US" altLang="zh-CN" sz="2000" dirty="0"/>
              <a:t>	public static void main(String[] </a:t>
            </a:r>
            <a:r>
              <a:rPr lang="en-US" altLang="zh-CN" sz="2000" dirty="0" err="1"/>
              <a:t>args</a:t>
            </a:r>
            <a:r>
              <a:rPr lang="en-US" altLang="zh-CN" sz="2000" dirty="0"/>
              <a:t>)</a:t>
            </a:r>
          </a:p>
          <a:p>
            <a:pPr>
              <a:lnSpc>
                <a:spcPct val="90000"/>
              </a:lnSpc>
              <a:buFont typeface="Wingdings" pitchFamily="2" charset="2"/>
              <a:buNone/>
              <a:defRPr/>
            </a:pPr>
            <a:r>
              <a:rPr lang="en-US" altLang="zh-CN" sz="2000" dirty="0"/>
              <a:t>	{</a:t>
            </a:r>
          </a:p>
          <a:p>
            <a:pPr>
              <a:lnSpc>
                <a:spcPct val="90000"/>
              </a:lnSpc>
              <a:buFont typeface="Wingdings" pitchFamily="2" charset="2"/>
              <a:buNone/>
              <a:defRPr/>
            </a:pPr>
            <a:r>
              <a:rPr lang="en-US" altLang="zh-CN" sz="2000" dirty="0"/>
              <a:t>		Rectangle rect1=new Rectangle();</a:t>
            </a:r>
          </a:p>
          <a:p>
            <a:pPr>
              <a:lnSpc>
                <a:spcPct val="90000"/>
              </a:lnSpc>
              <a:buFont typeface="Wingdings" pitchFamily="2" charset="2"/>
              <a:buNone/>
              <a:defRPr/>
            </a:pPr>
            <a:r>
              <a:rPr lang="en-US" altLang="zh-CN" sz="2000" dirty="0"/>
              <a:t>		Rectangle rect2=new Rectangle();</a:t>
            </a:r>
          </a:p>
          <a:p>
            <a:pPr>
              <a:lnSpc>
                <a:spcPct val="90000"/>
              </a:lnSpc>
              <a:buFont typeface="Wingdings" pitchFamily="2" charset="2"/>
              <a:buNone/>
              <a:defRPr/>
            </a:pPr>
            <a:r>
              <a:rPr lang="en-US" altLang="zh-CN" sz="2000" dirty="0"/>
              <a:t>		rect1.l=10;</a:t>
            </a:r>
          </a:p>
          <a:p>
            <a:pPr>
              <a:lnSpc>
                <a:spcPct val="90000"/>
              </a:lnSpc>
              <a:buFont typeface="Wingdings" pitchFamily="2" charset="2"/>
              <a:buNone/>
              <a:defRPr/>
            </a:pPr>
            <a:r>
              <a:rPr lang="en-US" altLang="zh-CN" sz="2000" dirty="0"/>
              <a:t>		rect1.w=5;</a:t>
            </a:r>
          </a:p>
          <a:p>
            <a:pPr>
              <a:lnSpc>
                <a:spcPct val="90000"/>
              </a:lnSpc>
              <a:buFont typeface="Wingdings" pitchFamily="2" charset="2"/>
              <a:buNone/>
              <a:defRPr/>
            </a:pPr>
            <a:r>
              <a:rPr lang="en-US" altLang="zh-CN" sz="2000" dirty="0"/>
              <a:t>		</a:t>
            </a:r>
            <a:r>
              <a:rPr lang="en-US" altLang="zh-CN" sz="2000" dirty="0" err="1"/>
              <a:t>System.out.println</a:t>
            </a:r>
            <a:r>
              <a:rPr lang="en-US" altLang="zh-CN" sz="2000" dirty="0"/>
              <a:t>("perimeter of rect1 = "+rect1.perimeter());</a:t>
            </a:r>
          </a:p>
          <a:p>
            <a:pPr>
              <a:lnSpc>
                <a:spcPct val="90000"/>
              </a:lnSpc>
              <a:buFont typeface="Wingdings" pitchFamily="2" charset="2"/>
              <a:buNone/>
              <a:defRPr/>
            </a:pPr>
            <a:r>
              <a:rPr lang="en-US" altLang="zh-CN" sz="2000" dirty="0"/>
              <a:t>		</a:t>
            </a:r>
            <a:r>
              <a:rPr lang="en-US" altLang="zh-CN" sz="2000" dirty="0" err="1"/>
              <a:t>System.out.println</a:t>
            </a:r>
            <a:r>
              <a:rPr lang="en-US" altLang="zh-CN" sz="2000" dirty="0"/>
              <a:t>("area of rect1 = "+rect1.area());</a:t>
            </a:r>
          </a:p>
          <a:p>
            <a:pPr>
              <a:lnSpc>
                <a:spcPct val="90000"/>
              </a:lnSpc>
              <a:buFont typeface="Wingdings" pitchFamily="2" charset="2"/>
              <a:buNone/>
              <a:defRPr/>
            </a:pPr>
            <a:r>
              <a:rPr lang="en-US" altLang="zh-CN" sz="2000" dirty="0"/>
              <a:t>		rect2.l=6;</a:t>
            </a:r>
          </a:p>
          <a:p>
            <a:pPr>
              <a:lnSpc>
                <a:spcPct val="90000"/>
              </a:lnSpc>
              <a:buFont typeface="Wingdings" pitchFamily="2" charset="2"/>
              <a:buNone/>
              <a:defRPr/>
            </a:pPr>
            <a:r>
              <a:rPr lang="en-US" altLang="zh-CN" sz="2000" dirty="0"/>
              <a:t>		rect2.w=4;</a:t>
            </a:r>
          </a:p>
          <a:p>
            <a:pPr>
              <a:lnSpc>
                <a:spcPct val="90000"/>
              </a:lnSpc>
              <a:buFont typeface="Wingdings" pitchFamily="2" charset="2"/>
              <a:buNone/>
              <a:defRPr/>
            </a:pPr>
            <a:r>
              <a:rPr lang="en-US" altLang="zh-CN" sz="2000" dirty="0"/>
              <a:t>		</a:t>
            </a:r>
            <a:r>
              <a:rPr lang="en-US" altLang="zh-CN" sz="2000" dirty="0" err="1"/>
              <a:t>System.out.println</a:t>
            </a:r>
            <a:r>
              <a:rPr lang="en-US" altLang="zh-CN" sz="2000" dirty="0"/>
              <a:t>("perimeter of rect2 = "+rect2.perimeter());</a:t>
            </a:r>
          </a:p>
          <a:p>
            <a:pPr>
              <a:lnSpc>
                <a:spcPct val="90000"/>
              </a:lnSpc>
              <a:buFont typeface="Wingdings" pitchFamily="2" charset="2"/>
              <a:buNone/>
              <a:defRPr/>
            </a:pPr>
            <a:r>
              <a:rPr lang="en-US" altLang="zh-CN" sz="2000" dirty="0"/>
              <a:t>		</a:t>
            </a:r>
            <a:r>
              <a:rPr lang="en-US" altLang="zh-CN" sz="2000" dirty="0" err="1"/>
              <a:t>System.out.println</a:t>
            </a:r>
            <a:r>
              <a:rPr lang="en-US" altLang="zh-CN" sz="2000" dirty="0"/>
              <a:t>("area of rect2 = "+rect2.area());</a:t>
            </a:r>
          </a:p>
          <a:p>
            <a:pPr>
              <a:lnSpc>
                <a:spcPct val="90000"/>
              </a:lnSpc>
              <a:buFont typeface="Wingdings" pitchFamily="2" charset="2"/>
              <a:buNone/>
              <a:defRPr/>
            </a:pPr>
            <a:r>
              <a:rPr lang="en-US" altLang="zh-CN" sz="2000" dirty="0"/>
              <a:t>	}</a:t>
            </a:r>
          </a:p>
          <a:p>
            <a:pPr>
              <a:lnSpc>
                <a:spcPct val="90000"/>
              </a:lnSpc>
              <a:buFont typeface="Wingdings" pitchFamily="2" charset="2"/>
              <a:buNone/>
              <a:defRPr/>
            </a:pPr>
            <a:r>
              <a:rPr lang="en-US" altLang="zh-CN" sz="2000" dirty="0"/>
              <a:t>}</a:t>
            </a:r>
            <a:endParaRPr kumimoji="0" lang="zh-CN" altLang="en-US" sz="2000" b="1" kern="0" dirty="0">
              <a:latin typeface="Garamond"/>
              <a:ea typeface="宋体"/>
            </a:endParaRPr>
          </a:p>
        </p:txBody>
      </p:sp>
      <p:sp>
        <p:nvSpPr>
          <p:cNvPr id="34820" name="Rectangle 1027"/>
          <p:cNvSpPr>
            <a:spLocks noChangeArrowheads="1"/>
          </p:cNvSpPr>
          <p:nvPr/>
        </p:nvSpPr>
        <p:spPr bwMode="auto">
          <a:xfrm>
            <a:off x="500063" y="549275"/>
            <a:ext cx="8358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t>面向对象编程与面向过程编程的区别</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102B9B9-C99C-41DA-AC29-1B68E79F51E5}" type="slidenum">
              <a:rPr lang="en-US" altLang="zh-CN" sz="1400" smtClean="0">
                <a:solidFill>
                  <a:schemeClr val="bg2"/>
                </a:solidFill>
                <a:latin typeface="Arial" pitchFamily="34" charset="0"/>
              </a:rPr>
              <a:pPr eaLnBrk="1" hangingPunct="1"/>
              <a:t>4</a:t>
            </a:fld>
            <a:endParaRPr lang="en-US" altLang="zh-CN" sz="1400" smtClean="0">
              <a:solidFill>
                <a:schemeClr val="bg2"/>
              </a:solidFill>
              <a:latin typeface="Arial" pitchFamily="34" charset="0"/>
            </a:endParaRPr>
          </a:p>
        </p:txBody>
      </p:sp>
      <p:sp>
        <p:nvSpPr>
          <p:cNvPr id="6147" name="Rectangle 2"/>
          <p:cNvSpPr>
            <a:spLocks noGrp="1" noChangeArrowheads="1"/>
          </p:cNvSpPr>
          <p:nvPr>
            <p:ph type="title"/>
          </p:nvPr>
        </p:nvSpPr>
        <p:spPr/>
        <p:txBody>
          <a:bodyPr/>
          <a:lstStyle/>
          <a:p>
            <a:pPr eaLnBrk="1" hangingPunct="1"/>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对象（</a:t>
            </a:r>
            <a:r>
              <a:rPr lang="en-US" altLang="zh-CN" b="1" smtClean="0">
                <a:latin typeface="Times New Roman" pitchFamily="18" charset="0"/>
                <a:cs typeface="Times New Roman" pitchFamily="18" charset="0"/>
              </a:rPr>
              <a:t>Object</a:t>
            </a:r>
            <a:r>
              <a:rPr lang="zh-CN" altLang="en-US" b="1" smtClean="0">
                <a:latin typeface="Times New Roman" pitchFamily="18" charset="0"/>
                <a:cs typeface="Times New Roman" pitchFamily="18" charset="0"/>
              </a:rPr>
              <a:t>）</a:t>
            </a:r>
            <a:r>
              <a:rPr lang="zh-CN" altLang="zh-CN" b="1" smtClean="0">
                <a:latin typeface="Times New Roman" pitchFamily="18" charset="0"/>
                <a:cs typeface="Times New Roman" pitchFamily="18" charset="0"/>
              </a:rPr>
              <a:t>的概念</a:t>
            </a:r>
            <a:endParaRPr lang="zh-CN" altLang="en-US" b="1" smtClean="0">
              <a:latin typeface="Times New Roman" pitchFamily="18" charset="0"/>
              <a:cs typeface="Times New Roman" pitchFamily="18" charset="0"/>
            </a:endParaRPr>
          </a:p>
        </p:txBody>
      </p:sp>
      <p:sp>
        <p:nvSpPr>
          <p:cNvPr id="6148" name="Rectangle 3"/>
          <p:cNvSpPr>
            <a:spLocks noGrp="1" noChangeArrowheads="1"/>
          </p:cNvSpPr>
          <p:nvPr>
            <p:ph type="body" idx="1"/>
          </p:nvPr>
        </p:nvSpPr>
        <p:spPr/>
        <p:txBody>
          <a:bodyPr/>
          <a:lstStyle/>
          <a:p>
            <a:pPr eaLnBrk="1" hangingPunct="1"/>
            <a:r>
              <a:rPr lang="zh-CN" altLang="zh-CN" b="1" smtClean="0">
                <a:latin typeface="Times New Roman" pitchFamily="18" charset="0"/>
                <a:cs typeface="Times New Roman" pitchFamily="18" charset="0"/>
              </a:rPr>
              <a:t>软件对象是现实对象在程序中的模型。</a:t>
            </a:r>
          </a:p>
          <a:p>
            <a:pPr eaLnBrk="1" hangingPunct="1"/>
            <a:r>
              <a:rPr lang="zh-CN" altLang="en-US" b="1" smtClean="0">
                <a:latin typeface="Times New Roman" pitchFamily="18" charset="0"/>
                <a:cs typeface="Times New Roman" pitchFamily="18" charset="0"/>
              </a:rPr>
              <a:t>现实世界对象的两个特征：状态（</a:t>
            </a:r>
            <a:r>
              <a:rPr lang="en-US" altLang="zh-CN" b="1" smtClean="0">
                <a:latin typeface="Times New Roman" pitchFamily="18" charset="0"/>
                <a:cs typeface="Times New Roman" pitchFamily="18" charset="0"/>
              </a:rPr>
              <a:t>state</a:t>
            </a:r>
            <a:r>
              <a:rPr lang="zh-CN" altLang="en-US" b="1" smtClean="0">
                <a:latin typeface="Times New Roman" pitchFamily="18" charset="0"/>
                <a:cs typeface="Times New Roman" pitchFamily="18" charset="0"/>
              </a:rPr>
              <a:t> ）</a:t>
            </a:r>
            <a:r>
              <a:rPr lang="zh-CN" altLang="zh-CN" b="1" smtClean="0">
                <a:latin typeface="Times New Roman" pitchFamily="18" charset="0"/>
                <a:cs typeface="Times New Roman" pitchFamily="18" charset="0"/>
              </a:rPr>
              <a:t>与行为（</a:t>
            </a:r>
            <a:r>
              <a:rPr lang="en-US" altLang="zh-CN" b="1" smtClean="0">
                <a:latin typeface="Times New Roman" pitchFamily="18" charset="0"/>
                <a:cs typeface="Times New Roman" pitchFamily="18" charset="0"/>
              </a:rPr>
              <a:t>behavior</a:t>
            </a:r>
            <a:r>
              <a:rPr lang="zh-CN" altLang="en-US" b="1" smtClean="0">
                <a:latin typeface="Times New Roman" pitchFamily="18" charset="0"/>
                <a:cs typeface="Times New Roman" pitchFamily="18" charset="0"/>
              </a:rPr>
              <a:t> ）</a:t>
            </a:r>
            <a:endParaRPr lang="en-US" altLang="zh-CN" b="1" smtClean="0">
              <a:latin typeface="Times New Roman" pitchFamily="18" charset="0"/>
              <a:cs typeface="Times New Roman" pitchFamily="18" charset="0"/>
            </a:endParaRPr>
          </a:p>
          <a:p>
            <a:pPr eaLnBrk="1" hangingPunct="1"/>
            <a:r>
              <a:rPr lang="zh-CN" altLang="zh-CN" b="1" smtClean="0">
                <a:latin typeface="Times New Roman" pitchFamily="18" charset="0"/>
                <a:cs typeface="Times New Roman" pitchFamily="18" charset="0"/>
              </a:rPr>
              <a:t>软件对象也具有</a:t>
            </a:r>
            <a:r>
              <a:rPr lang="zh-CN" altLang="en-US" b="1" smtClean="0">
                <a:latin typeface="Times New Roman" pitchFamily="18" charset="0"/>
                <a:cs typeface="Times New Roman" pitchFamily="18" charset="0"/>
              </a:rPr>
              <a:t>状态</a:t>
            </a:r>
            <a:r>
              <a:rPr lang="zh-CN" altLang="zh-CN" b="1" smtClean="0">
                <a:latin typeface="Times New Roman" pitchFamily="18" charset="0"/>
                <a:cs typeface="Times New Roman" pitchFamily="18" charset="0"/>
              </a:rPr>
              <a:t>与行为：</a:t>
            </a:r>
          </a:p>
          <a:p>
            <a:pPr eaLnBrk="1" hangingPunct="1">
              <a:buFont typeface="Wingdings" pitchFamily="2" charset="2"/>
              <a:buNone/>
            </a:pPr>
            <a:r>
              <a:rPr lang="zh-CN" altLang="zh-CN" b="1" smtClean="0">
                <a:latin typeface="Times New Roman" pitchFamily="18" charset="0"/>
                <a:cs typeface="Times New Roman" pitchFamily="18" charset="0"/>
              </a:rPr>
              <a:t>	状态：以一个或多个变量保存</a:t>
            </a:r>
          </a:p>
          <a:p>
            <a:pPr eaLnBrk="1" hangingPunct="1">
              <a:buFont typeface="Wingdings" pitchFamily="2" charset="2"/>
              <a:buNone/>
            </a:pPr>
            <a:r>
              <a:rPr lang="zh-CN" altLang="zh-CN" b="1" smtClean="0">
                <a:latin typeface="Times New Roman" pitchFamily="18" charset="0"/>
                <a:cs typeface="Times New Roman" pitchFamily="18" charset="0"/>
              </a:rPr>
              <a:t>   行为：用方法实现行为</a:t>
            </a:r>
          </a:p>
          <a:p>
            <a:pPr eaLnBrk="1" hangingPunct="1"/>
            <a:endParaRPr lang="en-US" altLang="zh-CN"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0753FE7-8620-4B30-AB20-AA9958239910}" type="slidenum">
              <a:rPr lang="en-US" altLang="zh-CN" sz="1400" smtClean="0">
                <a:solidFill>
                  <a:schemeClr val="bg2"/>
                </a:solidFill>
                <a:latin typeface="Arial" pitchFamily="34" charset="0"/>
              </a:rPr>
              <a:pPr eaLnBrk="1" hangingPunct="1"/>
              <a:t>5</a:t>
            </a:fld>
            <a:endParaRPr lang="en-US" altLang="zh-CN" sz="1400" smtClean="0">
              <a:solidFill>
                <a:schemeClr val="bg2"/>
              </a:solidFill>
              <a:latin typeface="Arial" pitchFamily="34" charset="0"/>
            </a:endParaRPr>
          </a:p>
        </p:txBody>
      </p:sp>
      <p:sp>
        <p:nvSpPr>
          <p:cNvPr id="7171" name="Rectangle 2"/>
          <p:cNvSpPr>
            <a:spLocks noGrp="1" noChangeArrowheads="1"/>
          </p:cNvSpPr>
          <p:nvPr>
            <p:ph type="title"/>
          </p:nvPr>
        </p:nvSpPr>
        <p:spPr/>
        <p:txBody>
          <a:bodyPr/>
          <a:lstStyle/>
          <a:p>
            <a:pPr algn="ctr" eaLnBrk="1" hangingPunct="1"/>
            <a:r>
              <a:rPr lang="zh-CN" altLang="en-US" b="1" smtClean="0">
                <a:latin typeface="Times New Roman" pitchFamily="18" charset="0"/>
                <a:cs typeface="Times New Roman" pitchFamily="18" charset="0"/>
              </a:rPr>
              <a:t>对象（</a:t>
            </a:r>
            <a:r>
              <a:rPr lang="en-US" altLang="zh-CN" b="1" smtClean="0">
                <a:latin typeface="Times New Roman" pitchFamily="18" charset="0"/>
                <a:cs typeface="Times New Roman" pitchFamily="18" charset="0"/>
              </a:rPr>
              <a:t>Object</a:t>
            </a:r>
            <a:r>
              <a:rPr lang="zh-CN" altLang="en-US" b="1" smtClean="0">
                <a:latin typeface="Times New Roman" pitchFamily="18" charset="0"/>
                <a:cs typeface="Times New Roman" pitchFamily="18" charset="0"/>
              </a:rPr>
              <a:t>）</a:t>
            </a:r>
            <a:r>
              <a:rPr lang="zh-CN" altLang="zh-CN" b="1" smtClean="0">
                <a:latin typeface="Times New Roman" pitchFamily="18" charset="0"/>
                <a:cs typeface="Times New Roman" pitchFamily="18" charset="0"/>
              </a:rPr>
              <a:t>概念</a:t>
            </a:r>
            <a:endParaRPr lang="zh-CN" altLang="en-US" b="1" smtClean="0">
              <a:latin typeface="Times New Roman" pitchFamily="18" charset="0"/>
              <a:cs typeface="Times New Roman" pitchFamily="18" charset="0"/>
            </a:endParaRPr>
          </a:p>
        </p:txBody>
      </p:sp>
      <p:sp>
        <p:nvSpPr>
          <p:cNvPr id="7172" name="Rectangle 3"/>
          <p:cNvSpPr>
            <a:spLocks noGrp="1" noChangeArrowheads="1"/>
          </p:cNvSpPr>
          <p:nvPr>
            <p:ph type="body" idx="1"/>
          </p:nvPr>
        </p:nvSpPr>
        <p:spPr/>
        <p:txBody>
          <a:bodyPr/>
          <a:lstStyle/>
          <a:p>
            <a:pPr eaLnBrk="1" hangingPunct="1"/>
            <a:r>
              <a:rPr lang="zh-CN" altLang="en-US" b="1" smtClean="0"/>
              <a:t>定义：对象由变量与相关的方法结合起来构成的</a:t>
            </a: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280" y="2924944"/>
            <a:ext cx="6812008" cy="285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10BDF70-B790-451A-98D3-415FDA5A23DA}" type="slidenum">
              <a:rPr lang="en-US" altLang="zh-CN" sz="1400" smtClean="0">
                <a:solidFill>
                  <a:schemeClr val="bg2"/>
                </a:solidFill>
                <a:latin typeface="Arial" pitchFamily="34" charset="0"/>
              </a:rPr>
              <a:pPr eaLnBrk="1" hangingPunct="1"/>
              <a:t>6</a:t>
            </a:fld>
            <a:endParaRPr lang="en-US" altLang="zh-CN" sz="1400" smtClean="0">
              <a:solidFill>
                <a:schemeClr val="bg2"/>
              </a:solidFill>
              <a:latin typeface="Arial" pitchFamily="34" charset="0"/>
            </a:endParaRPr>
          </a:p>
        </p:txBody>
      </p:sp>
      <p:sp>
        <p:nvSpPr>
          <p:cNvPr id="8195" name="Rectangle 2"/>
          <p:cNvSpPr>
            <a:spLocks noGrp="1" noChangeArrowheads="1"/>
          </p:cNvSpPr>
          <p:nvPr>
            <p:ph type="title"/>
          </p:nvPr>
        </p:nvSpPr>
        <p:spPr/>
        <p:txBody>
          <a:bodyPr/>
          <a:lstStyle/>
          <a:p>
            <a:pPr algn="ctr" eaLnBrk="1" hangingPunct="1"/>
            <a:r>
              <a:rPr lang="zh-CN" altLang="en-US" b="1" smtClean="0"/>
              <a:t>对象实例</a:t>
            </a:r>
          </a:p>
        </p:txBody>
      </p:sp>
      <p:sp>
        <p:nvSpPr>
          <p:cNvPr id="8196" name="Rectangle 3"/>
          <p:cNvSpPr>
            <a:spLocks noGrp="1" noChangeArrowheads="1"/>
          </p:cNvSpPr>
          <p:nvPr>
            <p:ph type="body" idx="1"/>
          </p:nvPr>
        </p:nvSpPr>
        <p:spPr/>
        <p:txBody>
          <a:bodyPr/>
          <a:lstStyle/>
          <a:p>
            <a:pPr eaLnBrk="1" hangingPunct="1"/>
            <a:r>
              <a:rPr lang="zh-CN" altLang="en-US" b="1" smtClean="0"/>
              <a:t>一个特定的对象称为实例</a:t>
            </a:r>
          </a:p>
        </p:txBody>
      </p:sp>
      <p:pic>
        <p:nvPicPr>
          <p:cNvPr id="81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156" y="2590801"/>
            <a:ext cx="5808043" cy="335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8B4062C-7624-4CFC-99F8-43396343DCD7}" type="slidenum">
              <a:rPr lang="en-US" altLang="zh-CN" sz="1400" smtClean="0">
                <a:solidFill>
                  <a:schemeClr val="bg2"/>
                </a:solidFill>
                <a:latin typeface="Arial" pitchFamily="34" charset="0"/>
              </a:rPr>
              <a:pPr eaLnBrk="1" hangingPunct="1"/>
              <a:t>7</a:t>
            </a:fld>
            <a:endParaRPr lang="en-US" altLang="zh-CN" sz="1400" smtClean="0">
              <a:solidFill>
                <a:schemeClr val="bg2"/>
              </a:solidFill>
              <a:latin typeface="Arial" pitchFamily="34" charset="0"/>
            </a:endParaRPr>
          </a:p>
        </p:txBody>
      </p:sp>
      <p:sp>
        <p:nvSpPr>
          <p:cNvPr id="9219" name="Rectangle 2"/>
          <p:cNvSpPr>
            <a:spLocks noGrp="1" noChangeArrowheads="1"/>
          </p:cNvSpPr>
          <p:nvPr>
            <p:ph type="title"/>
          </p:nvPr>
        </p:nvSpPr>
        <p:spPr/>
        <p:txBody>
          <a:bodyPr/>
          <a:lstStyle/>
          <a:p>
            <a:pPr algn="ctr" eaLnBrk="1" hangingPunct="1"/>
            <a:r>
              <a:rPr lang="zh-CN" altLang="en-US" b="1" smtClean="0"/>
              <a:t>什么是消息</a:t>
            </a:r>
          </a:p>
        </p:txBody>
      </p:sp>
      <p:sp>
        <p:nvSpPr>
          <p:cNvPr id="9220" name="Rectangle 3"/>
          <p:cNvSpPr>
            <a:spLocks noGrp="1" noChangeArrowheads="1"/>
          </p:cNvSpPr>
          <p:nvPr>
            <p:ph type="body" idx="1"/>
          </p:nvPr>
        </p:nvSpPr>
        <p:spPr/>
        <p:txBody>
          <a:bodyPr/>
          <a:lstStyle/>
          <a:p>
            <a:pPr eaLnBrk="1" hangingPunct="1"/>
            <a:r>
              <a:rPr lang="zh-CN" altLang="en-US" b="1" smtClean="0"/>
              <a:t>对象之间通过发送消息进行交互与通信</a:t>
            </a:r>
          </a:p>
        </p:txBody>
      </p:sp>
      <p:pic>
        <p:nvPicPr>
          <p:cNvPr id="92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667000"/>
            <a:ext cx="5471119" cy="314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377DAC-D828-4C20-A6CA-6CF17BB687CB}" type="slidenum">
              <a:rPr lang="en-US" altLang="zh-CN" sz="1400" smtClean="0">
                <a:solidFill>
                  <a:schemeClr val="bg2"/>
                </a:solidFill>
                <a:latin typeface="Arial" pitchFamily="34" charset="0"/>
              </a:rPr>
              <a:pPr eaLnBrk="1" hangingPunct="1"/>
              <a:t>8</a:t>
            </a:fld>
            <a:endParaRPr lang="en-US" altLang="zh-CN" sz="1400" smtClean="0">
              <a:solidFill>
                <a:schemeClr val="bg2"/>
              </a:solidFill>
              <a:latin typeface="Arial" pitchFamily="34" charset="0"/>
            </a:endParaRPr>
          </a:p>
        </p:txBody>
      </p:sp>
      <p:sp>
        <p:nvSpPr>
          <p:cNvPr id="10243" name="Rectangle 2"/>
          <p:cNvSpPr>
            <a:spLocks noGrp="1" noChangeArrowheads="1"/>
          </p:cNvSpPr>
          <p:nvPr>
            <p:ph type="title"/>
          </p:nvPr>
        </p:nvSpPr>
        <p:spPr>
          <a:xfrm>
            <a:off x="838200" y="609600"/>
            <a:ext cx="7188200" cy="838200"/>
          </a:xfrm>
        </p:spPr>
        <p:txBody>
          <a:bodyPr/>
          <a:lstStyle/>
          <a:p>
            <a:pPr algn="ctr" eaLnBrk="1" hangingPunct="1"/>
            <a:r>
              <a:rPr lang="zh-CN" altLang="en-US" b="1" smtClean="0"/>
              <a:t>消息的构成</a:t>
            </a:r>
          </a:p>
        </p:txBody>
      </p:sp>
      <p:sp>
        <p:nvSpPr>
          <p:cNvPr id="10244" name="Rectangle 3"/>
          <p:cNvSpPr>
            <a:spLocks noGrp="1" noChangeArrowheads="1"/>
          </p:cNvSpPr>
          <p:nvPr>
            <p:ph type="body" idx="1"/>
          </p:nvPr>
        </p:nvSpPr>
        <p:spPr/>
        <p:txBody>
          <a:bodyPr/>
          <a:lstStyle/>
          <a:p>
            <a:pPr eaLnBrk="1" hangingPunct="1"/>
            <a:r>
              <a:rPr lang="zh-CN" altLang="en-US" b="1" smtClean="0"/>
              <a:t>消息由三部分构成：</a:t>
            </a:r>
          </a:p>
          <a:p>
            <a:pPr lvl="1" eaLnBrk="1" hangingPunct="1"/>
            <a:r>
              <a:rPr lang="zh-CN" altLang="en-US" b="1" smtClean="0"/>
              <a:t>接收消息的对象</a:t>
            </a:r>
          </a:p>
          <a:p>
            <a:pPr lvl="1" eaLnBrk="1" hangingPunct="1"/>
            <a:r>
              <a:rPr lang="zh-CN" altLang="en-US" b="1" smtClean="0"/>
              <a:t>方法名称</a:t>
            </a:r>
          </a:p>
          <a:p>
            <a:pPr lvl="1" eaLnBrk="1" hangingPunct="1"/>
            <a:r>
              <a:rPr lang="zh-CN" altLang="en-US" b="1" smtClean="0"/>
              <a:t>方法的参数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F07F75F-3971-42DE-8BA1-1D6EDEABA8EF}" type="slidenum">
              <a:rPr lang="en-US" altLang="zh-CN" sz="1400" smtClean="0">
                <a:solidFill>
                  <a:schemeClr val="bg2"/>
                </a:solidFill>
                <a:latin typeface="Arial" pitchFamily="34" charset="0"/>
              </a:rPr>
              <a:pPr eaLnBrk="1" hangingPunct="1"/>
              <a:t>9</a:t>
            </a:fld>
            <a:endParaRPr lang="en-US" altLang="zh-CN" sz="1400" smtClean="0">
              <a:solidFill>
                <a:schemeClr val="bg2"/>
              </a:solidFill>
              <a:latin typeface="Arial" pitchFamily="34" charset="0"/>
            </a:endParaRPr>
          </a:p>
        </p:txBody>
      </p:sp>
      <p:sp>
        <p:nvSpPr>
          <p:cNvPr id="11267" name="Rectangle 2"/>
          <p:cNvSpPr>
            <a:spLocks noGrp="1" noChangeArrowheads="1"/>
          </p:cNvSpPr>
          <p:nvPr>
            <p:ph type="title"/>
          </p:nvPr>
        </p:nvSpPr>
        <p:spPr/>
        <p:txBody>
          <a:bodyPr/>
          <a:lstStyle/>
          <a:p>
            <a:pPr algn="ctr" eaLnBrk="1" hangingPunct="1"/>
            <a:r>
              <a:rPr lang="zh-CN" altLang="en-US" b="1" smtClean="0"/>
              <a:t>消息示例</a:t>
            </a:r>
          </a:p>
        </p:txBody>
      </p:sp>
      <p:pic>
        <p:nvPicPr>
          <p:cNvPr id="1126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59632" y="1772816"/>
            <a:ext cx="6834336" cy="320809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简洁型模板">
  <a:themeElements>
    <a:clrScheme name="">
      <a:dk1>
        <a:srgbClr val="000000"/>
      </a:dk1>
      <a:lt1>
        <a:srgbClr val="FFFFFF"/>
      </a:lt1>
      <a:dk2>
        <a:srgbClr val="000000"/>
      </a:dk2>
      <a:lt2>
        <a:srgbClr val="5E574E"/>
      </a:lt2>
      <a:accent1>
        <a:srgbClr val="FF6600"/>
      </a:accent1>
      <a:accent2>
        <a:srgbClr val="000000"/>
      </a:accent2>
      <a:accent3>
        <a:srgbClr val="FFFFFF"/>
      </a:accent3>
      <a:accent4>
        <a:srgbClr val="000000"/>
      </a:accent4>
      <a:accent5>
        <a:srgbClr val="FFB8AA"/>
      </a:accent5>
      <a:accent6>
        <a:srgbClr val="000000"/>
      </a:accent6>
      <a:hlink>
        <a:srgbClr val="996633"/>
      </a:hlink>
      <a:folHlink>
        <a:srgbClr val="808000"/>
      </a:folHlink>
    </a:clrScheme>
    <a:fontScheme name="简洁型模板">
      <a:majorFont>
        <a:latin typeface="Arial Black"/>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简洁型模板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简洁型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简洁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简洁型模板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简洁型模板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简洁型模板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简洁型模板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Office\Templates\演示文稿设计\简洁型模板.pot</Template>
  <TotalTime>1923</TotalTime>
  <Words>1275</Words>
  <Application>Microsoft Office PowerPoint</Application>
  <PresentationFormat>全屏显示(4:3)</PresentationFormat>
  <Paragraphs>202</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简洁型模板</vt:lpstr>
      <vt:lpstr>PowerPoint 演示文稿</vt:lpstr>
      <vt:lpstr>PowerPoint 演示文稿</vt:lpstr>
      <vt:lpstr>OOP中的对象和类</vt:lpstr>
      <vt:lpstr>      对象（Object）的概念</vt:lpstr>
      <vt:lpstr>对象（Object）概念</vt:lpstr>
      <vt:lpstr>对象实例</vt:lpstr>
      <vt:lpstr>什么是消息</vt:lpstr>
      <vt:lpstr>消息的构成</vt:lpstr>
      <vt:lpstr>消息示例</vt:lpstr>
      <vt:lpstr>消息机制的好处</vt:lpstr>
      <vt:lpstr>类与对象</vt:lpstr>
      <vt:lpstr>PowerPoint 演示文稿</vt:lpstr>
      <vt:lpstr>什么是类（class）</vt:lpstr>
      <vt:lpstr>类的结构</vt:lpstr>
      <vt:lpstr>类示例-自行车</vt:lpstr>
      <vt:lpstr>类的实例化</vt:lpstr>
      <vt:lpstr>类中的变量与方法</vt:lpstr>
      <vt:lpstr>PowerPoint 演示文稿</vt:lpstr>
      <vt:lpstr>什么是继承</vt:lpstr>
      <vt:lpstr>继承的含义</vt:lpstr>
      <vt:lpstr>Java 中的Object类</vt:lpstr>
      <vt:lpstr>继承的优点</vt:lpstr>
      <vt:lpstr>PowerPoint 演示文稿</vt:lpstr>
      <vt:lpstr>PowerPoint 演示文稿</vt:lpstr>
      <vt:lpstr>面向对象编程的主要特点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面向对象编程概念</dc:title>
  <dc:creator>lb</dc:creator>
  <cp:lastModifiedBy>Amy</cp:lastModifiedBy>
  <cp:revision>149</cp:revision>
  <dcterms:created xsi:type="dcterms:W3CDTF">2001-09-03T03:18:52Z</dcterms:created>
  <dcterms:modified xsi:type="dcterms:W3CDTF">2017-02-28T14:26:13Z</dcterms:modified>
</cp:coreProperties>
</file>