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6" r:id="rId2"/>
    <p:sldId id="258" r:id="rId3"/>
    <p:sldId id="303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305" r:id="rId12"/>
    <p:sldId id="307" r:id="rId13"/>
    <p:sldId id="308" r:id="rId14"/>
    <p:sldId id="309" r:id="rId15"/>
    <p:sldId id="377" r:id="rId16"/>
    <p:sldId id="378" r:id="rId17"/>
    <p:sldId id="311" r:id="rId18"/>
    <p:sldId id="379" r:id="rId19"/>
    <p:sldId id="312" r:id="rId20"/>
    <p:sldId id="327" r:id="rId21"/>
    <p:sldId id="328" r:id="rId22"/>
    <p:sldId id="383" r:id="rId23"/>
    <p:sldId id="330" r:id="rId24"/>
    <p:sldId id="374" r:id="rId25"/>
    <p:sldId id="375" r:id="rId26"/>
    <p:sldId id="338" r:id="rId27"/>
    <p:sldId id="340" r:id="rId28"/>
    <p:sldId id="342" r:id="rId29"/>
    <p:sldId id="376" r:id="rId30"/>
    <p:sldId id="355" r:id="rId31"/>
    <p:sldId id="357" r:id="rId32"/>
    <p:sldId id="359" r:id="rId33"/>
    <p:sldId id="361" r:id="rId34"/>
    <p:sldId id="362" r:id="rId35"/>
    <p:sldId id="363" r:id="rId36"/>
    <p:sldId id="364" r:id="rId37"/>
    <p:sldId id="365" r:id="rId38"/>
    <p:sldId id="366" r:id="rId39"/>
    <p:sldId id="367" r:id="rId40"/>
    <p:sldId id="380" r:id="rId41"/>
    <p:sldId id="381" r:id="rId42"/>
    <p:sldId id="382" r:id="rId43"/>
    <p:sldId id="384" r:id="rId44"/>
    <p:sldId id="385" r:id="rId45"/>
    <p:sldId id="368" r:id="rId46"/>
    <p:sldId id="369" r:id="rId47"/>
    <p:sldId id="370" r:id="rId48"/>
    <p:sldId id="371" r:id="rId49"/>
    <p:sldId id="372" r:id="rId50"/>
    <p:sldId id="373" r:id="rId51"/>
  </p:sldIdLst>
  <p:sldSz cx="9144000" cy="6858000" type="screen4x3"/>
  <p:notesSz cx="6858000" cy="9144000"/>
  <p:defaultTextStyle>
    <a:defPPr>
      <a:defRPr lang="zh-CN"/>
    </a:defPPr>
    <a:lvl1pPr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r" rtl="0" fontAlgn="base">
      <a:spcBef>
        <a:spcPct val="50000"/>
      </a:spcBef>
      <a:spcAft>
        <a:spcPct val="0"/>
      </a:spcAft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C0C0C0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99CCFF"/>
    <a:srgbClr val="3399FF"/>
    <a:srgbClr val="CCFFCC"/>
    <a:srgbClr val="C0C0C0"/>
    <a:srgbClr val="DDDDDD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1526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BCCE6F8-E575-47AB-B5B7-6C722824F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541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5BC357-8948-4BFC-B39C-DEE45660FB57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4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8EF51AD-37F3-4C41-9121-48100634B42A}" type="slidenum">
              <a:rPr lang="en-US" altLang="zh-CN" sz="1200" smtClean="0">
                <a:solidFill>
                  <a:schemeClr val="tx1"/>
                </a:solidFill>
                <a:ea typeface="宋体" pitchFamily="2" charset="-122"/>
              </a:rPr>
              <a:pPr eaLnBrk="1" hangingPunct="1"/>
              <a:t>11</a:t>
            </a:fld>
            <a:endParaRPr lang="en-US" altLang="zh-CN" sz="1200" smtClean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sz="2400" b="1" smtClean="0"/>
          </a:p>
          <a:p>
            <a:pPr eaLnBrk="1" hangingPunct="1">
              <a:spcBef>
                <a:spcPct val="0"/>
              </a:spcBef>
            </a:pPr>
            <a:endParaRPr lang="en-US" altLang="zh-CN" sz="2400" b="1" smtClean="0"/>
          </a:p>
          <a:p>
            <a:pPr eaLnBrk="1" hangingPunct="1">
              <a:spcBef>
                <a:spcPct val="0"/>
              </a:spcBef>
            </a:pPr>
            <a:r>
              <a:rPr lang="en-US" altLang="zh-CN" sz="2400" b="1" smtClean="0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https://www.html.cn/qa/other/20848.html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CCE6F8-E575-47AB-B5B7-6C722824FC0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409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3A920F01-A38F-4743-9074-44F2017E1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7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43DBD-161A-40C1-ABFF-FA67DA6106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90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09031-82D5-43BD-B98A-37C0C90C03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46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10F9A-BEE0-482E-9C8B-7865E27080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4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8DEEB-9BE6-4113-9CF7-0A00DE6D43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183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2FFB8-8529-4314-8B0C-F6BC0B63F2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2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464FF-F521-49B4-9BD7-35C75DB127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592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43F91-EACE-4320-B247-FF20944E3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7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82F4E-2B78-4266-989A-470DCFFC2A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31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99812-5BB4-4360-BA88-392D25FC57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67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A18BC-78A3-4BF5-A3D5-8E3FCBE587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082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7348" name="Rectangle 10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0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4AD605-BFFD-4635-A62D-FC9530619E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079" name="Picture 1031" descr="paint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../../java_example/chp_4/WhileDemo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../../java_example/chp_4/DoWhileDemo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5B19C-4861-4344-BC57-0A7D821925D2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187450" y="685800"/>
            <a:ext cx="4032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rgbClr val="FF0000"/>
                </a:solidFill>
                <a:ea typeface="宋体" pitchFamily="2" charset="-122"/>
              </a:rPr>
              <a:t>Java</a:t>
            </a:r>
            <a:r>
              <a:rPr lang="zh-CN" altLang="en-US" sz="4000" b="1">
                <a:solidFill>
                  <a:srgbClr val="FF0000"/>
                </a:solidFill>
                <a:ea typeface="宋体" pitchFamily="2" charset="-122"/>
              </a:rPr>
              <a:t>语言基础</a:t>
            </a:r>
            <a:endParaRPr lang="zh-CN" altLang="en-US" sz="2400" b="1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1828800" y="1905000"/>
            <a:ext cx="4240213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2" action="ppaction://hlinksldjump"/>
              </a:rPr>
              <a:t>标识符、关键字和类型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3" action="ppaction://hlinksldjump"/>
              </a:rPr>
              <a:t>表达式与流程控制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hlinkClick r:id="rId4" action="ppaction://hlinksldjump"/>
              </a:rPr>
              <a:t>数组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44594A-FF20-4B6F-86E7-7F660786A6AE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828800" y="1860550"/>
            <a:ext cx="7120860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浮点型：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 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和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长度：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 : 32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          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double: 64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缺省是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类型，如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3.14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型）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表达方法：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 - 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科学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记数法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6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.02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e23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F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 -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表示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float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类型， 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6.02e23F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D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或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 -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表示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double 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型</a:t>
            </a: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，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2.718D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524000" y="765175"/>
            <a:ext cx="5640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浮点型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13932-85A1-45DD-BEB0-D48AD968C6C4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2651125" y="420688"/>
            <a:ext cx="4657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类的初步概念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508586"/>
            <a:ext cx="800100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“日期”类型的两种不同表达：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i="1" dirty="0">
                <a:solidFill>
                  <a:schemeClr val="tx1"/>
                </a:solidFill>
                <a:ea typeface="宋体" pitchFamily="2" charset="-122"/>
              </a:rPr>
              <a:t>方式一：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day, month, year;   //</a:t>
            </a:r>
            <a:r>
              <a:rPr lang="zh-CN" altLang="zh-CN" sz="2400" b="1" dirty="0">
                <a:solidFill>
                  <a:schemeClr val="tx1"/>
                </a:solidFill>
                <a:ea typeface="宋体" pitchFamily="2" charset="-122"/>
              </a:rPr>
              <a:t>定义年、月、日</a:t>
            </a:r>
            <a:endParaRPr lang="zh-CN" altLang="en-US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d1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, m1, y1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; 	 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  // 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定义一个日期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d2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, m2, y2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;	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  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//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定义另一个日期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400" b="1" i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i="1" dirty="0">
                <a:solidFill>
                  <a:schemeClr val="tx1"/>
                </a:solidFill>
                <a:ea typeface="宋体" pitchFamily="2" charset="-122"/>
              </a:rPr>
              <a:t>方式二：</a:t>
            </a:r>
            <a:r>
              <a:rPr lang="zh-CN" altLang="en-US" sz="2400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class Date{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day;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month;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year;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void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setDate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a,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b,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c</a:t>
            </a:r>
            <a:r>
              <a:rPr lang="en-US" altLang="zh-CN" sz="2400" b="1" dirty="0" smtClean="0">
                <a:solidFill>
                  <a:schemeClr val="tx1"/>
                </a:solidFill>
                <a:ea typeface="宋体" pitchFamily="2" charset="-122"/>
              </a:rPr>
              <a:t>) { ... 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}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 dirty="0" smtClean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  <a:sym typeface="Webdings" pitchFamily="18" charset="2"/>
              </a:rPr>
              <a:t>Java</a:t>
            </a: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  <a:sym typeface="Webdings" pitchFamily="18" charset="2"/>
              </a:rPr>
              <a:t>用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  <a:sym typeface="Webdings" pitchFamily="18" charset="2"/>
              </a:rPr>
              <a:t>class</a:t>
            </a: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  <a:sym typeface="Webdings" pitchFamily="18" charset="2"/>
              </a:rPr>
              <a:t>创建新的类型</a:t>
            </a:r>
            <a:r>
              <a:rPr lang="zh-CN" altLang="zh-CN" sz="2800" b="1" dirty="0" smtClean="0">
                <a:solidFill>
                  <a:schemeClr val="tx1"/>
                </a:solidFill>
                <a:ea typeface="宋体" pitchFamily="2" charset="-122"/>
                <a:sym typeface="Webdings" pitchFamily="18" charset="2"/>
              </a:rPr>
              <a:t>。</a:t>
            </a:r>
            <a:endParaRPr lang="zh-CN" altLang="en-US" sz="2800" b="1" dirty="0">
              <a:solidFill>
                <a:schemeClr val="tx1"/>
              </a:solidFill>
              <a:ea typeface="宋体" pitchFamily="2" charset="-122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753B2C-420D-40C9-AAA2-855833A8C32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6056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类的变量的声明与引用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583613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Java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中，一个类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的变量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声明后，不能直接引用，必须经过实例化：</a:t>
            </a:r>
          </a:p>
          <a:p>
            <a:pPr algn="l" eaLnBrk="1" hangingPunct="1">
              <a:spcBef>
                <a:spcPct val="0"/>
              </a:spcBef>
            </a:pPr>
            <a:endParaRPr lang="zh-CN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基本类型声明后，直接开空间。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	如：	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int a;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	  	a = 12;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非基本类型不直接开空间，而是开辟引用空间，数据空间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tx1"/>
                </a:solidFill>
                <a:ea typeface="宋体" pitchFamily="2" charset="-122"/>
              </a:rPr>
              <a:t>没有开。只有通过实例化，才能给数据开辟空间。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736DD-CB4D-4DF2-8722-5EFF4E7BF41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1828800" y="457200"/>
            <a:ext cx="5983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类的变量的声明与引用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1143000" y="1752600"/>
            <a:ext cx="609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 dirty="0">
                <a:solidFill>
                  <a:schemeClr val="tx1"/>
                </a:solidFill>
                <a:ea typeface="宋体" pitchFamily="2" charset="-122"/>
              </a:rPr>
              <a:t>例：	1	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Date  today;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	2	today = new Date( );</a:t>
            </a: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752600" y="3094038"/>
            <a:ext cx="1123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today 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3429000" y="3124200"/>
            <a:ext cx="2073275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zh-CN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49475" y="4008438"/>
            <a:ext cx="2971800" cy="1990725"/>
            <a:chOff x="1200" y="2394"/>
            <a:chExt cx="1872" cy="1254"/>
          </a:xfrm>
        </p:grpSpPr>
        <p:sp>
          <p:nvSpPr>
            <p:cNvPr id="16395" name="Rectangle 7"/>
            <p:cNvSpPr>
              <a:spLocks noChangeArrowheads="1"/>
            </p:cNvSpPr>
            <p:nvPr/>
          </p:nvSpPr>
          <p:spPr bwMode="auto">
            <a:xfrm>
              <a:off x="2016" y="2640"/>
              <a:ext cx="1056" cy="10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6396" name="Line 8"/>
            <p:cNvSpPr>
              <a:spLocks noChangeShapeType="1"/>
            </p:cNvSpPr>
            <p:nvPr/>
          </p:nvSpPr>
          <p:spPr bwMode="auto">
            <a:xfrm>
              <a:off x="2016" y="29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9"/>
            <p:cNvSpPr>
              <a:spLocks noChangeShapeType="1"/>
            </p:cNvSpPr>
            <p:nvPr/>
          </p:nvSpPr>
          <p:spPr bwMode="auto">
            <a:xfrm>
              <a:off x="2016" y="331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Text Box 10"/>
            <p:cNvSpPr txBox="1">
              <a:spLocks noChangeArrowheads="1"/>
            </p:cNvSpPr>
            <p:nvPr/>
          </p:nvSpPr>
          <p:spPr bwMode="auto">
            <a:xfrm>
              <a:off x="1200" y="2560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day</a:t>
              </a:r>
            </a:p>
          </p:txBody>
        </p:sp>
        <p:sp>
          <p:nvSpPr>
            <p:cNvPr id="16399" name="Text Box 11"/>
            <p:cNvSpPr txBox="1">
              <a:spLocks noChangeArrowheads="1"/>
            </p:cNvSpPr>
            <p:nvPr/>
          </p:nvSpPr>
          <p:spPr bwMode="auto">
            <a:xfrm>
              <a:off x="1200" y="2944"/>
              <a:ext cx="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month</a:t>
              </a:r>
            </a:p>
          </p:txBody>
        </p:sp>
        <p:sp>
          <p:nvSpPr>
            <p:cNvPr id="16400" name="Text Box 12"/>
            <p:cNvSpPr txBox="1">
              <a:spLocks noChangeArrowheads="1"/>
            </p:cNvSpPr>
            <p:nvPr/>
          </p:nvSpPr>
          <p:spPr bwMode="auto">
            <a:xfrm>
              <a:off x="1200" y="3280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year</a:t>
              </a:r>
            </a:p>
          </p:txBody>
        </p:sp>
        <p:sp>
          <p:nvSpPr>
            <p:cNvPr id="16401" name="Text Box 13"/>
            <p:cNvSpPr txBox="1">
              <a:spLocks noChangeArrowheads="1"/>
            </p:cNvSpPr>
            <p:nvPr/>
          </p:nvSpPr>
          <p:spPr bwMode="auto">
            <a:xfrm>
              <a:off x="1382" y="2394"/>
              <a:ext cx="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</a:p>
          </p:txBody>
        </p:sp>
        <p:sp>
          <p:nvSpPr>
            <p:cNvPr id="16402" name="Text Box 15"/>
            <p:cNvSpPr txBox="1">
              <a:spLocks noChangeArrowheads="1"/>
            </p:cNvSpPr>
            <p:nvPr/>
          </p:nvSpPr>
          <p:spPr bwMode="auto">
            <a:xfrm>
              <a:off x="2816" y="265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6403" name="Text Box 16"/>
            <p:cNvSpPr txBox="1">
              <a:spLocks noChangeArrowheads="1"/>
            </p:cNvSpPr>
            <p:nvPr/>
          </p:nvSpPr>
          <p:spPr bwMode="auto">
            <a:xfrm>
              <a:off x="2832" y="299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6404" name="Text Box 17"/>
            <p:cNvSpPr txBox="1">
              <a:spLocks noChangeArrowheads="1"/>
            </p:cNvSpPr>
            <p:nvPr/>
          </p:nvSpPr>
          <p:spPr bwMode="auto">
            <a:xfrm>
              <a:off x="2832" y="32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3733800" y="3052763"/>
            <a:ext cx="1520825" cy="1366837"/>
            <a:chOff x="2016" y="1792"/>
            <a:chExt cx="1173" cy="848"/>
          </a:xfrm>
        </p:grpSpPr>
        <p:sp>
          <p:nvSpPr>
            <p:cNvPr id="16393" name="Line 19"/>
            <p:cNvSpPr>
              <a:spLocks noChangeShapeType="1"/>
            </p:cNvSpPr>
            <p:nvPr/>
          </p:nvSpPr>
          <p:spPr bwMode="auto">
            <a:xfrm flipH="1">
              <a:off x="2016" y="2112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Text Box 20"/>
            <p:cNvSpPr txBox="1">
              <a:spLocks noChangeArrowheads="1"/>
            </p:cNvSpPr>
            <p:nvPr/>
          </p:nvSpPr>
          <p:spPr bwMode="auto">
            <a:xfrm>
              <a:off x="2208" y="1792"/>
              <a:ext cx="981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utoUpdateAnimBg="0"/>
      <p:bldP spid="645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35CAA-8AC0-4AD7-8849-86D7889B08B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286000" y="533400"/>
            <a:ext cx="5454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引用变量之间的赋值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914400" y="1854200"/>
            <a:ext cx="33385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1	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Date a, b 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2	a=new Date( );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3	b = a ;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447800" y="4191000"/>
            <a:ext cx="1565275" cy="1524000"/>
            <a:chOff x="912" y="2640"/>
            <a:chExt cx="986" cy="960"/>
          </a:xfrm>
        </p:grpSpPr>
        <p:sp>
          <p:nvSpPr>
            <p:cNvPr id="17429" name="Text Box 4"/>
            <p:cNvSpPr txBox="1">
              <a:spLocks noChangeArrowheads="1"/>
            </p:cNvSpPr>
            <p:nvPr/>
          </p:nvSpPr>
          <p:spPr bwMode="auto">
            <a:xfrm>
              <a:off x="912" y="26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17430" name="Text Box 5"/>
            <p:cNvSpPr txBox="1">
              <a:spLocks noChangeArrowheads="1"/>
            </p:cNvSpPr>
            <p:nvPr/>
          </p:nvSpPr>
          <p:spPr bwMode="auto">
            <a:xfrm>
              <a:off x="912" y="331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17431" name="Text Box 6"/>
            <p:cNvSpPr txBox="1">
              <a:spLocks noChangeArrowheads="1"/>
            </p:cNvSpPr>
            <p:nvPr/>
          </p:nvSpPr>
          <p:spPr bwMode="auto">
            <a:xfrm>
              <a:off x="1248" y="2640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           </a:t>
              </a:r>
            </a:p>
          </p:txBody>
        </p:sp>
        <p:sp>
          <p:nvSpPr>
            <p:cNvPr id="17432" name="Text Box 7"/>
            <p:cNvSpPr txBox="1">
              <a:spLocks noChangeArrowheads="1"/>
            </p:cNvSpPr>
            <p:nvPr/>
          </p:nvSpPr>
          <p:spPr bwMode="auto">
            <a:xfrm>
              <a:off x="1248" y="3264"/>
              <a:ext cx="65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  <a:ea typeface="宋体" pitchFamily="2" charset="-122"/>
                </a:rPr>
                <a:t>           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495800" y="3886200"/>
            <a:ext cx="3917950" cy="2066925"/>
            <a:chOff x="2832" y="2448"/>
            <a:chExt cx="2468" cy="1302"/>
          </a:xfrm>
        </p:grpSpPr>
        <p:sp>
          <p:nvSpPr>
            <p:cNvPr id="17419" name="Rectangle 9"/>
            <p:cNvSpPr>
              <a:spLocks noChangeArrowheads="1"/>
            </p:cNvSpPr>
            <p:nvPr/>
          </p:nvSpPr>
          <p:spPr bwMode="auto">
            <a:xfrm>
              <a:off x="3456" y="2742"/>
              <a:ext cx="1056" cy="1008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zh-CN" sz="2800" b="1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17420" name="Line 10"/>
            <p:cNvSpPr>
              <a:spLocks noChangeShapeType="1"/>
            </p:cNvSpPr>
            <p:nvPr/>
          </p:nvSpPr>
          <p:spPr bwMode="auto">
            <a:xfrm>
              <a:off x="3456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11"/>
            <p:cNvSpPr>
              <a:spLocks noChangeShapeType="1"/>
            </p:cNvSpPr>
            <p:nvPr/>
          </p:nvSpPr>
          <p:spPr bwMode="auto">
            <a:xfrm flipV="1">
              <a:off x="3456" y="3408"/>
              <a:ext cx="105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Text Box 12"/>
            <p:cNvSpPr txBox="1">
              <a:spLocks noChangeArrowheads="1"/>
            </p:cNvSpPr>
            <p:nvPr/>
          </p:nvSpPr>
          <p:spPr bwMode="auto">
            <a:xfrm>
              <a:off x="4608" y="2736"/>
              <a:ext cx="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day</a:t>
              </a:r>
            </a:p>
          </p:txBody>
        </p:sp>
        <p:sp>
          <p:nvSpPr>
            <p:cNvPr id="17423" name="Text Box 13"/>
            <p:cNvSpPr txBox="1">
              <a:spLocks noChangeArrowheads="1"/>
            </p:cNvSpPr>
            <p:nvPr/>
          </p:nvSpPr>
          <p:spPr bwMode="auto">
            <a:xfrm>
              <a:off x="4560" y="3072"/>
              <a:ext cx="7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month</a:t>
              </a: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4656" y="3408"/>
              <a:ext cx="5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year</a:t>
              </a: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2832" y="2448"/>
              <a:ext cx="8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0xabcd</a:t>
              </a:r>
            </a:p>
          </p:txBody>
        </p:sp>
        <p:sp>
          <p:nvSpPr>
            <p:cNvPr id="17426" name="Text Box 16"/>
            <p:cNvSpPr txBox="1">
              <a:spLocks noChangeArrowheads="1"/>
            </p:cNvSpPr>
            <p:nvPr/>
          </p:nvSpPr>
          <p:spPr bwMode="auto">
            <a:xfrm>
              <a:off x="4272" y="275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4272" y="309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7428" name="Text Box 18"/>
            <p:cNvSpPr txBox="1">
              <a:spLocks noChangeArrowheads="1"/>
            </p:cNvSpPr>
            <p:nvPr/>
          </p:nvSpPr>
          <p:spPr bwMode="auto">
            <a:xfrm>
              <a:off x="4272" y="338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800" b="1">
                  <a:solidFill>
                    <a:schemeClr val="tx1"/>
                  </a:solidFill>
                  <a:ea typeface="宋体" pitchFamily="2" charset="-122"/>
                </a:rPr>
                <a:t>0</a:t>
              </a:r>
            </a:p>
          </p:txBody>
        </p:sp>
      </p:grpSp>
      <p:sp>
        <p:nvSpPr>
          <p:cNvPr id="65557" name="Line 21"/>
          <p:cNvSpPr>
            <a:spLocks noChangeShapeType="1"/>
          </p:cNvSpPr>
          <p:nvPr/>
        </p:nvSpPr>
        <p:spPr bwMode="auto">
          <a:xfrm flipV="1">
            <a:off x="3048000" y="4419600"/>
            <a:ext cx="2362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1981200" y="4191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0xabcd</a:t>
            </a:r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1981200" y="5181600"/>
            <a:ext cx="1116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0xabcd</a:t>
            </a:r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 flipV="1">
            <a:off x="3048000" y="4495800"/>
            <a:ext cx="2438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7" grpId="0" animBg="1"/>
      <p:bldP spid="65555" grpId="0" autoUpdateAnimBg="0"/>
      <p:bldP spid="65556" grpId="0" autoUpdateAnimBg="0"/>
      <p:bldP spid="655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4E760-646E-471E-A799-9A1A65E446A9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    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中的枚举类型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07413" cy="5040313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一般用于表示一组常量。一个枚举声明实际上定义了一个类。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定义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[public] enum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枚举类型名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[implements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接口名表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]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				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枚举常量定义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				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[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枚举体定义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]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			}</a:t>
            </a:r>
            <a:r>
              <a:rPr lang="en-US" altLang="zh-CN" sz="2400" smtClean="0">
                <a:latin typeface="Times New Roman" pitchFamily="18" charset="0"/>
                <a:sym typeface="Wingdings" pitchFamily="2" charset="2"/>
              </a:rPr>
              <a:t>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枚举类型的方法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latin typeface="Times New Roman" pitchFamily="18" charset="0"/>
                <a:sym typeface="Wingdings" pitchFamily="2" charset="2"/>
              </a:rPr>
              <a:t>       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所有的枚举类型都缺省继承于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java.lang.Enum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类。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Enum 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直接继承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java.lang.Object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且实现了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java.lang.Comparable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接口。编译器在创建一个枚举时也将自动加入一些特殊的方法，如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values()</a:t>
            </a: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70E5F-A459-467D-B14D-FBB25766F40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28600"/>
            <a:ext cx="6919913" cy="1143000"/>
          </a:xfrm>
        </p:spPr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中的枚举类型示例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5688012" cy="14398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例</a:t>
            </a:r>
            <a:r>
              <a:rPr lang="de-DE" altLang="zh-CN" sz="1800" dirty="0" smtClean="0">
                <a:solidFill>
                  <a:schemeClr val="accent2"/>
                </a:solidFill>
              </a:rPr>
              <a:t>1</a:t>
            </a:r>
            <a:r>
              <a:rPr lang="zh-CN" altLang="de-DE" sz="1800" dirty="0" smtClean="0">
                <a:solidFill>
                  <a:schemeClr val="accent2"/>
                </a:solidFill>
              </a:rPr>
              <a:t>：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de-DE" altLang="zh-CN" sz="1800" dirty="0" smtClean="0">
                <a:solidFill>
                  <a:schemeClr val="accent2"/>
                </a:solidFill>
              </a:rPr>
              <a:t>		public enum Names {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　　		</a:t>
            </a:r>
            <a:r>
              <a:rPr lang="de-DE" altLang="zh-CN" sz="1800" dirty="0" smtClean="0">
                <a:solidFill>
                  <a:schemeClr val="accent2"/>
                </a:solidFill>
              </a:rPr>
              <a:t>Li, Zhang, Wang, </a:t>
            </a:r>
            <a:r>
              <a:rPr lang="en-US" altLang="zh-CN" sz="1800" dirty="0" smtClean="0">
                <a:solidFill>
                  <a:schemeClr val="accent2"/>
                </a:solidFill>
              </a:rPr>
              <a:t>Zhao, Chen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1800" dirty="0" smtClean="0">
                <a:solidFill>
                  <a:schemeClr val="accent2"/>
                </a:solidFill>
              </a:rPr>
              <a:t>　　		</a:t>
            </a:r>
            <a:r>
              <a:rPr lang="de-DE" altLang="zh-CN" sz="1800" dirty="0" smtClean="0">
                <a:solidFill>
                  <a:schemeClr val="accent2"/>
                </a:solidFill>
              </a:rPr>
              <a:t>}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de-DE" sz="1800" dirty="0" smtClean="0">
                <a:solidFill>
                  <a:schemeClr val="accent2"/>
                </a:solidFill>
              </a:rPr>
              <a:t>　　	</a:t>
            </a:r>
            <a:r>
              <a:rPr lang="de-DE" altLang="zh-CN" sz="1800" dirty="0" smtClean="0">
                <a:solidFill>
                  <a:schemeClr val="accent2"/>
                </a:solidFill>
              </a:rPr>
              <a:t>Names name = Names.Wang;</a:t>
            </a:r>
            <a:endParaRPr lang="en-US" altLang="zh-CN" sz="1800" dirty="0" smtClean="0">
              <a:solidFill>
                <a:schemeClr val="accent2"/>
              </a:solidFill>
            </a:endParaRP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429000"/>
            <a:ext cx="59721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19113" y="3084513"/>
            <a:ext cx="766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例</a:t>
            </a:r>
            <a:r>
              <a:rPr lang="en-US" altLang="zh-CN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zh-CN" altLang="en-US" sz="1800">
                <a:solidFill>
                  <a:schemeClr val="accent2"/>
                </a:solidFill>
                <a:latin typeface="Tahoma" pitchFamily="34" charset="0"/>
                <a:ea typeface="宋体" pitchFamily="2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6CFAAB-B581-43A7-84A4-30FD3D0D5112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1965325" y="725488"/>
            <a:ext cx="6062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变量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915988" y="1676400"/>
            <a:ext cx="8048625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变量作用域：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局部变量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类成员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变量</a:t>
            </a:r>
            <a:r>
              <a:rPr lang="zh-CN" altLang="en-US" sz="2000" b="1" dirty="0" smtClean="0">
                <a:solidFill>
                  <a:schemeClr val="accent2"/>
                </a:solidFill>
                <a:ea typeface="宋体" pitchFamily="2" charset="-122"/>
              </a:rPr>
              <a:t>（类变量、实例变量）</a:t>
            </a:r>
            <a:endParaRPr lang="en-US" altLang="zh-CN" sz="20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方法参数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异常处理器参数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变量初始化：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类成员变量由系统自动进行初始化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局部变量必须在使用前手工赋初值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418" y="1538880"/>
            <a:ext cx="4105305" cy="25146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656" y="4318977"/>
            <a:ext cx="4114830" cy="25050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3B80CA-B06E-40FC-8CF2-507FCD4B81B2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65325" y="725488"/>
            <a:ext cx="60626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运算符与表达式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915988" y="1676400"/>
            <a:ext cx="8048625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与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不同之处：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是强类型语言，类型限制比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严格，运算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符的操作对象的类型会受到更多限制。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不提供指针运算符，增加了对象操作符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instanceof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、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字符串运算符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+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和零填充的右移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&gt;&gt;&gt;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9ED42-81E2-4495-97FC-46F3CC20952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990600" y="1676400"/>
            <a:ext cx="768508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算术运算操作符：+，-，*，/， %， ++， - -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关系操作符：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&gt;, &gt;=, &lt; ,&lt;=, ==, !=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位操作符：&gt;&gt;, &lt;&lt;, &gt;&gt;&gt;, &amp; , |, ^(逐位异或），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~ (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按位取反）</a:t>
            </a:r>
            <a:endParaRPr lang="zh-CN" altLang="zh-CN" sz="2400" b="1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逻辑操作符：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&amp;, |, !, ^(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异或),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&amp;&amp;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， ||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赋值操作符：=， +=， -=， *=， /=， %=，&amp;=， |=， ^=， &lt;&lt;=, &gt;&gt;=, &gt;&gt;&gt;=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其它操作符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: ?: , [], . , ( ),(type), new, instanceof</a:t>
            </a:r>
            <a:endParaRPr lang="en-US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676400" y="615950"/>
            <a:ext cx="4983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操作</a:t>
            </a:r>
            <a:r>
              <a:rPr lang="zh-CN" altLang="zh-CN" sz="4000" b="1">
                <a:solidFill>
                  <a:schemeClr val="accent2"/>
                </a:solidFill>
                <a:ea typeface="宋体" pitchFamily="2" charset="-122"/>
              </a:rPr>
              <a:t>符类别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C00AF-5C73-4E6B-AE7D-6F87989D6FFF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2346325" y="573088"/>
            <a:ext cx="424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标识符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990600" y="1389063"/>
            <a:ext cx="5665788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标识符包括：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变量名，类名，方法（函数）名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以字母，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_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，或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$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开头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    	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大小写敏感，且长度没有限定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如：	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username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user_name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_sys_varl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	$change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A25FD-2E4A-4C67-A837-D3368D52259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7543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逻辑操作符与位操作符相同的，根据操作数判定是何种运算符。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&amp;, |    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称为不短路与、或；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&amp;&amp;,|| 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称为短路与、或。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447800" y="685800"/>
            <a:ext cx="63642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逻辑操作符与位操作符</a:t>
            </a:r>
            <a:endParaRPr lang="zh-CN" altLang="en-US" sz="4000" b="1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22CB19-8972-4AF0-AB74-2B0BD74F6E71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524000" y="685800"/>
            <a:ext cx="6361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用</a:t>
            </a: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+ 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运算符连接字符串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431925" y="2276475"/>
            <a:ext cx="59134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salutation = "Dr. ";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name = "Pete " + "Seymour" 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String title = salutation + name ;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则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title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值：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Dr. Pete Seymour</a:t>
            </a:r>
            <a:r>
              <a:rPr lang="en-US" altLang="zh-CN" sz="2800" b="1" dirty="0">
                <a:solidFill>
                  <a:schemeClr val="tx1"/>
                </a:solidFill>
                <a:ea typeface="宋体" pitchFamily="2" charset="-122"/>
              </a:rPr>
              <a:t>  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9ED42-81E2-4495-97FC-46F3CC20952F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1676400" y="615950"/>
            <a:ext cx="49831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4000" b="1" dirty="0">
                <a:solidFill>
                  <a:schemeClr val="accent2"/>
                </a:solidFill>
                <a:ea typeface="宋体" pitchFamily="2" charset="-122"/>
              </a:rPr>
              <a:t>Java</a:t>
            </a:r>
            <a:r>
              <a:rPr lang="zh-CN" altLang="en-US" sz="4000" b="1" dirty="0" smtClean="0">
                <a:solidFill>
                  <a:schemeClr val="accent2"/>
                </a:solidFill>
                <a:ea typeface="宋体" pitchFamily="2" charset="-122"/>
              </a:rPr>
              <a:t>操作</a:t>
            </a:r>
            <a:r>
              <a:rPr lang="zh-CN" altLang="zh-CN" sz="4000" b="1" dirty="0" smtClean="0">
                <a:solidFill>
                  <a:schemeClr val="accent2"/>
                </a:solidFill>
                <a:ea typeface="宋体" pitchFamily="2" charset="-122"/>
              </a:rPr>
              <a:t>符</a:t>
            </a:r>
            <a:r>
              <a:rPr lang="zh-CN" altLang="en-US" sz="4000" b="1" dirty="0" smtClean="0">
                <a:solidFill>
                  <a:schemeClr val="accent2"/>
                </a:solidFill>
                <a:ea typeface="宋体" pitchFamily="2" charset="-122"/>
              </a:rPr>
              <a:t>优先级</a:t>
            </a: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1035"/>
              </p:ext>
            </p:extLst>
          </p:nvPr>
        </p:nvGraphicFramePr>
        <p:xfrm>
          <a:off x="683568" y="1287450"/>
          <a:ext cx="8136904" cy="557055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4287491286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70335086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119438113"/>
                    </a:ext>
                  </a:extLst>
                </a:gridCol>
              </a:tblGrid>
              <a:tr h="3004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444444"/>
                          </a:solidFill>
                          <a:effectLst/>
                        </a:rPr>
                        <a:t>优先级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444444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444444"/>
                          </a:solidFill>
                          <a:effectLst/>
                        </a:rPr>
                        <a:t>结合性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425361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444444"/>
                          </a:solidFill>
                          <a:effectLst/>
                        </a:rPr>
                        <a:t>1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()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[]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{}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893915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444444"/>
                          </a:solidFill>
                          <a:effectLst/>
                        </a:rPr>
                        <a:t>2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!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+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-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~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++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--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从右向左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39547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444444"/>
                          </a:solidFill>
                          <a:effectLst/>
                        </a:rPr>
                        <a:t>3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*、</a:t>
                      </a:r>
                      <a:r>
                        <a:rPr lang="en-US" altLang="zh-CN" sz="2000" dirty="0">
                          <a:effectLst/>
                        </a:rPr>
                        <a:t>/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%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946698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444444"/>
                          </a:solidFill>
                          <a:effectLst/>
                        </a:rPr>
                        <a:t>4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+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-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71557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5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«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»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&gt;&gt;&gt;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46468"/>
                  </a:ext>
                </a:extLst>
              </a:tr>
              <a:tr h="285556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6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&lt;、&lt;=、&gt;、&gt;=、</a:t>
                      </a:r>
                      <a:r>
                        <a:rPr lang="en-US" sz="2000" dirty="0" err="1">
                          <a:effectLst/>
                        </a:rPr>
                        <a:t>instanceof</a:t>
                      </a:r>
                      <a:endParaRPr lang="en-US" sz="2000" dirty="0">
                        <a:effectLst/>
                      </a:endParaRP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708325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7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aseline="-25000" dirty="0">
                          <a:effectLst/>
                        </a:rPr>
                        <a:t>==</a:t>
                      </a:r>
                      <a:r>
                        <a:rPr lang="zh-CN" altLang="en-US" sz="2000" baseline="-25000" dirty="0">
                          <a:effectLst/>
                        </a:rPr>
                        <a:t>、</a:t>
                      </a:r>
                      <a:r>
                        <a:rPr lang="en-US" altLang="zh-CN" sz="2000" baseline="-25000" dirty="0">
                          <a:effectLst/>
                        </a:rPr>
                        <a:t>!=</a:t>
                      </a:r>
                      <a:endParaRPr lang="zh-CN" altLang="en-US" sz="2000" dirty="0">
                        <a:effectLst/>
                      </a:endParaRP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944439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8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&amp;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07326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9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^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986227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10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|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510845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11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&amp;&amp;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38131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12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||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从左向右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47094"/>
                  </a:ext>
                </a:extLst>
              </a:tr>
              <a:tr h="300447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13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?: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从右向左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19156"/>
                  </a:ext>
                </a:extLst>
              </a:tr>
              <a:tr h="339711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rgbClr val="444444"/>
                          </a:solidFill>
                          <a:effectLst/>
                        </a:rPr>
                        <a:t>14</a:t>
                      </a:r>
                    </a:p>
                  </a:txBody>
                  <a:tcPr marL="16839" marR="16839" marT="23574" marB="23574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+=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-=</a:t>
                      </a:r>
                      <a:r>
                        <a:rPr lang="zh-CN" altLang="en-US" sz="2000" dirty="0">
                          <a:effectLst/>
                        </a:rPr>
                        <a:t>、*</a:t>
                      </a:r>
                      <a:r>
                        <a:rPr lang="en-US" altLang="zh-CN" sz="2000" dirty="0">
                          <a:effectLst/>
                        </a:rPr>
                        <a:t>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/=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&amp;=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|=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^=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~=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«=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»=</a:t>
                      </a:r>
                      <a:r>
                        <a:rPr lang="zh-CN" altLang="en-US" sz="2000" dirty="0">
                          <a:effectLst/>
                        </a:rPr>
                        <a:t>、</a:t>
                      </a:r>
                      <a:r>
                        <a:rPr lang="en-US" altLang="zh-CN" sz="2000" dirty="0">
                          <a:effectLst/>
                        </a:rPr>
                        <a:t>&gt;&gt;&gt;=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</a:rPr>
                        <a:t>从右向左</a:t>
                      </a:r>
                    </a:p>
                  </a:txBody>
                  <a:tcPr marL="16839" marR="16839" marT="16839" marB="16839" anchor="ctr">
                    <a:lnL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1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0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75DE5D-55DD-4F63-A434-49568E900B5B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1600200" y="685800"/>
            <a:ext cx="51323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 </a:t>
            </a:r>
            <a:r>
              <a:rPr lang="zh-CN" altLang="zh-CN" sz="4000" b="1">
                <a:solidFill>
                  <a:schemeClr val="accent2"/>
                </a:solidFill>
                <a:ea typeface="宋体" pitchFamily="2" charset="-122"/>
              </a:rPr>
              <a:t>强制类型转换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7724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一般形式：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(type) expression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例：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(float)x/2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对强制类型转换的限制：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	整型与浮点型可以相互转换，但基本类型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     和数组、对象等复合类型之间不能互相转换。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FD501-13B0-4644-BD14-025F6806B7A1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406400" y="5873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latin typeface="Arial Black" pitchFamily="34" charset="0"/>
                <a:ea typeface="宋体" pitchFamily="2" charset="-122"/>
              </a:rPr>
              <a:t>位操作示例</a:t>
            </a: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457200" y="1577975"/>
            <a:ext cx="73453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BitwiseDemo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VISIBLE = 1;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DRAGGABLE = 2;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SELECTABLE = 4;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static final int EDITABLE = 8;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flags = 0;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flags = flags | VISIBLE;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flags = flags | DRAGGABLE;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if ((flags &amp; VISIBLE) == VISIBLE)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if ((flags &amp; DRAGGABLE) == DRAGGABLE)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System.out.println("Flags are Visible and Draggable.");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}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8065C-A537-4E40-A719-3562EC3B54E5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/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>
              <a:spcBef>
                <a:spcPct val="0"/>
              </a:spcBef>
            </a:pPr>
            <a:endParaRPr kumimoji="0" lang="zh-CN" altLang="zh-CN" sz="4000">
              <a:solidFill>
                <a:schemeClr val="tx2"/>
              </a:solidFill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8676" name="Rectangle 3"/>
          <p:cNvSpPr>
            <a:spLocks noChangeArrowheads="1"/>
          </p:cNvSpPr>
          <p:nvPr/>
        </p:nvSpPr>
        <p:spPr bwMode="auto">
          <a:xfrm>
            <a:off x="685800" y="1828800"/>
            <a:ext cx="67452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= flags | EDITABLE;</a:t>
            </a:r>
          </a:p>
          <a:p>
            <a:pPr algn="l" eaLnBrk="0" hangingPunct="0">
              <a:spcBef>
                <a:spcPct val="0"/>
              </a:spcBef>
            </a:pP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    if ((flags &amp; EDITABLE) == EDITABLE) {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	System.out.println("Flags are now also Editable.");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    }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</a:p>
          <a:p>
            <a:pPr algn="l" eaLnBrk="0" hangingPunct="0">
              <a:spcBef>
                <a:spcPct val="0"/>
              </a:spcBef>
            </a:pPr>
            <a:endParaRPr kumimoji="0" lang="en-US" altLang="zh-CN" sz="20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762000" y="5562600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are Visible and Draggable.</a:t>
            </a:r>
          </a:p>
          <a:p>
            <a:pPr algn="l" eaLnBrk="0" hangingPunct="0">
              <a:spcBef>
                <a:spcPct val="0"/>
              </a:spcBef>
            </a:pPr>
            <a:r>
              <a:rPr kumimoji="0" lang="en-US" altLang="zh-CN" sz="2000" b="1">
                <a:solidFill>
                  <a:schemeClr val="tx1"/>
                </a:solidFill>
                <a:ea typeface="宋体" pitchFamily="2" charset="-122"/>
              </a:rPr>
              <a:t>Flags are now also Editable.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914400" y="4876800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kumimoji="0" lang="zh-CN" altLang="en-US" sz="2000" b="1">
                <a:solidFill>
                  <a:srgbClr val="FF0000"/>
                </a:solidFill>
                <a:ea typeface="宋体" pitchFamily="2" charset="-122"/>
              </a:rPr>
              <a:t>运行结果：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6" grpId="0" autoUpdateAnimBg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4421A-9364-4D88-B6E0-F1EFDD8EB4A6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2438400" y="609600"/>
            <a:ext cx="321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流程控制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2286000" y="2133600"/>
            <a:ext cx="2436813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while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do … while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for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if … else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215891-8AAB-477E-AAB8-74C4C0F77A7F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While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语句举例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885825" y="1484313"/>
            <a:ext cx="8078788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WhileDemo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 {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 copyFromMe = "Copy this string until you " +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           "encounter the letter 'g'.";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StringBuffer copyToMe = new StringBuffer();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i = 0;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char c = copyFromMe.charAt(i);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while (c != 'g')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copyToMe.append(c);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 = copyFromMe.charAt(++i);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}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System.out.println(copyToMe);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943600" y="4572000"/>
            <a:ext cx="22288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Copy this strin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5867400" y="39624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  <a:hlinkClick r:id="rId2"/>
              </a:rPr>
              <a:t>结果：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 autoUpdateAnimBg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E953D-118F-4044-BAB2-42A1B355A275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do-while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语句示例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884238" y="1482725"/>
            <a:ext cx="6486525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DoWhileDemo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public static void main(String[] args) {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 copyFromMe = "Copy this string until you " +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                    "encounter the letter 'g'.";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StringBuffer copyToMe = new StringBuffer();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int i = 0;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char c = copyFromMe.charAt(i);</a:t>
            </a:r>
          </a:p>
          <a:p>
            <a:pPr algn="l">
              <a:spcBef>
                <a:spcPct val="0"/>
              </a:spcBef>
            </a:pPr>
            <a:endParaRPr lang="en-US" altLang="zh-CN" sz="2000" b="1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do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copyToMe.append(c);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    c = copyFromMe.charAt(++i);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        } while (c != 'g');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    System.out.println(copyToMe);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  }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5945188" y="4570413"/>
            <a:ext cx="2227262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Copy this strin</a:t>
            </a:r>
          </a:p>
        </p:txBody>
      </p:sp>
      <p:sp>
        <p:nvSpPr>
          <p:cNvPr id="31750" name="Rectangle 5"/>
          <p:cNvSpPr>
            <a:spLocks noChangeArrowheads="1"/>
          </p:cNvSpPr>
          <p:nvPr/>
        </p:nvSpPr>
        <p:spPr bwMode="auto">
          <a:xfrm>
            <a:off x="5865813" y="396240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  <a:hlinkClick r:id="rId2"/>
              </a:rPr>
              <a:t>结果：</a:t>
            </a:r>
            <a:endParaRPr lang="zh-CN" altLang="en-US" sz="24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 autoUpdateAnimBg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17EBE6-9D4D-4788-9F57-5F6750AFE468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      JDK1.6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中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 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循环的优化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3487738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将一个集合作为一个整体放入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循环中，在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for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循环中可将集合中的元素进行逐个处理。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de-DE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String[] names = {"Wang","Zhang","Li","Wu"};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de-DE" sz="2400" b="1" smtClean="0">
                <a:solidFill>
                  <a:schemeClr val="accent2"/>
                </a:solidFill>
                <a:latin typeface="Times New Roman" pitchFamily="18" charset="0"/>
              </a:rPr>
              <a:t>　　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for(String option: names)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en-US" sz="2400" b="1" smtClean="0">
                <a:solidFill>
                  <a:schemeClr val="accent2"/>
                </a:solidFill>
                <a:latin typeface="Times New Roman" pitchFamily="18" charset="0"/>
              </a:rPr>
              <a:t>　　    </a:t>
            </a: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System.out.println(option);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smtClean="0">
                <a:solidFill>
                  <a:schemeClr val="accent2"/>
                </a:solidFill>
                <a:latin typeface="Times New Roman" pitchFamily="18" charset="0"/>
              </a:rPr>
              <a:t>       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3-8</a:t>
            </a:r>
            <a:r>
              <a:rPr lang="zh-CN" altLang="en-US"/>
              <a:t>、</a:t>
            </a:r>
            <a:r>
              <a:rPr lang="en-US" altLang="zh-CN"/>
              <a:t>9</a:t>
            </a:r>
            <a:r>
              <a:rPr lang="zh-CN" altLang="en-US"/>
              <a:t>、</a:t>
            </a:r>
            <a:r>
              <a:rPr lang="en-US" altLang="zh-CN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FE158D-6497-413A-8B7D-457AE4516AA7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990600" y="1828800"/>
            <a:ext cx="77089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zh-CN" sz="24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风格约定：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   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_,$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不作为变量名、方法名开头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变量名、方法名首单词小写，其余单词只有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	    首字母大写 如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anyVariableWorld</a:t>
            </a:r>
            <a:endParaRPr lang="en-US" altLang="zh-CN" sz="24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类名、接口名首单词第一个字母大写。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常量：完全大写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注释：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//     	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注释一行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           	   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/*    */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注释一行或多行</a:t>
            </a:r>
          </a:p>
          <a:p>
            <a:pPr algn="l"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            	   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/** 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可用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javadoc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命令转化为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HTML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文件*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/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346325" y="573088"/>
            <a:ext cx="4313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标识符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1FAC32-DE88-419D-9921-7518B481354D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2133600" y="685800"/>
            <a:ext cx="4383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特殊跳转语句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74041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break [label]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从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switch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语句、循环语句中跳出。</a:t>
            </a:r>
          </a:p>
          <a:p>
            <a:pPr algn="l" eaLnBrk="1" hangingPunct="1">
              <a:spcBef>
                <a:spcPct val="0"/>
              </a:spcBef>
            </a:pPr>
            <a:endParaRPr lang="zh-CN" altLang="zh-CN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continue [label]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跳过标号循环体的其余部分，不带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label 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跳过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    最内层循环的剩余语句。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label: 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D37E3-A57E-4F64-89B7-937002417B39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727325" y="782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zh-CN" altLang="zh-CN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133600" y="685800"/>
            <a:ext cx="424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特殊跳转语句举例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4821" name="Text Box 4"/>
          <p:cNvSpPr txBox="1">
            <a:spLocks noChangeArrowheads="1"/>
          </p:cNvSpPr>
          <p:nvPr/>
        </p:nvSpPr>
        <p:spPr bwMode="auto">
          <a:xfrm>
            <a:off x="533400" y="1676400"/>
            <a:ext cx="6130925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zh-CN" altLang="zh-CN" sz="2000" b="1">
                <a:solidFill>
                  <a:schemeClr val="accent1"/>
                </a:solidFill>
                <a:ea typeface="宋体" pitchFamily="2" charset="-122"/>
              </a:rPr>
              <a:t>1</a:t>
            </a:r>
            <a:r>
              <a:rPr lang="zh-CN" altLang="zh-CN" sz="2000" b="1">
                <a:solidFill>
                  <a:schemeClr val="tx1"/>
                </a:solidFill>
                <a:ea typeface="宋体" pitchFamily="2" charset="-122"/>
              </a:rPr>
              <a:t>  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loop:  while (true){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2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 		for( … 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3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switch( 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4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case -1: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5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case '\n':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6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	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break loop ;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7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…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8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9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10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11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test:  for( … 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12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…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13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while(… 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14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if( …){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15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…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16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</a:t>
            </a: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continue test 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17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	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18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    }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CN" sz="2000" b="1">
                <a:solidFill>
                  <a:schemeClr val="accent1"/>
                </a:solidFill>
                <a:ea typeface="宋体" pitchFamily="2" charset="-122"/>
              </a:rPr>
              <a:t>19          </a:t>
            </a: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}</a:t>
            </a: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6561138" y="2819400"/>
            <a:ext cx="2582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//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跳出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while</a:t>
            </a:r>
            <a:r>
              <a:rPr lang="zh-CN" altLang="zh-CN" sz="2400" b="1">
                <a:solidFill>
                  <a:schemeClr val="accent1"/>
                </a:solidFill>
                <a:ea typeface="宋体" pitchFamily="2" charset="-122"/>
              </a:rPr>
              <a:t>去11行</a:t>
            </a:r>
            <a:endParaRPr lang="zh-CN" altLang="en-US" sz="2400" b="1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5165725" y="5222875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// 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跳到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11</a:t>
            </a:r>
            <a:r>
              <a:rPr lang="zh-CN" altLang="en-US" sz="2400" b="1">
                <a:solidFill>
                  <a:schemeClr val="accent1"/>
                </a:solidFill>
                <a:ea typeface="宋体" pitchFamily="2" charset="-122"/>
              </a:rPr>
              <a:t>行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000875" y="6508750"/>
            <a:ext cx="2108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3-11</a:t>
            </a:r>
            <a:r>
              <a:rPr lang="zh-CN" altLang="en-US"/>
              <a:t>、</a:t>
            </a:r>
            <a:r>
              <a:rPr lang="en-US" altLang="zh-CN"/>
              <a:t>12</a:t>
            </a:r>
            <a:r>
              <a:rPr lang="zh-CN" altLang="en-US"/>
              <a:t>、</a:t>
            </a:r>
            <a:r>
              <a:rPr lang="en-US" altLang="zh-CN"/>
              <a:t>13</a:t>
            </a:r>
            <a:r>
              <a:rPr lang="zh-CN" altLang="en-US"/>
              <a:t>、</a:t>
            </a:r>
            <a:r>
              <a:rPr lang="en-US" altLang="zh-CN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/>
      <p:bldP spid="128006" grpId="0" autoUpdateAnimBg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4A7A5A-3401-4B5F-B727-959E337E937B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276600" y="685800"/>
            <a:ext cx="120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2057400" y="1752600"/>
            <a:ext cx="44592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声明数组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数组的创建与初始化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多维数组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B77E07-9D67-4A92-A19D-B855C62C18C9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数组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3487738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数组中的元素都是同一种类型。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数组的长度在创建的时候确定，并且在创建后固定不变。</a:t>
            </a:r>
          </a:p>
          <a:p>
            <a:pPr eaLnBrk="1" hangingPunct="1">
              <a:buFont typeface="Wingdings" pitchFamily="2" charset="2"/>
              <a:buChar char="l"/>
            </a:pP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如果要建立存储不同类型数据的集合，或者要求集合的长度可以动态变化，可以使用</a:t>
            </a:r>
            <a:r>
              <a:rPr lang="en-US" altLang="zh-CN" b="1" smtClean="0">
                <a:solidFill>
                  <a:schemeClr val="accent2"/>
                </a:solidFill>
                <a:latin typeface="Times New Roman" pitchFamily="18" charset="0"/>
              </a:rPr>
              <a:t>collection</a:t>
            </a:r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（集合）类。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CB457-BBE9-481F-9136-1439AC3E130C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2133600" y="704850"/>
            <a:ext cx="2190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数组声明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1258888" y="1676400"/>
            <a:ext cx="7696200" cy="447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可以声明基本类型和类类型的数组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声明包含两部分：数组类型与数组名称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3200" b="1" dirty="0">
                <a:solidFill>
                  <a:schemeClr val="accent2"/>
                </a:solidFill>
                <a:ea typeface="宋体" pitchFamily="2" charset="-122"/>
              </a:rPr>
              <a:t>格式：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b="1" dirty="0" smtClean="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C,C++  </a:t>
            </a:r>
            <a:r>
              <a:rPr lang="zh-CN" altLang="zh-CN" sz="3200" b="1" dirty="0" smtClean="0">
                <a:solidFill>
                  <a:schemeClr val="accent2"/>
                </a:solidFill>
                <a:ea typeface="宋体" pitchFamily="2" charset="-122"/>
              </a:rPr>
              <a:t>标准形式：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en-US" altLang="zh-CN" sz="3200" b="1" dirty="0">
                <a:solidFill>
                  <a:schemeClr val="tx1"/>
                </a:solidFill>
                <a:ea typeface="宋体" pitchFamily="2" charset="-122"/>
              </a:rPr>
              <a:t>char   s[];  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ea typeface="宋体" pitchFamily="2" charset="-122"/>
              </a:rPr>
              <a:t>	Point p[];  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3200" b="1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ea typeface="宋体" pitchFamily="2" charset="-122"/>
              </a:rPr>
              <a:t>	char[] </a:t>
            </a:r>
            <a:r>
              <a:rPr lang="en-US" altLang="zh-CN" sz="3200" b="1" dirty="0" err="1">
                <a:solidFill>
                  <a:schemeClr val="tx1"/>
                </a:solidFill>
                <a:ea typeface="宋体" pitchFamily="2" charset="-122"/>
              </a:rPr>
              <a:t>s,m,n</a:t>
            </a:r>
            <a:r>
              <a:rPr lang="en-US" altLang="zh-CN" sz="3200" b="1" dirty="0">
                <a:solidFill>
                  <a:schemeClr val="tx1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3200" b="1" dirty="0">
                <a:solidFill>
                  <a:schemeClr val="tx1"/>
                </a:solidFill>
                <a:ea typeface="宋体" pitchFamily="2" charset="-122"/>
              </a:rPr>
              <a:t> 	Point[] p;</a:t>
            </a:r>
            <a:endParaRPr lang="en-US" altLang="zh-CN" sz="3200" b="1" dirty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3BC8F9-7C0B-4AC2-90AD-280F021C8923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数组声明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17589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  <a:sym typeface="Wingdings" pitchFamily="2" charset="2"/>
              </a:rPr>
              <a:t></a:t>
            </a: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</a:rPr>
              <a:t>在</a:t>
            </a:r>
            <a:r>
              <a:rPr lang="en-US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Java</a:t>
            </a:r>
            <a:r>
              <a:rPr lang="zh-CN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中</a:t>
            </a:r>
            <a:r>
              <a:rPr lang="zh-CN" altLang="zh-CN" b="1" dirty="0" smtClean="0">
                <a:solidFill>
                  <a:srgbClr val="FF0000"/>
                </a:solidFill>
                <a:latin typeface="Times New Roman" pitchFamily="18" charset="0"/>
              </a:rPr>
              <a:t>数组作为类来处理</a:t>
            </a:r>
            <a:r>
              <a:rPr lang="zh-CN" altLang="zh-CN" b="1" dirty="0" smtClean="0">
                <a:solidFill>
                  <a:schemeClr val="accent2"/>
                </a:solidFill>
                <a:latin typeface="Times New Roman" pitchFamily="18" charset="0"/>
              </a:rPr>
              <a:t>，所以数组声明并不创建实例对象，而是创建一个可用来引用该数组的引用。</a:t>
            </a:r>
            <a:endParaRPr lang="zh-CN" altLang="en-US" b="1" dirty="0" smtClean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6018F-31D5-4F54-84A3-DF30ECD56D6D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2757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数组的创建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8278813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可以象其它对象一样，使用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new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来创建，格式：</a:t>
            </a: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new 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</a:rPr>
              <a:t>elementType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[</a:t>
            </a:r>
            <a:r>
              <a:rPr lang="en-US" altLang="zh-CN" sz="2800" b="1" i="1">
                <a:solidFill>
                  <a:schemeClr val="accent2"/>
                </a:solidFill>
                <a:ea typeface="宋体" pitchFamily="2" charset="-122"/>
              </a:rPr>
              <a:t>arraySize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] </a:t>
            </a:r>
            <a:endParaRPr lang="en-US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例：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  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s = new char[20]; 	//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创建有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20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个字符的数组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p = new Point[100];    //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创建100个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Point</a:t>
            </a:r>
            <a:r>
              <a:rPr lang="zh-CN" altLang="en-US" sz="2800" b="1">
                <a:solidFill>
                  <a:schemeClr val="tx1"/>
                </a:solidFill>
                <a:ea typeface="宋体" pitchFamily="2" charset="-122"/>
              </a:rPr>
              <a:t>的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引用数组</a:t>
            </a:r>
          </a:p>
          <a:p>
            <a:pPr algn="l" eaLnBrk="1" hangingPunct="1">
              <a:spcBef>
                <a:spcPct val="0"/>
              </a:spcBef>
            </a:pPr>
            <a:endParaRPr lang="zh-CN" altLang="zh-CN" sz="28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>
                <a:solidFill>
                  <a:schemeClr val="tx1"/>
                </a:solidFill>
                <a:ea typeface="宋体" pitchFamily="2" charset="-122"/>
              </a:rPr>
              <a:t>    </a:t>
            </a:r>
            <a:endParaRPr lang="zh-CN" altLang="en-US" sz="280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66D17-15CA-4CFF-8352-3B62D3F3EB88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600200" y="609600"/>
            <a:ext cx="3238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数组的初始化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848600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数组在创建后，其元素是被系统自动初始化的。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	字符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数组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-- \u0000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对象数组 --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null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400" b="1">
              <a:solidFill>
                <a:schemeClr val="accent2"/>
              </a:solidFill>
              <a:ea typeface="宋体" pitchFamily="2" charset="-122"/>
              <a:sym typeface="Wingdings" pitchFamily="2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</a:rPr>
              <a:t>用初始值创建数组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String names[] = {"Jack", "Wang", "Lee"};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  a[] = {1, 2, 3};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Date d[] = {new Date( ), new Date( ), new Date( 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2993C-C936-415A-B872-DBFA1AC9F94B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对象数组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除了基本类型以外，还可以创建对象类型的数组。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</a:rPr>
              <a:t>Point[] p ;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p = new Point[100]; </a:t>
            </a:r>
            <a:endParaRPr lang="zh-CN" altLang="zh-CN" sz="2800" b="1" dirty="0" smtClean="0">
              <a:latin typeface="Times New Roman" pitchFamily="18" charset="0"/>
            </a:endParaRP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b="1" dirty="0" smtClean="0">
                <a:solidFill>
                  <a:schemeClr val="accent1"/>
                </a:solidFill>
                <a:latin typeface="Times New Roman" pitchFamily="18" charset="0"/>
              </a:rPr>
              <a:t>//</a:t>
            </a:r>
            <a:r>
              <a:rPr lang="zh-CN" altLang="zh-CN" b="1" dirty="0" smtClean="0">
                <a:solidFill>
                  <a:schemeClr val="accent1"/>
                </a:solidFill>
                <a:latin typeface="Times New Roman" pitchFamily="18" charset="0"/>
              </a:rPr>
              <a:t>创建100个引用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创建100个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Point</a:t>
            </a:r>
            <a:r>
              <a:rPr lang="zh-CN" altLang="zh-CN" sz="2800" b="1" dirty="0" smtClean="0">
                <a:solidFill>
                  <a:schemeClr val="accent2"/>
                </a:solidFill>
                <a:latin typeface="Times New Roman" pitchFamily="18" charset="0"/>
              </a:rPr>
              <a:t>对象：</a:t>
            </a:r>
            <a:endParaRPr lang="zh-CN" altLang="zh-CN" sz="2400" dirty="0" smtClean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zh-CN" sz="2400" dirty="0" smtClean="0">
                <a:latin typeface="Times New Roman" pitchFamily="18" charset="0"/>
              </a:rPr>
              <a:t>	</a:t>
            </a:r>
            <a:r>
              <a:rPr lang="en-US" altLang="zh-CN" sz="2800" b="1" dirty="0" smtClean="0">
                <a:latin typeface="Times New Roman" pitchFamily="18" charset="0"/>
              </a:rPr>
              <a:t>p[0] = new Point(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p[1] = new Point(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	…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对象数组举例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885950"/>
            <a:ext cx="7777163" cy="4171950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public class </a:t>
            </a:r>
            <a:r>
              <a:rPr lang="en-US" altLang="zh-CN" sz="2400" b="1" dirty="0" err="1" smtClean="0">
                <a:latin typeface="Times New Roman" pitchFamily="18" charset="0"/>
              </a:rPr>
              <a:t>NewArrayOfStringsDemo</a:t>
            </a:r>
            <a:r>
              <a:rPr lang="en-US" altLang="zh-CN" sz="2400" b="1" dirty="0" smtClean="0">
                <a:latin typeface="Times New Roman" pitchFamily="18" charset="0"/>
              </a:rPr>
              <a:t>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public static void main(String[] </a:t>
            </a:r>
            <a:r>
              <a:rPr lang="en-US" altLang="zh-CN" sz="2400" b="1" dirty="0" err="1" smtClean="0">
                <a:latin typeface="Times New Roman" pitchFamily="18" charset="0"/>
              </a:rPr>
              <a:t>args</a:t>
            </a:r>
            <a:r>
              <a:rPr lang="en-US" altLang="zh-CN" sz="2400" b="1" dirty="0" smtClean="0">
                <a:latin typeface="Times New Roman" pitchFamily="18" charset="0"/>
              </a:rPr>
              <a:t>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String[] </a:t>
            </a:r>
            <a:r>
              <a:rPr lang="en-US" altLang="zh-CN" sz="2400" b="1" dirty="0" err="1" smtClean="0">
                <a:latin typeface="Times New Roman" pitchFamily="18" charset="0"/>
              </a:rPr>
              <a:t>anArray</a:t>
            </a:r>
            <a:r>
              <a:rPr lang="en-US" altLang="zh-CN" sz="2400" b="1" dirty="0" smtClean="0">
                <a:latin typeface="Times New Roman" pitchFamily="18" charset="0"/>
              </a:rPr>
              <a:t> = { "String One", "String Two",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			"String Three" };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    		for (String s:anArray) {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	</a:t>
            </a:r>
            <a:r>
              <a:rPr lang="en-US" altLang="zh-CN" sz="2400" b="1" dirty="0" err="1" smtClean="0">
                <a:latin typeface="Times New Roman" pitchFamily="18" charset="0"/>
              </a:rPr>
              <a:t>System.out.println</a:t>
            </a:r>
            <a:r>
              <a:rPr lang="en-US" altLang="zh-CN" sz="2400" b="1" dirty="0" smtClean="0">
                <a:latin typeface="Times New Roman" pitchFamily="18" charset="0"/>
              </a:rPr>
              <a:t>(</a:t>
            </a:r>
            <a:r>
              <a:rPr lang="en-US" altLang="zh-CN" sz="2400" b="1" dirty="0" err="1" smtClean="0">
                <a:latin typeface="Times New Roman" pitchFamily="18" charset="0"/>
              </a:rPr>
              <a:t>s.toLowerCase</a:t>
            </a:r>
            <a:r>
              <a:rPr lang="en-US" altLang="zh-CN" sz="2400" b="1" dirty="0" smtClean="0">
                <a:latin typeface="Times New Roman" pitchFamily="18" charset="0"/>
              </a:rPr>
              <a:t>());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	}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	} </a:t>
            </a:r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3-15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、</a:t>
            </a:r>
            <a:r>
              <a:rPr lang="en-US" altLang="zh-CN"/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15EB5-1D72-48A7-A3AA-E0F279082228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98725" y="496888"/>
            <a:ext cx="3152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关键字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38189"/>
              </p:ext>
            </p:extLst>
          </p:nvPr>
        </p:nvGraphicFramePr>
        <p:xfrm>
          <a:off x="395536" y="1618580"/>
          <a:ext cx="8465395" cy="4824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3079">
                  <a:extLst>
                    <a:ext uri="{9D8B030D-6E8A-4147-A177-3AD203B41FA5}">
                      <a16:colId xmlns:a16="http://schemas.microsoft.com/office/drawing/2014/main" val="3344354235"/>
                    </a:ext>
                  </a:extLst>
                </a:gridCol>
                <a:gridCol w="1693079">
                  <a:extLst>
                    <a:ext uri="{9D8B030D-6E8A-4147-A177-3AD203B41FA5}">
                      <a16:colId xmlns:a16="http://schemas.microsoft.com/office/drawing/2014/main" val="1601349541"/>
                    </a:ext>
                  </a:extLst>
                </a:gridCol>
                <a:gridCol w="1693079">
                  <a:extLst>
                    <a:ext uri="{9D8B030D-6E8A-4147-A177-3AD203B41FA5}">
                      <a16:colId xmlns:a16="http://schemas.microsoft.com/office/drawing/2014/main" val="1914362390"/>
                    </a:ext>
                  </a:extLst>
                </a:gridCol>
                <a:gridCol w="1693079">
                  <a:extLst>
                    <a:ext uri="{9D8B030D-6E8A-4147-A177-3AD203B41FA5}">
                      <a16:colId xmlns:a16="http://schemas.microsoft.com/office/drawing/2014/main" val="4019662284"/>
                    </a:ext>
                  </a:extLst>
                </a:gridCol>
                <a:gridCol w="1693079">
                  <a:extLst>
                    <a:ext uri="{9D8B030D-6E8A-4147-A177-3AD203B41FA5}">
                      <a16:colId xmlns:a16="http://schemas.microsoft.com/office/drawing/2014/main" val="2071092597"/>
                    </a:ext>
                  </a:extLst>
                </a:gridCol>
              </a:tblGrid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07659703"/>
                  </a:ext>
                </a:extLst>
              </a:tr>
              <a:tr h="75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assert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synchronized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14498583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087016895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38767357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throws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78785423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instanceof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transient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773498861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catch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39214316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69304584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finally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strictfp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volatile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00544456"/>
                  </a:ext>
                </a:extLst>
              </a:tr>
              <a:tr h="4518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native 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414352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7DF723-2D8A-4455-9BBA-B30C036A476E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 smtClean="0">
                <a:solidFill>
                  <a:schemeClr val="accent2"/>
                </a:solidFill>
              </a:rPr>
              <a:t>对象数组的内存分配</a:t>
            </a:r>
          </a:p>
        </p:txBody>
      </p:sp>
      <p:sp>
        <p:nvSpPr>
          <p:cNvPr id="44036" name="Line 5"/>
          <p:cNvSpPr>
            <a:spLocks noChangeShapeType="1"/>
          </p:cNvSpPr>
          <p:nvPr/>
        </p:nvSpPr>
        <p:spPr bwMode="auto">
          <a:xfrm>
            <a:off x="2124075" y="468575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7" name="Line 6"/>
          <p:cNvSpPr>
            <a:spLocks noChangeShapeType="1"/>
          </p:cNvSpPr>
          <p:nvPr/>
        </p:nvSpPr>
        <p:spPr bwMode="auto">
          <a:xfrm>
            <a:off x="2124075" y="468575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8"/>
          <p:cNvSpPr>
            <a:spLocks noChangeArrowheads="1"/>
          </p:cNvSpPr>
          <p:nvPr/>
        </p:nvSpPr>
        <p:spPr bwMode="auto">
          <a:xfrm>
            <a:off x="4427538" y="2090192"/>
            <a:ext cx="3529012" cy="34575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  <a:sym typeface="Wingdings" pitchFamily="2" charset="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651500" y="1586955"/>
            <a:ext cx="1008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堆内存</a:t>
            </a:r>
          </a:p>
        </p:txBody>
      </p:sp>
      <p:sp>
        <p:nvSpPr>
          <p:cNvPr id="44040" name="Text Box 10"/>
          <p:cNvSpPr txBox="1">
            <a:spLocks noChangeArrowheads="1"/>
          </p:cNvSpPr>
          <p:nvPr/>
        </p:nvSpPr>
        <p:spPr bwMode="auto">
          <a:xfrm>
            <a:off x="1092200" y="4685755"/>
            <a:ext cx="1031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44041" name="Rectangle 11"/>
          <p:cNvSpPr>
            <a:spLocks noChangeArrowheads="1"/>
          </p:cNvSpPr>
          <p:nvPr/>
        </p:nvSpPr>
        <p:spPr bwMode="auto">
          <a:xfrm>
            <a:off x="5364163" y="3530055"/>
            <a:ext cx="649287" cy="1008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042" name="Text Box 13"/>
          <p:cNvSpPr txBox="1">
            <a:spLocks noChangeArrowheads="1"/>
          </p:cNvSpPr>
          <p:nvPr/>
        </p:nvSpPr>
        <p:spPr bwMode="auto">
          <a:xfrm>
            <a:off x="2071688" y="4685755"/>
            <a:ext cx="1203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00B0F0"/>
                </a:solidFill>
              </a:rPr>
              <a:t>0088:4400</a:t>
            </a:r>
          </a:p>
        </p:txBody>
      </p:sp>
      <p:sp>
        <p:nvSpPr>
          <p:cNvPr id="44043" name="Text Box 14"/>
          <p:cNvSpPr txBox="1">
            <a:spLocks noChangeArrowheads="1"/>
          </p:cNvSpPr>
          <p:nvPr/>
        </p:nvSpPr>
        <p:spPr bwMode="auto">
          <a:xfrm>
            <a:off x="4276725" y="3457030"/>
            <a:ext cx="11525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B0F0"/>
                </a:solidFill>
              </a:rPr>
              <a:t>0088:4400</a:t>
            </a:r>
          </a:p>
        </p:txBody>
      </p:sp>
      <p:sp>
        <p:nvSpPr>
          <p:cNvPr id="44044" name="Line 15"/>
          <p:cNvSpPr>
            <a:spLocks noChangeShapeType="1"/>
          </p:cNvSpPr>
          <p:nvPr/>
        </p:nvSpPr>
        <p:spPr bwMode="auto">
          <a:xfrm flipV="1">
            <a:off x="3203575" y="3674517"/>
            <a:ext cx="2089150" cy="1298575"/>
          </a:xfrm>
          <a:prstGeom prst="line">
            <a:avLst/>
          </a:prstGeom>
          <a:noFill/>
          <a:ln w="9525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Text Box 16"/>
          <p:cNvSpPr txBox="1">
            <a:spLocks noChangeArrowheads="1"/>
          </p:cNvSpPr>
          <p:nvPr/>
        </p:nvSpPr>
        <p:spPr bwMode="auto">
          <a:xfrm>
            <a:off x="5072063" y="2879180"/>
            <a:ext cx="137160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</a:rPr>
              <a:t>new </a:t>
            </a:r>
            <a:r>
              <a:rPr lang="en-US" altLang="zh-CN" b="1" dirty="0" smtClean="0">
                <a:solidFill>
                  <a:schemeClr val="tx1"/>
                </a:solidFill>
              </a:rPr>
              <a:t>Student[3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</a:p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产生的对象</a:t>
            </a:r>
          </a:p>
        </p:txBody>
      </p:sp>
      <p:sp>
        <p:nvSpPr>
          <p:cNvPr id="44046" name="Line 17"/>
          <p:cNvSpPr>
            <a:spLocks noChangeShapeType="1"/>
          </p:cNvSpPr>
          <p:nvPr/>
        </p:nvSpPr>
        <p:spPr bwMode="auto">
          <a:xfrm>
            <a:off x="5364163" y="3887242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18"/>
          <p:cNvSpPr>
            <a:spLocks noChangeShapeType="1"/>
          </p:cNvSpPr>
          <p:nvPr/>
        </p:nvSpPr>
        <p:spPr bwMode="auto">
          <a:xfrm>
            <a:off x="5364163" y="4203155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Text Box 19"/>
          <p:cNvSpPr txBox="1">
            <a:spLocks noChangeArrowheads="1"/>
          </p:cNvSpPr>
          <p:nvPr/>
        </p:nvSpPr>
        <p:spPr bwMode="auto">
          <a:xfrm>
            <a:off x="5286375" y="3872955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4049" name="Text Box 20"/>
          <p:cNvSpPr txBox="1">
            <a:spLocks noChangeArrowheads="1"/>
          </p:cNvSpPr>
          <p:nvPr/>
        </p:nvSpPr>
        <p:spPr bwMode="auto">
          <a:xfrm>
            <a:off x="5286375" y="4158705"/>
            <a:ext cx="720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4050" name="Line 21"/>
          <p:cNvSpPr>
            <a:spLocks noChangeShapeType="1"/>
          </p:cNvSpPr>
          <p:nvPr/>
        </p:nvSpPr>
        <p:spPr bwMode="auto">
          <a:xfrm flipV="1">
            <a:off x="2124075" y="201875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2"/>
          <p:cNvSpPr>
            <a:spLocks noChangeShapeType="1"/>
          </p:cNvSpPr>
          <p:nvPr/>
        </p:nvSpPr>
        <p:spPr bwMode="auto">
          <a:xfrm flipV="1">
            <a:off x="3203575" y="2018755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3"/>
          <p:cNvSpPr>
            <a:spLocks noChangeShapeType="1"/>
          </p:cNvSpPr>
          <p:nvPr/>
        </p:nvSpPr>
        <p:spPr bwMode="auto">
          <a:xfrm>
            <a:off x="2124075" y="511438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3" name="Text Box 24"/>
          <p:cNvSpPr txBox="1">
            <a:spLocks noChangeArrowheads="1"/>
          </p:cNvSpPr>
          <p:nvPr/>
        </p:nvSpPr>
        <p:spPr bwMode="auto">
          <a:xfrm>
            <a:off x="1763713" y="5330280"/>
            <a:ext cx="47371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itchFamily="2" charset="2"/>
              </a:rPr>
              <a:t>Student[] students;</a:t>
            </a:r>
          </a:p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itchFamily="2" charset="2"/>
              </a:rPr>
              <a:t>students=new Student[3];</a:t>
            </a:r>
          </a:p>
          <a:p>
            <a:pPr algn="l" eaLnBrk="1" hangingPunct="1"/>
            <a:r>
              <a:rPr lang="en-US" altLang="zh-CN" sz="1800" b="1" dirty="0">
                <a:solidFill>
                  <a:schemeClr val="tx1"/>
                </a:solidFill>
                <a:sym typeface="Wingdings" pitchFamily="2" charset="2"/>
              </a:rPr>
              <a:t>students[0]=new Student("</a:t>
            </a:r>
            <a:r>
              <a:rPr lang="zh-CN" altLang="en-US" sz="1800" b="1" dirty="0">
                <a:solidFill>
                  <a:schemeClr val="tx1"/>
                </a:solidFill>
                <a:sym typeface="Wingdings" pitchFamily="2" charset="2"/>
              </a:rPr>
              <a:t>张三</a:t>
            </a:r>
            <a:r>
              <a:rPr lang="en-US" altLang="zh-CN" sz="1800" b="1" dirty="0">
                <a:solidFill>
                  <a:schemeClr val="tx1"/>
                </a:solidFill>
                <a:sym typeface="Wingdings" pitchFamily="2" charset="2"/>
              </a:rPr>
              <a:t>",18);</a:t>
            </a:r>
          </a:p>
        </p:txBody>
      </p:sp>
      <p:sp>
        <p:nvSpPr>
          <p:cNvPr id="44054" name="Rectangle 25"/>
          <p:cNvSpPr>
            <a:spLocks noChangeArrowheads="1"/>
          </p:cNvSpPr>
          <p:nvPr/>
        </p:nvSpPr>
        <p:spPr bwMode="auto">
          <a:xfrm>
            <a:off x="896938" y="4711155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</a:t>
            </a:r>
          </a:p>
        </p:txBody>
      </p:sp>
      <p:sp>
        <p:nvSpPr>
          <p:cNvPr id="44055" name="Rectangle 26"/>
          <p:cNvSpPr>
            <a:spLocks noChangeArrowheads="1"/>
          </p:cNvSpPr>
          <p:nvPr/>
        </p:nvSpPr>
        <p:spPr bwMode="auto">
          <a:xfrm>
            <a:off x="4870450" y="3949155"/>
            <a:ext cx="390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</a:t>
            </a:r>
          </a:p>
        </p:txBody>
      </p:sp>
      <p:sp>
        <p:nvSpPr>
          <p:cNvPr id="44056" name="Rectangle 27"/>
          <p:cNvSpPr>
            <a:spLocks noChangeArrowheads="1"/>
          </p:cNvSpPr>
          <p:nvPr/>
        </p:nvSpPr>
        <p:spPr bwMode="auto">
          <a:xfrm>
            <a:off x="6588125" y="3890417"/>
            <a:ext cx="863600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44057" name="Text Box 28"/>
          <p:cNvSpPr txBox="1">
            <a:spLocks noChangeArrowheads="1"/>
          </p:cNvSpPr>
          <p:nvPr/>
        </p:nvSpPr>
        <p:spPr bwMode="auto">
          <a:xfrm>
            <a:off x="6715125" y="2882355"/>
            <a:ext cx="1169988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en-US" altLang="zh-CN" b="1" dirty="0" smtClean="0">
                <a:solidFill>
                  <a:schemeClr val="tx1"/>
                </a:solidFill>
              </a:rPr>
              <a:t>students[0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</a:p>
          <a:p>
            <a:pPr algn="ctr" eaLnBrk="1" hangingPunct="1"/>
            <a:r>
              <a:rPr lang="zh-CN" altLang="en-US" b="1" dirty="0">
                <a:solidFill>
                  <a:schemeClr val="tx1"/>
                </a:solidFill>
              </a:rPr>
              <a:t>标识的</a:t>
            </a:r>
          </a:p>
          <a:p>
            <a:pPr algn="ctr" eaLnBrk="1" hangingPunct="1"/>
            <a:r>
              <a:rPr lang="en-US" altLang="zh-CN" b="1" dirty="0">
                <a:solidFill>
                  <a:schemeClr val="tx1"/>
                </a:solidFill>
              </a:rPr>
              <a:t>Student</a:t>
            </a:r>
            <a:r>
              <a:rPr lang="zh-CN" altLang="en-US" b="1" dirty="0">
                <a:solidFill>
                  <a:schemeClr val="tx1"/>
                </a:solidFill>
              </a:rPr>
              <a:t>对象</a:t>
            </a:r>
          </a:p>
        </p:txBody>
      </p:sp>
      <p:sp>
        <p:nvSpPr>
          <p:cNvPr id="44058" name="Line 29"/>
          <p:cNvSpPr>
            <a:spLocks noChangeShapeType="1"/>
          </p:cNvSpPr>
          <p:nvPr/>
        </p:nvSpPr>
        <p:spPr bwMode="auto">
          <a:xfrm>
            <a:off x="6011863" y="3674517"/>
            <a:ext cx="576262" cy="288925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30"/>
          <p:cNvSpPr>
            <a:spLocks noChangeShapeType="1"/>
          </p:cNvSpPr>
          <p:nvPr/>
        </p:nvSpPr>
        <p:spPr bwMode="auto">
          <a:xfrm>
            <a:off x="6572250" y="4179342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Text Box 31"/>
          <p:cNvSpPr txBox="1">
            <a:spLocks noChangeArrowheads="1"/>
          </p:cNvSpPr>
          <p:nvPr/>
        </p:nvSpPr>
        <p:spPr bwMode="auto">
          <a:xfrm>
            <a:off x="6500813" y="3863430"/>
            <a:ext cx="785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张三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61" name="Text Box 32"/>
          <p:cNvSpPr txBox="1">
            <a:spLocks noChangeArrowheads="1"/>
          </p:cNvSpPr>
          <p:nvPr/>
        </p:nvSpPr>
        <p:spPr bwMode="auto">
          <a:xfrm>
            <a:off x="6710363" y="4149180"/>
            <a:ext cx="504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4062" name="Text Box 33"/>
          <p:cNvSpPr txBox="1">
            <a:spLocks noChangeArrowheads="1"/>
          </p:cNvSpPr>
          <p:nvPr/>
        </p:nvSpPr>
        <p:spPr bwMode="auto">
          <a:xfrm>
            <a:off x="5292725" y="3574505"/>
            <a:ext cx="850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200" b="1" dirty="0">
                <a:solidFill>
                  <a:srgbClr val="7030A0"/>
                </a:solidFill>
              </a:rPr>
              <a:t>0088:4660</a:t>
            </a:r>
          </a:p>
        </p:txBody>
      </p:sp>
      <p:sp>
        <p:nvSpPr>
          <p:cNvPr id="44063" name="Text Box 34"/>
          <p:cNvSpPr txBox="1">
            <a:spLocks noChangeArrowheads="1"/>
          </p:cNvSpPr>
          <p:nvPr/>
        </p:nvSpPr>
        <p:spPr bwMode="auto">
          <a:xfrm>
            <a:off x="7421563" y="3814217"/>
            <a:ext cx="1150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7030A0"/>
                </a:solidFill>
              </a:rPr>
              <a:t>0088:4660</a:t>
            </a:r>
          </a:p>
        </p:txBody>
      </p:sp>
      <p:sp>
        <p:nvSpPr>
          <p:cNvPr id="44064" name="Rectangle 35"/>
          <p:cNvSpPr>
            <a:spLocks noChangeArrowheads="1"/>
          </p:cNvSpPr>
          <p:nvPr/>
        </p:nvSpPr>
        <p:spPr bwMode="auto">
          <a:xfrm>
            <a:off x="6224588" y="3890417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sym typeface="Wingdings" pitchFamily="2" charset="2"/>
              </a:rPr>
              <a:t>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195513" y="1556792"/>
            <a:ext cx="10080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  <a:cs typeface="楷体_GB2312"/>
              </a:rPr>
              <a:t>栈内存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img.blog.csdn.net/20141212220233511?watermark/2/text/aHR0cDovL2Jsb2cuY3Nkbi5uZXQveGRkMTk5MTA1MDU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52" y="3231134"/>
            <a:ext cx="4428256" cy="29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img.blog.csdn.net/20141213140950906?watermark/2/text/aHR0cDovL2Jsb2cuY3Nkbi5uZXQveGRkMTk5MTA1MDU=/font/5a6L5L2T/fontsize/400/fill/I0JBQkFCMA==/dissolve/70/gravity/Cen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789040"/>
            <a:ext cx="5394960" cy="272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628800"/>
            <a:ext cx="8945926" cy="1692796"/>
          </a:xfrm>
        </p:spPr>
        <p:txBody>
          <a:bodyPr wrap="square" lIns="0" rIns="0"/>
          <a:lstStyle/>
          <a:p>
            <a:pPr marL="0" indent="627063" eaLnBrk="1" hangingPunct="1">
              <a:buNone/>
            </a:pPr>
            <a:r>
              <a:rPr lang="zh-CN" altLang="en-US" sz="2000" b="1" dirty="0">
                <a:latin typeface="Times New Roman" pitchFamily="18" charset="0"/>
              </a:rPr>
              <a:t>栈</a:t>
            </a:r>
            <a:r>
              <a:rPr lang="zh-CN" altLang="en-US" sz="2000" b="1" dirty="0" smtClean="0">
                <a:latin typeface="Times New Roman" pitchFamily="18" charset="0"/>
              </a:rPr>
              <a:t>内存：存放</a:t>
            </a:r>
            <a:r>
              <a:rPr lang="zh-CN" altLang="en-US" sz="2000" b="1" dirty="0">
                <a:latin typeface="Times New Roman" pitchFamily="18" charset="0"/>
              </a:rPr>
              <a:t>基本类型的</a:t>
            </a:r>
            <a:r>
              <a:rPr lang="zh-CN" altLang="en-US" sz="2000" b="1" dirty="0" smtClean="0">
                <a:latin typeface="Times New Roman" pitchFamily="18" charset="0"/>
              </a:rPr>
              <a:t>变量、对象</a:t>
            </a:r>
            <a:r>
              <a:rPr lang="zh-CN" altLang="en-US" sz="2000" b="1" dirty="0">
                <a:latin typeface="Times New Roman" pitchFamily="18" charset="0"/>
              </a:rPr>
              <a:t>的引用和方法调用，</a:t>
            </a:r>
            <a:r>
              <a:rPr lang="zh-CN" altLang="en-US" sz="2000" b="1" dirty="0" smtClean="0">
                <a:latin typeface="Times New Roman" pitchFamily="18" charset="0"/>
              </a:rPr>
              <a:t>遵循</a:t>
            </a:r>
            <a:r>
              <a:rPr lang="en-US" altLang="zh-CN" sz="2000" b="1" dirty="0" smtClean="0">
                <a:latin typeface="Times New Roman" pitchFamily="18" charset="0"/>
              </a:rPr>
              <a:t>FILO</a:t>
            </a:r>
            <a:r>
              <a:rPr lang="zh-CN" altLang="en-US" sz="2000" b="1" dirty="0" smtClean="0">
                <a:latin typeface="Times New Roman" pitchFamily="18" charset="0"/>
              </a:rPr>
              <a:t>原则。</a:t>
            </a:r>
            <a:endParaRPr lang="zh-CN" altLang="en-US" sz="2000" b="1" dirty="0">
              <a:latin typeface="Times New Roman" pitchFamily="18" charset="0"/>
            </a:endParaRPr>
          </a:p>
          <a:p>
            <a:pPr marL="0" indent="627063" eaLnBrk="1" hangingPunct="1">
              <a:buNone/>
            </a:pPr>
            <a:r>
              <a:rPr lang="zh-CN" altLang="en-US" sz="2000" b="1" dirty="0" smtClean="0">
                <a:latin typeface="Times New Roman" pitchFamily="18" charset="0"/>
              </a:rPr>
              <a:t>堆内存：存放</a:t>
            </a:r>
            <a:r>
              <a:rPr lang="zh-CN" altLang="en-US" sz="2000" b="1" dirty="0">
                <a:latin typeface="Times New Roman" pitchFamily="18" charset="0"/>
              </a:rPr>
              <a:t>所有</a:t>
            </a:r>
            <a:r>
              <a:rPr lang="en-US" altLang="zh-CN" sz="2000" b="1" dirty="0">
                <a:latin typeface="Times New Roman" pitchFamily="18" charset="0"/>
              </a:rPr>
              <a:t>new</a:t>
            </a:r>
            <a:r>
              <a:rPr lang="zh-CN" altLang="en-US" sz="2000" b="1" dirty="0">
                <a:latin typeface="Times New Roman" pitchFamily="18" charset="0"/>
              </a:rPr>
              <a:t>出来的对象和数组</a:t>
            </a:r>
            <a:r>
              <a:rPr lang="zh-CN" altLang="en-US" sz="2000" b="1" dirty="0" smtClean="0">
                <a:latin typeface="Times New Roman" pitchFamily="18" charset="0"/>
              </a:rPr>
              <a:t>。</a:t>
            </a:r>
            <a:r>
              <a:rPr lang="zh-CN" altLang="en-US" sz="2000" b="1" i="1" dirty="0" smtClean="0">
                <a:solidFill>
                  <a:srgbClr val="969696"/>
                </a:solidFill>
                <a:latin typeface="Times New Roman" pitchFamily="18" charset="0"/>
              </a:rPr>
              <a:t>和</a:t>
            </a:r>
            <a:r>
              <a:rPr lang="zh-CN" altLang="en-US" sz="2000" b="1" i="1" dirty="0">
                <a:solidFill>
                  <a:srgbClr val="969696"/>
                </a:solidFill>
                <a:latin typeface="Times New Roman" pitchFamily="18" charset="0"/>
              </a:rPr>
              <a:t>数据结构中的</a:t>
            </a:r>
            <a:r>
              <a:rPr lang="zh-CN" altLang="en-US" sz="2000" b="1" i="1" dirty="0" smtClean="0">
                <a:solidFill>
                  <a:srgbClr val="969696"/>
                </a:solidFill>
                <a:latin typeface="Times New Roman" pitchFamily="18" charset="0"/>
              </a:rPr>
              <a:t>堆是两码事。</a:t>
            </a:r>
            <a:endParaRPr lang="en-US" altLang="zh-CN" sz="2000" b="1" i="1" dirty="0" smtClean="0">
              <a:solidFill>
                <a:srgbClr val="969696"/>
              </a:solidFill>
              <a:latin typeface="Times New Roman" pitchFamily="18" charset="0"/>
            </a:endParaRPr>
          </a:p>
          <a:p>
            <a:pPr marL="0" indent="627063" eaLnBrk="1" hangingPunct="1">
              <a:buNone/>
            </a:pPr>
            <a:r>
              <a:rPr lang="zh-CN" altLang="en-US" sz="2000" b="1" dirty="0">
                <a:latin typeface="Times New Roman" pitchFamily="18" charset="0"/>
              </a:rPr>
              <a:t>常量池：存放基本类型常量和字符串常量（</a:t>
            </a:r>
            <a:r>
              <a:rPr lang="en-US" altLang="zh-CN" sz="2000" b="1" dirty="0">
                <a:latin typeface="Times New Roman" pitchFamily="18" charset="0"/>
              </a:rPr>
              <a:t>public static final</a:t>
            </a:r>
            <a:r>
              <a:rPr lang="zh-CN" altLang="en-US" sz="2000" b="1" dirty="0" smtClean="0">
                <a:latin typeface="Times New Roman" pitchFamily="18" charset="0"/>
              </a:rPr>
              <a:t>）。</a:t>
            </a:r>
            <a:endParaRPr lang="en-US" altLang="zh-CN" sz="2000" b="1" dirty="0" smtClean="0">
              <a:latin typeface="Times New Roman" pitchFamily="18" charset="0"/>
            </a:endParaRPr>
          </a:p>
          <a:p>
            <a:pPr marL="0" indent="627063" eaLnBrk="1" hangingPunct="1">
              <a:buNone/>
            </a:pPr>
            <a:r>
              <a:rPr lang="zh-CN" altLang="en-US" sz="2000" b="1" dirty="0">
                <a:latin typeface="Times New Roman" pitchFamily="18" charset="0"/>
              </a:rPr>
              <a:t>静态域：存放静态</a:t>
            </a:r>
            <a:r>
              <a:rPr lang="zh-CN" altLang="en-US" sz="2000" b="1" dirty="0" smtClean="0">
                <a:latin typeface="Times New Roman" pitchFamily="18" charset="0"/>
              </a:rPr>
              <a:t>成员</a:t>
            </a: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</a:rPr>
              <a:t>static</a:t>
            </a:r>
            <a:r>
              <a:rPr lang="zh-CN" altLang="en-US" sz="2000" b="1" dirty="0">
                <a:latin typeface="Times New Roman" pitchFamily="18" charset="0"/>
              </a:rPr>
              <a:t>定义</a:t>
            </a:r>
            <a:r>
              <a:rPr lang="zh-CN" altLang="en-US" sz="2000" b="1" dirty="0" smtClean="0">
                <a:latin typeface="Times New Roman" pitchFamily="18" charset="0"/>
              </a:rPr>
              <a:t>的）。</a:t>
            </a:r>
            <a:endParaRPr lang="en-US" altLang="zh-CN" sz="2000" b="1" dirty="0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</a:rPr>
              <a:t>栈内存和堆内存</a:t>
            </a:r>
          </a:p>
        </p:txBody>
      </p:sp>
    </p:spTree>
    <p:extLst>
      <p:ext uri="{BB962C8B-B14F-4D97-AF65-F5344CB8AC3E}">
        <p14:creationId xmlns:p14="http://schemas.microsoft.com/office/powerpoint/2010/main" val="86500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b="1" dirty="0" smtClean="0">
                <a:solidFill>
                  <a:schemeClr val="accent2"/>
                </a:solidFill>
              </a:rPr>
              <a:t>String</a:t>
            </a:r>
            <a:r>
              <a:rPr lang="zh-CN" altLang="en-US" b="1" dirty="0" smtClean="0">
                <a:solidFill>
                  <a:schemeClr val="accent2"/>
                </a:solidFill>
              </a:rPr>
              <a:t>在内存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3593592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3-20</a:t>
            </a:r>
          </a:p>
        </p:txBody>
      </p:sp>
    </p:spTree>
    <p:extLst>
      <p:ext uri="{BB962C8B-B14F-4D97-AF65-F5344CB8AC3E}">
        <p14:creationId xmlns:p14="http://schemas.microsoft.com/office/powerpoint/2010/main" val="2387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92188"/>
            <a:ext cx="8640960" cy="50771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400" b="1" dirty="0" smtClean="0">
                <a:latin typeface="Times New Roman" pitchFamily="18" charset="0"/>
              </a:rPr>
              <a:t>Why</a:t>
            </a:r>
            <a:r>
              <a:rPr lang="zh-CN" altLang="en-US" sz="2400" b="1" dirty="0" smtClean="0">
                <a:latin typeface="Times New Roman" pitchFamily="18" charset="0"/>
              </a:rPr>
              <a:t>？</a:t>
            </a:r>
            <a:endParaRPr lang="zh-CN" altLang="en-US" sz="2400" b="1" dirty="0">
              <a:latin typeface="Times New Roman" pitchFamily="18" charset="0"/>
            </a:endParaRPr>
          </a:p>
          <a:p>
            <a:pPr marL="0" indent="627063" eaLnBrk="1" hangingPunct="1"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通常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与垃圾回收机制有关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。使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程序运行时</a:t>
            </a:r>
            <a:r>
              <a:rPr lang="zh-CN" altLang="en-US" sz="2400" b="1" dirty="0" smtClean="0">
                <a:solidFill>
                  <a:srgbClr val="0070C0"/>
                </a:solidFill>
                <a:latin typeface="Times New Roman" pitchFamily="18" charset="0"/>
              </a:rPr>
              <a:t>占用内存</a:t>
            </a:r>
            <a:r>
              <a:rPr lang="zh-CN" altLang="en-US" sz="2400" b="1" dirty="0">
                <a:solidFill>
                  <a:srgbClr val="0070C0"/>
                </a:solidFill>
                <a:latin typeface="Times New Roman" pitchFamily="18" charset="0"/>
              </a:rPr>
              <a:t>最小。</a:t>
            </a:r>
          </a:p>
          <a:p>
            <a:pPr marL="0" indent="627063" eaLnBrk="1" hangingPunct="1"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当</a:t>
            </a:r>
            <a:r>
              <a:rPr lang="zh-CN" altLang="en-US" sz="2400" b="1" dirty="0">
                <a:latin typeface="Times New Roman" pitchFamily="18" charset="0"/>
              </a:rPr>
              <a:t>一个方法执行时，每个方法都会建立自己的内存栈，在这个方法内定义的变量将会逐个放入这块栈内存里，随着方法的执行结束，这个方法的内存栈也将自然</a:t>
            </a:r>
            <a:r>
              <a:rPr lang="zh-CN" altLang="en-US" sz="2400" b="1" dirty="0" smtClean="0">
                <a:latin typeface="Times New Roman" pitchFamily="18" charset="0"/>
              </a:rPr>
              <a:t>销毁。</a:t>
            </a:r>
            <a:r>
              <a:rPr lang="zh-CN" altLang="en-US" sz="2400" b="1" dirty="0">
                <a:latin typeface="Times New Roman" pitchFamily="18" charset="0"/>
              </a:rPr>
              <a:t>因此，所有在方法中定义的变量都是放在栈内存中的；</a:t>
            </a:r>
          </a:p>
          <a:p>
            <a:pPr marL="0" indent="627063" eaLnBrk="1" hangingPunct="1"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当程序</a:t>
            </a:r>
            <a:r>
              <a:rPr lang="zh-CN" altLang="en-US" sz="2400" b="1" dirty="0">
                <a:latin typeface="Times New Roman" pitchFamily="18" charset="0"/>
              </a:rPr>
              <a:t>中创建一个对象时，这个对象将被保存到运行时数据区中，以便反复利用（因为对象的创建成本通常较大），这个运行时数据区就是堆内存。堆内存中的对象不会随方法的结束而销毁，即使方法结束后，这个对象还可能被另一个引用变量所引用（方法的参数传递时很常见），则这个对象依然不会被销毁，只有当一个对象没有任何引用变量引用它时，系统的垃圾回收机制才会在核实的时候回收它。</a:t>
            </a:r>
            <a:endParaRPr lang="en-US" altLang="zh-CN" sz="2400" b="1" dirty="0" smtClean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</a:rPr>
              <a:t>栈内存和堆内存</a:t>
            </a:r>
          </a:p>
        </p:txBody>
      </p:sp>
    </p:spTree>
    <p:extLst>
      <p:ext uri="{BB962C8B-B14F-4D97-AF65-F5344CB8AC3E}">
        <p14:creationId xmlns:p14="http://schemas.microsoft.com/office/powerpoint/2010/main" val="21217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3BCBF8-70BC-4C7D-91FA-AA73A4413D03}" type="slidenum">
              <a:rPr lang="en-US" altLang="zh-CN">
                <a:solidFill>
                  <a:srgbClr val="5E574E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5E574E"/>
              </a:solidFill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28800"/>
            <a:ext cx="8640960" cy="5040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 smtClean="0">
                <a:latin typeface="Times New Roman" pitchFamily="18" charset="0"/>
              </a:rPr>
              <a:t>类成员变量能否先</a:t>
            </a:r>
            <a:r>
              <a:rPr lang="zh-CN" altLang="en-US" sz="2400" b="1" dirty="0">
                <a:latin typeface="Times New Roman" pitchFamily="18" charset="0"/>
              </a:rPr>
              <a:t>声明，再</a:t>
            </a:r>
            <a:r>
              <a:rPr lang="zh-CN" altLang="en-US" sz="2400" b="1" dirty="0" smtClean="0">
                <a:latin typeface="Times New Roman" pitchFamily="18" charset="0"/>
              </a:rPr>
              <a:t>赋值？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>
                <a:solidFill>
                  <a:schemeClr val="accent2"/>
                </a:solidFill>
              </a:rPr>
              <a:t>成员</a:t>
            </a:r>
            <a:r>
              <a:rPr lang="zh-CN" altLang="en-US" b="1" dirty="0" smtClean="0">
                <a:solidFill>
                  <a:schemeClr val="accent2"/>
                </a:solidFill>
              </a:rPr>
              <a:t>变量的赋值问题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96864"/>
            <a:ext cx="4067175" cy="1019175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6400" y="3501008"/>
            <a:ext cx="8558088" cy="1692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z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y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x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627063" eaLnBrk="1" hangingPunct="1">
              <a:buNone/>
            </a:pPr>
            <a:r>
              <a:rPr lang="zh-CN" altLang="en-US" sz="2400" b="1" kern="0" dirty="0">
                <a:latin typeface="Times New Roman" pitchFamily="18" charset="0"/>
              </a:rPr>
              <a:t>成员变量在类的范围内，存在于堆内存中，会有默认的初始值，在声明的同时已经给变量赋值了。</a:t>
            </a:r>
            <a:r>
              <a:rPr lang="zh-CN" altLang="en-US" sz="2400" b="1" kern="0" dirty="0" smtClean="0">
                <a:latin typeface="Times New Roman" pitchFamily="18" charset="0"/>
              </a:rPr>
              <a:t>再次</a:t>
            </a:r>
            <a:r>
              <a:rPr lang="zh-CN" altLang="en-US" sz="2400" b="1" kern="0" dirty="0">
                <a:latin typeface="Times New Roman" pitchFamily="18" charset="0"/>
              </a:rPr>
              <a:t>“</a:t>
            </a:r>
            <a:r>
              <a:rPr lang="zh-CN" altLang="en-US" sz="2400" b="1" kern="0" dirty="0" smtClean="0">
                <a:latin typeface="Times New Roman" pitchFamily="18" charset="0"/>
              </a:rPr>
              <a:t>赋值”实际</a:t>
            </a:r>
            <a:r>
              <a:rPr lang="zh-CN" altLang="en-US" sz="2400" b="1" kern="0" dirty="0">
                <a:latin typeface="Times New Roman" pitchFamily="18" charset="0"/>
              </a:rPr>
              <a:t>是使用了语句，而类体里面只能出现变量和</a:t>
            </a:r>
            <a:r>
              <a:rPr lang="zh-CN" altLang="en-US" sz="2400" b="1" kern="0" dirty="0" smtClean="0">
                <a:latin typeface="Times New Roman" pitchFamily="18" charset="0"/>
              </a:rPr>
              <a:t>方法，不能</a:t>
            </a:r>
            <a:r>
              <a:rPr lang="zh-CN" altLang="en-US" sz="2400" b="1" kern="0" dirty="0">
                <a:latin typeface="Times New Roman" pitchFamily="18" charset="0"/>
              </a:rPr>
              <a:t>出现语句</a:t>
            </a:r>
            <a:r>
              <a:rPr lang="zh-CN" altLang="en-US" sz="2400" b="1" kern="0" dirty="0" smtClean="0">
                <a:latin typeface="Times New Roman" pitchFamily="18" charset="0"/>
              </a:rPr>
              <a:t>。</a:t>
            </a:r>
            <a:endParaRPr lang="en-US" altLang="zh-CN" sz="2400" b="1" kern="0" dirty="0" smtClean="0">
              <a:latin typeface="Times New Roman" pitchFamily="18" charset="0"/>
            </a:endParaRPr>
          </a:p>
          <a:p>
            <a:pPr marL="0" indent="627063" eaLnBrk="1" hangingPunct="1">
              <a:buNone/>
            </a:pPr>
            <a:r>
              <a:rPr lang="zh-CN" altLang="en-US" sz="2400" b="1" kern="0" dirty="0" smtClean="0">
                <a:latin typeface="Times New Roman" pitchFamily="18" charset="0"/>
              </a:rPr>
              <a:t>除非用花括号括起来。</a:t>
            </a:r>
            <a:endParaRPr lang="en-US" altLang="zh-CN" sz="2400" b="1" kern="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9B5442-79A9-40F4-AF78-5F5D384100F4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743200" y="457200"/>
            <a:ext cx="2836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多维数组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457200" y="1581150"/>
            <a:ext cx="8507413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声明方法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 a[ ][ ]; </a:t>
            </a:r>
            <a:r>
              <a:rPr lang="zh-CN" altLang="zh-CN" sz="2800" b="1">
                <a:solidFill>
                  <a:schemeClr val="tx1"/>
                </a:solidFill>
                <a:ea typeface="宋体" pitchFamily="2" charset="-122"/>
              </a:rPr>
              <a:t>或</a:t>
            </a:r>
            <a:r>
              <a:rPr lang="en-US" altLang="zh-CN" sz="2800" b="1">
                <a:solidFill>
                  <a:schemeClr val="tx1"/>
                </a:solidFill>
                <a:ea typeface="宋体" pitchFamily="2" charset="-122"/>
              </a:rPr>
              <a:t>int[ ][ ] a;</a:t>
            </a:r>
            <a:endParaRPr lang="en-US" altLang="zh-CN" sz="24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实例化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  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a = new int[4][4];  //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直接为每一维分配内存，生成规则数组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 = new int[4][ ];  // 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只有最高维需要给值，其它可不给，    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//</a:t>
            </a: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可以生成不规则数组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a[0] = new int[10] 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a[1] = new int[5];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…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数组成员变量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length -- 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数组元素个数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: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>
                <a:solidFill>
                  <a:schemeClr val="tx1"/>
                </a:solidFill>
                <a:ea typeface="宋体" pitchFamily="2" charset="-122"/>
              </a:rPr>
              <a:t>    </a:t>
            </a: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a = new int [10][12];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a.length = 10 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400" b="1">
                <a:solidFill>
                  <a:schemeClr val="tx1"/>
                </a:solidFill>
                <a:ea typeface="宋体" pitchFamily="2" charset="-122"/>
              </a:rPr>
              <a:t>    a[0].length = 12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uiExpand="1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9C341-07C5-4A91-994C-8233571D3F35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6858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</a:rPr>
              <a:t>多维数组示例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381000" y="1524000"/>
            <a:ext cx="84582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public class ArrayOfArraysDemo1 {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public static void main(String[] args) {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int[][] aMatrix = new int[4][];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//populate matrix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for (int i = 0; i &lt; aMatrix.length; i++) {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aMatrix[i] = new int[5]; //create sub-array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for (int j = 0; j &lt; aMatrix[i].length; j++) 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 aMatrix[i][j] = i + j; }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}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//print matrix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for (int i = 0; i &lt; aMatrix.length; i++) {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for (int j = 0; j &lt; aMatrix[i].length; j++){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			 System.out.print(aMatrix[i][j] + " "); } 				System.out.println(); } 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	}</a:t>
            </a:r>
          </a:p>
          <a:p>
            <a:pPr algn="l">
              <a:spcBef>
                <a:spcPct val="0"/>
              </a:spcBef>
            </a:pPr>
            <a:r>
              <a:rPr lang="en-US" altLang="zh-CN" sz="2000" b="1">
                <a:solidFill>
                  <a:schemeClr val="tx1"/>
                </a:solidFill>
                <a:ea typeface="宋体" pitchFamily="2" charset="-122"/>
              </a:rPr>
              <a:t> 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3-17</a:t>
            </a:r>
            <a:r>
              <a:rPr lang="zh-CN" altLang="en-US"/>
              <a:t>、</a:t>
            </a:r>
            <a:r>
              <a:rPr lang="en-US" altLang="zh-CN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4B360B-920C-494E-BCD5-7C6DA6CE7B19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2346325" y="496888"/>
            <a:ext cx="3305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914400" y="1541463"/>
            <a:ext cx="783431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数组一旦创建，其大小不可变，但已有的数组变量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  可指向全新的数组；该数组原指的内容丢失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int a[ ] = new int[6];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	a = new int[10] ; // </a:t>
            </a:r>
            <a:r>
              <a:rPr lang="zh-CN" altLang="zh-CN" sz="2400" b="1">
                <a:solidFill>
                  <a:schemeClr val="accent2"/>
                </a:solidFill>
                <a:ea typeface="宋体" pitchFamily="2" charset="-122"/>
              </a:rPr>
              <a:t>不必重新声明 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a 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>
                <a:solidFill>
                  <a:schemeClr val="accent2"/>
                </a:solidFill>
                <a:ea typeface="宋体" pitchFamily="2" charset="-122"/>
              </a:rPr>
              <a:t>数组变量之间赋值是引用赋值。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1      int a[ ] = new int [6];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2      int b[ ];</a:t>
            </a:r>
          </a:p>
          <a:p>
            <a:pPr algn="l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3      b = a 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4343400"/>
            <a:ext cx="3444875" cy="1939925"/>
            <a:chOff x="2774" y="2618"/>
            <a:chExt cx="2170" cy="1222"/>
          </a:xfrm>
        </p:grpSpPr>
        <p:sp>
          <p:nvSpPr>
            <p:cNvPr id="47114" name="Rectangle 5"/>
            <p:cNvSpPr>
              <a:spLocks noChangeArrowheads="1"/>
            </p:cNvSpPr>
            <p:nvPr/>
          </p:nvSpPr>
          <p:spPr bwMode="auto">
            <a:xfrm>
              <a:off x="3888" y="2688"/>
              <a:ext cx="1056" cy="1152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5" name="Line 6"/>
            <p:cNvSpPr>
              <a:spLocks noChangeShapeType="1"/>
            </p:cNvSpPr>
            <p:nvPr/>
          </p:nvSpPr>
          <p:spPr bwMode="auto">
            <a:xfrm>
              <a:off x="3888" y="28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6" name="Line 7"/>
            <p:cNvSpPr>
              <a:spLocks noChangeShapeType="1"/>
            </p:cNvSpPr>
            <p:nvPr/>
          </p:nvSpPr>
          <p:spPr bwMode="auto">
            <a:xfrm>
              <a:off x="3888" y="307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7" name="Line 8"/>
            <p:cNvSpPr>
              <a:spLocks noChangeShapeType="1"/>
            </p:cNvSpPr>
            <p:nvPr/>
          </p:nvSpPr>
          <p:spPr bwMode="auto">
            <a:xfrm>
              <a:off x="3888" y="326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8" name="Line 9"/>
            <p:cNvSpPr>
              <a:spLocks noChangeShapeType="1"/>
            </p:cNvSpPr>
            <p:nvPr/>
          </p:nvSpPr>
          <p:spPr bwMode="auto">
            <a:xfrm>
              <a:off x="3888" y="345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19" name="Line 10"/>
            <p:cNvSpPr>
              <a:spLocks noChangeShapeType="1"/>
            </p:cNvSpPr>
            <p:nvPr/>
          </p:nvSpPr>
          <p:spPr bwMode="auto">
            <a:xfrm>
              <a:off x="3888" y="36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0" name="Text Box 11"/>
            <p:cNvSpPr txBox="1">
              <a:spLocks noChangeArrowheads="1"/>
            </p:cNvSpPr>
            <p:nvPr/>
          </p:nvSpPr>
          <p:spPr bwMode="auto">
            <a:xfrm>
              <a:off x="2774" y="261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a</a:t>
              </a:r>
            </a:p>
          </p:txBody>
        </p:sp>
        <p:sp>
          <p:nvSpPr>
            <p:cNvPr id="47121" name="Rectangle 12"/>
            <p:cNvSpPr>
              <a:spLocks noChangeArrowheads="1"/>
            </p:cNvSpPr>
            <p:nvPr/>
          </p:nvSpPr>
          <p:spPr bwMode="auto">
            <a:xfrm>
              <a:off x="2976" y="2688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2" name="Line 13"/>
            <p:cNvSpPr>
              <a:spLocks noChangeShapeType="1"/>
            </p:cNvSpPr>
            <p:nvPr/>
          </p:nvSpPr>
          <p:spPr bwMode="auto">
            <a:xfrm flipV="1">
              <a:off x="3216" y="2688"/>
              <a:ext cx="67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57800" y="4953000"/>
            <a:ext cx="854075" cy="492125"/>
            <a:chOff x="2774" y="3002"/>
            <a:chExt cx="538" cy="310"/>
          </a:xfrm>
        </p:grpSpPr>
        <p:sp>
          <p:nvSpPr>
            <p:cNvPr id="47112" name="Text Box 15"/>
            <p:cNvSpPr txBox="1">
              <a:spLocks noChangeArrowheads="1"/>
            </p:cNvSpPr>
            <p:nvPr/>
          </p:nvSpPr>
          <p:spPr bwMode="auto">
            <a:xfrm>
              <a:off x="2774" y="30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1400">
                  <a:solidFill>
                    <a:srgbClr val="C0C0C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l" eaLnBrk="1" hangingPunct="1">
                <a:spcBef>
                  <a:spcPct val="0"/>
                </a:spcBef>
              </a:pPr>
              <a:r>
                <a:rPr lang="en-US" altLang="zh-CN" sz="2400">
                  <a:solidFill>
                    <a:schemeClr val="tx1"/>
                  </a:solidFill>
                  <a:ea typeface="宋体" pitchFamily="2" charset="-122"/>
                </a:rPr>
                <a:t>b</a:t>
              </a:r>
            </a:p>
          </p:txBody>
        </p:sp>
        <p:sp>
          <p:nvSpPr>
            <p:cNvPr id="47113" name="Rectangle 16"/>
            <p:cNvSpPr>
              <a:spLocks noChangeArrowheads="1"/>
            </p:cNvSpPr>
            <p:nvPr/>
          </p:nvSpPr>
          <p:spPr bwMode="auto">
            <a:xfrm>
              <a:off x="2976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1329" name="Line 17"/>
          <p:cNvSpPr>
            <a:spLocks noChangeShapeType="1"/>
          </p:cNvSpPr>
          <p:nvPr/>
        </p:nvSpPr>
        <p:spPr bwMode="auto">
          <a:xfrm flipV="1">
            <a:off x="5883275" y="4530725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DF29F4-4C8B-43A1-9F43-59DA28422950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762000" y="1600200"/>
            <a:ext cx="79565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数组数据的复制，通过拷贝数组的函数。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  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System.arraycopy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Object </a:t>
            </a:r>
            <a:r>
              <a:rPr lang="en-US" altLang="zh-CN" sz="2400" b="1" i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source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srcIndex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			Object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dest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	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destIndex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, </a:t>
            </a:r>
          </a:p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				</a:t>
            </a:r>
            <a:r>
              <a:rPr lang="en-US" altLang="zh-CN" sz="2400" b="1" dirty="0" err="1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int</a:t>
            </a:r>
            <a:r>
              <a:rPr lang="en-US" altLang="zh-CN" sz="2400" b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latin typeface="Arial Unicode MS" pitchFamily="34" charset="-122"/>
                <a:ea typeface="宋体" pitchFamily="2" charset="-122"/>
              </a:rPr>
              <a:t>length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346325" y="496888"/>
            <a:ext cx="3594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数组拷贝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pic>
        <p:nvPicPr>
          <p:cNvPr id="48133" name="Picture 4" descr="10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95" y="3284984"/>
            <a:ext cx="7278960" cy="284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7B101E-2F4F-41B0-B9E2-588075A2D039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数组拷贝示例</a:t>
            </a:r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23528" y="1772816"/>
            <a:ext cx="866457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public class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ArrayCopyDemo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{ 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public static void main(String[]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args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) { 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copyFrom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{ 'd', 'e', 'c', 'a', 'f', 'f', 'e', 'i', 'n',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			'a', 't', 'e', 'd' };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char[]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new char[7]; </a:t>
            </a:r>
          </a:p>
          <a:p>
            <a:pPr algn="l">
              <a:spcBef>
                <a:spcPct val="0"/>
              </a:spcBef>
            </a:pPr>
            <a:endParaRPr lang="en-US" altLang="zh-CN" sz="2400" b="1" dirty="0">
              <a:solidFill>
                <a:schemeClr val="tx1"/>
              </a:solidFill>
              <a:ea typeface="宋体" pitchFamily="2" charset="-122"/>
            </a:endParaRP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System.arraycopy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copyFrom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, 2,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, 0, 7); 				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System.out.println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(new String(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copyTo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)); 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}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 } 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667625" y="6508750"/>
            <a:ext cx="1441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3-20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B7704-41D2-4ABE-A1D9-995850328E09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447800" y="765175"/>
            <a:ext cx="5429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4000" b="1">
                <a:solidFill>
                  <a:schemeClr val="accent2"/>
                </a:solidFill>
                <a:ea typeface="宋体" pitchFamily="2" charset="-122"/>
              </a:rPr>
              <a:t>Java 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endParaRPr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2895600" y="2025650"/>
            <a:ext cx="1951038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逻辑型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文字型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整数类型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zh-CN" sz="2800" b="1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浮点型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715104-AAB3-4FD9-B840-1D96437769BC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 b="1" smtClean="0">
                <a:solidFill>
                  <a:schemeClr val="accent2"/>
                </a:solidFill>
                <a:latin typeface="Times New Roman" pitchFamily="18" charset="0"/>
              </a:rPr>
              <a:t>数组拷贝示例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b="1" smtClean="0"/>
              <a:t>运行结果：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554261"/>
              </p:ext>
            </p:extLst>
          </p:nvPr>
        </p:nvGraphicFramePr>
        <p:xfrm>
          <a:off x="533400" y="2420888"/>
          <a:ext cx="80772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BMP 图象" r:id="rId3" imgW="3855238" imgH="1394581" progId="Paint.Picture">
                  <p:embed/>
                </p:oleObj>
              </mc:Choice>
              <mc:Fallback>
                <p:oleObj name="BMP 图象" r:id="rId3" imgW="3855238" imgH="1394581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20888"/>
                        <a:ext cx="80772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A297BD-4F58-4150-B4A4-B9084DA7A9E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80010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逻辑型：</a:t>
            </a:r>
            <a:r>
              <a:rPr lang="en-US" altLang="zh-CN" sz="2800" b="1" dirty="0" err="1">
                <a:solidFill>
                  <a:schemeClr val="accent2"/>
                </a:solidFill>
                <a:ea typeface="宋体" pitchFamily="2" charset="-122"/>
              </a:rPr>
              <a:t>boolean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, 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取值：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true ,  false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例如：</a:t>
            </a:r>
            <a:r>
              <a:rPr lang="en-US" altLang="zh-CN" sz="2800" b="1" dirty="0" err="1">
                <a:solidFill>
                  <a:schemeClr val="accent2"/>
                </a:solidFill>
                <a:ea typeface="宋体" pitchFamily="2" charset="-122"/>
              </a:rPr>
              <a:t>boolean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truth = true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;</a:t>
            </a:r>
          </a:p>
          <a:p>
            <a:pPr algn="l" eaLnBrk="1" hangingPunct="1">
              <a:spcBef>
                <a:spcPct val="0"/>
              </a:spcBef>
            </a:pP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注意：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false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和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true</a:t>
            </a: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不对应于任何零或非零的整数值。</a:t>
            </a:r>
            <a:endParaRPr lang="en-US" altLang="zh-CN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990600" y="765175"/>
            <a:ext cx="5668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逻辑型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75210-A5CE-401F-A321-5CCDAB26EDD9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81000" y="1557338"/>
            <a:ext cx="851148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ebdings" pitchFamily="18" charset="2"/>
              </a:rPr>
              <a:t>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文字型：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char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String 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char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：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16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位的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Unicode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（国际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码）字符。</a:t>
            </a:r>
          </a:p>
          <a:p>
            <a:pPr lvl="1" algn="l"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如：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char  </a:t>
            </a:r>
            <a:r>
              <a:rPr lang="en-US" altLang="zh-CN" sz="2400" b="1" dirty="0" err="1">
                <a:solidFill>
                  <a:schemeClr val="accent2"/>
                </a:solidFill>
                <a:ea typeface="宋体" pitchFamily="2" charset="-122"/>
              </a:rPr>
              <a:t>mychar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='Q';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 Unicode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字符集是一套字符编码系统，可以支持各类文字的字符，达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34168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个字符。</a:t>
            </a:r>
          </a:p>
          <a:p>
            <a:pPr lvl="1" algn="l">
              <a:spcBef>
                <a:spcPct val="0"/>
              </a:spcBef>
              <a:buFontTx/>
              <a:buChar char="•"/>
            </a:pP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 定义形式：</a:t>
            </a:r>
            <a:r>
              <a:rPr lang="en-US" altLang="zh-CN" sz="2400" b="1" dirty="0">
                <a:solidFill>
                  <a:schemeClr val="accent2"/>
                </a:solidFill>
                <a:ea typeface="宋体" pitchFamily="2" charset="-122"/>
              </a:rPr>
              <a:t>'a'; '\t'; '\u????'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String </a:t>
            </a:r>
          </a:p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是类，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String greeting="Good Morning! \n";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		char data[] = {'a', 'b', 'c'}; </a:t>
            </a:r>
          </a:p>
          <a:p>
            <a:pPr algn="l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                       String </a:t>
            </a:r>
            <a:r>
              <a:rPr lang="en-US" altLang="zh-CN" sz="2400" b="1" dirty="0" err="1">
                <a:solidFill>
                  <a:schemeClr val="tx1"/>
                </a:solidFill>
                <a:ea typeface="宋体" pitchFamily="2" charset="-122"/>
              </a:rPr>
              <a:t>str</a:t>
            </a:r>
            <a:r>
              <a:rPr lang="en-US" altLang="zh-CN" sz="2400" b="1" dirty="0">
                <a:solidFill>
                  <a:schemeClr val="tx1"/>
                </a:solidFill>
                <a:ea typeface="宋体" pitchFamily="2" charset="-122"/>
              </a:rPr>
              <a:t> = new String(data);</a:t>
            </a: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algn="l">
              <a:spcBef>
                <a:spcPct val="0"/>
              </a:spcBef>
            </a:pPr>
            <a:r>
              <a:rPr lang="en-US" altLang="zh-CN" sz="2400" dirty="0">
                <a:solidFill>
                  <a:schemeClr val="tx1"/>
                </a:solidFill>
                <a:ea typeface="宋体" pitchFamily="2" charset="-122"/>
              </a:rPr>
              <a:t>	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不能修改。如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需改，使用</a:t>
            </a:r>
            <a:r>
              <a:rPr lang="en-US" altLang="zh-CN" sz="2400" b="1" dirty="0" err="1" smtClean="0">
                <a:solidFill>
                  <a:schemeClr val="accent2"/>
                </a:solidFill>
                <a:ea typeface="宋体" pitchFamily="2" charset="-122"/>
              </a:rPr>
              <a:t>StringBuffer</a:t>
            </a:r>
            <a:r>
              <a:rPr lang="en-US" altLang="zh-CN" sz="2400" b="1" dirty="0" smtClean="0">
                <a:solidFill>
                  <a:schemeClr val="accent2"/>
                </a:solidFill>
                <a:ea typeface="宋体" pitchFamily="2" charset="-122"/>
              </a:rPr>
              <a:t>/</a:t>
            </a:r>
            <a:r>
              <a:rPr lang="en-US" altLang="zh-CN" sz="2400" b="1" dirty="0" err="1" smtClean="0">
                <a:solidFill>
                  <a:schemeClr val="accent2"/>
                </a:solidFill>
                <a:ea typeface="宋体" pitchFamily="2" charset="-122"/>
              </a:rPr>
              <a:t>StringBuilder</a:t>
            </a:r>
            <a:r>
              <a:rPr lang="zh-CN" altLang="en-US" sz="2400" b="1" dirty="0" smtClean="0">
                <a:solidFill>
                  <a:schemeClr val="accent2"/>
                </a:solidFill>
                <a:ea typeface="宋体" pitchFamily="2" charset="-122"/>
              </a:rPr>
              <a:t>类</a:t>
            </a:r>
            <a:r>
              <a:rPr lang="zh-CN" altLang="en-US" sz="2400" b="1" dirty="0">
                <a:solidFill>
                  <a:schemeClr val="accent2"/>
                </a:solidFill>
                <a:ea typeface="宋体" pitchFamily="2" charset="-122"/>
              </a:rPr>
              <a:t>。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752600" y="733425"/>
            <a:ext cx="5483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文字型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62BFD-D6F4-4EF4-8D5A-51839F22E6CA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1295400" y="1828800"/>
            <a:ext cx="6096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整数类型：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byte, short, </a:t>
            </a:r>
            <a:r>
              <a:rPr lang="en-US" altLang="zh-CN" sz="2800" b="1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和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long</a:t>
            </a:r>
          </a:p>
          <a:p>
            <a:pPr algn="l" eaLnBrk="1" hangingPunct="1">
              <a:spcBef>
                <a:spcPct val="0"/>
              </a:spcBef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（没有无符号整数类型）</a:t>
            </a:r>
            <a:endParaRPr lang="en-US" altLang="zh-CN" sz="2800" b="1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1821904" y="3068960"/>
            <a:ext cx="54292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类型		长度		取值范围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 dirty="0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byte		8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7  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7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-1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short		16</a:t>
            </a:r>
            <a:r>
              <a:rPr lang="zh-CN" altLang="en-US" sz="2800" b="1" dirty="0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15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15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-1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 err="1">
                <a:solidFill>
                  <a:schemeClr val="accent2"/>
                </a:solidFill>
                <a:ea typeface="宋体" pitchFamily="2" charset="-122"/>
              </a:rPr>
              <a:t>int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		32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31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31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-1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long		64</a:t>
            </a:r>
            <a:r>
              <a:rPr lang="zh-CN" altLang="zh-CN" sz="2800" b="1" dirty="0">
                <a:solidFill>
                  <a:schemeClr val="accent2"/>
                </a:solidFill>
                <a:ea typeface="宋体" pitchFamily="2" charset="-122"/>
              </a:rPr>
              <a:t>位		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63 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~2</a:t>
            </a:r>
            <a:r>
              <a:rPr lang="en-US" altLang="zh-CN" sz="2800" b="1" baseline="30000" dirty="0">
                <a:solidFill>
                  <a:schemeClr val="accent2"/>
                </a:solidFill>
                <a:ea typeface="宋体" pitchFamily="2" charset="-122"/>
              </a:rPr>
              <a:t>63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-1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990600" y="804863"/>
            <a:ext cx="610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基本数据类型</a:t>
            </a:r>
            <a:r>
              <a:rPr lang="en-US" altLang="zh-CN" sz="2400" b="1">
                <a:solidFill>
                  <a:schemeClr val="accent2"/>
                </a:solidFill>
                <a:ea typeface="宋体" pitchFamily="2" charset="-122"/>
              </a:rPr>
              <a:t>—</a:t>
            </a: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整数类型</a:t>
            </a:r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1821904" y="3678560"/>
            <a:ext cx="5486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CC2274-A5D8-4717-8B50-C126259DC0B8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524000" y="2209800"/>
            <a:ext cx="73152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rgbClr val="C0C0C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 Java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中缺省整型是 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int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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可有</a:t>
            </a: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种形式：十进制、八进制、十六进制</a:t>
            </a:r>
          </a:p>
          <a:p>
            <a:pPr algn="l" eaLnBrk="1" hangingPunct="1">
              <a:spcBef>
                <a:spcPct val="0"/>
              </a:spcBef>
            </a:pPr>
            <a:endParaRPr lang="zh-CN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en-US" sz="2800" b="1">
                <a:solidFill>
                  <a:schemeClr val="accent2"/>
                </a:solidFill>
                <a:ea typeface="宋体" pitchFamily="2" charset="-122"/>
              </a:rPr>
              <a:t>	</a:t>
            </a:r>
            <a:r>
              <a:rPr lang="zh-CN" altLang="en-US" sz="2800" b="1">
                <a:solidFill>
                  <a:schemeClr val="accent2"/>
                </a:solidFill>
                <a:ea typeface="宋体" pitchFamily="2" charset="-122"/>
              </a:rPr>
              <a:t>十进制	八进制	十六进制</a:t>
            </a:r>
          </a:p>
          <a:p>
            <a:pPr algn="l" eaLnBrk="1" hangingPunct="1">
              <a:spcBef>
                <a:spcPct val="0"/>
              </a:spcBef>
            </a:pPr>
            <a:endParaRPr lang="en-US" altLang="en-US" sz="2800" b="1">
              <a:solidFill>
                <a:schemeClr val="accent2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int  	24		0771		0XAB07</a:t>
            </a:r>
          </a:p>
          <a:p>
            <a:pPr algn="l" eaLnBrk="1" hangingPunct="1">
              <a:spcBef>
                <a:spcPct val="0"/>
              </a:spcBef>
            </a:pPr>
            <a:r>
              <a:rPr lang="en-US" altLang="zh-CN" sz="2800" b="1">
                <a:solidFill>
                  <a:schemeClr val="accent2"/>
                </a:solidFill>
                <a:ea typeface="宋体" pitchFamily="2" charset="-122"/>
              </a:rPr>
              <a:t>long	24L		0771L	0XAB07L</a:t>
            </a: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  <a:p>
            <a:pPr algn="l" eaLnBrk="1" hangingPunct="1">
              <a:spcBef>
                <a:spcPct val="0"/>
              </a:spcBef>
            </a:pPr>
            <a:endParaRPr lang="en-US" altLang="zh-CN" sz="2800" b="1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590800" y="692150"/>
            <a:ext cx="3925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4000" b="1">
                <a:solidFill>
                  <a:schemeClr val="accent2"/>
                </a:solidFill>
                <a:ea typeface="宋体" pitchFamily="2" charset="-122"/>
              </a:rPr>
              <a:t>整型常量</a:t>
            </a:r>
          </a:p>
        </p:txBody>
      </p:sp>
      <p:sp>
        <p:nvSpPr>
          <p:cNvPr id="12293" name="Line 6"/>
          <p:cNvSpPr>
            <a:spLocks noChangeShapeType="1"/>
          </p:cNvSpPr>
          <p:nvPr/>
        </p:nvSpPr>
        <p:spPr bwMode="auto">
          <a:xfrm>
            <a:off x="1676400" y="4114800"/>
            <a:ext cx="60960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000066"/>
      </a:accent2>
      <a:accent3>
        <a:srgbClr val="FFFFFF"/>
      </a:accent3>
      <a:accent4>
        <a:srgbClr val="000000"/>
      </a:accent4>
      <a:accent5>
        <a:srgbClr val="FFB8AA"/>
      </a:accent5>
      <a:accent6>
        <a:srgbClr val="00005C"/>
      </a:accent6>
      <a:hlink>
        <a:srgbClr val="996633"/>
      </a:hlink>
      <a:folHlink>
        <a:srgbClr val="808000"/>
      </a:folHlink>
    </a:clrScheme>
    <a:fontScheme name="简洁型模板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C0C0C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简洁型模板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简洁型模板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简洁型模板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Office\Templates\演示文稿设计\简洁型模板.pot</Template>
  <TotalTime>4879</TotalTime>
  <Words>2146</Words>
  <Application>Microsoft Office PowerPoint</Application>
  <PresentationFormat>全屏显示(4:3)</PresentationFormat>
  <Paragraphs>612</Paragraphs>
  <Slides>50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 Unicode MS</vt:lpstr>
      <vt:lpstr>Monotype Sorts</vt:lpstr>
      <vt:lpstr>等线</vt:lpstr>
      <vt:lpstr>楷体_GB2312</vt:lpstr>
      <vt:lpstr>宋体</vt:lpstr>
      <vt:lpstr>Arial</vt:lpstr>
      <vt:lpstr>Arial Black</vt:lpstr>
      <vt:lpstr>Tahoma</vt:lpstr>
      <vt:lpstr>Times New Roman</vt:lpstr>
      <vt:lpstr>Webdings</vt:lpstr>
      <vt:lpstr>Wingdings</vt:lpstr>
      <vt:lpstr>简洁型模板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JDK1.6中的枚举类型</vt:lpstr>
      <vt:lpstr>JDK1.6中的枚举类型示例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While语句举例</vt:lpstr>
      <vt:lpstr>do-while语句示例</vt:lpstr>
      <vt:lpstr>      JDK1.6中for 循环的优化</vt:lpstr>
      <vt:lpstr>PowerPoint 演示文稿</vt:lpstr>
      <vt:lpstr>PowerPoint 演示文稿</vt:lpstr>
      <vt:lpstr>PowerPoint 演示文稿</vt:lpstr>
      <vt:lpstr>数组</vt:lpstr>
      <vt:lpstr>PowerPoint 演示文稿</vt:lpstr>
      <vt:lpstr>数组声明</vt:lpstr>
      <vt:lpstr>PowerPoint 演示文稿</vt:lpstr>
      <vt:lpstr>PowerPoint 演示文稿</vt:lpstr>
      <vt:lpstr>对象数组</vt:lpstr>
      <vt:lpstr>对象数组举例</vt:lpstr>
      <vt:lpstr>对象数组的内存分配</vt:lpstr>
      <vt:lpstr>栈内存和堆内存</vt:lpstr>
      <vt:lpstr>String在内存</vt:lpstr>
      <vt:lpstr>栈内存和堆内存</vt:lpstr>
      <vt:lpstr>成员变量的赋值问题</vt:lpstr>
      <vt:lpstr>PowerPoint 演示文稿</vt:lpstr>
      <vt:lpstr>多维数组示例</vt:lpstr>
      <vt:lpstr>PowerPoint 演示文稿</vt:lpstr>
      <vt:lpstr>PowerPoint 演示文稿</vt:lpstr>
      <vt:lpstr>数组拷贝示例</vt:lpstr>
      <vt:lpstr>数组拷贝示例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wqw</dc:creator>
  <cp:lastModifiedBy>WYW</cp:lastModifiedBy>
  <cp:revision>313</cp:revision>
  <dcterms:created xsi:type="dcterms:W3CDTF">2001-02-26T00:35:29Z</dcterms:created>
  <dcterms:modified xsi:type="dcterms:W3CDTF">2022-03-21T03:05:59Z</dcterms:modified>
</cp:coreProperties>
</file>