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3"/>
  </p:notesMasterIdLst>
  <p:sldIdLst>
    <p:sldId id="281" r:id="rId2"/>
    <p:sldId id="282" r:id="rId3"/>
    <p:sldId id="283" r:id="rId4"/>
    <p:sldId id="284" r:id="rId5"/>
    <p:sldId id="357" r:id="rId6"/>
    <p:sldId id="312" r:id="rId7"/>
    <p:sldId id="319" r:id="rId8"/>
    <p:sldId id="330" r:id="rId9"/>
    <p:sldId id="285" r:id="rId10"/>
    <p:sldId id="313" r:id="rId11"/>
    <p:sldId id="287" r:id="rId12"/>
    <p:sldId id="314" r:id="rId13"/>
    <p:sldId id="288" r:id="rId14"/>
    <p:sldId id="335" r:id="rId15"/>
    <p:sldId id="345" r:id="rId16"/>
    <p:sldId id="334" r:id="rId17"/>
    <p:sldId id="257" r:id="rId18"/>
    <p:sldId id="348" r:id="rId19"/>
    <p:sldId id="349" r:id="rId20"/>
    <p:sldId id="350" r:id="rId21"/>
    <p:sldId id="353" r:id="rId22"/>
    <p:sldId id="351" r:id="rId23"/>
    <p:sldId id="352" r:id="rId24"/>
    <p:sldId id="347" r:id="rId25"/>
    <p:sldId id="355" r:id="rId26"/>
    <p:sldId id="360" r:id="rId27"/>
    <p:sldId id="359" r:id="rId28"/>
    <p:sldId id="320" r:id="rId29"/>
    <p:sldId id="323" r:id="rId30"/>
    <p:sldId id="327" r:id="rId31"/>
    <p:sldId id="333" r:id="rId32"/>
    <p:sldId id="346" r:id="rId33"/>
    <p:sldId id="316" r:id="rId34"/>
    <p:sldId id="315" r:id="rId35"/>
    <p:sldId id="294" r:id="rId36"/>
    <p:sldId id="317" r:id="rId37"/>
    <p:sldId id="299" r:id="rId38"/>
    <p:sldId id="358" r:id="rId39"/>
    <p:sldId id="300" r:id="rId40"/>
    <p:sldId id="356" r:id="rId41"/>
    <p:sldId id="341" r:id="rId42"/>
    <p:sldId id="342" r:id="rId43"/>
    <p:sldId id="343" r:id="rId44"/>
    <p:sldId id="295" r:id="rId45"/>
    <p:sldId id="344" r:id="rId46"/>
    <p:sldId id="293" r:id="rId47"/>
    <p:sldId id="296" r:id="rId48"/>
    <p:sldId id="336" r:id="rId49"/>
    <p:sldId id="337" r:id="rId50"/>
    <p:sldId id="354" r:id="rId51"/>
    <p:sldId id="340" r:id="rId5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1526" y="26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221AFC4-7F1D-4425-BFFB-5F71754B838F}" type="slidenum">
              <a:rPr lang="en-US" altLang="zh-CN"/>
              <a:pPr>
                <a:defRPr/>
              </a:pPr>
              <a:t>‹#›</a:t>
            </a:fld>
            <a:endParaRPr lang="en-US" altLang="zh-CN"/>
          </a:p>
        </p:txBody>
      </p:sp>
    </p:spTree>
    <p:extLst>
      <p:ext uri="{BB962C8B-B14F-4D97-AF65-F5344CB8AC3E}">
        <p14:creationId xmlns:p14="http://schemas.microsoft.com/office/powerpoint/2010/main" val="34084108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2A129EC-02C2-4A26-A5A9-C858CA209726}" type="slidenum">
              <a:rPr lang="en-US" altLang="zh-CN" sz="1200" smtClean="0"/>
              <a:pPr eaLnBrk="1" hangingPunct="1"/>
              <a:t>32</a:t>
            </a:fld>
            <a:endParaRPr lang="en-US" altLang="zh-CN"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paint"/>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0" name="Rectangle 2"/>
          <p:cNvSpPr>
            <a:spLocks noGrp="1" noChangeArrowheads="1"/>
          </p:cNvSpPr>
          <p:nvPr>
            <p:ph type="ctrTitle"/>
          </p:nvPr>
        </p:nvSpPr>
        <p:spPr>
          <a:xfrm>
            <a:off x="914400" y="685800"/>
            <a:ext cx="7721600" cy="1143000"/>
          </a:xfrm>
        </p:spPr>
        <p:txBody>
          <a:bodyPr/>
          <a:lstStyle>
            <a:lvl1pPr>
              <a:defRPr/>
            </a:lvl1pPr>
          </a:lstStyle>
          <a:p>
            <a:r>
              <a:rPr lang="zh-CN" altLang="en-US"/>
              <a:t>单击此处编辑母版标题样式</a:t>
            </a:r>
            <a:endParaRPr lang="zh-CN" altLang="zh-CN"/>
          </a:p>
        </p:txBody>
      </p:sp>
      <p:sp>
        <p:nvSpPr>
          <p:cNvPr id="58371" name="Rectangle 3"/>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r>
              <a:rPr lang="zh-CN" altLang="en-US"/>
              <a:t>单击此处编辑母版副标题样式</a:t>
            </a:r>
          </a:p>
        </p:txBody>
      </p:sp>
      <p:sp>
        <p:nvSpPr>
          <p:cNvPr id="5" name="Rectangle 4"/>
          <p:cNvSpPr>
            <a:spLocks noGrp="1" noChangeArrowheads="1"/>
          </p:cNvSpPr>
          <p:nvPr>
            <p:ph type="dt" sz="half" idx="10"/>
          </p:nvPr>
        </p:nvSpPr>
        <p:spPr>
          <a:xfrm>
            <a:off x="711200" y="6229350"/>
            <a:ext cx="1930400" cy="514350"/>
          </a:xfrm>
        </p:spPr>
        <p:txBody>
          <a:bodyPr/>
          <a:lstStyle>
            <a:lvl1pPr>
              <a:defRPr>
                <a:solidFill>
                  <a:srgbClr val="5E574E"/>
                </a:solidFill>
              </a:defRPr>
            </a:lvl1pPr>
          </a:lstStyle>
          <a:p>
            <a:pPr>
              <a:defRPr/>
            </a:pPr>
            <a:endParaRPr lang="en-US" altLang="zh-CN"/>
          </a:p>
        </p:txBody>
      </p:sp>
      <p:sp>
        <p:nvSpPr>
          <p:cNvPr id="6"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pPr>
              <a:defRPr/>
            </a:pPr>
            <a:endParaRPr lang="en-US" altLang="zh-CN"/>
          </a:p>
        </p:txBody>
      </p:sp>
      <p:sp>
        <p:nvSpPr>
          <p:cNvPr id="7" name="Rectangle 6"/>
          <p:cNvSpPr>
            <a:spLocks noGrp="1" noChangeArrowheads="1"/>
          </p:cNvSpPr>
          <p:nvPr>
            <p:ph type="sldNum" sz="quarter" idx="12"/>
          </p:nvPr>
        </p:nvSpPr>
        <p:spPr>
          <a:xfrm>
            <a:off x="6604000" y="6229350"/>
            <a:ext cx="1828800" cy="514350"/>
          </a:xfrm>
        </p:spPr>
        <p:txBody>
          <a:bodyPr/>
          <a:lstStyle>
            <a:lvl1pPr>
              <a:defRPr>
                <a:solidFill>
                  <a:srgbClr val="5E574E"/>
                </a:solidFill>
              </a:defRPr>
            </a:lvl1pPr>
          </a:lstStyle>
          <a:p>
            <a:pPr>
              <a:defRPr/>
            </a:pPr>
            <a:fld id="{6D816530-9FE8-4993-9FF4-A638CB637B16}" type="slidenum">
              <a:rPr lang="en-US" altLang="zh-CN"/>
              <a:pPr>
                <a:defRPr/>
              </a:pPr>
              <a:t>‹#›</a:t>
            </a:fld>
            <a:endParaRPr lang="en-US" altLang="zh-CN"/>
          </a:p>
        </p:txBody>
      </p:sp>
    </p:spTree>
    <p:extLst>
      <p:ext uri="{BB962C8B-B14F-4D97-AF65-F5344CB8AC3E}">
        <p14:creationId xmlns:p14="http://schemas.microsoft.com/office/powerpoint/2010/main" val="90881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0"/>
          <p:cNvSpPr>
            <a:spLocks noGrp="1" noChangeArrowheads="1"/>
          </p:cNvSpPr>
          <p:nvPr>
            <p:ph type="sldNum" sz="quarter" idx="12"/>
          </p:nvPr>
        </p:nvSpPr>
        <p:spPr>
          <a:ln/>
        </p:spPr>
        <p:txBody>
          <a:bodyPr/>
          <a:lstStyle>
            <a:lvl1pPr>
              <a:defRPr/>
            </a:lvl1pPr>
          </a:lstStyle>
          <a:p>
            <a:pPr>
              <a:defRPr/>
            </a:pPr>
            <a:fld id="{A62E24F4-F387-43E0-B1B1-46A6C1E26726}" type="slidenum">
              <a:rPr lang="en-US" altLang="zh-CN"/>
              <a:pPr>
                <a:defRPr/>
              </a:pPr>
              <a:t>‹#›</a:t>
            </a:fld>
            <a:endParaRPr lang="en-US" altLang="zh-CN"/>
          </a:p>
        </p:txBody>
      </p:sp>
    </p:spTree>
    <p:extLst>
      <p:ext uri="{BB962C8B-B14F-4D97-AF65-F5344CB8AC3E}">
        <p14:creationId xmlns:p14="http://schemas.microsoft.com/office/powerpoint/2010/main" val="394653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228600"/>
            <a:ext cx="2057400" cy="5829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6400" y="228600"/>
            <a:ext cx="6019800" cy="5829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0"/>
          <p:cNvSpPr>
            <a:spLocks noGrp="1" noChangeArrowheads="1"/>
          </p:cNvSpPr>
          <p:nvPr>
            <p:ph type="sldNum" sz="quarter" idx="12"/>
          </p:nvPr>
        </p:nvSpPr>
        <p:spPr>
          <a:ln/>
        </p:spPr>
        <p:txBody>
          <a:bodyPr/>
          <a:lstStyle>
            <a:lvl1pPr>
              <a:defRPr/>
            </a:lvl1pPr>
          </a:lstStyle>
          <a:p>
            <a:pPr>
              <a:defRPr/>
            </a:pPr>
            <a:fld id="{24109255-0AF8-4670-B350-FF7F95EE688F}" type="slidenum">
              <a:rPr lang="en-US" altLang="zh-CN"/>
              <a:pPr>
                <a:defRPr/>
              </a:pPr>
              <a:t>‹#›</a:t>
            </a:fld>
            <a:endParaRPr lang="en-US" altLang="zh-CN"/>
          </a:p>
        </p:txBody>
      </p:sp>
    </p:spTree>
    <p:extLst>
      <p:ext uri="{BB962C8B-B14F-4D97-AF65-F5344CB8AC3E}">
        <p14:creationId xmlns:p14="http://schemas.microsoft.com/office/powerpoint/2010/main" val="137346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0"/>
          <p:cNvSpPr>
            <a:spLocks noGrp="1" noChangeArrowheads="1"/>
          </p:cNvSpPr>
          <p:nvPr>
            <p:ph type="sldNum" sz="quarter" idx="12"/>
          </p:nvPr>
        </p:nvSpPr>
        <p:spPr>
          <a:ln/>
        </p:spPr>
        <p:txBody>
          <a:bodyPr/>
          <a:lstStyle>
            <a:lvl1pPr>
              <a:defRPr/>
            </a:lvl1pPr>
          </a:lstStyle>
          <a:p>
            <a:pPr>
              <a:defRPr/>
            </a:pPr>
            <a:fld id="{C6C3E180-9A3C-42D1-88FF-01057F9E18A0}" type="slidenum">
              <a:rPr lang="en-US" altLang="zh-CN"/>
              <a:pPr>
                <a:defRPr/>
              </a:pPr>
              <a:t>‹#›</a:t>
            </a:fld>
            <a:endParaRPr lang="en-US" altLang="zh-CN"/>
          </a:p>
        </p:txBody>
      </p:sp>
    </p:spTree>
    <p:extLst>
      <p:ext uri="{BB962C8B-B14F-4D97-AF65-F5344CB8AC3E}">
        <p14:creationId xmlns:p14="http://schemas.microsoft.com/office/powerpoint/2010/main" val="4123151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0"/>
          <p:cNvSpPr>
            <a:spLocks noGrp="1" noChangeArrowheads="1"/>
          </p:cNvSpPr>
          <p:nvPr>
            <p:ph type="sldNum" sz="quarter" idx="12"/>
          </p:nvPr>
        </p:nvSpPr>
        <p:spPr>
          <a:ln/>
        </p:spPr>
        <p:txBody>
          <a:bodyPr/>
          <a:lstStyle>
            <a:lvl1pPr>
              <a:defRPr/>
            </a:lvl1pPr>
          </a:lstStyle>
          <a:p>
            <a:pPr>
              <a:defRPr/>
            </a:pPr>
            <a:fld id="{FB32080D-E3B2-47BB-92DB-3AAFAEB1547C}" type="slidenum">
              <a:rPr lang="en-US" altLang="zh-CN"/>
              <a:pPr>
                <a:defRPr/>
              </a:pPr>
              <a:t>‹#›</a:t>
            </a:fld>
            <a:endParaRPr lang="en-US" altLang="zh-CN"/>
          </a:p>
        </p:txBody>
      </p:sp>
    </p:spTree>
    <p:extLst>
      <p:ext uri="{BB962C8B-B14F-4D97-AF65-F5344CB8AC3E}">
        <p14:creationId xmlns:p14="http://schemas.microsoft.com/office/powerpoint/2010/main" val="322031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0"/>
          <p:cNvSpPr>
            <a:spLocks noGrp="1" noChangeArrowheads="1"/>
          </p:cNvSpPr>
          <p:nvPr>
            <p:ph type="sldNum" sz="quarter" idx="12"/>
          </p:nvPr>
        </p:nvSpPr>
        <p:spPr>
          <a:ln/>
        </p:spPr>
        <p:txBody>
          <a:bodyPr/>
          <a:lstStyle>
            <a:lvl1pPr>
              <a:defRPr/>
            </a:lvl1pPr>
          </a:lstStyle>
          <a:p>
            <a:pPr>
              <a:defRPr/>
            </a:pPr>
            <a:fld id="{652EA54E-956B-4F3E-A3AA-AF8ACF2C92C0}" type="slidenum">
              <a:rPr lang="en-US" altLang="zh-CN"/>
              <a:pPr>
                <a:defRPr/>
              </a:pPr>
              <a:t>‹#›</a:t>
            </a:fld>
            <a:endParaRPr lang="en-US" altLang="zh-CN"/>
          </a:p>
        </p:txBody>
      </p:sp>
    </p:spTree>
    <p:extLst>
      <p:ext uri="{BB962C8B-B14F-4D97-AF65-F5344CB8AC3E}">
        <p14:creationId xmlns:p14="http://schemas.microsoft.com/office/powerpoint/2010/main" val="15226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0"/>
          <p:cNvSpPr>
            <a:spLocks noGrp="1" noChangeArrowheads="1"/>
          </p:cNvSpPr>
          <p:nvPr>
            <p:ph type="sldNum" sz="quarter" idx="12"/>
          </p:nvPr>
        </p:nvSpPr>
        <p:spPr>
          <a:ln/>
        </p:spPr>
        <p:txBody>
          <a:bodyPr/>
          <a:lstStyle>
            <a:lvl1pPr>
              <a:defRPr/>
            </a:lvl1pPr>
          </a:lstStyle>
          <a:p>
            <a:pPr>
              <a:defRPr/>
            </a:pPr>
            <a:fld id="{5DA96877-AD5F-45A6-B0D8-6DF01517ECA9}" type="slidenum">
              <a:rPr lang="en-US" altLang="zh-CN"/>
              <a:pPr>
                <a:defRPr/>
              </a:pPr>
              <a:t>‹#›</a:t>
            </a:fld>
            <a:endParaRPr lang="en-US" altLang="zh-CN"/>
          </a:p>
        </p:txBody>
      </p:sp>
    </p:spTree>
    <p:extLst>
      <p:ext uri="{BB962C8B-B14F-4D97-AF65-F5344CB8AC3E}">
        <p14:creationId xmlns:p14="http://schemas.microsoft.com/office/powerpoint/2010/main" val="3645509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0"/>
          <p:cNvSpPr>
            <a:spLocks noGrp="1" noChangeArrowheads="1"/>
          </p:cNvSpPr>
          <p:nvPr>
            <p:ph type="sldNum" sz="quarter" idx="12"/>
          </p:nvPr>
        </p:nvSpPr>
        <p:spPr>
          <a:ln/>
        </p:spPr>
        <p:txBody>
          <a:bodyPr/>
          <a:lstStyle>
            <a:lvl1pPr>
              <a:defRPr/>
            </a:lvl1pPr>
          </a:lstStyle>
          <a:p>
            <a:pPr>
              <a:defRPr/>
            </a:pPr>
            <a:fld id="{E2235E02-C32D-4FB2-B25B-B24094648D85}" type="slidenum">
              <a:rPr lang="en-US" altLang="zh-CN"/>
              <a:pPr>
                <a:defRPr/>
              </a:pPr>
              <a:t>‹#›</a:t>
            </a:fld>
            <a:endParaRPr lang="en-US" altLang="zh-CN"/>
          </a:p>
        </p:txBody>
      </p:sp>
    </p:spTree>
    <p:extLst>
      <p:ext uri="{BB962C8B-B14F-4D97-AF65-F5344CB8AC3E}">
        <p14:creationId xmlns:p14="http://schemas.microsoft.com/office/powerpoint/2010/main" val="175802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0"/>
          <p:cNvSpPr>
            <a:spLocks noGrp="1" noChangeArrowheads="1"/>
          </p:cNvSpPr>
          <p:nvPr>
            <p:ph type="sldNum" sz="quarter" idx="12"/>
          </p:nvPr>
        </p:nvSpPr>
        <p:spPr>
          <a:ln/>
        </p:spPr>
        <p:txBody>
          <a:bodyPr/>
          <a:lstStyle>
            <a:lvl1pPr>
              <a:defRPr/>
            </a:lvl1pPr>
          </a:lstStyle>
          <a:p>
            <a:pPr>
              <a:defRPr/>
            </a:pPr>
            <a:fld id="{7F0CE72C-036F-40BB-9452-E057C114A881}" type="slidenum">
              <a:rPr lang="en-US" altLang="zh-CN"/>
              <a:pPr>
                <a:defRPr/>
              </a:pPr>
              <a:t>‹#›</a:t>
            </a:fld>
            <a:endParaRPr lang="en-US" altLang="zh-CN"/>
          </a:p>
        </p:txBody>
      </p:sp>
    </p:spTree>
    <p:extLst>
      <p:ext uri="{BB962C8B-B14F-4D97-AF65-F5344CB8AC3E}">
        <p14:creationId xmlns:p14="http://schemas.microsoft.com/office/powerpoint/2010/main" val="2151322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0"/>
          <p:cNvSpPr>
            <a:spLocks noGrp="1" noChangeArrowheads="1"/>
          </p:cNvSpPr>
          <p:nvPr>
            <p:ph type="sldNum" sz="quarter" idx="12"/>
          </p:nvPr>
        </p:nvSpPr>
        <p:spPr>
          <a:ln/>
        </p:spPr>
        <p:txBody>
          <a:bodyPr/>
          <a:lstStyle>
            <a:lvl1pPr>
              <a:defRPr/>
            </a:lvl1pPr>
          </a:lstStyle>
          <a:p>
            <a:pPr>
              <a:defRPr/>
            </a:pPr>
            <a:fld id="{0099CEB5-BF63-4B25-9D73-3327A39CA37A}" type="slidenum">
              <a:rPr lang="en-US" altLang="zh-CN"/>
              <a:pPr>
                <a:defRPr/>
              </a:pPr>
              <a:t>‹#›</a:t>
            </a:fld>
            <a:endParaRPr lang="en-US" altLang="zh-CN"/>
          </a:p>
        </p:txBody>
      </p:sp>
    </p:spTree>
    <p:extLst>
      <p:ext uri="{BB962C8B-B14F-4D97-AF65-F5344CB8AC3E}">
        <p14:creationId xmlns:p14="http://schemas.microsoft.com/office/powerpoint/2010/main" val="424128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0"/>
          <p:cNvSpPr>
            <a:spLocks noGrp="1" noChangeArrowheads="1"/>
          </p:cNvSpPr>
          <p:nvPr>
            <p:ph type="sldNum" sz="quarter" idx="12"/>
          </p:nvPr>
        </p:nvSpPr>
        <p:spPr>
          <a:ln/>
        </p:spPr>
        <p:txBody>
          <a:bodyPr/>
          <a:lstStyle>
            <a:lvl1pPr>
              <a:defRPr/>
            </a:lvl1pPr>
          </a:lstStyle>
          <a:p>
            <a:pPr>
              <a:defRPr/>
            </a:pPr>
            <a:fld id="{B84229F2-EA62-4A5B-9480-D3A4C790E05C}" type="slidenum">
              <a:rPr lang="en-US" altLang="zh-CN"/>
              <a:pPr>
                <a:defRPr/>
              </a:pPr>
              <a:t>‹#›</a:t>
            </a:fld>
            <a:endParaRPr lang="en-US" altLang="zh-CN"/>
          </a:p>
        </p:txBody>
      </p:sp>
    </p:spTree>
    <p:extLst>
      <p:ext uri="{BB962C8B-B14F-4D97-AF65-F5344CB8AC3E}">
        <p14:creationId xmlns:p14="http://schemas.microsoft.com/office/powerpoint/2010/main" val="340552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1027"/>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7348" name="Rectangle 1028"/>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a:defRPr/>
            </a:pPr>
            <a:endParaRPr lang="en-US" altLang="zh-CN"/>
          </a:p>
        </p:txBody>
      </p:sp>
      <p:sp>
        <p:nvSpPr>
          <p:cNvPr id="57349" name="Rectangle 1029"/>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a:defRPr/>
            </a:pPr>
            <a:endParaRPr lang="en-US" altLang="zh-CN"/>
          </a:p>
        </p:txBody>
      </p:sp>
      <p:sp>
        <p:nvSpPr>
          <p:cNvPr id="57350" name="Rectangle 1030"/>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a:defRPr/>
            </a:pPr>
            <a:fld id="{FAC9A355-6DD3-4C61-807D-E127AE041AD5}" type="slidenum">
              <a:rPr lang="en-US" altLang="zh-CN"/>
              <a:pPr>
                <a:defRPr/>
              </a:pPr>
              <a:t>‹#›</a:t>
            </a:fld>
            <a:endParaRPr lang="en-US" altLang="zh-CN"/>
          </a:p>
        </p:txBody>
      </p:sp>
      <p:pic>
        <p:nvPicPr>
          <p:cNvPr id="1031" name="Picture 1031" descr="paint"/>
          <p:cNvPicPr>
            <a:picLocks noChangeAspect="1" noChangeArrowheads="1"/>
          </p:cNvPicPr>
          <p:nvPr/>
        </p:nvPicPr>
        <p:blipFill>
          <a:blip r:embed="rId1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14450"/>
            <a:ext cx="8229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0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0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000">
          <a:solidFill>
            <a:schemeClr val="tx2"/>
          </a:solidFill>
          <a:latin typeface="Arial Black" pitchFamily="34" charset="0"/>
          <a:ea typeface="宋体" pitchFamily="2" charset="-122"/>
        </a:defRPr>
      </a:lvl5pPr>
      <a:lvl6pPr marL="457200" algn="l" rtl="0" fontAlgn="base">
        <a:spcBef>
          <a:spcPct val="0"/>
        </a:spcBef>
        <a:spcAft>
          <a:spcPct val="0"/>
        </a:spcAft>
        <a:defRPr kumimoji="1" sz="4000">
          <a:solidFill>
            <a:schemeClr val="tx2"/>
          </a:solidFill>
          <a:latin typeface="Arial Black" pitchFamily="34" charset="0"/>
          <a:ea typeface="宋体" pitchFamily="2" charset="-122"/>
        </a:defRPr>
      </a:lvl6pPr>
      <a:lvl7pPr marL="914400" algn="l" rtl="0" fontAlgn="base">
        <a:spcBef>
          <a:spcPct val="0"/>
        </a:spcBef>
        <a:spcAft>
          <a:spcPct val="0"/>
        </a:spcAft>
        <a:defRPr kumimoji="1" sz="4000">
          <a:solidFill>
            <a:schemeClr val="tx2"/>
          </a:solidFill>
          <a:latin typeface="Arial Black" pitchFamily="34" charset="0"/>
          <a:ea typeface="宋体" pitchFamily="2" charset="-122"/>
        </a:defRPr>
      </a:lvl7pPr>
      <a:lvl8pPr marL="1371600" algn="l" rtl="0" fontAlgn="base">
        <a:spcBef>
          <a:spcPct val="0"/>
        </a:spcBef>
        <a:spcAft>
          <a:spcPct val="0"/>
        </a:spcAft>
        <a:defRPr kumimoji="1" sz="4000">
          <a:solidFill>
            <a:schemeClr val="tx2"/>
          </a:solidFill>
          <a:latin typeface="Arial Black" pitchFamily="34" charset="0"/>
          <a:ea typeface="宋体" pitchFamily="2" charset="-122"/>
        </a:defRPr>
      </a:lvl8pPr>
      <a:lvl9pPr marL="1828800" algn="l" rtl="0" fontAlgn="base">
        <a:spcBef>
          <a:spcPct val="0"/>
        </a:spcBef>
        <a:spcAft>
          <a:spcPct val="0"/>
        </a:spcAft>
        <a:defRPr kumimoji="1" sz="40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2"/>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2"/>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2"/>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2"/>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42.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32.xml"/><Relationship Id="rId5" Type="http://schemas.openxmlformats.org/officeDocument/2006/relationships/slide" Target="slide28.xml"/><Relationship Id="rId4" Type="http://schemas.openxmlformats.org/officeDocument/2006/relationships/slide" Target="slide2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6A20222-B868-44B6-BA7F-383D35819B31}" type="slidenum">
              <a:rPr lang="en-US" altLang="zh-CN" sz="1400" smtClean="0">
                <a:solidFill>
                  <a:schemeClr val="bg2"/>
                </a:solidFill>
                <a:latin typeface="Arial" pitchFamily="34" charset="0"/>
              </a:rPr>
              <a:pPr eaLnBrk="1" hangingPunct="1"/>
              <a:t>1</a:t>
            </a:fld>
            <a:endParaRPr lang="en-US" altLang="zh-CN" sz="1400" smtClean="0">
              <a:solidFill>
                <a:schemeClr val="bg2"/>
              </a:solidFill>
              <a:latin typeface="Arial" pitchFamily="34" charset="0"/>
            </a:endParaRPr>
          </a:p>
        </p:txBody>
      </p:sp>
      <p:sp>
        <p:nvSpPr>
          <p:cNvPr id="3075" name="Text Box 4"/>
          <p:cNvSpPr txBox="1">
            <a:spLocks noChangeArrowheads="1"/>
          </p:cNvSpPr>
          <p:nvPr/>
        </p:nvSpPr>
        <p:spPr bwMode="auto">
          <a:xfrm>
            <a:off x="1187450" y="609600"/>
            <a:ext cx="5616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solidFill>
                  <a:srgbClr val="FF3300"/>
                </a:solidFill>
              </a:rPr>
              <a:t>Java</a:t>
            </a:r>
            <a:r>
              <a:rPr lang="zh-CN" altLang="en-US" sz="4000" b="1">
                <a:solidFill>
                  <a:srgbClr val="FF3300"/>
                </a:solidFill>
              </a:rPr>
              <a:t>面向对象特性</a:t>
            </a:r>
            <a:endParaRPr lang="zh-CN" altLang="en-US">
              <a:solidFill>
                <a:srgbClr val="FF3300"/>
              </a:solidFill>
            </a:endParaRPr>
          </a:p>
        </p:txBody>
      </p:sp>
      <p:sp>
        <p:nvSpPr>
          <p:cNvPr id="3076" name="Text Box 5"/>
          <p:cNvSpPr txBox="1">
            <a:spLocks noChangeArrowheads="1"/>
          </p:cNvSpPr>
          <p:nvPr/>
        </p:nvSpPr>
        <p:spPr bwMode="auto">
          <a:xfrm>
            <a:off x="2133600" y="1955800"/>
            <a:ext cx="270827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zh-CN" altLang="zh-CN" sz="2800" b="1" dirty="0">
                <a:solidFill>
                  <a:schemeClr val="accent2"/>
                </a:solidFill>
                <a:sym typeface="Webdings" pitchFamily="18" charset="2"/>
              </a:rPr>
              <a:t></a:t>
            </a:r>
            <a:r>
              <a:rPr lang="zh-CN" altLang="en-US" sz="2800" b="1" dirty="0">
                <a:solidFill>
                  <a:schemeClr val="accent2"/>
                </a:solidFill>
                <a:hlinkClick r:id="rId2" action="ppaction://hlinksldjump"/>
              </a:rPr>
              <a:t>类与对象</a:t>
            </a:r>
            <a:endParaRPr lang="zh-CN" altLang="en-US" sz="2800" b="1" dirty="0">
              <a:solidFill>
                <a:schemeClr val="accent2"/>
              </a:solidFill>
            </a:endParaRPr>
          </a:p>
          <a:p>
            <a:pPr eaLnBrk="1" hangingPunct="1">
              <a:lnSpc>
                <a:spcPct val="120000"/>
              </a:lnSpc>
            </a:pPr>
            <a:r>
              <a:rPr lang="zh-CN" altLang="zh-CN" sz="2800" b="1" dirty="0">
                <a:solidFill>
                  <a:schemeClr val="accent2"/>
                </a:solidFill>
                <a:sym typeface="Webdings" pitchFamily="18" charset="2"/>
              </a:rPr>
              <a:t></a:t>
            </a:r>
            <a:r>
              <a:rPr lang="zh-CN" altLang="zh-CN" sz="2800" b="1" dirty="0">
                <a:solidFill>
                  <a:schemeClr val="accent2"/>
                </a:solidFill>
                <a:sym typeface="Webdings" pitchFamily="18" charset="2"/>
                <a:hlinkClick r:id="rId3" action="ppaction://hlinksldjump"/>
              </a:rPr>
              <a:t>类的</a:t>
            </a:r>
            <a:r>
              <a:rPr lang="zh-CN" altLang="en-US" sz="2800" b="1" dirty="0">
                <a:solidFill>
                  <a:schemeClr val="accent2"/>
                </a:solidFill>
                <a:sym typeface="Webdings" pitchFamily="18" charset="2"/>
                <a:hlinkClick r:id="rId3" action="ppaction://hlinksldjump"/>
              </a:rPr>
              <a:t>定义</a:t>
            </a:r>
            <a:endParaRPr lang="en-US" altLang="zh-CN" sz="2800" b="1" dirty="0">
              <a:solidFill>
                <a:schemeClr val="accent2"/>
              </a:solidFill>
              <a:sym typeface="Webdings" pitchFamily="18" charset="2"/>
            </a:endParaRPr>
          </a:p>
          <a:p>
            <a:pPr eaLnBrk="1" hangingPunct="1">
              <a:lnSpc>
                <a:spcPct val="120000"/>
              </a:lnSpc>
            </a:pPr>
            <a:r>
              <a:rPr lang="zh-CN" altLang="zh-CN" sz="2800" b="1" dirty="0">
                <a:solidFill>
                  <a:schemeClr val="accent2"/>
                </a:solidFill>
                <a:sym typeface="Webdings" pitchFamily="18" charset="2"/>
              </a:rPr>
              <a:t></a:t>
            </a:r>
            <a:r>
              <a:rPr lang="zh-CN" altLang="en-US" sz="2800" b="1" dirty="0">
                <a:solidFill>
                  <a:schemeClr val="accent2"/>
                </a:solidFill>
                <a:sym typeface="Webdings" pitchFamily="18" charset="2"/>
                <a:hlinkClick r:id="rId4" action="ppaction://hlinksldjump"/>
              </a:rPr>
              <a:t>内部类</a:t>
            </a:r>
            <a:endParaRPr lang="en-US" altLang="zh-CN" sz="2800" b="1" dirty="0">
              <a:solidFill>
                <a:schemeClr val="accent2"/>
              </a:solidFill>
            </a:endParaRPr>
          </a:p>
          <a:p>
            <a:pPr eaLnBrk="1" hangingPunct="1">
              <a:lnSpc>
                <a:spcPct val="120000"/>
              </a:lnSpc>
            </a:pPr>
            <a:r>
              <a:rPr lang="zh-CN" altLang="zh-CN" sz="2800" b="1" dirty="0">
                <a:solidFill>
                  <a:schemeClr val="accent2"/>
                </a:solidFill>
                <a:sym typeface="Webdings" pitchFamily="18" charset="2"/>
              </a:rPr>
              <a:t></a:t>
            </a:r>
            <a:r>
              <a:rPr lang="zh-CN" altLang="zh-CN" sz="2800" b="1" dirty="0">
                <a:solidFill>
                  <a:schemeClr val="accent2"/>
                </a:solidFill>
                <a:sym typeface="Webdings" pitchFamily="18" charset="2"/>
                <a:hlinkClick r:id="rId5" action="ppaction://hlinksldjump"/>
              </a:rPr>
              <a:t>对象生命周期</a:t>
            </a:r>
            <a:endParaRPr lang="zh-CN" altLang="en-US" sz="2800" b="1" dirty="0">
              <a:solidFill>
                <a:schemeClr val="accent2"/>
              </a:solidFill>
            </a:endParaRPr>
          </a:p>
          <a:p>
            <a:pPr eaLnBrk="1" hangingPunct="1">
              <a:lnSpc>
                <a:spcPct val="120000"/>
              </a:lnSpc>
            </a:pPr>
            <a:r>
              <a:rPr lang="zh-CN" altLang="zh-CN" sz="2800" b="1" dirty="0">
                <a:solidFill>
                  <a:schemeClr val="accent2"/>
                </a:solidFill>
                <a:sym typeface="Webdings" pitchFamily="18" charset="2"/>
              </a:rPr>
              <a:t></a:t>
            </a:r>
            <a:r>
              <a:rPr lang="zh-CN" altLang="en-US" sz="2800" b="1" dirty="0">
                <a:solidFill>
                  <a:schemeClr val="accent2"/>
                </a:solidFill>
                <a:hlinkClick r:id="rId6" action="ppaction://hlinksldjump"/>
              </a:rPr>
              <a:t>子类</a:t>
            </a:r>
            <a:endParaRPr lang="zh-CN" altLang="en-US" sz="2800" b="1" dirty="0">
              <a:solidFill>
                <a:schemeClr val="accent2"/>
              </a:solidFill>
              <a:hlinkClick r:id="rId7" action="ppaction://hlinksldjump"/>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46E1058-7D83-4D69-AB82-121F3CC391F4}" type="slidenum">
              <a:rPr lang="en-US" altLang="zh-CN" sz="1400" smtClean="0">
                <a:solidFill>
                  <a:schemeClr val="bg2"/>
                </a:solidFill>
                <a:latin typeface="Arial" pitchFamily="34" charset="0"/>
              </a:rPr>
              <a:pPr eaLnBrk="1" hangingPunct="1"/>
              <a:t>10</a:t>
            </a:fld>
            <a:endParaRPr lang="en-US" altLang="zh-CN" sz="1400" smtClean="0">
              <a:solidFill>
                <a:schemeClr val="bg2"/>
              </a:solidFill>
              <a:latin typeface="Arial" pitchFamily="34" charset="0"/>
            </a:endParaRPr>
          </a:p>
        </p:txBody>
      </p:sp>
      <p:sp>
        <p:nvSpPr>
          <p:cNvPr id="12291" name="Text Box 2"/>
          <p:cNvSpPr txBox="1">
            <a:spLocks noChangeArrowheads="1"/>
          </p:cNvSpPr>
          <p:nvPr/>
        </p:nvSpPr>
        <p:spPr bwMode="auto">
          <a:xfrm>
            <a:off x="228600" y="304800"/>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chemeClr val="accent1"/>
                </a:solidFill>
              </a:rPr>
              <a:t>举例</a:t>
            </a:r>
          </a:p>
        </p:txBody>
      </p:sp>
      <p:sp>
        <p:nvSpPr>
          <p:cNvPr id="12292" name="Text Box 3"/>
          <p:cNvSpPr txBox="1">
            <a:spLocks noChangeArrowheads="1"/>
          </p:cNvSpPr>
          <p:nvPr/>
        </p:nvSpPr>
        <p:spPr bwMode="auto">
          <a:xfrm>
            <a:off x="990600" y="228600"/>
            <a:ext cx="6600825" cy="640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dirty="0"/>
              <a:t>public class </a:t>
            </a:r>
            <a:r>
              <a:rPr lang="en-US" altLang="zh-CN" sz="1800" b="1" dirty="0" err="1"/>
              <a:t>PassTest</a:t>
            </a:r>
            <a:r>
              <a:rPr lang="en-US" altLang="zh-CN" sz="1800" b="1" dirty="0"/>
              <a:t>{</a:t>
            </a:r>
          </a:p>
          <a:p>
            <a:pPr eaLnBrk="1" hangingPunct="1"/>
            <a:r>
              <a:rPr lang="en-US" altLang="zh-CN" sz="1800" b="1" dirty="0"/>
              <a:t>	float </a:t>
            </a:r>
            <a:r>
              <a:rPr lang="en-US" altLang="zh-CN" sz="1800" b="1" dirty="0" err="1"/>
              <a:t>ptValue</a:t>
            </a:r>
            <a:r>
              <a:rPr lang="en-US" altLang="zh-CN" sz="1800" b="1" dirty="0"/>
              <a:t>;</a:t>
            </a:r>
          </a:p>
          <a:p>
            <a:pPr eaLnBrk="1" hangingPunct="1"/>
            <a:r>
              <a:rPr lang="en-US" altLang="zh-CN" sz="1800" b="1" dirty="0"/>
              <a:t>	public void </a:t>
            </a:r>
            <a:r>
              <a:rPr lang="en-US" altLang="zh-CN" sz="1800" b="1" dirty="0" err="1"/>
              <a:t>changeInt</a:t>
            </a:r>
            <a:r>
              <a:rPr lang="en-US" altLang="zh-CN" sz="1800" b="1" dirty="0"/>
              <a:t>(</a:t>
            </a:r>
            <a:r>
              <a:rPr lang="en-US" altLang="zh-CN" sz="1800" b="1" dirty="0" err="1"/>
              <a:t>int</a:t>
            </a:r>
            <a:r>
              <a:rPr lang="en-US" altLang="zh-CN" sz="1800" b="1" dirty="0"/>
              <a:t> value){</a:t>
            </a:r>
          </a:p>
          <a:p>
            <a:pPr eaLnBrk="1" hangingPunct="1"/>
            <a:r>
              <a:rPr lang="en-US" altLang="zh-CN" sz="1800" b="1" dirty="0"/>
              <a:t>		value = 55 ; }</a:t>
            </a:r>
          </a:p>
          <a:p>
            <a:pPr eaLnBrk="1" hangingPunct="1"/>
            <a:r>
              <a:rPr lang="en-US" altLang="zh-CN" sz="1800" b="1" dirty="0"/>
              <a:t>	public void </a:t>
            </a:r>
            <a:r>
              <a:rPr lang="en-US" altLang="zh-CN" sz="1800" b="1" dirty="0" err="1"/>
              <a:t>changeStr</a:t>
            </a:r>
            <a:r>
              <a:rPr lang="en-US" altLang="zh-CN" sz="1800" b="1" dirty="0"/>
              <a:t>(String value){</a:t>
            </a:r>
          </a:p>
          <a:p>
            <a:pPr eaLnBrk="1" hangingPunct="1"/>
            <a:r>
              <a:rPr lang="en-US" altLang="zh-CN" sz="1800" b="1" dirty="0"/>
              <a:t>		value = new String("different"); }</a:t>
            </a:r>
          </a:p>
          <a:p>
            <a:pPr eaLnBrk="1" hangingPunct="1"/>
            <a:r>
              <a:rPr lang="en-US" altLang="zh-CN" sz="1800" b="1" dirty="0"/>
              <a:t>	public void </a:t>
            </a:r>
            <a:r>
              <a:rPr lang="en-US" altLang="zh-CN" sz="1800" b="1" dirty="0" err="1"/>
              <a:t>changeObjValue</a:t>
            </a:r>
            <a:r>
              <a:rPr lang="en-US" altLang="zh-CN" sz="1800" b="1" dirty="0"/>
              <a:t>(</a:t>
            </a:r>
            <a:r>
              <a:rPr lang="en-US" altLang="zh-CN" sz="1800" b="1" dirty="0" err="1"/>
              <a:t>PassTest</a:t>
            </a:r>
            <a:r>
              <a:rPr lang="en-US" altLang="zh-CN" sz="1800" b="1" dirty="0"/>
              <a:t> ref){</a:t>
            </a:r>
          </a:p>
          <a:p>
            <a:pPr eaLnBrk="1" hangingPunct="1"/>
            <a:r>
              <a:rPr lang="en-US" altLang="zh-CN" sz="1800" b="1" dirty="0"/>
              <a:t>		</a:t>
            </a:r>
            <a:r>
              <a:rPr lang="en-US" altLang="zh-CN" sz="1800" b="1" dirty="0" err="1"/>
              <a:t>ref.ptValue</a:t>
            </a:r>
            <a:r>
              <a:rPr lang="en-US" altLang="zh-CN" sz="1800" b="1" dirty="0"/>
              <a:t> = 99.0f; }</a:t>
            </a:r>
          </a:p>
          <a:p>
            <a:pPr eaLnBrk="1" hangingPunct="1"/>
            <a:r>
              <a:rPr lang="en-US" altLang="zh-CN" sz="1800" b="1" dirty="0"/>
              <a:t>	public static void  main(String </a:t>
            </a:r>
            <a:r>
              <a:rPr lang="en-US" altLang="zh-CN" sz="1800" b="1" dirty="0" err="1"/>
              <a:t>args</a:t>
            </a:r>
            <a:r>
              <a:rPr lang="en-US" altLang="zh-CN" sz="1800" b="1" dirty="0"/>
              <a:t>[ ]){</a:t>
            </a:r>
          </a:p>
          <a:p>
            <a:pPr eaLnBrk="1" hangingPunct="1"/>
            <a:r>
              <a:rPr lang="en-US" altLang="zh-CN" sz="1800" b="1" dirty="0"/>
              <a:t>		String </a:t>
            </a:r>
            <a:r>
              <a:rPr lang="en-US" altLang="zh-CN" sz="1800" b="1" dirty="0" err="1"/>
              <a:t>str</a:t>
            </a:r>
            <a:r>
              <a:rPr lang="en-US" altLang="zh-CN" sz="1800" b="1" dirty="0"/>
              <a:t>;</a:t>
            </a:r>
          </a:p>
          <a:p>
            <a:pPr eaLnBrk="1" hangingPunct="1"/>
            <a:r>
              <a:rPr lang="en-US" altLang="zh-CN" sz="1800" b="1" dirty="0"/>
              <a:t>		</a:t>
            </a:r>
            <a:r>
              <a:rPr lang="en-US" altLang="zh-CN" sz="1800" b="1" dirty="0" err="1"/>
              <a:t>int</a:t>
            </a:r>
            <a:r>
              <a:rPr lang="en-US" altLang="zh-CN" sz="1800" b="1" dirty="0"/>
              <a:t> </a:t>
            </a:r>
            <a:r>
              <a:rPr lang="en-US" altLang="zh-CN" sz="1800" b="1" dirty="0" err="1"/>
              <a:t>val</a:t>
            </a:r>
            <a:r>
              <a:rPr lang="en-US" altLang="zh-CN" sz="1800" b="1" dirty="0"/>
              <a:t>;</a:t>
            </a:r>
          </a:p>
          <a:p>
            <a:pPr eaLnBrk="1" hangingPunct="1"/>
            <a:r>
              <a:rPr lang="en-US" altLang="zh-CN" sz="1800" b="1" dirty="0"/>
              <a:t>		</a:t>
            </a:r>
            <a:r>
              <a:rPr lang="en-US" altLang="zh-CN" sz="1800" b="1" dirty="0" err="1"/>
              <a:t>PassTest</a:t>
            </a:r>
            <a:r>
              <a:rPr lang="en-US" altLang="zh-CN" sz="1800" b="1" dirty="0"/>
              <a:t> </a:t>
            </a:r>
            <a:r>
              <a:rPr lang="en-US" altLang="zh-CN" sz="1800" b="1" dirty="0" err="1"/>
              <a:t>pt</a:t>
            </a:r>
            <a:r>
              <a:rPr lang="en-US" altLang="zh-CN" sz="1800" b="1" dirty="0"/>
              <a:t>= new </a:t>
            </a:r>
            <a:r>
              <a:rPr lang="en-US" altLang="zh-CN" sz="1800" b="1" dirty="0" err="1"/>
              <a:t>PassTest</a:t>
            </a:r>
            <a:r>
              <a:rPr lang="en-US" altLang="zh-CN" sz="1800" b="1" dirty="0"/>
              <a:t>( );</a:t>
            </a:r>
          </a:p>
          <a:p>
            <a:pPr eaLnBrk="1" hangingPunct="1"/>
            <a:r>
              <a:rPr lang="en-US" altLang="zh-CN" sz="1800" b="1" dirty="0"/>
              <a:t>		</a:t>
            </a:r>
            <a:r>
              <a:rPr lang="en-US" altLang="zh-CN" sz="1800" b="1" dirty="0" err="1"/>
              <a:t>val</a:t>
            </a:r>
            <a:r>
              <a:rPr lang="en-US" altLang="zh-CN" sz="1800" b="1" dirty="0"/>
              <a:t> = 11;</a:t>
            </a:r>
          </a:p>
          <a:p>
            <a:pPr eaLnBrk="1" hangingPunct="1"/>
            <a:r>
              <a:rPr lang="en-US" altLang="zh-CN" sz="1800" b="1" dirty="0"/>
              <a:t>		</a:t>
            </a:r>
            <a:r>
              <a:rPr lang="en-US" altLang="zh-CN" sz="1800" b="1" dirty="0" err="1"/>
              <a:t>pt.changeInt</a:t>
            </a:r>
            <a:r>
              <a:rPr lang="en-US" altLang="zh-CN" sz="1800" b="1" dirty="0"/>
              <a:t>(</a:t>
            </a:r>
            <a:r>
              <a:rPr lang="en-US" altLang="zh-CN" sz="1800" b="1" dirty="0" err="1"/>
              <a:t>val</a:t>
            </a:r>
            <a:r>
              <a:rPr lang="en-US" altLang="zh-CN" sz="1800" b="1" dirty="0"/>
              <a:t>);</a:t>
            </a:r>
          </a:p>
          <a:p>
            <a:pPr eaLnBrk="1" hangingPunct="1"/>
            <a:r>
              <a:rPr lang="en-US" altLang="zh-CN" sz="1800" b="1" dirty="0"/>
              <a:t>		</a:t>
            </a:r>
            <a:r>
              <a:rPr lang="en-US" altLang="zh-CN" sz="1800" b="1" dirty="0" err="1"/>
              <a:t>System.out.println</a:t>
            </a:r>
            <a:r>
              <a:rPr lang="en-US" altLang="zh-CN" sz="1800" b="1" dirty="0"/>
              <a:t>("</a:t>
            </a:r>
            <a:r>
              <a:rPr lang="en-US" altLang="zh-CN" sz="1800" b="1" dirty="0" err="1"/>
              <a:t>Int</a:t>
            </a:r>
            <a:r>
              <a:rPr lang="en-US" altLang="zh-CN" sz="1800" b="1" dirty="0"/>
              <a:t> value is:" +</a:t>
            </a:r>
            <a:r>
              <a:rPr lang="en-US" altLang="zh-CN" sz="1800" b="1" dirty="0" err="1"/>
              <a:t>val</a:t>
            </a:r>
            <a:r>
              <a:rPr lang="en-US" altLang="zh-CN" sz="1800" b="1" dirty="0"/>
              <a:t>);</a:t>
            </a:r>
          </a:p>
          <a:p>
            <a:pPr eaLnBrk="1" hangingPunct="1"/>
            <a:r>
              <a:rPr lang="en-US" altLang="zh-CN" sz="1800" b="1" dirty="0"/>
              <a:t>		</a:t>
            </a:r>
            <a:r>
              <a:rPr lang="en-US" altLang="zh-CN" sz="1800" b="1" dirty="0" err="1"/>
              <a:t>str</a:t>
            </a:r>
            <a:r>
              <a:rPr lang="en-US" altLang="zh-CN" sz="1800" b="1" dirty="0"/>
              <a:t> = new String("hello");</a:t>
            </a:r>
          </a:p>
          <a:p>
            <a:pPr eaLnBrk="1" hangingPunct="1"/>
            <a:r>
              <a:rPr lang="en-US" altLang="zh-CN" sz="1800" b="1" dirty="0"/>
              <a:t>		</a:t>
            </a:r>
            <a:r>
              <a:rPr lang="en-US" altLang="zh-CN" sz="1800" b="1" dirty="0" err="1"/>
              <a:t>pt.changeStr</a:t>
            </a:r>
            <a:r>
              <a:rPr lang="en-US" altLang="zh-CN" sz="1800" b="1" dirty="0"/>
              <a:t>(</a:t>
            </a:r>
            <a:r>
              <a:rPr lang="en-US" altLang="zh-CN" sz="1800" b="1" dirty="0" err="1"/>
              <a:t>str</a:t>
            </a:r>
            <a:r>
              <a:rPr lang="en-US" altLang="zh-CN" sz="1800" b="1" dirty="0"/>
              <a:t>);</a:t>
            </a:r>
          </a:p>
          <a:p>
            <a:pPr eaLnBrk="1" hangingPunct="1"/>
            <a:r>
              <a:rPr lang="en-US" altLang="zh-CN" sz="1800" b="1" dirty="0"/>
              <a:t>		</a:t>
            </a:r>
            <a:r>
              <a:rPr lang="en-US" altLang="zh-CN" sz="1800" b="1" dirty="0" err="1"/>
              <a:t>System.out.println</a:t>
            </a:r>
            <a:r>
              <a:rPr lang="en-US" altLang="zh-CN" sz="1800" b="1" dirty="0"/>
              <a:t>("</a:t>
            </a:r>
            <a:r>
              <a:rPr lang="en-US" altLang="zh-CN" sz="1800" b="1" dirty="0" err="1"/>
              <a:t>Str</a:t>
            </a:r>
            <a:r>
              <a:rPr lang="en-US" altLang="zh-CN" sz="1800" b="1" dirty="0"/>
              <a:t> value is:" +</a:t>
            </a:r>
            <a:r>
              <a:rPr lang="en-US" altLang="zh-CN" sz="1800" b="1" dirty="0" err="1"/>
              <a:t>str</a:t>
            </a:r>
            <a:r>
              <a:rPr lang="en-US" altLang="zh-CN" sz="1800" b="1" dirty="0"/>
              <a:t>);</a:t>
            </a:r>
          </a:p>
          <a:p>
            <a:pPr eaLnBrk="1" hangingPunct="1"/>
            <a:r>
              <a:rPr lang="en-US" altLang="zh-CN" sz="1800" b="1" dirty="0"/>
              <a:t>		</a:t>
            </a:r>
            <a:r>
              <a:rPr lang="en-US" altLang="zh-CN" sz="1800" b="1" dirty="0" err="1" smtClean="0"/>
              <a:t>pt.ptValue</a:t>
            </a:r>
            <a:r>
              <a:rPr lang="en-US" altLang="zh-CN" sz="1800" b="1" dirty="0" smtClean="0"/>
              <a:t> </a:t>
            </a:r>
            <a:r>
              <a:rPr lang="en-US" altLang="zh-CN" sz="1800" b="1" dirty="0"/>
              <a:t>= 101.0f ;</a:t>
            </a:r>
          </a:p>
          <a:p>
            <a:pPr eaLnBrk="1" hangingPunct="1"/>
            <a:r>
              <a:rPr lang="en-US" altLang="zh-CN" sz="1800" b="1" dirty="0"/>
              <a:t>		</a:t>
            </a:r>
            <a:r>
              <a:rPr lang="en-US" altLang="zh-CN" sz="1800" b="1" dirty="0" err="1"/>
              <a:t>pt.changeObjValue</a:t>
            </a:r>
            <a:r>
              <a:rPr lang="en-US" altLang="zh-CN" sz="1800" b="1" dirty="0"/>
              <a:t>(</a:t>
            </a:r>
            <a:r>
              <a:rPr lang="en-US" altLang="zh-CN" sz="1800" b="1" dirty="0" err="1"/>
              <a:t>pt</a:t>
            </a:r>
            <a:r>
              <a:rPr lang="en-US" altLang="zh-CN" sz="1800" b="1" dirty="0"/>
              <a:t>);</a:t>
            </a:r>
          </a:p>
          <a:p>
            <a:pPr eaLnBrk="1" hangingPunct="1"/>
            <a:r>
              <a:rPr lang="en-US" altLang="zh-CN" sz="1800" b="1" dirty="0"/>
              <a:t>		</a:t>
            </a:r>
            <a:r>
              <a:rPr lang="en-US" altLang="zh-CN" sz="1800" b="1" dirty="0" err="1"/>
              <a:t>System.out.println</a:t>
            </a:r>
            <a:r>
              <a:rPr lang="en-US" altLang="zh-CN" sz="1800" b="1" dirty="0"/>
              <a:t>("</a:t>
            </a:r>
            <a:r>
              <a:rPr lang="en-US" altLang="zh-CN" sz="1800" b="1" dirty="0" err="1"/>
              <a:t>pt</a:t>
            </a:r>
            <a:r>
              <a:rPr lang="en-US" altLang="zh-CN" sz="1800" b="1" dirty="0"/>
              <a:t> value is:" +</a:t>
            </a:r>
            <a:r>
              <a:rPr lang="en-US" altLang="zh-CN" sz="1800" b="1" dirty="0" err="1"/>
              <a:t>pt.ptValue</a:t>
            </a:r>
            <a:r>
              <a:rPr lang="en-US" altLang="zh-CN" sz="1800" b="1" dirty="0"/>
              <a:t>);</a:t>
            </a:r>
          </a:p>
          <a:p>
            <a:pPr eaLnBrk="1" hangingPunct="1"/>
            <a:r>
              <a:rPr lang="en-US" altLang="zh-CN" sz="1800" b="1" dirty="0"/>
              <a:t>		}</a:t>
            </a:r>
          </a:p>
          <a:p>
            <a:pPr eaLnBrk="1" hangingPunct="1"/>
            <a:r>
              <a:rPr lang="en-US" altLang="zh-CN" sz="1800" b="1" dirty="0"/>
              <a:t>	}		</a:t>
            </a:r>
          </a:p>
        </p:txBody>
      </p:sp>
      <p:sp>
        <p:nvSpPr>
          <p:cNvPr id="12294"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smtClean="0">
                <a:solidFill>
                  <a:srgbClr val="C0C0C0"/>
                </a:solidFill>
                <a:ea typeface="楷体_GB2312"/>
                <a:cs typeface="楷体_GB2312"/>
              </a:rPr>
              <a:t>4-4</a:t>
            </a:r>
            <a:r>
              <a:rPr lang="zh-CN" altLang="en-US" sz="1400" dirty="0" smtClean="0">
                <a:solidFill>
                  <a:srgbClr val="C0C0C0"/>
                </a:solidFill>
                <a:ea typeface="楷体_GB2312"/>
                <a:cs typeface="楷体_GB2312"/>
              </a:rPr>
              <a:t>、</a:t>
            </a:r>
            <a:r>
              <a:rPr lang="en-US" altLang="zh-CN" sz="1400" dirty="0" smtClean="0">
                <a:solidFill>
                  <a:srgbClr val="C0C0C0"/>
                </a:solidFill>
                <a:ea typeface="楷体_GB2312"/>
                <a:cs typeface="楷体_GB2312"/>
              </a:rPr>
              <a:t>5</a:t>
            </a:r>
            <a:endParaRPr lang="en-US" altLang="zh-CN" sz="1400" dirty="0">
              <a:solidFill>
                <a:srgbClr val="C0C0C0"/>
              </a:solidFill>
              <a:ea typeface="楷体_GB2312"/>
              <a:cs typeface="楷体_GB2312"/>
            </a:endParaRPr>
          </a:p>
        </p:txBody>
      </p:sp>
      <p:pic>
        <p:nvPicPr>
          <p:cNvPr id="5" name="图片 4"/>
          <p:cNvPicPr>
            <a:picLocks noChangeAspect="1"/>
          </p:cNvPicPr>
          <p:nvPr/>
        </p:nvPicPr>
        <p:blipFill>
          <a:blip r:embed="rId2"/>
          <a:stretch>
            <a:fillRect/>
          </a:stretch>
        </p:blipFill>
        <p:spPr>
          <a:xfrm>
            <a:off x="107503" y="3717032"/>
            <a:ext cx="8965059" cy="1511755"/>
          </a:xfrm>
          <a:prstGeom prst="rect">
            <a:avLst/>
          </a:prstGeom>
        </p:spPr>
      </p:pic>
      <p:pic>
        <p:nvPicPr>
          <p:cNvPr id="6" name="图片 5"/>
          <p:cNvPicPr>
            <a:picLocks noChangeAspect="1"/>
          </p:cNvPicPr>
          <p:nvPr/>
        </p:nvPicPr>
        <p:blipFill>
          <a:blip r:embed="rId3"/>
          <a:stretch>
            <a:fillRect/>
          </a:stretch>
        </p:blipFill>
        <p:spPr>
          <a:xfrm>
            <a:off x="397462" y="2996952"/>
            <a:ext cx="8385142" cy="13843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2294"/>
                                        </p:tgtEl>
                                        <p:attrNameLst>
                                          <p:attrName>ppt_x</p:attrName>
                                          <p:attrName>ppt_y</p:attrName>
                                        </p:attrNameLst>
                                      </p:cBhvr>
                                    </p:animMotion>
                                    <p:animRot by="1500000">
                                      <p:cBhvr>
                                        <p:cTn id="7" dur="125" fill="hold">
                                          <p:stCondLst>
                                            <p:cond delay="0"/>
                                          </p:stCondLst>
                                        </p:cTn>
                                        <p:tgtEl>
                                          <p:spTgt spid="12294"/>
                                        </p:tgtEl>
                                        <p:attrNameLst>
                                          <p:attrName>r</p:attrName>
                                        </p:attrNameLst>
                                      </p:cBhvr>
                                    </p:animRot>
                                    <p:animRot by="-1500000">
                                      <p:cBhvr>
                                        <p:cTn id="8" dur="125" fill="hold">
                                          <p:stCondLst>
                                            <p:cond delay="125"/>
                                          </p:stCondLst>
                                        </p:cTn>
                                        <p:tgtEl>
                                          <p:spTgt spid="12294"/>
                                        </p:tgtEl>
                                        <p:attrNameLst>
                                          <p:attrName>r</p:attrName>
                                        </p:attrNameLst>
                                      </p:cBhvr>
                                    </p:animRot>
                                    <p:animRot by="-1500000">
                                      <p:cBhvr>
                                        <p:cTn id="9" dur="125" fill="hold">
                                          <p:stCondLst>
                                            <p:cond delay="250"/>
                                          </p:stCondLst>
                                        </p:cTn>
                                        <p:tgtEl>
                                          <p:spTgt spid="12294"/>
                                        </p:tgtEl>
                                        <p:attrNameLst>
                                          <p:attrName>r</p:attrName>
                                        </p:attrNameLst>
                                      </p:cBhvr>
                                    </p:animRot>
                                    <p:animRot by="1500000">
                                      <p:cBhvr>
                                        <p:cTn id="10" dur="125" fill="hold">
                                          <p:stCondLst>
                                            <p:cond delay="375"/>
                                          </p:stCondLst>
                                        </p:cTn>
                                        <p:tgtEl>
                                          <p:spTgt spid="1229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853FAF8-E057-4F7D-A59C-209994D1A3A9}" type="slidenum">
              <a:rPr lang="en-US" altLang="zh-CN" sz="1400" smtClean="0">
                <a:solidFill>
                  <a:schemeClr val="bg2"/>
                </a:solidFill>
                <a:latin typeface="Arial" pitchFamily="34" charset="0"/>
              </a:rPr>
              <a:pPr eaLnBrk="1" hangingPunct="1"/>
              <a:t>11</a:t>
            </a:fld>
            <a:endParaRPr lang="en-US" altLang="zh-CN" sz="1400" smtClean="0">
              <a:solidFill>
                <a:schemeClr val="bg2"/>
              </a:solidFill>
              <a:latin typeface="Arial" pitchFamily="34" charset="0"/>
            </a:endParaRPr>
          </a:p>
        </p:txBody>
      </p:sp>
      <p:sp>
        <p:nvSpPr>
          <p:cNvPr id="13315" name="Text Box 4"/>
          <p:cNvSpPr txBox="1">
            <a:spLocks noChangeArrowheads="1"/>
          </p:cNvSpPr>
          <p:nvPr/>
        </p:nvSpPr>
        <p:spPr bwMode="auto">
          <a:xfrm>
            <a:off x="1752600" y="685800"/>
            <a:ext cx="3751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数据封装与隐藏</a:t>
            </a:r>
          </a:p>
        </p:txBody>
      </p:sp>
      <p:sp>
        <p:nvSpPr>
          <p:cNvPr id="13316" name="Text Box 5"/>
          <p:cNvSpPr txBox="1">
            <a:spLocks noChangeArrowheads="1"/>
          </p:cNvSpPr>
          <p:nvPr/>
        </p:nvSpPr>
        <p:spPr bwMode="auto">
          <a:xfrm>
            <a:off x="731838" y="1827213"/>
            <a:ext cx="819785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itchFamily="2" charset="2"/>
              </a:rPr>
              <a:t></a:t>
            </a:r>
            <a:r>
              <a:rPr lang="zh-CN" altLang="en-US" sz="2800" b="1">
                <a:solidFill>
                  <a:schemeClr val="accent2"/>
                </a:solidFill>
              </a:rPr>
              <a:t>封装：基本数据和对数据进行的操作方法的结合。</a:t>
            </a:r>
          </a:p>
          <a:p>
            <a:pPr eaLnBrk="1" hangingPunct="1"/>
            <a:r>
              <a:rPr lang="zh-CN" altLang="en-US" sz="2800" b="1">
                <a:solidFill>
                  <a:schemeClr val="accent2"/>
                </a:solidFill>
              </a:rPr>
              <a:t>  </a:t>
            </a:r>
            <a:r>
              <a:rPr lang="zh-CN" altLang="en-US" sz="2800" b="1" i="1" u="sng">
                <a:solidFill>
                  <a:schemeClr val="accent2"/>
                </a:solidFill>
              </a:rPr>
              <a:t>优点：</a:t>
            </a:r>
            <a:endParaRPr lang="zh-CN" altLang="en-US" sz="2800" b="1">
              <a:solidFill>
                <a:schemeClr val="accent2"/>
              </a:solidFill>
            </a:endParaRPr>
          </a:p>
          <a:p>
            <a:pPr lvl="1" eaLnBrk="1" hangingPunct="1">
              <a:buFontTx/>
              <a:buChar char="•"/>
            </a:pPr>
            <a:r>
              <a:rPr lang="zh-CN" altLang="en-US" sz="2800" b="1">
                <a:solidFill>
                  <a:schemeClr val="accent2"/>
                </a:solidFill>
              </a:rPr>
              <a:t>隐藏类中具体实现的细节。</a:t>
            </a:r>
          </a:p>
          <a:p>
            <a:pPr lvl="1" eaLnBrk="1" hangingPunct="1">
              <a:buFontTx/>
              <a:buChar char="•"/>
            </a:pPr>
            <a:r>
              <a:rPr lang="zh-CN" altLang="en-US" sz="2800" b="1">
                <a:solidFill>
                  <a:schemeClr val="accent2"/>
                </a:solidFill>
              </a:rPr>
              <a:t>强迫程序员使用统一的接口访问数据。</a:t>
            </a:r>
          </a:p>
          <a:p>
            <a:pPr lvl="1" eaLnBrk="1" hangingPunct="1">
              <a:buFontTx/>
              <a:buChar char="•"/>
            </a:pPr>
            <a:r>
              <a:rPr lang="zh-CN" altLang="en-US" sz="2800" b="1">
                <a:solidFill>
                  <a:schemeClr val="accent2"/>
                </a:solidFill>
              </a:rPr>
              <a:t>使代码可维护性好。</a:t>
            </a:r>
          </a:p>
          <a:p>
            <a:pPr eaLnBrk="1" hangingPunct="1"/>
            <a:endParaRPr lang="zh-CN" altLang="en-US" sz="2800" b="1">
              <a:solidFill>
                <a:schemeClr val="accent2"/>
              </a:solidFill>
              <a:sym typeface="Wingdings" pitchFamily="2" charset="2"/>
            </a:endParaRPr>
          </a:p>
          <a:p>
            <a:pPr eaLnBrk="1" hangingPunct="1"/>
            <a:r>
              <a:rPr lang="zh-CN" altLang="en-US" sz="2800" b="1">
                <a:solidFill>
                  <a:schemeClr val="accent2"/>
                </a:solidFill>
                <a:sym typeface="Wingdings" pitchFamily="2" charset="2"/>
              </a:rPr>
              <a:t></a:t>
            </a:r>
            <a:r>
              <a:rPr lang="zh-CN" altLang="en-US" sz="2800" b="1">
                <a:solidFill>
                  <a:schemeClr val="accent2"/>
                </a:solidFill>
              </a:rPr>
              <a:t>数据隐藏：使用</a:t>
            </a:r>
            <a:r>
              <a:rPr lang="en-US" altLang="zh-CN" sz="2800" b="1">
                <a:solidFill>
                  <a:schemeClr val="accent2"/>
                </a:solidFill>
              </a:rPr>
              <a:t>private</a:t>
            </a:r>
            <a:r>
              <a:rPr lang="zh-CN" altLang="en-US" sz="2800" b="1">
                <a:solidFill>
                  <a:schemeClr val="accent2"/>
                </a:solidFill>
              </a:rPr>
              <a:t>定义的成员变量，只能</a:t>
            </a:r>
          </a:p>
          <a:p>
            <a:pPr eaLnBrk="1" hangingPunct="1"/>
            <a:r>
              <a:rPr lang="zh-CN" altLang="en-US" sz="2800" b="1">
                <a:solidFill>
                  <a:schemeClr val="accent2"/>
                </a:solidFill>
              </a:rPr>
              <a:t>    在成员方法中使用，其它方法中禁止使用。</a:t>
            </a:r>
          </a:p>
          <a:p>
            <a:pPr eaLnBrk="1" hangingPunct="1"/>
            <a:r>
              <a:rPr lang="zh-CN" altLang="en-US" sz="2800" b="1">
                <a:solidFill>
                  <a:schemeClr val="accent2"/>
                </a:solidFill>
              </a:rPr>
              <a:t> </a:t>
            </a:r>
            <a:r>
              <a:rPr lang="zh-CN" altLang="en-US" sz="2800" b="1" i="1" u="sng">
                <a:solidFill>
                  <a:schemeClr val="accent2"/>
                </a:solidFill>
              </a:rPr>
              <a:t>优点：</a:t>
            </a:r>
            <a:endParaRPr lang="zh-CN" altLang="en-US" sz="2800" b="1">
              <a:solidFill>
                <a:schemeClr val="accent2"/>
              </a:solidFill>
            </a:endParaRPr>
          </a:p>
          <a:p>
            <a:pPr lvl="1" eaLnBrk="1" hangingPunct="1">
              <a:buFontTx/>
              <a:buChar char="•"/>
            </a:pPr>
            <a:r>
              <a:rPr lang="zh-CN" altLang="en-US" sz="2800" b="1">
                <a:solidFill>
                  <a:schemeClr val="accent2"/>
                </a:solidFill>
              </a:rPr>
              <a:t>保证对象中数据的一致性。</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F18342B-42F0-43A4-B68F-1225E7392B76}" type="slidenum">
              <a:rPr lang="en-US" altLang="zh-CN" sz="1400" smtClean="0">
                <a:solidFill>
                  <a:schemeClr val="bg2"/>
                </a:solidFill>
                <a:latin typeface="Arial" pitchFamily="34" charset="0"/>
              </a:rPr>
              <a:pPr eaLnBrk="1" hangingPunct="1"/>
              <a:t>12</a:t>
            </a:fld>
            <a:endParaRPr lang="en-US" altLang="zh-CN" sz="1400" smtClean="0">
              <a:solidFill>
                <a:schemeClr val="bg2"/>
              </a:solidFill>
              <a:latin typeface="Arial" pitchFamily="34" charset="0"/>
            </a:endParaRPr>
          </a:p>
        </p:txBody>
      </p:sp>
      <p:sp>
        <p:nvSpPr>
          <p:cNvPr id="14339" name="Text Box 2"/>
          <p:cNvSpPr txBox="1">
            <a:spLocks noChangeArrowheads="1"/>
          </p:cNvSpPr>
          <p:nvPr/>
        </p:nvSpPr>
        <p:spPr bwMode="auto">
          <a:xfrm>
            <a:off x="1752600" y="685800"/>
            <a:ext cx="56769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数据封装与隐藏举例</a:t>
            </a:r>
            <a:endParaRPr lang="zh-CN" altLang="en-US"/>
          </a:p>
        </p:txBody>
      </p:sp>
      <p:sp>
        <p:nvSpPr>
          <p:cNvPr id="14340" name="Text Box 3"/>
          <p:cNvSpPr txBox="1">
            <a:spLocks noChangeArrowheads="1"/>
          </p:cNvSpPr>
          <p:nvPr/>
        </p:nvSpPr>
        <p:spPr bwMode="auto">
          <a:xfrm>
            <a:off x="898525" y="1542628"/>
            <a:ext cx="51562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t>class Date{</a:t>
            </a:r>
          </a:p>
          <a:p>
            <a:pPr eaLnBrk="1" hangingPunct="1"/>
            <a:r>
              <a:rPr lang="en-US" altLang="zh-CN" b="1" dirty="0"/>
              <a:t>	private </a:t>
            </a:r>
            <a:r>
              <a:rPr lang="en-US" altLang="zh-CN" b="1" dirty="0" err="1"/>
              <a:t>int</a:t>
            </a:r>
            <a:r>
              <a:rPr lang="en-US" altLang="zh-CN" b="1" dirty="0"/>
              <a:t>  day, month, year;</a:t>
            </a:r>
          </a:p>
          <a:p>
            <a:pPr eaLnBrk="1" hangingPunct="1"/>
            <a:r>
              <a:rPr lang="en-US" altLang="zh-CN" b="1" dirty="0"/>
              <a:t>	void </a:t>
            </a:r>
            <a:r>
              <a:rPr lang="en-US" altLang="zh-CN" b="1" dirty="0" err="1"/>
              <a:t>setDate</a:t>
            </a:r>
            <a:r>
              <a:rPr lang="en-US" altLang="zh-CN" b="1" dirty="0"/>
              <a:t>( </a:t>
            </a:r>
            <a:r>
              <a:rPr lang="en-US" altLang="zh-CN" b="1" dirty="0" err="1"/>
              <a:t>int</a:t>
            </a:r>
            <a:r>
              <a:rPr lang="en-US" altLang="zh-CN" b="1" dirty="0"/>
              <a:t> a, </a:t>
            </a:r>
            <a:r>
              <a:rPr lang="en-US" altLang="zh-CN" b="1" dirty="0" err="1"/>
              <a:t>int</a:t>
            </a:r>
            <a:r>
              <a:rPr lang="en-US" altLang="zh-CN" b="1" dirty="0"/>
              <a:t> b, </a:t>
            </a:r>
            <a:r>
              <a:rPr lang="en-US" altLang="zh-CN" b="1" dirty="0" err="1"/>
              <a:t>int</a:t>
            </a:r>
            <a:r>
              <a:rPr lang="en-US" altLang="zh-CN" b="1" dirty="0"/>
              <a:t> c){</a:t>
            </a:r>
          </a:p>
          <a:p>
            <a:pPr eaLnBrk="1" hangingPunct="1"/>
            <a:r>
              <a:rPr lang="en-US" altLang="zh-CN" b="1" dirty="0"/>
              <a:t>		day = a;</a:t>
            </a:r>
          </a:p>
          <a:p>
            <a:pPr eaLnBrk="1" hangingPunct="1"/>
            <a:r>
              <a:rPr lang="en-US" altLang="zh-CN" b="1" dirty="0"/>
              <a:t>		month = b;</a:t>
            </a:r>
          </a:p>
          <a:p>
            <a:pPr eaLnBrk="1" hangingPunct="1"/>
            <a:r>
              <a:rPr lang="en-US" altLang="zh-CN" b="1" dirty="0"/>
              <a:t>		year = c ;</a:t>
            </a:r>
          </a:p>
          <a:p>
            <a:pPr eaLnBrk="1" hangingPunct="1"/>
            <a:r>
              <a:rPr lang="en-US" altLang="zh-CN" b="1" dirty="0"/>
              <a:t>	}</a:t>
            </a:r>
          </a:p>
          <a:p>
            <a:pPr eaLnBrk="1" hangingPunct="1"/>
            <a:r>
              <a:rPr lang="en-US" altLang="zh-CN" b="1" dirty="0"/>
              <a:t>}</a:t>
            </a:r>
          </a:p>
          <a:p>
            <a:pPr eaLnBrk="1" hangingPunct="1"/>
            <a:r>
              <a:rPr lang="en-US" altLang="zh-CN" b="1" dirty="0"/>
              <a:t>…</a:t>
            </a:r>
          </a:p>
          <a:p>
            <a:pPr eaLnBrk="1" hangingPunct="1"/>
            <a:r>
              <a:rPr lang="en-US" altLang="zh-CN" b="1" dirty="0"/>
              <a:t>Date d1;</a:t>
            </a:r>
          </a:p>
          <a:p>
            <a:pPr eaLnBrk="1" hangingPunct="1"/>
            <a:r>
              <a:rPr lang="en-US" altLang="zh-CN" b="1" dirty="0"/>
              <a:t>d1=new Date( );</a:t>
            </a:r>
          </a:p>
          <a:p>
            <a:pPr eaLnBrk="1" hangingPunct="1"/>
            <a:r>
              <a:rPr lang="en-US" altLang="zh-CN" b="1" dirty="0">
                <a:solidFill>
                  <a:schemeClr val="accent1"/>
                </a:solidFill>
              </a:rPr>
              <a:t>d1.setDate(30,9,2001);</a:t>
            </a:r>
          </a:p>
          <a:p>
            <a:pPr eaLnBrk="1" hangingPunct="1"/>
            <a:r>
              <a:rPr lang="en-US" altLang="zh-CN" b="1" dirty="0"/>
              <a:t>...</a:t>
            </a:r>
          </a:p>
        </p:txBody>
      </p:sp>
      <p:sp>
        <p:nvSpPr>
          <p:cNvPr id="70661" name="Text Box 5"/>
          <p:cNvSpPr txBox="1">
            <a:spLocks noChangeArrowheads="1"/>
          </p:cNvSpPr>
          <p:nvPr/>
        </p:nvSpPr>
        <p:spPr bwMode="auto">
          <a:xfrm>
            <a:off x="4860925" y="5603875"/>
            <a:ext cx="35972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d1.day = 30;(</a:t>
            </a:r>
            <a:r>
              <a:rPr lang="zh-CN" altLang="en-US" b="1"/>
              <a:t>错误！）</a:t>
            </a:r>
          </a:p>
        </p:txBody>
      </p:sp>
      <p:sp>
        <p:nvSpPr>
          <p:cNvPr id="14342"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grpId="0"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14342"/>
                                        </p:tgtEl>
                                        <p:attrNameLst>
                                          <p:attrName>ppt_x</p:attrName>
                                          <p:attrName>ppt_y</p:attrName>
                                        </p:attrNameLst>
                                      </p:cBhvr>
                                    </p:animMotion>
                                    <p:animRot by="1500000">
                                      <p:cBhvr>
                                        <p:cTn id="11" dur="125" fill="hold">
                                          <p:stCondLst>
                                            <p:cond delay="0"/>
                                          </p:stCondLst>
                                        </p:cTn>
                                        <p:tgtEl>
                                          <p:spTgt spid="14342"/>
                                        </p:tgtEl>
                                        <p:attrNameLst>
                                          <p:attrName>r</p:attrName>
                                        </p:attrNameLst>
                                      </p:cBhvr>
                                    </p:animRot>
                                    <p:animRot by="-1500000">
                                      <p:cBhvr>
                                        <p:cTn id="12" dur="125" fill="hold">
                                          <p:stCondLst>
                                            <p:cond delay="125"/>
                                          </p:stCondLst>
                                        </p:cTn>
                                        <p:tgtEl>
                                          <p:spTgt spid="14342"/>
                                        </p:tgtEl>
                                        <p:attrNameLst>
                                          <p:attrName>r</p:attrName>
                                        </p:attrNameLst>
                                      </p:cBhvr>
                                    </p:animRot>
                                    <p:animRot by="-1500000">
                                      <p:cBhvr>
                                        <p:cTn id="13" dur="125" fill="hold">
                                          <p:stCondLst>
                                            <p:cond delay="250"/>
                                          </p:stCondLst>
                                        </p:cTn>
                                        <p:tgtEl>
                                          <p:spTgt spid="14342"/>
                                        </p:tgtEl>
                                        <p:attrNameLst>
                                          <p:attrName>r</p:attrName>
                                        </p:attrNameLst>
                                      </p:cBhvr>
                                    </p:animRot>
                                    <p:animRot by="1500000">
                                      <p:cBhvr>
                                        <p:cTn id="14" dur="125" fill="hold">
                                          <p:stCondLst>
                                            <p:cond delay="375"/>
                                          </p:stCondLst>
                                        </p:cTn>
                                        <p:tgtEl>
                                          <p:spTgt spid="143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animBg="1" autoUpdateAnimBg="0"/>
      <p:bldP spid="143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70C6297-35F0-4C78-8A0B-4DD59BFA883B}" type="slidenum">
              <a:rPr lang="en-US" altLang="zh-CN" sz="1400" smtClean="0">
                <a:solidFill>
                  <a:schemeClr val="bg2"/>
                </a:solidFill>
                <a:latin typeface="Arial" pitchFamily="34" charset="0"/>
              </a:rPr>
              <a:pPr eaLnBrk="1" hangingPunct="1"/>
              <a:t>13</a:t>
            </a:fld>
            <a:endParaRPr lang="en-US" altLang="zh-CN" sz="1400" dirty="0" smtClean="0">
              <a:solidFill>
                <a:schemeClr val="bg2"/>
              </a:solidFill>
              <a:latin typeface="Arial" pitchFamily="34" charset="0"/>
            </a:endParaRPr>
          </a:p>
        </p:txBody>
      </p:sp>
      <p:sp>
        <p:nvSpPr>
          <p:cNvPr id="15363" name="Text Box 4"/>
          <p:cNvSpPr txBox="1">
            <a:spLocks noChangeArrowheads="1"/>
          </p:cNvSpPr>
          <p:nvPr/>
        </p:nvSpPr>
        <p:spPr bwMode="auto">
          <a:xfrm>
            <a:off x="1447800" y="609600"/>
            <a:ext cx="42497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重载</a:t>
            </a:r>
            <a:r>
              <a:rPr lang="en-US" altLang="zh-CN" sz="4000" b="1">
                <a:solidFill>
                  <a:schemeClr val="accent2"/>
                </a:solidFill>
              </a:rPr>
              <a:t>(Overloading)</a:t>
            </a:r>
            <a:endParaRPr lang="en-US" altLang="zh-CN"/>
          </a:p>
        </p:txBody>
      </p:sp>
      <p:sp>
        <p:nvSpPr>
          <p:cNvPr id="15364" name="Text Box 5"/>
          <p:cNvSpPr txBox="1">
            <a:spLocks noChangeArrowheads="1"/>
          </p:cNvSpPr>
          <p:nvPr/>
        </p:nvSpPr>
        <p:spPr bwMode="auto">
          <a:xfrm>
            <a:off x="838200" y="1828800"/>
            <a:ext cx="806182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chemeClr val="accent2"/>
                </a:solidFill>
                <a:sym typeface="Wingdings" pitchFamily="2" charset="2"/>
              </a:rPr>
              <a:t></a:t>
            </a:r>
            <a:r>
              <a:rPr lang="zh-CN" altLang="en-US" sz="2800" b="1" dirty="0">
                <a:solidFill>
                  <a:schemeClr val="accent2"/>
                </a:solidFill>
              </a:rPr>
              <a:t>含义：在同一个类中一个方法名被用来定义多个</a:t>
            </a:r>
          </a:p>
          <a:p>
            <a:pPr eaLnBrk="1" hangingPunct="1"/>
            <a:r>
              <a:rPr lang="zh-CN" altLang="en-US" sz="2800" b="1" dirty="0">
                <a:solidFill>
                  <a:schemeClr val="accent2"/>
                </a:solidFill>
              </a:rPr>
              <a:t>             方法。</a:t>
            </a:r>
            <a:endParaRPr lang="zh-CN" altLang="en-US" sz="2800" b="1" dirty="0"/>
          </a:p>
          <a:p>
            <a:pPr eaLnBrk="1" hangingPunct="1"/>
            <a:r>
              <a:rPr lang="zh-CN" altLang="en-US" sz="2800" b="1" dirty="0"/>
              <a:t> </a:t>
            </a:r>
            <a:r>
              <a:rPr lang="en-US" altLang="zh-CN" sz="2800" b="1" dirty="0"/>
              <a:t>class Screen{</a:t>
            </a:r>
          </a:p>
          <a:p>
            <a:pPr eaLnBrk="1" hangingPunct="1"/>
            <a:r>
              <a:rPr lang="en-US" altLang="zh-CN" sz="2800" b="1" dirty="0"/>
              <a:t>		public void print(</a:t>
            </a:r>
            <a:r>
              <a:rPr lang="en-US" altLang="zh-CN" sz="2800" b="1" dirty="0" err="1"/>
              <a:t>int</a:t>
            </a:r>
            <a:r>
              <a:rPr lang="en-US" altLang="zh-CN" sz="2800" b="1" dirty="0"/>
              <a:t> i){ … }</a:t>
            </a:r>
          </a:p>
          <a:p>
            <a:pPr eaLnBrk="1" hangingPunct="1"/>
            <a:r>
              <a:rPr lang="en-US" altLang="zh-CN" sz="2800" b="1" dirty="0"/>
              <a:t>		public void print(float i){ … }</a:t>
            </a:r>
          </a:p>
          <a:p>
            <a:pPr eaLnBrk="1" hangingPunct="1"/>
            <a:r>
              <a:rPr lang="en-US" altLang="zh-CN" sz="2800" b="1" dirty="0"/>
              <a:t> 		public void print(String </a:t>
            </a:r>
            <a:r>
              <a:rPr lang="en-US" altLang="zh-CN" sz="2800" b="1" dirty="0" err="1"/>
              <a:t>str</a:t>
            </a:r>
            <a:r>
              <a:rPr lang="en-US" altLang="zh-CN" sz="2800" b="1" dirty="0"/>
              <a:t>){ … }</a:t>
            </a:r>
          </a:p>
          <a:p>
            <a:pPr eaLnBrk="1" hangingPunct="1"/>
            <a:r>
              <a:rPr lang="en-US" altLang="zh-CN" sz="2800" b="1" dirty="0"/>
              <a:t>		}</a:t>
            </a:r>
          </a:p>
          <a:p>
            <a:pPr eaLnBrk="1" hangingPunct="1"/>
            <a:r>
              <a:rPr lang="en-US" altLang="zh-CN" b="1" dirty="0">
                <a:solidFill>
                  <a:schemeClr val="accent2"/>
                </a:solidFill>
                <a:sym typeface="Wingdings" pitchFamily="2" charset="2"/>
              </a:rPr>
              <a:t></a:t>
            </a:r>
            <a:r>
              <a:rPr lang="zh-CN" altLang="en-US" sz="2800" b="1" dirty="0">
                <a:solidFill>
                  <a:schemeClr val="accent2"/>
                </a:solidFill>
              </a:rPr>
              <a:t>重载必须遵守原则：</a:t>
            </a:r>
          </a:p>
          <a:p>
            <a:pPr lvl="1" eaLnBrk="1" hangingPunct="1">
              <a:buFontTx/>
              <a:buChar char="•"/>
            </a:pPr>
            <a:r>
              <a:rPr lang="zh-CN" altLang="en-US" sz="2800" b="1" dirty="0" smtClean="0">
                <a:solidFill>
                  <a:schemeClr val="accent2"/>
                </a:solidFill>
              </a:rPr>
              <a:t>参数</a:t>
            </a:r>
            <a:r>
              <a:rPr lang="zh-CN" altLang="en-US" sz="2800" b="1" dirty="0">
                <a:solidFill>
                  <a:schemeClr val="accent2"/>
                </a:solidFill>
              </a:rPr>
              <a:t>表必须不同，以此区分不同方法体。</a:t>
            </a:r>
          </a:p>
          <a:p>
            <a:pPr lvl="1" eaLnBrk="1" hangingPunct="1">
              <a:buFontTx/>
              <a:buChar char="•"/>
            </a:pPr>
            <a:r>
              <a:rPr lang="zh-CN" altLang="en-US" sz="2800" b="1" dirty="0">
                <a:solidFill>
                  <a:schemeClr val="accent2"/>
                </a:solidFill>
              </a:rPr>
              <a:t>返回类型、修饰符可</a:t>
            </a:r>
            <a:r>
              <a:rPr lang="zh-CN" altLang="en-US" sz="2800" b="1" dirty="0" smtClean="0">
                <a:solidFill>
                  <a:schemeClr val="accent2"/>
                </a:solidFill>
              </a:rPr>
              <a:t>相同也可不同</a:t>
            </a:r>
            <a:r>
              <a:rPr lang="zh-CN" altLang="en-US" sz="2800" b="1" dirty="0">
                <a:solidFill>
                  <a:schemeClr val="accent2"/>
                </a:solidFill>
              </a:rPr>
              <a:t>。</a:t>
            </a:r>
          </a:p>
        </p:txBody>
      </p:sp>
      <p:sp>
        <p:nvSpPr>
          <p:cNvPr id="15365"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5365"/>
                                        </p:tgtEl>
                                        <p:attrNameLst>
                                          <p:attrName>ppt_x</p:attrName>
                                          <p:attrName>ppt_y</p:attrName>
                                        </p:attrNameLst>
                                      </p:cBhvr>
                                    </p:animMotion>
                                    <p:animRot by="1500000">
                                      <p:cBhvr>
                                        <p:cTn id="7" dur="125" fill="hold">
                                          <p:stCondLst>
                                            <p:cond delay="0"/>
                                          </p:stCondLst>
                                        </p:cTn>
                                        <p:tgtEl>
                                          <p:spTgt spid="15365"/>
                                        </p:tgtEl>
                                        <p:attrNameLst>
                                          <p:attrName>r</p:attrName>
                                        </p:attrNameLst>
                                      </p:cBhvr>
                                    </p:animRot>
                                    <p:animRot by="-1500000">
                                      <p:cBhvr>
                                        <p:cTn id="8" dur="125" fill="hold">
                                          <p:stCondLst>
                                            <p:cond delay="125"/>
                                          </p:stCondLst>
                                        </p:cTn>
                                        <p:tgtEl>
                                          <p:spTgt spid="15365"/>
                                        </p:tgtEl>
                                        <p:attrNameLst>
                                          <p:attrName>r</p:attrName>
                                        </p:attrNameLst>
                                      </p:cBhvr>
                                    </p:animRot>
                                    <p:animRot by="-1500000">
                                      <p:cBhvr>
                                        <p:cTn id="9" dur="125" fill="hold">
                                          <p:stCondLst>
                                            <p:cond delay="250"/>
                                          </p:stCondLst>
                                        </p:cTn>
                                        <p:tgtEl>
                                          <p:spTgt spid="15365"/>
                                        </p:tgtEl>
                                        <p:attrNameLst>
                                          <p:attrName>r</p:attrName>
                                        </p:attrNameLst>
                                      </p:cBhvr>
                                    </p:animRot>
                                    <p:animRot by="1500000">
                                      <p:cBhvr>
                                        <p:cTn id="10" dur="125" fill="hold">
                                          <p:stCondLst>
                                            <p:cond delay="375"/>
                                          </p:stCondLst>
                                        </p:cTn>
                                        <p:tgtEl>
                                          <p:spTgt spid="153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0DCF2FD-6FCB-4A9A-AC6E-29EE6A0C8F15}" type="slidenum">
              <a:rPr lang="en-US" altLang="zh-CN" sz="1400" smtClean="0">
                <a:solidFill>
                  <a:schemeClr val="bg2"/>
                </a:solidFill>
                <a:latin typeface="Arial" pitchFamily="34" charset="0"/>
              </a:rPr>
              <a:pPr eaLnBrk="1" hangingPunct="1"/>
              <a:t>14</a:t>
            </a:fld>
            <a:endParaRPr lang="en-US" altLang="zh-CN" sz="1400" smtClean="0">
              <a:solidFill>
                <a:schemeClr val="bg2"/>
              </a:solidFill>
              <a:latin typeface="Arial" pitchFamily="34" charset="0"/>
            </a:endParaRPr>
          </a:p>
        </p:txBody>
      </p:sp>
      <p:sp>
        <p:nvSpPr>
          <p:cNvPr id="16387" name="Text Box 2"/>
          <p:cNvSpPr txBox="1">
            <a:spLocks noChangeArrowheads="1"/>
          </p:cNvSpPr>
          <p:nvPr/>
        </p:nvSpPr>
        <p:spPr bwMode="auto">
          <a:xfrm>
            <a:off x="2574925" y="765175"/>
            <a:ext cx="1636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solidFill>
                  <a:schemeClr val="accent2"/>
                </a:solidFill>
              </a:rPr>
              <a:t>this</a:t>
            </a:r>
            <a:endParaRPr lang="en-US" altLang="zh-CN"/>
          </a:p>
        </p:txBody>
      </p:sp>
      <p:sp>
        <p:nvSpPr>
          <p:cNvPr id="16388" name="Text Box 3"/>
          <p:cNvSpPr txBox="1">
            <a:spLocks noChangeArrowheads="1"/>
          </p:cNvSpPr>
          <p:nvPr/>
        </p:nvSpPr>
        <p:spPr bwMode="auto">
          <a:xfrm>
            <a:off x="714375" y="1500188"/>
            <a:ext cx="8215313"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chemeClr val="accent2"/>
                </a:solidFill>
              </a:rPr>
              <a:t>关键字</a:t>
            </a:r>
            <a:r>
              <a:rPr lang="en-US" altLang="zh-CN" sz="2800" b="1">
                <a:solidFill>
                  <a:schemeClr val="accent2"/>
                </a:solidFill>
              </a:rPr>
              <a:t>this </a:t>
            </a:r>
            <a:r>
              <a:rPr lang="zh-CN" altLang="en-US" sz="2800" b="1">
                <a:solidFill>
                  <a:schemeClr val="accent2"/>
                </a:solidFill>
              </a:rPr>
              <a:t>用来指向当前对象本身。</a:t>
            </a:r>
          </a:p>
          <a:p>
            <a:pPr eaLnBrk="1" hangingPunct="1"/>
            <a:endParaRPr lang="en-US" altLang="zh-CN" sz="2800" b="1">
              <a:solidFill>
                <a:schemeClr val="accent2"/>
              </a:solidFill>
            </a:endParaRPr>
          </a:p>
          <a:p>
            <a:pPr eaLnBrk="1" hangingPunct="1"/>
            <a:r>
              <a:rPr lang="zh-CN" altLang="en-US" sz="2800" b="1">
                <a:solidFill>
                  <a:schemeClr val="accent2"/>
                </a:solidFill>
              </a:rPr>
              <a:t>当类中有两个同名变量，一个属于类（类的成员变量），而另一个属于某个特定的方法（方法中的局部变量），使用</a:t>
            </a:r>
            <a:r>
              <a:rPr lang="en-US" altLang="zh-CN" sz="2800" b="1">
                <a:solidFill>
                  <a:schemeClr val="accent2"/>
                </a:solidFill>
              </a:rPr>
              <a:t>this</a:t>
            </a:r>
            <a:r>
              <a:rPr lang="zh-CN" altLang="en-US" sz="2800" b="1">
                <a:solidFill>
                  <a:schemeClr val="accent2"/>
                </a:solidFill>
              </a:rPr>
              <a:t>区分成员变量和局部变量。</a:t>
            </a:r>
          </a:p>
          <a:p>
            <a:pPr eaLnBrk="1" hangingPunct="1"/>
            <a:endParaRPr lang="zh-CN" altLang="en-US" sz="2800" b="1">
              <a:solidFill>
                <a:schemeClr val="accent2"/>
              </a:solidFill>
            </a:endParaRPr>
          </a:p>
          <a:p>
            <a:pPr eaLnBrk="1" hangingPunct="1"/>
            <a:r>
              <a:rPr lang="zh-CN" altLang="en-US" b="1">
                <a:solidFill>
                  <a:schemeClr val="accent2"/>
                </a:solidFill>
              </a:rPr>
              <a:t>例：</a:t>
            </a:r>
            <a:r>
              <a:rPr lang="en-US" altLang="zh-CN" b="1">
                <a:solidFill>
                  <a:schemeClr val="accent2"/>
                </a:solidFill>
              </a:rPr>
              <a:t>class MyDate {</a:t>
            </a:r>
          </a:p>
          <a:p>
            <a:pPr eaLnBrk="1" hangingPunct="1"/>
            <a:r>
              <a:rPr lang="en-US" altLang="zh-CN" b="1">
                <a:solidFill>
                  <a:schemeClr val="accent2"/>
                </a:solidFill>
              </a:rPr>
              <a:t>		private int day, month, year;</a:t>
            </a:r>
          </a:p>
          <a:p>
            <a:pPr eaLnBrk="1" hangingPunct="1"/>
            <a:r>
              <a:rPr lang="en-US" altLang="zh-CN" b="1">
                <a:solidFill>
                  <a:schemeClr val="accent2"/>
                </a:solidFill>
              </a:rPr>
              <a:t>		public MyDate(int day, int month, int year){</a:t>
            </a:r>
          </a:p>
          <a:p>
            <a:pPr eaLnBrk="1" hangingPunct="1"/>
            <a:r>
              <a:rPr lang="en-US" altLang="zh-CN" b="1">
                <a:solidFill>
                  <a:schemeClr val="accent2"/>
                </a:solidFill>
              </a:rPr>
              <a:t>			this.day = day;</a:t>
            </a:r>
          </a:p>
          <a:p>
            <a:pPr eaLnBrk="1" hangingPunct="1"/>
            <a:r>
              <a:rPr lang="en-US" altLang="zh-CN" b="1">
                <a:solidFill>
                  <a:schemeClr val="accent2"/>
                </a:solidFill>
              </a:rPr>
              <a:t>			this.month = month;</a:t>
            </a:r>
          </a:p>
          <a:p>
            <a:pPr eaLnBrk="1" hangingPunct="1"/>
            <a:r>
              <a:rPr lang="en-US" altLang="zh-CN" b="1">
                <a:solidFill>
                  <a:schemeClr val="accent2"/>
                </a:solidFill>
              </a:rPr>
              <a:t>			this.year = year;</a:t>
            </a:r>
          </a:p>
          <a:p>
            <a:pPr eaLnBrk="1" hangingPunct="1"/>
            <a:r>
              <a:rPr lang="en-US" altLang="zh-CN"/>
              <a:t>		}</a:t>
            </a:r>
          </a:p>
        </p:txBody>
      </p:sp>
      <p:sp>
        <p:nvSpPr>
          <p:cNvPr id="16389"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a:solidFill>
                  <a:srgbClr val="C0C0C0"/>
                </a:solidFill>
                <a:ea typeface="楷体_GB2312"/>
                <a:cs typeface="楷体_GB2312"/>
              </a:rPr>
              <a:t>4-3</a:t>
            </a:r>
            <a:r>
              <a:rPr lang="zh-CN" altLang="en-US" sz="1400">
                <a:solidFill>
                  <a:srgbClr val="C0C0C0"/>
                </a:solidFill>
                <a:ea typeface="楷体_GB2312"/>
                <a:cs typeface="楷体_GB2312"/>
              </a:rPr>
              <a:t>、</a:t>
            </a:r>
            <a:r>
              <a:rPr lang="en-US" altLang="zh-CN" sz="1400">
                <a:solidFill>
                  <a:srgbClr val="C0C0C0"/>
                </a:solidFill>
                <a:ea typeface="楷体_GB2312"/>
                <a:cs typeface="楷体_GB2312"/>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6389"/>
                                        </p:tgtEl>
                                        <p:attrNameLst>
                                          <p:attrName>ppt_x</p:attrName>
                                          <p:attrName>ppt_y</p:attrName>
                                        </p:attrNameLst>
                                      </p:cBhvr>
                                    </p:animMotion>
                                    <p:animRot by="1500000">
                                      <p:cBhvr>
                                        <p:cTn id="7" dur="125" fill="hold">
                                          <p:stCondLst>
                                            <p:cond delay="0"/>
                                          </p:stCondLst>
                                        </p:cTn>
                                        <p:tgtEl>
                                          <p:spTgt spid="16389"/>
                                        </p:tgtEl>
                                        <p:attrNameLst>
                                          <p:attrName>r</p:attrName>
                                        </p:attrNameLst>
                                      </p:cBhvr>
                                    </p:animRot>
                                    <p:animRot by="-1500000">
                                      <p:cBhvr>
                                        <p:cTn id="8" dur="125" fill="hold">
                                          <p:stCondLst>
                                            <p:cond delay="125"/>
                                          </p:stCondLst>
                                        </p:cTn>
                                        <p:tgtEl>
                                          <p:spTgt spid="16389"/>
                                        </p:tgtEl>
                                        <p:attrNameLst>
                                          <p:attrName>r</p:attrName>
                                        </p:attrNameLst>
                                      </p:cBhvr>
                                    </p:animRot>
                                    <p:animRot by="-1500000">
                                      <p:cBhvr>
                                        <p:cTn id="9" dur="125" fill="hold">
                                          <p:stCondLst>
                                            <p:cond delay="250"/>
                                          </p:stCondLst>
                                        </p:cTn>
                                        <p:tgtEl>
                                          <p:spTgt spid="16389"/>
                                        </p:tgtEl>
                                        <p:attrNameLst>
                                          <p:attrName>r</p:attrName>
                                        </p:attrNameLst>
                                      </p:cBhvr>
                                    </p:animRot>
                                    <p:animRot by="1500000">
                                      <p:cBhvr>
                                        <p:cTn id="10" dur="125" fill="hold">
                                          <p:stCondLst>
                                            <p:cond delay="375"/>
                                          </p:stCondLst>
                                        </p:cTn>
                                        <p:tgtEl>
                                          <p:spTgt spid="1638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04780F6-71B6-4F9E-A249-F074E48FD7EB}" type="slidenum">
              <a:rPr lang="en-US" altLang="zh-CN" sz="1400" smtClean="0">
                <a:solidFill>
                  <a:schemeClr val="bg2"/>
                </a:solidFill>
                <a:latin typeface="Arial" pitchFamily="34" charset="0"/>
              </a:rPr>
              <a:pPr eaLnBrk="1" hangingPunct="1"/>
              <a:t>15</a:t>
            </a:fld>
            <a:endParaRPr lang="en-US" altLang="zh-CN" sz="1400" smtClean="0">
              <a:solidFill>
                <a:schemeClr val="bg2"/>
              </a:solidFill>
              <a:latin typeface="Arial" pitchFamily="34" charset="0"/>
            </a:endParaRPr>
          </a:p>
        </p:txBody>
      </p:sp>
      <p:sp>
        <p:nvSpPr>
          <p:cNvPr id="17411" name="Text Box 5"/>
          <p:cNvSpPr txBox="1">
            <a:spLocks noChangeArrowheads="1"/>
          </p:cNvSpPr>
          <p:nvPr/>
        </p:nvSpPr>
        <p:spPr bwMode="auto">
          <a:xfrm>
            <a:off x="611561" y="1714500"/>
            <a:ext cx="8461002"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zh-CN" altLang="en-US" sz="2800" b="1" dirty="0">
                <a:solidFill>
                  <a:schemeClr val="accent2"/>
                </a:solidFill>
                <a:sym typeface="Wingdings" pitchFamily="2" charset="2"/>
              </a:rPr>
              <a:t>所有的类都有构造方法，用来进行该类对象的初始化。</a:t>
            </a:r>
            <a:endParaRPr lang="en-US" altLang="zh-CN" sz="2800" b="1" dirty="0">
              <a:solidFill>
                <a:schemeClr val="accent2"/>
              </a:solidFill>
              <a:sym typeface="Wingdings" pitchFamily="2" charset="2"/>
            </a:endParaRPr>
          </a:p>
          <a:p>
            <a:pPr eaLnBrk="1" hangingPunct="1"/>
            <a:endParaRPr lang="en-US" altLang="zh-CN" sz="2800" b="1" dirty="0">
              <a:solidFill>
                <a:schemeClr val="accent2"/>
              </a:solidFill>
              <a:sym typeface="Wingdings" pitchFamily="2" charset="2"/>
            </a:endParaRPr>
          </a:p>
          <a:p>
            <a:pPr eaLnBrk="1" hangingPunct="1"/>
            <a:r>
              <a:rPr lang="en-US" altLang="zh-CN" sz="2800" b="1" dirty="0">
                <a:solidFill>
                  <a:schemeClr val="accent2"/>
                </a:solidFill>
                <a:sym typeface="Wingdings" pitchFamily="2" charset="2"/>
              </a:rPr>
              <a:t></a:t>
            </a:r>
            <a:r>
              <a:rPr lang="zh-CN" altLang="en-US" sz="2800" b="1" dirty="0">
                <a:solidFill>
                  <a:schemeClr val="accent2"/>
                </a:solidFill>
              </a:rPr>
              <a:t>构造方法定义</a:t>
            </a:r>
            <a:endParaRPr lang="en-US" altLang="zh-CN" sz="2800" b="1" dirty="0">
              <a:solidFill>
                <a:schemeClr val="accent2"/>
              </a:solidFill>
            </a:endParaRPr>
          </a:p>
          <a:p>
            <a:pPr eaLnBrk="1" hangingPunct="1"/>
            <a:r>
              <a:rPr lang="en-US" altLang="zh-CN" b="1" dirty="0">
                <a:solidFill>
                  <a:schemeClr val="accent2"/>
                </a:solidFill>
                <a:sym typeface="Wingdings" pitchFamily="2" charset="2"/>
              </a:rPr>
              <a:t>[</a:t>
            </a:r>
            <a:r>
              <a:rPr lang="en-US" altLang="zh-CN" b="1" dirty="0" err="1">
                <a:solidFill>
                  <a:schemeClr val="accent2"/>
                </a:solidFill>
              </a:rPr>
              <a:t>public|protected|private</a:t>
            </a:r>
            <a:r>
              <a:rPr lang="en-US" altLang="zh-CN" b="1" dirty="0">
                <a:solidFill>
                  <a:schemeClr val="accent2"/>
                </a:solidFill>
              </a:rPr>
              <a:t>] </a:t>
            </a:r>
            <a:r>
              <a:rPr lang="en-US" altLang="zh-CN" b="1" i="1" dirty="0" err="1">
                <a:solidFill>
                  <a:schemeClr val="accent2"/>
                </a:solidFill>
              </a:rPr>
              <a:t>ClassName</a:t>
            </a:r>
            <a:r>
              <a:rPr lang="en-US" altLang="zh-CN" b="1" dirty="0">
                <a:solidFill>
                  <a:schemeClr val="accent2"/>
                </a:solidFill>
              </a:rPr>
              <a:t> ([&lt;</a:t>
            </a:r>
            <a:r>
              <a:rPr lang="en-US" altLang="zh-CN" b="1" dirty="0" err="1">
                <a:solidFill>
                  <a:schemeClr val="accent2"/>
                </a:solidFill>
              </a:rPr>
              <a:t>argument_list</a:t>
            </a:r>
            <a:r>
              <a:rPr lang="en-US" altLang="zh-CN" b="1" dirty="0">
                <a:solidFill>
                  <a:schemeClr val="accent2"/>
                </a:solidFill>
              </a:rPr>
              <a:t>&gt;]) { … }</a:t>
            </a:r>
          </a:p>
          <a:p>
            <a:pPr eaLnBrk="1" hangingPunct="1"/>
            <a:endParaRPr lang="en-US" altLang="zh-CN" sz="2800" b="1" dirty="0">
              <a:solidFill>
                <a:schemeClr val="accent2"/>
              </a:solidFill>
            </a:endParaRPr>
          </a:p>
          <a:p>
            <a:pPr lvl="1" eaLnBrk="1" hangingPunct="1">
              <a:buFontTx/>
              <a:buChar char="•"/>
            </a:pPr>
            <a:r>
              <a:rPr lang="zh-CN" altLang="en-US" sz="2800" b="1" dirty="0">
                <a:solidFill>
                  <a:schemeClr val="accent2"/>
                </a:solidFill>
              </a:rPr>
              <a:t>方法名必须与类名相同。</a:t>
            </a:r>
          </a:p>
          <a:p>
            <a:pPr lvl="1" eaLnBrk="1" hangingPunct="1">
              <a:buFontTx/>
              <a:buChar char="•"/>
            </a:pPr>
            <a:r>
              <a:rPr lang="zh-CN" altLang="en-US" sz="2800" b="1" dirty="0">
                <a:solidFill>
                  <a:schemeClr val="accent2"/>
                </a:solidFill>
              </a:rPr>
              <a:t>不能带返回值。</a:t>
            </a:r>
            <a:endParaRPr lang="en-US" altLang="zh-CN" sz="2800" b="1" dirty="0">
              <a:solidFill>
                <a:schemeClr val="accent2"/>
              </a:solidFill>
            </a:endParaRPr>
          </a:p>
          <a:p>
            <a:pPr lvl="1" eaLnBrk="1" hangingPunct="1">
              <a:buFontTx/>
              <a:buChar char="•"/>
            </a:pPr>
            <a:r>
              <a:rPr lang="zh-CN" altLang="en-US" sz="2800" b="1" dirty="0">
                <a:solidFill>
                  <a:schemeClr val="accent2"/>
                </a:solidFill>
              </a:rPr>
              <a:t>不是类的方法，不称为类的成员，</a:t>
            </a:r>
            <a:endParaRPr lang="en-US" altLang="zh-CN" sz="2800" b="1" dirty="0">
              <a:solidFill>
                <a:schemeClr val="accent2"/>
              </a:solidFill>
            </a:endParaRPr>
          </a:p>
          <a:p>
            <a:pPr lvl="1" eaLnBrk="1" hangingPunct="1">
              <a:buFontTx/>
              <a:buChar char="•"/>
            </a:pPr>
            <a:r>
              <a:rPr lang="zh-CN" altLang="en-US" sz="2800" b="1" dirty="0">
                <a:solidFill>
                  <a:schemeClr val="accent2"/>
                </a:solidFill>
              </a:rPr>
              <a:t>不能直接调用。</a:t>
            </a:r>
            <a:endParaRPr lang="en-US" altLang="zh-CN" dirty="0"/>
          </a:p>
        </p:txBody>
      </p:sp>
      <p:sp>
        <p:nvSpPr>
          <p:cNvPr id="17412" name="Text Box 6"/>
          <p:cNvSpPr txBox="1">
            <a:spLocks noChangeArrowheads="1"/>
          </p:cNvSpPr>
          <p:nvPr/>
        </p:nvSpPr>
        <p:spPr bwMode="auto">
          <a:xfrm>
            <a:off x="2209800" y="685800"/>
            <a:ext cx="3241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类的构造方法</a:t>
            </a:r>
            <a:endParaRPr lang="zh-CN" altLang="en-US">
              <a:solidFill>
                <a:schemeClr val="accent2"/>
              </a:solidFill>
            </a:endParaRPr>
          </a:p>
        </p:txBody>
      </p:sp>
      <p:sp>
        <p:nvSpPr>
          <p:cNvPr id="17413"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7413"/>
                                        </p:tgtEl>
                                        <p:attrNameLst>
                                          <p:attrName>ppt_x</p:attrName>
                                          <p:attrName>ppt_y</p:attrName>
                                        </p:attrNameLst>
                                      </p:cBhvr>
                                    </p:animMotion>
                                    <p:animRot by="1500000">
                                      <p:cBhvr>
                                        <p:cTn id="7" dur="125" fill="hold">
                                          <p:stCondLst>
                                            <p:cond delay="0"/>
                                          </p:stCondLst>
                                        </p:cTn>
                                        <p:tgtEl>
                                          <p:spTgt spid="17413"/>
                                        </p:tgtEl>
                                        <p:attrNameLst>
                                          <p:attrName>r</p:attrName>
                                        </p:attrNameLst>
                                      </p:cBhvr>
                                    </p:animRot>
                                    <p:animRot by="-1500000">
                                      <p:cBhvr>
                                        <p:cTn id="8" dur="125" fill="hold">
                                          <p:stCondLst>
                                            <p:cond delay="125"/>
                                          </p:stCondLst>
                                        </p:cTn>
                                        <p:tgtEl>
                                          <p:spTgt spid="17413"/>
                                        </p:tgtEl>
                                        <p:attrNameLst>
                                          <p:attrName>r</p:attrName>
                                        </p:attrNameLst>
                                      </p:cBhvr>
                                    </p:animRot>
                                    <p:animRot by="-1500000">
                                      <p:cBhvr>
                                        <p:cTn id="9" dur="125" fill="hold">
                                          <p:stCondLst>
                                            <p:cond delay="250"/>
                                          </p:stCondLst>
                                        </p:cTn>
                                        <p:tgtEl>
                                          <p:spTgt spid="17413"/>
                                        </p:tgtEl>
                                        <p:attrNameLst>
                                          <p:attrName>r</p:attrName>
                                        </p:attrNameLst>
                                      </p:cBhvr>
                                    </p:animRot>
                                    <p:animRot by="1500000">
                                      <p:cBhvr>
                                        <p:cTn id="10" dur="125" fill="hold">
                                          <p:stCondLst>
                                            <p:cond delay="375"/>
                                          </p:stCondLst>
                                        </p:cTn>
                                        <p:tgtEl>
                                          <p:spTgt spid="174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B706391-9CCB-4BC7-B2E2-B8727B76BB16}" type="slidenum">
              <a:rPr lang="en-US" altLang="zh-CN" sz="1400" smtClean="0">
                <a:solidFill>
                  <a:schemeClr val="bg2"/>
                </a:solidFill>
                <a:latin typeface="Arial" pitchFamily="34" charset="0"/>
              </a:rPr>
              <a:pPr eaLnBrk="1" hangingPunct="1"/>
              <a:t>16</a:t>
            </a:fld>
            <a:endParaRPr lang="en-US" altLang="zh-CN" sz="1400" smtClean="0">
              <a:solidFill>
                <a:schemeClr val="bg2"/>
              </a:solidFill>
              <a:latin typeface="Arial" pitchFamily="34" charset="0"/>
            </a:endParaRPr>
          </a:p>
        </p:txBody>
      </p:sp>
      <p:sp>
        <p:nvSpPr>
          <p:cNvPr id="18435" name="Text Box 3074"/>
          <p:cNvSpPr txBox="1">
            <a:spLocks noChangeArrowheads="1"/>
          </p:cNvSpPr>
          <p:nvPr/>
        </p:nvSpPr>
        <p:spPr bwMode="auto">
          <a:xfrm>
            <a:off x="533400" y="2133600"/>
            <a:ext cx="8113713"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itchFamily="2" charset="2"/>
              </a:rPr>
              <a:t></a:t>
            </a:r>
            <a:r>
              <a:rPr lang="zh-CN" altLang="en-US" sz="2800" b="1">
                <a:solidFill>
                  <a:schemeClr val="accent2"/>
                </a:solidFill>
              </a:rPr>
              <a:t>如果在类定义中无构造方法，</a:t>
            </a:r>
            <a:r>
              <a:rPr lang="en-US" altLang="zh-CN" sz="2800" b="1">
                <a:solidFill>
                  <a:schemeClr val="accent2"/>
                </a:solidFill>
              </a:rPr>
              <a:t>Java</a:t>
            </a:r>
            <a:r>
              <a:rPr lang="zh-CN" altLang="en-US" sz="2800" b="1">
                <a:solidFill>
                  <a:schemeClr val="accent2"/>
                </a:solidFill>
              </a:rPr>
              <a:t>在编译时</a:t>
            </a:r>
          </a:p>
          <a:p>
            <a:pPr eaLnBrk="1" hangingPunct="1"/>
            <a:r>
              <a:rPr lang="zh-CN" altLang="en-US" sz="2800" b="1">
                <a:solidFill>
                  <a:schemeClr val="accent2"/>
                </a:solidFill>
              </a:rPr>
              <a:t>自动加入默认构造方法。如 </a:t>
            </a:r>
            <a:r>
              <a:rPr lang="en-US" altLang="zh-CN" sz="2800" b="1">
                <a:solidFill>
                  <a:schemeClr val="accent2"/>
                </a:solidFill>
              </a:rPr>
              <a:t>public Employee( ){ };</a:t>
            </a:r>
          </a:p>
          <a:p>
            <a:pPr eaLnBrk="1" hangingPunct="1"/>
            <a:endParaRPr lang="en-US" altLang="zh-CN" sz="2800" b="1">
              <a:solidFill>
                <a:schemeClr val="accent2"/>
              </a:solidFill>
            </a:endParaRPr>
          </a:p>
          <a:p>
            <a:pPr eaLnBrk="1" hangingPunct="1"/>
            <a:r>
              <a:rPr lang="en-US" altLang="zh-CN" sz="2800" b="1">
                <a:solidFill>
                  <a:schemeClr val="accent2"/>
                </a:solidFill>
                <a:sym typeface="Wingdings" pitchFamily="2" charset="2"/>
              </a:rPr>
              <a:t></a:t>
            </a:r>
            <a:r>
              <a:rPr lang="zh-CN" altLang="en-US" sz="2800" b="1">
                <a:solidFill>
                  <a:schemeClr val="accent2"/>
                </a:solidFill>
              </a:rPr>
              <a:t>一旦在类中有一个自己声明的构造方法，则默认</a:t>
            </a:r>
          </a:p>
          <a:p>
            <a:pPr eaLnBrk="1" hangingPunct="1"/>
            <a:r>
              <a:rPr lang="zh-CN" altLang="en-US" sz="2800" b="1">
                <a:solidFill>
                  <a:schemeClr val="accent2"/>
                </a:solidFill>
              </a:rPr>
              <a:t>的构造方法将不被加到类的定义中。</a:t>
            </a:r>
          </a:p>
        </p:txBody>
      </p:sp>
      <p:sp>
        <p:nvSpPr>
          <p:cNvPr id="18436" name="Text Box 3075"/>
          <p:cNvSpPr txBox="1">
            <a:spLocks noChangeArrowheads="1"/>
          </p:cNvSpPr>
          <p:nvPr/>
        </p:nvSpPr>
        <p:spPr bwMode="auto">
          <a:xfrm>
            <a:off x="1835150" y="620713"/>
            <a:ext cx="37861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默认的构造方法</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D01288-CB4B-41ED-8433-111A158E2125}" type="slidenum">
              <a:rPr lang="en-US" altLang="zh-CN" sz="1400" smtClean="0">
                <a:solidFill>
                  <a:schemeClr val="bg2"/>
                </a:solidFill>
                <a:latin typeface="Arial" pitchFamily="34" charset="0"/>
              </a:rPr>
              <a:pPr eaLnBrk="1" hangingPunct="1"/>
              <a:t>17</a:t>
            </a:fld>
            <a:endParaRPr lang="en-US" altLang="zh-CN" sz="1400" smtClean="0">
              <a:solidFill>
                <a:schemeClr val="bg2"/>
              </a:solidFill>
              <a:latin typeface="Arial" pitchFamily="34" charset="0"/>
            </a:endParaRPr>
          </a:p>
        </p:txBody>
      </p:sp>
      <p:sp>
        <p:nvSpPr>
          <p:cNvPr id="19459" name="Text Box 4"/>
          <p:cNvSpPr txBox="1">
            <a:spLocks noChangeArrowheads="1"/>
          </p:cNvSpPr>
          <p:nvPr/>
        </p:nvSpPr>
        <p:spPr bwMode="auto">
          <a:xfrm>
            <a:off x="1371600" y="609600"/>
            <a:ext cx="4352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重载构造方法</a:t>
            </a:r>
            <a:endParaRPr lang="zh-CN" altLang="en-US"/>
          </a:p>
        </p:txBody>
      </p:sp>
      <p:sp>
        <p:nvSpPr>
          <p:cNvPr id="19460" name="Text Box 5"/>
          <p:cNvSpPr txBox="1">
            <a:spLocks noChangeArrowheads="1"/>
          </p:cNvSpPr>
          <p:nvPr/>
        </p:nvSpPr>
        <p:spPr bwMode="auto">
          <a:xfrm>
            <a:off x="1219200" y="1524000"/>
            <a:ext cx="729615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chemeClr val="accent2"/>
                </a:solidFill>
              </a:rPr>
              <a:t>在一个构造方法中可以利用另一个构造方法。</a:t>
            </a:r>
            <a:endParaRPr lang="zh-CN" altLang="en-US" sz="2800" b="1"/>
          </a:p>
          <a:p>
            <a:pPr eaLnBrk="1" hangingPunct="1"/>
            <a:r>
              <a:rPr lang="en-US" altLang="zh-CN" sz="2800" b="1"/>
              <a:t>class Employee{</a:t>
            </a:r>
          </a:p>
          <a:p>
            <a:pPr eaLnBrk="1" hangingPunct="1"/>
            <a:r>
              <a:rPr lang="en-US" altLang="zh-CN" sz="2800" b="1"/>
              <a:t>	private String name;</a:t>
            </a:r>
          </a:p>
          <a:p>
            <a:pPr eaLnBrk="1" hangingPunct="1"/>
            <a:r>
              <a:rPr lang="en-US" altLang="zh-CN" sz="2800" b="1"/>
              <a:t>	private int salary;</a:t>
            </a:r>
          </a:p>
          <a:p>
            <a:pPr eaLnBrk="1" hangingPunct="1"/>
            <a:r>
              <a:rPr lang="en-US" altLang="zh-CN" sz="2800" b="1"/>
              <a:t>	public Employee(String n, int s){</a:t>
            </a:r>
          </a:p>
          <a:p>
            <a:pPr eaLnBrk="1" hangingPunct="1"/>
            <a:r>
              <a:rPr lang="en-US" altLang="zh-CN" sz="2800" b="1"/>
              <a:t>		name = n ;</a:t>
            </a:r>
          </a:p>
          <a:p>
            <a:pPr eaLnBrk="1" hangingPunct="1"/>
            <a:r>
              <a:rPr lang="en-US" altLang="zh-CN" sz="2800" b="1"/>
              <a:t>		salary = s;</a:t>
            </a:r>
          </a:p>
          <a:p>
            <a:pPr eaLnBrk="1" hangingPunct="1"/>
            <a:r>
              <a:rPr lang="en-US" altLang="zh-CN" sz="2800" b="1"/>
              <a:t>		}</a:t>
            </a:r>
          </a:p>
          <a:p>
            <a:pPr eaLnBrk="1" hangingPunct="1"/>
            <a:r>
              <a:rPr lang="en-US" altLang="zh-CN" sz="2800" b="1"/>
              <a:t>	public Employee(String n){ this(n,0); }</a:t>
            </a:r>
          </a:p>
          <a:p>
            <a:pPr eaLnBrk="1" hangingPunct="1"/>
            <a:r>
              <a:rPr lang="en-US" altLang="zh-CN" sz="2800" b="1"/>
              <a:t>	public Employee( ){this("Unknown"); }</a:t>
            </a:r>
          </a:p>
          <a:p>
            <a:pPr eaLnBrk="1" hangingPunct="1"/>
            <a:r>
              <a:rPr lang="en-US" altLang="zh-CN" sz="2800" b="1"/>
              <a:t> 	}</a:t>
            </a:r>
          </a:p>
        </p:txBody>
      </p:sp>
      <p:sp>
        <p:nvSpPr>
          <p:cNvPr id="19461"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9461"/>
                                        </p:tgtEl>
                                        <p:attrNameLst>
                                          <p:attrName>ppt_x</p:attrName>
                                          <p:attrName>ppt_y</p:attrName>
                                        </p:attrNameLst>
                                      </p:cBhvr>
                                    </p:animMotion>
                                    <p:animRot by="1500000">
                                      <p:cBhvr>
                                        <p:cTn id="7" dur="125" fill="hold">
                                          <p:stCondLst>
                                            <p:cond delay="0"/>
                                          </p:stCondLst>
                                        </p:cTn>
                                        <p:tgtEl>
                                          <p:spTgt spid="19461"/>
                                        </p:tgtEl>
                                        <p:attrNameLst>
                                          <p:attrName>r</p:attrName>
                                        </p:attrNameLst>
                                      </p:cBhvr>
                                    </p:animRot>
                                    <p:animRot by="-1500000">
                                      <p:cBhvr>
                                        <p:cTn id="8" dur="125" fill="hold">
                                          <p:stCondLst>
                                            <p:cond delay="125"/>
                                          </p:stCondLst>
                                        </p:cTn>
                                        <p:tgtEl>
                                          <p:spTgt spid="19461"/>
                                        </p:tgtEl>
                                        <p:attrNameLst>
                                          <p:attrName>r</p:attrName>
                                        </p:attrNameLst>
                                      </p:cBhvr>
                                    </p:animRot>
                                    <p:animRot by="-1500000">
                                      <p:cBhvr>
                                        <p:cTn id="9" dur="125" fill="hold">
                                          <p:stCondLst>
                                            <p:cond delay="250"/>
                                          </p:stCondLst>
                                        </p:cTn>
                                        <p:tgtEl>
                                          <p:spTgt spid="19461"/>
                                        </p:tgtEl>
                                        <p:attrNameLst>
                                          <p:attrName>r</p:attrName>
                                        </p:attrNameLst>
                                      </p:cBhvr>
                                    </p:animRot>
                                    <p:animRot by="1500000">
                                      <p:cBhvr>
                                        <p:cTn id="10" dur="125" fill="hold">
                                          <p:stCondLst>
                                            <p:cond delay="375"/>
                                          </p:stCondLst>
                                        </p:cTn>
                                        <p:tgtEl>
                                          <p:spTgt spid="1946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360EE84-E9DF-4B57-951C-B594EE33AB6E}" type="slidenum">
              <a:rPr lang="en-US" altLang="zh-CN" sz="1400" smtClean="0">
                <a:solidFill>
                  <a:schemeClr val="bg2"/>
                </a:solidFill>
                <a:latin typeface="Arial" pitchFamily="34" charset="0"/>
              </a:rPr>
              <a:pPr eaLnBrk="1" hangingPunct="1"/>
              <a:t>18</a:t>
            </a:fld>
            <a:endParaRPr lang="en-US" altLang="zh-CN" sz="1400" smtClean="0">
              <a:solidFill>
                <a:schemeClr val="bg2"/>
              </a:solidFill>
              <a:latin typeface="Arial" pitchFamily="34" charset="0"/>
            </a:endParaRPr>
          </a:p>
        </p:txBody>
      </p:sp>
      <p:sp>
        <p:nvSpPr>
          <p:cNvPr id="20483" name="Text Box 4"/>
          <p:cNvSpPr txBox="1">
            <a:spLocks noChangeArrowheads="1"/>
          </p:cNvSpPr>
          <p:nvPr/>
        </p:nvSpPr>
        <p:spPr bwMode="auto">
          <a:xfrm>
            <a:off x="2270125" y="649288"/>
            <a:ext cx="4389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smtClean="0">
                <a:solidFill>
                  <a:schemeClr val="accent2"/>
                </a:solidFill>
              </a:rPr>
              <a:t>访问</a:t>
            </a:r>
            <a:r>
              <a:rPr lang="zh-CN" altLang="en-US" sz="4000" b="1" dirty="0">
                <a:solidFill>
                  <a:schemeClr val="accent2"/>
                </a:solidFill>
              </a:rPr>
              <a:t>控制</a:t>
            </a:r>
          </a:p>
        </p:txBody>
      </p:sp>
      <p:sp>
        <p:nvSpPr>
          <p:cNvPr id="20484" name="Text Box 5"/>
          <p:cNvSpPr txBox="1">
            <a:spLocks noChangeArrowheads="1"/>
          </p:cNvSpPr>
          <p:nvPr/>
        </p:nvSpPr>
        <p:spPr bwMode="auto">
          <a:xfrm>
            <a:off x="762000" y="1524000"/>
            <a:ext cx="8058472" cy="431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b="1" dirty="0">
                <a:solidFill>
                  <a:schemeClr val="accent2"/>
                </a:solidFill>
                <a:sym typeface="Wingdings" pitchFamily="2" charset="2"/>
              </a:rPr>
              <a:t></a:t>
            </a:r>
            <a:r>
              <a:rPr lang="zh-CN" altLang="en-US" b="1" dirty="0">
                <a:solidFill>
                  <a:schemeClr val="accent2"/>
                </a:solidFill>
              </a:rPr>
              <a:t>成员变量和方法有</a:t>
            </a:r>
            <a:r>
              <a:rPr lang="en-US" altLang="zh-CN" b="1" dirty="0">
                <a:solidFill>
                  <a:schemeClr val="accent2"/>
                </a:solidFill>
              </a:rPr>
              <a:t>4</a:t>
            </a:r>
            <a:r>
              <a:rPr lang="zh-CN" altLang="en-US" b="1" dirty="0">
                <a:solidFill>
                  <a:schemeClr val="accent2"/>
                </a:solidFill>
              </a:rPr>
              <a:t>种访问级别：</a:t>
            </a:r>
          </a:p>
          <a:p>
            <a:pPr eaLnBrk="1" hangingPunct="1">
              <a:lnSpc>
                <a:spcPct val="120000"/>
              </a:lnSpc>
            </a:pPr>
            <a:r>
              <a:rPr lang="zh-CN" altLang="en-US" b="1" dirty="0">
                <a:solidFill>
                  <a:schemeClr val="accent2"/>
                </a:solidFill>
              </a:rPr>
              <a:t>	</a:t>
            </a:r>
            <a:r>
              <a:rPr lang="en-US" altLang="zh-CN" b="1" dirty="0">
                <a:solidFill>
                  <a:schemeClr val="accent2"/>
                </a:solidFill>
              </a:rPr>
              <a:t>public, protected, default(package), </a:t>
            </a:r>
            <a:r>
              <a:rPr lang="en-US" altLang="zh-CN" b="1" dirty="0" smtClean="0">
                <a:solidFill>
                  <a:schemeClr val="accent2"/>
                </a:solidFill>
              </a:rPr>
              <a:t>private</a:t>
            </a:r>
            <a:endParaRPr lang="en-US" altLang="zh-CN" b="1" dirty="0">
              <a:solidFill>
                <a:schemeClr val="accent2"/>
              </a:solidFill>
            </a:endParaRPr>
          </a:p>
          <a:p>
            <a:pPr eaLnBrk="1" hangingPunct="1">
              <a:lnSpc>
                <a:spcPct val="120000"/>
              </a:lnSpc>
              <a:spcBef>
                <a:spcPts val="600"/>
              </a:spcBef>
            </a:pPr>
            <a:r>
              <a:rPr lang="en-US" altLang="zh-CN" b="1" dirty="0">
                <a:solidFill>
                  <a:schemeClr val="accent2"/>
                </a:solidFill>
                <a:sym typeface="Wingdings" pitchFamily="2" charset="2"/>
              </a:rPr>
              <a:t></a:t>
            </a:r>
            <a:r>
              <a:rPr lang="zh-CN" altLang="en-US" b="1" dirty="0">
                <a:solidFill>
                  <a:schemeClr val="accent2"/>
                </a:solidFill>
              </a:rPr>
              <a:t>类有两种访问级别：</a:t>
            </a:r>
            <a:r>
              <a:rPr lang="en-US" altLang="zh-CN" b="1" dirty="0">
                <a:solidFill>
                  <a:schemeClr val="accent2"/>
                </a:solidFill>
              </a:rPr>
              <a:t>public </a:t>
            </a:r>
            <a:r>
              <a:rPr lang="zh-CN" altLang="en-US" b="1" dirty="0">
                <a:solidFill>
                  <a:schemeClr val="accent2"/>
                </a:solidFill>
              </a:rPr>
              <a:t>或</a:t>
            </a:r>
            <a:r>
              <a:rPr lang="en-US" altLang="zh-CN" b="1" dirty="0" smtClean="0">
                <a:solidFill>
                  <a:schemeClr val="accent2"/>
                </a:solidFill>
              </a:rPr>
              <a:t>default</a:t>
            </a:r>
            <a:endParaRPr lang="zh-CN" altLang="en-US" b="1" dirty="0">
              <a:solidFill>
                <a:schemeClr val="accent2"/>
              </a:solidFill>
            </a:endParaRPr>
          </a:p>
          <a:p>
            <a:pPr eaLnBrk="1" hangingPunct="1">
              <a:lnSpc>
                <a:spcPct val="120000"/>
              </a:lnSpc>
              <a:spcBef>
                <a:spcPts val="1200"/>
              </a:spcBef>
            </a:pPr>
            <a:r>
              <a:rPr lang="zh-CN" altLang="en-US" b="1" dirty="0">
                <a:solidFill>
                  <a:schemeClr val="accent2"/>
                </a:solidFill>
                <a:sym typeface="Wingdings" pitchFamily="2" charset="2"/>
              </a:rPr>
              <a:t></a:t>
            </a:r>
            <a:r>
              <a:rPr lang="zh-CN" altLang="en-US" b="1" dirty="0">
                <a:solidFill>
                  <a:schemeClr val="accent2"/>
                </a:solidFill>
              </a:rPr>
              <a:t>修饰符的作用范围：</a:t>
            </a:r>
          </a:p>
          <a:p>
            <a:pPr eaLnBrk="1" hangingPunct="1">
              <a:lnSpc>
                <a:spcPct val="120000"/>
              </a:lnSpc>
            </a:pPr>
            <a:r>
              <a:rPr lang="en-US" altLang="zh-CN" b="1" dirty="0"/>
              <a:t>Modifier   Same </a:t>
            </a:r>
            <a:r>
              <a:rPr lang="en-US" altLang="zh-CN" b="1" dirty="0" smtClean="0"/>
              <a:t>Class  </a:t>
            </a:r>
            <a:r>
              <a:rPr lang="en-US" altLang="zh-CN" b="1" dirty="0"/>
              <a:t>Same Package    Subclass   </a:t>
            </a:r>
            <a:r>
              <a:rPr lang="en-US" altLang="zh-CN" b="1" dirty="0" smtClean="0"/>
              <a:t>Universe</a:t>
            </a:r>
            <a:endParaRPr lang="en-US" altLang="zh-CN" b="1" dirty="0"/>
          </a:p>
          <a:p>
            <a:pPr eaLnBrk="1" hangingPunct="1">
              <a:lnSpc>
                <a:spcPct val="120000"/>
              </a:lnSpc>
            </a:pPr>
            <a:r>
              <a:rPr lang="en-US" altLang="zh-CN" b="1" dirty="0"/>
              <a:t>public	       Yes	    Yes			Yes	    Yes</a:t>
            </a:r>
          </a:p>
          <a:p>
            <a:pPr eaLnBrk="1" hangingPunct="1">
              <a:lnSpc>
                <a:spcPct val="120000"/>
              </a:lnSpc>
            </a:pPr>
            <a:r>
              <a:rPr lang="en-US" altLang="zh-CN" b="1" dirty="0"/>
              <a:t>protected   Yes	    Yes			Yes</a:t>
            </a:r>
          </a:p>
          <a:p>
            <a:pPr eaLnBrk="1" hangingPunct="1">
              <a:lnSpc>
                <a:spcPct val="120000"/>
              </a:lnSpc>
            </a:pPr>
            <a:r>
              <a:rPr lang="en-US" altLang="zh-CN" b="1" dirty="0"/>
              <a:t>default       Yes	    Yes</a:t>
            </a:r>
          </a:p>
          <a:p>
            <a:pPr eaLnBrk="1" hangingPunct="1">
              <a:lnSpc>
                <a:spcPct val="120000"/>
              </a:lnSpc>
            </a:pPr>
            <a:r>
              <a:rPr lang="en-US" altLang="zh-CN" b="1" dirty="0"/>
              <a:t>private       </a:t>
            </a:r>
            <a:r>
              <a:rPr lang="en-US" altLang="zh-CN" b="1" dirty="0" smtClean="0"/>
              <a:t>Yes</a:t>
            </a:r>
            <a:endParaRPr lang="en-US" altLang="zh-CN" b="1" dirty="0"/>
          </a:p>
        </p:txBody>
      </p:sp>
      <p:sp>
        <p:nvSpPr>
          <p:cNvPr id="20485" name="Line 6"/>
          <p:cNvSpPr>
            <a:spLocks noChangeShapeType="1"/>
          </p:cNvSpPr>
          <p:nvPr/>
        </p:nvSpPr>
        <p:spPr bwMode="auto">
          <a:xfrm>
            <a:off x="899592" y="4005064"/>
            <a:ext cx="7620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TextBox 1"/>
          <p:cNvSpPr txBox="1"/>
          <p:nvPr/>
        </p:nvSpPr>
        <p:spPr>
          <a:xfrm>
            <a:off x="2051720" y="5805264"/>
            <a:ext cx="6696744" cy="707886"/>
          </a:xfrm>
          <a:prstGeom prst="rect">
            <a:avLst/>
          </a:prstGeom>
          <a:noFill/>
        </p:spPr>
        <p:txBody>
          <a:bodyPr wrap="square" rtlCol="0">
            <a:spAutoFit/>
          </a:bodyPr>
          <a:lstStyle/>
          <a:p>
            <a:r>
              <a:rPr lang="zh-CN" altLang="en-US" sz="2000" b="1" dirty="0" smtClean="0">
                <a:solidFill>
                  <a:srgbClr val="0070C0"/>
                </a:solidFill>
                <a:latin typeface="华文楷体" pitchFamily="2" charset="-122"/>
                <a:ea typeface="华文楷体" pitchFamily="2" charset="-122"/>
              </a:rPr>
              <a:t>本人</a:t>
            </a:r>
            <a:r>
              <a:rPr lang="en-US" altLang="zh-CN" sz="2000" b="1" dirty="0" smtClean="0">
                <a:solidFill>
                  <a:srgbClr val="0070C0"/>
                </a:solidFill>
                <a:latin typeface="华文楷体" pitchFamily="2" charset="-122"/>
                <a:ea typeface="华文楷体" pitchFamily="2" charset="-122"/>
              </a:rPr>
              <a:t>		</a:t>
            </a:r>
            <a:r>
              <a:rPr lang="zh-CN" altLang="en-US" sz="2000" b="1" dirty="0">
                <a:solidFill>
                  <a:srgbClr val="0070C0"/>
                </a:solidFill>
                <a:latin typeface="华文楷体" pitchFamily="2" charset="-122"/>
                <a:ea typeface="华文楷体" pitchFamily="2" charset="-122"/>
              </a:rPr>
              <a:t>自己</a:t>
            </a:r>
            <a:r>
              <a:rPr lang="zh-CN" altLang="en-US" sz="2000" b="1" dirty="0" smtClean="0">
                <a:solidFill>
                  <a:srgbClr val="0070C0"/>
                </a:solidFill>
                <a:latin typeface="华文楷体" pitchFamily="2" charset="-122"/>
                <a:ea typeface="华文楷体" pitchFamily="2" charset="-122"/>
              </a:rPr>
              <a:t>家</a:t>
            </a:r>
            <a:r>
              <a:rPr lang="en-US" altLang="zh-CN" sz="2000" b="1" dirty="0" smtClean="0">
                <a:solidFill>
                  <a:srgbClr val="0070C0"/>
                </a:solidFill>
                <a:latin typeface="华文楷体" pitchFamily="2" charset="-122"/>
                <a:ea typeface="华文楷体" pitchFamily="2" charset="-122"/>
              </a:rPr>
              <a:t>		      </a:t>
            </a:r>
            <a:r>
              <a:rPr lang="zh-CN" altLang="en-US" sz="2000" b="1" dirty="0" smtClean="0">
                <a:solidFill>
                  <a:srgbClr val="0070C0"/>
                </a:solidFill>
                <a:latin typeface="华文楷体" pitchFamily="2" charset="-122"/>
                <a:ea typeface="华文楷体" pitchFamily="2" charset="-122"/>
              </a:rPr>
              <a:t>独立子女</a:t>
            </a:r>
            <a:r>
              <a:rPr lang="en-US" altLang="zh-CN" sz="2000" b="1" dirty="0" smtClean="0">
                <a:solidFill>
                  <a:srgbClr val="0070C0"/>
                </a:solidFill>
                <a:latin typeface="华文楷体" pitchFamily="2" charset="-122"/>
                <a:ea typeface="华文楷体" pitchFamily="2" charset="-122"/>
              </a:rPr>
              <a:t>	</a:t>
            </a:r>
            <a:r>
              <a:rPr lang="zh-CN" altLang="en-US" sz="2000" b="1" dirty="0" smtClean="0">
                <a:solidFill>
                  <a:srgbClr val="0070C0"/>
                </a:solidFill>
                <a:latin typeface="华文楷体" pitchFamily="2" charset="-122"/>
                <a:ea typeface="华文楷体" pitchFamily="2" charset="-122"/>
              </a:rPr>
              <a:t>所有人</a:t>
            </a:r>
            <a:endParaRPr lang="en-US" altLang="zh-CN" sz="2000" b="1" dirty="0">
              <a:solidFill>
                <a:srgbClr val="0070C0"/>
              </a:solidFill>
              <a:latin typeface="华文楷体" pitchFamily="2" charset="-122"/>
              <a:ea typeface="华文楷体" pitchFamily="2" charset="-122"/>
            </a:endParaRPr>
          </a:p>
          <a:p>
            <a:r>
              <a:rPr lang="en-US" altLang="zh-CN" sz="2000" b="1" dirty="0" smtClean="0">
                <a:solidFill>
                  <a:srgbClr val="0070C0"/>
                </a:solidFill>
                <a:latin typeface="华文楷体" pitchFamily="2" charset="-122"/>
                <a:ea typeface="华文楷体" pitchFamily="2" charset="-122"/>
              </a:rPr>
              <a:t>or</a:t>
            </a:r>
            <a:r>
              <a:rPr lang="zh-CN" altLang="en-US" sz="2000" b="1" dirty="0" smtClean="0">
                <a:solidFill>
                  <a:srgbClr val="0070C0"/>
                </a:solidFill>
                <a:latin typeface="华文楷体" pitchFamily="2" charset="-122"/>
                <a:ea typeface="华文楷体" pitchFamily="2" charset="-122"/>
              </a:rPr>
              <a:t>克隆体</a:t>
            </a:r>
            <a:r>
              <a:rPr lang="en-US" altLang="zh-CN" sz="2000" b="1" dirty="0">
                <a:solidFill>
                  <a:srgbClr val="0070C0"/>
                </a:solidFill>
                <a:latin typeface="华文楷体" pitchFamily="2" charset="-122"/>
                <a:ea typeface="华文楷体" pitchFamily="2" charset="-122"/>
              </a:rPr>
              <a:t> </a:t>
            </a:r>
            <a:r>
              <a:rPr lang="en-US" altLang="zh-CN" sz="2000" b="1" dirty="0" smtClean="0">
                <a:solidFill>
                  <a:srgbClr val="0070C0"/>
                </a:solidFill>
                <a:latin typeface="华文楷体" pitchFamily="2" charset="-122"/>
                <a:ea typeface="华文楷体" pitchFamily="2" charset="-122"/>
              </a:rPr>
              <a:t>      </a:t>
            </a:r>
            <a:r>
              <a:rPr lang="zh-CN" altLang="en-US" sz="2000" b="1" dirty="0" smtClean="0">
                <a:solidFill>
                  <a:srgbClr val="0070C0"/>
                </a:solidFill>
                <a:latin typeface="华文楷体" pitchFamily="2" charset="-122"/>
                <a:ea typeface="华文楷体" pitchFamily="2" charset="-122"/>
              </a:rPr>
              <a:t>（配偶</a:t>
            </a:r>
            <a:r>
              <a:rPr lang="en-US" altLang="zh-CN" sz="2000" b="1" dirty="0" smtClean="0">
                <a:solidFill>
                  <a:srgbClr val="0070C0"/>
                </a:solidFill>
                <a:latin typeface="华文楷体" pitchFamily="2" charset="-122"/>
                <a:ea typeface="华文楷体" pitchFamily="2" charset="-122"/>
              </a:rPr>
              <a:t>/</a:t>
            </a:r>
            <a:r>
              <a:rPr lang="zh-CN" altLang="en-US" sz="2000" b="1" dirty="0" smtClean="0">
                <a:solidFill>
                  <a:srgbClr val="0070C0"/>
                </a:solidFill>
                <a:latin typeface="华文楷体" pitchFamily="2" charset="-122"/>
                <a:ea typeface="华文楷体" pitchFamily="2" charset="-122"/>
              </a:rPr>
              <a:t>未分家子女</a:t>
            </a:r>
            <a:r>
              <a:rPr lang="en-US" altLang="zh-CN" sz="2000" b="1" dirty="0">
                <a:solidFill>
                  <a:srgbClr val="0070C0"/>
                </a:solidFill>
                <a:latin typeface="华文楷体" pitchFamily="2" charset="-122"/>
                <a:ea typeface="华文楷体" pitchFamily="2" charset="-122"/>
              </a:rPr>
              <a:t> </a:t>
            </a:r>
            <a:r>
              <a:rPr lang="zh-CN" altLang="en-US" sz="2000" b="1" dirty="0" smtClean="0">
                <a:solidFill>
                  <a:srgbClr val="0070C0"/>
                </a:solidFill>
                <a:latin typeface="华文楷体" pitchFamily="2" charset="-122"/>
                <a:ea typeface="华文楷体" pitchFamily="2" charset="-122"/>
              </a:rPr>
              <a:t>）</a:t>
            </a:r>
            <a:r>
              <a:rPr lang="en-US" altLang="zh-CN" sz="2000" b="1" dirty="0" smtClean="0">
                <a:solidFill>
                  <a:srgbClr val="0070C0"/>
                </a:solidFill>
                <a:latin typeface="华文楷体" pitchFamily="2" charset="-122"/>
                <a:ea typeface="华文楷体" pitchFamily="2" charset="-122"/>
              </a:rPr>
              <a:t>   </a:t>
            </a:r>
            <a:endParaRPr lang="zh-CN" altLang="en-US" sz="2000" b="1" dirty="0">
              <a:solidFill>
                <a:srgbClr val="0070C0"/>
              </a:solidFill>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2479C47-31F4-4989-B9B8-3DD5DF2ADEA0}" type="slidenum">
              <a:rPr lang="en-US" altLang="zh-CN" sz="1400" smtClean="0">
                <a:solidFill>
                  <a:schemeClr val="bg2"/>
                </a:solidFill>
                <a:latin typeface="Arial" pitchFamily="34" charset="0"/>
              </a:rPr>
              <a:pPr eaLnBrk="1" hangingPunct="1"/>
              <a:t>19</a:t>
            </a:fld>
            <a:endParaRPr lang="en-US" altLang="zh-CN" sz="1400" smtClean="0">
              <a:solidFill>
                <a:schemeClr val="bg2"/>
              </a:solidFill>
              <a:latin typeface="Arial" pitchFamily="34" charset="0"/>
            </a:endParaRPr>
          </a:p>
        </p:txBody>
      </p:sp>
      <p:sp>
        <p:nvSpPr>
          <p:cNvPr id="21507" name="Rectangle 3"/>
          <p:cNvSpPr>
            <a:spLocks noGrp="1" noChangeArrowheads="1"/>
          </p:cNvSpPr>
          <p:nvPr>
            <p:ph type="body" idx="1"/>
          </p:nvPr>
        </p:nvSpPr>
        <p:spPr>
          <a:xfrm>
            <a:off x="1033264" y="1484784"/>
            <a:ext cx="6707088" cy="5113338"/>
          </a:xfrm>
        </p:spPr>
        <p:txBody>
          <a:bodyPr/>
          <a:lstStyle/>
          <a:p>
            <a:pPr eaLnBrk="1" hangingPunct="1">
              <a:lnSpc>
                <a:spcPct val="90000"/>
              </a:lnSpc>
              <a:buFont typeface="Monotype Sorts" pitchFamily="2" charset="2"/>
              <a:buNone/>
            </a:pPr>
            <a:r>
              <a:rPr lang="en-US" altLang="zh-CN" sz="2400" b="1" dirty="0" smtClean="0">
                <a:latin typeface="Times New Roman" pitchFamily="18" charset="0"/>
              </a:rPr>
              <a:t>class Alpha { </a:t>
            </a:r>
          </a:p>
          <a:p>
            <a:pPr eaLnBrk="1" hangingPunct="1">
              <a:lnSpc>
                <a:spcPct val="90000"/>
              </a:lnSpc>
              <a:buFont typeface="Monotype Sorts" pitchFamily="2" charset="2"/>
              <a:buNone/>
            </a:pPr>
            <a:r>
              <a:rPr lang="en-US" altLang="zh-CN" sz="2400" b="1" dirty="0" smtClean="0">
                <a:latin typeface="Times New Roman" pitchFamily="18" charset="0"/>
              </a:rPr>
              <a:t>	private </a:t>
            </a:r>
            <a:r>
              <a:rPr lang="en-US" altLang="zh-CN" sz="2400" b="1" dirty="0" err="1" smtClean="0">
                <a:latin typeface="Times New Roman" pitchFamily="18" charset="0"/>
              </a:rPr>
              <a:t>int</a:t>
            </a:r>
            <a:r>
              <a:rPr lang="en-US" altLang="zh-CN" sz="2400" b="1" dirty="0" smtClean="0">
                <a:latin typeface="Times New Roman" pitchFamily="18" charset="0"/>
              </a:rPr>
              <a:t> </a:t>
            </a:r>
            <a:r>
              <a:rPr lang="en-US" altLang="zh-CN" sz="2400" b="1" dirty="0" err="1" smtClean="0">
                <a:latin typeface="Times New Roman" pitchFamily="18" charset="0"/>
              </a:rPr>
              <a:t>iamprivate</a:t>
            </a:r>
            <a:r>
              <a:rPr lang="en-US" altLang="zh-CN" sz="2400" b="1" dirty="0" smtClean="0">
                <a:latin typeface="Times New Roman" pitchFamily="18" charset="0"/>
              </a:rPr>
              <a:t>; </a:t>
            </a:r>
          </a:p>
          <a:p>
            <a:pPr eaLnBrk="1" hangingPunct="1">
              <a:lnSpc>
                <a:spcPct val="90000"/>
              </a:lnSpc>
              <a:buFont typeface="Monotype Sorts" pitchFamily="2" charset="2"/>
              <a:buNone/>
            </a:pPr>
            <a:r>
              <a:rPr lang="en-US" altLang="zh-CN" sz="2400" b="1" dirty="0" smtClean="0">
                <a:latin typeface="Times New Roman" pitchFamily="18" charset="0"/>
              </a:rPr>
              <a:t>	private void </a:t>
            </a:r>
            <a:r>
              <a:rPr lang="en-US" altLang="zh-CN" sz="2400" b="1" dirty="0" err="1" smtClean="0">
                <a:latin typeface="Times New Roman" pitchFamily="18" charset="0"/>
              </a:rPr>
              <a:t>privateMethod</a:t>
            </a:r>
            <a:r>
              <a:rPr lang="en-US" altLang="zh-CN" sz="2400" b="1" dirty="0" smtClean="0">
                <a:latin typeface="Times New Roman" pitchFamily="18" charset="0"/>
              </a:rPr>
              <a:t>() {</a:t>
            </a:r>
          </a:p>
          <a:p>
            <a:pPr eaLnBrk="1" hangingPunct="1">
              <a:lnSpc>
                <a:spcPct val="90000"/>
              </a:lnSpc>
              <a:buFont typeface="Monotype Sorts" pitchFamily="2" charset="2"/>
              <a:buNone/>
            </a:pPr>
            <a:r>
              <a:rPr lang="en-US" altLang="zh-CN" sz="2400" b="1" dirty="0" smtClean="0">
                <a:latin typeface="Times New Roman" pitchFamily="18" charset="0"/>
              </a:rPr>
              <a:t>		 </a:t>
            </a:r>
            <a:r>
              <a:rPr lang="en-US" altLang="zh-CN" sz="2400" b="1" dirty="0" err="1" smtClean="0">
                <a:latin typeface="Times New Roman" pitchFamily="18" charset="0"/>
              </a:rPr>
              <a:t>System.out.println</a:t>
            </a:r>
            <a:r>
              <a:rPr lang="en-US" altLang="zh-CN" sz="2400" b="1" dirty="0" smtClean="0">
                <a:latin typeface="Times New Roman" pitchFamily="18" charset="0"/>
              </a:rPr>
              <a:t>("</a:t>
            </a:r>
            <a:r>
              <a:rPr lang="en-US" altLang="zh-CN" sz="2400" b="1" dirty="0" err="1" smtClean="0">
                <a:latin typeface="Times New Roman" pitchFamily="18" charset="0"/>
              </a:rPr>
              <a:t>privateMethod</a:t>
            </a:r>
            <a:r>
              <a:rPr lang="en-US" altLang="zh-CN" sz="2400" b="1" dirty="0" smtClean="0">
                <a:latin typeface="Times New Roman" pitchFamily="18" charset="0"/>
              </a:rPr>
              <a:t>"); </a:t>
            </a:r>
          </a:p>
          <a:p>
            <a:pPr eaLnBrk="1" hangingPunct="1">
              <a:lnSpc>
                <a:spcPct val="90000"/>
              </a:lnSpc>
              <a:buFont typeface="Monotype Sorts" pitchFamily="2" charset="2"/>
              <a:buNone/>
            </a:pPr>
            <a:r>
              <a:rPr lang="en-US" altLang="zh-CN" sz="2400" b="1" dirty="0" smtClean="0">
                <a:latin typeface="Times New Roman" pitchFamily="18" charset="0"/>
              </a:rPr>
              <a:t>	}</a:t>
            </a:r>
          </a:p>
          <a:p>
            <a:pPr eaLnBrk="1" hangingPunct="1">
              <a:lnSpc>
                <a:spcPct val="90000"/>
              </a:lnSpc>
              <a:buFont typeface="Monotype Sorts" pitchFamily="2" charset="2"/>
              <a:buNone/>
            </a:pPr>
            <a:r>
              <a:rPr lang="en-US" altLang="zh-CN" sz="2400" b="1" dirty="0" smtClean="0">
                <a:latin typeface="Times New Roman" pitchFamily="18" charset="0"/>
              </a:rPr>
              <a:t>} </a:t>
            </a:r>
          </a:p>
          <a:p>
            <a:pPr eaLnBrk="1" hangingPunct="1">
              <a:lnSpc>
                <a:spcPct val="90000"/>
              </a:lnSpc>
              <a:buFont typeface="Monotype Sorts" pitchFamily="2" charset="2"/>
              <a:buNone/>
            </a:pPr>
            <a:r>
              <a:rPr lang="en-US" altLang="zh-CN" sz="2400" b="1" dirty="0" smtClean="0">
                <a:latin typeface="Times New Roman" pitchFamily="18" charset="0"/>
              </a:rPr>
              <a:t>class Beta { </a:t>
            </a:r>
          </a:p>
          <a:p>
            <a:pPr eaLnBrk="1" hangingPunct="1">
              <a:lnSpc>
                <a:spcPct val="90000"/>
              </a:lnSpc>
              <a:buFont typeface="Monotype Sorts" pitchFamily="2" charset="2"/>
              <a:buNone/>
            </a:pPr>
            <a:r>
              <a:rPr lang="en-US" altLang="zh-CN" sz="2400" b="1" dirty="0" smtClean="0">
                <a:latin typeface="Times New Roman" pitchFamily="18" charset="0"/>
              </a:rPr>
              <a:t>	void </a:t>
            </a:r>
            <a:r>
              <a:rPr lang="en-US" altLang="zh-CN" sz="2400" b="1" dirty="0" err="1" smtClean="0">
                <a:latin typeface="Times New Roman" pitchFamily="18" charset="0"/>
              </a:rPr>
              <a:t>accessMethod</a:t>
            </a:r>
            <a:r>
              <a:rPr lang="en-US" altLang="zh-CN" sz="2400" b="1" dirty="0" smtClean="0">
                <a:latin typeface="Times New Roman" pitchFamily="18" charset="0"/>
              </a:rPr>
              <a:t>() { </a:t>
            </a:r>
          </a:p>
          <a:p>
            <a:pPr eaLnBrk="1" hangingPunct="1">
              <a:lnSpc>
                <a:spcPct val="90000"/>
              </a:lnSpc>
              <a:buFont typeface="Monotype Sorts" pitchFamily="2" charset="2"/>
              <a:buNone/>
            </a:pPr>
            <a:r>
              <a:rPr lang="en-US" altLang="zh-CN" sz="2400" b="1" dirty="0" smtClean="0">
                <a:latin typeface="Times New Roman" pitchFamily="18" charset="0"/>
              </a:rPr>
              <a:t>		Alpha a = new Alpha(); </a:t>
            </a:r>
          </a:p>
          <a:p>
            <a:pPr eaLnBrk="1" hangingPunct="1">
              <a:lnSpc>
                <a:spcPct val="90000"/>
              </a:lnSpc>
              <a:buFont typeface="Monotype Sorts" pitchFamily="2" charset="2"/>
              <a:buNone/>
            </a:pPr>
            <a:r>
              <a:rPr lang="en-US" altLang="zh-CN" sz="2400" b="1" dirty="0" smtClean="0">
                <a:latin typeface="Times New Roman" pitchFamily="18" charset="0"/>
              </a:rPr>
              <a:t>		</a:t>
            </a:r>
            <a:r>
              <a:rPr lang="en-US" altLang="zh-CN" sz="2400" b="1" dirty="0" err="1" smtClean="0">
                <a:solidFill>
                  <a:srgbClr val="0070C0"/>
                </a:solidFill>
                <a:latin typeface="Times New Roman" pitchFamily="18" charset="0"/>
              </a:rPr>
              <a:t>a.iamprivate</a:t>
            </a:r>
            <a:r>
              <a:rPr lang="en-US" altLang="zh-CN" sz="2400" b="1" dirty="0" smtClean="0">
                <a:solidFill>
                  <a:srgbClr val="0070C0"/>
                </a:solidFill>
                <a:latin typeface="Times New Roman" pitchFamily="18" charset="0"/>
              </a:rPr>
              <a:t> = 10; </a:t>
            </a:r>
          </a:p>
          <a:p>
            <a:pPr eaLnBrk="1" hangingPunct="1">
              <a:lnSpc>
                <a:spcPct val="90000"/>
              </a:lnSpc>
              <a:buFont typeface="Monotype Sorts" pitchFamily="2" charset="2"/>
              <a:buNone/>
            </a:pPr>
            <a:r>
              <a:rPr lang="en-US" altLang="zh-CN" sz="2400" b="1" dirty="0" smtClean="0">
                <a:latin typeface="Times New Roman" pitchFamily="18" charset="0"/>
              </a:rPr>
              <a:t>		</a:t>
            </a:r>
            <a:r>
              <a:rPr lang="en-US" altLang="zh-CN" sz="2400" b="1" dirty="0" err="1" smtClean="0">
                <a:solidFill>
                  <a:srgbClr val="0070C0"/>
                </a:solidFill>
                <a:latin typeface="Times New Roman" pitchFamily="18" charset="0"/>
              </a:rPr>
              <a:t>a.privateMethod</a:t>
            </a:r>
            <a:r>
              <a:rPr lang="en-US" altLang="zh-CN" sz="2400" b="1" dirty="0" smtClean="0">
                <a:solidFill>
                  <a:srgbClr val="0070C0"/>
                </a:solidFill>
                <a:latin typeface="Times New Roman" pitchFamily="18" charset="0"/>
              </a:rPr>
              <a:t>();</a:t>
            </a:r>
            <a:r>
              <a:rPr lang="en-US" altLang="zh-CN" sz="2400" b="1" dirty="0" smtClean="0">
                <a:latin typeface="Times New Roman" pitchFamily="18" charset="0"/>
              </a:rPr>
              <a:t> </a:t>
            </a:r>
          </a:p>
          <a:p>
            <a:pPr eaLnBrk="1" hangingPunct="1">
              <a:lnSpc>
                <a:spcPct val="90000"/>
              </a:lnSpc>
              <a:buFont typeface="Monotype Sorts" pitchFamily="2" charset="2"/>
              <a:buNone/>
            </a:pPr>
            <a:r>
              <a:rPr lang="en-US" altLang="zh-CN" sz="2400" b="1" dirty="0" smtClean="0">
                <a:latin typeface="Times New Roman" pitchFamily="18" charset="0"/>
              </a:rPr>
              <a:t>	} </a:t>
            </a:r>
          </a:p>
          <a:p>
            <a:pPr eaLnBrk="1" hangingPunct="1">
              <a:lnSpc>
                <a:spcPct val="90000"/>
              </a:lnSpc>
              <a:buFont typeface="Monotype Sorts" pitchFamily="2" charset="2"/>
              <a:buNone/>
            </a:pPr>
            <a:r>
              <a:rPr lang="en-US" altLang="zh-CN" sz="2400" b="1" dirty="0" smtClean="0">
                <a:latin typeface="Times New Roman" pitchFamily="18" charset="0"/>
              </a:rPr>
              <a:t>} </a:t>
            </a:r>
          </a:p>
        </p:txBody>
      </p:sp>
      <p:sp>
        <p:nvSpPr>
          <p:cNvPr id="28676" name="Text Box 4"/>
          <p:cNvSpPr>
            <a:spLocks noGrp="1" noChangeArrowheads="1"/>
          </p:cNvSpPr>
          <p:nvPr>
            <p:ph type="title"/>
          </p:nvPr>
        </p:nvSpPr>
        <p:spPr>
          <a:xfrm>
            <a:off x="1187450" y="228600"/>
            <a:ext cx="6991350" cy="1143000"/>
          </a:xfrm>
        </p:spPr>
        <p:txBody>
          <a:bodyPr/>
          <a:lstStyle/>
          <a:p>
            <a:pPr eaLnBrk="1" hangingPunct="1">
              <a:defRPr/>
            </a:pPr>
            <a:r>
              <a:rPr lang="zh-CN" altLang="en-US" b="1" kern="1200" dirty="0" smtClean="0">
                <a:solidFill>
                  <a:schemeClr val="accent2"/>
                </a:solidFill>
                <a:latin typeface="Times New Roman" pitchFamily="18" charset="0"/>
                <a:cs typeface="+mn-cs"/>
              </a:rPr>
              <a:t>访问控制</a:t>
            </a:r>
            <a:r>
              <a:rPr lang="en-US" altLang="zh-CN" b="1" kern="1200" dirty="0" smtClean="0">
                <a:solidFill>
                  <a:schemeClr val="accent2"/>
                </a:solidFill>
                <a:latin typeface="Times New Roman" pitchFamily="18" charset="0"/>
                <a:cs typeface="+mn-cs"/>
              </a:rPr>
              <a:t>—private</a:t>
            </a:r>
          </a:p>
        </p:txBody>
      </p:sp>
      <p:sp>
        <p:nvSpPr>
          <p:cNvPr id="99333" name="Rectangle 5"/>
          <p:cNvSpPr>
            <a:spLocks noChangeArrowheads="1"/>
          </p:cNvSpPr>
          <p:nvPr/>
        </p:nvSpPr>
        <p:spPr bwMode="auto">
          <a:xfrm>
            <a:off x="4963517" y="5157192"/>
            <a:ext cx="1336675" cy="376237"/>
          </a:xfrm>
          <a:prstGeom prst="rect">
            <a:avLst/>
          </a:prstGeom>
          <a:solidFill>
            <a:srgbClr val="FF0000"/>
          </a:solidFill>
          <a:ln w="9525">
            <a:solidFill>
              <a:schemeClr val="accent1"/>
            </a:solidFill>
            <a:miter lim="800000"/>
            <a:headEnd/>
            <a:tailEnd/>
          </a:ln>
        </p:spPr>
        <p:txBody>
          <a:bodyPr wrap="none">
            <a:spAutoFit/>
          </a:bodyPr>
          <a:lstStyle/>
          <a:p>
            <a:r>
              <a:rPr lang="en-US" altLang="zh-CN" sz="1800" b="1">
                <a:latin typeface="Arial Unicode MS" pitchFamily="34" charset="-122"/>
              </a:rPr>
              <a:t>// illegal</a:t>
            </a:r>
          </a:p>
        </p:txBody>
      </p:sp>
      <p:sp>
        <p:nvSpPr>
          <p:cNvPr id="99334" name="Rectangle 6"/>
          <p:cNvSpPr>
            <a:spLocks noChangeArrowheads="1"/>
          </p:cNvSpPr>
          <p:nvPr/>
        </p:nvSpPr>
        <p:spPr bwMode="auto">
          <a:xfrm>
            <a:off x="4973439" y="5582667"/>
            <a:ext cx="1327150" cy="36671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a:latin typeface="Arial Unicode MS" pitchFamily="34" charset="-122"/>
              </a:rPr>
              <a:t>// illegal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333"/>
                                        </p:tgtEl>
                                        <p:attrNameLst>
                                          <p:attrName>style.visibility</p:attrName>
                                        </p:attrNameLst>
                                      </p:cBhvr>
                                      <p:to>
                                        <p:strVal val="visible"/>
                                      </p:to>
                                    </p:set>
                                    <p:anim calcmode="lin" valueType="num">
                                      <p:cBhvr additive="base">
                                        <p:cTn id="7" dur="500" fill="hold"/>
                                        <p:tgtEl>
                                          <p:spTgt spid="99333"/>
                                        </p:tgtEl>
                                        <p:attrNameLst>
                                          <p:attrName>ppt_x</p:attrName>
                                        </p:attrNameLst>
                                      </p:cBhvr>
                                      <p:tavLst>
                                        <p:tav tm="0">
                                          <p:val>
                                            <p:strVal val="1+#ppt_w/2"/>
                                          </p:val>
                                        </p:tav>
                                        <p:tav tm="100000">
                                          <p:val>
                                            <p:strVal val="#ppt_x"/>
                                          </p:val>
                                        </p:tav>
                                      </p:tavLst>
                                    </p:anim>
                                    <p:anim calcmode="lin" valueType="num">
                                      <p:cBhvr additive="base">
                                        <p:cTn id="8" dur="500" fill="hold"/>
                                        <p:tgtEl>
                                          <p:spTgt spid="993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9334"/>
                                        </p:tgtEl>
                                        <p:attrNameLst>
                                          <p:attrName>style.visibility</p:attrName>
                                        </p:attrNameLst>
                                      </p:cBhvr>
                                      <p:to>
                                        <p:strVal val="visible"/>
                                      </p:to>
                                    </p:set>
                                    <p:anim calcmode="lin" valueType="num">
                                      <p:cBhvr additive="base">
                                        <p:cTn id="13" dur="500" fill="hold"/>
                                        <p:tgtEl>
                                          <p:spTgt spid="99334"/>
                                        </p:tgtEl>
                                        <p:attrNameLst>
                                          <p:attrName>ppt_x</p:attrName>
                                        </p:attrNameLst>
                                      </p:cBhvr>
                                      <p:tavLst>
                                        <p:tav tm="0">
                                          <p:val>
                                            <p:strVal val="1+#ppt_w/2"/>
                                          </p:val>
                                        </p:tav>
                                        <p:tav tm="100000">
                                          <p:val>
                                            <p:strVal val="#ppt_x"/>
                                          </p:val>
                                        </p:tav>
                                      </p:tavLst>
                                    </p:anim>
                                    <p:anim calcmode="lin" valueType="num">
                                      <p:cBhvr additive="base">
                                        <p:cTn id="14" dur="500" fill="hold"/>
                                        <p:tgtEl>
                                          <p:spTgt spid="993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animBg="1" autoUpdateAnimBg="0"/>
      <p:bldP spid="9933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F3B6621-390B-45DB-96A8-DD64A33CFDF3}" type="slidenum">
              <a:rPr lang="en-US" altLang="zh-CN" sz="1400" smtClean="0">
                <a:solidFill>
                  <a:schemeClr val="bg2"/>
                </a:solidFill>
                <a:latin typeface="Arial" pitchFamily="34" charset="0"/>
              </a:rPr>
              <a:pPr eaLnBrk="1" hangingPunct="1"/>
              <a:t>2</a:t>
            </a:fld>
            <a:endParaRPr lang="en-US" altLang="zh-CN" sz="1400" smtClean="0">
              <a:solidFill>
                <a:schemeClr val="bg2"/>
              </a:solidFill>
              <a:latin typeface="Arial" pitchFamily="34" charset="0"/>
            </a:endParaRPr>
          </a:p>
        </p:txBody>
      </p:sp>
      <p:sp>
        <p:nvSpPr>
          <p:cNvPr id="4099" name="Text Box 4"/>
          <p:cNvSpPr txBox="1">
            <a:spLocks noChangeArrowheads="1"/>
          </p:cNvSpPr>
          <p:nvPr/>
        </p:nvSpPr>
        <p:spPr bwMode="auto">
          <a:xfrm>
            <a:off x="1600200" y="609600"/>
            <a:ext cx="3773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对象的基本概念</a:t>
            </a:r>
            <a:endParaRPr lang="zh-CN" altLang="en-US">
              <a:solidFill>
                <a:schemeClr val="accent2"/>
              </a:solidFill>
            </a:endParaRPr>
          </a:p>
        </p:txBody>
      </p:sp>
      <p:sp>
        <p:nvSpPr>
          <p:cNvPr id="4100" name="Text Box 5"/>
          <p:cNvSpPr txBox="1">
            <a:spLocks noChangeArrowheads="1"/>
          </p:cNvSpPr>
          <p:nvPr/>
        </p:nvSpPr>
        <p:spPr bwMode="auto">
          <a:xfrm>
            <a:off x="827584" y="1628800"/>
            <a:ext cx="7992888"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dirty="0">
                <a:solidFill>
                  <a:schemeClr val="accent2"/>
                </a:solidFill>
              </a:rPr>
              <a:t>面向对象程序语言三个关键特点：</a:t>
            </a:r>
          </a:p>
          <a:p>
            <a:pPr eaLnBrk="1" hangingPunct="1">
              <a:spcBef>
                <a:spcPts val="1200"/>
              </a:spcBef>
            </a:pPr>
            <a:r>
              <a:rPr lang="zh-CN" altLang="en-US" sz="2800" b="1" dirty="0">
                <a:solidFill>
                  <a:schemeClr val="accent2"/>
                </a:solidFill>
                <a:sym typeface="Wingdings" pitchFamily="2" charset="2"/>
              </a:rPr>
              <a:t></a:t>
            </a:r>
            <a:r>
              <a:rPr lang="zh-CN" altLang="en-US" sz="2800" b="1" dirty="0">
                <a:solidFill>
                  <a:schemeClr val="accent2"/>
                </a:solidFill>
              </a:rPr>
              <a:t>封装 </a:t>
            </a:r>
            <a:r>
              <a:rPr lang="en-US" altLang="zh-CN" sz="2800" b="1" dirty="0">
                <a:solidFill>
                  <a:schemeClr val="accent2"/>
                </a:solidFill>
              </a:rPr>
              <a:t>( Encapsulation )</a:t>
            </a:r>
          </a:p>
          <a:p>
            <a:pPr eaLnBrk="1" hangingPunct="1"/>
            <a:r>
              <a:rPr lang="zh-CN" altLang="en-US" sz="2000" b="1" dirty="0" smtClean="0">
                <a:solidFill>
                  <a:schemeClr val="accent2"/>
                </a:solidFill>
              </a:rPr>
              <a:t>        将</a:t>
            </a:r>
            <a:r>
              <a:rPr lang="zh-CN" altLang="en-US" sz="2000" b="1" dirty="0">
                <a:solidFill>
                  <a:schemeClr val="accent2"/>
                </a:solidFill>
              </a:rPr>
              <a:t>对象的数据与操作数据的</a:t>
            </a:r>
            <a:r>
              <a:rPr lang="zh-CN" altLang="en-US" sz="2000" b="1" dirty="0" smtClean="0">
                <a:solidFill>
                  <a:schemeClr val="accent2"/>
                </a:solidFill>
              </a:rPr>
              <a:t>方法相结合，通过方法将对象的数据与实现细节保护起来，就称为封装。</a:t>
            </a:r>
            <a:endParaRPr lang="en-US" altLang="zh-CN" sz="2000" b="1" dirty="0">
              <a:solidFill>
                <a:schemeClr val="accent2"/>
              </a:solidFill>
            </a:endParaRPr>
          </a:p>
          <a:p>
            <a:pPr eaLnBrk="1" hangingPunct="1">
              <a:spcBef>
                <a:spcPts val="1200"/>
              </a:spcBef>
            </a:pPr>
            <a:r>
              <a:rPr lang="en-US" altLang="zh-CN" sz="2800" b="1" dirty="0">
                <a:solidFill>
                  <a:schemeClr val="accent2"/>
                </a:solidFill>
                <a:sym typeface="Wingdings" pitchFamily="2" charset="2"/>
              </a:rPr>
              <a:t></a:t>
            </a:r>
            <a:r>
              <a:rPr lang="zh-CN" altLang="en-US" sz="2800" b="1" dirty="0">
                <a:solidFill>
                  <a:schemeClr val="accent2"/>
                </a:solidFill>
              </a:rPr>
              <a:t>继承 </a:t>
            </a:r>
            <a:r>
              <a:rPr lang="en-US" altLang="zh-CN" sz="2800" b="1" dirty="0">
                <a:solidFill>
                  <a:schemeClr val="accent2"/>
                </a:solidFill>
              </a:rPr>
              <a:t>( Inheritance )</a:t>
            </a:r>
          </a:p>
          <a:p>
            <a:pPr eaLnBrk="1" hangingPunct="1"/>
            <a:r>
              <a:rPr lang="zh-CN" altLang="en-US" sz="2000" b="1" dirty="0" smtClean="0">
                <a:solidFill>
                  <a:srgbClr val="000066"/>
                </a:solidFill>
              </a:rPr>
              <a:t>        子</a:t>
            </a:r>
            <a:r>
              <a:rPr lang="zh-CN" altLang="en-US" sz="2000" b="1" dirty="0">
                <a:solidFill>
                  <a:srgbClr val="000066"/>
                </a:solidFill>
              </a:rPr>
              <a:t>类继承父类的</a:t>
            </a:r>
            <a:r>
              <a:rPr lang="zh-CN" altLang="en-US" sz="2000" b="1" dirty="0" smtClean="0">
                <a:solidFill>
                  <a:srgbClr val="000066"/>
                </a:solidFill>
              </a:rPr>
              <a:t>状态和行为，子类可以重用父类中的这部分代码。</a:t>
            </a:r>
            <a:r>
              <a:rPr lang="en-US" altLang="zh-CN" sz="2000" b="1" dirty="0" smtClean="0">
                <a:solidFill>
                  <a:srgbClr val="000066"/>
                </a:solidFill>
              </a:rPr>
              <a:t>Java</a:t>
            </a:r>
            <a:r>
              <a:rPr lang="zh-CN" altLang="en-US" sz="2000" b="1" dirty="0" smtClean="0">
                <a:solidFill>
                  <a:srgbClr val="000066"/>
                </a:solidFill>
              </a:rPr>
              <a:t>只支持单继承，类的层次结构为树型而非网状结构。</a:t>
            </a:r>
            <a:endParaRPr lang="en-US" altLang="zh-CN" sz="2800" b="1" dirty="0">
              <a:solidFill>
                <a:schemeClr val="accent2"/>
              </a:solidFill>
            </a:endParaRPr>
          </a:p>
          <a:p>
            <a:pPr eaLnBrk="1" hangingPunct="1">
              <a:spcBef>
                <a:spcPts val="1200"/>
              </a:spcBef>
            </a:pPr>
            <a:r>
              <a:rPr lang="en-US" altLang="zh-CN" sz="2800" b="1" dirty="0">
                <a:solidFill>
                  <a:schemeClr val="accent2"/>
                </a:solidFill>
                <a:sym typeface="Wingdings" pitchFamily="2" charset="2"/>
              </a:rPr>
              <a:t></a:t>
            </a:r>
            <a:r>
              <a:rPr lang="zh-CN" altLang="en-US" sz="2800" b="1" dirty="0">
                <a:solidFill>
                  <a:schemeClr val="accent2"/>
                </a:solidFill>
              </a:rPr>
              <a:t>多态 </a:t>
            </a:r>
            <a:r>
              <a:rPr lang="en-US" altLang="zh-CN" sz="2800" b="1" dirty="0">
                <a:solidFill>
                  <a:schemeClr val="accent2"/>
                </a:solidFill>
              </a:rPr>
              <a:t>( Polymorphism )</a:t>
            </a:r>
          </a:p>
          <a:p>
            <a:pPr eaLnBrk="1" hangingPunct="1"/>
            <a:r>
              <a:rPr lang="zh-CN" altLang="en-US" sz="2000" b="1" dirty="0">
                <a:solidFill>
                  <a:srgbClr val="000066"/>
                </a:solidFill>
              </a:rPr>
              <a:t> </a:t>
            </a:r>
            <a:r>
              <a:rPr lang="zh-CN" altLang="en-US" sz="2000" b="1" dirty="0" smtClean="0">
                <a:solidFill>
                  <a:srgbClr val="000066"/>
                </a:solidFill>
              </a:rPr>
              <a:t>        对外一个接口，内部多种实现。通过方法的重载实现</a:t>
            </a:r>
            <a:r>
              <a:rPr lang="zh-CN" altLang="en-US" sz="2000" b="1" dirty="0" smtClean="0">
                <a:solidFill>
                  <a:srgbClr val="C00000"/>
                </a:solidFill>
              </a:rPr>
              <a:t>编译时多态</a:t>
            </a:r>
            <a:r>
              <a:rPr lang="zh-CN" altLang="en-US" sz="2000" b="1" dirty="0" smtClean="0">
                <a:solidFill>
                  <a:srgbClr val="000066"/>
                </a:solidFill>
              </a:rPr>
              <a:t>，而通过类之间的继承性、方法重写以及晚联编技术实现</a:t>
            </a:r>
            <a:r>
              <a:rPr lang="zh-CN" altLang="en-US" sz="2000" b="1" dirty="0" smtClean="0">
                <a:solidFill>
                  <a:srgbClr val="C00000"/>
                </a:solidFill>
              </a:rPr>
              <a:t>运行时多态</a:t>
            </a:r>
            <a:r>
              <a:rPr lang="zh-CN" altLang="en-US" sz="2000" b="1" dirty="0" smtClean="0">
                <a:solidFill>
                  <a:srgbClr val="000066"/>
                </a:solidFill>
              </a:rPr>
              <a:t>。</a:t>
            </a:r>
            <a:endParaRPr lang="en-US" altLang="zh-CN" sz="2800" b="1" dirty="0">
              <a:solidFill>
                <a:schemeClr val="accent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3050B97-49BF-40AB-AC7F-EF14F6AD04AF}" type="slidenum">
              <a:rPr lang="en-US" altLang="zh-CN" sz="1400" smtClean="0">
                <a:solidFill>
                  <a:schemeClr val="bg2"/>
                </a:solidFill>
                <a:latin typeface="Arial" pitchFamily="34" charset="0"/>
              </a:rPr>
              <a:pPr eaLnBrk="1" hangingPunct="1"/>
              <a:t>20</a:t>
            </a:fld>
            <a:endParaRPr lang="en-US" altLang="zh-CN" sz="1400" smtClean="0">
              <a:solidFill>
                <a:schemeClr val="bg2"/>
              </a:solidFill>
              <a:latin typeface="Arial" pitchFamily="34" charset="0"/>
            </a:endParaRPr>
          </a:p>
        </p:txBody>
      </p:sp>
      <p:sp>
        <p:nvSpPr>
          <p:cNvPr id="22531" name="Rectangle 3"/>
          <p:cNvSpPr>
            <a:spLocks noGrp="1" noChangeArrowheads="1"/>
          </p:cNvSpPr>
          <p:nvPr>
            <p:ph type="body" idx="1"/>
          </p:nvPr>
        </p:nvSpPr>
        <p:spPr>
          <a:xfrm>
            <a:off x="713680" y="1556792"/>
            <a:ext cx="8178800" cy="4171950"/>
          </a:xfrm>
        </p:spPr>
        <p:txBody>
          <a:bodyPr/>
          <a:lstStyle/>
          <a:p>
            <a:pPr eaLnBrk="1" hangingPunct="1">
              <a:buFont typeface="Monotype Sorts" pitchFamily="2" charset="2"/>
              <a:buNone/>
            </a:pPr>
            <a:r>
              <a:rPr lang="en-US" altLang="zh-CN" sz="2400" b="1" dirty="0" smtClean="0">
                <a:latin typeface="Times New Roman" pitchFamily="18" charset="0"/>
              </a:rPr>
              <a:t>class Alpha { </a:t>
            </a:r>
          </a:p>
          <a:p>
            <a:pPr eaLnBrk="1" hangingPunct="1">
              <a:buFont typeface="Monotype Sorts" pitchFamily="2" charset="2"/>
              <a:buNone/>
            </a:pPr>
            <a:r>
              <a:rPr lang="en-US" altLang="zh-CN" sz="2400" b="1" dirty="0" smtClean="0">
                <a:latin typeface="Times New Roman" pitchFamily="18" charset="0"/>
              </a:rPr>
              <a:t>	private </a:t>
            </a:r>
            <a:r>
              <a:rPr lang="en-US" altLang="zh-CN" sz="2400" b="1" dirty="0" err="1" smtClean="0">
                <a:latin typeface="Times New Roman" pitchFamily="18" charset="0"/>
              </a:rPr>
              <a:t>int</a:t>
            </a:r>
            <a:r>
              <a:rPr lang="en-US" altLang="zh-CN" sz="2400" b="1" dirty="0" smtClean="0">
                <a:latin typeface="Times New Roman" pitchFamily="18" charset="0"/>
              </a:rPr>
              <a:t> </a:t>
            </a:r>
            <a:r>
              <a:rPr lang="en-US" altLang="zh-CN" sz="2400" b="1" dirty="0" err="1" smtClean="0">
                <a:latin typeface="Times New Roman" pitchFamily="18" charset="0"/>
              </a:rPr>
              <a:t>iamprivate</a:t>
            </a:r>
            <a:r>
              <a:rPr lang="en-US" altLang="zh-CN" sz="2400" b="1" dirty="0" smtClean="0">
                <a:latin typeface="Times New Roman" pitchFamily="18" charset="0"/>
              </a:rPr>
              <a:t>; </a:t>
            </a:r>
          </a:p>
          <a:p>
            <a:pPr eaLnBrk="1" hangingPunct="1">
              <a:buFont typeface="Monotype Sorts" pitchFamily="2" charset="2"/>
              <a:buNone/>
            </a:pPr>
            <a:r>
              <a:rPr lang="en-US" altLang="zh-CN" sz="2400" b="1" dirty="0" smtClean="0">
                <a:latin typeface="Times New Roman" pitchFamily="18" charset="0"/>
              </a:rPr>
              <a:t>	</a:t>
            </a:r>
            <a:r>
              <a:rPr lang="en-US" altLang="zh-CN" sz="2400" b="1" dirty="0" err="1" smtClean="0">
                <a:latin typeface="Times New Roman" pitchFamily="18" charset="0"/>
              </a:rPr>
              <a:t>boolean</a:t>
            </a:r>
            <a:r>
              <a:rPr lang="en-US" altLang="zh-CN" sz="2400" b="1" dirty="0" smtClean="0">
                <a:latin typeface="Times New Roman" pitchFamily="18" charset="0"/>
              </a:rPr>
              <a:t> </a:t>
            </a:r>
            <a:r>
              <a:rPr lang="en-US" altLang="zh-CN" sz="2400" b="1" dirty="0" err="1" smtClean="0">
                <a:latin typeface="Times New Roman" pitchFamily="18" charset="0"/>
              </a:rPr>
              <a:t>isEqualTo</a:t>
            </a:r>
            <a:r>
              <a:rPr lang="en-US" altLang="zh-CN" sz="2400" b="1" dirty="0" smtClean="0">
                <a:latin typeface="Times New Roman" pitchFamily="18" charset="0"/>
              </a:rPr>
              <a:t>(Alpha </a:t>
            </a:r>
            <a:r>
              <a:rPr lang="en-US" altLang="zh-CN" sz="2400" b="1" dirty="0" err="1" smtClean="0">
                <a:latin typeface="Times New Roman" pitchFamily="18" charset="0"/>
              </a:rPr>
              <a:t>anotherAlpha</a:t>
            </a:r>
            <a:r>
              <a:rPr lang="en-US" altLang="zh-CN" sz="2400" b="1" dirty="0" smtClean="0">
                <a:latin typeface="Times New Roman" pitchFamily="18" charset="0"/>
              </a:rPr>
              <a:t>) { </a:t>
            </a:r>
          </a:p>
          <a:p>
            <a:pPr eaLnBrk="1" hangingPunct="1">
              <a:buFont typeface="Monotype Sorts" pitchFamily="2" charset="2"/>
              <a:buNone/>
            </a:pPr>
            <a:r>
              <a:rPr lang="en-US" altLang="zh-CN" sz="2400" b="1" dirty="0" smtClean="0">
                <a:latin typeface="Times New Roman" pitchFamily="18" charset="0"/>
              </a:rPr>
              <a:t>		if (</a:t>
            </a:r>
            <a:r>
              <a:rPr lang="en-US" altLang="zh-CN" sz="2400" b="1" dirty="0" err="1" smtClean="0">
                <a:latin typeface="Times New Roman" pitchFamily="18" charset="0"/>
              </a:rPr>
              <a:t>this.iamprivate</a:t>
            </a:r>
            <a:r>
              <a:rPr lang="en-US" altLang="zh-CN" sz="2400" b="1" dirty="0" smtClean="0">
                <a:latin typeface="Times New Roman" pitchFamily="18" charset="0"/>
              </a:rPr>
              <a:t> == </a:t>
            </a:r>
            <a:r>
              <a:rPr lang="en-US" altLang="zh-CN" sz="2400" b="1" dirty="0" err="1" smtClean="0">
                <a:latin typeface="Times New Roman" pitchFamily="18" charset="0"/>
              </a:rPr>
              <a:t>anotherAlpha.iamprivate</a:t>
            </a:r>
            <a:r>
              <a:rPr lang="en-US" altLang="zh-CN" sz="2400" b="1" dirty="0" smtClean="0">
                <a:latin typeface="Times New Roman" pitchFamily="18" charset="0"/>
              </a:rPr>
              <a:t>) 			return true; </a:t>
            </a:r>
          </a:p>
          <a:p>
            <a:pPr eaLnBrk="1" hangingPunct="1">
              <a:buFont typeface="Monotype Sorts" pitchFamily="2" charset="2"/>
              <a:buNone/>
            </a:pPr>
            <a:r>
              <a:rPr lang="en-US" altLang="zh-CN" sz="2400" b="1" dirty="0" smtClean="0">
                <a:latin typeface="Times New Roman" pitchFamily="18" charset="0"/>
              </a:rPr>
              <a:t>		else </a:t>
            </a:r>
          </a:p>
          <a:p>
            <a:pPr eaLnBrk="1" hangingPunct="1">
              <a:buFont typeface="Monotype Sorts" pitchFamily="2" charset="2"/>
              <a:buNone/>
            </a:pPr>
            <a:r>
              <a:rPr lang="en-US" altLang="zh-CN" sz="2400" b="1" dirty="0" smtClean="0">
                <a:latin typeface="Times New Roman" pitchFamily="18" charset="0"/>
              </a:rPr>
              <a:t>			return false;</a:t>
            </a:r>
          </a:p>
          <a:p>
            <a:pPr eaLnBrk="1" hangingPunct="1">
              <a:buFont typeface="Monotype Sorts" pitchFamily="2" charset="2"/>
              <a:buNone/>
            </a:pPr>
            <a:r>
              <a:rPr lang="en-US" altLang="zh-CN" sz="2400" b="1" dirty="0" smtClean="0">
                <a:latin typeface="Times New Roman" pitchFamily="18" charset="0"/>
              </a:rPr>
              <a:t>		 }</a:t>
            </a:r>
          </a:p>
          <a:p>
            <a:pPr eaLnBrk="1" hangingPunct="1">
              <a:buFont typeface="Monotype Sorts" pitchFamily="2" charset="2"/>
              <a:buNone/>
            </a:pPr>
            <a:r>
              <a:rPr lang="en-US" altLang="zh-CN" sz="2400" b="1" dirty="0" smtClean="0">
                <a:latin typeface="Times New Roman" pitchFamily="18" charset="0"/>
              </a:rPr>
              <a:t>	 } </a:t>
            </a:r>
          </a:p>
        </p:txBody>
      </p:sp>
      <p:sp>
        <p:nvSpPr>
          <p:cNvPr id="100358" name="Text Box 6"/>
          <p:cNvSpPr txBox="1">
            <a:spLocks noChangeArrowheads="1"/>
          </p:cNvSpPr>
          <p:nvPr/>
        </p:nvSpPr>
        <p:spPr bwMode="auto">
          <a:xfrm>
            <a:off x="887999" y="5589240"/>
            <a:ext cx="793247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u="sng" dirty="0">
                <a:solidFill>
                  <a:srgbClr val="0070C0"/>
                </a:solidFill>
              </a:rPr>
              <a:t>注意</a:t>
            </a:r>
            <a:r>
              <a:rPr lang="zh-CN" altLang="en-US" b="1" dirty="0">
                <a:solidFill>
                  <a:srgbClr val="0070C0"/>
                </a:solidFill>
              </a:rPr>
              <a:t>：访问控制应用于</a:t>
            </a:r>
            <a:r>
              <a:rPr lang="en-US" altLang="zh-CN" b="1" dirty="0" smtClean="0">
                <a:solidFill>
                  <a:srgbClr val="0070C0"/>
                </a:solidFill>
              </a:rPr>
              <a:t>class</a:t>
            </a:r>
            <a:r>
              <a:rPr lang="zh-CN" altLang="en-US" b="1" dirty="0" smtClean="0">
                <a:solidFill>
                  <a:srgbClr val="0070C0"/>
                </a:solidFill>
              </a:rPr>
              <a:t>层次</a:t>
            </a:r>
            <a:r>
              <a:rPr lang="zh-CN" altLang="en-US" b="1" dirty="0">
                <a:solidFill>
                  <a:srgbClr val="0070C0"/>
                </a:solidFill>
              </a:rPr>
              <a:t>，而不是对象层次。</a:t>
            </a:r>
          </a:p>
        </p:txBody>
      </p:sp>
      <p:sp>
        <p:nvSpPr>
          <p:cNvPr id="22533" name="Text Box 4"/>
          <p:cNvSpPr>
            <a:spLocks noChangeArrowheads="1"/>
          </p:cNvSpPr>
          <p:nvPr/>
        </p:nvSpPr>
        <p:spPr bwMode="auto">
          <a:xfrm>
            <a:off x="1187450" y="230188"/>
            <a:ext cx="69913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4000" b="1" dirty="0" smtClean="0">
                <a:solidFill>
                  <a:schemeClr val="accent2"/>
                </a:solidFill>
              </a:rPr>
              <a:t>访问</a:t>
            </a:r>
            <a:r>
              <a:rPr lang="zh-CN" altLang="en-US" sz="4000" b="1" dirty="0">
                <a:solidFill>
                  <a:schemeClr val="accent2"/>
                </a:solidFill>
              </a:rPr>
              <a:t>控制</a:t>
            </a:r>
            <a:r>
              <a:rPr lang="en-US" altLang="zh-CN" sz="4000" b="1" dirty="0">
                <a:solidFill>
                  <a:schemeClr val="accent2"/>
                </a:solidFill>
              </a:rPr>
              <a:t>—private</a:t>
            </a:r>
          </a:p>
        </p:txBody>
      </p:sp>
      <p:sp>
        <p:nvSpPr>
          <p:cNvPr id="22534"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a:solidFill>
                  <a:srgbClr val="C0C0C0"/>
                </a:solidFill>
                <a:ea typeface="楷体_GB2312"/>
                <a:cs typeface="楷体_GB2312"/>
              </a:rPr>
              <a:t>4-10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3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grpId="0"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22534"/>
                                        </p:tgtEl>
                                        <p:attrNameLst>
                                          <p:attrName>ppt_x</p:attrName>
                                          <p:attrName>ppt_y</p:attrName>
                                        </p:attrNameLst>
                                      </p:cBhvr>
                                    </p:animMotion>
                                    <p:animRot by="1500000">
                                      <p:cBhvr>
                                        <p:cTn id="11" dur="125" fill="hold">
                                          <p:stCondLst>
                                            <p:cond delay="0"/>
                                          </p:stCondLst>
                                        </p:cTn>
                                        <p:tgtEl>
                                          <p:spTgt spid="22534"/>
                                        </p:tgtEl>
                                        <p:attrNameLst>
                                          <p:attrName>r</p:attrName>
                                        </p:attrNameLst>
                                      </p:cBhvr>
                                    </p:animRot>
                                    <p:animRot by="-1500000">
                                      <p:cBhvr>
                                        <p:cTn id="12" dur="125" fill="hold">
                                          <p:stCondLst>
                                            <p:cond delay="125"/>
                                          </p:stCondLst>
                                        </p:cTn>
                                        <p:tgtEl>
                                          <p:spTgt spid="22534"/>
                                        </p:tgtEl>
                                        <p:attrNameLst>
                                          <p:attrName>r</p:attrName>
                                        </p:attrNameLst>
                                      </p:cBhvr>
                                    </p:animRot>
                                    <p:animRot by="-1500000">
                                      <p:cBhvr>
                                        <p:cTn id="13" dur="125" fill="hold">
                                          <p:stCondLst>
                                            <p:cond delay="250"/>
                                          </p:stCondLst>
                                        </p:cTn>
                                        <p:tgtEl>
                                          <p:spTgt spid="22534"/>
                                        </p:tgtEl>
                                        <p:attrNameLst>
                                          <p:attrName>r</p:attrName>
                                        </p:attrNameLst>
                                      </p:cBhvr>
                                    </p:animRot>
                                    <p:animRot by="1500000">
                                      <p:cBhvr>
                                        <p:cTn id="14" dur="125" fill="hold">
                                          <p:stCondLst>
                                            <p:cond delay="375"/>
                                          </p:stCondLst>
                                        </p:cTn>
                                        <p:tgtEl>
                                          <p:spTgt spid="225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autoUpdateAnimBg="0"/>
      <p:bldP spid="225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1C87EC9-A604-45BE-89FA-37824C5ABBC0}" type="slidenum">
              <a:rPr lang="en-US" altLang="zh-CN" sz="1400" smtClean="0">
                <a:solidFill>
                  <a:schemeClr val="bg2"/>
                </a:solidFill>
                <a:latin typeface="Arial" pitchFamily="34" charset="0"/>
              </a:rPr>
              <a:pPr eaLnBrk="1" hangingPunct="1"/>
              <a:t>21</a:t>
            </a:fld>
            <a:endParaRPr lang="en-US" altLang="zh-CN" sz="1400" smtClean="0">
              <a:solidFill>
                <a:schemeClr val="bg2"/>
              </a:solidFill>
              <a:latin typeface="Arial" pitchFamily="34" charset="0"/>
            </a:endParaRPr>
          </a:p>
        </p:txBody>
      </p:sp>
      <p:sp>
        <p:nvSpPr>
          <p:cNvPr id="23555" name="Rectangle 1027"/>
          <p:cNvSpPr>
            <a:spLocks noGrp="1" noChangeArrowheads="1"/>
          </p:cNvSpPr>
          <p:nvPr>
            <p:ph type="body" idx="1"/>
          </p:nvPr>
        </p:nvSpPr>
        <p:spPr>
          <a:xfrm>
            <a:off x="1259632" y="1600200"/>
            <a:ext cx="6162576" cy="4997152"/>
          </a:xfrm>
        </p:spPr>
        <p:txBody>
          <a:bodyPr/>
          <a:lstStyle/>
          <a:p>
            <a:pPr eaLnBrk="1" hangingPunct="1">
              <a:lnSpc>
                <a:spcPct val="90000"/>
              </a:lnSpc>
              <a:buFont typeface="Monotype Sorts" pitchFamily="2" charset="2"/>
              <a:buNone/>
            </a:pPr>
            <a:r>
              <a:rPr lang="en-US" altLang="zh-CN" sz="1800" b="1" dirty="0" smtClean="0">
                <a:latin typeface="Times New Roman" pitchFamily="18" charset="0"/>
              </a:rPr>
              <a:t>package Greek; </a:t>
            </a:r>
          </a:p>
          <a:p>
            <a:pPr eaLnBrk="1" hangingPunct="1">
              <a:lnSpc>
                <a:spcPct val="90000"/>
              </a:lnSpc>
              <a:buFont typeface="Monotype Sorts" pitchFamily="2" charset="2"/>
              <a:buNone/>
            </a:pPr>
            <a:r>
              <a:rPr lang="en-US" altLang="zh-CN" sz="1800" b="1" dirty="0" smtClean="0">
                <a:latin typeface="Times New Roman" pitchFamily="18" charset="0"/>
              </a:rPr>
              <a:t>class Alpha {</a:t>
            </a:r>
          </a:p>
          <a:p>
            <a:pPr eaLnBrk="1" hangingPunct="1">
              <a:lnSpc>
                <a:spcPct val="90000"/>
              </a:lnSpc>
              <a:buFont typeface="Monotype Sorts" pitchFamily="2" charset="2"/>
              <a:buNone/>
            </a:pPr>
            <a:r>
              <a:rPr lang="en-US" altLang="zh-CN" sz="1800" b="1" dirty="0" smtClean="0">
                <a:latin typeface="Times New Roman" pitchFamily="18" charset="0"/>
              </a:rPr>
              <a:t>	 </a:t>
            </a:r>
            <a:r>
              <a:rPr lang="en-US" altLang="zh-CN" sz="1800" b="1" dirty="0" err="1" smtClean="0">
                <a:latin typeface="Times New Roman" pitchFamily="18" charset="0"/>
              </a:rPr>
              <a:t>int</a:t>
            </a:r>
            <a:r>
              <a:rPr lang="en-US" altLang="zh-CN" sz="1800" b="1" dirty="0" smtClean="0">
                <a:latin typeface="Times New Roman" pitchFamily="18" charset="0"/>
              </a:rPr>
              <a:t> </a:t>
            </a:r>
            <a:r>
              <a:rPr lang="en-US" altLang="zh-CN" sz="1800" b="1" dirty="0" err="1" smtClean="0">
                <a:latin typeface="Times New Roman" pitchFamily="18" charset="0"/>
              </a:rPr>
              <a:t>iampackage</a:t>
            </a: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void </a:t>
            </a:r>
            <a:r>
              <a:rPr lang="en-US" altLang="zh-CN" sz="1800" b="1" dirty="0" err="1" smtClean="0">
                <a:latin typeface="Times New Roman" pitchFamily="18" charset="0"/>
              </a:rPr>
              <a:t>packageMethod</a:t>
            </a:r>
            <a:r>
              <a:rPr lang="en-US" altLang="zh-CN" sz="1800" b="1" dirty="0" smtClean="0">
                <a:latin typeface="Times New Roman" pitchFamily="18" charset="0"/>
              </a:rPr>
              <a:t>() { </a:t>
            </a:r>
          </a:p>
          <a:p>
            <a:pPr eaLnBrk="1" hangingPunct="1">
              <a:lnSpc>
                <a:spcPct val="90000"/>
              </a:lnSpc>
              <a:buFont typeface="Monotype Sorts" pitchFamily="2" charset="2"/>
              <a:buNone/>
            </a:pPr>
            <a:r>
              <a:rPr lang="en-US" altLang="zh-CN" sz="1800" b="1" dirty="0" smtClean="0">
                <a:latin typeface="Times New Roman" pitchFamily="18" charset="0"/>
              </a:rPr>
              <a:t>		</a:t>
            </a:r>
            <a:r>
              <a:rPr lang="en-US" altLang="zh-CN" sz="1800" b="1" dirty="0" err="1" smtClean="0">
                <a:latin typeface="Times New Roman" pitchFamily="18" charset="0"/>
              </a:rPr>
              <a:t>System.out.println</a:t>
            </a:r>
            <a:r>
              <a:rPr lang="en-US" altLang="zh-CN" sz="1800" b="1" dirty="0" smtClean="0">
                <a:latin typeface="Times New Roman" pitchFamily="18" charset="0"/>
              </a:rPr>
              <a:t>("</a:t>
            </a:r>
            <a:r>
              <a:rPr lang="en-US" altLang="zh-CN" sz="1800" b="1" dirty="0" err="1" smtClean="0">
                <a:latin typeface="Times New Roman" pitchFamily="18" charset="0"/>
              </a:rPr>
              <a:t>packageMethod</a:t>
            </a:r>
            <a:r>
              <a:rPr lang="en-US" altLang="zh-CN" sz="1800" b="1" dirty="0" smtClean="0">
                <a:latin typeface="Times New Roman" pitchFamily="18" charset="0"/>
              </a:rPr>
              <a:t>");</a:t>
            </a:r>
          </a:p>
          <a:p>
            <a:pPr eaLnBrk="1" hangingPunct="1">
              <a:lnSpc>
                <a:spcPct val="90000"/>
              </a:lnSpc>
              <a:buFont typeface="Monotype Sorts" pitchFamily="2" charset="2"/>
              <a:buNone/>
            </a:pP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a:t>
            </a:r>
          </a:p>
          <a:p>
            <a:pPr eaLnBrk="1" hangingPunct="1">
              <a:lnSpc>
                <a:spcPct val="90000"/>
              </a:lnSpc>
              <a:buFont typeface="Monotype Sorts" pitchFamily="2" charset="2"/>
              <a:buNone/>
            </a:pPr>
            <a:endParaRPr lang="en-US" altLang="zh-CN" sz="1800" b="1" dirty="0" smtClean="0">
              <a:latin typeface="Times New Roman" pitchFamily="18" charset="0"/>
            </a:endParaRPr>
          </a:p>
          <a:p>
            <a:pPr eaLnBrk="1" hangingPunct="1">
              <a:lnSpc>
                <a:spcPct val="90000"/>
              </a:lnSpc>
              <a:buFont typeface="Monotype Sorts" pitchFamily="2" charset="2"/>
              <a:buNone/>
            </a:pPr>
            <a:r>
              <a:rPr lang="en-US" altLang="zh-CN" sz="1800" b="1" dirty="0" smtClean="0">
                <a:latin typeface="Times New Roman" pitchFamily="18" charset="0"/>
              </a:rPr>
              <a:t>package Greek; </a:t>
            </a:r>
          </a:p>
          <a:p>
            <a:pPr eaLnBrk="1" hangingPunct="1">
              <a:lnSpc>
                <a:spcPct val="90000"/>
              </a:lnSpc>
              <a:buFont typeface="Monotype Sorts" pitchFamily="2" charset="2"/>
              <a:buNone/>
            </a:pPr>
            <a:r>
              <a:rPr lang="en-US" altLang="zh-CN" sz="1800" b="1" dirty="0" smtClean="0">
                <a:latin typeface="Times New Roman" pitchFamily="18" charset="0"/>
              </a:rPr>
              <a:t>class Beta { </a:t>
            </a:r>
          </a:p>
          <a:p>
            <a:pPr eaLnBrk="1" hangingPunct="1">
              <a:lnSpc>
                <a:spcPct val="90000"/>
              </a:lnSpc>
              <a:buFont typeface="Monotype Sorts" pitchFamily="2" charset="2"/>
              <a:buNone/>
            </a:pPr>
            <a:r>
              <a:rPr lang="en-US" altLang="zh-CN" sz="1800" b="1" dirty="0" smtClean="0">
                <a:latin typeface="Times New Roman" pitchFamily="18" charset="0"/>
              </a:rPr>
              <a:t>	void </a:t>
            </a:r>
            <a:r>
              <a:rPr lang="en-US" altLang="zh-CN" sz="1800" b="1" dirty="0" err="1" smtClean="0">
                <a:latin typeface="Times New Roman" pitchFamily="18" charset="0"/>
              </a:rPr>
              <a:t>accessMethod</a:t>
            </a: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Alpha a = new Alpha(); </a:t>
            </a:r>
          </a:p>
          <a:p>
            <a:pPr eaLnBrk="1" hangingPunct="1">
              <a:lnSpc>
                <a:spcPct val="90000"/>
              </a:lnSpc>
              <a:buFont typeface="Monotype Sorts" pitchFamily="2" charset="2"/>
              <a:buNone/>
            </a:pPr>
            <a:r>
              <a:rPr lang="en-US" altLang="zh-CN" sz="1800" b="1" dirty="0" smtClean="0">
                <a:latin typeface="Times New Roman" pitchFamily="18" charset="0"/>
              </a:rPr>
              <a:t>		 </a:t>
            </a:r>
            <a:r>
              <a:rPr lang="en-US" altLang="zh-CN" sz="1800" b="1" dirty="0" err="1" smtClean="0">
                <a:latin typeface="Times New Roman" pitchFamily="18" charset="0"/>
              </a:rPr>
              <a:t>a.iampackage</a:t>
            </a:r>
            <a:r>
              <a:rPr lang="en-US" altLang="zh-CN" sz="1800" b="1" dirty="0" smtClean="0">
                <a:latin typeface="Times New Roman" pitchFamily="18" charset="0"/>
              </a:rPr>
              <a:t> = 10; </a:t>
            </a:r>
          </a:p>
          <a:p>
            <a:pPr eaLnBrk="1" hangingPunct="1">
              <a:lnSpc>
                <a:spcPct val="90000"/>
              </a:lnSpc>
              <a:buFont typeface="Monotype Sorts" pitchFamily="2" charset="2"/>
              <a:buNone/>
            </a:pPr>
            <a:r>
              <a:rPr lang="en-US" altLang="zh-CN" sz="1800" b="1" dirty="0" smtClean="0">
                <a:latin typeface="Times New Roman" pitchFamily="18" charset="0"/>
              </a:rPr>
              <a:t>		 </a:t>
            </a:r>
            <a:r>
              <a:rPr lang="en-US" altLang="zh-CN" sz="1800" b="1" dirty="0" err="1" smtClean="0">
                <a:latin typeface="Times New Roman" pitchFamily="18" charset="0"/>
              </a:rPr>
              <a:t>a.packageMethod</a:t>
            </a: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 </a:t>
            </a:r>
          </a:p>
          <a:p>
            <a:pPr eaLnBrk="1" hangingPunct="1">
              <a:lnSpc>
                <a:spcPct val="90000"/>
              </a:lnSpc>
              <a:buFont typeface="Monotype Sorts" pitchFamily="2" charset="2"/>
              <a:buNone/>
            </a:pPr>
            <a:r>
              <a:rPr lang="en-US" altLang="zh-CN" sz="1800" b="1" dirty="0" smtClean="0">
                <a:latin typeface="Times New Roman" pitchFamily="18" charset="0"/>
              </a:rPr>
              <a:t>} </a:t>
            </a:r>
          </a:p>
        </p:txBody>
      </p:sp>
      <p:sp>
        <p:nvSpPr>
          <p:cNvPr id="32772" name="Text Box 1028"/>
          <p:cNvSpPr>
            <a:spLocks noGrp="1" noChangeArrowheads="1"/>
          </p:cNvSpPr>
          <p:nvPr>
            <p:ph type="title"/>
          </p:nvPr>
        </p:nvSpPr>
        <p:spPr>
          <a:xfrm>
            <a:off x="1187450" y="228600"/>
            <a:ext cx="6991350" cy="1143000"/>
          </a:xfrm>
        </p:spPr>
        <p:txBody>
          <a:bodyPr/>
          <a:lstStyle/>
          <a:p>
            <a:pPr eaLnBrk="1" hangingPunct="1">
              <a:defRPr/>
            </a:pPr>
            <a:r>
              <a:rPr lang="zh-CN" altLang="en-US" b="1" kern="1200" dirty="0" smtClean="0">
                <a:solidFill>
                  <a:schemeClr val="accent2"/>
                </a:solidFill>
                <a:latin typeface="Times New Roman" pitchFamily="18" charset="0"/>
                <a:cs typeface="+mn-cs"/>
              </a:rPr>
              <a:t>访问控制</a:t>
            </a:r>
            <a:r>
              <a:rPr lang="en-US" altLang="zh-CN" b="1" kern="1200" dirty="0" smtClean="0">
                <a:solidFill>
                  <a:schemeClr val="accent2"/>
                </a:solidFill>
                <a:latin typeface="Times New Roman" pitchFamily="18" charset="0"/>
                <a:cs typeface="+mn-cs"/>
              </a:rPr>
              <a:t>—package</a:t>
            </a:r>
          </a:p>
        </p:txBody>
      </p:sp>
      <p:sp>
        <p:nvSpPr>
          <p:cNvPr id="103431" name="Rectangle 1031"/>
          <p:cNvSpPr>
            <a:spLocks noChangeArrowheads="1"/>
          </p:cNvSpPr>
          <p:nvPr/>
        </p:nvSpPr>
        <p:spPr bwMode="auto">
          <a:xfrm>
            <a:off x="4536232" y="51816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FF0000"/>
                </a:solidFill>
                <a:latin typeface="Arial Unicode MS" pitchFamily="34" charset="-122"/>
                <a:ea typeface="方正姚体" pitchFamily="2" charset="-122"/>
              </a:rPr>
              <a:t>√</a:t>
            </a:r>
          </a:p>
        </p:txBody>
      </p:sp>
      <p:sp>
        <p:nvSpPr>
          <p:cNvPr id="103432" name="Rectangle 1032"/>
          <p:cNvSpPr>
            <a:spLocks noChangeArrowheads="1"/>
          </p:cNvSpPr>
          <p:nvPr/>
        </p:nvSpPr>
        <p:spPr bwMode="auto">
          <a:xfrm>
            <a:off x="4536232" y="55626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FF0000"/>
                </a:solidFill>
                <a:latin typeface="Arial Unicode MS" pitchFamily="34" charset="-122"/>
                <a:ea typeface="方正姚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1" grpId="0" autoUpdateAnimBg="0"/>
      <p:bldP spid="10343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F0B14E3-D437-4A29-8894-D2ABFF7AB910}" type="slidenum">
              <a:rPr lang="en-US" altLang="zh-CN" sz="1400" smtClean="0">
                <a:solidFill>
                  <a:schemeClr val="bg2"/>
                </a:solidFill>
                <a:latin typeface="Arial" pitchFamily="34" charset="0"/>
              </a:rPr>
              <a:pPr eaLnBrk="1" hangingPunct="1"/>
              <a:t>22</a:t>
            </a:fld>
            <a:endParaRPr lang="en-US" altLang="zh-CN" sz="1400" smtClean="0">
              <a:solidFill>
                <a:schemeClr val="bg2"/>
              </a:solidFill>
              <a:latin typeface="Arial" pitchFamily="34" charset="0"/>
            </a:endParaRPr>
          </a:p>
        </p:txBody>
      </p:sp>
      <p:sp>
        <p:nvSpPr>
          <p:cNvPr id="24579" name="Rectangle 1027"/>
          <p:cNvSpPr>
            <a:spLocks noGrp="1" noChangeArrowheads="1"/>
          </p:cNvSpPr>
          <p:nvPr>
            <p:ph type="body" idx="1"/>
          </p:nvPr>
        </p:nvSpPr>
        <p:spPr>
          <a:xfrm>
            <a:off x="1092696" y="1600200"/>
            <a:ext cx="7655768" cy="4924425"/>
          </a:xfrm>
        </p:spPr>
        <p:txBody>
          <a:bodyPr/>
          <a:lstStyle/>
          <a:p>
            <a:pPr eaLnBrk="1" hangingPunct="1">
              <a:lnSpc>
                <a:spcPct val="90000"/>
              </a:lnSpc>
              <a:buFont typeface="Monotype Sorts" pitchFamily="2" charset="2"/>
              <a:buNone/>
            </a:pPr>
            <a:r>
              <a:rPr lang="zh-CN" altLang="en-US" sz="2000" b="1" dirty="0" smtClean="0">
                <a:latin typeface="Times New Roman" pitchFamily="18" charset="0"/>
              </a:rPr>
              <a:t>允许类本身、它的子类、以及同一个包中其余的类访问这些成员。</a:t>
            </a:r>
          </a:p>
          <a:p>
            <a:pPr eaLnBrk="1" hangingPunct="1">
              <a:lnSpc>
                <a:spcPct val="90000"/>
              </a:lnSpc>
              <a:buFont typeface="Monotype Sorts" pitchFamily="2" charset="2"/>
              <a:buNone/>
            </a:pPr>
            <a:r>
              <a:rPr lang="en-US" altLang="zh-CN" sz="1800" b="1" dirty="0" smtClean="0">
                <a:latin typeface="Times New Roman" pitchFamily="18" charset="0"/>
              </a:rPr>
              <a:t>package Greek; </a:t>
            </a:r>
          </a:p>
          <a:p>
            <a:pPr eaLnBrk="1" hangingPunct="1">
              <a:lnSpc>
                <a:spcPct val="90000"/>
              </a:lnSpc>
              <a:buFont typeface="Monotype Sorts" pitchFamily="2" charset="2"/>
              <a:buNone/>
            </a:pPr>
            <a:r>
              <a:rPr lang="en-US" altLang="zh-CN" sz="1800" b="1" dirty="0" smtClean="0">
                <a:latin typeface="Times New Roman" pitchFamily="18" charset="0"/>
              </a:rPr>
              <a:t>public class Alpha { </a:t>
            </a:r>
          </a:p>
          <a:p>
            <a:pPr eaLnBrk="1" hangingPunct="1">
              <a:lnSpc>
                <a:spcPct val="90000"/>
              </a:lnSpc>
              <a:buFont typeface="Monotype Sorts" pitchFamily="2" charset="2"/>
              <a:buNone/>
            </a:pPr>
            <a:r>
              <a:rPr lang="en-US" altLang="zh-CN" sz="1800" b="1" dirty="0" smtClean="0">
                <a:latin typeface="Times New Roman" pitchFamily="18" charset="0"/>
              </a:rPr>
              <a:t>	protected </a:t>
            </a:r>
            <a:r>
              <a:rPr lang="en-US" altLang="zh-CN" sz="1800" b="1" dirty="0" err="1" smtClean="0">
                <a:latin typeface="Times New Roman" pitchFamily="18" charset="0"/>
              </a:rPr>
              <a:t>int</a:t>
            </a:r>
            <a:r>
              <a:rPr lang="en-US" altLang="zh-CN" sz="1800" b="1" dirty="0" smtClean="0">
                <a:latin typeface="Times New Roman" pitchFamily="18" charset="0"/>
              </a:rPr>
              <a:t> </a:t>
            </a:r>
            <a:r>
              <a:rPr lang="en-US" altLang="zh-CN" sz="1800" b="1" dirty="0" err="1" smtClean="0">
                <a:latin typeface="Times New Roman" pitchFamily="18" charset="0"/>
              </a:rPr>
              <a:t>iamprotected</a:t>
            </a: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protected void </a:t>
            </a:r>
            <a:r>
              <a:rPr lang="en-US" altLang="zh-CN" sz="1800" b="1" dirty="0" err="1" smtClean="0">
                <a:latin typeface="Times New Roman" pitchFamily="18" charset="0"/>
              </a:rPr>
              <a:t>protectedMethod</a:t>
            </a:r>
            <a:r>
              <a:rPr lang="en-US" altLang="zh-CN" sz="1800" b="1" dirty="0" smtClean="0">
                <a:latin typeface="Times New Roman" pitchFamily="18" charset="0"/>
              </a:rPr>
              <a:t>() { </a:t>
            </a:r>
          </a:p>
          <a:p>
            <a:pPr eaLnBrk="1" hangingPunct="1">
              <a:lnSpc>
                <a:spcPct val="90000"/>
              </a:lnSpc>
              <a:buFont typeface="Monotype Sorts" pitchFamily="2" charset="2"/>
              <a:buNone/>
            </a:pPr>
            <a:r>
              <a:rPr lang="en-US" altLang="zh-CN" sz="1800" b="1" dirty="0" smtClean="0">
                <a:latin typeface="Times New Roman" pitchFamily="18" charset="0"/>
              </a:rPr>
              <a:t>		</a:t>
            </a:r>
            <a:r>
              <a:rPr lang="en-US" altLang="zh-CN" sz="1800" b="1" dirty="0" err="1" smtClean="0">
                <a:latin typeface="Times New Roman" pitchFamily="18" charset="0"/>
              </a:rPr>
              <a:t>System.out.println</a:t>
            </a:r>
            <a:r>
              <a:rPr lang="en-US" altLang="zh-CN" sz="1800" b="1" dirty="0" smtClean="0">
                <a:latin typeface="Times New Roman" pitchFamily="18" charset="0"/>
              </a:rPr>
              <a:t>("</a:t>
            </a:r>
            <a:r>
              <a:rPr lang="en-US" altLang="zh-CN" sz="1800" b="1" dirty="0" err="1" smtClean="0">
                <a:latin typeface="Times New Roman" pitchFamily="18" charset="0"/>
              </a:rPr>
              <a:t>protectedMethod</a:t>
            </a: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 </a:t>
            </a:r>
          </a:p>
          <a:p>
            <a:pPr eaLnBrk="1" hangingPunct="1">
              <a:lnSpc>
                <a:spcPct val="90000"/>
              </a:lnSpc>
              <a:buFont typeface="Monotype Sorts" pitchFamily="2" charset="2"/>
              <a:buNone/>
            </a:pP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package Greek; </a:t>
            </a:r>
          </a:p>
          <a:p>
            <a:pPr eaLnBrk="1" hangingPunct="1">
              <a:lnSpc>
                <a:spcPct val="90000"/>
              </a:lnSpc>
              <a:buFont typeface="Monotype Sorts" pitchFamily="2" charset="2"/>
              <a:buNone/>
            </a:pPr>
            <a:r>
              <a:rPr lang="en-US" altLang="zh-CN" sz="1800" b="1" dirty="0" smtClean="0">
                <a:latin typeface="Times New Roman" pitchFamily="18" charset="0"/>
              </a:rPr>
              <a:t>class Gamma { </a:t>
            </a:r>
          </a:p>
          <a:p>
            <a:pPr eaLnBrk="1" hangingPunct="1">
              <a:lnSpc>
                <a:spcPct val="90000"/>
              </a:lnSpc>
              <a:buFont typeface="Monotype Sorts" pitchFamily="2" charset="2"/>
              <a:buNone/>
            </a:pPr>
            <a:r>
              <a:rPr lang="en-US" altLang="zh-CN" sz="1800" b="1" dirty="0" smtClean="0">
                <a:latin typeface="Times New Roman" pitchFamily="18" charset="0"/>
              </a:rPr>
              <a:t>	void </a:t>
            </a:r>
            <a:r>
              <a:rPr lang="en-US" altLang="zh-CN" sz="1800" b="1" dirty="0" err="1" smtClean="0">
                <a:latin typeface="Times New Roman" pitchFamily="18" charset="0"/>
              </a:rPr>
              <a:t>accessMethod</a:t>
            </a:r>
            <a:r>
              <a:rPr lang="en-US" altLang="zh-CN" sz="1800" b="1" dirty="0" smtClean="0">
                <a:latin typeface="Times New Roman" pitchFamily="18" charset="0"/>
              </a:rPr>
              <a:t>() { </a:t>
            </a:r>
          </a:p>
          <a:p>
            <a:pPr eaLnBrk="1" hangingPunct="1">
              <a:lnSpc>
                <a:spcPct val="90000"/>
              </a:lnSpc>
              <a:buFont typeface="Monotype Sorts" pitchFamily="2" charset="2"/>
              <a:buNone/>
            </a:pPr>
            <a:r>
              <a:rPr lang="en-US" altLang="zh-CN" sz="1800" b="1" dirty="0" smtClean="0">
                <a:latin typeface="Times New Roman" pitchFamily="18" charset="0"/>
              </a:rPr>
              <a:t>		Alpha a = new Alpha(); </a:t>
            </a:r>
          </a:p>
          <a:p>
            <a:pPr eaLnBrk="1" hangingPunct="1">
              <a:lnSpc>
                <a:spcPct val="90000"/>
              </a:lnSpc>
              <a:buFont typeface="Monotype Sorts" pitchFamily="2" charset="2"/>
              <a:buNone/>
            </a:pPr>
            <a:r>
              <a:rPr lang="en-US" altLang="zh-CN" sz="1800" b="1" dirty="0" smtClean="0">
                <a:latin typeface="Times New Roman" pitchFamily="18" charset="0"/>
              </a:rPr>
              <a:t>		</a:t>
            </a:r>
            <a:r>
              <a:rPr lang="en-US" altLang="zh-CN" sz="1800" b="1" dirty="0" err="1" smtClean="0">
                <a:latin typeface="Times New Roman" pitchFamily="18" charset="0"/>
              </a:rPr>
              <a:t>a.iamprotected</a:t>
            </a:r>
            <a:r>
              <a:rPr lang="en-US" altLang="zh-CN" sz="1800" b="1" dirty="0" smtClean="0">
                <a:latin typeface="Times New Roman" pitchFamily="18" charset="0"/>
              </a:rPr>
              <a:t> = 10; </a:t>
            </a:r>
          </a:p>
          <a:p>
            <a:pPr eaLnBrk="1" hangingPunct="1">
              <a:lnSpc>
                <a:spcPct val="90000"/>
              </a:lnSpc>
              <a:buFont typeface="Monotype Sorts" pitchFamily="2" charset="2"/>
              <a:buNone/>
            </a:pPr>
            <a:r>
              <a:rPr lang="en-US" altLang="zh-CN" sz="1800" b="1" dirty="0" smtClean="0">
                <a:latin typeface="Times New Roman" pitchFamily="18" charset="0"/>
              </a:rPr>
              <a:t>		</a:t>
            </a:r>
            <a:r>
              <a:rPr lang="en-US" altLang="zh-CN" sz="1800" b="1" dirty="0" err="1" smtClean="0">
                <a:latin typeface="Times New Roman" pitchFamily="18" charset="0"/>
              </a:rPr>
              <a:t>a.protectedMethod</a:t>
            </a: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a:t>
            </a:r>
          </a:p>
          <a:p>
            <a:pPr eaLnBrk="1" hangingPunct="1">
              <a:lnSpc>
                <a:spcPct val="90000"/>
              </a:lnSpc>
              <a:buFont typeface="Monotype Sorts" pitchFamily="2" charset="2"/>
              <a:buNone/>
            </a:pPr>
            <a:r>
              <a:rPr lang="en-US" altLang="zh-CN" sz="1800" b="1" dirty="0" smtClean="0">
                <a:latin typeface="Times New Roman" pitchFamily="18" charset="0"/>
              </a:rPr>
              <a:t>} </a:t>
            </a:r>
          </a:p>
        </p:txBody>
      </p:sp>
      <p:sp>
        <p:nvSpPr>
          <p:cNvPr id="30724" name="Text Box 1028"/>
          <p:cNvSpPr>
            <a:spLocks noGrp="1" noChangeArrowheads="1"/>
          </p:cNvSpPr>
          <p:nvPr>
            <p:ph type="title"/>
          </p:nvPr>
        </p:nvSpPr>
        <p:spPr>
          <a:xfrm>
            <a:off x="1181621" y="228600"/>
            <a:ext cx="7062787" cy="1143000"/>
          </a:xfrm>
        </p:spPr>
        <p:txBody>
          <a:bodyPr/>
          <a:lstStyle/>
          <a:p>
            <a:pPr eaLnBrk="1" hangingPunct="1">
              <a:defRPr/>
            </a:pPr>
            <a:r>
              <a:rPr lang="zh-CN" altLang="en-US" b="1" kern="1200" dirty="0" smtClean="0">
                <a:solidFill>
                  <a:schemeClr val="accent2"/>
                </a:solidFill>
                <a:latin typeface="Times New Roman" pitchFamily="18" charset="0"/>
                <a:cs typeface="+mn-cs"/>
              </a:rPr>
              <a:t>访问控制</a:t>
            </a:r>
            <a:r>
              <a:rPr lang="en-US" altLang="zh-CN" b="1" kern="1200" dirty="0" smtClean="0">
                <a:solidFill>
                  <a:schemeClr val="accent2"/>
                </a:solidFill>
                <a:latin typeface="Times New Roman" pitchFamily="18" charset="0"/>
                <a:cs typeface="+mn-cs"/>
              </a:rPr>
              <a:t>—protected</a:t>
            </a:r>
          </a:p>
        </p:txBody>
      </p:sp>
      <p:sp>
        <p:nvSpPr>
          <p:cNvPr id="101382" name="Rectangle 1030"/>
          <p:cNvSpPr>
            <a:spLocks noChangeArrowheads="1"/>
          </p:cNvSpPr>
          <p:nvPr/>
        </p:nvSpPr>
        <p:spPr bwMode="auto">
          <a:xfrm>
            <a:off x="4572173" y="5222527"/>
            <a:ext cx="1223963" cy="366713"/>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b="1">
                <a:latin typeface="Arial Unicode MS" pitchFamily="34" charset="-122"/>
              </a:rPr>
              <a:t>// legal</a:t>
            </a:r>
          </a:p>
        </p:txBody>
      </p:sp>
      <p:sp>
        <p:nvSpPr>
          <p:cNvPr id="101383" name="Rectangle 1031"/>
          <p:cNvSpPr>
            <a:spLocks noChangeArrowheads="1"/>
          </p:cNvSpPr>
          <p:nvPr/>
        </p:nvSpPr>
        <p:spPr bwMode="auto">
          <a:xfrm>
            <a:off x="4572173" y="5608638"/>
            <a:ext cx="1223963" cy="36671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b="1">
                <a:latin typeface="Arial Unicode MS" pitchFamily="34" charset="-122"/>
              </a:rPr>
              <a:t>// legal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1382"/>
                                        </p:tgtEl>
                                        <p:attrNameLst>
                                          <p:attrName>style.visibility</p:attrName>
                                        </p:attrNameLst>
                                      </p:cBhvr>
                                      <p:to>
                                        <p:strVal val="visible"/>
                                      </p:to>
                                    </p:set>
                                    <p:anim calcmode="lin" valueType="num">
                                      <p:cBhvr additive="base">
                                        <p:cTn id="7" dur="500" fill="hold"/>
                                        <p:tgtEl>
                                          <p:spTgt spid="101382"/>
                                        </p:tgtEl>
                                        <p:attrNameLst>
                                          <p:attrName>ppt_x</p:attrName>
                                        </p:attrNameLst>
                                      </p:cBhvr>
                                      <p:tavLst>
                                        <p:tav tm="0">
                                          <p:val>
                                            <p:strVal val="1+#ppt_w/2"/>
                                          </p:val>
                                        </p:tav>
                                        <p:tav tm="100000">
                                          <p:val>
                                            <p:strVal val="#ppt_x"/>
                                          </p:val>
                                        </p:tav>
                                      </p:tavLst>
                                    </p:anim>
                                    <p:anim calcmode="lin" valueType="num">
                                      <p:cBhvr additive="base">
                                        <p:cTn id="8" dur="500" fill="hold"/>
                                        <p:tgtEl>
                                          <p:spTgt spid="1013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1383"/>
                                        </p:tgtEl>
                                        <p:attrNameLst>
                                          <p:attrName>style.visibility</p:attrName>
                                        </p:attrNameLst>
                                      </p:cBhvr>
                                      <p:to>
                                        <p:strVal val="visible"/>
                                      </p:to>
                                    </p:set>
                                    <p:anim calcmode="lin" valueType="num">
                                      <p:cBhvr additive="base">
                                        <p:cTn id="13" dur="500" fill="hold"/>
                                        <p:tgtEl>
                                          <p:spTgt spid="101383"/>
                                        </p:tgtEl>
                                        <p:attrNameLst>
                                          <p:attrName>ppt_x</p:attrName>
                                        </p:attrNameLst>
                                      </p:cBhvr>
                                      <p:tavLst>
                                        <p:tav tm="0">
                                          <p:val>
                                            <p:strVal val="1+#ppt_w/2"/>
                                          </p:val>
                                        </p:tav>
                                        <p:tav tm="100000">
                                          <p:val>
                                            <p:strVal val="#ppt_x"/>
                                          </p:val>
                                        </p:tav>
                                      </p:tavLst>
                                    </p:anim>
                                    <p:anim calcmode="lin" valueType="num">
                                      <p:cBhvr additive="base">
                                        <p:cTn id="14" dur="500" fill="hold"/>
                                        <p:tgtEl>
                                          <p:spTgt spid="1013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2" grpId="0" animBg="1" autoUpdateAnimBg="0"/>
      <p:bldP spid="101383"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FFCF90A-06AA-49F9-B7EC-676BE5F9F90F}" type="slidenum">
              <a:rPr lang="en-US" altLang="zh-CN" sz="1400" smtClean="0">
                <a:solidFill>
                  <a:schemeClr val="bg2"/>
                </a:solidFill>
                <a:latin typeface="Arial" pitchFamily="34" charset="0"/>
              </a:rPr>
              <a:pPr eaLnBrk="1" hangingPunct="1"/>
              <a:t>23</a:t>
            </a:fld>
            <a:endParaRPr lang="en-US" altLang="zh-CN" sz="1400" smtClean="0">
              <a:solidFill>
                <a:schemeClr val="bg2"/>
              </a:solidFill>
              <a:latin typeface="Arial" pitchFamily="34" charset="0"/>
            </a:endParaRPr>
          </a:p>
        </p:txBody>
      </p:sp>
      <p:sp>
        <p:nvSpPr>
          <p:cNvPr id="25603" name="Rectangle 3"/>
          <p:cNvSpPr>
            <a:spLocks noGrp="1" noChangeArrowheads="1"/>
          </p:cNvSpPr>
          <p:nvPr>
            <p:ph type="body" idx="1"/>
          </p:nvPr>
        </p:nvSpPr>
        <p:spPr>
          <a:xfrm>
            <a:off x="1105272" y="1628775"/>
            <a:ext cx="6779096" cy="5112593"/>
          </a:xfrm>
        </p:spPr>
        <p:txBody>
          <a:bodyPr/>
          <a:lstStyle/>
          <a:p>
            <a:pPr eaLnBrk="1" hangingPunct="1">
              <a:lnSpc>
                <a:spcPct val="80000"/>
              </a:lnSpc>
              <a:buFont typeface="Monotype Sorts" pitchFamily="2" charset="2"/>
              <a:buNone/>
            </a:pPr>
            <a:r>
              <a:rPr lang="en-US" altLang="zh-CN" sz="2000" b="1" dirty="0" smtClean="0">
                <a:latin typeface="Times New Roman" pitchFamily="18" charset="0"/>
              </a:rPr>
              <a:t>package Greek; </a:t>
            </a:r>
          </a:p>
          <a:p>
            <a:pPr eaLnBrk="1" hangingPunct="1">
              <a:lnSpc>
                <a:spcPct val="80000"/>
              </a:lnSpc>
              <a:buFont typeface="Monotype Sorts" pitchFamily="2" charset="2"/>
              <a:buNone/>
            </a:pPr>
            <a:r>
              <a:rPr lang="en-US" altLang="zh-CN" sz="2000" b="1" dirty="0" smtClean="0">
                <a:latin typeface="Times New Roman" pitchFamily="18" charset="0"/>
              </a:rPr>
              <a:t>public class Alpha { </a:t>
            </a:r>
          </a:p>
          <a:p>
            <a:pPr eaLnBrk="1" hangingPunct="1">
              <a:lnSpc>
                <a:spcPct val="80000"/>
              </a:lnSpc>
              <a:buFont typeface="Monotype Sorts" pitchFamily="2" charset="2"/>
              <a:buNone/>
            </a:pPr>
            <a:r>
              <a:rPr lang="en-US" altLang="zh-CN" sz="2000" b="1" dirty="0" smtClean="0">
                <a:latin typeface="Times New Roman" pitchFamily="18" charset="0"/>
              </a:rPr>
              <a:t>	protected </a:t>
            </a:r>
            <a:r>
              <a:rPr lang="en-US" altLang="zh-CN" sz="2000" b="1" dirty="0" err="1" smtClean="0">
                <a:latin typeface="Times New Roman" pitchFamily="18" charset="0"/>
              </a:rPr>
              <a:t>int</a:t>
            </a:r>
            <a:r>
              <a:rPr lang="en-US" altLang="zh-CN" sz="2000" b="1" dirty="0" smtClean="0">
                <a:latin typeface="Times New Roman" pitchFamily="18" charset="0"/>
              </a:rPr>
              <a:t> </a:t>
            </a:r>
            <a:r>
              <a:rPr lang="en-US" altLang="zh-CN" sz="2000" b="1" dirty="0" err="1" smtClean="0">
                <a:latin typeface="Times New Roman" pitchFamily="18" charset="0"/>
              </a:rPr>
              <a:t>iamprotected</a:t>
            </a:r>
            <a:r>
              <a:rPr lang="en-US" altLang="zh-CN" sz="2000" b="1" dirty="0" smtClean="0">
                <a:latin typeface="Times New Roman" pitchFamily="18" charset="0"/>
              </a:rPr>
              <a:t>; </a:t>
            </a:r>
          </a:p>
          <a:p>
            <a:pPr eaLnBrk="1" hangingPunct="1">
              <a:lnSpc>
                <a:spcPct val="80000"/>
              </a:lnSpc>
              <a:buFont typeface="Monotype Sorts" pitchFamily="2" charset="2"/>
              <a:buNone/>
            </a:pPr>
            <a:r>
              <a:rPr lang="en-US" altLang="zh-CN" sz="2000" b="1" dirty="0" smtClean="0">
                <a:latin typeface="Times New Roman" pitchFamily="18" charset="0"/>
              </a:rPr>
              <a:t>	protected void </a:t>
            </a:r>
            <a:r>
              <a:rPr lang="en-US" altLang="zh-CN" sz="2000" b="1" dirty="0" err="1" smtClean="0">
                <a:latin typeface="Times New Roman" pitchFamily="18" charset="0"/>
              </a:rPr>
              <a:t>protectedMethod</a:t>
            </a:r>
            <a:r>
              <a:rPr lang="en-US" altLang="zh-CN" sz="2000" b="1" dirty="0" smtClean="0">
                <a:latin typeface="Times New Roman" pitchFamily="18" charset="0"/>
              </a:rPr>
              <a:t>() { </a:t>
            </a:r>
          </a:p>
          <a:p>
            <a:pPr eaLnBrk="1" hangingPunct="1">
              <a:lnSpc>
                <a:spcPct val="80000"/>
              </a:lnSpc>
              <a:buFont typeface="Monotype Sorts" pitchFamily="2" charset="2"/>
              <a:buNone/>
            </a:pPr>
            <a:r>
              <a:rPr lang="en-US" altLang="zh-CN" sz="2000" b="1" dirty="0" smtClean="0">
                <a:latin typeface="Times New Roman" pitchFamily="18" charset="0"/>
              </a:rPr>
              <a:t>		</a:t>
            </a:r>
            <a:r>
              <a:rPr lang="en-US" altLang="zh-CN" sz="2000" b="1" dirty="0" err="1" smtClean="0">
                <a:latin typeface="Times New Roman" pitchFamily="18" charset="0"/>
              </a:rPr>
              <a:t>System.out.println</a:t>
            </a:r>
            <a:r>
              <a:rPr lang="en-US" altLang="zh-CN" sz="2000" b="1" dirty="0" smtClean="0">
                <a:latin typeface="Times New Roman" pitchFamily="18" charset="0"/>
              </a:rPr>
              <a:t>("</a:t>
            </a:r>
            <a:r>
              <a:rPr lang="en-US" altLang="zh-CN" sz="2000" b="1" dirty="0" err="1" smtClean="0">
                <a:latin typeface="Times New Roman" pitchFamily="18" charset="0"/>
              </a:rPr>
              <a:t>protectedMethod</a:t>
            </a:r>
            <a:r>
              <a:rPr lang="en-US" altLang="zh-CN" sz="2000" b="1" dirty="0" smtClean="0">
                <a:latin typeface="Times New Roman" pitchFamily="18" charset="0"/>
              </a:rPr>
              <a:t>"); </a:t>
            </a:r>
          </a:p>
          <a:p>
            <a:pPr eaLnBrk="1" hangingPunct="1">
              <a:lnSpc>
                <a:spcPct val="80000"/>
              </a:lnSpc>
              <a:buFont typeface="Monotype Sorts" pitchFamily="2" charset="2"/>
              <a:buNone/>
            </a:pPr>
            <a:r>
              <a:rPr lang="en-US" altLang="zh-CN" sz="2000" b="1" dirty="0" smtClean="0">
                <a:latin typeface="Times New Roman" pitchFamily="18" charset="0"/>
              </a:rPr>
              <a:t>	} </a:t>
            </a:r>
          </a:p>
          <a:p>
            <a:pPr eaLnBrk="1" hangingPunct="1">
              <a:lnSpc>
                <a:spcPct val="80000"/>
              </a:lnSpc>
              <a:buFont typeface="Monotype Sorts" pitchFamily="2" charset="2"/>
              <a:buNone/>
            </a:pPr>
            <a:r>
              <a:rPr lang="en-US" altLang="zh-CN" sz="2000" b="1" dirty="0" smtClean="0">
                <a:latin typeface="Times New Roman" pitchFamily="18" charset="0"/>
              </a:rPr>
              <a:t>} </a:t>
            </a:r>
          </a:p>
          <a:p>
            <a:pPr eaLnBrk="1" hangingPunct="1">
              <a:lnSpc>
                <a:spcPct val="80000"/>
              </a:lnSpc>
              <a:buFont typeface="Monotype Sorts" pitchFamily="2" charset="2"/>
              <a:buNone/>
            </a:pPr>
            <a:r>
              <a:rPr lang="en-US" altLang="zh-CN" sz="2000" b="1" dirty="0" smtClean="0">
                <a:latin typeface="Times New Roman" pitchFamily="18" charset="0"/>
              </a:rPr>
              <a:t>package Latin; </a:t>
            </a:r>
          </a:p>
          <a:p>
            <a:pPr eaLnBrk="1" hangingPunct="1">
              <a:lnSpc>
                <a:spcPct val="80000"/>
              </a:lnSpc>
              <a:buFont typeface="Monotype Sorts" pitchFamily="2" charset="2"/>
              <a:buNone/>
            </a:pPr>
            <a:r>
              <a:rPr lang="en-US" altLang="zh-CN" sz="2000" b="1" dirty="0" smtClean="0">
                <a:latin typeface="Times New Roman" pitchFamily="18" charset="0"/>
              </a:rPr>
              <a:t>import Greek.*; </a:t>
            </a:r>
          </a:p>
          <a:p>
            <a:pPr eaLnBrk="1" hangingPunct="1">
              <a:lnSpc>
                <a:spcPct val="80000"/>
              </a:lnSpc>
              <a:buFont typeface="Monotype Sorts" pitchFamily="2" charset="2"/>
              <a:buNone/>
            </a:pPr>
            <a:r>
              <a:rPr lang="en-US" altLang="zh-CN" sz="2000" b="1" dirty="0" smtClean="0">
                <a:latin typeface="Times New Roman" pitchFamily="18" charset="0"/>
              </a:rPr>
              <a:t>class Delta extends Alpha { </a:t>
            </a:r>
          </a:p>
          <a:p>
            <a:pPr eaLnBrk="1" hangingPunct="1">
              <a:lnSpc>
                <a:spcPct val="80000"/>
              </a:lnSpc>
              <a:buFont typeface="Monotype Sorts" pitchFamily="2" charset="2"/>
              <a:buNone/>
            </a:pPr>
            <a:r>
              <a:rPr lang="en-US" altLang="zh-CN" sz="2000" b="1" dirty="0" smtClean="0">
                <a:latin typeface="Times New Roman" pitchFamily="18" charset="0"/>
              </a:rPr>
              <a:t>	void </a:t>
            </a:r>
            <a:r>
              <a:rPr lang="en-US" altLang="zh-CN" sz="2000" b="1" dirty="0" err="1" smtClean="0">
                <a:latin typeface="Times New Roman" pitchFamily="18" charset="0"/>
              </a:rPr>
              <a:t>accessMethod</a:t>
            </a:r>
            <a:r>
              <a:rPr lang="en-US" altLang="zh-CN" sz="2000" b="1" dirty="0" smtClean="0">
                <a:latin typeface="Times New Roman" pitchFamily="18" charset="0"/>
              </a:rPr>
              <a:t>(Alpha a, Delta d) { </a:t>
            </a:r>
          </a:p>
          <a:p>
            <a:pPr eaLnBrk="1" hangingPunct="1">
              <a:lnSpc>
                <a:spcPct val="80000"/>
              </a:lnSpc>
              <a:buFont typeface="Monotype Sorts" pitchFamily="2" charset="2"/>
              <a:buNone/>
            </a:pPr>
            <a:r>
              <a:rPr lang="en-US" altLang="zh-CN" sz="2000" b="1" dirty="0" smtClean="0">
                <a:latin typeface="Times New Roman" pitchFamily="18" charset="0"/>
              </a:rPr>
              <a:t>		</a:t>
            </a:r>
            <a:r>
              <a:rPr lang="en-US" altLang="zh-CN" sz="2000" b="1" dirty="0" err="1" smtClean="0">
                <a:latin typeface="Times New Roman" pitchFamily="18" charset="0"/>
              </a:rPr>
              <a:t>a.iamprotected</a:t>
            </a:r>
            <a:r>
              <a:rPr lang="en-US" altLang="zh-CN" sz="2000" b="1" dirty="0" smtClean="0">
                <a:latin typeface="Times New Roman" pitchFamily="18" charset="0"/>
              </a:rPr>
              <a:t> = 10;</a:t>
            </a:r>
          </a:p>
          <a:p>
            <a:pPr eaLnBrk="1" hangingPunct="1">
              <a:lnSpc>
                <a:spcPct val="80000"/>
              </a:lnSpc>
              <a:buFont typeface="Monotype Sorts" pitchFamily="2" charset="2"/>
              <a:buNone/>
            </a:pPr>
            <a:r>
              <a:rPr lang="en-US" altLang="zh-CN" sz="2000" b="1" dirty="0" smtClean="0">
                <a:latin typeface="Times New Roman" pitchFamily="18" charset="0"/>
              </a:rPr>
              <a:t>		</a:t>
            </a:r>
            <a:r>
              <a:rPr lang="en-US" altLang="zh-CN" sz="2000" b="1" dirty="0" err="1" smtClean="0">
                <a:latin typeface="Times New Roman" pitchFamily="18" charset="0"/>
              </a:rPr>
              <a:t>d.iamprotected</a:t>
            </a:r>
            <a:r>
              <a:rPr lang="en-US" altLang="zh-CN" sz="2000" b="1" dirty="0" smtClean="0">
                <a:latin typeface="Times New Roman" pitchFamily="18" charset="0"/>
              </a:rPr>
              <a:t> = 10;</a:t>
            </a:r>
          </a:p>
          <a:p>
            <a:pPr eaLnBrk="1" hangingPunct="1">
              <a:lnSpc>
                <a:spcPct val="80000"/>
              </a:lnSpc>
              <a:buFont typeface="Monotype Sorts" pitchFamily="2" charset="2"/>
              <a:buNone/>
            </a:pPr>
            <a:r>
              <a:rPr lang="en-US" altLang="zh-CN" sz="2000" b="1" dirty="0" smtClean="0">
                <a:latin typeface="Times New Roman" pitchFamily="18" charset="0"/>
              </a:rPr>
              <a:t>		</a:t>
            </a:r>
            <a:r>
              <a:rPr lang="en-US" altLang="zh-CN" sz="2000" b="1" dirty="0" err="1" smtClean="0">
                <a:latin typeface="Times New Roman" pitchFamily="18" charset="0"/>
              </a:rPr>
              <a:t>a.protectedMethod</a:t>
            </a:r>
            <a:r>
              <a:rPr lang="en-US" altLang="zh-CN" sz="2000" b="1" dirty="0" smtClean="0">
                <a:latin typeface="Times New Roman" pitchFamily="18" charset="0"/>
              </a:rPr>
              <a:t>();</a:t>
            </a:r>
          </a:p>
          <a:p>
            <a:pPr eaLnBrk="1" hangingPunct="1">
              <a:lnSpc>
                <a:spcPct val="80000"/>
              </a:lnSpc>
              <a:buFont typeface="Monotype Sorts" pitchFamily="2" charset="2"/>
              <a:buNone/>
            </a:pPr>
            <a:r>
              <a:rPr lang="en-US" altLang="zh-CN" sz="2000" b="1" dirty="0">
                <a:latin typeface="Times New Roman" pitchFamily="18" charset="0"/>
              </a:rPr>
              <a:t>	</a:t>
            </a:r>
            <a:r>
              <a:rPr lang="en-US" altLang="zh-CN" sz="2000" b="1" dirty="0" smtClean="0">
                <a:latin typeface="Times New Roman" pitchFamily="18" charset="0"/>
              </a:rPr>
              <a:t>	</a:t>
            </a:r>
            <a:r>
              <a:rPr lang="en-US" altLang="zh-CN" sz="2000" b="1" dirty="0" err="1" smtClean="0">
                <a:latin typeface="Times New Roman" pitchFamily="18" charset="0"/>
              </a:rPr>
              <a:t>d.protectedMethod</a:t>
            </a:r>
            <a:r>
              <a:rPr lang="en-US" altLang="zh-CN" sz="2000" b="1" dirty="0" smtClean="0">
                <a:latin typeface="Times New Roman" pitchFamily="18" charset="0"/>
              </a:rPr>
              <a:t>();</a:t>
            </a:r>
          </a:p>
          <a:p>
            <a:pPr eaLnBrk="1" hangingPunct="1">
              <a:lnSpc>
                <a:spcPct val="80000"/>
              </a:lnSpc>
              <a:buFont typeface="Monotype Sorts" pitchFamily="2" charset="2"/>
              <a:buNone/>
            </a:pPr>
            <a:r>
              <a:rPr lang="en-US" altLang="zh-CN" sz="2000" b="1" dirty="0" smtClean="0">
                <a:latin typeface="Times New Roman" pitchFamily="18" charset="0"/>
              </a:rPr>
              <a:t>	}</a:t>
            </a:r>
          </a:p>
          <a:p>
            <a:pPr eaLnBrk="1" hangingPunct="1">
              <a:lnSpc>
                <a:spcPct val="80000"/>
              </a:lnSpc>
              <a:buFont typeface="Monotype Sorts" pitchFamily="2" charset="2"/>
              <a:buNone/>
            </a:pPr>
            <a:r>
              <a:rPr lang="en-US" altLang="zh-CN" sz="2000" b="1" dirty="0" smtClean="0">
                <a:latin typeface="Times New Roman" pitchFamily="18" charset="0"/>
              </a:rPr>
              <a:t>} </a:t>
            </a:r>
          </a:p>
        </p:txBody>
      </p:sp>
      <p:sp>
        <p:nvSpPr>
          <p:cNvPr id="31748" name="Text Box 4"/>
          <p:cNvSpPr>
            <a:spLocks noGrp="1" noChangeArrowheads="1"/>
          </p:cNvSpPr>
          <p:nvPr>
            <p:ph type="title"/>
          </p:nvPr>
        </p:nvSpPr>
        <p:spPr>
          <a:xfrm>
            <a:off x="1187450" y="228600"/>
            <a:ext cx="6991350" cy="1143000"/>
          </a:xfrm>
        </p:spPr>
        <p:txBody>
          <a:bodyPr/>
          <a:lstStyle/>
          <a:p>
            <a:pPr eaLnBrk="1" hangingPunct="1">
              <a:defRPr/>
            </a:pPr>
            <a:r>
              <a:rPr lang="zh-CN" altLang="en-US" b="1" kern="1200" dirty="0" smtClean="0">
                <a:solidFill>
                  <a:schemeClr val="accent2"/>
                </a:solidFill>
                <a:latin typeface="Times New Roman" pitchFamily="18" charset="0"/>
                <a:cs typeface="+mn-cs"/>
              </a:rPr>
              <a:t>访问控制</a:t>
            </a:r>
            <a:r>
              <a:rPr lang="en-US" altLang="zh-CN" b="1" kern="1200" dirty="0" smtClean="0">
                <a:solidFill>
                  <a:schemeClr val="accent2"/>
                </a:solidFill>
                <a:latin typeface="Times New Roman" pitchFamily="18" charset="0"/>
                <a:cs typeface="+mn-cs"/>
              </a:rPr>
              <a:t>—protected</a:t>
            </a:r>
          </a:p>
        </p:txBody>
      </p:sp>
      <p:sp>
        <p:nvSpPr>
          <p:cNvPr id="102405" name="Rectangle 5"/>
          <p:cNvSpPr>
            <a:spLocks noChangeArrowheads="1"/>
          </p:cNvSpPr>
          <p:nvPr/>
        </p:nvSpPr>
        <p:spPr bwMode="auto">
          <a:xfrm>
            <a:off x="4996359" y="5264373"/>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FF0000"/>
                </a:solidFill>
                <a:latin typeface="Arial Unicode MS" pitchFamily="34" charset="-122"/>
                <a:ea typeface="方正姚体" pitchFamily="2" charset="-122"/>
              </a:rPr>
              <a:t>√</a:t>
            </a:r>
          </a:p>
        </p:txBody>
      </p:sp>
      <p:sp>
        <p:nvSpPr>
          <p:cNvPr id="102406" name="Rectangle 6"/>
          <p:cNvSpPr>
            <a:spLocks noChangeArrowheads="1"/>
          </p:cNvSpPr>
          <p:nvPr/>
        </p:nvSpPr>
        <p:spPr bwMode="auto">
          <a:xfrm>
            <a:off x="4730750" y="555240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FF0000"/>
                </a:solidFill>
                <a:latin typeface="Arial Unicode MS" pitchFamily="34" charset="-122"/>
                <a:ea typeface="方正姚体" pitchFamily="2" charset="-122"/>
              </a:rPr>
              <a:t>X</a:t>
            </a:r>
          </a:p>
        </p:txBody>
      </p:sp>
      <p:sp>
        <p:nvSpPr>
          <p:cNvPr id="102407" name="Rectangle 7"/>
          <p:cNvSpPr>
            <a:spLocks noChangeArrowheads="1"/>
          </p:cNvSpPr>
          <p:nvPr/>
        </p:nvSpPr>
        <p:spPr bwMode="auto">
          <a:xfrm>
            <a:off x="4996359" y="5912445"/>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FF0000"/>
                </a:solidFill>
                <a:latin typeface="Arial Unicode MS" pitchFamily="34" charset="-122"/>
                <a:ea typeface="方正姚体" pitchFamily="2" charset="-122"/>
              </a:rPr>
              <a:t>√</a:t>
            </a:r>
          </a:p>
        </p:txBody>
      </p:sp>
      <p:sp>
        <p:nvSpPr>
          <p:cNvPr id="102408" name="Rectangle 8"/>
          <p:cNvSpPr>
            <a:spLocks noChangeArrowheads="1"/>
          </p:cNvSpPr>
          <p:nvPr/>
        </p:nvSpPr>
        <p:spPr bwMode="auto">
          <a:xfrm>
            <a:off x="4730750" y="49418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FF0000"/>
                </a:solidFill>
                <a:latin typeface="Arial Unicode MS" pitchFamily="34" charset="-122"/>
                <a:ea typeface="方正姚体" pitchFamily="2" charset="-122"/>
              </a:rPr>
              <a:t>X</a:t>
            </a:r>
          </a:p>
        </p:txBody>
      </p:sp>
      <p:sp>
        <p:nvSpPr>
          <p:cNvPr id="2" name="TextBox 1"/>
          <p:cNvSpPr txBox="1"/>
          <p:nvPr/>
        </p:nvSpPr>
        <p:spPr>
          <a:xfrm>
            <a:off x="5677779" y="5140325"/>
            <a:ext cx="3240360" cy="1323439"/>
          </a:xfrm>
          <a:prstGeom prst="rect">
            <a:avLst/>
          </a:prstGeom>
          <a:noFill/>
        </p:spPr>
        <p:txBody>
          <a:bodyPr wrap="square" rtlCol="0">
            <a:spAutoFit/>
          </a:bodyPr>
          <a:lstStyle/>
          <a:p>
            <a:r>
              <a:rPr lang="zh-CN" altLang="en-US" sz="2000" b="1" dirty="0" smtClean="0">
                <a:solidFill>
                  <a:srgbClr val="0070C0"/>
                </a:solidFill>
                <a:latin typeface="华文楷体" pitchFamily="2" charset="-122"/>
                <a:ea typeface="华文楷体" pitchFamily="2" charset="-122"/>
              </a:rPr>
              <a:t>子类不能直接访问不在同一个包中的父类的</a:t>
            </a:r>
            <a:r>
              <a:rPr lang="en-US" altLang="zh-CN" sz="2000" b="1" dirty="0" smtClean="0">
                <a:solidFill>
                  <a:srgbClr val="0070C0"/>
                </a:solidFill>
                <a:latin typeface="华文楷体" pitchFamily="2" charset="-122"/>
                <a:ea typeface="华文楷体" pitchFamily="2" charset="-122"/>
              </a:rPr>
              <a:t>protected</a:t>
            </a:r>
            <a:r>
              <a:rPr lang="zh-CN" altLang="en-US" sz="2000" b="1" dirty="0" smtClean="0">
                <a:solidFill>
                  <a:srgbClr val="0070C0"/>
                </a:solidFill>
                <a:latin typeface="华文楷体" pitchFamily="2" charset="-122"/>
                <a:ea typeface="华文楷体" pitchFamily="2" charset="-122"/>
              </a:rPr>
              <a:t>变量和方法，只能通过自身</a:t>
            </a:r>
            <a:r>
              <a:rPr lang="en-US" altLang="zh-CN" sz="2000" b="1" dirty="0" smtClean="0">
                <a:solidFill>
                  <a:srgbClr val="0070C0"/>
                </a:solidFill>
                <a:latin typeface="华文楷体" pitchFamily="2" charset="-122"/>
                <a:ea typeface="华文楷体" pitchFamily="2" charset="-122"/>
              </a:rPr>
              <a:t>(</a:t>
            </a:r>
            <a:r>
              <a:rPr lang="zh-CN" altLang="en-US" sz="2000" b="1" dirty="0" smtClean="0">
                <a:solidFill>
                  <a:srgbClr val="0070C0"/>
                </a:solidFill>
                <a:latin typeface="华文楷体" pitchFamily="2" charset="-122"/>
                <a:ea typeface="华文楷体" pitchFamily="2" charset="-122"/>
              </a:rPr>
              <a:t>或子类</a:t>
            </a:r>
            <a:r>
              <a:rPr lang="en-US" altLang="zh-CN" sz="2000" b="1" dirty="0" smtClean="0">
                <a:solidFill>
                  <a:srgbClr val="0070C0"/>
                </a:solidFill>
                <a:latin typeface="华文楷体" pitchFamily="2" charset="-122"/>
                <a:ea typeface="华文楷体" pitchFamily="2" charset="-122"/>
              </a:rPr>
              <a:t>)</a:t>
            </a:r>
            <a:r>
              <a:rPr lang="zh-CN" altLang="en-US" sz="2000" b="1" dirty="0" smtClean="0">
                <a:solidFill>
                  <a:srgbClr val="0070C0"/>
                </a:solidFill>
                <a:latin typeface="华文楷体" pitchFamily="2" charset="-122"/>
                <a:ea typeface="华文楷体" pitchFamily="2" charset="-122"/>
              </a:rPr>
              <a:t>访问。</a:t>
            </a:r>
            <a:endParaRPr lang="zh-CN" altLang="en-US" sz="2000" b="1" dirty="0">
              <a:solidFill>
                <a:srgbClr val="0070C0"/>
              </a:solidFill>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autoUpdateAnimBg="0"/>
      <p:bldP spid="102406" grpId="0" autoUpdateAnimBg="0"/>
      <p:bldP spid="102407" grpId="0" autoUpdateAnimBg="0"/>
      <p:bldP spid="102408" grpId="0" autoUpdateAnimBg="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05DDEB7-8A5D-4E54-B6F9-4705DE7773B3}" type="slidenum">
              <a:rPr lang="en-US" altLang="zh-CN" sz="1400" smtClean="0">
                <a:solidFill>
                  <a:schemeClr val="bg2"/>
                </a:solidFill>
                <a:latin typeface="Arial" pitchFamily="34" charset="0"/>
              </a:rPr>
              <a:pPr eaLnBrk="1" hangingPunct="1"/>
              <a:t>24</a:t>
            </a:fld>
            <a:endParaRPr lang="en-US" altLang="zh-CN" sz="1400" smtClean="0">
              <a:solidFill>
                <a:schemeClr val="bg2"/>
              </a:solidFill>
              <a:latin typeface="Arial" pitchFamily="34" charset="0"/>
            </a:endParaRPr>
          </a:p>
        </p:txBody>
      </p:sp>
      <p:sp>
        <p:nvSpPr>
          <p:cNvPr id="26627" name="Text Box 4"/>
          <p:cNvSpPr txBox="1">
            <a:spLocks noChangeArrowheads="1"/>
          </p:cNvSpPr>
          <p:nvPr/>
        </p:nvSpPr>
        <p:spPr bwMode="auto">
          <a:xfrm>
            <a:off x="1331913" y="620713"/>
            <a:ext cx="27416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内部类</a:t>
            </a:r>
          </a:p>
        </p:txBody>
      </p:sp>
      <p:sp>
        <p:nvSpPr>
          <p:cNvPr id="26628" name="Text Box 5"/>
          <p:cNvSpPr txBox="1">
            <a:spLocks noChangeArrowheads="1"/>
          </p:cNvSpPr>
          <p:nvPr/>
        </p:nvSpPr>
        <p:spPr bwMode="auto">
          <a:xfrm>
            <a:off x="990600" y="1700808"/>
            <a:ext cx="8045896"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chemeClr val="accent2"/>
                </a:solidFill>
                <a:sym typeface="Wingdings" pitchFamily="2" charset="2"/>
              </a:rPr>
              <a:t></a:t>
            </a:r>
            <a:r>
              <a:rPr lang="zh-CN" altLang="en-US" b="1" dirty="0">
                <a:solidFill>
                  <a:schemeClr val="accent2"/>
                </a:solidFill>
              </a:rPr>
              <a:t>内部类是在一个类的声明里声明的类。</a:t>
            </a:r>
          </a:p>
          <a:p>
            <a:pPr eaLnBrk="1" hangingPunct="1"/>
            <a:r>
              <a:rPr lang="en-US" altLang="zh-CN" b="1" dirty="0"/>
              <a:t>class A {</a:t>
            </a:r>
          </a:p>
          <a:p>
            <a:pPr eaLnBrk="1" hangingPunct="1"/>
            <a:r>
              <a:rPr lang="en-US" altLang="zh-CN" b="1" dirty="0"/>
              <a:t>	…</a:t>
            </a:r>
          </a:p>
          <a:p>
            <a:pPr eaLnBrk="1" hangingPunct="1"/>
            <a:r>
              <a:rPr lang="en-US" altLang="zh-CN" b="1" dirty="0"/>
              <a:t>	class B {</a:t>
            </a:r>
          </a:p>
          <a:p>
            <a:pPr eaLnBrk="1" hangingPunct="1"/>
            <a:r>
              <a:rPr lang="en-US" altLang="zh-CN" b="1" dirty="0"/>
              <a:t>		…</a:t>
            </a:r>
          </a:p>
          <a:p>
            <a:pPr eaLnBrk="1" hangingPunct="1"/>
            <a:r>
              <a:rPr lang="en-US" altLang="zh-CN" b="1" dirty="0"/>
              <a:t>	</a:t>
            </a:r>
            <a:r>
              <a:rPr lang="en-US" altLang="zh-CN" b="1" dirty="0" smtClean="0"/>
              <a:t>}</a:t>
            </a:r>
            <a:endParaRPr lang="en-US" altLang="zh-CN" b="1" dirty="0"/>
          </a:p>
          <a:p>
            <a:pPr eaLnBrk="1" hangingPunct="1"/>
            <a:r>
              <a:rPr lang="en-US" altLang="zh-CN" b="1" dirty="0"/>
              <a:t>	…</a:t>
            </a:r>
          </a:p>
          <a:p>
            <a:pPr eaLnBrk="1" hangingPunct="1"/>
            <a:r>
              <a:rPr lang="en-US" altLang="zh-CN" b="1" dirty="0" smtClean="0"/>
              <a:t>}</a:t>
            </a:r>
            <a:endParaRPr lang="en-US" altLang="zh-CN" b="1" dirty="0"/>
          </a:p>
          <a:p>
            <a:pPr eaLnBrk="1" hangingPunct="1"/>
            <a:r>
              <a:rPr lang="en-US" altLang="zh-CN" b="1" dirty="0" smtClean="0">
                <a:solidFill>
                  <a:schemeClr val="accent2"/>
                </a:solidFill>
                <a:sym typeface="Wingdings" pitchFamily="2" charset="2"/>
              </a:rPr>
              <a:t></a:t>
            </a:r>
            <a:r>
              <a:rPr lang="zh-CN" altLang="en-US" b="1" dirty="0" smtClean="0">
                <a:solidFill>
                  <a:schemeClr val="accent2"/>
                </a:solidFill>
              </a:rPr>
              <a:t>可</a:t>
            </a:r>
            <a:r>
              <a:rPr lang="zh-CN" altLang="en-US" b="1" dirty="0">
                <a:solidFill>
                  <a:schemeClr val="accent2"/>
                </a:solidFill>
              </a:rPr>
              <a:t>作为类的一个成员</a:t>
            </a:r>
            <a:r>
              <a:rPr lang="zh-CN" altLang="en-US" b="1" dirty="0" smtClean="0">
                <a:solidFill>
                  <a:schemeClr val="accent2"/>
                </a:solidFill>
              </a:rPr>
              <a:t>使用，一般</a:t>
            </a:r>
            <a:r>
              <a:rPr lang="zh-CN" altLang="en-US" b="1" dirty="0">
                <a:solidFill>
                  <a:schemeClr val="accent2"/>
                </a:solidFill>
              </a:rPr>
              <a:t>只在外包类</a:t>
            </a:r>
            <a:r>
              <a:rPr lang="zh-CN" altLang="en-US" b="1" dirty="0" smtClean="0">
                <a:solidFill>
                  <a:schemeClr val="accent2"/>
                </a:solidFill>
              </a:rPr>
              <a:t>中调用</a:t>
            </a:r>
            <a:r>
              <a:rPr lang="zh-CN" altLang="en-US" b="1" dirty="0">
                <a:solidFill>
                  <a:schemeClr val="accent2"/>
                </a:solidFill>
              </a:rPr>
              <a:t>。</a:t>
            </a:r>
          </a:p>
          <a:p>
            <a:pPr eaLnBrk="1" hangingPunct="1">
              <a:spcBef>
                <a:spcPts val="1200"/>
              </a:spcBef>
            </a:pPr>
            <a:r>
              <a:rPr lang="en-US" altLang="zh-CN" b="1" dirty="0" smtClean="0">
                <a:solidFill>
                  <a:srgbClr val="0070C0"/>
                </a:solidFill>
                <a:latin typeface="华文楷体" pitchFamily="2" charset="-122"/>
                <a:ea typeface="华文楷体" pitchFamily="2" charset="-122"/>
              </a:rPr>
              <a:t>(</a:t>
            </a:r>
            <a:r>
              <a:rPr lang="en-US" altLang="zh-CN" b="1" dirty="0">
                <a:solidFill>
                  <a:srgbClr val="0070C0"/>
                </a:solidFill>
                <a:latin typeface="华文楷体" pitchFamily="2" charset="-122"/>
                <a:ea typeface="华文楷体" pitchFamily="2" charset="-122"/>
              </a:rPr>
              <a:t>1) </a:t>
            </a:r>
            <a:r>
              <a:rPr lang="zh-CN" altLang="en-US" b="1" dirty="0">
                <a:solidFill>
                  <a:srgbClr val="0070C0"/>
                </a:solidFill>
                <a:latin typeface="华文楷体" pitchFamily="2" charset="-122"/>
                <a:ea typeface="华文楷体" pitchFamily="2" charset="-122"/>
              </a:rPr>
              <a:t>在类中定义一个类</a:t>
            </a:r>
            <a:r>
              <a:rPr lang="en-US" altLang="zh-CN" b="1" dirty="0">
                <a:solidFill>
                  <a:srgbClr val="0070C0"/>
                </a:solidFill>
                <a:latin typeface="华文楷体" pitchFamily="2" charset="-122"/>
                <a:ea typeface="华文楷体" pitchFamily="2" charset="-122"/>
              </a:rPr>
              <a:t>(</a:t>
            </a:r>
            <a:r>
              <a:rPr lang="zh-CN" altLang="en-US" b="1" dirty="0">
                <a:solidFill>
                  <a:srgbClr val="0070C0"/>
                </a:solidFill>
                <a:latin typeface="华文楷体" pitchFamily="2" charset="-122"/>
                <a:ea typeface="华文楷体" pitchFamily="2" charset="-122"/>
              </a:rPr>
              <a:t>私有内部类，静态内部类</a:t>
            </a:r>
            <a:r>
              <a:rPr lang="en-US" altLang="zh-CN" b="1" dirty="0">
                <a:solidFill>
                  <a:srgbClr val="0070C0"/>
                </a:solidFill>
                <a:latin typeface="华文楷体" pitchFamily="2" charset="-122"/>
                <a:ea typeface="华文楷体" pitchFamily="2" charset="-122"/>
              </a:rPr>
              <a:t>)</a:t>
            </a:r>
          </a:p>
          <a:p>
            <a:pPr eaLnBrk="1" hangingPunct="1"/>
            <a:r>
              <a:rPr lang="en-US" altLang="zh-CN" b="1" dirty="0" smtClean="0">
                <a:solidFill>
                  <a:srgbClr val="0070C0"/>
                </a:solidFill>
                <a:latin typeface="华文楷体" pitchFamily="2" charset="-122"/>
                <a:ea typeface="华文楷体" pitchFamily="2" charset="-122"/>
              </a:rPr>
              <a:t>(</a:t>
            </a:r>
            <a:r>
              <a:rPr lang="en-US" altLang="zh-CN" b="1" dirty="0">
                <a:solidFill>
                  <a:srgbClr val="0070C0"/>
                </a:solidFill>
                <a:latin typeface="华文楷体" pitchFamily="2" charset="-122"/>
                <a:ea typeface="华文楷体" pitchFamily="2" charset="-122"/>
              </a:rPr>
              <a:t>2) </a:t>
            </a:r>
            <a:r>
              <a:rPr lang="zh-CN" altLang="en-US" b="1" dirty="0">
                <a:solidFill>
                  <a:srgbClr val="0070C0"/>
                </a:solidFill>
                <a:latin typeface="华文楷体" pitchFamily="2" charset="-122"/>
                <a:ea typeface="华文楷体" pitchFamily="2" charset="-122"/>
              </a:rPr>
              <a:t>在方法中定义一个类</a:t>
            </a:r>
            <a:r>
              <a:rPr lang="en-US" altLang="zh-CN" b="1" dirty="0">
                <a:solidFill>
                  <a:srgbClr val="0070C0"/>
                </a:solidFill>
                <a:latin typeface="华文楷体" pitchFamily="2" charset="-122"/>
                <a:ea typeface="华文楷体" pitchFamily="2" charset="-122"/>
              </a:rPr>
              <a:t>(</a:t>
            </a:r>
            <a:r>
              <a:rPr lang="zh-CN" altLang="en-US" b="1" dirty="0">
                <a:solidFill>
                  <a:srgbClr val="0070C0"/>
                </a:solidFill>
                <a:latin typeface="华文楷体" pitchFamily="2" charset="-122"/>
                <a:ea typeface="华文楷体" pitchFamily="2" charset="-122"/>
              </a:rPr>
              <a:t>局部内部类，匿名内部类</a:t>
            </a:r>
            <a:r>
              <a:rPr lang="en-US" altLang="zh-CN" b="1" dirty="0" smtClean="0">
                <a:solidFill>
                  <a:srgbClr val="0070C0"/>
                </a:solidFill>
                <a:latin typeface="华文楷体" pitchFamily="2" charset="-122"/>
                <a:ea typeface="华文楷体" pitchFamily="2" charset="-122"/>
              </a:rPr>
              <a:t>)</a:t>
            </a:r>
          </a:p>
          <a:p>
            <a:pPr eaLnBrk="1" hangingPunct="1">
              <a:spcBef>
                <a:spcPts val="1200"/>
              </a:spcBef>
            </a:pPr>
            <a:r>
              <a:rPr lang="zh-CN" altLang="en-US" b="1" dirty="0" smtClean="0">
                <a:solidFill>
                  <a:srgbClr val="00B0F0"/>
                </a:solidFill>
                <a:latin typeface="华文楷体" pitchFamily="2" charset="-122"/>
                <a:ea typeface="华文楷体" pitchFamily="2" charset="-122"/>
              </a:rPr>
              <a:t>意义：完善</a:t>
            </a:r>
            <a:r>
              <a:rPr lang="zh-CN" altLang="en-US" b="1" dirty="0">
                <a:solidFill>
                  <a:srgbClr val="00B0F0"/>
                </a:solidFill>
                <a:latin typeface="华文楷体" pitchFamily="2" charset="-122"/>
                <a:ea typeface="华文楷体" pitchFamily="2" charset="-122"/>
              </a:rPr>
              <a:t>多重继承、实现事件驱动系统、闭包</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95D886A-8027-4889-BC84-851E15F3BEDD}" type="slidenum">
              <a:rPr lang="en-US" altLang="zh-CN" sz="1400" smtClean="0">
                <a:solidFill>
                  <a:schemeClr val="bg2"/>
                </a:solidFill>
                <a:latin typeface="Arial" pitchFamily="34" charset="0"/>
              </a:rPr>
              <a:pPr eaLnBrk="1" hangingPunct="1"/>
              <a:t>25</a:t>
            </a:fld>
            <a:endParaRPr lang="en-US" altLang="zh-CN" sz="1400" smtClean="0">
              <a:solidFill>
                <a:schemeClr val="bg2"/>
              </a:solidFill>
              <a:latin typeface="Arial" pitchFamily="34" charset="0"/>
            </a:endParaRPr>
          </a:p>
        </p:txBody>
      </p:sp>
      <p:sp>
        <p:nvSpPr>
          <p:cNvPr id="27651" name="Text Box 6"/>
          <p:cNvSpPr txBox="1">
            <a:spLocks noChangeArrowheads="1"/>
          </p:cNvSpPr>
          <p:nvPr/>
        </p:nvSpPr>
        <p:spPr bwMode="auto">
          <a:xfrm>
            <a:off x="7143750" y="6500813"/>
            <a:ext cx="1928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4-11</a:t>
            </a:r>
            <a:r>
              <a:rPr lang="zh-CN" altLang="en-US" sz="1400" dirty="0">
                <a:solidFill>
                  <a:srgbClr val="C0C0C0"/>
                </a:solidFill>
                <a:ea typeface="楷体_GB2312"/>
                <a:cs typeface="楷体_GB2312"/>
              </a:rPr>
              <a:t>、</a:t>
            </a:r>
            <a:r>
              <a:rPr lang="en-US" altLang="zh-CN" sz="1400" dirty="0">
                <a:solidFill>
                  <a:srgbClr val="C0C0C0"/>
                </a:solidFill>
                <a:ea typeface="楷体_GB2312"/>
                <a:cs typeface="楷体_GB2312"/>
              </a:rPr>
              <a:t>12</a:t>
            </a:r>
            <a:r>
              <a:rPr lang="zh-CN" altLang="en-US" sz="1400" dirty="0">
                <a:solidFill>
                  <a:srgbClr val="C0C0C0"/>
                </a:solidFill>
                <a:ea typeface="楷体_GB2312"/>
                <a:cs typeface="楷体_GB2312"/>
              </a:rPr>
              <a:t>、</a:t>
            </a:r>
            <a:r>
              <a:rPr lang="en-US" altLang="zh-CN" sz="1400" dirty="0">
                <a:solidFill>
                  <a:srgbClr val="C0C0C0"/>
                </a:solidFill>
                <a:ea typeface="楷体_GB2312"/>
                <a:cs typeface="楷体_GB2312"/>
              </a:rPr>
              <a:t>13</a:t>
            </a:r>
            <a:r>
              <a:rPr lang="zh-CN" altLang="en-US" sz="1400" dirty="0">
                <a:solidFill>
                  <a:srgbClr val="C0C0C0"/>
                </a:solidFill>
                <a:ea typeface="楷体_GB2312"/>
                <a:cs typeface="楷体_GB2312"/>
              </a:rPr>
              <a:t>、</a:t>
            </a:r>
            <a:r>
              <a:rPr lang="en-US" altLang="zh-CN" sz="1400" dirty="0">
                <a:solidFill>
                  <a:srgbClr val="C0C0C0"/>
                </a:solidFill>
                <a:ea typeface="楷体_GB2312"/>
                <a:cs typeface="楷体_GB2312"/>
              </a:rPr>
              <a:t>14</a:t>
            </a:r>
          </a:p>
        </p:txBody>
      </p:sp>
      <p:sp>
        <p:nvSpPr>
          <p:cNvPr id="27652" name="Text Box 5"/>
          <p:cNvSpPr txBox="1">
            <a:spLocks noChangeArrowheads="1"/>
          </p:cNvSpPr>
          <p:nvPr/>
        </p:nvSpPr>
        <p:spPr bwMode="auto">
          <a:xfrm>
            <a:off x="139426" y="150887"/>
            <a:ext cx="5800726"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ts val="0"/>
              </a:spcBef>
            </a:pPr>
            <a:r>
              <a:rPr lang="en-US" altLang="zh-CN" sz="1800" b="1" dirty="0"/>
              <a:t>class Outer {</a:t>
            </a:r>
          </a:p>
          <a:p>
            <a:pPr eaLnBrk="1" hangingPunct="1">
              <a:spcBef>
                <a:spcPts val="0"/>
              </a:spcBef>
            </a:pPr>
            <a:r>
              <a:rPr lang="en-US" altLang="zh-CN" sz="1800" b="1" dirty="0"/>
              <a:t>	private </a:t>
            </a:r>
            <a:r>
              <a:rPr lang="en-US" altLang="zh-CN" sz="1800" b="1" dirty="0" err="1"/>
              <a:t>int</a:t>
            </a:r>
            <a:r>
              <a:rPr lang="en-US" altLang="zh-CN" sz="1800" b="1" dirty="0"/>
              <a:t> index = 100;</a:t>
            </a:r>
          </a:p>
          <a:p>
            <a:pPr eaLnBrk="1" hangingPunct="1">
              <a:spcBef>
                <a:spcPts val="0"/>
              </a:spcBef>
            </a:pPr>
            <a:r>
              <a:rPr lang="en-US" altLang="zh-CN" sz="1800" b="1" dirty="0"/>
              <a:t>	void print() {</a:t>
            </a:r>
          </a:p>
          <a:p>
            <a:pPr eaLnBrk="1" hangingPunct="1">
              <a:spcBef>
                <a:spcPts val="0"/>
              </a:spcBef>
            </a:pPr>
            <a:r>
              <a:rPr lang="en-US" altLang="zh-CN" sz="1800" b="1" dirty="0"/>
              <a:t>		Inner i = new Inner();</a:t>
            </a:r>
          </a:p>
          <a:p>
            <a:pPr eaLnBrk="1" hangingPunct="1">
              <a:spcBef>
                <a:spcPts val="0"/>
              </a:spcBef>
            </a:pPr>
            <a:r>
              <a:rPr lang="en-US" altLang="zh-CN" sz="1800" b="1" dirty="0"/>
              <a:t>		</a:t>
            </a:r>
            <a:r>
              <a:rPr lang="en-US" altLang="zh-CN" sz="1800" b="1" dirty="0" err="1"/>
              <a:t>i.print</a:t>
            </a:r>
            <a:r>
              <a:rPr lang="en-US" altLang="zh-CN" sz="1800" b="1" dirty="0"/>
              <a:t>();</a:t>
            </a:r>
          </a:p>
          <a:p>
            <a:pPr eaLnBrk="1" hangingPunct="1">
              <a:spcBef>
                <a:spcPts val="0"/>
              </a:spcBef>
            </a:pPr>
            <a:r>
              <a:rPr lang="en-US" altLang="zh-CN" sz="1800" b="1" dirty="0"/>
              <a:t>	}</a:t>
            </a:r>
          </a:p>
          <a:p>
            <a:pPr eaLnBrk="1" hangingPunct="1">
              <a:spcBef>
                <a:spcPts val="0"/>
              </a:spcBef>
            </a:pPr>
            <a:r>
              <a:rPr lang="en-US" altLang="zh-CN" sz="1800" b="1" dirty="0"/>
              <a:t>	class Inner {</a:t>
            </a:r>
          </a:p>
          <a:p>
            <a:pPr eaLnBrk="1" hangingPunct="1">
              <a:spcBef>
                <a:spcPts val="0"/>
              </a:spcBef>
            </a:pPr>
            <a:r>
              <a:rPr lang="en-US" altLang="zh-CN" sz="1800" b="1" dirty="0"/>
              <a:t>		void print() {</a:t>
            </a:r>
          </a:p>
          <a:p>
            <a:pPr eaLnBrk="1" hangingPunct="1">
              <a:spcBef>
                <a:spcPts val="0"/>
              </a:spcBef>
            </a:pPr>
            <a:r>
              <a:rPr lang="en-US" altLang="zh-CN" sz="1800" b="1" dirty="0"/>
              <a:t>		</a:t>
            </a:r>
            <a:r>
              <a:rPr lang="en-US" altLang="zh-CN" sz="1800" b="1" dirty="0" smtClean="0"/>
              <a:t>	</a:t>
            </a:r>
            <a:r>
              <a:rPr lang="en-US" altLang="zh-CN" sz="1800" b="1" dirty="0" err="1" smtClean="0"/>
              <a:t>System.out.println</a:t>
            </a:r>
            <a:r>
              <a:rPr lang="en-US" altLang="zh-CN" sz="1800" b="1" dirty="0" smtClean="0"/>
              <a:t>(index</a:t>
            </a:r>
            <a:r>
              <a:rPr lang="en-US" altLang="zh-CN" sz="1800" b="1" dirty="0"/>
              <a:t>);</a:t>
            </a:r>
          </a:p>
          <a:p>
            <a:pPr eaLnBrk="1" hangingPunct="1">
              <a:spcBef>
                <a:spcPts val="0"/>
              </a:spcBef>
            </a:pPr>
            <a:r>
              <a:rPr lang="en-US" altLang="zh-CN" sz="1800" b="1" dirty="0"/>
              <a:t>		}</a:t>
            </a:r>
          </a:p>
          <a:p>
            <a:pPr eaLnBrk="1" hangingPunct="1">
              <a:spcBef>
                <a:spcPts val="0"/>
              </a:spcBef>
            </a:pPr>
            <a:r>
              <a:rPr lang="en-US" altLang="zh-CN" sz="1800" b="1" dirty="0"/>
              <a:t>	}</a:t>
            </a:r>
          </a:p>
          <a:p>
            <a:pPr eaLnBrk="1" hangingPunct="1">
              <a:spcBef>
                <a:spcPts val="0"/>
              </a:spcBef>
            </a:pPr>
            <a:r>
              <a:rPr lang="en-US" altLang="zh-CN" sz="1800" b="1" dirty="0"/>
              <a:t>}</a:t>
            </a:r>
          </a:p>
          <a:p>
            <a:pPr eaLnBrk="1" hangingPunct="1">
              <a:spcBef>
                <a:spcPts val="0"/>
              </a:spcBef>
            </a:pPr>
            <a:r>
              <a:rPr lang="en-US" altLang="zh-CN" sz="1800" b="1" dirty="0" smtClean="0"/>
              <a:t>class </a:t>
            </a:r>
            <a:r>
              <a:rPr lang="en-US" altLang="zh-CN" sz="1800" b="1" dirty="0"/>
              <a:t>Test {</a:t>
            </a:r>
          </a:p>
          <a:p>
            <a:pPr eaLnBrk="1" hangingPunct="1">
              <a:spcBef>
                <a:spcPts val="0"/>
              </a:spcBef>
            </a:pPr>
            <a:r>
              <a:rPr lang="en-US" altLang="zh-CN" sz="1800" b="1" dirty="0"/>
              <a:t>	public static void main(String[] </a:t>
            </a:r>
            <a:r>
              <a:rPr lang="en-US" altLang="zh-CN" sz="1800" b="1" dirty="0" err="1"/>
              <a:t>args</a:t>
            </a:r>
            <a:r>
              <a:rPr lang="en-US" altLang="zh-CN" sz="1800" b="1" dirty="0"/>
              <a:t>) {</a:t>
            </a:r>
          </a:p>
          <a:p>
            <a:pPr eaLnBrk="1" hangingPunct="1">
              <a:spcBef>
                <a:spcPts val="0"/>
              </a:spcBef>
            </a:pPr>
            <a:r>
              <a:rPr lang="en-US" altLang="zh-CN" sz="1800" b="1" dirty="0"/>
              <a:t>		Outer o = new Outer();</a:t>
            </a:r>
          </a:p>
          <a:p>
            <a:pPr eaLnBrk="1" hangingPunct="1">
              <a:spcBef>
                <a:spcPts val="0"/>
              </a:spcBef>
            </a:pPr>
            <a:r>
              <a:rPr lang="en-US" altLang="zh-CN" sz="1800" b="1" dirty="0"/>
              <a:t>		</a:t>
            </a:r>
            <a:r>
              <a:rPr lang="en-US" altLang="zh-CN" sz="1800" b="1" dirty="0" err="1"/>
              <a:t>o.print</a:t>
            </a:r>
            <a:r>
              <a:rPr lang="en-US" altLang="zh-CN" sz="1800" b="1" dirty="0"/>
              <a:t>();</a:t>
            </a:r>
          </a:p>
          <a:p>
            <a:pPr eaLnBrk="1" hangingPunct="1">
              <a:spcBef>
                <a:spcPts val="0"/>
              </a:spcBef>
            </a:pPr>
            <a:r>
              <a:rPr lang="en-US" altLang="zh-CN" sz="1800" b="1" dirty="0"/>
              <a:t>	}</a:t>
            </a:r>
          </a:p>
          <a:p>
            <a:pPr eaLnBrk="1" hangingPunct="1">
              <a:spcBef>
                <a:spcPts val="0"/>
              </a:spcBef>
            </a:pPr>
            <a:r>
              <a:rPr lang="en-US" altLang="zh-CN" sz="1800" b="1" dirty="0"/>
              <a:t>}</a:t>
            </a:r>
          </a:p>
        </p:txBody>
      </p:sp>
      <p:sp>
        <p:nvSpPr>
          <p:cNvPr id="40" name="Line 7"/>
          <p:cNvSpPr>
            <a:spLocks noChangeShapeType="1"/>
          </p:cNvSpPr>
          <p:nvPr/>
        </p:nvSpPr>
        <p:spPr bwMode="auto">
          <a:xfrm>
            <a:off x="5943600" y="3410868"/>
            <a:ext cx="0" cy="220980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41" name="Line 9"/>
          <p:cNvSpPr>
            <a:spLocks noChangeShapeType="1"/>
          </p:cNvSpPr>
          <p:nvPr/>
        </p:nvSpPr>
        <p:spPr bwMode="auto">
          <a:xfrm>
            <a:off x="6553200" y="3410868"/>
            <a:ext cx="0" cy="220980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42" name="Line 10"/>
          <p:cNvSpPr>
            <a:spLocks noChangeShapeType="1"/>
          </p:cNvSpPr>
          <p:nvPr/>
        </p:nvSpPr>
        <p:spPr bwMode="auto">
          <a:xfrm>
            <a:off x="5943600" y="5620668"/>
            <a:ext cx="60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43" name="Line 11"/>
          <p:cNvSpPr>
            <a:spLocks noChangeShapeType="1"/>
          </p:cNvSpPr>
          <p:nvPr/>
        </p:nvSpPr>
        <p:spPr bwMode="auto">
          <a:xfrm>
            <a:off x="5943600" y="5303168"/>
            <a:ext cx="60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44" name="Line 12"/>
          <p:cNvSpPr>
            <a:spLocks noChangeShapeType="1"/>
          </p:cNvSpPr>
          <p:nvPr/>
        </p:nvSpPr>
        <p:spPr bwMode="auto">
          <a:xfrm>
            <a:off x="5943600" y="4985668"/>
            <a:ext cx="60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45" name="Line 13"/>
          <p:cNvSpPr>
            <a:spLocks noChangeShapeType="1"/>
          </p:cNvSpPr>
          <p:nvPr/>
        </p:nvSpPr>
        <p:spPr bwMode="auto">
          <a:xfrm>
            <a:off x="5943600" y="4680868"/>
            <a:ext cx="60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46" name="Line 14"/>
          <p:cNvSpPr>
            <a:spLocks noChangeShapeType="1"/>
          </p:cNvSpPr>
          <p:nvPr/>
        </p:nvSpPr>
        <p:spPr bwMode="auto">
          <a:xfrm>
            <a:off x="5943600" y="4374480"/>
            <a:ext cx="60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47" name="Text Box 15"/>
          <p:cNvSpPr txBox="1">
            <a:spLocks noChangeArrowheads="1"/>
          </p:cNvSpPr>
          <p:nvPr/>
        </p:nvSpPr>
        <p:spPr bwMode="auto">
          <a:xfrm>
            <a:off x="5580112" y="5277768"/>
            <a:ext cx="228600" cy="366712"/>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1800" b="1" dirty="0">
                <a:solidFill>
                  <a:srgbClr val="FF99FF"/>
                </a:solidFill>
              </a:rPr>
              <a:t>o</a:t>
            </a:r>
          </a:p>
        </p:txBody>
      </p:sp>
      <p:sp>
        <p:nvSpPr>
          <p:cNvPr id="48" name="Text Box 16"/>
          <p:cNvSpPr txBox="1">
            <a:spLocks noChangeArrowheads="1"/>
          </p:cNvSpPr>
          <p:nvPr/>
        </p:nvSpPr>
        <p:spPr bwMode="auto">
          <a:xfrm>
            <a:off x="5436096" y="4949155"/>
            <a:ext cx="657076" cy="369332"/>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kumimoji="0" lang="en-US" altLang="zh-CN" sz="1800" b="1" kern="0" dirty="0">
                <a:solidFill>
                  <a:srgbClr val="FF99FF"/>
                </a:solidFill>
              </a:rPr>
              <a:t>this</a:t>
            </a:r>
          </a:p>
        </p:txBody>
      </p:sp>
      <p:sp>
        <p:nvSpPr>
          <p:cNvPr id="49" name="Text Box 17"/>
          <p:cNvSpPr txBox="1">
            <a:spLocks noChangeArrowheads="1"/>
          </p:cNvSpPr>
          <p:nvPr/>
        </p:nvSpPr>
        <p:spPr bwMode="auto">
          <a:xfrm>
            <a:off x="5580112" y="4644355"/>
            <a:ext cx="228600" cy="366713"/>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1800" b="1" dirty="0">
                <a:solidFill>
                  <a:srgbClr val="FF99FF"/>
                </a:solidFill>
              </a:rPr>
              <a:t>i</a:t>
            </a:r>
          </a:p>
        </p:txBody>
      </p:sp>
      <p:sp>
        <p:nvSpPr>
          <p:cNvPr id="50" name="AutoShape 18"/>
          <p:cNvSpPr>
            <a:spLocks/>
          </p:cNvSpPr>
          <p:nvPr/>
        </p:nvSpPr>
        <p:spPr bwMode="auto">
          <a:xfrm>
            <a:off x="5397500" y="5328568"/>
            <a:ext cx="88900" cy="304800"/>
          </a:xfrm>
          <a:prstGeom prst="leftBrace">
            <a:avLst>
              <a:gd name="adj1" fmla="val 28571"/>
              <a:gd name="adj2" fmla="val 50000"/>
            </a:avLst>
          </a:prstGeom>
          <a:noFill/>
          <a:ln w="9525">
            <a:solidFill>
              <a:schemeClr val="tx1"/>
            </a:solidFill>
            <a:round/>
            <a:headEnd/>
            <a:tailEnd/>
          </a:ln>
          <a:effectLst/>
        </p:spPr>
        <p:txBody>
          <a:bodyPr wrap="none" anchor="ctr"/>
          <a:lstStyle/>
          <a:p>
            <a:pPr fontAlgn="auto">
              <a:spcBef>
                <a:spcPts val="0"/>
              </a:spcBef>
              <a:spcAft>
                <a:spcPts val="0"/>
              </a:spcAft>
              <a:defRPr/>
            </a:pPr>
            <a:endParaRPr kumimoji="0" lang="zh-CN" altLang="en-US" sz="1800" kern="0">
              <a:solidFill>
                <a:sysClr val="windowText" lastClr="000000"/>
              </a:solidFill>
            </a:endParaRPr>
          </a:p>
        </p:txBody>
      </p:sp>
      <p:sp>
        <p:nvSpPr>
          <p:cNvPr id="51" name="AutoShape 20"/>
          <p:cNvSpPr>
            <a:spLocks/>
          </p:cNvSpPr>
          <p:nvPr/>
        </p:nvSpPr>
        <p:spPr bwMode="auto">
          <a:xfrm>
            <a:off x="5397500" y="4691980"/>
            <a:ext cx="76200" cy="647700"/>
          </a:xfrm>
          <a:prstGeom prst="leftBrace">
            <a:avLst>
              <a:gd name="adj1" fmla="val 70833"/>
              <a:gd name="adj2" fmla="val 50000"/>
            </a:avLst>
          </a:prstGeom>
          <a:noFill/>
          <a:ln w="9525">
            <a:solidFill>
              <a:schemeClr val="tx1"/>
            </a:solidFill>
            <a:round/>
            <a:headEnd/>
            <a:tailEnd/>
          </a:ln>
          <a:effectLst/>
        </p:spPr>
        <p:txBody>
          <a:bodyPr wrap="none" anchor="ctr"/>
          <a:lstStyle/>
          <a:p>
            <a:pPr fontAlgn="auto">
              <a:spcBef>
                <a:spcPts val="0"/>
              </a:spcBef>
              <a:spcAft>
                <a:spcPts val="0"/>
              </a:spcAft>
              <a:defRPr/>
            </a:pPr>
            <a:endParaRPr kumimoji="0" lang="zh-CN" altLang="en-US" sz="1800" kern="0">
              <a:solidFill>
                <a:sysClr val="windowText" lastClr="000000"/>
              </a:solidFill>
            </a:endParaRPr>
          </a:p>
        </p:txBody>
      </p:sp>
      <p:sp>
        <p:nvSpPr>
          <p:cNvPr id="52" name="Text Box 21"/>
          <p:cNvSpPr txBox="1">
            <a:spLocks noChangeArrowheads="1"/>
          </p:cNvSpPr>
          <p:nvPr/>
        </p:nvSpPr>
        <p:spPr bwMode="auto">
          <a:xfrm>
            <a:off x="4644008" y="5277768"/>
            <a:ext cx="829692" cy="366712"/>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kumimoji="0" lang="en-US" altLang="zh-CN" sz="1800" b="1" kern="0" dirty="0">
                <a:solidFill>
                  <a:srgbClr val="FF99FF"/>
                </a:solidFill>
              </a:rPr>
              <a:t>main</a:t>
            </a:r>
          </a:p>
        </p:txBody>
      </p:sp>
      <p:sp>
        <p:nvSpPr>
          <p:cNvPr id="53" name="Text Box 22"/>
          <p:cNvSpPr txBox="1">
            <a:spLocks noChangeArrowheads="1"/>
          </p:cNvSpPr>
          <p:nvPr/>
        </p:nvSpPr>
        <p:spPr bwMode="auto">
          <a:xfrm>
            <a:off x="4572000" y="4806280"/>
            <a:ext cx="914400" cy="369332"/>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kumimoji="0" lang="en-US" altLang="zh-CN" sz="1800" b="1" kern="0" dirty="0" err="1">
                <a:solidFill>
                  <a:srgbClr val="FF99FF"/>
                </a:solidFill>
              </a:rPr>
              <a:t>o.print</a:t>
            </a:r>
            <a:endParaRPr kumimoji="0" lang="en-US" altLang="zh-CN" sz="1800" b="1" kern="0" dirty="0">
              <a:solidFill>
                <a:srgbClr val="FF99FF"/>
              </a:solidFill>
            </a:endParaRPr>
          </a:p>
        </p:txBody>
      </p:sp>
      <p:sp>
        <p:nvSpPr>
          <p:cNvPr id="54" name="AutoShape 23"/>
          <p:cNvSpPr>
            <a:spLocks/>
          </p:cNvSpPr>
          <p:nvPr/>
        </p:nvSpPr>
        <p:spPr bwMode="auto">
          <a:xfrm>
            <a:off x="5397500" y="4387180"/>
            <a:ext cx="88900" cy="304800"/>
          </a:xfrm>
          <a:prstGeom prst="leftBrace">
            <a:avLst>
              <a:gd name="adj1" fmla="val 28571"/>
              <a:gd name="adj2" fmla="val 50000"/>
            </a:avLst>
          </a:prstGeom>
          <a:noFill/>
          <a:ln w="9525">
            <a:solidFill>
              <a:schemeClr val="tx1"/>
            </a:solidFill>
            <a:round/>
            <a:headEnd/>
            <a:tailEnd/>
          </a:ln>
          <a:effectLst/>
        </p:spPr>
        <p:txBody>
          <a:bodyPr wrap="none" anchor="ctr"/>
          <a:lstStyle/>
          <a:p>
            <a:pPr fontAlgn="auto">
              <a:spcBef>
                <a:spcPts val="0"/>
              </a:spcBef>
              <a:spcAft>
                <a:spcPts val="0"/>
              </a:spcAft>
              <a:defRPr/>
            </a:pPr>
            <a:endParaRPr kumimoji="0" lang="zh-CN" altLang="en-US" sz="1800" kern="0">
              <a:solidFill>
                <a:sysClr val="windowText" lastClr="000000"/>
              </a:solidFill>
            </a:endParaRPr>
          </a:p>
        </p:txBody>
      </p:sp>
      <p:sp>
        <p:nvSpPr>
          <p:cNvPr id="55" name="Text Box 24"/>
          <p:cNvSpPr txBox="1">
            <a:spLocks noChangeArrowheads="1"/>
          </p:cNvSpPr>
          <p:nvPr/>
        </p:nvSpPr>
        <p:spPr bwMode="auto">
          <a:xfrm>
            <a:off x="4572000" y="4349080"/>
            <a:ext cx="965200" cy="366713"/>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kumimoji="0" lang="en-US" altLang="zh-CN" sz="1800" b="1" kern="0" dirty="0" err="1">
                <a:solidFill>
                  <a:srgbClr val="FF99FF"/>
                </a:solidFill>
              </a:rPr>
              <a:t>i.print</a:t>
            </a:r>
            <a:endParaRPr kumimoji="0" lang="en-US" altLang="zh-CN" sz="1800" b="1" kern="0" dirty="0">
              <a:solidFill>
                <a:srgbClr val="FF99FF"/>
              </a:solidFill>
            </a:endParaRPr>
          </a:p>
        </p:txBody>
      </p:sp>
      <p:sp>
        <p:nvSpPr>
          <p:cNvPr id="56" name="Text Box 26"/>
          <p:cNvSpPr txBox="1">
            <a:spLocks noChangeArrowheads="1"/>
          </p:cNvSpPr>
          <p:nvPr/>
        </p:nvSpPr>
        <p:spPr bwMode="auto">
          <a:xfrm>
            <a:off x="5436096" y="4349080"/>
            <a:ext cx="585068" cy="369332"/>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kumimoji="0" lang="en-US" altLang="zh-CN" sz="1800" b="1" kern="0" dirty="0">
                <a:solidFill>
                  <a:srgbClr val="FF99FF"/>
                </a:solidFill>
              </a:rPr>
              <a:t>this</a:t>
            </a:r>
          </a:p>
        </p:txBody>
      </p:sp>
      <p:sp>
        <p:nvSpPr>
          <p:cNvPr id="57" name="Line 27"/>
          <p:cNvSpPr>
            <a:spLocks noChangeShapeType="1"/>
          </p:cNvSpPr>
          <p:nvPr/>
        </p:nvSpPr>
        <p:spPr bwMode="auto">
          <a:xfrm>
            <a:off x="5943600" y="4082380"/>
            <a:ext cx="609600" cy="0"/>
          </a:xfrm>
          <a:prstGeom prst="line">
            <a:avLst/>
          </a:prstGeom>
          <a:noFill/>
          <a:ln w="9525">
            <a:solidFill>
              <a:schemeClr val="tx1"/>
            </a:solidFill>
            <a:round/>
            <a:headEnd/>
            <a:tailEn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58" name="Text Box 28"/>
          <p:cNvSpPr txBox="1">
            <a:spLocks noChangeArrowheads="1"/>
          </p:cNvSpPr>
          <p:nvPr/>
        </p:nvSpPr>
        <p:spPr bwMode="auto">
          <a:xfrm>
            <a:off x="6019800" y="3982368"/>
            <a:ext cx="609600" cy="366712"/>
          </a:xfrm>
          <a:prstGeom prst="rect">
            <a:avLst/>
          </a:prstGeom>
          <a:noFill/>
          <a:ln w="9525">
            <a:noFill/>
            <a:miter lim="800000"/>
            <a:headEnd/>
            <a:tailEnd/>
          </a:ln>
          <a:effectLst/>
        </p:spPr>
        <p:txBody>
          <a:bodyPr>
            <a:spAutoFit/>
          </a:bodyPr>
          <a:lstStyle/>
          <a:p>
            <a:pPr fontAlgn="auto">
              <a:spcBef>
                <a:spcPct val="50000"/>
              </a:spcBef>
              <a:spcAft>
                <a:spcPts val="0"/>
              </a:spcAft>
              <a:defRPr/>
            </a:pPr>
            <a:r>
              <a:rPr kumimoji="0" lang="en-US" altLang="zh-CN" sz="1800" kern="0">
                <a:solidFill>
                  <a:srgbClr val="FF99FF"/>
                </a:solidFill>
                <a:latin typeface="Arial"/>
              </a:rPr>
              <a:t>…</a:t>
            </a:r>
            <a:endParaRPr kumimoji="0" lang="en-US" altLang="zh-CN" sz="1800" kern="0">
              <a:solidFill>
                <a:srgbClr val="FF99FF"/>
              </a:solidFill>
            </a:endParaRPr>
          </a:p>
        </p:txBody>
      </p:sp>
      <p:sp>
        <p:nvSpPr>
          <p:cNvPr id="59" name="Text Box 29"/>
          <p:cNvSpPr txBox="1">
            <a:spLocks noChangeArrowheads="1"/>
          </p:cNvSpPr>
          <p:nvPr/>
        </p:nvSpPr>
        <p:spPr bwMode="auto">
          <a:xfrm>
            <a:off x="5791200" y="2901280"/>
            <a:ext cx="914400" cy="366713"/>
          </a:xfrm>
          <a:prstGeom prst="rect">
            <a:avLst/>
          </a:prstGeom>
          <a:noFill/>
          <a:ln w="9525">
            <a:noFill/>
            <a:miter lim="800000"/>
            <a:headEnd/>
            <a:tailEnd/>
          </a:ln>
          <a:effectLst/>
        </p:spPr>
        <p:txBody>
          <a:bodyPr>
            <a:spAutoFit/>
          </a:bodyPr>
          <a:lstStyle/>
          <a:p>
            <a:pPr fontAlgn="auto">
              <a:spcBef>
                <a:spcPct val="50000"/>
              </a:spcBef>
              <a:spcAft>
                <a:spcPts val="0"/>
              </a:spcAft>
              <a:defRPr/>
            </a:pPr>
            <a:r>
              <a:rPr kumimoji="0" lang="zh-CN" altLang="en-US" sz="1800" b="1" kern="0" dirty="0">
                <a:solidFill>
                  <a:srgbClr val="FF99FF"/>
                </a:solidFill>
              </a:rPr>
              <a:t>栈内存</a:t>
            </a:r>
          </a:p>
        </p:txBody>
      </p:sp>
      <p:sp>
        <p:nvSpPr>
          <p:cNvPr id="60" name="Oval 30"/>
          <p:cNvSpPr>
            <a:spLocks noChangeArrowheads="1"/>
          </p:cNvSpPr>
          <p:nvPr/>
        </p:nvSpPr>
        <p:spPr bwMode="auto">
          <a:xfrm>
            <a:off x="7144072" y="2977480"/>
            <a:ext cx="1676400" cy="2971800"/>
          </a:xfrm>
          <a:prstGeom prst="ellipse">
            <a:avLst/>
          </a:prstGeom>
          <a:solidFill>
            <a:srgbClr val="0099CC"/>
          </a:solidFill>
          <a:ln w="9525">
            <a:solidFill>
              <a:srgbClr val="FFFFFF"/>
            </a:solidFill>
            <a:round/>
            <a:headEnd/>
            <a:tailEnd/>
          </a:ln>
          <a:effectLst/>
        </p:spPr>
        <p:txBody>
          <a:bodyPr wrap="none" anchor="ctr"/>
          <a:lstStyle/>
          <a:p>
            <a:pPr algn="ctr" fontAlgn="auto">
              <a:spcBef>
                <a:spcPts val="0"/>
              </a:spcBef>
              <a:spcAft>
                <a:spcPts val="0"/>
              </a:spcAft>
              <a:defRPr/>
            </a:pPr>
            <a:endParaRPr kumimoji="0" lang="zh-CN" altLang="zh-CN" sz="1800" kern="0">
              <a:solidFill>
                <a:sysClr val="windowText" lastClr="000000"/>
              </a:solidFill>
            </a:endParaRPr>
          </a:p>
        </p:txBody>
      </p:sp>
      <p:sp>
        <p:nvSpPr>
          <p:cNvPr id="61" name="Text Box 31"/>
          <p:cNvSpPr txBox="1">
            <a:spLocks noChangeArrowheads="1"/>
          </p:cNvSpPr>
          <p:nvPr/>
        </p:nvSpPr>
        <p:spPr bwMode="auto">
          <a:xfrm>
            <a:off x="7467600" y="3358480"/>
            <a:ext cx="990600" cy="366713"/>
          </a:xfrm>
          <a:prstGeom prst="rect">
            <a:avLst/>
          </a:prstGeom>
          <a:noFill/>
          <a:ln w="9525">
            <a:noFill/>
            <a:miter lim="800000"/>
            <a:headEnd/>
            <a:tailEnd/>
          </a:ln>
          <a:effectLst/>
        </p:spPr>
        <p:txBody>
          <a:bodyPr>
            <a:spAutoFit/>
          </a:bodyPr>
          <a:lstStyle/>
          <a:p>
            <a:pPr fontAlgn="auto">
              <a:spcBef>
                <a:spcPct val="50000"/>
              </a:spcBef>
              <a:spcAft>
                <a:spcPts val="0"/>
              </a:spcAft>
              <a:defRPr/>
            </a:pPr>
            <a:r>
              <a:rPr kumimoji="0" lang="zh-CN" altLang="en-US" sz="1800" b="1" kern="0" dirty="0">
                <a:solidFill>
                  <a:srgbClr val="FFCC00"/>
                </a:solidFill>
              </a:rPr>
              <a:t>堆内存</a:t>
            </a:r>
          </a:p>
        </p:txBody>
      </p:sp>
      <p:sp>
        <p:nvSpPr>
          <p:cNvPr id="62" name="Rectangle 33"/>
          <p:cNvSpPr>
            <a:spLocks noChangeArrowheads="1"/>
          </p:cNvSpPr>
          <p:nvPr/>
        </p:nvSpPr>
        <p:spPr bwMode="auto">
          <a:xfrm>
            <a:off x="7620000" y="5263480"/>
            <a:ext cx="838200" cy="304800"/>
          </a:xfrm>
          <a:prstGeom prst="rect">
            <a:avLst/>
          </a:prstGeom>
          <a:solidFill>
            <a:srgbClr val="FF6600"/>
          </a:solidFill>
          <a:ln w="9525">
            <a:solidFill>
              <a:srgbClr val="FFFFFF"/>
            </a:solidFill>
            <a:miter lim="800000"/>
            <a:headEnd/>
            <a:tailEnd/>
          </a:ln>
          <a:effectLst/>
        </p:spPr>
        <p:txBody>
          <a:bodyPr wrap="none" anchor="ctr"/>
          <a:lstStyle/>
          <a:p>
            <a:pPr fontAlgn="auto">
              <a:spcBef>
                <a:spcPts val="0"/>
              </a:spcBef>
              <a:spcAft>
                <a:spcPts val="0"/>
              </a:spcAft>
              <a:defRPr/>
            </a:pPr>
            <a:endParaRPr kumimoji="0" lang="zh-CN" altLang="en-US" sz="1800" kern="0">
              <a:solidFill>
                <a:sysClr val="windowText" lastClr="000000"/>
              </a:solidFill>
            </a:endParaRPr>
          </a:p>
        </p:txBody>
      </p:sp>
      <p:sp>
        <p:nvSpPr>
          <p:cNvPr id="63" name="Rectangle 34"/>
          <p:cNvSpPr>
            <a:spLocks noChangeArrowheads="1"/>
          </p:cNvSpPr>
          <p:nvPr/>
        </p:nvSpPr>
        <p:spPr bwMode="auto">
          <a:xfrm>
            <a:off x="7620000" y="4196680"/>
            <a:ext cx="838200" cy="304800"/>
          </a:xfrm>
          <a:prstGeom prst="rect">
            <a:avLst/>
          </a:prstGeom>
          <a:solidFill>
            <a:srgbClr val="FFFF00"/>
          </a:solidFill>
          <a:ln w="9525">
            <a:solidFill>
              <a:srgbClr val="FFFFFF"/>
            </a:solidFill>
            <a:miter lim="800000"/>
            <a:headEnd/>
            <a:tailEnd/>
          </a:ln>
          <a:effectLst/>
        </p:spPr>
        <p:txBody>
          <a:bodyPr wrap="none" anchor="ctr"/>
          <a:lstStyle/>
          <a:p>
            <a:pPr fontAlgn="auto">
              <a:spcBef>
                <a:spcPts val="0"/>
              </a:spcBef>
              <a:spcAft>
                <a:spcPts val="0"/>
              </a:spcAft>
              <a:defRPr/>
            </a:pPr>
            <a:endParaRPr kumimoji="0" lang="zh-CN" altLang="en-US" sz="1800" kern="0">
              <a:solidFill>
                <a:sysClr val="windowText" lastClr="000000"/>
              </a:solidFill>
            </a:endParaRPr>
          </a:p>
        </p:txBody>
      </p:sp>
      <p:sp>
        <p:nvSpPr>
          <p:cNvPr id="64" name="Text Box 35"/>
          <p:cNvSpPr txBox="1">
            <a:spLocks noChangeArrowheads="1"/>
          </p:cNvSpPr>
          <p:nvPr/>
        </p:nvSpPr>
        <p:spPr bwMode="auto">
          <a:xfrm>
            <a:off x="7451725" y="5568280"/>
            <a:ext cx="1352550" cy="336550"/>
          </a:xfrm>
          <a:prstGeom prst="rect">
            <a:avLst/>
          </a:prstGeom>
          <a:noFill/>
          <a:ln w="9525">
            <a:noFill/>
            <a:miter lim="800000"/>
            <a:headEnd/>
            <a:tailEnd/>
          </a:ln>
          <a:effectLst/>
        </p:spPr>
        <p:txBody>
          <a:bodyPr>
            <a:spAutoFit/>
          </a:bodyPr>
          <a:lstStyle/>
          <a:p>
            <a:pPr fontAlgn="auto">
              <a:spcBef>
                <a:spcPct val="50000"/>
              </a:spcBef>
              <a:spcAft>
                <a:spcPts val="0"/>
              </a:spcAft>
              <a:defRPr/>
            </a:pPr>
            <a:r>
              <a:rPr kumimoji="0" lang="en-US" altLang="zh-CN" sz="1600" b="1" kern="0">
                <a:solidFill>
                  <a:sysClr val="windowText" lastClr="000000"/>
                </a:solidFill>
              </a:rPr>
              <a:t>Outer</a:t>
            </a:r>
            <a:r>
              <a:rPr kumimoji="0" lang="zh-CN" altLang="en-US" sz="1600" b="1" kern="0">
                <a:solidFill>
                  <a:sysClr val="windowText" lastClr="000000"/>
                </a:solidFill>
              </a:rPr>
              <a:t>类对象</a:t>
            </a:r>
          </a:p>
        </p:txBody>
      </p:sp>
      <p:sp>
        <p:nvSpPr>
          <p:cNvPr id="65" name="Text Box 37"/>
          <p:cNvSpPr txBox="1">
            <a:spLocks noChangeArrowheads="1"/>
          </p:cNvSpPr>
          <p:nvPr/>
        </p:nvSpPr>
        <p:spPr bwMode="auto">
          <a:xfrm>
            <a:off x="7467600" y="3891880"/>
            <a:ext cx="1352550" cy="336550"/>
          </a:xfrm>
          <a:prstGeom prst="rect">
            <a:avLst/>
          </a:prstGeom>
          <a:noFill/>
          <a:ln w="9525">
            <a:noFill/>
            <a:miter lim="800000"/>
            <a:headEnd/>
            <a:tailEnd/>
          </a:ln>
          <a:effectLst/>
        </p:spPr>
        <p:txBody>
          <a:bodyPr>
            <a:spAutoFit/>
          </a:bodyPr>
          <a:lstStyle/>
          <a:p>
            <a:pPr fontAlgn="auto">
              <a:spcBef>
                <a:spcPct val="50000"/>
              </a:spcBef>
              <a:spcAft>
                <a:spcPts val="0"/>
              </a:spcAft>
              <a:defRPr/>
            </a:pPr>
            <a:r>
              <a:rPr kumimoji="0" lang="en-US" altLang="zh-CN" sz="1600" b="1" kern="0">
                <a:solidFill>
                  <a:sysClr val="windowText" lastClr="000000"/>
                </a:solidFill>
              </a:rPr>
              <a:t>Inner</a:t>
            </a:r>
            <a:r>
              <a:rPr kumimoji="0" lang="zh-CN" altLang="en-US" sz="1600" b="1" kern="0">
                <a:solidFill>
                  <a:sysClr val="windowText" lastClr="000000"/>
                </a:solidFill>
              </a:rPr>
              <a:t>类对象</a:t>
            </a:r>
          </a:p>
        </p:txBody>
      </p:sp>
      <p:sp>
        <p:nvSpPr>
          <p:cNvPr id="66" name="Line 38"/>
          <p:cNvSpPr>
            <a:spLocks noChangeShapeType="1"/>
          </p:cNvSpPr>
          <p:nvPr/>
        </p:nvSpPr>
        <p:spPr bwMode="auto">
          <a:xfrm>
            <a:off x="6553200" y="5492080"/>
            <a:ext cx="1066800" cy="0"/>
          </a:xfrm>
          <a:prstGeom prst="line">
            <a:avLst/>
          </a:prstGeom>
          <a:noFill/>
          <a:ln w="9525">
            <a:solidFill>
              <a:schemeClr val="tx1"/>
            </a:solidFill>
            <a:round/>
            <a:headEnd/>
            <a:tailEnd type="triangle" w="med" len="me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67" name="Line 39"/>
          <p:cNvSpPr>
            <a:spLocks noChangeShapeType="1"/>
          </p:cNvSpPr>
          <p:nvPr/>
        </p:nvSpPr>
        <p:spPr bwMode="auto">
          <a:xfrm flipV="1">
            <a:off x="6553200" y="4425280"/>
            <a:ext cx="1066800" cy="381000"/>
          </a:xfrm>
          <a:prstGeom prst="line">
            <a:avLst/>
          </a:prstGeom>
          <a:noFill/>
          <a:ln w="9525">
            <a:solidFill>
              <a:schemeClr val="tx1"/>
            </a:solidFill>
            <a:round/>
            <a:headEnd/>
            <a:tailEnd type="triangle" w="med" len="me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68" name="Line 40"/>
          <p:cNvSpPr>
            <a:spLocks noChangeShapeType="1"/>
          </p:cNvSpPr>
          <p:nvPr/>
        </p:nvSpPr>
        <p:spPr bwMode="auto">
          <a:xfrm flipV="1">
            <a:off x="6553200" y="4349080"/>
            <a:ext cx="1066800" cy="203200"/>
          </a:xfrm>
          <a:prstGeom prst="line">
            <a:avLst/>
          </a:prstGeom>
          <a:noFill/>
          <a:ln w="9525">
            <a:solidFill>
              <a:schemeClr val="tx1"/>
            </a:solidFill>
            <a:round/>
            <a:headEnd/>
            <a:tailEnd type="triangle" w="med" len="me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69" name="Line 41"/>
          <p:cNvSpPr>
            <a:spLocks noChangeShapeType="1"/>
          </p:cNvSpPr>
          <p:nvPr/>
        </p:nvSpPr>
        <p:spPr bwMode="auto">
          <a:xfrm>
            <a:off x="6553200" y="5161880"/>
            <a:ext cx="1066800" cy="228600"/>
          </a:xfrm>
          <a:prstGeom prst="line">
            <a:avLst/>
          </a:prstGeom>
          <a:noFill/>
          <a:ln w="9525">
            <a:solidFill>
              <a:schemeClr val="tx1"/>
            </a:solidFill>
            <a:round/>
            <a:headEnd/>
            <a:tailEnd type="triangle" w="med" len="me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70" name="Rectangle 42"/>
          <p:cNvSpPr>
            <a:spLocks noChangeArrowheads="1"/>
          </p:cNvSpPr>
          <p:nvPr/>
        </p:nvSpPr>
        <p:spPr bwMode="auto">
          <a:xfrm>
            <a:off x="7620000" y="4501480"/>
            <a:ext cx="838200" cy="228600"/>
          </a:xfrm>
          <a:prstGeom prst="rect">
            <a:avLst/>
          </a:prstGeom>
          <a:solidFill>
            <a:srgbClr val="0099CC"/>
          </a:solidFill>
          <a:ln w="9525">
            <a:noFill/>
            <a:miter lim="800000"/>
            <a:headEnd/>
            <a:tailEnd/>
          </a:ln>
          <a:effectLst/>
        </p:spPr>
        <p:txBody>
          <a:bodyPr wrap="none" anchor="ctr"/>
          <a:lstStyle/>
          <a:p>
            <a:pPr algn="ctr" fontAlgn="auto">
              <a:spcBef>
                <a:spcPts val="0"/>
              </a:spcBef>
              <a:spcAft>
                <a:spcPts val="0"/>
              </a:spcAft>
              <a:defRPr/>
            </a:pPr>
            <a:r>
              <a:rPr kumimoji="0" lang="en-US" altLang="zh-CN" sz="1400" b="1" kern="0">
                <a:solidFill>
                  <a:sysClr val="windowText" lastClr="000000"/>
                </a:solidFill>
              </a:rPr>
              <a:t>Outer.this</a:t>
            </a:r>
          </a:p>
        </p:txBody>
      </p:sp>
      <p:sp>
        <p:nvSpPr>
          <p:cNvPr id="71" name="Line 44"/>
          <p:cNvSpPr>
            <a:spLocks noChangeShapeType="1"/>
          </p:cNvSpPr>
          <p:nvPr/>
        </p:nvSpPr>
        <p:spPr bwMode="auto">
          <a:xfrm>
            <a:off x="8001000" y="4730080"/>
            <a:ext cx="0" cy="533400"/>
          </a:xfrm>
          <a:prstGeom prst="line">
            <a:avLst/>
          </a:prstGeom>
          <a:noFill/>
          <a:ln w="9525">
            <a:solidFill>
              <a:schemeClr val="tx1"/>
            </a:solidFill>
            <a:round/>
            <a:headEnd/>
            <a:tailEnd type="triangle" w="med" len="med"/>
          </a:ln>
          <a:effectLst/>
        </p:spPr>
        <p:txBody>
          <a:bodyPr/>
          <a:lstStyle/>
          <a:p>
            <a:pPr fontAlgn="auto">
              <a:spcBef>
                <a:spcPts val="0"/>
              </a:spcBef>
              <a:spcAft>
                <a:spcPts val="0"/>
              </a:spcAft>
              <a:defRPr/>
            </a:pPr>
            <a:endParaRPr kumimoji="0" lang="zh-CN" altLang="en-US" sz="1800" kern="0">
              <a:solidFill>
                <a:sysClr val="windowText" lastClr="000000"/>
              </a:solidFill>
            </a:endParaRPr>
          </a:p>
        </p:txBody>
      </p:sp>
      <p:sp>
        <p:nvSpPr>
          <p:cNvPr id="2" name="TextBox 1"/>
          <p:cNvSpPr txBox="1"/>
          <p:nvPr/>
        </p:nvSpPr>
        <p:spPr>
          <a:xfrm>
            <a:off x="4427984" y="260648"/>
            <a:ext cx="4536504" cy="1815882"/>
          </a:xfrm>
          <a:prstGeom prst="rect">
            <a:avLst/>
          </a:prstGeom>
          <a:noFill/>
        </p:spPr>
        <p:txBody>
          <a:bodyPr wrap="square" rtlCol="0">
            <a:spAutoFit/>
          </a:bodyPr>
          <a:lstStyle/>
          <a:p>
            <a:r>
              <a:rPr lang="zh-CN" altLang="en-US" sz="1600" b="1" dirty="0">
                <a:solidFill>
                  <a:srgbClr val="0070C0"/>
                </a:solidFill>
                <a:latin typeface="华文楷体" pitchFamily="2" charset="-122"/>
                <a:ea typeface="华文楷体" pitchFamily="2" charset="-122"/>
              </a:rPr>
              <a:t>编译器对类中内部类做的</a:t>
            </a:r>
            <a:r>
              <a:rPr lang="zh-CN" altLang="en-US" sz="1600" b="1" dirty="0" smtClean="0">
                <a:solidFill>
                  <a:srgbClr val="0070C0"/>
                </a:solidFill>
                <a:latin typeface="华文楷体" pitchFamily="2" charset="-122"/>
                <a:ea typeface="华文楷体" pitchFamily="2" charset="-122"/>
              </a:rPr>
              <a:t>手脚：</a:t>
            </a:r>
            <a:endParaRPr lang="zh-CN" altLang="en-US" sz="1600" b="1" dirty="0">
              <a:solidFill>
                <a:srgbClr val="0070C0"/>
              </a:solidFill>
              <a:latin typeface="华文楷体" pitchFamily="2" charset="-122"/>
              <a:ea typeface="华文楷体" pitchFamily="2" charset="-122"/>
            </a:endParaRPr>
          </a:p>
          <a:p>
            <a:r>
              <a:rPr lang="en-US" altLang="zh-CN" sz="1600" b="1" dirty="0" smtClean="0">
                <a:solidFill>
                  <a:srgbClr val="0070C0"/>
                </a:solidFill>
                <a:latin typeface="华文楷体" pitchFamily="2" charset="-122"/>
                <a:ea typeface="华文楷体" pitchFamily="2" charset="-122"/>
              </a:rPr>
              <a:t>(</a:t>
            </a:r>
            <a:r>
              <a:rPr lang="en-US" altLang="zh-CN" sz="1600" b="1" dirty="0">
                <a:solidFill>
                  <a:srgbClr val="0070C0"/>
                </a:solidFill>
                <a:latin typeface="华文楷体" pitchFamily="2" charset="-122"/>
                <a:ea typeface="华文楷体" pitchFamily="2" charset="-122"/>
              </a:rPr>
              <a:t>1)  </a:t>
            </a:r>
            <a:r>
              <a:rPr lang="zh-CN" altLang="en-US" sz="1600" b="1" dirty="0">
                <a:solidFill>
                  <a:srgbClr val="0070C0"/>
                </a:solidFill>
                <a:latin typeface="华文楷体" pitchFamily="2" charset="-122"/>
                <a:ea typeface="华文楷体" pitchFamily="2" charset="-122"/>
              </a:rPr>
              <a:t>在内部类中</a:t>
            </a:r>
            <a:r>
              <a:rPr lang="zh-CN" altLang="en-US" sz="1600" b="1" dirty="0" smtClean="0">
                <a:solidFill>
                  <a:srgbClr val="0070C0"/>
                </a:solidFill>
                <a:latin typeface="华文楷体" pitchFamily="2" charset="-122"/>
                <a:ea typeface="华文楷体" pitchFamily="2" charset="-122"/>
              </a:rPr>
              <a:t>偷偷摸摸地创建</a:t>
            </a:r>
            <a:r>
              <a:rPr lang="zh-CN" altLang="en-US" sz="1600" b="1" dirty="0">
                <a:solidFill>
                  <a:srgbClr val="0070C0"/>
                </a:solidFill>
                <a:latin typeface="华文楷体" pitchFamily="2" charset="-122"/>
                <a:ea typeface="华文楷体" pitchFamily="2" charset="-122"/>
              </a:rPr>
              <a:t>了包可见构造器，从而使外部类获得了创建权限。</a:t>
            </a:r>
          </a:p>
          <a:p>
            <a:r>
              <a:rPr lang="en-US" altLang="zh-CN" sz="1600" b="1" dirty="0" smtClean="0">
                <a:solidFill>
                  <a:srgbClr val="0070C0"/>
                </a:solidFill>
                <a:latin typeface="华文楷体" pitchFamily="2" charset="-122"/>
                <a:ea typeface="华文楷体" pitchFamily="2" charset="-122"/>
              </a:rPr>
              <a:t>(</a:t>
            </a:r>
            <a:r>
              <a:rPr lang="en-US" altLang="zh-CN" sz="1600" b="1" dirty="0">
                <a:solidFill>
                  <a:srgbClr val="0070C0"/>
                </a:solidFill>
                <a:latin typeface="华文楷体" pitchFamily="2" charset="-122"/>
                <a:ea typeface="华文楷体" pitchFamily="2" charset="-122"/>
              </a:rPr>
              <a:t>2)  </a:t>
            </a:r>
            <a:r>
              <a:rPr lang="zh-CN" altLang="en-US" sz="1600" b="1" dirty="0">
                <a:solidFill>
                  <a:srgbClr val="0070C0"/>
                </a:solidFill>
                <a:latin typeface="华文楷体" pitchFamily="2" charset="-122"/>
                <a:ea typeface="华文楷体" pitchFamily="2" charset="-122"/>
              </a:rPr>
              <a:t>在外部类中</a:t>
            </a:r>
            <a:r>
              <a:rPr lang="zh-CN" altLang="en-US" sz="1600" b="1" dirty="0" smtClean="0">
                <a:solidFill>
                  <a:srgbClr val="0070C0"/>
                </a:solidFill>
                <a:latin typeface="华文楷体" pitchFamily="2" charset="-122"/>
                <a:ea typeface="华文楷体" pitchFamily="2" charset="-122"/>
              </a:rPr>
              <a:t>偷偷摸摸地创建</a:t>
            </a:r>
            <a:r>
              <a:rPr lang="zh-CN" altLang="en-US" sz="1600" b="1" dirty="0">
                <a:solidFill>
                  <a:srgbClr val="0070C0"/>
                </a:solidFill>
                <a:latin typeface="华文楷体" pitchFamily="2" charset="-122"/>
                <a:ea typeface="华文楷体" pitchFamily="2" charset="-122"/>
              </a:rPr>
              <a:t>了访问私有变量的静态方法，</a:t>
            </a:r>
            <a:r>
              <a:rPr lang="zh-CN" altLang="en-US" sz="1600" b="1" dirty="0" smtClean="0">
                <a:solidFill>
                  <a:srgbClr val="0070C0"/>
                </a:solidFill>
                <a:latin typeface="华文楷体" pitchFamily="2" charset="-122"/>
                <a:ea typeface="华文楷体" pitchFamily="2" charset="-122"/>
              </a:rPr>
              <a:t>从而使内</a:t>
            </a:r>
            <a:r>
              <a:rPr lang="zh-CN" altLang="en-US" sz="1600" b="1" dirty="0">
                <a:solidFill>
                  <a:srgbClr val="0070C0"/>
                </a:solidFill>
                <a:latin typeface="华文楷体" pitchFamily="2" charset="-122"/>
                <a:ea typeface="华文楷体" pitchFamily="2" charset="-122"/>
              </a:rPr>
              <a:t>部类获得了访问权限。</a:t>
            </a:r>
          </a:p>
          <a:p>
            <a:r>
              <a:rPr lang="zh-CN" altLang="en-US" sz="1600" b="1" dirty="0" smtClean="0">
                <a:solidFill>
                  <a:srgbClr val="0070C0"/>
                </a:solidFill>
                <a:latin typeface="华文楷体" pitchFamily="2" charset="-122"/>
                <a:ea typeface="华文楷体" pitchFamily="2" charset="-122"/>
              </a:rPr>
              <a:t>这样</a:t>
            </a:r>
            <a:r>
              <a:rPr lang="zh-CN" altLang="en-US" sz="1600" b="1" dirty="0">
                <a:solidFill>
                  <a:srgbClr val="0070C0"/>
                </a:solidFill>
                <a:latin typeface="华文楷体" pitchFamily="2" charset="-122"/>
                <a:ea typeface="华文楷体" pitchFamily="2" charset="-122"/>
              </a:rPr>
              <a:t>，类中定义的内部类无论</a:t>
            </a:r>
            <a:r>
              <a:rPr lang="zh-CN" altLang="en-US" sz="1600" b="1" dirty="0" smtClean="0">
                <a:solidFill>
                  <a:srgbClr val="0070C0"/>
                </a:solidFill>
                <a:latin typeface="华文楷体" pitchFamily="2" charset="-122"/>
                <a:ea typeface="华文楷体" pitchFamily="2" charset="-122"/>
              </a:rPr>
              <a:t>私有、公有、静态</a:t>
            </a:r>
            <a:r>
              <a:rPr lang="zh-CN" altLang="en-US" sz="1600" b="1" dirty="0">
                <a:solidFill>
                  <a:srgbClr val="0070C0"/>
                </a:solidFill>
                <a:latin typeface="华文楷体" pitchFamily="2" charset="-122"/>
                <a:ea typeface="华文楷体" pitchFamily="2" charset="-122"/>
              </a:rPr>
              <a:t>都可以被包围它的外部类所访问。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4" presetClass="emph" presetSubtype="0" fill="hold" grpId="0" nodeType="click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27651"/>
                                        </p:tgtEl>
                                        <p:attrNameLst>
                                          <p:attrName>ppt_x</p:attrName>
                                          <p:attrName>ppt_y</p:attrName>
                                        </p:attrNameLst>
                                      </p:cBhvr>
                                    </p:animMotion>
                                    <p:animRot by="1500000">
                                      <p:cBhvr>
                                        <p:cTn id="14" dur="125" fill="hold">
                                          <p:stCondLst>
                                            <p:cond delay="0"/>
                                          </p:stCondLst>
                                        </p:cTn>
                                        <p:tgtEl>
                                          <p:spTgt spid="27651"/>
                                        </p:tgtEl>
                                        <p:attrNameLst>
                                          <p:attrName>r</p:attrName>
                                        </p:attrNameLst>
                                      </p:cBhvr>
                                    </p:animRot>
                                    <p:animRot by="-1500000">
                                      <p:cBhvr>
                                        <p:cTn id="15" dur="125" fill="hold">
                                          <p:stCondLst>
                                            <p:cond delay="125"/>
                                          </p:stCondLst>
                                        </p:cTn>
                                        <p:tgtEl>
                                          <p:spTgt spid="27651"/>
                                        </p:tgtEl>
                                        <p:attrNameLst>
                                          <p:attrName>r</p:attrName>
                                        </p:attrNameLst>
                                      </p:cBhvr>
                                    </p:animRot>
                                    <p:animRot by="-1500000">
                                      <p:cBhvr>
                                        <p:cTn id="16" dur="125" fill="hold">
                                          <p:stCondLst>
                                            <p:cond delay="250"/>
                                          </p:stCondLst>
                                        </p:cTn>
                                        <p:tgtEl>
                                          <p:spTgt spid="27651"/>
                                        </p:tgtEl>
                                        <p:attrNameLst>
                                          <p:attrName>r</p:attrName>
                                        </p:attrNameLst>
                                      </p:cBhvr>
                                    </p:animRot>
                                    <p:animRot by="1500000">
                                      <p:cBhvr>
                                        <p:cTn id="17" dur="125" fill="hold">
                                          <p:stCondLst>
                                            <p:cond delay="375"/>
                                          </p:stCondLst>
                                        </p:cTn>
                                        <p:tgtEl>
                                          <p:spTgt spid="2765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05DDEB7-8A5D-4E54-B6F9-4705DE7773B3}" type="slidenum">
              <a:rPr lang="en-US" altLang="zh-CN" sz="1400" smtClean="0">
                <a:solidFill>
                  <a:schemeClr val="bg2"/>
                </a:solidFill>
                <a:latin typeface="Arial" pitchFamily="34" charset="0"/>
              </a:rPr>
              <a:pPr eaLnBrk="1" hangingPunct="1"/>
              <a:t>26</a:t>
            </a:fld>
            <a:endParaRPr lang="en-US" altLang="zh-CN" sz="1400" smtClean="0">
              <a:solidFill>
                <a:schemeClr val="bg2"/>
              </a:solidFill>
              <a:latin typeface="Arial" pitchFamily="34" charset="0"/>
            </a:endParaRPr>
          </a:p>
        </p:txBody>
      </p:sp>
      <p:sp>
        <p:nvSpPr>
          <p:cNvPr id="26627" name="Text Box 4"/>
          <p:cNvSpPr txBox="1">
            <a:spLocks noChangeArrowheads="1"/>
          </p:cNvSpPr>
          <p:nvPr/>
        </p:nvSpPr>
        <p:spPr bwMode="auto">
          <a:xfrm>
            <a:off x="1331912" y="620713"/>
            <a:ext cx="64084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a:solidFill>
                  <a:schemeClr val="accent2"/>
                </a:solidFill>
              </a:rPr>
              <a:t>内</a:t>
            </a:r>
            <a:r>
              <a:rPr lang="zh-CN" altLang="en-US" sz="4000" b="1" dirty="0" smtClean="0">
                <a:solidFill>
                  <a:schemeClr val="accent2"/>
                </a:solidFill>
              </a:rPr>
              <a:t>部类的特点</a:t>
            </a:r>
            <a:endParaRPr lang="zh-CN" altLang="en-US" sz="4000" b="1" dirty="0">
              <a:solidFill>
                <a:schemeClr val="accent2"/>
              </a:solidFill>
            </a:endParaRPr>
          </a:p>
        </p:txBody>
      </p:sp>
      <p:sp>
        <p:nvSpPr>
          <p:cNvPr id="26628" name="Text Box 5"/>
          <p:cNvSpPr txBox="1">
            <a:spLocks noChangeArrowheads="1"/>
          </p:cNvSpPr>
          <p:nvPr/>
        </p:nvSpPr>
        <p:spPr bwMode="auto">
          <a:xfrm>
            <a:off x="683568" y="1700808"/>
            <a:ext cx="828092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ts val="1200"/>
              </a:spcBef>
            </a:pPr>
            <a:r>
              <a:rPr lang="en-US" altLang="zh-CN" sz="2000" b="1" dirty="0" smtClean="0">
                <a:solidFill>
                  <a:srgbClr val="0070C0"/>
                </a:solidFill>
                <a:latin typeface="华文楷体" pitchFamily="2" charset="-122"/>
                <a:ea typeface="华文楷体" pitchFamily="2" charset="-122"/>
              </a:rPr>
              <a:t>1</a:t>
            </a:r>
            <a:r>
              <a:rPr lang="zh-CN" altLang="en-US" sz="2000" b="1" dirty="0" smtClean="0">
                <a:solidFill>
                  <a:srgbClr val="0070C0"/>
                </a:solidFill>
                <a:latin typeface="华文楷体" pitchFamily="2" charset="-122"/>
                <a:ea typeface="华文楷体" pitchFamily="2" charset="-122"/>
              </a:rPr>
              <a:t>、内</a:t>
            </a:r>
            <a:r>
              <a:rPr lang="zh-CN" altLang="en-US" sz="2000" b="1" dirty="0">
                <a:solidFill>
                  <a:srgbClr val="0070C0"/>
                </a:solidFill>
                <a:latin typeface="华文楷体" pitchFamily="2" charset="-122"/>
                <a:ea typeface="华文楷体" pitchFamily="2" charset="-122"/>
              </a:rPr>
              <a:t>部类的类型只用于定义它的类或语句块之内，在外部引用它时，必须给出带有外包类名的完整名称，并且内部类的名字不许与外包类的名字相同；</a:t>
            </a:r>
          </a:p>
          <a:p>
            <a:pPr eaLnBrk="1" hangingPunct="1">
              <a:spcBef>
                <a:spcPts val="1200"/>
              </a:spcBef>
            </a:pPr>
            <a:r>
              <a:rPr lang="en-US" altLang="zh-CN" sz="2000" b="1" dirty="0" smtClean="0">
                <a:solidFill>
                  <a:srgbClr val="0070C0"/>
                </a:solidFill>
                <a:latin typeface="华文楷体" pitchFamily="2" charset="-122"/>
                <a:ea typeface="华文楷体" pitchFamily="2" charset="-122"/>
              </a:rPr>
              <a:t>2</a:t>
            </a:r>
            <a:r>
              <a:rPr lang="zh-CN" altLang="en-US" sz="2000" b="1" dirty="0" smtClean="0">
                <a:solidFill>
                  <a:srgbClr val="0070C0"/>
                </a:solidFill>
                <a:latin typeface="华文楷体" pitchFamily="2" charset="-122"/>
                <a:ea typeface="华文楷体" pitchFamily="2" charset="-122"/>
              </a:rPr>
              <a:t>、内</a:t>
            </a:r>
            <a:r>
              <a:rPr lang="zh-CN" altLang="en-US" sz="2000" b="1" dirty="0">
                <a:solidFill>
                  <a:srgbClr val="0070C0"/>
                </a:solidFill>
                <a:latin typeface="华文楷体" pitchFamily="2" charset="-122"/>
                <a:ea typeface="华文楷体" pitchFamily="2" charset="-122"/>
              </a:rPr>
              <a:t>部类可以访问外包类的</a:t>
            </a:r>
            <a:r>
              <a:rPr lang="en-US" altLang="zh-CN" sz="2000" b="1" dirty="0">
                <a:solidFill>
                  <a:srgbClr val="0070C0"/>
                </a:solidFill>
                <a:latin typeface="华文楷体" pitchFamily="2" charset="-122"/>
                <a:ea typeface="华文楷体" pitchFamily="2" charset="-122"/>
              </a:rPr>
              <a:t>static</a:t>
            </a:r>
            <a:r>
              <a:rPr lang="zh-CN" altLang="en-US" sz="2000" b="1" dirty="0">
                <a:solidFill>
                  <a:srgbClr val="0070C0"/>
                </a:solidFill>
                <a:latin typeface="华文楷体" pitchFamily="2" charset="-122"/>
                <a:ea typeface="华文楷体" pitchFamily="2" charset="-122"/>
              </a:rPr>
              <a:t>或实例成员变量；</a:t>
            </a:r>
          </a:p>
          <a:p>
            <a:pPr eaLnBrk="1" hangingPunct="1">
              <a:spcBef>
                <a:spcPts val="1200"/>
              </a:spcBef>
            </a:pPr>
            <a:r>
              <a:rPr lang="en-US" altLang="zh-CN" sz="2000" b="1" dirty="0" smtClean="0">
                <a:solidFill>
                  <a:srgbClr val="0070C0"/>
                </a:solidFill>
                <a:latin typeface="华文楷体" pitchFamily="2" charset="-122"/>
                <a:ea typeface="华文楷体" pitchFamily="2" charset="-122"/>
              </a:rPr>
              <a:t>3</a:t>
            </a:r>
            <a:r>
              <a:rPr lang="zh-CN" altLang="en-US" sz="2000" b="1" dirty="0" smtClean="0">
                <a:solidFill>
                  <a:srgbClr val="0070C0"/>
                </a:solidFill>
                <a:latin typeface="华文楷体" pitchFamily="2" charset="-122"/>
                <a:ea typeface="华文楷体" pitchFamily="2" charset="-122"/>
              </a:rPr>
              <a:t>、内</a:t>
            </a:r>
            <a:r>
              <a:rPr lang="zh-CN" altLang="en-US" sz="2000" b="1" dirty="0">
                <a:solidFill>
                  <a:srgbClr val="0070C0"/>
                </a:solidFill>
                <a:latin typeface="华文楷体" pitchFamily="2" charset="-122"/>
                <a:ea typeface="华文楷体" pitchFamily="2" charset="-122"/>
              </a:rPr>
              <a:t>部类可以在成员方法中定义，该成员方法的局部变量或参数必须是</a:t>
            </a:r>
            <a:r>
              <a:rPr lang="en-US" altLang="zh-CN" sz="2000" b="1" dirty="0">
                <a:solidFill>
                  <a:srgbClr val="0070C0"/>
                </a:solidFill>
                <a:latin typeface="华文楷体" pitchFamily="2" charset="-122"/>
                <a:ea typeface="华文楷体" pitchFamily="2" charset="-122"/>
              </a:rPr>
              <a:t>final</a:t>
            </a:r>
            <a:r>
              <a:rPr lang="zh-CN" altLang="en-US" sz="2000" b="1" dirty="0">
                <a:solidFill>
                  <a:srgbClr val="0070C0"/>
                </a:solidFill>
                <a:latin typeface="华文楷体" pitchFamily="2" charset="-122"/>
                <a:ea typeface="华文楷体" pitchFamily="2" charset="-122"/>
              </a:rPr>
              <a:t>的才能被内部类使用；</a:t>
            </a:r>
          </a:p>
          <a:p>
            <a:pPr eaLnBrk="1" hangingPunct="1">
              <a:spcBef>
                <a:spcPts val="1200"/>
              </a:spcBef>
            </a:pPr>
            <a:r>
              <a:rPr lang="en-US" altLang="zh-CN" sz="2000" b="1" dirty="0" smtClean="0">
                <a:solidFill>
                  <a:srgbClr val="0070C0"/>
                </a:solidFill>
                <a:latin typeface="华文楷体" pitchFamily="2" charset="-122"/>
                <a:ea typeface="华文楷体" pitchFamily="2" charset="-122"/>
              </a:rPr>
              <a:t>4</a:t>
            </a:r>
            <a:r>
              <a:rPr lang="zh-CN" altLang="en-US" sz="2000" b="1" dirty="0" smtClean="0">
                <a:solidFill>
                  <a:srgbClr val="0070C0"/>
                </a:solidFill>
                <a:latin typeface="华文楷体" pitchFamily="2" charset="-122"/>
                <a:ea typeface="华文楷体" pitchFamily="2" charset="-122"/>
              </a:rPr>
              <a:t>、内</a:t>
            </a:r>
            <a:r>
              <a:rPr lang="zh-CN" altLang="en-US" sz="2000" b="1" dirty="0">
                <a:solidFill>
                  <a:srgbClr val="0070C0"/>
                </a:solidFill>
                <a:latin typeface="华文楷体" pitchFamily="2" charset="-122"/>
                <a:ea typeface="华文楷体" pitchFamily="2" charset="-122"/>
              </a:rPr>
              <a:t>部类可以是抽象类或者接口，如果是接口，可以由其他内部类实现；</a:t>
            </a:r>
          </a:p>
          <a:p>
            <a:pPr eaLnBrk="1" hangingPunct="1">
              <a:spcBef>
                <a:spcPts val="1200"/>
              </a:spcBef>
            </a:pPr>
            <a:r>
              <a:rPr lang="en-US" altLang="zh-CN" sz="2000" b="1" dirty="0" smtClean="0">
                <a:solidFill>
                  <a:srgbClr val="0070C0"/>
                </a:solidFill>
                <a:latin typeface="华文楷体" pitchFamily="2" charset="-122"/>
                <a:ea typeface="华文楷体" pitchFamily="2" charset="-122"/>
              </a:rPr>
              <a:t>5</a:t>
            </a:r>
            <a:r>
              <a:rPr lang="zh-CN" altLang="en-US" sz="2000" b="1" dirty="0" smtClean="0">
                <a:solidFill>
                  <a:srgbClr val="0070C0"/>
                </a:solidFill>
                <a:latin typeface="华文楷体" pitchFamily="2" charset="-122"/>
                <a:ea typeface="华文楷体" pitchFamily="2" charset="-122"/>
              </a:rPr>
              <a:t>、内</a:t>
            </a:r>
            <a:r>
              <a:rPr lang="zh-CN" altLang="en-US" sz="2000" b="1" dirty="0">
                <a:solidFill>
                  <a:srgbClr val="0070C0"/>
                </a:solidFill>
                <a:latin typeface="华文楷体" pitchFamily="2" charset="-122"/>
                <a:ea typeface="华文楷体" pitchFamily="2" charset="-122"/>
              </a:rPr>
              <a:t>部类可以使用</a:t>
            </a:r>
            <a:r>
              <a:rPr lang="en-US" altLang="zh-CN" sz="2000" b="1" dirty="0">
                <a:solidFill>
                  <a:srgbClr val="0070C0"/>
                </a:solidFill>
                <a:latin typeface="华文楷体" pitchFamily="2" charset="-122"/>
                <a:ea typeface="华文楷体" pitchFamily="2" charset="-122"/>
              </a:rPr>
              <a:t>public</a:t>
            </a:r>
            <a:r>
              <a:rPr lang="en-US" altLang="zh-CN" sz="2000" b="1" dirty="0" smtClean="0">
                <a:solidFill>
                  <a:srgbClr val="0070C0"/>
                </a:solidFill>
                <a:latin typeface="华文楷体" pitchFamily="2" charset="-122"/>
                <a:ea typeface="华文楷体" pitchFamily="2" charset="-122"/>
              </a:rPr>
              <a:t>, protected, default, private</a:t>
            </a:r>
            <a:r>
              <a:rPr lang="zh-CN" altLang="en-US" sz="2000" b="1" dirty="0">
                <a:solidFill>
                  <a:srgbClr val="0070C0"/>
                </a:solidFill>
                <a:latin typeface="华文楷体" pitchFamily="2" charset="-122"/>
                <a:ea typeface="华文楷体" pitchFamily="2" charset="-122"/>
              </a:rPr>
              <a:t>四种访问权限控制；</a:t>
            </a:r>
          </a:p>
          <a:p>
            <a:pPr eaLnBrk="1" hangingPunct="1">
              <a:spcBef>
                <a:spcPts val="1200"/>
              </a:spcBef>
            </a:pPr>
            <a:r>
              <a:rPr lang="en-US" altLang="zh-CN" sz="2000" b="1" dirty="0" smtClean="0">
                <a:solidFill>
                  <a:srgbClr val="0070C0"/>
                </a:solidFill>
                <a:latin typeface="华文楷体" pitchFamily="2" charset="-122"/>
                <a:ea typeface="华文楷体" pitchFamily="2" charset="-122"/>
              </a:rPr>
              <a:t>6</a:t>
            </a:r>
            <a:r>
              <a:rPr lang="zh-CN" altLang="en-US" sz="2000" b="1" dirty="0" smtClean="0">
                <a:solidFill>
                  <a:srgbClr val="0070C0"/>
                </a:solidFill>
                <a:latin typeface="华文楷体" pitchFamily="2" charset="-122"/>
                <a:ea typeface="华文楷体" pitchFamily="2" charset="-122"/>
              </a:rPr>
              <a:t>、内</a:t>
            </a:r>
            <a:r>
              <a:rPr lang="zh-CN" altLang="en-US" sz="2000" b="1" dirty="0">
                <a:solidFill>
                  <a:srgbClr val="0070C0"/>
                </a:solidFill>
                <a:latin typeface="华文楷体" pitchFamily="2" charset="-122"/>
                <a:ea typeface="华文楷体" pitchFamily="2" charset="-122"/>
              </a:rPr>
              <a:t>部类可以被声明为</a:t>
            </a:r>
            <a:r>
              <a:rPr lang="en-US" altLang="zh-CN" sz="2000" b="1" dirty="0">
                <a:solidFill>
                  <a:srgbClr val="0070C0"/>
                </a:solidFill>
                <a:latin typeface="华文楷体" pitchFamily="2" charset="-122"/>
                <a:ea typeface="华文楷体" pitchFamily="2" charset="-122"/>
              </a:rPr>
              <a:t>static(</a:t>
            </a:r>
            <a:r>
              <a:rPr lang="zh-CN" altLang="en-US" sz="2000" b="1" dirty="0">
                <a:solidFill>
                  <a:srgbClr val="0070C0"/>
                </a:solidFill>
                <a:latin typeface="华文楷体" pitchFamily="2" charset="-122"/>
                <a:ea typeface="华文楷体" pitchFamily="2" charset="-122"/>
              </a:rPr>
              <a:t>普通类是</a:t>
            </a:r>
            <a:r>
              <a:rPr lang="zh-CN" altLang="en-US" sz="2000" b="1" dirty="0" smtClean="0">
                <a:solidFill>
                  <a:srgbClr val="0070C0"/>
                </a:solidFill>
                <a:latin typeface="华文楷体" pitchFamily="2" charset="-122"/>
                <a:ea typeface="华文楷体" pitchFamily="2" charset="-122"/>
              </a:rPr>
              <a:t>不可以</a:t>
            </a:r>
            <a:r>
              <a:rPr lang="zh-CN" altLang="en-US" sz="2000" b="1" dirty="0">
                <a:solidFill>
                  <a:srgbClr val="0070C0"/>
                </a:solidFill>
                <a:latin typeface="华文楷体" pitchFamily="2" charset="-122"/>
                <a:ea typeface="华文楷体" pitchFamily="2" charset="-122"/>
              </a:rPr>
              <a:t>的</a:t>
            </a:r>
            <a:r>
              <a:rPr lang="en-US" altLang="zh-CN" sz="2000" b="1" dirty="0">
                <a:solidFill>
                  <a:srgbClr val="0070C0"/>
                </a:solidFill>
                <a:latin typeface="华文楷体" pitchFamily="2" charset="-122"/>
                <a:ea typeface="华文楷体" pitchFamily="2" charset="-122"/>
              </a:rPr>
              <a:t>)</a:t>
            </a:r>
            <a:r>
              <a:rPr lang="zh-CN" altLang="en-US" sz="2000" b="1" dirty="0">
                <a:solidFill>
                  <a:srgbClr val="0070C0"/>
                </a:solidFill>
                <a:latin typeface="华文楷体" pitchFamily="2" charset="-122"/>
                <a:ea typeface="华文楷体" pitchFamily="2" charset="-122"/>
              </a:rPr>
              <a:t>，这样的内部类就变成了顶层类，相当于把它放在外面，不再是嵌套的内部类，并且它的对象中将不包含指向外包类对象的指针，所以不能再引用外包类对象；</a:t>
            </a:r>
          </a:p>
          <a:p>
            <a:pPr eaLnBrk="1" hangingPunct="1">
              <a:spcBef>
                <a:spcPts val="1200"/>
              </a:spcBef>
            </a:pPr>
            <a:r>
              <a:rPr lang="en-US" altLang="zh-CN" sz="2000" b="1" dirty="0" smtClean="0">
                <a:solidFill>
                  <a:srgbClr val="0070C0"/>
                </a:solidFill>
                <a:latin typeface="华文楷体" pitchFamily="2" charset="-122"/>
                <a:ea typeface="华文楷体" pitchFamily="2" charset="-122"/>
              </a:rPr>
              <a:t>7</a:t>
            </a:r>
            <a:r>
              <a:rPr lang="zh-CN" altLang="en-US" sz="2000" b="1" dirty="0" smtClean="0">
                <a:solidFill>
                  <a:srgbClr val="0070C0"/>
                </a:solidFill>
                <a:latin typeface="华文楷体" pitchFamily="2" charset="-122"/>
                <a:ea typeface="华文楷体" pitchFamily="2" charset="-122"/>
              </a:rPr>
              <a:t>、只有</a:t>
            </a:r>
            <a:r>
              <a:rPr lang="zh-CN" altLang="en-US" sz="2000" b="1" dirty="0">
                <a:solidFill>
                  <a:srgbClr val="0070C0"/>
                </a:solidFill>
                <a:latin typeface="华文楷体" pitchFamily="2" charset="-122"/>
                <a:ea typeface="华文楷体" pitchFamily="2" charset="-122"/>
              </a:rPr>
              <a:t>顶层类可以声明</a:t>
            </a:r>
            <a:r>
              <a:rPr lang="en-US" altLang="zh-CN" sz="2000" b="1" dirty="0">
                <a:solidFill>
                  <a:srgbClr val="0070C0"/>
                </a:solidFill>
                <a:latin typeface="华文楷体" pitchFamily="2" charset="-122"/>
                <a:ea typeface="华文楷体" pitchFamily="2" charset="-122"/>
              </a:rPr>
              <a:t>static</a:t>
            </a:r>
            <a:r>
              <a:rPr lang="zh-CN" altLang="en-US" sz="2000" b="1" dirty="0">
                <a:solidFill>
                  <a:srgbClr val="0070C0"/>
                </a:solidFill>
                <a:latin typeface="华文楷体" pitchFamily="2" charset="-122"/>
                <a:ea typeface="华文楷体" pitchFamily="2" charset="-122"/>
              </a:rPr>
              <a:t>成员。如果内部类需要</a:t>
            </a:r>
            <a:r>
              <a:rPr lang="en-US" altLang="zh-CN" sz="2000" b="1" dirty="0">
                <a:solidFill>
                  <a:srgbClr val="0070C0"/>
                </a:solidFill>
                <a:latin typeface="华文楷体" pitchFamily="2" charset="-122"/>
                <a:ea typeface="华文楷体" pitchFamily="2" charset="-122"/>
              </a:rPr>
              <a:t>static</a:t>
            </a:r>
            <a:r>
              <a:rPr lang="zh-CN" altLang="en-US" sz="2000" b="1" dirty="0">
                <a:solidFill>
                  <a:srgbClr val="0070C0"/>
                </a:solidFill>
                <a:latin typeface="华文楷体" pitchFamily="2" charset="-122"/>
                <a:ea typeface="华文楷体" pitchFamily="2" charset="-122"/>
              </a:rPr>
              <a:t>成员，那么内部类必须声明为</a:t>
            </a:r>
            <a:r>
              <a:rPr lang="en-US" altLang="zh-CN" sz="2000" b="1" dirty="0">
                <a:solidFill>
                  <a:srgbClr val="0070C0"/>
                </a:solidFill>
                <a:latin typeface="华文楷体" pitchFamily="2" charset="-122"/>
                <a:ea typeface="华文楷体" pitchFamily="2" charset="-122"/>
              </a:rPr>
              <a:t>static</a:t>
            </a:r>
            <a:r>
              <a:rPr lang="zh-CN" altLang="en-US" sz="2000" b="1" dirty="0">
                <a:solidFill>
                  <a:srgbClr val="0070C0"/>
                </a:solidFill>
                <a:latin typeface="华文楷体" pitchFamily="2" charset="-122"/>
                <a:ea typeface="华文楷体" pitchFamily="2" charset="-122"/>
              </a:rPr>
              <a:t>类型，否则，一般内</a:t>
            </a:r>
            <a:r>
              <a:rPr lang="zh-CN" altLang="en-US" sz="2000" b="1" dirty="0" smtClean="0">
                <a:solidFill>
                  <a:srgbClr val="0070C0"/>
                </a:solidFill>
                <a:latin typeface="华文楷体" pitchFamily="2" charset="-122"/>
                <a:ea typeface="华文楷体" pitchFamily="2" charset="-122"/>
              </a:rPr>
              <a:t>部类成员</a:t>
            </a:r>
            <a:r>
              <a:rPr lang="zh-CN" altLang="en-US" sz="2000" b="1" dirty="0">
                <a:solidFill>
                  <a:srgbClr val="0070C0"/>
                </a:solidFill>
                <a:latin typeface="华文楷体" pitchFamily="2" charset="-122"/>
                <a:ea typeface="华文楷体" pitchFamily="2" charset="-122"/>
              </a:rPr>
              <a:t>不能被声明为</a:t>
            </a:r>
            <a:r>
              <a:rPr lang="en-US" altLang="zh-CN" sz="2000" b="1" dirty="0" smtClean="0">
                <a:solidFill>
                  <a:srgbClr val="0070C0"/>
                </a:solidFill>
                <a:latin typeface="华文楷体" pitchFamily="2" charset="-122"/>
                <a:ea typeface="华文楷体" pitchFamily="2" charset="-122"/>
              </a:rPr>
              <a:t>static</a:t>
            </a:r>
            <a:r>
              <a:rPr lang="zh-CN" altLang="en-US" sz="2000" b="1" dirty="0" smtClean="0">
                <a:solidFill>
                  <a:srgbClr val="0070C0"/>
                </a:solidFill>
                <a:latin typeface="华文楷体" pitchFamily="2" charset="-122"/>
                <a:ea typeface="华文楷体" pitchFamily="2" charset="-122"/>
              </a:rPr>
              <a:t>。</a:t>
            </a:r>
            <a:endParaRPr lang="zh-CN" altLang="en-US" sz="2000" b="1" dirty="0">
              <a:solidFill>
                <a:srgbClr val="002060"/>
              </a:solidFill>
              <a:latin typeface="华文楷体" pitchFamily="2" charset="-122"/>
              <a:ea typeface="华文楷体" pitchFamily="2" charset="-122"/>
            </a:endParaRPr>
          </a:p>
        </p:txBody>
      </p:sp>
    </p:spTree>
    <p:extLst>
      <p:ext uri="{BB962C8B-B14F-4D97-AF65-F5344CB8AC3E}">
        <p14:creationId xmlns:p14="http://schemas.microsoft.com/office/powerpoint/2010/main" val="39785811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05DDEB7-8A5D-4E54-B6F9-4705DE7773B3}" type="slidenum">
              <a:rPr lang="en-US" altLang="zh-CN" sz="1400" smtClean="0">
                <a:solidFill>
                  <a:schemeClr val="bg2"/>
                </a:solidFill>
                <a:latin typeface="Arial" pitchFamily="34" charset="0"/>
              </a:rPr>
              <a:pPr eaLnBrk="1" hangingPunct="1"/>
              <a:t>27</a:t>
            </a:fld>
            <a:endParaRPr lang="en-US" altLang="zh-CN" sz="1400" smtClean="0">
              <a:solidFill>
                <a:schemeClr val="bg2"/>
              </a:solidFill>
              <a:latin typeface="Arial" pitchFamily="34" charset="0"/>
            </a:endParaRPr>
          </a:p>
        </p:txBody>
      </p:sp>
      <p:sp>
        <p:nvSpPr>
          <p:cNvPr id="26627" name="Text Box 4"/>
          <p:cNvSpPr txBox="1">
            <a:spLocks noChangeArrowheads="1"/>
          </p:cNvSpPr>
          <p:nvPr/>
        </p:nvSpPr>
        <p:spPr bwMode="auto">
          <a:xfrm>
            <a:off x="1331912" y="620713"/>
            <a:ext cx="64084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a:solidFill>
                  <a:schemeClr val="accent2"/>
                </a:solidFill>
              </a:rPr>
              <a:t>内</a:t>
            </a:r>
            <a:r>
              <a:rPr lang="zh-CN" altLang="en-US" sz="4000" b="1" dirty="0" smtClean="0">
                <a:solidFill>
                  <a:schemeClr val="accent2"/>
                </a:solidFill>
              </a:rPr>
              <a:t>部类的特点</a:t>
            </a:r>
            <a:endParaRPr lang="zh-CN" altLang="en-US" sz="4000" b="1" dirty="0">
              <a:solidFill>
                <a:schemeClr val="accent2"/>
              </a:solidFill>
            </a:endParaRPr>
          </a:p>
        </p:txBody>
      </p:sp>
      <p:sp>
        <p:nvSpPr>
          <p:cNvPr id="26628" name="Text Box 5"/>
          <p:cNvSpPr txBox="1">
            <a:spLocks noChangeArrowheads="1"/>
          </p:cNvSpPr>
          <p:nvPr/>
        </p:nvSpPr>
        <p:spPr bwMode="auto">
          <a:xfrm>
            <a:off x="683568" y="1700808"/>
            <a:ext cx="8280920"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70C0"/>
                </a:solidFill>
                <a:latin typeface="华文楷体" pitchFamily="2" charset="-122"/>
                <a:ea typeface="华文楷体" pitchFamily="2" charset="-122"/>
              </a:rPr>
              <a:t>(1)  </a:t>
            </a:r>
            <a:r>
              <a:rPr lang="zh-CN" altLang="en-US" sz="2000" b="1" dirty="0">
                <a:solidFill>
                  <a:srgbClr val="0070C0"/>
                </a:solidFill>
                <a:latin typeface="华文楷体" pitchFamily="2" charset="-122"/>
                <a:ea typeface="华文楷体" pitchFamily="2" charset="-122"/>
              </a:rPr>
              <a:t>在方法间定义的非静态内部类： </a:t>
            </a:r>
          </a:p>
          <a:p>
            <a:pPr eaLnBrk="1" hangingPunct="1"/>
            <a:r>
              <a:rPr lang="zh-CN" altLang="en-US" sz="2000" b="1" dirty="0" smtClean="0">
                <a:solidFill>
                  <a:srgbClr val="002060"/>
                </a:solidFill>
                <a:latin typeface="华文楷体" pitchFamily="2" charset="-122"/>
                <a:ea typeface="华文楷体" pitchFamily="2" charset="-122"/>
              </a:rPr>
              <a:t>       ● 外包类</a:t>
            </a:r>
            <a:r>
              <a:rPr lang="zh-CN" altLang="en-US" sz="2000" b="1" dirty="0">
                <a:solidFill>
                  <a:srgbClr val="002060"/>
                </a:solidFill>
                <a:latin typeface="华文楷体" pitchFamily="2" charset="-122"/>
                <a:ea typeface="华文楷体" pitchFamily="2" charset="-122"/>
              </a:rPr>
              <a:t>和内部类可互相访问自己的私有成员。</a:t>
            </a:r>
          </a:p>
          <a:p>
            <a:pPr eaLnBrk="1" hangingPunct="1"/>
            <a:r>
              <a:rPr lang="zh-CN" altLang="en-US" sz="2000" b="1" dirty="0" smtClean="0">
                <a:solidFill>
                  <a:srgbClr val="002060"/>
                </a:solidFill>
                <a:latin typeface="华文楷体" pitchFamily="2" charset="-122"/>
                <a:ea typeface="华文楷体" pitchFamily="2" charset="-122"/>
              </a:rPr>
              <a:t>       ● 内</a:t>
            </a:r>
            <a:r>
              <a:rPr lang="zh-CN" altLang="en-US" sz="2000" b="1" dirty="0">
                <a:solidFill>
                  <a:srgbClr val="002060"/>
                </a:solidFill>
                <a:latin typeface="华文楷体" pitchFamily="2" charset="-122"/>
                <a:ea typeface="华文楷体" pitchFamily="2" charset="-122"/>
              </a:rPr>
              <a:t>部类中不能定义静态成员变量。</a:t>
            </a:r>
          </a:p>
          <a:p>
            <a:pPr eaLnBrk="1" hangingPunct="1">
              <a:spcBef>
                <a:spcPts val="600"/>
              </a:spcBef>
            </a:pPr>
            <a:r>
              <a:rPr lang="en-US" altLang="zh-CN" sz="2000" b="1" dirty="0" smtClean="0">
                <a:solidFill>
                  <a:srgbClr val="0070C0"/>
                </a:solidFill>
                <a:latin typeface="华文楷体" pitchFamily="2" charset="-122"/>
                <a:ea typeface="华文楷体" pitchFamily="2" charset="-122"/>
              </a:rPr>
              <a:t>(</a:t>
            </a:r>
            <a:r>
              <a:rPr lang="en-US" altLang="zh-CN" sz="2000" b="1" dirty="0">
                <a:solidFill>
                  <a:srgbClr val="0070C0"/>
                </a:solidFill>
                <a:latin typeface="华文楷体" pitchFamily="2" charset="-122"/>
                <a:ea typeface="华文楷体" pitchFamily="2" charset="-122"/>
              </a:rPr>
              <a:t>2) </a:t>
            </a:r>
            <a:r>
              <a:rPr lang="zh-CN" altLang="en-US" sz="2000" b="1" dirty="0">
                <a:solidFill>
                  <a:srgbClr val="0070C0"/>
                </a:solidFill>
                <a:latin typeface="华文楷体" pitchFamily="2" charset="-122"/>
                <a:ea typeface="华文楷体" pitchFamily="2" charset="-122"/>
              </a:rPr>
              <a:t>在方法间定义的静态内部类：</a:t>
            </a:r>
          </a:p>
          <a:p>
            <a:pPr eaLnBrk="1" hangingPunct="1"/>
            <a:r>
              <a:rPr lang="zh-CN" altLang="en-US" sz="2000" b="1" dirty="0" smtClean="0">
                <a:solidFill>
                  <a:srgbClr val="002060"/>
                </a:solidFill>
                <a:latin typeface="华文楷体" pitchFamily="2" charset="-122"/>
                <a:ea typeface="华文楷体" pitchFamily="2" charset="-122"/>
              </a:rPr>
              <a:t>       </a:t>
            </a:r>
            <a:r>
              <a:rPr lang="zh-CN" altLang="en-US" sz="2000" b="1" dirty="0">
                <a:solidFill>
                  <a:srgbClr val="002060"/>
                </a:solidFill>
                <a:latin typeface="华文楷体" pitchFamily="2" charset="-122"/>
                <a:ea typeface="华文楷体" pitchFamily="2" charset="-122"/>
              </a:rPr>
              <a:t>● 只能访问</a:t>
            </a:r>
            <a:r>
              <a:rPr lang="zh-CN" altLang="en-US" sz="2000" b="1" dirty="0" smtClean="0">
                <a:solidFill>
                  <a:srgbClr val="002060"/>
                </a:solidFill>
                <a:latin typeface="华文楷体" pitchFamily="2" charset="-122"/>
                <a:ea typeface="华文楷体" pitchFamily="2" charset="-122"/>
              </a:rPr>
              <a:t>外</a:t>
            </a:r>
            <a:r>
              <a:rPr lang="zh-CN" altLang="en-US" sz="2000" b="1" dirty="0">
                <a:solidFill>
                  <a:srgbClr val="002060"/>
                </a:solidFill>
                <a:latin typeface="华文楷体" pitchFamily="2" charset="-122"/>
                <a:ea typeface="华文楷体" pitchFamily="2" charset="-122"/>
              </a:rPr>
              <a:t>包</a:t>
            </a:r>
            <a:r>
              <a:rPr lang="zh-CN" altLang="en-US" sz="2000" b="1" dirty="0" smtClean="0">
                <a:solidFill>
                  <a:srgbClr val="002060"/>
                </a:solidFill>
                <a:latin typeface="华文楷体" pitchFamily="2" charset="-122"/>
                <a:ea typeface="华文楷体" pitchFamily="2" charset="-122"/>
              </a:rPr>
              <a:t>类</a:t>
            </a:r>
            <a:r>
              <a:rPr lang="zh-CN" altLang="en-US" sz="2000" b="1" dirty="0">
                <a:solidFill>
                  <a:srgbClr val="002060"/>
                </a:solidFill>
                <a:latin typeface="华文楷体" pitchFamily="2" charset="-122"/>
                <a:ea typeface="华文楷体" pitchFamily="2" charset="-122"/>
              </a:rPr>
              <a:t>的静态成员</a:t>
            </a:r>
            <a:r>
              <a:rPr lang="zh-CN" altLang="en-US" sz="2000" b="1" dirty="0" smtClean="0">
                <a:solidFill>
                  <a:srgbClr val="002060"/>
                </a:solidFill>
                <a:latin typeface="华文楷体" pitchFamily="2" charset="-122"/>
                <a:ea typeface="华文楷体" pitchFamily="2" charset="-122"/>
              </a:rPr>
              <a:t>。</a:t>
            </a:r>
            <a:endParaRPr lang="en-US" altLang="zh-CN" sz="2000" b="1" dirty="0" smtClean="0">
              <a:solidFill>
                <a:srgbClr val="002060"/>
              </a:solidFill>
              <a:latin typeface="华文楷体" pitchFamily="2" charset="-122"/>
              <a:ea typeface="华文楷体" pitchFamily="2" charset="-122"/>
            </a:endParaRPr>
          </a:p>
          <a:p>
            <a:pPr eaLnBrk="1" hangingPunct="1">
              <a:spcBef>
                <a:spcPts val="600"/>
              </a:spcBef>
            </a:pPr>
            <a:r>
              <a:rPr lang="en-US" altLang="zh-CN" sz="2000" b="1" dirty="0">
                <a:solidFill>
                  <a:srgbClr val="0070C0"/>
                </a:solidFill>
                <a:latin typeface="华文楷体" pitchFamily="2" charset="-122"/>
                <a:ea typeface="华文楷体" pitchFamily="2" charset="-122"/>
              </a:rPr>
              <a:t>(3) </a:t>
            </a:r>
            <a:r>
              <a:rPr lang="zh-CN" altLang="en-US" sz="2000" b="1" dirty="0">
                <a:solidFill>
                  <a:srgbClr val="0070C0"/>
                </a:solidFill>
                <a:latin typeface="华文楷体" pitchFamily="2" charset="-122"/>
                <a:ea typeface="华文楷体" pitchFamily="2" charset="-122"/>
              </a:rPr>
              <a:t>在方法中定义的局部内部类：</a:t>
            </a:r>
          </a:p>
          <a:p>
            <a:pPr eaLnBrk="1" hangingPunct="1"/>
            <a:r>
              <a:rPr lang="zh-CN" altLang="en-US" sz="2000" b="1" dirty="0" smtClean="0">
                <a:solidFill>
                  <a:srgbClr val="0070C0"/>
                </a:solidFill>
                <a:latin typeface="华文楷体" pitchFamily="2" charset="-122"/>
                <a:ea typeface="华文楷体" pitchFamily="2" charset="-122"/>
              </a:rPr>
              <a:t>       </a:t>
            </a:r>
            <a:r>
              <a:rPr lang="zh-CN" altLang="en-US" sz="2000" b="1" dirty="0">
                <a:solidFill>
                  <a:srgbClr val="002060"/>
                </a:solidFill>
                <a:latin typeface="华文楷体" pitchFamily="2" charset="-122"/>
                <a:ea typeface="华文楷体" pitchFamily="2" charset="-122"/>
              </a:rPr>
              <a:t>● 该内部类没有任何的访问控制</a:t>
            </a:r>
            <a:r>
              <a:rPr lang="zh-CN" altLang="en-US" sz="2000" b="1" dirty="0" smtClean="0">
                <a:solidFill>
                  <a:srgbClr val="002060"/>
                </a:solidFill>
                <a:latin typeface="华文楷体" pitchFamily="2" charset="-122"/>
                <a:ea typeface="华文楷体" pitchFamily="2" charset="-122"/>
              </a:rPr>
              <a:t>权限。</a:t>
            </a:r>
            <a:endParaRPr lang="zh-CN" altLang="en-US" sz="2000" b="1" dirty="0">
              <a:solidFill>
                <a:srgbClr val="002060"/>
              </a:solidFill>
              <a:latin typeface="华文楷体" pitchFamily="2" charset="-122"/>
              <a:ea typeface="华文楷体" pitchFamily="2" charset="-122"/>
            </a:endParaRPr>
          </a:p>
          <a:p>
            <a:pPr eaLnBrk="1" hangingPunct="1"/>
            <a:r>
              <a:rPr lang="zh-CN" altLang="en-US" sz="2000" b="1" dirty="0" smtClean="0">
                <a:solidFill>
                  <a:srgbClr val="002060"/>
                </a:solidFill>
                <a:latin typeface="华文楷体" pitchFamily="2" charset="-122"/>
                <a:ea typeface="华文楷体" pitchFamily="2" charset="-122"/>
              </a:rPr>
              <a:t>       </a:t>
            </a:r>
            <a:r>
              <a:rPr lang="zh-CN" altLang="en-US" sz="2000" b="1" dirty="0">
                <a:solidFill>
                  <a:srgbClr val="002060"/>
                </a:solidFill>
                <a:latin typeface="华文楷体" pitchFamily="2" charset="-122"/>
                <a:ea typeface="华文楷体" pitchFamily="2" charset="-122"/>
              </a:rPr>
              <a:t>● </a:t>
            </a:r>
            <a:r>
              <a:rPr lang="zh-CN" altLang="en-US" sz="2000" b="1" dirty="0" smtClean="0">
                <a:solidFill>
                  <a:srgbClr val="002060"/>
                </a:solidFill>
                <a:latin typeface="华文楷体" pitchFamily="2" charset="-122"/>
                <a:ea typeface="华文楷体" pitchFamily="2" charset="-122"/>
              </a:rPr>
              <a:t>外</a:t>
            </a:r>
            <a:r>
              <a:rPr lang="zh-CN" altLang="en-US" sz="2000" b="1" dirty="0">
                <a:solidFill>
                  <a:srgbClr val="002060"/>
                </a:solidFill>
                <a:latin typeface="华文楷体" pitchFamily="2" charset="-122"/>
                <a:ea typeface="华文楷体" pitchFamily="2" charset="-122"/>
              </a:rPr>
              <a:t>包</a:t>
            </a:r>
            <a:r>
              <a:rPr lang="zh-CN" altLang="en-US" sz="2000" b="1" dirty="0" smtClean="0">
                <a:solidFill>
                  <a:srgbClr val="002060"/>
                </a:solidFill>
                <a:latin typeface="华文楷体" pitchFamily="2" charset="-122"/>
                <a:ea typeface="华文楷体" pitchFamily="2" charset="-122"/>
              </a:rPr>
              <a:t>类</a:t>
            </a:r>
            <a:r>
              <a:rPr lang="zh-CN" altLang="en-US" sz="2000" b="1" dirty="0">
                <a:solidFill>
                  <a:srgbClr val="002060"/>
                </a:solidFill>
                <a:latin typeface="华文楷体" pitchFamily="2" charset="-122"/>
                <a:ea typeface="华文楷体" pitchFamily="2" charset="-122"/>
              </a:rPr>
              <a:t>看不见方法中的局部内部类</a:t>
            </a:r>
            <a:r>
              <a:rPr lang="zh-CN" altLang="en-US" sz="2000" b="1" dirty="0" smtClean="0">
                <a:solidFill>
                  <a:srgbClr val="002060"/>
                </a:solidFill>
                <a:latin typeface="华文楷体" pitchFamily="2" charset="-122"/>
                <a:ea typeface="华文楷体" pitchFamily="2" charset="-122"/>
              </a:rPr>
              <a:t>的成员，</a:t>
            </a:r>
            <a:r>
              <a:rPr lang="zh-CN" altLang="en-US" sz="2000" b="1" dirty="0">
                <a:solidFill>
                  <a:srgbClr val="002060"/>
                </a:solidFill>
                <a:latin typeface="华文楷体" pitchFamily="2" charset="-122"/>
                <a:ea typeface="华文楷体" pitchFamily="2" charset="-122"/>
              </a:rPr>
              <a:t>但是局部内部类可以访问</a:t>
            </a:r>
            <a:r>
              <a:rPr lang="zh-CN" altLang="en-US" sz="2000" b="1" dirty="0" smtClean="0">
                <a:solidFill>
                  <a:srgbClr val="002060"/>
                </a:solidFill>
                <a:latin typeface="华文楷体" pitchFamily="2" charset="-122"/>
                <a:ea typeface="华文楷体" pitchFamily="2" charset="-122"/>
              </a:rPr>
              <a:t>外</a:t>
            </a:r>
            <a:r>
              <a:rPr lang="zh-CN" altLang="en-US" sz="2000" b="1" dirty="0">
                <a:solidFill>
                  <a:srgbClr val="002060"/>
                </a:solidFill>
                <a:latin typeface="华文楷体" pitchFamily="2" charset="-122"/>
                <a:ea typeface="华文楷体" pitchFamily="2" charset="-122"/>
              </a:rPr>
              <a:t>包</a:t>
            </a:r>
            <a:r>
              <a:rPr lang="zh-CN" altLang="en-US" sz="2000" b="1" dirty="0" smtClean="0">
                <a:solidFill>
                  <a:srgbClr val="002060"/>
                </a:solidFill>
                <a:latin typeface="华文楷体" pitchFamily="2" charset="-122"/>
                <a:ea typeface="华文楷体" pitchFamily="2" charset="-122"/>
              </a:rPr>
              <a:t>类</a:t>
            </a:r>
            <a:r>
              <a:rPr lang="zh-CN" altLang="en-US" sz="2000" b="1" dirty="0">
                <a:solidFill>
                  <a:srgbClr val="002060"/>
                </a:solidFill>
                <a:latin typeface="华文楷体" pitchFamily="2" charset="-122"/>
                <a:ea typeface="华文楷体" pitchFamily="2" charset="-122"/>
              </a:rPr>
              <a:t>的任何成员。</a:t>
            </a:r>
          </a:p>
          <a:p>
            <a:pPr eaLnBrk="1" hangingPunct="1"/>
            <a:r>
              <a:rPr lang="zh-CN" altLang="en-US" sz="2000" b="1" dirty="0" smtClean="0">
                <a:solidFill>
                  <a:srgbClr val="002060"/>
                </a:solidFill>
                <a:latin typeface="华文楷体" pitchFamily="2" charset="-122"/>
                <a:ea typeface="华文楷体" pitchFamily="2" charset="-122"/>
              </a:rPr>
              <a:t>       </a:t>
            </a:r>
            <a:r>
              <a:rPr lang="zh-CN" altLang="en-US" sz="2000" b="1" dirty="0">
                <a:solidFill>
                  <a:srgbClr val="002060"/>
                </a:solidFill>
                <a:latin typeface="华文楷体" pitchFamily="2" charset="-122"/>
                <a:ea typeface="华文楷体" pitchFamily="2" charset="-122"/>
              </a:rPr>
              <a:t>● 方法体中可以访问局部内部类，但是访问语句必须在定义局部内部类之后。</a:t>
            </a:r>
          </a:p>
          <a:p>
            <a:pPr eaLnBrk="1" hangingPunct="1"/>
            <a:r>
              <a:rPr lang="zh-CN" altLang="en-US" sz="2000" b="1" dirty="0" smtClean="0">
                <a:solidFill>
                  <a:srgbClr val="002060"/>
                </a:solidFill>
                <a:latin typeface="华文楷体" pitchFamily="2" charset="-122"/>
                <a:ea typeface="华文楷体" pitchFamily="2" charset="-122"/>
              </a:rPr>
              <a:t>       </a:t>
            </a:r>
            <a:r>
              <a:rPr lang="zh-CN" altLang="en-US" sz="2000" b="1" dirty="0">
                <a:solidFill>
                  <a:srgbClr val="002060"/>
                </a:solidFill>
                <a:latin typeface="华文楷体" pitchFamily="2" charset="-122"/>
                <a:ea typeface="华文楷体" pitchFamily="2" charset="-122"/>
              </a:rPr>
              <a:t>● 局部内部类只能访问方法体中的常量，即用</a:t>
            </a:r>
            <a:r>
              <a:rPr lang="en-US" altLang="zh-CN" sz="2000" b="1" dirty="0">
                <a:solidFill>
                  <a:srgbClr val="002060"/>
                </a:solidFill>
                <a:latin typeface="华文楷体" pitchFamily="2" charset="-122"/>
                <a:ea typeface="华文楷体" pitchFamily="2" charset="-122"/>
              </a:rPr>
              <a:t>final</a:t>
            </a:r>
            <a:r>
              <a:rPr lang="zh-CN" altLang="en-US" sz="2000" b="1" dirty="0">
                <a:solidFill>
                  <a:srgbClr val="002060"/>
                </a:solidFill>
                <a:latin typeface="华文楷体" pitchFamily="2" charset="-122"/>
                <a:ea typeface="华文楷体" pitchFamily="2" charset="-122"/>
              </a:rPr>
              <a:t>修饰的成员</a:t>
            </a:r>
            <a:r>
              <a:rPr lang="zh-CN" altLang="en-US" sz="2000" b="1" dirty="0" smtClean="0">
                <a:solidFill>
                  <a:srgbClr val="002060"/>
                </a:solidFill>
                <a:latin typeface="华文楷体" pitchFamily="2" charset="-122"/>
                <a:ea typeface="华文楷体" pitchFamily="2" charset="-122"/>
              </a:rPr>
              <a:t>。</a:t>
            </a:r>
            <a:endParaRPr lang="zh-CN" altLang="en-US" sz="2000" b="1" dirty="0" smtClean="0">
              <a:solidFill>
                <a:srgbClr val="00B0F0"/>
              </a:solidFill>
              <a:latin typeface="华文楷体" pitchFamily="2" charset="-122"/>
              <a:ea typeface="华文楷体" pitchFamily="2" charset="-122"/>
            </a:endParaRPr>
          </a:p>
          <a:p>
            <a:pPr eaLnBrk="1" hangingPunct="1">
              <a:spcBef>
                <a:spcPts val="600"/>
              </a:spcBef>
            </a:pPr>
            <a:r>
              <a:rPr lang="en-US" altLang="zh-CN" sz="2000" b="1" dirty="0" smtClean="0">
                <a:solidFill>
                  <a:srgbClr val="0070C0"/>
                </a:solidFill>
                <a:latin typeface="华文楷体" pitchFamily="2" charset="-122"/>
                <a:ea typeface="华文楷体" pitchFamily="2" charset="-122"/>
              </a:rPr>
              <a:t>(4) </a:t>
            </a:r>
            <a:r>
              <a:rPr lang="zh-CN" altLang="en-US" sz="2000" b="1" dirty="0" smtClean="0">
                <a:solidFill>
                  <a:srgbClr val="0070C0"/>
                </a:solidFill>
                <a:latin typeface="华文楷体" pitchFamily="2" charset="-122"/>
                <a:ea typeface="华文楷体" pitchFamily="2" charset="-122"/>
              </a:rPr>
              <a:t>在方法中定义的匿名内部类：</a:t>
            </a:r>
          </a:p>
          <a:p>
            <a:pPr eaLnBrk="1" hangingPunct="1"/>
            <a:r>
              <a:rPr lang="zh-CN" altLang="en-US" sz="2000" b="1" dirty="0" smtClean="0">
                <a:solidFill>
                  <a:srgbClr val="002060"/>
                </a:solidFill>
                <a:latin typeface="华文楷体" pitchFamily="2" charset="-122"/>
                <a:ea typeface="华文楷体" pitchFamily="2" charset="-122"/>
              </a:rPr>
              <a:t>       </a:t>
            </a:r>
            <a:r>
              <a:rPr lang="zh-CN" altLang="en-US" sz="2000" b="1" dirty="0">
                <a:solidFill>
                  <a:srgbClr val="002060"/>
                </a:solidFill>
                <a:latin typeface="华文楷体" pitchFamily="2" charset="-122"/>
                <a:ea typeface="华文楷体" pitchFamily="2" charset="-122"/>
              </a:rPr>
              <a:t>● 没有构造器，取而代之的是将构造器参数传递给超类构造器。</a:t>
            </a:r>
          </a:p>
        </p:txBody>
      </p:sp>
    </p:spTree>
    <p:extLst>
      <p:ext uri="{BB962C8B-B14F-4D97-AF65-F5344CB8AC3E}">
        <p14:creationId xmlns:p14="http://schemas.microsoft.com/office/powerpoint/2010/main" val="4000474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4A77872-C047-4852-BEC1-C36908EBD4B8}" type="slidenum">
              <a:rPr lang="en-US" altLang="zh-CN" sz="1400" smtClean="0">
                <a:solidFill>
                  <a:schemeClr val="bg2"/>
                </a:solidFill>
                <a:latin typeface="Arial" pitchFamily="34" charset="0"/>
              </a:rPr>
              <a:pPr eaLnBrk="1" hangingPunct="1"/>
              <a:t>28</a:t>
            </a:fld>
            <a:endParaRPr lang="en-US" altLang="zh-CN" sz="1400" smtClean="0">
              <a:solidFill>
                <a:schemeClr val="bg2"/>
              </a:solidFill>
              <a:latin typeface="Arial" pitchFamily="34" charset="0"/>
            </a:endParaRPr>
          </a:p>
        </p:txBody>
      </p:sp>
      <p:sp>
        <p:nvSpPr>
          <p:cNvPr id="29699" name="Rectangle 1026"/>
          <p:cNvSpPr>
            <a:spLocks noGrp="1" noChangeArrowheads="1"/>
          </p:cNvSpPr>
          <p:nvPr>
            <p:ph type="title"/>
          </p:nvPr>
        </p:nvSpPr>
        <p:spPr/>
        <p:txBody>
          <a:bodyPr/>
          <a:lstStyle/>
          <a:p>
            <a:pPr algn="ctr" eaLnBrk="1" hangingPunct="1"/>
            <a:r>
              <a:rPr lang="zh-CN" altLang="en-US" b="1" dirty="0" smtClean="0">
                <a:solidFill>
                  <a:schemeClr val="accent2"/>
                </a:solidFill>
              </a:rPr>
              <a:t>创建对象</a:t>
            </a:r>
          </a:p>
        </p:txBody>
      </p:sp>
      <p:sp>
        <p:nvSpPr>
          <p:cNvPr id="29700" name="Rectangle 1029"/>
          <p:cNvSpPr>
            <a:spLocks noChangeArrowheads="1"/>
          </p:cNvSpPr>
          <p:nvPr/>
        </p:nvSpPr>
        <p:spPr bwMode="auto">
          <a:xfrm>
            <a:off x="914400" y="4674565"/>
            <a:ext cx="785586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t>例：</a:t>
            </a:r>
          </a:p>
          <a:p>
            <a:r>
              <a:rPr lang="en-US" altLang="zh-CN" b="1" dirty="0"/>
              <a:t>Point </a:t>
            </a:r>
            <a:r>
              <a:rPr lang="en-US" altLang="zh-CN" b="1" dirty="0" err="1" smtClean="0"/>
              <a:t>origin_one</a:t>
            </a:r>
            <a:r>
              <a:rPr lang="en-US" altLang="zh-CN" b="1" dirty="0" smtClean="0"/>
              <a:t> </a:t>
            </a:r>
            <a:r>
              <a:rPr lang="en-US" altLang="zh-CN" b="1" dirty="0"/>
              <a:t>= new Point(23, 94);</a:t>
            </a:r>
          </a:p>
          <a:p>
            <a:r>
              <a:rPr lang="en-US" altLang="zh-CN" b="1" dirty="0"/>
              <a:t>Rectangle </a:t>
            </a:r>
            <a:r>
              <a:rPr lang="en-US" altLang="zh-CN" b="1" dirty="0" err="1"/>
              <a:t>rect_one</a:t>
            </a:r>
            <a:r>
              <a:rPr lang="en-US" altLang="zh-CN" b="1" dirty="0"/>
              <a:t> = new Rectangle(</a:t>
            </a:r>
            <a:r>
              <a:rPr lang="en-US" altLang="zh-CN" b="1" dirty="0" err="1"/>
              <a:t>origin_one</a:t>
            </a:r>
            <a:r>
              <a:rPr lang="en-US" altLang="zh-CN" b="1" dirty="0"/>
              <a:t>, 100, 200);</a:t>
            </a:r>
          </a:p>
          <a:p>
            <a:r>
              <a:rPr lang="en-US" altLang="zh-CN" b="1" dirty="0"/>
              <a:t>Rectangle </a:t>
            </a:r>
            <a:r>
              <a:rPr lang="en-US" altLang="zh-CN" b="1" dirty="0" err="1"/>
              <a:t>rect_two</a:t>
            </a:r>
            <a:r>
              <a:rPr lang="en-US" altLang="zh-CN" b="1" dirty="0"/>
              <a:t> = new Rectangle(50, 100);</a:t>
            </a:r>
          </a:p>
        </p:txBody>
      </p:sp>
      <p:sp>
        <p:nvSpPr>
          <p:cNvPr id="29701" name="Rectangle 1030"/>
          <p:cNvSpPr>
            <a:spLocks noChangeArrowheads="1"/>
          </p:cNvSpPr>
          <p:nvPr/>
        </p:nvSpPr>
        <p:spPr bwMode="auto">
          <a:xfrm>
            <a:off x="914400" y="1582824"/>
            <a:ext cx="7906072"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dirty="0"/>
              <a:t>对象生命周期：</a:t>
            </a:r>
            <a:r>
              <a:rPr lang="zh-CN" altLang="en-US" b="1" dirty="0" smtClean="0"/>
              <a:t>创建、使用、回收</a:t>
            </a:r>
            <a:endParaRPr lang="zh-CN" altLang="en-US" b="1" dirty="0"/>
          </a:p>
          <a:p>
            <a:endParaRPr lang="en-US" altLang="zh-CN" b="1" dirty="0" smtClean="0">
              <a:solidFill>
                <a:schemeClr val="accent2"/>
              </a:solidFill>
            </a:endParaRPr>
          </a:p>
          <a:p>
            <a:r>
              <a:rPr lang="zh-CN" altLang="en-US" b="1" dirty="0" smtClean="0">
                <a:solidFill>
                  <a:schemeClr val="accent2"/>
                </a:solidFill>
              </a:rPr>
              <a:t>创建</a:t>
            </a:r>
            <a:r>
              <a:rPr lang="zh-CN" altLang="en-US" b="1" dirty="0">
                <a:solidFill>
                  <a:schemeClr val="accent2"/>
                </a:solidFill>
              </a:rPr>
              <a:t>对象</a:t>
            </a:r>
            <a:r>
              <a:rPr lang="zh-CN" altLang="en-US" b="1" dirty="0" smtClean="0">
                <a:solidFill>
                  <a:schemeClr val="accent2"/>
                </a:solidFill>
              </a:rPr>
              <a:t>的两个</a:t>
            </a:r>
            <a:r>
              <a:rPr lang="zh-CN" altLang="en-US" b="1" dirty="0">
                <a:solidFill>
                  <a:schemeClr val="accent2"/>
                </a:solidFill>
              </a:rPr>
              <a:t>步骤：</a:t>
            </a:r>
          </a:p>
          <a:p>
            <a:r>
              <a:rPr lang="zh-CN" altLang="en-US" b="1" dirty="0" smtClean="0">
                <a:solidFill>
                  <a:schemeClr val="accent2"/>
                </a:solidFill>
              </a:rPr>
              <a:t> </a:t>
            </a:r>
            <a:r>
              <a:rPr lang="zh-CN" altLang="en-US" sz="2000" b="1" dirty="0">
                <a:solidFill>
                  <a:schemeClr val="accent2"/>
                </a:solidFill>
                <a:sym typeface="Wingdings" pitchFamily="2" charset="2"/>
              </a:rPr>
              <a:t> </a:t>
            </a:r>
            <a:r>
              <a:rPr lang="zh-CN" altLang="en-US" b="1" dirty="0" smtClean="0">
                <a:solidFill>
                  <a:schemeClr val="accent2"/>
                </a:solidFill>
              </a:rPr>
              <a:t>声明变量：</a:t>
            </a:r>
            <a:r>
              <a:rPr lang="zh-CN" altLang="en-US" sz="2000" b="1" dirty="0" smtClean="0">
                <a:solidFill>
                  <a:srgbClr val="0070C0"/>
                </a:solidFill>
                <a:latin typeface="楷体" panose="02010609060101010101" pitchFamily="49" charset="-122"/>
                <a:ea typeface="楷体" panose="02010609060101010101" pitchFamily="49" charset="-122"/>
              </a:rPr>
              <a:t>以</a:t>
            </a:r>
            <a:r>
              <a:rPr lang="en-US" altLang="zh-CN" sz="2000" b="1" dirty="0" err="1" smtClean="0">
                <a:solidFill>
                  <a:srgbClr val="0070C0"/>
                </a:solidFill>
                <a:ea typeface="楷体" panose="02010609060101010101" pitchFamily="49" charset="-122"/>
                <a:cs typeface="Times New Roman" panose="02020603050405020304" pitchFamily="18" charset="0"/>
              </a:rPr>
              <a:t>SomeClass</a:t>
            </a:r>
            <a:r>
              <a:rPr lang="en-US" altLang="zh-CN" sz="2000" b="1" dirty="0" smtClean="0">
                <a:solidFill>
                  <a:srgbClr val="0070C0"/>
                </a:solidFill>
                <a:ea typeface="楷体" panose="02010609060101010101" pitchFamily="49" charset="-122"/>
                <a:cs typeface="Times New Roman" panose="02020603050405020304" pitchFamily="18" charset="0"/>
              </a:rPr>
              <a:t> </a:t>
            </a:r>
            <a:r>
              <a:rPr lang="en-US" altLang="zh-CN" sz="2000" b="1" dirty="0" err="1" smtClean="0">
                <a:solidFill>
                  <a:srgbClr val="0070C0"/>
                </a:solidFill>
                <a:ea typeface="楷体" panose="02010609060101010101" pitchFamily="49" charset="-122"/>
                <a:cs typeface="Times New Roman" panose="02020603050405020304" pitchFamily="18" charset="0"/>
              </a:rPr>
              <a:t>objectVar</a:t>
            </a:r>
            <a:r>
              <a:rPr lang="zh-CN" altLang="en-US" sz="2000" b="1" dirty="0" smtClean="0">
                <a:solidFill>
                  <a:srgbClr val="0070C0"/>
                </a:solidFill>
                <a:ea typeface="楷体" panose="02010609060101010101" pitchFamily="49" charset="-122"/>
                <a:cs typeface="Times New Roman" panose="02020603050405020304" pitchFamily="18" charset="0"/>
              </a:rPr>
              <a:t>的形式声明保存该对象引用的变量，将来可通过该变量对对象进行操作。仅分配引用空间并未创建对象！</a:t>
            </a:r>
            <a:endParaRPr lang="zh-CN" altLang="en-US" sz="2000" b="1" dirty="0">
              <a:solidFill>
                <a:srgbClr val="0070C0"/>
              </a:solidFill>
              <a:ea typeface="楷体" panose="02010609060101010101" pitchFamily="49" charset="-122"/>
              <a:cs typeface="Times New Roman" panose="02020603050405020304" pitchFamily="18" charset="0"/>
            </a:endParaRPr>
          </a:p>
          <a:p>
            <a:r>
              <a:rPr lang="zh-CN" altLang="en-US" b="1" dirty="0" smtClean="0">
                <a:solidFill>
                  <a:schemeClr val="accent2"/>
                </a:solidFill>
              </a:rPr>
              <a:t> </a:t>
            </a:r>
            <a:r>
              <a:rPr lang="zh-CN" altLang="en-US" sz="2000" b="1" dirty="0">
                <a:solidFill>
                  <a:schemeClr val="accent2"/>
                </a:solidFill>
                <a:sym typeface="Wingdings" pitchFamily="2" charset="2"/>
              </a:rPr>
              <a:t></a:t>
            </a:r>
            <a:r>
              <a:rPr lang="zh-CN" altLang="en-US" sz="2800" b="1" dirty="0">
                <a:solidFill>
                  <a:schemeClr val="accent2"/>
                </a:solidFill>
                <a:sym typeface="Wingdings" pitchFamily="2" charset="2"/>
              </a:rPr>
              <a:t> </a:t>
            </a:r>
            <a:r>
              <a:rPr lang="zh-CN" altLang="en-US" b="1" dirty="0" smtClean="0">
                <a:solidFill>
                  <a:schemeClr val="accent2"/>
                </a:solidFill>
              </a:rPr>
              <a:t>对象实例化：</a:t>
            </a:r>
            <a:r>
              <a:rPr lang="zh-CN" altLang="en-US" sz="2000" b="1" dirty="0" smtClean="0">
                <a:solidFill>
                  <a:srgbClr val="0070C0"/>
                </a:solidFill>
                <a:latin typeface="楷体" panose="02010609060101010101" pitchFamily="49" charset="-122"/>
                <a:ea typeface="楷体" panose="02010609060101010101" pitchFamily="49" charset="-122"/>
              </a:rPr>
              <a:t>通过</a:t>
            </a:r>
            <a:r>
              <a:rPr lang="en-US" altLang="zh-CN" sz="2000" b="1" dirty="0" smtClean="0">
                <a:solidFill>
                  <a:srgbClr val="0070C0"/>
                </a:solidFill>
                <a:ea typeface="楷体" panose="02010609060101010101" pitchFamily="49" charset="-122"/>
                <a:cs typeface="Times New Roman" panose="02020603050405020304" pitchFamily="18" charset="0"/>
              </a:rPr>
              <a:t>new</a:t>
            </a:r>
            <a:r>
              <a:rPr lang="zh-CN" altLang="en-US" sz="2000" b="1" dirty="0">
                <a:solidFill>
                  <a:srgbClr val="0070C0"/>
                </a:solidFill>
                <a:ea typeface="楷体" panose="02010609060101010101" pitchFamily="49" charset="-122"/>
                <a:cs typeface="Times New Roman" panose="02020603050405020304" pitchFamily="18" charset="0"/>
              </a:rPr>
              <a:t>运算符进行实例化，为对象分配</a:t>
            </a:r>
            <a:r>
              <a:rPr lang="zh-CN" altLang="en-US" sz="2000" b="1" dirty="0" smtClean="0">
                <a:solidFill>
                  <a:srgbClr val="0070C0"/>
                </a:solidFill>
                <a:ea typeface="楷体" panose="02010609060101010101" pitchFamily="49" charset="-122"/>
                <a:cs typeface="Times New Roman" panose="02020603050405020304" pitchFamily="18" charset="0"/>
              </a:rPr>
              <a:t>空间、执行</a:t>
            </a:r>
            <a:r>
              <a:rPr lang="zh-CN" altLang="en-US" sz="2000" b="1" dirty="0">
                <a:solidFill>
                  <a:srgbClr val="0070C0"/>
                </a:solidFill>
                <a:ea typeface="楷体" panose="02010609060101010101" pitchFamily="49" charset="-122"/>
                <a:cs typeface="Times New Roman" panose="02020603050405020304" pitchFamily="18" charset="0"/>
              </a:rPr>
              <a:t>构造</a:t>
            </a:r>
            <a:r>
              <a:rPr lang="zh-CN" altLang="en-US" sz="2000" b="1" dirty="0" smtClean="0">
                <a:solidFill>
                  <a:srgbClr val="0070C0"/>
                </a:solidFill>
                <a:ea typeface="楷体" panose="02010609060101010101" pitchFamily="49" charset="-122"/>
                <a:cs typeface="Times New Roman" panose="02020603050405020304" pitchFamily="18" charset="0"/>
              </a:rPr>
              <a:t>方法、为</a:t>
            </a:r>
            <a:r>
              <a:rPr lang="zh-CN" altLang="en-US" sz="2000" b="1" dirty="0">
                <a:solidFill>
                  <a:srgbClr val="0070C0"/>
                </a:solidFill>
                <a:ea typeface="楷体" panose="02010609060101010101" pitchFamily="49" charset="-122"/>
                <a:cs typeface="Times New Roman" panose="02020603050405020304" pitchFamily="18" charset="0"/>
              </a:rPr>
              <a:t>对象返回一个引用</a:t>
            </a:r>
            <a:r>
              <a:rPr lang="zh-CN" altLang="en-US" sz="2000" b="1" dirty="0" smtClean="0">
                <a:solidFill>
                  <a:srgbClr val="0070C0"/>
                </a:solidFill>
                <a:ea typeface="楷体" panose="02010609060101010101" pitchFamily="49" charset="-122"/>
                <a:cs typeface="Times New Roman" panose="02020603050405020304" pitchFamily="18" charset="0"/>
              </a:rPr>
              <a:t>。</a:t>
            </a:r>
            <a:endParaRPr lang="zh-CN" altLang="en-US" sz="2000" b="1" dirty="0">
              <a:solidFill>
                <a:schemeClr val="accent2"/>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ECDE482-E62F-4FCB-83CF-E9DF321EF3FD}" type="slidenum">
              <a:rPr lang="en-US" altLang="zh-CN" sz="1400" smtClean="0">
                <a:solidFill>
                  <a:schemeClr val="bg2"/>
                </a:solidFill>
                <a:latin typeface="Arial" pitchFamily="34" charset="0"/>
              </a:rPr>
              <a:pPr eaLnBrk="1" hangingPunct="1"/>
              <a:t>29</a:t>
            </a:fld>
            <a:endParaRPr lang="en-US" altLang="zh-CN" sz="1400" smtClean="0">
              <a:solidFill>
                <a:schemeClr val="bg2"/>
              </a:solidFill>
              <a:latin typeface="Arial" pitchFamily="34" charset="0"/>
            </a:endParaRPr>
          </a:p>
        </p:txBody>
      </p:sp>
      <p:sp>
        <p:nvSpPr>
          <p:cNvPr id="30723" name="Rectangle 2"/>
          <p:cNvSpPr>
            <a:spLocks noGrp="1" noChangeArrowheads="1"/>
          </p:cNvSpPr>
          <p:nvPr>
            <p:ph type="title"/>
          </p:nvPr>
        </p:nvSpPr>
        <p:spPr/>
        <p:txBody>
          <a:bodyPr/>
          <a:lstStyle/>
          <a:p>
            <a:pPr algn="ctr" eaLnBrk="1" hangingPunct="1"/>
            <a:r>
              <a:rPr lang="zh-CN" altLang="en-US" b="1" smtClean="0">
                <a:solidFill>
                  <a:schemeClr val="accent2"/>
                </a:solidFill>
              </a:rPr>
              <a:t>对象实例化过程</a:t>
            </a:r>
          </a:p>
        </p:txBody>
      </p:sp>
      <p:sp>
        <p:nvSpPr>
          <p:cNvPr id="79877" name="Text Box 5"/>
          <p:cNvSpPr txBox="1">
            <a:spLocks noChangeArrowheads="1"/>
          </p:cNvSpPr>
          <p:nvPr/>
        </p:nvSpPr>
        <p:spPr bwMode="auto">
          <a:xfrm>
            <a:off x="827088" y="1556792"/>
            <a:ext cx="73914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dirty="0">
                <a:solidFill>
                  <a:schemeClr val="accent2"/>
                </a:solidFill>
              </a:rPr>
              <a:t>构造与初始化对象的过程（调用</a:t>
            </a:r>
            <a:r>
              <a:rPr lang="en-US" altLang="zh-CN" b="1" dirty="0">
                <a:solidFill>
                  <a:schemeClr val="accent2"/>
                </a:solidFill>
              </a:rPr>
              <a:t>new </a:t>
            </a:r>
            <a:r>
              <a:rPr lang="en-US" altLang="zh-CN" b="1" dirty="0" err="1">
                <a:solidFill>
                  <a:schemeClr val="accent2"/>
                </a:solidFill>
              </a:rPr>
              <a:t>Xxxx</a:t>
            </a:r>
            <a:r>
              <a:rPr lang="en-US" altLang="zh-CN" b="1" dirty="0">
                <a:solidFill>
                  <a:schemeClr val="accent2"/>
                </a:solidFill>
              </a:rPr>
              <a:t>()):</a:t>
            </a:r>
          </a:p>
          <a:p>
            <a:pPr eaLnBrk="1" hangingPunct="1"/>
            <a:r>
              <a:rPr lang="en-US" altLang="zh-CN" b="1" dirty="0">
                <a:solidFill>
                  <a:schemeClr val="accent2"/>
                </a:solidFill>
              </a:rPr>
              <a:t> </a:t>
            </a:r>
            <a:r>
              <a:rPr lang="en-US" altLang="zh-CN" b="1" dirty="0">
                <a:solidFill>
                  <a:schemeClr val="accent2"/>
                </a:solidFill>
                <a:sym typeface="Wingdings" pitchFamily="2" charset="2"/>
              </a:rPr>
              <a:t></a:t>
            </a:r>
            <a:r>
              <a:rPr lang="zh-CN" altLang="en-US" b="1" dirty="0">
                <a:solidFill>
                  <a:schemeClr val="accent2"/>
                </a:solidFill>
              </a:rPr>
              <a:t>开辟内存空间（变量、方法体代码）及类成员变量的初始化</a:t>
            </a:r>
            <a:r>
              <a:rPr lang="en-US" altLang="zh-CN" b="1" dirty="0">
                <a:solidFill>
                  <a:schemeClr val="accent2"/>
                </a:solidFill>
              </a:rPr>
              <a:t>:</a:t>
            </a:r>
          </a:p>
          <a:p>
            <a:pPr eaLnBrk="1" hangingPunct="1"/>
            <a:r>
              <a:rPr lang="en-US" altLang="zh-CN" b="1" dirty="0">
                <a:solidFill>
                  <a:schemeClr val="accent2"/>
                </a:solidFill>
              </a:rPr>
              <a:t>	</a:t>
            </a:r>
            <a:r>
              <a:rPr lang="zh-CN" altLang="en-US" b="1" dirty="0">
                <a:solidFill>
                  <a:schemeClr val="accent2"/>
                </a:solidFill>
              </a:rPr>
              <a:t>数值型：</a:t>
            </a:r>
            <a:r>
              <a:rPr lang="en-US" altLang="zh-CN" b="1" dirty="0">
                <a:solidFill>
                  <a:schemeClr val="accent2"/>
                </a:solidFill>
              </a:rPr>
              <a:t>0</a:t>
            </a:r>
            <a:r>
              <a:rPr lang="zh-CN" altLang="en-US" b="1" dirty="0">
                <a:solidFill>
                  <a:schemeClr val="accent2"/>
                </a:solidFill>
              </a:rPr>
              <a:t>； </a:t>
            </a:r>
            <a:r>
              <a:rPr lang="en-US" altLang="zh-CN" b="1" dirty="0" smtClean="0">
                <a:solidFill>
                  <a:schemeClr val="accent2"/>
                </a:solidFill>
              </a:rPr>
              <a:t>		</a:t>
            </a:r>
            <a:r>
              <a:rPr lang="zh-CN" altLang="en-US" b="1" dirty="0" smtClean="0">
                <a:solidFill>
                  <a:schemeClr val="accent2"/>
                </a:solidFill>
              </a:rPr>
              <a:t>布尔</a:t>
            </a:r>
            <a:r>
              <a:rPr lang="zh-CN" altLang="en-US" b="1" dirty="0">
                <a:solidFill>
                  <a:schemeClr val="accent2"/>
                </a:solidFill>
              </a:rPr>
              <a:t>型：</a:t>
            </a:r>
            <a:r>
              <a:rPr lang="en-US" altLang="zh-CN" b="1" dirty="0">
                <a:solidFill>
                  <a:schemeClr val="accent2"/>
                </a:solidFill>
              </a:rPr>
              <a:t>false; </a:t>
            </a:r>
          </a:p>
          <a:p>
            <a:pPr eaLnBrk="1" hangingPunct="1"/>
            <a:r>
              <a:rPr lang="en-US" altLang="zh-CN" b="1" dirty="0">
                <a:solidFill>
                  <a:schemeClr val="accent2"/>
                </a:solidFill>
              </a:rPr>
              <a:t>            </a:t>
            </a:r>
            <a:r>
              <a:rPr lang="zh-CN" altLang="en-US" b="1" dirty="0">
                <a:solidFill>
                  <a:schemeClr val="accent2"/>
                </a:solidFill>
              </a:rPr>
              <a:t>引用型：</a:t>
            </a:r>
            <a:r>
              <a:rPr lang="en-US" altLang="zh-CN" b="1" dirty="0">
                <a:solidFill>
                  <a:schemeClr val="accent2"/>
                </a:solidFill>
              </a:rPr>
              <a:t>null; </a:t>
            </a:r>
            <a:r>
              <a:rPr lang="en-US" altLang="zh-CN" b="1" dirty="0" smtClean="0">
                <a:solidFill>
                  <a:schemeClr val="accent2"/>
                </a:solidFill>
              </a:rPr>
              <a:t>	</a:t>
            </a:r>
            <a:r>
              <a:rPr lang="zh-CN" altLang="en-US" b="1" dirty="0" smtClean="0">
                <a:solidFill>
                  <a:schemeClr val="accent2"/>
                </a:solidFill>
              </a:rPr>
              <a:t>字符串</a:t>
            </a:r>
            <a:r>
              <a:rPr lang="zh-CN" altLang="en-US" b="1" dirty="0">
                <a:solidFill>
                  <a:schemeClr val="accent2"/>
                </a:solidFill>
              </a:rPr>
              <a:t>型：</a:t>
            </a:r>
            <a:r>
              <a:rPr lang="en-US" altLang="zh-CN" b="1" dirty="0" smtClean="0">
                <a:solidFill>
                  <a:schemeClr val="accent2"/>
                </a:solidFill>
              </a:rPr>
              <a:t>null.</a:t>
            </a:r>
            <a:endParaRPr lang="en-US" altLang="zh-CN" b="1" dirty="0">
              <a:solidFill>
                <a:schemeClr val="accent2"/>
              </a:solidFill>
            </a:endParaRPr>
          </a:p>
          <a:p>
            <a:pPr eaLnBrk="1" hangingPunct="1"/>
            <a:r>
              <a:rPr lang="en-US" altLang="zh-CN" b="1" dirty="0">
                <a:solidFill>
                  <a:schemeClr val="accent2"/>
                </a:solidFill>
              </a:rPr>
              <a:t> </a:t>
            </a:r>
            <a:r>
              <a:rPr lang="en-US" altLang="zh-CN" b="1" dirty="0">
                <a:solidFill>
                  <a:schemeClr val="accent2"/>
                </a:solidFill>
                <a:sym typeface="Wingdings" pitchFamily="2" charset="2"/>
              </a:rPr>
              <a:t></a:t>
            </a:r>
            <a:r>
              <a:rPr lang="en-US" altLang="zh-CN" b="1" dirty="0">
                <a:solidFill>
                  <a:schemeClr val="accent2"/>
                </a:solidFill>
              </a:rPr>
              <a:t> </a:t>
            </a:r>
            <a:r>
              <a:rPr lang="zh-CN" altLang="en-US" b="1" dirty="0">
                <a:solidFill>
                  <a:schemeClr val="accent2"/>
                </a:solidFill>
              </a:rPr>
              <a:t>显式初始化：执行类成员声明时带有的简单赋值表达式</a:t>
            </a:r>
            <a:endParaRPr lang="zh-CN" altLang="en-US" b="1" dirty="0"/>
          </a:p>
          <a:p>
            <a:pPr eaLnBrk="1" hangingPunct="1"/>
            <a:r>
              <a:rPr lang="zh-CN" altLang="en-US" sz="2800" b="1" dirty="0"/>
              <a:t>     </a:t>
            </a:r>
            <a:r>
              <a:rPr lang="en-US" altLang="zh-CN" sz="2000" b="1" dirty="0"/>
              <a:t>public class Initialized{</a:t>
            </a:r>
          </a:p>
          <a:p>
            <a:pPr eaLnBrk="1" hangingPunct="1"/>
            <a:r>
              <a:rPr lang="en-US" altLang="zh-CN" sz="2000" b="1" dirty="0"/>
              <a:t>		private </a:t>
            </a:r>
            <a:r>
              <a:rPr lang="en-US" altLang="zh-CN" sz="2000" b="1" dirty="0" err="1"/>
              <a:t>int</a:t>
            </a:r>
            <a:r>
              <a:rPr lang="en-US" altLang="zh-CN" sz="2000" b="1" dirty="0"/>
              <a:t> x = 5 ;</a:t>
            </a:r>
          </a:p>
          <a:p>
            <a:pPr eaLnBrk="1" hangingPunct="1"/>
            <a:r>
              <a:rPr lang="en-US" altLang="zh-CN" sz="2000" b="1" dirty="0"/>
              <a:t>		private String name = "Fred";</a:t>
            </a:r>
          </a:p>
          <a:p>
            <a:pPr eaLnBrk="1" hangingPunct="1"/>
            <a:r>
              <a:rPr lang="en-US" altLang="zh-CN" sz="2000" b="1" dirty="0"/>
              <a:t>		… </a:t>
            </a:r>
          </a:p>
          <a:p>
            <a:pPr eaLnBrk="1" hangingPunct="1"/>
            <a:r>
              <a:rPr lang="en-US" altLang="zh-CN" sz="2000" b="1" dirty="0"/>
              <a:t>		}</a:t>
            </a:r>
            <a:r>
              <a:rPr lang="en-US" altLang="zh-CN" dirty="0"/>
              <a:t>	</a:t>
            </a:r>
          </a:p>
          <a:p>
            <a:pPr eaLnBrk="1" hangingPunct="1"/>
            <a:r>
              <a:rPr lang="en-US" altLang="zh-CN" b="1" dirty="0">
                <a:solidFill>
                  <a:schemeClr val="accent2"/>
                </a:solidFill>
                <a:sym typeface="Wingdings" pitchFamily="2" charset="2"/>
              </a:rPr>
              <a:t> </a:t>
            </a:r>
            <a:r>
              <a:rPr lang="zh-CN" altLang="en-US" b="1" dirty="0">
                <a:solidFill>
                  <a:schemeClr val="accent2"/>
                </a:solidFill>
              </a:rPr>
              <a:t>执行构造方法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987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987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9877">
                                            <p:txEl>
                                              <p:pRg st="5" end="5"/>
                                            </p:txEl>
                                          </p:spTgt>
                                        </p:tgtEl>
                                        <p:attrNameLst>
                                          <p:attrName>style.visibility</p:attrName>
                                        </p:attrNameLst>
                                      </p:cBhvr>
                                      <p:to>
                                        <p:strVal val="visible"/>
                                      </p:to>
                                    </p:set>
                                  </p:childTnLst>
                                </p:cTn>
                              </p:par>
                            </p:childTnLst>
                          </p:cTn>
                        </p:par>
                        <p:par>
                          <p:cTn id="21" fill="hold" nodeType="withGroup">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79877">
                                            <p:txEl>
                                              <p:pRg st="6" end="6"/>
                                            </p:txEl>
                                          </p:spTgt>
                                        </p:tgtEl>
                                        <p:attrNameLst>
                                          <p:attrName>style.visibility</p:attrName>
                                        </p:attrNameLst>
                                      </p:cBhvr>
                                      <p:to>
                                        <p:strVal val="visible"/>
                                      </p:to>
                                    </p:set>
                                  </p:childTnLst>
                                </p:cTn>
                              </p:par>
                            </p:childTnLst>
                          </p:cTn>
                        </p:par>
                        <p:par>
                          <p:cTn id="24" fill="hold" nodeType="withGroup">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79877">
                                            <p:txEl>
                                              <p:pRg st="7" end="7"/>
                                            </p:txEl>
                                          </p:spTgt>
                                        </p:tgtEl>
                                        <p:attrNameLst>
                                          <p:attrName>style.visibility</p:attrName>
                                        </p:attrNameLst>
                                      </p:cBhvr>
                                      <p:to>
                                        <p:strVal val="visible"/>
                                      </p:to>
                                    </p:set>
                                  </p:childTnLst>
                                </p:cTn>
                              </p:par>
                            </p:childTnLst>
                          </p:cTn>
                        </p:par>
                        <p:par>
                          <p:cTn id="27" fill="hold" nodeType="withGroup">
                            <p:stCondLst>
                              <p:cond delay="1500"/>
                            </p:stCondLst>
                            <p:childTnLst>
                              <p:par>
                                <p:cTn id="28" presetID="1" presetClass="entr" presetSubtype="0" fill="hold" grpId="0" nodeType="afterEffect">
                                  <p:stCondLst>
                                    <p:cond delay="0"/>
                                  </p:stCondLst>
                                  <p:childTnLst>
                                    <p:set>
                                      <p:cBhvr>
                                        <p:cTn id="29" dur="1" fill="hold">
                                          <p:stCondLst>
                                            <p:cond delay="499"/>
                                          </p:stCondLst>
                                        </p:cTn>
                                        <p:tgtEl>
                                          <p:spTgt spid="79877">
                                            <p:txEl>
                                              <p:pRg st="8" end="8"/>
                                            </p:txEl>
                                          </p:spTgt>
                                        </p:tgtEl>
                                        <p:attrNameLst>
                                          <p:attrName>style.visibility</p:attrName>
                                        </p:attrNameLst>
                                      </p:cBhvr>
                                      <p:to>
                                        <p:strVal val="visible"/>
                                      </p:to>
                                    </p:set>
                                  </p:childTnLst>
                                </p:cTn>
                              </p:par>
                            </p:childTnLst>
                          </p:cTn>
                        </p:par>
                        <p:par>
                          <p:cTn id="30" fill="hold" nodeType="withGroup">
                            <p:stCondLst>
                              <p:cond delay="2000"/>
                            </p:stCondLst>
                            <p:childTnLst>
                              <p:par>
                                <p:cTn id="31" presetID="1" presetClass="entr" presetSubtype="0" fill="hold" grpId="0" nodeType="afterEffect">
                                  <p:stCondLst>
                                    <p:cond delay="0"/>
                                  </p:stCondLst>
                                  <p:childTnLst>
                                    <p:set>
                                      <p:cBhvr>
                                        <p:cTn id="32" dur="1" fill="hold">
                                          <p:stCondLst>
                                            <p:cond delay="499"/>
                                          </p:stCondLst>
                                        </p:cTn>
                                        <p:tgtEl>
                                          <p:spTgt spid="79877">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987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uiExpand="1"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BD3220B-ED42-4132-B928-9DE817D23DF9}" type="slidenum">
              <a:rPr lang="en-US" altLang="zh-CN" sz="1400" smtClean="0">
                <a:solidFill>
                  <a:schemeClr val="bg2"/>
                </a:solidFill>
                <a:latin typeface="Arial" pitchFamily="34" charset="0"/>
              </a:rPr>
              <a:pPr eaLnBrk="1" hangingPunct="1"/>
              <a:t>3</a:t>
            </a:fld>
            <a:endParaRPr lang="en-US" altLang="zh-CN" sz="1400" smtClean="0">
              <a:solidFill>
                <a:schemeClr val="bg2"/>
              </a:solidFill>
              <a:latin typeface="Arial" pitchFamily="34" charset="0"/>
            </a:endParaRPr>
          </a:p>
        </p:txBody>
      </p:sp>
      <p:sp>
        <p:nvSpPr>
          <p:cNvPr id="5123" name="Text Box 4"/>
          <p:cNvSpPr txBox="1">
            <a:spLocks noChangeArrowheads="1"/>
          </p:cNvSpPr>
          <p:nvPr/>
        </p:nvSpPr>
        <p:spPr bwMode="auto">
          <a:xfrm>
            <a:off x="762000" y="1752600"/>
            <a:ext cx="774065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itchFamily="2" charset="2"/>
              </a:rPr>
              <a:t></a:t>
            </a:r>
            <a:r>
              <a:rPr lang="zh-CN" altLang="en-US" sz="2800" b="1">
                <a:solidFill>
                  <a:schemeClr val="accent2"/>
                </a:solidFill>
              </a:rPr>
              <a:t>在面向对象语言中，在数据类型的声明与操作</a:t>
            </a:r>
          </a:p>
          <a:p>
            <a:pPr eaLnBrk="1" hangingPunct="1"/>
            <a:r>
              <a:rPr lang="zh-CN" altLang="en-US" sz="2800" b="1">
                <a:solidFill>
                  <a:schemeClr val="accent2"/>
                </a:solidFill>
              </a:rPr>
              <a:t>     这些数据的代码声明之间建立紧密联系，</a:t>
            </a:r>
            <a:r>
              <a:rPr lang="zh-CN" altLang="en-US" sz="2800" b="1">
                <a:solidFill>
                  <a:srgbClr val="FF3300"/>
                </a:solidFill>
              </a:rPr>
              <a:t>这种</a:t>
            </a:r>
          </a:p>
          <a:p>
            <a:pPr eaLnBrk="1" hangingPunct="1"/>
            <a:r>
              <a:rPr lang="zh-CN" altLang="en-US" sz="2800" b="1">
                <a:solidFill>
                  <a:srgbClr val="FF3300"/>
                </a:solidFill>
              </a:rPr>
              <a:t>     联系通常描述为一种抽象数据类型。</a:t>
            </a:r>
            <a:endParaRPr lang="zh-CN" altLang="en-US" sz="2800" b="1">
              <a:solidFill>
                <a:schemeClr val="accent2"/>
              </a:solidFill>
            </a:endParaRPr>
          </a:p>
          <a:p>
            <a:pPr eaLnBrk="1" hangingPunct="1"/>
            <a:endParaRPr lang="zh-CN" altLang="en-US" sz="2800" b="1">
              <a:solidFill>
                <a:schemeClr val="accent2"/>
              </a:solidFill>
            </a:endParaRPr>
          </a:p>
          <a:p>
            <a:pPr eaLnBrk="1" hangingPunct="1"/>
            <a:r>
              <a:rPr lang="zh-CN" altLang="en-US" sz="2800" b="1">
                <a:solidFill>
                  <a:schemeClr val="accent2"/>
                </a:solidFill>
                <a:sym typeface="Wingdings" pitchFamily="2" charset="2"/>
              </a:rPr>
              <a:t></a:t>
            </a:r>
            <a:r>
              <a:rPr lang="zh-CN" altLang="en-US" sz="2800" b="1">
                <a:solidFill>
                  <a:schemeClr val="accent2"/>
                </a:solidFill>
              </a:rPr>
              <a:t> 在</a:t>
            </a:r>
            <a:r>
              <a:rPr lang="en-US" altLang="zh-CN" sz="2800" b="1">
                <a:solidFill>
                  <a:schemeClr val="accent2"/>
                </a:solidFill>
              </a:rPr>
              <a:t>Java</a:t>
            </a:r>
            <a:r>
              <a:rPr lang="zh-CN" altLang="en-US" sz="2800" b="1">
                <a:solidFill>
                  <a:schemeClr val="accent2"/>
                </a:solidFill>
              </a:rPr>
              <a:t>中，抽象数据类型的概念用类来实现。</a:t>
            </a:r>
            <a:endParaRPr lang="zh-CN" altLang="en-US">
              <a:solidFill>
                <a:schemeClr val="accent2"/>
              </a:solidFill>
            </a:endParaRPr>
          </a:p>
          <a:p>
            <a:pPr eaLnBrk="1" hangingPunct="1"/>
            <a:r>
              <a:rPr lang="zh-CN" altLang="en-US">
                <a:solidFill>
                  <a:schemeClr val="accent2"/>
                </a:solidFill>
              </a:rPr>
              <a:t>    </a:t>
            </a:r>
          </a:p>
        </p:txBody>
      </p:sp>
      <p:sp>
        <p:nvSpPr>
          <p:cNvPr id="5124" name="Rectangle 5"/>
          <p:cNvSpPr>
            <a:spLocks noChangeArrowheads="1"/>
          </p:cNvSpPr>
          <p:nvPr/>
        </p:nvSpPr>
        <p:spPr bwMode="auto">
          <a:xfrm>
            <a:off x="2133600" y="609600"/>
            <a:ext cx="323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000" b="1">
                <a:solidFill>
                  <a:schemeClr val="accent2"/>
                </a:solidFill>
              </a:rPr>
              <a:t>抽象数据类型</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AC0274B-776E-48EC-99B0-168B81374367}" type="slidenum">
              <a:rPr lang="en-US" altLang="zh-CN" sz="1400" smtClean="0">
                <a:solidFill>
                  <a:schemeClr val="bg2"/>
                </a:solidFill>
                <a:latin typeface="Arial" pitchFamily="34" charset="0"/>
              </a:rPr>
              <a:pPr eaLnBrk="1" hangingPunct="1"/>
              <a:t>30</a:t>
            </a:fld>
            <a:endParaRPr lang="en-US" altLang="zh-CN" sz="1400" smtClean="0">
              <a:solidFill>
                <a:schemeClr val="bg2"/>
              </a:solidFill>
              <a:latin typeface="Arial" pitchFamily="34" charset="0"/>
            </a:endParaRPr>
          </a:p>
        </p:txBody>
      </p:sp>
      <p:sp>
        <p:nvSpPr>
          <p:cNvPr id="32771" name="Rectangle 2"/>
          <p:cNvSpPr>
            <a:spLocks noGrp="1" noChangeArrowheads="1"/>
          </p:cNvSpPr>
          <p:nvPr>
            <p:ph type="title"/>
          </p:nvPr>
        </p:nvSpPr>
        <p:spPr/>
        <p:txBody>
          <a:bodyPr/>
          <a:lstStyle/>
          <a:p>
            <a:pPr algn="ctr" eaLnBrk="1" hangingPunct="1"/>
            <a:r>
              <a:rPr lang="zh-CN" altLang="en-US" b="1" smtClean="0">
                <a:solidFill>
                  <a:schemeClr val="accent2"/>
                </a:solidFill>
              </a:rPr>
              <a:t>对象的回收</a:t>
            </a:r>
          </a:p>
        </p:txBody>
      </p:sp>
      <p:sp>
        <p:nvSpPr>
          <p:cNvPr id="32772" name="Text Box 6"/>
          <p:cNvSpPr txBox="1">
            <a:spLocks noChangeArrowheads="1"/>
          </p:cNvSpPr>
          <p:nvPr/>
        </p:nvSpPr>
        <p:spPr bwMode="auto">
          <a:xfrm>
            <a:off x="533400" y="1757363"/>
            <a:ext cx="843108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50000"/>
              </a:lnSpc>
            </a:pPr>
            <a:r>
              <a:rPr lang="en-US" altLang="zh-CN" b="1" dirty="0">
                <a:solidFill>
                  <a:schemeClr val="accent2"/>
                </a:solidFill>
                <a:sym typeface="Wingdings" pitchFamily="2" charset="2"/>
              </a:rPr>
              <a:t></a:t>
            </a:r>
            <a:r>
              <a:rPr lang="zh-CN" altLang="en-US" b="1" dirty="0">
                <a:solidFill>
                  <a:schemeClr val="accent2"/>
                </a:solidFill>
              </a:rPr>
              <a:t>垃圾收集机制（</a:t>
            </a:r>
            <a:r>
              <a:rPr lang="en-US" altLang="zh-CN" b="1" dirty="0">
                <a:solidFill>
                  <a:schemeClr val="accent2"/>
                </a:solidFill>
              </a:rPr>
              <a:t>garbage collection</a:t>
            </a:r>
            <a:r>
              <a:rPr lang="zh-CN" altLang="en-US" b="1" dirty="0">
                <a:solidFill>
                  <a:schemeClr val="accent2"/>
                </a:solidFill>
              </a:rPr>
              <a:t>）：</a:t>
            </a:r>
            <a:r>
              <a:rPr lang="en-US" altLang="zh-CN" b="1" dirty="0">
                <a:solidFill>
                  <a:schemeClr val="accent2"/>
                </a:solidFill>
              </a:rPr>
              <a:t>Java</a:t>
            </a:r>
            <a:r>
              <a:rPr lang="zh-CN" altLang="zh-CN" b="1" dirty="0">
                <a:solidFill>
                  <a:schemeClr val="accent2"/>
                </a:solidFill>
              </a:rPr>
              <a:t>运行环境当</a:t>
            </a:r>
            <a:r>
              <a:rPr lang="zh-CN" altLang="zh-CN" b="1" dirty="0" smtClean="0">
                <a:solidFill>
                  <a:schemeClr val="accent2"/>
                </a:solidFill>
              </a:rPr>
              <a:t>确定某个</a:t>
            </a:r>
            <a:r>
              <a:rPr lang="zh-CN" altLang="zh-CN" b="1" dirty="0">
                <a:solidFill>
                  <a:schemeClr val="accent2"/>
                </a:solidFill>
              </a:rPr>
              <a:t>对象不再被使用时，将其删除</a:t>
            </a:r>
            <a:r>
              <a:rPr lang="zh-CN" altLang="en-US" b="1" dirty="0">
                <a:solidFill>
                  <a:schemeClr val="accent2"/>
                </a:solidFill>
              </a:rPr>
              <a:t>。</a:t>
            </a:r>
            <a:endParaRPr lang="zh-CN" altLang="zh-CN" b="1" dirty="0">
              <a:solidFill>
                <a:schemeClr val="accent2"/>
              </a:solidFill>
            </a:endParaRPr>
          </a:p>
          <a:p>
            <a:pPr eaLnBrk="1" hangingPunct="1">
              <a:lnSpc>
                <a:spcPct val="150000"/>
              </a:lnSpc>
            </a:pPr>
            <a:r>
              <a:rPr lang="zh-CN" altLang="en-US" b="1" dirty="0">
                <a:solidFill>
                  <a:schemeClr val="accent2"/>
                </a:solidFill>
                <a:sym typeface="Wingdings" pitchFamily="2" charset="2"/>
              </a:rPr>
              <a:t>一个对象在没有引用指向它时，可作为垃圾收集。</a:t>
            </a:r>
          </a:p>
          <a:p>
            <a:pPr eaLnBrk="1" hangingPunct="1">
              <a:lnSpc>
                <a:spcPct val="150000"/>
              </a:lnSpc>
            </a:pPr>
            <a:r>
              <a:rPr lang="zh-CN" altLang="en-US" b="1" dirty="0">
                <a:solidFill>
                  <a:schemeClr val="accent2"/>
                </a:solidFill>
                <a:sym typeface="Wingdings" pitchFamily="2" charset="2"/>
              </a:rPr>
              <a:t>垃圾收集器：</a:t>
            </a:r>
            <a:r>
              <a:rPr lang="en-US" altLang="zh-CN" b="1" dirty="0">
                <a:solidFill>
                  <a:schemeClr val="accent2"/>
                </a:solidFill>
                <a:sym typeface="Wingdings" pitchFamily="2" charset="2"/>
              </a:rPr>
              <a:t>Java</a:t>
            </a:r>
            <a:r>
              <a:rPr lang="zh-CN" altLang="en-US" b="1" dirty="0">
                <a:solidFill>
                  <a:schemeClr val="accent2"/>
                </a:solidFill>
                <a:sym typeface="Wingdings" pitchFamily="2" charset="2"/>
              </a:rPr>
              <a:t>运行环境中的垃圾收集器周期性地</a:t>
            </a:r>
            <a:r>
              <a:rPr lang="zh-CN" altLang="en-US" b="1" dirty="0" smtClean="0">
                <a:solidFill>
                  <a:schemeClr val="accent2"/>
                </a:solidFill>
                <a:sym typeface="Wingdings" pitchFamily="2" charset="2"/>
              </a:rPr>
              <a:t>释放不用</a:t>
            </a:r>
            <a:r>
              <a:rPr lang="zh-CN" altLang="en-US" b="1" dirty="0">
                <a:solidFill>
                  <a:schemeClr val="accent2"/>
                </a:solidFill>
                <a:sym typeface="Wingdings" pitchFamily="2" charset="2"/>
              </a:rPr>
              <a:t>对象占用的空间。</a:t>
            </a:r>
            <a:endParaRPr lang="zh-CN" altLang="en-US" b="1" dirty="0">
              <a:solidFill>
                <a:schemeClr val="accent2"/>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DE63D28-F6F1-46EF-AD64-53C7520A4764}" type="slidenum">
              <a:rPr lang="en-US" altLang="zh-CN" sz="1400" smtClean="0">
                <a:solidFill>
                  <a:schemeClr val="bg2"/>
                </a:solidFill>
                <a:latin typeface="Arial" pitchFamily="34" charset="0"/>
              </a:rPr>
              <a:pPr eaLnBrk="1" hangingPunct="1"/>
              <a:t>31</a:t>
            </a:fld>
            <a:endParaRPr lang="en-US" altLang="zh-CN" sz="1400" smtClean="0">
              <a:solidFill>
                <a:schemeClr val="bg2"/>
              </a:solidFill>
              <a:latin typeface="Arial" pitchFamily="34" charset="0"/>
            </a:endParaRPr>
          </a:p>
        </p:txBody>
      </p:sp>
      <p:sp>
        <p:nvSpPr>
          <p:cNvPr id="33795" name="Text Box 4"/>
          <p:cNvSpPr txBox="1">
            <a:spLocks noChangeArrowheads="1"/>
          </p:cNvSpPr>
          <p:nvPr/>
        </p:nvSpPr>
        <p:spPr bwMode="auto">
          <a:xfrm>
            <a:off x="3170237" y="640243"/>
            <a:ext cx="3260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a:solidFill>
                  <a:schemeClr val="accent2"/>
                </a:solidFill>
              </a:rPr>
              <a:t>垃圾收集机制</a:t>
            </a:r>
          </a:p>
        </p:txBody>
      </p:sp>
      <p:sp>
        <p:nvSpPr>
          <p:cNvPr id="33796" name="Text Box 5"/>
          <p:cNvSpPr txBox="1">
            <a:spLocks noChangeArrowheads="1"/>
          </p:cNvSpPr>
          <p:nvPr/>
        </p:nvSpPr>
        <p:spPr bwMode="auto">
          <a:xfrm>
            <a:off x="1431925" y="1500758"/>
            <a:ext cx="30337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t>C++</a:t>
            </a:r>
            <a:r>
              <a:rPr lang="zh-CN" altLang="en-US" b="1" dirty="0"/>
              <a:t>：</a:t>
            </a:r>
            <a:r>
              <a:rPr lang="en-US" altLang="zh-CN" b="1" dirty="0"/>
              <a:t>A *a=new A( );</a:t>
            </a:r>
          </a:p>
          <a:p>
            <a:pPr eaLnBrk="1" hangingPunct="1"/>
            <a:r>
              <a:rPr lang="en-US" altLang="zh-CN" b="1" dirty="0"/>
              <a:t>	A *b=a;</a:t>
            </a:r>
          </a:p>
          <a:p>
            <a:pPr eaLnBrk="1" hangingPunct="1"/>
            <a:r>
              <a:rPr lang="en-US" altLang="zh-CN" b="1" dirty="0"/>
              <a:t>	A *c=a;</a:t>
            </a:r>
          </a:p>
        </p:txBody>
      </p:sp>
      <p:sp>
        <p:nvSpPr>
          <p:cNvPr id="33797" name="Text Box 6"/>
          <p:cNvSpPr txBox="1">
            <a:spLocks noChangeArrowheads="1"/>
          </p:cNvSpPr>
          <p:nvPr/>
        </p:nvSpPr>
        <p:spPr bwMode="auto">
          <a:xfrm>
            <a:off x="1371600" y="3975571"/>
            <a:ext cx="29960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smtClean="0">
                <a:solidFill>
                  <a:schemeClr val="accent2"/>
                </a:solidFill>
              </a:rPr>
              <a:t>Java</a:t>
            </a:r>
            <a:r>
              <a:rPr lang="zh-CN" altLang="en-US" b="1" dirty="0" smtClean="0">
                <a:solidFill>
                  <a:schemeClr val="accent2"/>
                </a:solidFill>
              </a:rPr>
              <a:t>：</a:t>
            </a:r>
            <a:r>
              <a:rPr lang="en-US" altLang="zh-CN" b="1" dirty="0">
                <a:solidFill>
                  <a:schemeClr val="accent2"/>
                </a:solidFill>
              </a:rPr>
              <a:t>A  a=new A( );</a:t>
            </a:r>
          </a:p>
          <a:p>
            <a:pPr eaLnBrk="1" hangingPunct="1"/>
            <a:r>
              <a:rPr lang="en-US" altLang="zh-CN" b="1" dirty="0">
                <a:solidFill>
                  <a:schemeClr val="accent2"/>
                </a:solidFill>
              </a:rPr>
              <a:t>	A  b=a;</a:t>
            </a:r>
          </a:p>
          <a:p>
            <a:pPr eaLnBrk="1" hangingPunct="1"/>
            <a:r>
              <a:rPr lang="en-US" altLang="zh-CN" b="1" dirty="0">
                <a:solidFill>
                  <a:schemeClr val="accent2"/>
                </a:solidFill>
              </a:rPr>
              <a:t>	A  c=a;</a:t>
            </a:r>
          </a:p>
        </p:txBody>
      </p:sp>
      <p:grpSp>
        <p:nvGrpSpPr>
          <p:cNvPr id="2" name="Group 7"/>
          <p:cNvGrpSpPr>
            <a:grpSpLocks/>
          </p:cNvGrpSpPr>
          <p:nvPr/>
        </p:nvGrpSpPr>
        <p:grpSpPr bwMode="auto">
          <a:xfrm>
            <a:off x="4860925" y="1260475"/>
            <a:ext cx="1673225" cy="1863725"/>
            <a:chOff x="3062" y="794"/>
            <a:chExt cx="1054" cy="1174"/>
          </a:xfrm>
        </p:grpSpPr>
        <p:sp>
          <p:nvSpPr>
            <p:cNvPr id="33820" name="Rectangle 8"/>
            <p:cNvSpPr>
              <a:spLocks noChangeArrowheads="1"/>
            </p:cNvSpPr>
            <p:nvPr/>
          </p:nvSpPr>
          <p:spPr bwMode="auto">
            <a:xfrm>
              <a:off x="3120" y="1344"/>
              <a:ext cx="960" cy="62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21" name="Text Box 9"/>
            <p:cNvSpPr txBox="1">
              <a:spLocks noChangeArrowheads="1"/>
            </p:cNvSpPr>
            <p:nvPr/>
          </p:nvSpPr>
          <p:spPr bwMode="auto">
            <a:xfrm>
              <a:off x="3062" y="794"/>
              <a:ext cx="10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      b        c</a:t>
              </a:r>
            </a:p>
          </p:txBody>
        </p:sp>
        <p:sp>
          <p:nvSpPr>
            <p:cNvPr id="33822" name="Line 10"/>
            <p:cNvSpPr>
              <a:spLocks noChangeShapeType="1"/>
            </p:cNvSpPr>
            <p:nvPr/>
          </p:nvSpPr>
          <p:spPr bwMode="auto">
            <a:xfrm>
              <a:off x="3168" y="1056"/>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3" name="Line 11"/>
            <p:cNvSpPr>
              <a:spLocks noChangeShapeType="1"/>
            </p:cNvSpPr>
            <p:nvPr/>
          </p:nvSpPr>
          <p:spPr bwMode="auto">
            <a:xfrm>
              <a:off x="3552" y="100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4" name="Line 12"/>
            <p:cNvSpPr>
              <a:spLocks noChangeShapeType="1"/>
            </p:cNvSpPr>
            <p:nvPr/>
          </p:nvSpPr>
          <p:spPr bwMode="auto">
            <a:xfrm flipH="1">
              <a:off x="3936" y="1056"/>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3"/>
          <p:cNvGrpSpPr>
            <a:grpSpLocks/>
          </p:cNvGrpSpPr>
          <p:nvPr/>
        </p:nvGrpSpPr>
        <p:grpSpPr bwMode="auto">
          <a:xfrm>
            <a:off x="7156450" y="1524000"/>
            <a:ext cx="1987550" cy="1468438"/>
            <a:chOff x="4656" y="947"/>
            <a:chExt cx="1252" cy="925"/>
          </a:xfrm>
        </p:grpSpPr>
        <p:sp>
          <p:nvSpPr>
            <p:cNvPr id="33815" name="Text Box 14"/>
            <p:cNvSpPr txBox="1">
              <a:spLocks noChangeArrowheads="1"/>
            </p:cNvSpPr>
            <p:nvPr/>
          </p:nvSpPr>
          <p:spPr bwMode="auto">
            <a:xfrm>
              <a:off x="4656" y="947"/>
              <a:ext cx="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en-US"/>
                <a:t>   </a:t>
              </a:r>
              <a:r>
                <a:rPr lang="en-US" altLang="zh-CN"/>
                <a:t>b    c</a:t>
              </a:r>
            </a:p>
          </p:txBody>
        </p:sp>
        <p:grpSp>
          <p:nvGrpSpPr>
            <p:cNvPr id="33816" name="Group 15"/>
            <p:cNvGrpSpPr>
              <a:grpSpLocks/>
            </p:cNvGrpSpPr>
            <p:nvPr/>
          </p:nvGrpSpPr>
          <p:grpSpPr bwMode="auto">
            <a:xfrm>
              <a:off x="4896" y="1187"/>
              <a:ext cx="1012" cy="685"/>
              <a:chOff x="4896" y="1187"/>
              <a:chExt cx="1012" cy="685"/>
            </a:xfrm>
          </p:grpSpPr>
          <p:sp>
            <p:nvSpPr>
              <p:cNvPr id="33817" name="Line 16"/>
              <p:cNvSpPr>
                <a:spLocks noChangeShapeType="1"/>
              </p:cNvSpPr>
              <p:nvPr/>
            </p:nvSpPr>
            <p:spPr bwMode="auto">
              <a:xfrm>
                <a:off x="4896" y="1187"/>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8" name="Line 17"/>
              <p:cNvSpPr>
                <a:spLocks noChangeShapeType="1"/>
              </p:cNvSpPr>
              <p:nvPr/>
            </p:nvSpPr>
            <p:spPr bwMode="auto">
              <a:xfrm flipH="1">
                <a:off x="5136" y="1187"/>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9" name="Text Box 18"/>
              <p:cNvSpPr txBox="1">
                <a:spLocks noChangeArrowheads="1"/>
              </p:cNvSpPr>
              <p:nvPr/>
            </p:nvSpPr>
            <p:spPr bwMode="auto">
              <a:xfrm>
                <a:off x="4896" y="1584"/>
                <a:ext cx="10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t>
                </a:r>
                <a:r>
                  <a:rPr lang="zh-CN" altLang="en-US"/>
                  <a:t>指针悬空</a:t>
                </a:r>
                <a:r>
                  <a:rPr lang="en-US" altLang="zh-CN"/>
                  <a:t>)</a:t>
                </a:r>
              </a:p>
            </p:txBody>
          </p:sp>
        </p:grpSp>
      </p:grpSp>
      <p:grpSp>
        <p:nvGrpSpPr>
          <p:cNvPr id="5" name="Group 19"/>
          <p:cNvGrpSpPr>
            <a:grpSpLocks/>
          </p:cNvGrpSpPr>
          <p:nvPr/>
        </p:nvGrpSpPr>
        <p:grpSpPr bwMode="auto">
          <a:xfrm>
            <a:off x="4648200" y="3962400"/>
            <a:ext cx="1676400" cy="1828800"/>
            <a:chOff x="2928" y="2496"/>
            <a:chExt cx="1056" cy="1152"/>
          </a:xfrm>
        </p:grpSpPr>
        <p:sp>
          <p:nvSpPr>
            <p:cNvPr id="33810" name="Rectangle 20"/>
            <p:cNvSpPr>
              <a:spLocks noChangeArrowheads="1"/>
            </p:cNvSpPr>
            <p:nvPr/>
          </p:nvSpPr>
          <p:spPr bwMode="auto">
            <a:xfrm>
              <a:off x="3024" y="3024"/>
              <a:ext cx="960" cy="62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11" name="Text Box 21"/>
            <p:cNvSpPr txBox="1">
              <a:spLocks noChangeArrowheads="1"/>
            </p:cNvSpPr>
            <p:nvPr/>
          </p:nvSpPr>
          <p:spPr bwMode="auto">
            <a:xfrm>
              <a:off x="2928" y="2496"/>
              <a:ext cx="10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      b        c</a:t>
              </a:r>
            </a:p>
          </p:txBody>
        </p:sp>
        <p:sp>
          <p:nvSpPr>
            <p:cNvPr id="33812" name="Line 22"/>
            <p:cNvSpPr>
              <a:spLocks noChangeShapeType="1"/>
            </p:cNvSpPr>
            <p:nvPr/>
          </p:nvSpPr>
          <p:spPr bwMode="auto">
            <a:xfrm>
              <a:off x="3034" y="2758"/>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3" name="Line 23"/>
            <p:cNvSpPr>
              <a:spLocks noChangeShapeType="1"/>
            </p:cNvSpPr>
            <p:nvPr/>
          </p:nvSpPr>
          <p:spPr bwMode="auto">
            <a:xfrm>
              <a:off x="3418" y="2710"/>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4" name="Line 24"/>
            <p:cNvSpPr>
              <a:spLocks noChangeShapeType="1"/>
            </p:cNvSpPr>
            <p:nvPr/>
          </p:nvSpPr>
          <p:spPr bwMode="auto">
            <a:xfrm flipH="1">
              <a:off x="3802" y="2758"/>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25"/>
          <p:cNvGrpSpPr>
            <a:grpSpLocks/>
          </p:cNvGrpSpPr>
          <p:nvPr/>
        </p:nvGrpSpPr>
        <p:grpSpPr bwMode="auto">
          <a:xfrm>
            <a:off x="7239000" y="4038600"/>
            <a:ext cx="1600200" cy="1828800"/>
            <a:chOff x="4560" y="2544"/>
            <a:chExt cx="1008" cy="1152"/>
          </a:xfrm>
        </p:grpSpPr>
        <p:sp>
          <p:nvSpPr>
            <p:cNvPr id="33806" name="Rectangle 26"/>
            <p:cNvSpPr>
              <a:spLocks noChangeArrowheads="1"/>
            </p:cNvSpPr>
            <p:nvPr/>
          </p:nvSpPr>
          <p:spPr bwMode="auto">
            <a:xfrm>
              <a:off x="4800" y="3072"/>
              <a:ext cx="768" cy="62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3807" name="Text Box 27"/>
            <p:cNvSpPr txBox="1">
              <a:spLocks noChangeArrowheads="1"/>
            </p:cNvSpPr>
            <p:nvPr/>
          </p:nvSpPr>
          <p:spPr bwMode="auto">
            <a:xfrm>
              <a:off x="4560" y="2544"/>
              <a:ext cx="9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en-US"/>
                <a:t>      </a:t>
              </a:r>
              <a:r>
                <a:rPr lang="en-US" altLang="zh-CN"/>
                <a:t>b        c</a:t>
              </a:r>
            </a:p>
          </p:txBody>
        </p:sp>
        <p:sp>
          <p:nvSpPr>
            <p:cNvPr id="33808" name="Line 28"/>
            <p:cNvSpPr>
              <a:spLocks noChangeShapeType="1"/>
            </p:cNvSpPr>
            <p:nvPr/>
          </p:nvSpPr>
          <p:spPr bwMode="auto">
            <a:xfrm>
              <a:off x="5002" y="2758"/>
              <a:ext cx="4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9" name="Line 29"/>
            <p:cNvSpPr>
              <a:spLocks noChangeShapeType="1"/>
            </p:cNvSpPr>
            <p:nvPr/>
          </p:nvSpPr>
          <p:spPr bwMode="auto">
            <a:xfrm flipH="1">
              <a:off x="5386" y="2806"/>
              <a:ext cx="4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0142" name="AutoShape 30"/>
          <p:cNvSpPr>
            <a:spLocks noChangeArrowheads="1"/>
          </p:cNvSpPr>
          <p:nvPr/>
        </p:nvSpPr>
        <p:spPr bwMode="auto">
          <a:xfrm>
            <a:off x="6477000" y="5105400"/>
            <a:ext cx="838200" cy="381000"/>
          </a:xfrm>
          <a:prstGeom prst="notchedRightArrow">
            <a:avLst>
              <a:gd name="adj1" fmla="val 50000"/>
              <a:gd name="adj2" fmla="val 55000"/>
            </a:avLst>
          </a:prstGeom>
          <a:solidFill>
            <a:schemeClr val="hlink"/>
          </a:solidFill>
          <a:ln w="9525">
            <a:solidFill>
              <a:schemeClr val="tx1"/>
            </a:solidFill>
            <a:miter lim="800000"/>
            <a:headEnd/>
            <a:tailEnd/>
          </a:ln>
        </p:spPr>
        <p:txBody>
          <a:bodyPr wrap="none" anchor="ctr"/>
          <a:lstStyle/>
          <a:p>
            <a:endParaRPr lang="zh-CN" altLang="en-US"/>
          </a:p>
        </p:txBody>
      </p:sp>
      <p:sp>
        <p:nvSpPr>
          <p:cNvPr id="90143" name="AutoShape 31"/>
          <p:cNvSpPr>
            <a:spLocks noChangeArrowheads="1"/>
          </p:cNvSpPr>
          <p:nvPr/>
        </p:nvSpPr>
        <p:spPr bwMode="auto">
          <a:xfrm>
            <a:off x="6629400" y="2438400"/>
            <a:ext cx="838200" cy="381000"/>
          </a:xfrm>
          <a:prstGeom prst="notchedRightArrow">
            <a:avLst>
              <a:gd name="adj1" fmla="val 50000"/>
              <a:gd name="adj2" fmla="val 55000"/>
            </a:avLst>
          </a:prstGeom>
          <a:solidFill>
            <a:schemeClr val="hlink"/>
          </a:solidFill>
          <a:ln w="9525">
            <a:solidFill>
              <a:schemeClr val="tx1"/>
            </a:solidFill>
            <a:miter lim="800000"/>
            <a:headEnd/>
            <a:tailEnd/>
          </a:ln>
        </p:spPr>
        <p:txBody>
          <a:bodyPr wrap="none" anchor="ctr"/>
          <a:lstStyle/>
          <a:p>
            <a:endParaRPr lang="zh-CN" altLang="en-US"/>
          </a:p>
        </p:txBody>
      </p:sp>
      <p:sp>
        <p:nvSpPr>
          <p:cNvPr id="90144" name="Rectangle 32"/>
          <p:cNvSpPr>
            <a:spLocks noChangeArrowheads="1"/>
          </p:cNvSpPr>
          <p:nvPr/>
        </p:nvSpPr>
        <p:spPr bwMode="auto">
          <a:xfrm>
            <a:off x="1371600" y="2678683"/>
            <a:ext cx="3019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t>//a </a:t>
            </a:r>
            <a:r>
              <a:rPr lang="zh-CN" altLang="en-US" b="1" dirty="0"/>
              <a:t>使用完，将其删除</a:t>
            </a:r>
          </a:p>
          <a:p>
            <a:r>
              <a:rPr lang="zh-CN" altLang="en-US" b="1" dirty="0"/>
              <a:t>	</a:t>
            </a:r>
            <a:r>
              <a:rPr lang="en-US" altLang="zh-CN" b="1" dirty="0"/>
              <a:t>delete a;  </a:t>
            </a:r>
          </a:p>
        </p:txBody>
      </p:sp>
      <p:sp>
        <p:nvSpPr>
          <p:cNvPr id="90145" name="Rectangle 33"/>
          <p:cNvSpPr>
            <a:spLocks noChangeArrowheads="1"/>
          </p:cNvSpPr>
          <p:nvPr/>
        </p:nvSpPr>
        <p:spPr bwMode="auto">
          <a:xfrm>
            <a:off x="1447800" y="5270971"/>
            <a:ext cx="3019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chemeClr val="accent2"/>
                </a:solidFill>
              </a:rPr>
              <a:t>//a </a:t>
            </a:r>
            <a:r>
              <a:rPr lang="zh-CN" altLang="en-US" b="1">
                <a:solidFill>
                  <a:schemeClr val="accent2"/>
                </a:solidFill>
              </a:rPr>
              <a:t>使用完，将其删除</a:t>
            </a:r>
          </a:p>
          <a:p>
            <a:r>
              <a:rPr lang="zh-CN" altLang="en-US" b="1">
                <a:solidFill>
                  <a:schemeClr val="accent2"/>
                </a:solidFill>
              </a:rPr>
              <a:t>	 </a:t>
            </a:r>
            <a:r>
              <a:rPr lang="en-US" altLang="zh-CN" b="1">
                <a:solidFill>
                  <a:schemeClr val="accent2"/>
                </a:solidFill>
              </a:rPr>
              <a:t>a=  null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1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14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014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01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42" grpId="0" animBg="1"/>
      <p:bldP spid="90143" grpId="0" animBg="1"/>
      <p:bldP spid="90144" grpId="0" autoUpdateAnimBg="0"/>
      <p:bldP spid="9014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B5CC5F8-99CA-4F24-B833-F1B35F64B590}" type="slidenum">
              <a:rPr lang="en-US" altLang="zh-CN" sz="1400" smtClean="0">
                <a:solidFill>
                  <a:schemeClr val="bg2"/>
                </a:solidFill>
                <a:latin typeface="Arial" pitchFamily="34" charset="0"/>
              </a:rPr>
              <a:pPr eaLnBrk="1" hangingPunct="1"/>
              <a:t>32</a:t>
            </a:fld>
            <a:endParaRPr lang="en-US" altLang="zh-CN" sz="1400" smtClean="0">
              <a:solidFill>
                <a:schemeClr val="bg2"/>
              </a:solidFill>
              <a:latin typeface="Arial" pitchFamily="34" charset="0"/>
            </a:endParaRPr>
          </a:p>
        </p:txBody>
      </p:sp>
      <p:sp>
        <p:nvSpPr>
          <p:cNvPr id="34819" name="Text Box 4"/>
          <p:cNvSpPr txBox="1">
            <a:spLocks noChangeArrowheads="1"/>
          </p:cNvSpPr>
          <p:nvPr/>
        </p:nvSpPr>
        <p:spPr bwMode="auto">
          <a:xfrm>
            <a:off x="2699792" y="609600"/>
            <a:ext cx="37861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a:solidFill>
                  <a:schemeClr val="accent2"/>
                </a:solidFill>
              </a:rPr>
              <a:t>类的继承与多态</a:t>
            </a:r>
          </a:p>
        </p:txBody>
      </p:sp>
      <p:sp>
        <p:nvSpPr>
          <p:cNvPr id="34820" name="Text Box 5"/>
          <p:cNvSpPr txBox="1">
            <a:spLocks noChangeArrowheads="1"/>
          </p:cNvSpPr>
          <p:nvPr/>
        </p:nvSpPr>
        <p:spPr bwMode="auto">
          <a:xfrm>
            <a:off x="762000" y="1638300"/>
            <a:ext cx="6762750"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sz="2800" b="1" dirty="0">
                <a:solidFill>
                  <a:schemeClr val="accent2"/>
                </a:solidFill>
                <a:sym typeface="Wingdings" pitchFamily="2" charset="2"/>
              </a:rPr>
              <a:t></a:t>
            </a:r>
            <a:r>
              <a:rPr lang="zh-CN" altLang="en-US" sz="2800" b="1" dirty="0">
                <a:solidFill>
                  <a:schemeClr val="accent2"/>
                </a:solidFill>
              </a:rPr>
              <a:t>子类表示类之间一种“属于</a:t>
            </a:r>
            <a:r>
              <a:rPr lang="zh-CN" altLang="en-US" b="1" dirty="0">
                <a:solidFill>
                  <a:schemeClr val="accent2"/>
                </a:solidFill>
              </a:rPr>
              <a:t>”</a:t>
            </a:r>
            <a:r>
              <a:rPr lang="en-US" altLang="zh-CN" sz="2800" b="1" dirty="0">
                <a:solidFill>
                  <a:schemeClr val="accent2"/>
                </a:solidFill>
              </a:rPr>
              <a:t>( is a )</a:t>
            </a:r>
            <a:r>
              <a:rPr lang="zh-CN" altLang="en-US" sz="2800" b="1" dirty="0">
                <a:solidFill>
                  <a:schemeClr val="accent2"/>
                </a:solidFill>
              </a:rPr>
              <a:t>关系。</a:t>
            </a:r>
          </a:p>
          <a:p>
            <a:pPr eaLnBrk="1" hangingPunct="1">
              <a:lnSpc>
                <a:spcPct val="120000"/>
              </a:lnSpc>
            </a:pPr>
            <a:r>
              <a:rPr lang="zh-CN" altLang="en-US" sz="2000" b="1" dirty="0">
                <a:solidFill>
                  <a:schemeClr val="accent2"/>
                </a:solidFill>
              </a:rPr>
              <a:t>例：</a:t>
            </a:r>
            <a:r>
              <a:rPr lang="en-US" altLang="zh-CN" sz="2000" b="1" dirty="0">
                <a:solidFill>
                  <a:schemeClr val="accent2"/>
                </a:solidFill>
              </a:rPr>
              <a:t>public class </a:t>
            </a:r>
            <a:r>
              <a:rPr lang="en-US" altLang="zh-CN" sz="2000" b="1" dirty="0">
                <a:solidFill>
                  <a:schemeClr val="accent1"/>
                </a:solidFill>
              </a:rPr>
              <a:t>Employee</a:t>
            </a:r>
            <a:r>
              <a:rPr lang="en-US" altLang="zh-CN" sz="2000" b="1" dirty="0">
                <a:solidFill>
                  <a:schemeClr val="accent2"/>
                </a:solidFill>
              </a:rPr>
              <a:t> {</a:t>
            </a:r>
          </a:p>
          <a:p>
            <a:pPr eaLnBrk="1" hangingPunct="1">
              <a:lnSpc>
                <a:spcPct val="120000"/>
              </a:lnSpc>
            </a:pPr>
            <a:r>
              <a:rPr lang="en-US" altLang="zh-CN" sz="2000" b="1" dirty="0">
                <a:solidFill>
                  <a:schemeClr val="accent2"/>
                </a:solidFill>
              </a:rPr>
              <a:t>	String  name ;</a:t>
            </a:r>
          </a:p>
          <a:p>
            <a:pPr eaLnBrk="1" hangingPunct="1">
              <a:lnSpc>
                <a:spcPct val="120000"/>
              </a:lnSpc>
            </a:pPr>
            <a:r>
              <a:rPr lang="en-US" altLang="zh-CN" sz="2000" b="1" dirty="0">
                <a:solidFill>
                  <a:schemeClr val="accent2"/>
                </a:solidFill>
              </a:rPr>
              <a:t>	Date </a:t>
            </a:r>
            <a:r>
              <a:rPr lang="en-US" altLang="zh-CN" sz="2000" b="1" dirty="0" err="1">
                <a:solidFill>
                  <a:schemeClr val="accent2"/>
                </a:solidFill>
              </a:rPr>
              <a:t>hireDate</a:t>
            </a:r>
            <a:r>
              <a:rPr lang="en-US" altLang="zh-CN" sz="2000" b="1" dirty="0">
                <a:solidFill>
                  <a:schemeClr val="accent2"/>
                </a:solidFill>
              </a:rPr>
              <a:t> ;</a:t>
            </a:r>
          </a:p>
          <a:p>
            <a:pPr eaLnBrk="1" hangingPunct="1">
              <a:lnSpc>
                <a:spcPct val="120000"/>
              </a:lnSpc>
            </a:pPr>
            <a:r>
              <a:rPr lang="en-US" altLang="zh-CN" sz="2000" b="1" dirty="0">
                <a:solidFill>
                  <a:schemeClr val="accent2"/>
                </a:solidFill>
              </a:rPr>
              <a:t>	Date </a:t>
            </a:r>
            <a:r>
              <a:rPr lang="en-US" altLang="zh-CN" sz="2000" b="1" dirty="0" err="1">
                <a:solidFill>
                  <a:schemeClr val="accent2"/>
                </a:solidFill>
              </a:rPr>
              <a:t>dateofBirth</a:t>
            </a:r>
            <a:r>
              <a:rPr lang="en-US" altLang="zh-CN" sz="2000" b="1" dirty="0">
                <a:solidFill>
                  <a:schemeClr val="accent2"/>
                </a:solidFill>
              </a:rPr>
              <a:t> ;</a:t>
            </a:r>
          </a:p>
          <a:p>
            <a:pPr eaLnBrk="1" hangingPunct="1">
              <a:lnSpc>
                <a:spcPct val="120000"/>
              </a:lnSpc>
            </a:pPr>
            <a:r>
              <a:rPr lang="en-US" altLang="zh-CN" sz="2000" b="1" dirty="0">
                <a:solidFill>
                  <a:schemeClr val="accent2"/>
                </a:solidFill>
              </a:rPr>
              <a:t>	String </a:t>
            </a:r>
            <a:r>
              <a:rPr lang="en-US" altLang="zh-CN" sz="2000" b="1" dirty="0" err="1">
                <a:solidFill>
                  <a:schemeClr val="accent2"/>
                </a:solidFill>
              </a:rPr>
              <a:t>jobTitle</a:t>
            </a:r>
            <a:r>
              <a:rPr lang="en-US" altLang="zh-CN" sz="2000" b="1" dirty="0">
                <a:solidFill>
                  <a:schemeClr val="accent2"/>
                </a:solidFill>
              </a:rPr>
              <a:t> ;</a:t>
            </a:r>
          </a:p>
          <a:p>
            <a:pPr eaLnBrk="1" hangingPunct="1">
              <a:lnSpc>
                <a:spcPct val="120000"/>
              </a:lnSpc>
            </a:pPr>
            <a:r>
              <a:rPr lang="en-US" altLang="zh-CN" sz="2000" b="1" dirty="0">
                <a:solidFill>
                  <a:schemeClr val="accent2"/>
                </a:solidFill>
              </a:rPr>
              <a:t>	</a:t>
            </a:r>
            <a:r>
              <a:rPr lang="en-US" altLang="zh-CN" sz="2000" b="1" dirty="0" err="1">
                <a:solidFill>
                  <a:schemeClr val="accent2"/>
                </a:solidFill>
              </a:rPr>
              <a:t>int</a:t>
            </a:r>
            <a:r>
              <a:rPr lang="en-US" altLang="zh-CN" sz="2000" b="1" dirty="0">
                <a:solidFill>
                  <a:schemeClr val="accent2"/>
                </a:solidFill>
              </a:rPr>
              <a:t> grade ;</a:t>
            </a:r>
          </a:p>
          <a:p>
            <a:pPr eaLnBrk="1" hangingPunct="1">
              <a:lnSpc>
                <a:spcPct val="120000"/>
              </a:lnSpc>
            </a:pPr>
            <a:r>
              <a:rPr lang="en-US" altLang="zh-CN" sz="2000" b="1" dirty="0">
                <a:solidFill>
                  <a:schemeClr val="accent2"/>
                </a:solidFill>
              </a:rPr>
              <a:t>	…</a:t>
            </a:r>
          </a:p>
          <a:p>
            <a:pPr eaLnBrk="1" hangingPunct="1">
              <a:lnSpc>
                <a:spcPct val="120000"/>
              </a:lnSpc>
            </a:pPr>
            <a:r>
              <a:rPr lang="en-US" altLang="zh-CN" sz="2000" b="1" dirty="0">
                <a:solidFill>
                  <a:schemeClr val="accent2"/>
                </a:solidFill>
              </a:rPr>
              <a:t>	}</a:t>
            </a:r>
          </a:p>
        </p:txBody>
      </p:sp>
      <p:sp>
        <p:nvSpPr>
          <p:cNvPr id="40970" name="Text Box 10"/>
          <p:cNvSpPr txBox="1">
            <a:spLocks noChangeArrowheads="1"/>
          </p:cNvSpPr>
          <p:nvPr/>
        </p:nvSpPr>
        <p:spPr bwMode="auto">
          <a:xfrm>
            <a:off x="4788024" y="2132856"/>
            <a:ext cx="3908425"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sz="2000" b="1" dirty="0">
                <a:solidFill>
                  <a:schemeClr val="accent2"/>
                </a:solidFill>
              </a:rPr>
              <a:t>public class </a:t>
            </a:r>
            <a:r>
              <a:rPr lang="en-US" altLang="zh-CN" sz="2000" b="1" dirty="0">
                <a:solidFill>
                  <a:schemeClr val="accent1"/>
                </a:solidFill>
              </a:rPr>
              <a:t>Manager </a:t>
            </a:r>
            <a:r>
              <a:rPr lang="en-US" altLang="zh-CN" sz="2000" b="1" dirty="0">
                <a:solidFill>
                  <a:schemeClr val="accent2"/>
                </a:solidFill>
              </a:rPr>
              <a:t>{</a:t>
            </a:r>
          </a:p>
          <a:p>
            <a:pPr eaLnBrk="1" hangingPunct="1">
              <a:lnSpc>
                <a:spcPct val="120000"/>
              </a:lnSpc>
            </a:pPr>
            <a:r>
              <a:rPr lang="en-US" altLang="zh-CN" sz="2000" b="1" dirty="0">
                <a:solidFill>
                  <a:schemeClr val="accent2"/>
                </a:solidFill>
              </a:rPr>
              <a:t>	String  name ;</a:t>
            </a:r>
          </a:p>
          <a:p>
            <a:pPr eaLnBrk="1" hangingPunct="1">
              <a:lnSpc>
                <a:spcPct val="120000"/>
              </a:lnSpc>
            </a:pPr>
            <a:r>
              <a:rPr lang="en-US" altLang="zh-CN" sz="2000" b="1" dirty="0">
                <a:solidFill>
                  <a:schemeClr val="accent2"/>
                </a:solidFill>
              </a:rPr>
              <a:t>	Date </a:t>
            </a:r>
            <a:r>
              <a:rPr lang="en-US" altLang="zh-CN" sz="2000" b="1" dirty="0" err="1">
                <a:solidFill>
                  <a:schemeClr val="accent2"/>
                </a:solidFill>
              </a:rPr>
              <a:t>hireDate</a:t>
            </a:r>
            <a:r>
              <a:rPr lang="en-US" altLang="zh-CN" sz="2000" b="1" dirty="0">
                <a:solidFill>
                  <a:schemeClr val="accent2"/>
                </a:solidFill>
              </a:rPr>
              <a:t> ;</a:t>
            </a:r>
          </a:p>
          <a:p>
            <a:pPr eaLnBrk="1" hangingPunct="1">
              <a:lnSpc>
                <a:spcPct val="120000"/>
              </a:lnSpc>
            </a:pPr>
            <a:r>
              <a:rPr lang="en-US" altLang="zh-CN" sz="2000" b="1" dirty="0">
                <a:solidFill>
                  <a:schemeClr val="accent2"/>
                </a:solidFill>
              </a:rPr>
              <a:t>	Date </a:t>
            </a:r>
            <a:r>
              <a:rPr lang="en-US" altLang="zh-CN" sz="2000" b="1" dirty="0" err="1">
                <a:solidFill>
                  <a:schemeClr val="accent2"/>
                </a:solidFill>
              </a:rPr>
              <a:t>dateofBirth</a:t>
            </a:r>
            <a:r>
              <a:rPr lang="en-US" altLang="zh-CN" sz="2000" b="1" dirty="0">
                <a:solidFill>
                  <a:schemeClr val="accent2"/>
                </a:solidFill>
              </a:rPr>
              <a:t> ;</a:t>
            </a:r>
          </a:p>
          <a:p>
            <a:pPr eaLnBrk="1" hangingPunct="1">
              <a:lnSpc>
                <a:spcPct val="120000"/>
              </a:lnSpc>
            </a:pPr>
            <a:r>
              <a:rPr lang="en-US" altLang="zh-CN" sz="2000" b="1" dirty="0">
                <a:solidFill>
                  <a:schemeClr val="accent2"/>
                </a:solidFill>
              </a:rPr>
              <a:t>	String </a:t>
            </a:r>
            <a:r>
              <a:rPr lang="en-US" altLang="zh-CN" sz="2000" b="1" dirty="0" err="1">
                <a:solidFill>
                  <a:schemeClr val="accent2"/>
                </a:solidFill>
              </a:rPr>
              <a:t>jobTitle</a:t>
            </a:r>
            <a:r>
              <a:rPr lang="en-US" altLang="zh-CN" sz="2000" b="1" dirty="0">
                <a:solidFill>
                  <a:schemeClr val="accent2"/>
                </a:solidFill>
              </a:rPr>
              <a:t> ;</a:t>
            </a:r>
          </a:p>
          <a:p>
            <a:pPr eaLnBrk="1" hangingPunct="1">
              <a:lnSpc>
                <a:spcPct val="120000"/>
              </a:lnSpc>
            </a:pPr>
            <a:r>
              <a:rPr lang="en-US" altLang="zh-CN" sz="2000" b="1" dirty="0">
                <a:solidFill>
                  <a:schemeClr val="accent2"/>
                </a:solidFill>
              </a:rPr>
              <a:t>	</a:t>
            </a:r>
            <a:r>
              <a:rPr lang="en-US" altLang="zh-CN" sz="2000" b="1" dirty="0" err="1">
                <a:solidFill>
                  <a:schemeClr val="accent2"/>
                </a:solidFill>
              </a:rPr>
              <a:t>int</a:t>
            </a:r>
            <a:r>
              <a:rPr lang="en-US" altLang="zh-CN" sz="2000" b="1" dirty="0">
                <a:solidFill>
                  <a:schemeClr val="accent2"/>
                </a:solidFill>
              </a:rPr>
              <a:t> grade ;</a:t>
            </a:r>
          </a:p>
          <a:p>
            <a:pPr eaLnBrk="1" hangingPunct="1">
              <a:lnSpc>
                <a:spcPct val="120000"/>
              </a:lnSpc>
            </a:pPr>
            <a:r>
              <a:rPr lang="en-US" altLang="zh-CN" sz="2000" b="1" dirty="0">
                <a:solidFill>
                  <a:schemeClr val="accent2"/>
                </a:solidFill>
              </a:rPr>
              <a:t>	</a:t>
            </a:r>
            <a:r>
              <a:rPr lang="en-US" altLang="zh-CN" sz="2000" b="1" i="1" dirty="0">
                <a:solidFill>
                  <a:schemeClr val="accent1"/>
                </a:solidFill>
              </a:rPr>
              <a:t>String department ;</a:t>
            </a:r>
          </a:p>
          <a:p>
            <a:pPr eaLnBrk="1" hangingPunct="1">
              <a:lnSpc>
                <a:spcPct val="120000"/>
              </a:lnSpc>
            </a:pPr>
            <a:r>
              <a:rPr lang="en-US" altLang="zh-CN" sz="2000" b="1" dirty="0">
                <a:solidFill>
                  <a:schemeClr val="accent2"/>
                </a:solidFill>
              </a:rPr>
              <a:t>	</a:t>
            </a:r>
            <a:r>
              <a:rPr lang="en-US" altLang="zh-CN" sz="2000" b="1" i="1" dirty="0">
                <a:solidFill>
                  <a:schemeClr val="accent1"/>
                </a:solidFill>
              </a:rPr>
              <a:t>Employee [ ] subordinates</a:t>
            </a:r>
            <a:r>
              <a:rPr lang="en-US" altLang="zh-CN" sz="2000" b="1" dirty="0">
                <a:solidFill>
                  <a:schemeClr val="accent1"/>
                </a:solidFill>
              </a:rPr>
              <a:t>;</a:t>
            </a:r>
            <a:endParaRPr lang="en-US" altLang="zh-CN" sz="2000" b="1" dirty="0">
              <a:solidFill>
                <a:schemeClr val="accent2"/>
              </a:solidFill>
            </a:endParaRPr>
          </a:p>
          <a:p>
            <a:pPr eaLnBrk="1" hangingPunct="1">
              <a:lnSpc>
                <a:spcPct val="120000"/>
              </a:lnSpc>
            </a:pPr>
            <a:r>
              <a:rPr lang="en-US" altLang="zh-CN" sz="2000" b="1" dirty="0">
                <a:solidFill>
                  <a:schemeClr val="accent2"/>
                </a:solidFill>
              </a:rPr>
              <a:t>	…</a:t>
            </a:r>
          </a:p>
          <a:p>
            <a:pPr eaLnBrk="1" hangingPunct="1">
              <a:lnSpc>
                <a:spcPct val="120000"/>
              </a:lnSpc>
            </a:pPr>
            <a:r>
              <a:rPr lang="en-US" altLang="zh-CN" sz="2000" b="1" dirty="0">
                <a:solidFill>
                  <a:schemeClr val="accent2"/>
                </a:solidFill>
              </a:rPr>
              <a:t>	}</a:t>
            </a:r>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D8353C0-1154-4387-AC1E-505921997452}" type="slidenum">
              <a:rPr lang="en-US" altLang="zh-CN" sz="1400" smtClean="0">
                <a:solidFill>
                  <a:schemeClr val="bg2"/>
                </a:solidFill>
                <a:latin typeface="Arial" pitchFamily="34" charset="0"/>
              </a:rPr>
              <a:pPr eaLnBrk="1" hangingPunct="1"/>
              <a:t>33</a:t>
            </a:fld>
            <a:endParaRPr lang="en-US" altLang="zh-CN" sz="1400" smtClean="0">
              <a:solidFill>
                <a:schemeClr val="bg2"/>
              </a:solidFill>
              <a:latin typeface="Arial" pitchFamily="34" charset="0"/>
            </a:endParaRPr>
          </a:p>
        </p:txBody>
      </p:sp>
      <p:sp>
        <p:nvSpPr>
          <p:cNvPr id="35843" name="Rectangle 3"/>
          <p:cNvSpPr>
            <a:spLocks noChangeArrowheads="1"/>
          </p:cNvSpPr>
          <p:nvPr/>
        </p:nvSpPr>
        <p:spPr bwMode="auto">
          <a:xfrm>
            <a:off x="1066800" y="1538709"/>
            <a:ext cx="623093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en-US" altLang="zh-CN" sz="2800" b="1" dirty="0">
                <a:solidFill>
                  <a:schemeClr val="accent2"/>
                </a:solidFill>
                <a:sym typeface="Wingdings" pitchFamily="2" charset="2"/>
              </a:rPr>
              <a:t></a:t>
            </a:r>
            <a:r>
              <a:rPr lang="en-US" altLang="zh-CN" sz="2800" b="1" dirty="0">
                <a:solidFill>
                  <a:schemeClr val="accent2"/>
                </a:solidFill>
              </a:rPr>
              <a:t> Java</a:t>
            </a:r>
            <a:r>
              <a:rPr lang="zh-CN" altLang="zh-CN" sz="2800" b="1" dirty="0">
                <a:solidFill>
                  <a:schemeClr val="accent2"/>
                </a:solidFill>
              </a:rPr>
              <a:t>中用 </a:t>
            </a:r>
            <a:r>
              <a:rPr lang="en-US" altLang="zh-CN" sz="2800" b="1" dirty="0">
                <a:solidFill>
                  <a:schemeClr val="accent2"/>
                </a:solidFill>
              </a:rPr>
              <a:t>extends </a:t>
            </a:r>
            <a:r>
              <a:rPr lang="zh-CN" altLang="en-US" sz="2800" b="1" dirty="0">
                <a:solidFill>
                  <a:schemeClr val="accent2"/>
                </a:solidFill>
              </a:rPr>
              <a:t>关键字定义子类。</a:t>
            </a:r>
          </a:p>
        </p:txBody>
      </p:sp>
      <p:sp>
        <p:nvSpPr>
          <p:cNvPr id="35844" name="Text Box 4"/>
          <p:cNvSpPr txBox="1">
            <a:spLocks noChangeArrowheads="1"/>
          </p:cNvSpPr>
          <p:nvPr/>
        </p:nvSpPr>
        <p:spPr bwMode="auto">
          <a:xfrm>
            <a:off x="2888456" y="620688"/>
            <a:ext cx="3473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dirty="0">
                <a:solidFill>
                  <a:schemeClr val="accent2"/>
                </a:solidFill>
              </a:rPr>
              <a:t>extends </a:t>
            </a:r>
            <a:r>
              <a:rPr lang="zh-CN" altLang="zh-CN" sz="4000" b="1" dirty="0">
                <a:solidFill>
                  <a:schemeClr val="accent2"/>
                </a:solidFill>
              </a:rPr>
              <a:t>关键字</a:t>
            </a:r>
            <a:endParaRPr lang="zh-CN" altLang="en-US" sz="4000" b="1" dirty="0">
              <a:solidFill>
                <a:schemeClr val="accent2"/>
              </a:solidFill>
            </a:endParaRPr>
          </a:p>
        </p:txBody>
      </p:sp>
      <p:sp>
        <p:nvSpPr>
          <p:cNvPr id="35845" name="Rectangle 5"/>
          <p:cNvSpPr>
            <a:spLocks noChangeArrowheads="1"/>
          </p:cNvSpPr>
          <p:nvPr/>
        </p:nvSpPr>
        <p:spPr bwMode="auto">
          <a:xfrm>
            <a:off x="990600" y="2072109"/>
            <a:ext cx="307181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20000"/>
              </a:lnSpc>
            </a:pPr>
            <a:r>
              <a:rPr lang="en-US" altLang="zh-CN" sz="2000" b="1">
                <a:solidFill>
                  <a:schemeClr val="accent2"/>
                </a:solidFill>
              </a:rPr>
              <a:t>public class </a:t>
            </a:r>
            <a:r>
              <a:rPr lang="en-US" altLang="zh-CN" sz="2000" b="1"/>
              <a:t>Employee</a:t>
            </a:r>
            <a:r>
              <a:rPr lang="en-US" altLang="zh-CN" sz="2000" b="1">
                <a:solidFill>
                  <a:schemeClr val="accent2"/>
                </a:solidFill>
              </a:rPr>
              <a:t> {</a:t>
            </a:r>
          </a:p>
          <a:p>
            <a:pPr>
              <a:lnSpc>
                <a:spcPct val="120000"/>
              </a:lnSpc>
            </a:pPr>
            <a:r>
              <a:rPr lang="en-US" altLang="zh-CN" sz="2000" b="1">
                <a:solidFill>
                  <a:schemeClr val="accent2"/>
                </a:solidFill>
              </a:rPr>
              <a:t>	String  name ;</a:t>
            </a:r>
          </a:p>
          <a:p>
            <a:pPr>
              <a:lnSpc>
                <a:spcPct val="120000"/>
              </a:lnSpc>
            </a:pPr>
            <a:r>
              <a:rPr lang="en-US" altLang="zh-CN" sz="2000" b="1">
                <a:solidFill>
                  <a:schemeClr val="accent2"/>
                </a:solidFill>
              </a:rPr>
              <a:t>	Date hireDate ;</a:t>
            </a:r>
          </a:p>
          <a:p>
            <a:pPr>
              <a:lnSpc>
                <a:spcPct val="120000"/>
              </a:lnSpc>
            </a:pPr>
            <a:r>
              <a:rPr lang="en-US" altLang="zh-CN" sz="2000" b="1">
                <a:solidFill>
                  <a:schemeClr val="accent2"/>
                </a:solidFill>
              </a:rPr>
              <a:t>	Date dateofBirth ;</a:t>
            </a:r>
          </a:p>
          <a:p>
            <a:pPr>
              <a:lnSpc>
                <a:spcPct val="120000"/>
              </a:lnSpc>
            </a:pPr>
            <a:r>
              <a:rPr lang="en-US" altLang="zh-CN" sz="2000" b="1">
                <a:solidFill>
                  <a:schemeClr val="accent2"/>
                </a:solidFill>
              </a:rPr>
              <a:t>	String jobTitle ;</a:t>
            </a:r>
          </a:p>
          <a:p>
            <a:pPr>
              <a:lnSpc>
                <a:spcPct val="120000"/>
              </a:lnSpc>
            </a:pPr>
            <a:r>
              <a:rPr lang="en-US" altLang="zh-CN" sz="2000" b="1">
                <a:solidFill>
                  <a:schemeClr val="accent2"/>
                </a:solidFill>
              </a:rPr>
              <a:t>	int grade ;</a:t>
            </a:r>
          </a:p>
          <a:p>
            <a:pPr>
              <a:lnSpc>
                <a:spcPct val="120000"/>
              </a:lnSpc>
            </a:pPr>
            <a:r>
              <a:rPr lang="en-US" altLang="zh-CN" sz="2000" b="1">
                <a:solidFill>
                  <a:schemeClr val="accent2"/>
                </a:solidFill>
              </a:rPr>
              <a:t>	…</a:t>
            </a:r>
          </a:p>
          <a:p>
            <a:pPr>
              <a:lnSpc>
                <a:spcPct val="120000"/>
              </a:lnSpc>
            </a:pPr>
            <a:r>
              <a:rPr lang="en-US" altLang="zh-CN" sz="2000" b="1">
                <a:solidFill>
                  <a:schemeClr val="accent2"/>
                </a:solidFill>
              </a:rPr>
              <a:t>	}</a:t>
            </a:r>
          </a:p>
        </p:txBody>
      </p:sp>
      <p:sp>
        <p:nvSpPr>
          <p:cNvPr id="72710" name="Text Box 6"/>
          <p:cNvSpPr txBox="1">
            <a:spLocks noChangeArrowheads="1"/>
          </p:cNvSpPr>
          <p:nvPr/>
        </p:nvSpPr>
        <p:spPr bwMode="auto">
          <a:xfrm>
            <a:off x="1143000" y="5445224"/>
            <a:ext cx="6964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zh-CN" altLang="en-US" sz="2800" b="1" dirty="0">
                <a:solidFill>
                  <a:schemeClr val="accent2"/>
                </a:solidFill>
              </a:rPr>
              <a:t>子类是从已有的类创建新类的一种方法。</a:t>
            </a:r>
          </a:p>
        </p:txBody>
      </p:sp>
      <p:sp>
        <p:nvSpPr>
          <p:cNvPr id="35847" name="Rectangle 7"/>
          <p:cNvSpPr>
            <a:spLocks noChangeArrowheads="1"/>
          </p:cNvSpPr>
          <p:nvPr/>
        </p:nvSpPr>
        <p:spPr bwMode="auto">
          <a:xfrm>
            <a:off x="4343400" y="2072109"/>
            <a:ext cx="45720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50000"/>
              </a:spcBef>
            </a:pPr>
            <a:r>
              <a:rPr lang="en-US" altLang="zh-CN" sz="2000" b="1">
                <a:solidFill>
                  <a:schemeClr val="accent2"/>
                </a:solidFill>
              </a:rPr>
              <a:t>public class </a:t>
            </a:r>
            <a:r>
              <a:rPr lang="en-US" altLang="zh-CN" sz="2000" b="1"/>
              <a:t>Manager</a:t>
            </a:r>
            <a:r>
              <a:rPr lang="en-US" altLang="zh-CN" sz="2000" b="1">
                <a:solidFill>
                  <a:schemeClr val="accent1"/>
                </a:solidFill>
              </a:rPr>
              <a:t> extends </a:t>
            </a:r>
            <a:r>
              <a:rPr lang="en-US" altLang="zh-CN" sz="2000" b="1"/>
              <a:t>Employee</a:t>
            </a:r>
            <a:r>
              <a:rPr lang="en-US" altLang="zh-CN" sz="2000" b="1">
                <a:solidFill>
                  <a:schemeClr val="accent1"/>
                </a:solidFill>
              </a:rPr>
              <a:t> </a:t>
            </a:r>
            <a:r>
              <a:rPr lang="en-US" altLang="zh-CN" sz="2000" b="1">
                <a:solidFill>
                  <a:schemeClr val="accent2"/>
                </a:solidFill>
              </a:rPr>
              <a:t>{</a:t>
            </a:r>
          </a:p>
          <a:p>
            <a:pPr>
              <a:lnSpc>
                <a:spcPct val="120000"/>
              </a:lnSpc>
              <a:spcBef>
                <a:spcPct val="50000"/>
              </a:spcBef>
            </a:pPr>
            <a:r>
              <a:rPr lang="en-US" altLang="zh-CN" sz="2000" b="1">
                <a:solidFill>
                  <a:schemeClr val="accent2"/>
                </a:solidFill>
              </a:rPr>
              <a:t>	</a:t>
            </a:r>
            <a:r>
              <a:rPr lang="en-US" altLang="zh-CN" sz="2000" b="1" i="1">
                <a:solidFill>
                  <a:schemeClr val="accent2"/>
                </a:solidFill>
              </a:rPr>
              <a:t>String department ;</a:t>
            </a:r>
          </a:p>
          <a:p>
            <a:pPr>
              <a:lnSpc>
                <a:spcPct val="120000"/>
              </a:lnSpc>
              <a:spcBef>
                <a:spcPct val="50000"/>
              </a:spcBef>
            </a:pPr>
            <a:r>
              <a:rPr lang="en-US" altLang="zh-CN" sz="2000" b="1">
                <a:solidFill>
                  <a:schemeClr val="accent2"/>
                </a:solidFill>
              </a:rPr>
              <a:t>	</a:t>
            </a:r>
            <a:r>
              <a:rPr lang="en-US" altLang="zh-CN" sz="2000" b="1" i="1">
                <a:solidFill>
                  <a:schemeClr val="accent2"/>
                </a:solidFill>
              </a:rPr>
              <a:t>Employee [ ] subordinates</a:t>
            </a:r>
            <a:r>
              <a:rPr lang="en-US" altLang="zh-CN" sz="2000" b="1">
                <a:solidFill>
                  <a:schemeClr val="accent2"/>
                </a:solidFill>
              </a:rPr>
              <a:t>; 		</a:t>
            </a:r>
          </a:p>
          <a:p>
            <a:pPr>
              <a:lnSpc>
                <a:spcPct val="120000"/>
              </a:lnSpc>
              <a:spcBef>
                <a:spcPct val="50000"/>
              </a:spcBef>
            </a:pPr>
            <a:r>
              <a:rPr lang="en-US" altLang="zh-CN" sz="2000" b="1">
                <a:solidFill>
                  <a:schemeClr val="accent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10"/>
                                        </p:tgtEl>
                                        <p:attrNameLst>
                                          <p:attrName>style.visibility</p:attrName>
                                        </p:attrNameLst>
                                      </p:cBhvr>
                                      <p:to>
                                        <p:strVal val="visible"/>
                                      </p:to>
                                    </p:set>
                                    <p:anim calcmode="lin" valueType="num">
                                      <p:cBhvr additive="base">
                                        <p:cTn id="7" dur="500" fill="hold"/>
                                        <p:tgtEl>
                                          <p:spTgt spid="72710"/>
                                        </p:tgtEl>
                                        <p:attrNameLst>
                                          <p:attrName>ppt_x</p:attrName>
                                        </p:attrNameLst>
                                      </p:cBhvr>
                                      <p:tavLst>
                                        <p:tav tm="0">
                                          <p:val>
                                            <p:strVal val="#ppt_x"/>
                                          </p:val>
                                        </p:tav>
                                        <p:tav tm="100000">
                                          <p:val>
                                            <p:strVal val="#ppt_x"/>
                                          </p:val>
                                        </p:tav>
                                      </p:tavLst>
                                    </p:anim>
                                    <p:anim calcmode="lin" valueType="num">
                                      <p:cBhvr additive="base">
                                        <p:cTn id="8" dur="500" fill="hold"/>
                                        <p:tgtEl>
                                          <p:spTgt spid="727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A31F16F-88F0-44A8-AFEF-375137D39555}" type="slidenum">
              <a:rPr lang="en-US" altLang="zh-CN" sz="1400" smtClean="0">
                <a:solidFill>
                  <a:schemeClr val="bg2"/>
                </a:solidFill>
                <a:latin typeface="Arial" pitchFamily="34" charset="0"/>
              </a:rPr>
              <a:pPr eaLnBrk="1" hangingPunct="1"/>
              <a:t>34</a:t>
            </a:fld>
            <a:endParaRPr lang="en-US" altLang="zh-CN" sz="1400" smtClean="0">
              <a:solidFill>
                <a:schemeClr val="bg2"/>
              </a:solidFill>
              <a:latin typeface="Arial" pitchFamily="34" charset="0"/>
            </a:endParaRPr>
          </a:p>
        </p:txBody>
      </p:sp>
      <p:sp>
        <p:nvSpPr>
          <p:cNvPr id="36867" name="Text Box 2"/>
          <p:cNvSpPr txBox="1">
            <a:spLocks noChangeArrowheads="1"/>
          </p:cNvSpPr>
          <p:nvPr/>
        </p:nvSpPr>
        <p:spPr bwMode="auto">
          <a:xfrm>
            <a:off x="2422525" y="649288"/>
            <a:ext cx="1209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子类</a:t>
            </a:r>
          </a:p>
        </p:txBody>
      </p:sp>
      <p:sp>
        <p:nvSpPr>
          <p:cNvPr id="36868" name="Text Box 3"/>
          <p:cNvSpPr txBox="1">
            <a:spLocks noChangeArrowheads="1"/>
          </p:cNvSpPr>
          <p:nvPr/>
        </p:nvSpPr>
        <p:spPr bwMode="auto">
          <a:xfrm>
            <a:off x="533400" y="1749425"/>
            <a:ext cx="8467725"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20000"/>
              </a:lnSpc>
            </a:pPr>
            <a:r>
              <a:rPr lang="en-US" altLang="zh-CN" sz="2800" b="1">
                <a:solidFill>
                  <a:schemeClr val="accent2"/>
                </a:solidFill>
                <a:sym typeface="Wingdings" pitchFamily="2" charset="2"/>
              </a:rPr>
              <a:t></a:t>
            </a:r>
            <a:r>
              <a:rPr lang="zh-CN" altLang="en-US" sz="2800" b="1">
                <a:solidFill>
                  <a:schemeClr val="accent2"/>
                </a:solidFill>
              </a:rPr>
              <a:t>子类继承父类的属性、功能（方法），子类中只</a:t>
            </a:r>
          </a:p>
          <a:p>
            <a:pPr eaLnBrk="1" hangingPunct="1">
              <a:lnSpc>
                <a:spcPct val="120000"/>
              </a:lnSpc>
            </a:pPr>
            <a:r>
              <a:rPr lang="zh-CN" altLang="en-US" sz="2800" b="1">
                <a:solidFill>
                  <a:schemeClr val="accent2"/>
                </a:solidFill>
              </a:rPr>
              <a:t>   需声明特有的东西。</a:t>
            </a:r>
          </a:p>
          <a:p>
            <a:pPr eaLnBrk="1" hangingPunct="1">
              <a:lnSpc>
                <a:spcPct val="120000"/>
              </a:lnSpc>
            </a:pPr>
            <a:r>
              <a:rPr lang="zh-CN" altLang="en-US" sz="2800" b="1">
                <a:solidFill>
                  <a:schemeClr val="accent2"/>
                </a:solidFill>
                <a:sym typeface="Wingdings" pitchFamily="2" charset="2"/>
              </a:rPr>
              <a:t></a:t>
            </a:r>
            <a:r>
              <a:rPr lang="zh-CN" altLang="en-US" sz="2800" b="1">
                <a:solidFill>
                  <a:schemeClr val="accent2"/>
                </a:solidFill>
              </a:rPr>
              <a:t>带</a:t>
            </a:r>
            <a:r>
              <a:rPr lang="en-US" altLang="zh-CN" sz="2800" b="1">
                <a:solidFill>
                  <a:schemeClr val="accent2"/>
                </a:solidFill>
              </a:rPr>
              <a:t>private </a:t>
            </a:r>
            <a:r>
              <a:rPr lang="zh-CN" altLang="en-US" sz="2800" b="1">
                <a:solidFill>
                  <a:schemeClr val="accent2"/>
                </a:solidFill>
              </a:rPr>
              <a:t>修饰符的属性、方法是不能被继承的。</a:t>
            </a:r>
          </a:p>
          <a:p>
            <a:pPr eaLnBrk="1" hangingPunct="1">
              <a:lnSpc>
                <a:spcPct val="120000"/>
              </a:lnSpc>
            </a:pPr>
            <a:r>
              <a:rPr lang="zh-CN" altLang="en-US" sz="2800" b="1">
                <a:solidFill>
                  <a:schemeClr val="accent2"/>
                </a:solidFill>
                <a:sym typeface="Wingdings" pitchFamily="2" charset="2"/>
              </a:rPr>
              <a:t></a:t>
            </a:r>
            <a:r>
              <a:rPr lang="zh-CN" altLang="en-US" sz="2800" b="1">
                <a:solidFill>
                  <a:schemeClr val="accent2"/>
                </a:solidFill>
              </a:rPr>
              <a:t>构造方法不能被继承。</a:t>
            </a:r>
          </a:p>
          <a:p>
            <a:pPr eaLnBrk="1" hangingPunct="1">
              <a:lnSpc>
                <a:spcPct val="120000"/>
              </a:lnSpc>
            </a:pPr>
            <a:r>
              <a:rPr lang="zh-CN" altLang="en-US" sz="2800" b="1">
                <a:solidFill>
                  <a:schemeClr val="accent2"/>
                </a:solidFill>
                <a:sym typeface="Wingdings" pitchFamily="2" charset="2"/>
              </a:rPr>
              <a:t></a:t>
            </a:r>
            <a:r>
              <a:rPr lang="zh-CN" altLang="en-US" sz="2800" b="1">
                <a:solidFill>
                  <a:schemeClr val="accent2"/>
                </a:solidFill>
              </a:rPr>
              <a:t>在方法中调用构造方法用</a:t>
            </a:r>
            <a:r>
              <a:rPr lang="en-US" altLang="zh-CN" sz="2800" b="1">
                <a:solidFill>
                  <a:schemeClr val="accent2"/>
                </a:solidFill>
              </a:rPr>
              <a:t>this()</a:t>
            </a:r>
            <a:r>
              <a:rPr lang="zh-CN" altLang="en-US" sz="2800" b="1">
                <a:solidFill>
                  <a:schemeClr val="accent2"/>
                </a:solidFill>
              </a:rPr>
              <a:t>，调用父类的构造方法用</a:t>
            </a:r>
            <a:r>
              <a:rPr lang="en-US" altLang="zh-CN" sz="2800" b="1">
                <a:solidFill>
                  <a:schemeClr val="accent2"/>
                </a:solidFill>
              </a:rPr>
              <a:t>super()</a:t>
            </a:r>
            <a:r>
              <a:rPr lang="zh-CN" altLang="en-US" sz="2800" b="1">
                <a:solidFill>
                  <a:schemeClr val="accent2"/>
                </a:solidFill>
              </a:rPr>
              <a:t>，而且该语句要出现在子类构造方法的第一行。</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C6F823B-33D1-4627-851C-CB6BC934796E}" type="slidenum">
              <a:rPr lang="en-US" altLang="zh-CN" sz="1400" smtClean="0">
                <a:solidFill>
                  <a:schemeClr val="bg2"/>
                </a:solidFill>
                <a:latin typeface="Arial" pitchFamily="34" charset="0"/>
              </a:rPr>
              <a:pPr eaLnBrk="1" hangingPunct="1"/>
              <a:t>35</a:t>
            </a:fld>
            <a:endParaRPr lang="en-US" altLang="zh-CN" sz="1400" smtClean="0">
              <a:solidFill>
                <a:schemeClr val="bg2"/>
              </a:solidFill>
              <a:latin typeface="Arial" pitchFamily="34" charset="0"/>
            </a:endParaRPr>
          </a:p>
        </p:txBody>
      </p:sp>
      <p:sp>
        <p:nvSpPr>
          <p:cNvPr id="37891" name="Text Box 4"/>
          <p:cNvSpPr txBox="1">
            <a:spLocks noChangeArrowheads="1"/>
          </p:cNvSpPr>
          <p:nvPr/>
        </p:nvSpPr>
        <p:spPr bwMode="auto">
          <a:xfrm>
            <a:off x="2590800" y="685800"/>
            <a:ext cx="17129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单继承</a:t>
            </a:r>
            <a:endParaRPr lang="zh-CN" altLang="en-US"/>
          </a:p>
        </p:txBody>
      </p:sp>
      <p:sp>
        <p:nvSpPr>
          <p:cNvPr id="37892" name="Text Box 5"/>
          <p:cNvSpPr txBox="1">
            <a:spLocks noChangeArrowheads="1"/>
          </p:cNvSpPr>
          <p:nvPr/>
        </p:nvSpPr>
        <p:spPr bwMode="auto">
          <a:xfrm>
            <a:off x="1219200" y="1752600"/>
            <a:ext cx="7117654"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en-US" altLang="en-US" sz="2800" b="1" dirty="0"/>
              <a:t> </a:t>
            </a:r>
            <a:r>
              <a:rPr lang="en-US" altLang="zh-CN" sz="2800" b="1" dirty="0">
                <a:solidFill>
                  <a:schemeClr val="accent2"/>
                </a:solidFill>
              </a:rPr>
              <a:t>Java</a:t>
            </a:r>
            <a:r>
              <a:rPr lang="zh-CN" altLang="en-US" sz="2800" b="1" dirty="0">
                <a:solidFill>
                  <a:schemeClr val="accent2"/>
                </a:solidFill>
              </a:rPr>
              <a:t>是单继承的，即只能从一个类继承，</a:t>
            </a:r>
          </a:p>
          <a:p>
            <a:pPr eaLnBrk="1" hangingPunct="1"/>
            <a:r>
              <a:rPr lang="zh-CN" altLang="en-US" sz="2800" b="1" dirty="0">
                <a:solidFill>
                  <a:schemeClr val="accent2"/>
                </a:solidFill>
              </a:rPr>
              <a:t>    </a:t>
            </a:r>
            <a:r>
              <a:rPr lang="en-US" altLang="zh-CN" sz="2800" b="1" dirty="0">
                <a:solidFill>
                  <a:schemeClr val="accent2"/>
                </a:solidFill>
              </a:rPr>
              <a:t>extends</a:t>
            </a:r>
            <a:r>
              <a:rPr lang="zh-CN" altLang="en-US" sz="2800" b="1" dirty="0">
                <a:solidFill>
                  <a:schemeClr val="accent2"/>
                </a:solidFill>
              </a:rPr>
              <a:t>后类名只能有一个。</a:t>
            </a:r>
          </a:p>
          <a:p>
            <a:pPr eaLnBrk="1" hangingPunct="1"/>
            <a:endParaRPr lang="en-US" altLang="zh-CN" sz="2800" b="1" dirty="0" smtClean="0">
              <a:solidFill>
                <a:schemeClr val="accent2"/>
              </a:solidFill>
            </a:endParaRPr>
          </a:p>
          <a:p>
            <a:pPr eaLnBrk="1" hangingPunct="1"/>
            <a:endParaRPr lang="en-US" altLang="zh-CN" sz="2800" b="1" dirty="0">
              <a:solidFill>
                <a:schemeClr val="accent2"/>
              </a:solidFill>
            </a:endParaRPr>
          </a:p>
          <a:p>
            <a:pPr eaLnBrk="1" hangingPunct="1"/>
            <a:endParaRPr lang="en-US" altLang="zh-CN" sz="2800" b="1" dirty="0" smtClean="0">
              <a:solidFill>
                <a:schemeClr val="accent2"/>
              </a:solidFill>
            </a:endParaRPr>
          </a:p>
          <a:p>
            <a:pPr eaLnBrk="1" hangingPunct="1"/>
            <a:endParaRPr lang="en-US" altLang="zh-CN" sz="2800" b="1" dirty="0">
              <a:solidFill>
                <a:schemeClr val="accent2"/>
              </a:solidFill>
            </a:endParaRPr>
          </a:p>
          <a:p>
            <a:pPr eaLnBrk="1" hangingPunct="1"/>
            <a:endParaRPr lang="zh-CN" altLang="en-US" sz="2800" b="1" dirty="0" smtClean="0">
              <a:solidFill>
                <a:schemeClr val="accent2"/>
              </a:solidFill>
            </a:endParaRPr>
          </a:p>
          <a:p>
            <a:pPr eaLnBrk="1" hangingPunct="1"/>
            <a:r>
              <a:rPr lang="zh-CN" altLang="en-US" sz="2800" b="1" dirty="0" smtClean="0">
                <a:solidFill>
                  <a:schemeClr val="accent2"/>
                </a:solidFill>
                <a:sym typeface="Wingdings" pitchFamily="2" charset="2"/>
              </a:rPr>
              <a:t></a:t>
            </a:r>
            <a:r>
              <a:rPr lang="zh-CN" altLang="en-US" sz="2800" b="1" dirty="0">
                <a:solidFill>
                  <a:schemeClr val="accent2"/>
                </a:solidFill>
              </a:rPr>
              <a:t>单继承的优点：</a:t>
            </a:r>
          </a:p>
          <a:p>
            <a:pPr lvl="1" eaLnBrk="1" hangingPunct="1">
              <a:buFontTx/>
              <a:buChar char="•"/>
            </a:pPr>
            <a:r>
              <a:rPr lang="zh-CN" altLang="en-US" sz="2800" b="1" dirty="0">
                <a:solidFill>
                  <a:schemeClr val="accent2"/>
                </a:solidFill>
              </a:rPr>
              <a:t>代码更可靠</a:t>
            </a:r>
          </a:p>
          <a:p>
            <a:pPr lvl="1" eaLnBrk="1" hangingPunct="1">
              <a:buFontTx/>
              <a:buChar char="•"/>
            </a:pPr>
            <a:r>
              <a:rPr lang="zh-CN" altLang="en-US" sz="2800" b="1" dirty="0">
                <a:solidFill>
                  <a:schemeClr val="accent2"/>
                </a:solidFill>
              </a:rPr>
              <a:t>可以用接口弥补</a:t>
            </a:r>
          </a:p>
          <a:p>
            <a:pPr lvl="1" eaLnBrk="1" hangingPunct="1"/>
            <a:r>
              <a:rPr lang="zh-CN" altLang="en-US" dirty="0"/>
              <a:t>    </a:t>
            </a:r>
            <a:r>
              <a:rPr lang="zh-CN" altLang="en-US" b="1" dirty="0">
                <a:solidFill>
                  <a:schemeClr val="accent2"/>
                </a:solidFill>
              </a:rPr>
              <a:t>用一个类实现多个接口，达到多继承效果。</a:t>
            </a:r>
            <a:endParaRPr lang="zh-CN" altLang="en-US" dirty="0">
              <a:solidFill>
                <a:schemeClr val="accent2"/>
              </a:solidFill>
            </a:endParaRPr>
          </a:p>
        </p:txBody>
      </p:sp>
      <p:grpSp>
        <p:nvGrpSpPr>
          <p:cNvPr id="18" name="组合 17"/>
          <p:cNvGrpSpPr/>
          <p:nvPr/>
        </p:nvGrpSpPr>
        <p:grpSpPr>
          <a:xfrm>
            <a:off x="4776910" y="2868905"/>
            <a:ext cx="4115570" cy="1856239"/>
            <a:chOff x="4776910" y="2708920"/>
            <a:chExt cx="4115570" cy="1856239"/>
          </a:xfrm>
        </p:grpSpPr>
        <p:sp>
          <p:nvSpPr>
            <p:cNvPr id="2" name="文本框 1"/>
            <p:cNvSpPr txBox="1"/>
            <p:nvPr/>
          </p:nvSpPr>
          <p:spPr>
            <a:xfrm>
              <a:off x="6228184" y="2708920"/>
              <a:ext cx="1224136" cy="400110"/>
            </a:xfrm>
            <a:prstGeom prst="rect">
              <a:avLst/>
            </a:prstGeom>
            <a:noFill/>
            <a:ln>
              <a:solidFill>
                <a:srgbClr val="00B0F0"/>
              </a:solidFill>
            </a:ln>
            <a:effectLst>
              <a:reflection blurRad="6350" stA="52000" endA="300" endPos="35000" dir="5400000" sy="-100000" algn="bl" rotWithShape="0"/>
            </a:effectLst>
          </p:spPr>
          <p:txBody>
            <a:bodyPr wrap="square" rtlCol="0">
              <a:spAutoFit/>
            </a:bodyPr>
            <a:lstStyle/>
            <a:p>
              <a:pPr algn="r"/>
              <a:r>
                <a:rPr lang="en-US" altLang="zh-CN" sz="2000" dirty="0" smtClean="0">
                  <a:solidFill>
                    <a:srgbClr val="0070C0"/>
                  </a:solidFill>
                </a:rPr>
                <a:t>Employee</a:t>
              </a:r>
              <a:endParaRPr lang="zh-CN" altLang="en-US" sz="2000" dirty="0">
                <a:solidFill>
                  <a:srgbClr val="0070C0"/>
                </a:solidFill>
              </a:endParaRPr>
            </a:p>
          </p:txBody>
        </p:sp>
        <p:sp>
          <p:nvSpPr>
            <p:cNvPr id="6" name="文本框 5"/>
            <p:cNvSpPr txBox="1"/>
            <p:nvPr/>
          </p:nvSpPr>
          <p:spPr>
            <a:xfrm>
              <a:off x="4776910" y="3479226"/>
              <a:ext cx="1152128" cy="400110"/>
            </a:xfrm>
            <a:prstGeom prst="rect">
              <a:avLst/>
            </a:prstGeom>
            <a:noFill/>
            <a:ln>
              <a:solidFill>
                <a:srgbClr val="00B0F0"/>
              </a:solidFill>
            </a:ln>
            <a:effectLst>
              <a:reflection blurRad="6350" stA="52000" endA="300" endPos="35000" dir="5400000" sy="-100000" algn="bl" rotWithShape="0"/>
            </a:effectLst>
          </p:spPr>
          <p:txBody>
            <a:bodyPr wrap="square" rtlCol="0">
              <a:spAutoFit/>
            </a:bodyPr>
            <a:lstStyle/>
            <a:p>
              <a:pPr algn="ctr"/>
              <a:r>
                <a:rPr lang="en-US" altLang="zh-CN" sz="2000" dirty="0" smtClean="0">
                  <a:solidFill>
                    <a:srgbClr val="0070C0"/>
                  </a:solidFill>
                </a:rPr>
                <a:t>Engineer</a:t>
              </a:r>
              <a:endParaRPr lang="zh-CN" altLang="en-US" sz="2000" dirty="0">
                <a:solidFill>
                  <a:srgbClr val="0070C0"/>
                </a:solidFill>
              </a:endParaRPr>
            </a:p>
          </p:txBody>
        </p:sp>
        <p:sp>
          <p:nvSpPr>
            <p:cNvPr id="7" name="文本框 6"/>
            <p:cNvSpPr txBox="1"/>
            <p:nvPr/>
          </p:nvSpPr>
          <p:spPr>
            <a:xfrm>
              <a:off x="6228184" y="3474155"/>
              <a:ext cx="1224136" cy="400110"/>
            </a:xfrm>
            <a:prstGeom prst="rect">
              <a:avLst/>
            </a:prstGeom>
            <a:noFill/>
            <a:ln>
              <a:solidFill>
                <a:srgbClr val="00B0F0"/>
              </a:solidFill>
            </a:ln>
            <a:effectLst>
              <a:reflection blurRad="6350" stA="52000" endA="300" endPos="35000" dir="5400000" sy="-100000" algn="bl" rotWithShape="0"/>
            </a:effectLst>
          </p:spPr>
          <p:txBody>
            <a:bodyPr wrap="square" rtlCol="0">
              <a:spAutoFit/>
            </a:bodyPr>
            <a:lstStyle/>
            <a:p>
              <a:pPr algn="ctr"/>
              <a:r>
                <a:rPr lang="en-US" altLang="zh-CN" sz="2000" dirty="0" smtClean="0">
                  <a:solidFill>
                    <a:srgbClr val="0070C0"/>
                  </a:solidFill>
                </a:rPr>
                <a:t>Manager</a:t>
              </a:r>
              <a:endParaRPr lang="zh-CN" altLang="en-US" sz="2000" dirty="0">
                <a:solidFill>
                  <a:srgbClr val="0070C0"/>
                </a:solidFill>
              </a:endParaRPr>
            </a:p>
          </p:txBody>
        </p:sp>
        <p:sp>
          <p:nvSpPr>
            <p:cNvPr id="8" name="文本框 7"/>
            <p:cNvSpPr txBox="1"/>
            <p:nvPr/>
          </p:nvSpPr>
          <p:spPr>
            <a:xfrm>
              <a:off x="7688782" y="3474155"/>
              <a:ext cx="1203698" cy="400110"/>
            </a:xfrm>
            <a:prstGeom prst="rect">
              <a:avLst/>
            </a:prstGeom>
            <a:noFill/>
            <a:ln>
              <a:solidFill>
                <a:srgbClr val="00B0F0"/>
              </a:solidFill>
            </a:ln>
            <a:effectLst>
              <a:reflection blurRad="6350" stA="52000" endA="300" endPos="35000" dir="5400000" sy="-100000" algn="bl" rotWithShape="0"/>
            </a:effectLst>
          </p:spPr>
          <p:txBody>
            <a:bodyPr wrap="square" rtlCol="0">
              <a:spAutoFit/>
            </a:bodyPr>
            <a:lstStyle/>
            <a:p>
              <a:pPr algn="ctr"/>
              <a:r>
                <a:rPr lang="en-US" altLang="zh-CN" sz="2000" dirty="0" smtClean="0">
                  <a:solidFill>
                    <a:srgbClr val="0070C0"/>
                  </a:solidFill>
                </a:rPr>
                <a:t>Secretary</a:t>
              </a:r>
              <a:endParaRPr lang="zh-CN" altLang="en-US" sz="2000" dirty="0">
                <a:solidFill>
                  <a:srgbClr val="0070C0"/>
                </a:solidFill>
              </a:endParaRPr>
            </a:p>
          </p:txBody>
        </p:sp>
        <p:sp>
          <p:nvSpPr>
            <p:cNvPr id="9" name="文本框 8"/>
            <p:cNvSpPr txBox="1"/>
            <p:nvPr/>
          </p:nvSpPr>
          <p:spPr>
            <a:xfrm>
              <a:off x="6228184" y="4165049"/>
              <a:ext cx="1224136" cy="400110"/>
            </a:xfrm>
            <a:prstGeom prst="rect">
              <a:avLst/>
            </a:prstGeom>
            <a:noFill/>
            <a:ln>
              <a:solidFill>
                <a:srgbClr val="00B0F0"/>
              </a:solidFill>
            </a:ln>
            <a:effectLst>
              <a:reflection blurRad="6350" stA="52000" endA="300" endPos="35000" dir="5400000" sy="-100000" algn="bl" rotWithShape="0"/>
            </a:effectLst>
          </p:spPr>
          <p:txBody>
            <a:bodyPr wrap="square" rtlCol="0">
              <a:spAutoFit/>
            </a:bodyPr>
            <a:lstStyle/>
            <a:p>
              <a:pPr algn="ctr"/>
              <a:r>
                <a:rPr lang="en-US" altLang="zh-CN" sz="2000" dirty="0" smtClean="0">
                  <a:solidFill>
                    <a:srgbClr val="0070C0"/>
                  </a:solidFill>
                </a:rPr>
                <a:t>Director</a:t>
              </a:r>
              <a:endParaRPr lang="zh-CN" altLang="en-US" sz="2000" dirty="0">
                <a:solidFill>
                  <a:srgbClr val="0070C0"/>
                </a:solidFill>
              </a:endParaRPr>
            </a:p>
          </p:txBody>
        </p:sp>
        <p:cxnSp>
          <p:nvCxnSpPr>
            <p:cNvPr id="4" name="直接连接符 3"/>
            <p:cNvCxnSpPr>
              <a:stCxn id="2" idx="2"/>
              <a:endCxn id="6" idx="0"/>
            </p:cNvCxnSpPr>
            <p:nvPr/>
          </p:nvCxnSpPr>
          <p:spPr bwMode="auto">
            <a:xfrm flipH="1">
              <a:off x="5352974" y="3109030"/>
              <a:ext cx="1487278" cy="3701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直接连接符 9"/>
            <p:cNvCxnSpPr>
              <a:stCxn id="2" idx="2"/>
              <a:endCxn id="7" idx="0"/>
            </p:cNvCxnSpPr>
            <p:nvPr/>
          </p:nvCxnSpPr>
          <p:spPr bwMode="auto">
            <a:xfrm>
              <a:off x="6840252" y="3109030"/>
              <a:ext cx="0" cy="36512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直接连接符 12"/>
            <p:cNvCxnSpPr>
              <a:stCxn id="2" idx="2"/>
              <a:endCxn id="8" idx="0"/>
            </p:cNvCxnSpPr>
            <p:nvPr/>
          </p:nvCxnSpPr>
          <p:spPr bwMode="auto">
            <a:xfrm>
              <a:off x="6840252" y="3109030"/>
              <a:ext cx="1450379" cy="36512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直接连接符 14"/>
            <p:cNvCxnSpPr>
              <a:stCxn id="7" idx="2"/>
              <a:endCxn id="9" idx="0"/>
            </p:cNvCxnSpPr>
            <p:nvPr/>
          </p:nvCxnSpPr>
          <p:spPr bwMode="auto">
            <a:xfrm>
              <a:off x="6840252" y="3874265"/>
              <a:ext cx="0" cy="29078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0434453-4521-43E2-918A-EF5A48A11E89}" type="slidenum">
              <a:rPr lang="en-US" altLang="zh-CN" sz="1400" smtClean="0">
                <a:solidFill>
                  <a:schemeClr val="bg2"/>
                </a:solidFill>
                <a:latin typeface="Arial" pitchFamily="34" charset="0"/>
              </a:rPr>
              <a:pPr eaLnBrk="1" hangingPunct="1"/>
              <a:t>36</a:t>
            </a:fld>
            <a:endParaRPr lang="en-US" altLang="zh-CN" sz="1400" smtClean="0">
              <a:solidFill>
                <a:schemeClr val="bg2"/>
              </a:solidFill>
              <a:latin typeface="Arial" pitchFamily="34" charset="0"/>
            </a:endParaRPr>
          </a:p>
        </p:txBody>
      </p:sp>
      <p:sp>
        <p:nvSpPr>
          <p:cNvPr id="38915" name="Text Box 2"/>
          <p:cNvSpPr txBox="1">
            <a:spLocks noChangeArrowheads="1"/>
          </p:cNvSpPr>
          <p:nvPr/>
        </p:nvSpPr>
        <p:spPr bwMode="auto">
          <a:xfrm>
            <a:off x="2667000" y="533400"/>
            <a:ext cx="42814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a:solidFill>
                  <a:schemeClr val="accent2"/>
                </a:solidFill>
              </a:rPr>
              <a:t>super</a:t>
            </a:r>
            <a:r>
              <a:rPr lang="zh-CN" altLang="zh-CN" sz="4000" b="1">
                <a:solidFill>
                  <a:schemeClr val="accent2"/>
                </a:solidFill>
              </a:rPr>
              <a:t>关键字</a:t>
            </a:r>
            <a:endParaRPr lang="zh-CN" altLang="en-US" sz="4000" b="1">
              <a:solidFill>
                <a:schemeClr val="accent2"/>
              </a:solidFill>
            </a:endParaRPr>
          </a:p>
        </p:txBody>
      </p:sp>
      <p:sp>
        <p:nvSpPr>
          <p:cNvPr id="38916" name="Text Box 3"/>
          <p:cNvSpPr txBox="1">
            <a:spLocks noChangeArrowheads="1"/>
          </p:cNvSpPr>
          <p:nvPr/>
        </p:nvSpPr>
        <p:spPr bwMode="auto">
          <a:xfrm>
            <a:off x="1000125" y="1571625"/>
            <a:ext cx="8035925"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super</a:t>
            </a:r>
            <a:r>
              <a:rPr lang="zh-CN" altLang="zh-CN" b="1"/>
              <a:t>指向该关键字所在类的父类。</a:t>
            </a:r>
            <a:endParaRPr lang="en-US" altLang="zh-CN" b="1"/>
          </a:p>
          <a:p>
            <a:pPr eaLnBrk="1" hangingPunct="1"/>
            <a:r>
              <a:rPr lang="zh-CN" altLang="en-US" b="1"/>
              <a:t>可以使用</a:t>
            </a:r>
            <a:r>
              <a:rPr lang="en-US" altLang="zh-CN" b="1"/>
              <a:t>super</a:t>
            </a:r>
            <a:r>
              <a:rPr lang="zh-CN" altLang="en-US" b="1"/>
              <a:t>访问父类被子类隐藏的变量或覆盖的方法。</a:t>
            </a:r>
            <a:endParaRPr lang="zh-CN" altLang="zh-CN" b="1"/>
          </a:p>
          <a:p>
            <a:pPr eaLnBrk="1" hangingPunct="1"/>
            <a:endParaRPr lang="zh-CN" altLang="zh-CN" b="1"/>
          </a:p>
          <a:p>
            <a:pPr eaLnBrk="1" hangingPunct="1">
              <a:lnSpc>
                <a:spcPct val="80000"/>
              </a:lnSpc>
            </a:pPr>
            <a:r>
              <a:rPr lang="en-US" altLang="zh-CN" sz="2000" b="1"/>
              <a:t>public class Empolyee {</a:t>
            </a:r>
          </a:p>
          <a:p>
            <a:pPr eaLnBrk="1" hangingPunct="1">
              <a:lnSpc>
                <a:spcPct val="80000"/>
              </a:lnSpc>
            </a:pPr>
            <a:r>
              <a:rPr lang="en-US" altLang="zh-CN" sz="2000" b="1"/>
              <a:t>	private String name ;</a:t>
            </a:r>
          </a:p>
          <a:p>
            <a:pPr eaLnBrk="1" hangingPunct="1">
              <a:lnSpc>
                <a:spcPct val="80000"/>
              </a:lnSpc>
            </a:pPr>
            <a:r>
              <a:rPr lang="en-US" altLang="zh-CN" sz="2000" b="1"/>
              <a:t>	private int salary;</a:t>
            </a:r>
          </a:p>
          <a:p>
            <a:pPr eaLnBrk="1" hangingPunct="1">
              <a:lnSpc>
                <a:spcPct val="80000"/>
              </a:lnSpc>
            </a:pPr>
            <a:r>
              <a:rPr lang="en-US" altLang="zh-CN" sz="2000" b="1"/>
              <a:t>	public String getDetails( ){</a:t>
            </a:r>
          </a:p>
          <a:p>
            <a:pPr eaLnBrk="1" hangingPunct="1">
              <a:lnSpc>
                <a:spcPct val="80000"/>
              </a:lnSpc>
            </a:pPr>
            <a:r>
              <a:rPr lang="en-US" altLang="zh-CN" sz="2000" b="1"/>
              <a:t>		return "Name: "+name+"\nSalary:"+salary;</a:t>
            </a:r>
          </a:p>
          <a:p>
            <a:pPr eaLnBrk="1" hangingPunct="1">
              <a:lnSpc>
                <a:spcPct val="80000"/>
              </a:lnSpc>
            </a:pPr>
            <a:r>
              <a:rPr lang="en-US" altLang="zh-CN" sz="2000" b="1"/>
              <a:t>		}</a:t>
            </a:r>
          </a:p>
          <a:p>
            <a:pPr eaLnBrk="1" hangingPunct="1">
              <a:lnSpc>
                <a:spcPct val="80000"/>
              </a:lnSpc>
            </a:pPr>
            <a:r>
              <a:rPr lang="en-US" altLang="zh-CN" sz="2000" b="1"/>
              <a:t>	}</a:t>
            </a:r>
          </a:p>
          <a:p>
            <a:pPr eaLnBrk="1" hangingPunct="1">
              <a:lnSpc>
                <a:spcPct val="80000"/>
              </a:lnSpc>
            </a:pPr>
            <a:endParaRPr lang="en-US" altLang="zh-CN" sz="2000" b="1"/>
          </a:p>
          <a:p>
            <a:pPr eaLnBrk="1" hangingPunct="1">
              <a:lnSpc>
                <a:spcPct val="80000"/>
              </a:lnSpc>
            </a:pPr>
            <a:r>
              <a:rPr lang="en-US" altLang="zh-CN" sz="2000" b="1"/>
              <a:t>public class Manager extends Empolyee {</a:t>
            </a:r>
          </a:p>
          <a:p>
            <a:pPr eaLnBrk="1" hangingPunct="1">
              <a:lnSpc>
                <a:spcPct val="80000"/>
              </a:lnSpc>
            </a:pPr>
            <a:r>
              <a:rPr lang="en-US" altLang="zh-CN" sz="2000" b="1"/>
              <a:t>	private String department ;</a:t>
            </a:r>
          </a:p>
          <a:p>
            <a:pPr eaLnBrk="1" hangingPunct="1">
              <a:lnSpc>
                <a:spcPct val="80000"/>
              </a:lnSpc>
            </a:pPr>
            <a:r>
              <a:rPr lang="en-US" altLang="zh-CN" sz="2000" b="1"/>
              <a:t>	public String getDetails( ){</a:t>
            </a:r>
          </a:p>
          <a:p>
            <a:pPr eaLnBrk="1" hangingPunct="1">
              <a:lnSpc>
                <a:spcPct val="80000"/>
              </a:lnSpc>
            </a:pPr>
            <a:r>
              <a:rPr lang="en-US" altLang="zh-CN" sz="2000" b="1"/>
              <a:t>		return </a:t>
            </a:r>
            <a:r>
              <a:rPr lang="en-US" altLang="zh-CN" sz="2000" b="1">
                <a:solidFill>
                  <a:schemeClr val="accent1"/>
                </a:solidFill>
              </a:rPr>
              <a:t>super</a:t>
            </a:r>
            <a:r>
              <a:rPr lang="en-US" altLang="zh-CN" sz="2000" b="1"/>
              <a:t>.getDetailes( )+"\nDepartment: "+</a:t>
            </a:r>
          </a:p>
          <a:p>
            <a:pPr eaLnBrk="1" hangingPunct="1">
              <a:lnSpc>
                <a:spcPct val="80000"/>
              </a:lnSpc>
            </a:pPr>
            <a:r>
              <a:rPr lang="en-US" altLang="zh-CN" sz="2000" b="1"/>
              <a:t>			department;</a:t>
            </a:r>
          </a:p>
          <a:p>
            <a:pPr eaLnBrk="1" hangingPunct="1">
              <a:lnSpc>
                <a:spcPct val="80000"/>
              </a:lnSpc>
            </a:pPr>
            <a:r>
              <a:rPr lang="en-US" altLang="zh-CN" sz="2000" b="1"/>
              <a:t>		}</a:t>
            </a:r>
          </a:p>
          <a:p>
            <a:pPr eaLnBrk="1" hangingPunct="1">
              <a:lnSpc>
                <a:spcPct val="80000"/>
              </a:lnSpc>
            </a:pPr>
            <a:r>
              <a:rPr lang="en-US" altLang="zh-CN" sz="2000" b="1"/>
              <a:t>	}</a:t>
            </a:r>
          </a:p>
        </p:txBody>
      </p:sp>
      <p:sp>
        <p:nvSpPr>
          <p:cNvPr id="38917"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8917"/>
                                        </p:tgtEl>
                                        <p:attrNameLst>
                                          <p:attrName>ppt_x</p:attrName>
                                          <p:attrName>ppt_y</p:attrName>
                                        </p:attrNameLst>
                                      </p:cBhvr>
                                    </p:animMotion>
                                    <p:animRot by="1500000">
                                      <p:cBhvr>
                                        <p:cTn id="7" dur="125" fill="hold">
                                          <p:stCondLst>
                                            <p:cond delay="0"/>
                                          </p:stCondLst>
                                        </p:cTn>
                                        <p:tgtEl>
                                          <p:spTgt spid="38917"/>
                                        </p:tgtEl>
                                        <p:attrNameLst>
                                          <p:attrName>r</p:attrName>
                                        </p:attrNameLst>
                                      </p:cBhvr>
                                    </p:animRot>
                                    <p:animRot by="-1500000">
                                      <p:cBhvr>
                                        <p:cTn id="8" dur="125" fill="hold">
                                          <p:stCondLst>
                                            <p:cond delay="125"/>
                                          </p:stCondLst>
                                        </p:cTn>
                                        <p:tgtEl>
                                          <p:spTgt spid="38917"/>
                                        </p:tgtEl>
                                        <p:attrNameLst>
                                          <p:attrName>r</p:attrName>
                                        </p:attrNameLst>
                                      </p:cBhvr>
                                    </p:animRot>
                                    <p:animRot by="-1500000">
                                      <p:cBhvr>
                                        <p:cTn id="9" dur="125" fill="hold">
                                          <p:stCondLst>
                                            <p:cond delay="250"/>
                                          </p:stCondLst>
                                        </p:cTn>
                                        <p:tgtEl>
                                          <p:spTgt spid="38917"/>
                                        </p:tgtEl>
                                        <p:attrNameLst>
                                          <p:attrName>r</p:attrName>
                                        </p:attrNameLst>
                                      </p:cBhvr>
                                    </p:animRot>
                                    <p:animRot by="1500000">
                                      <p:cBhvr>
                                        <p:cTn id="10" dur="125" fill="hold">
                                          <p:stCondLst>
                                            <p:cond delay="375"/>
                                          </p:stCondLst>
                                        </p:cTn>
                                        <p:tgtEl>
                                          <p:spTgt spid="389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DB229D3-DC41-439A-8C89-1FBA077337B2}" type="slidenum">
              <a:rPr lang="en-US" altLang="zh-CN" sz="1400" smtClean="0">
                <a:solidFill>
                  <a:schemeClr val="bg2"/>
                </a:solidFill>
                <a:latin typeface="Arial" pitchFamily="34" charset="0"/>
              </a:rPr>
              <a:pPr eaLnBrk="1" hangingPunct="1"/>
              <a:t>37</a:t>
            </a:fld>
            <a:endParaRPr lang="en-US" altLang="zh-CN" sz="1400" smtClean="0">
              <a:solidFill>
                <a:schemeClr val="bg2"/>
              </a:solidFill>
              <a:latin typeface="Arial" pitchFamily="34" charset="0"/>
            </a:endParaRPr>
          </a:p>
        </p:txBody>
      </p:sp>
      <p:sp>
        <p:nvSpPr>
          <p:cNvPr id="39939" name="Text Box 4"/>
          <p:cNvSpPr txBox="1">
            <a:spLocks noChangeArrowheads="1"/>
          </p:cNvSpPr>
          <p:nvPr/>
        </p:nvSpPr>
        <p:spPr bwMode="auto">
          <a:xfrm>
            <a:off x="1981200" y="685800"/>
            <a:ext cx="51831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a:solidFill>
                  <a:schemeClr val="accent2"/>
                </a:solidFill>
              </a:rPr>
              <a:t>子类对象的初始化</a:t>
            </a:r>
            <a:endParaRPr lang="zh-CN" altLang="en-US" dirty="0"/>
          </a:p>
        </p:txBody>
      </p:sp>
      <p:sp>
        <p:nvSpPr>
          <p:cNvPr id="39940" name="Text Box 5"/>
          <p:cNvSpPr txBox="1">
            <a:spLocks noChangeArrowheads="1"/>
          </p:cNvSpPr>
          <p:nvPr/>
        </p:nvSpPr>
        <p:spPr bwMode="auto">
          <a:xfrm>
            <a:off x="1355725" y="1741488"/>
            <a:ext cx="7104063"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zh-CN" altLang="en-US" sz="2800" b="1" dirty="0">
                <a:solidFill>
                  <a:schemeClr val="accent2"/>
                </a:solidFill>
              </a:rPr>
              <a:t>初始化对象是很结构化的。</a:t>
            </a:r>
          </a:p>
          <a:p>
            <a:pPr eaLnBrk="1" hangingPunct="1"/>
            <a:endParaRPr lang="zh-CN" altLang="en-US" sz="2800" b="1" dirty="0">
              <a:solidFill>
                <a:schemeClr val="accent2"/>
              </a:solidFill>
            </a:endParaRPr>
          </a:p>
          <a:p>
            <a:pPr eaLnBrk="1" hangingPunct="1"/>
            <a:r>
              <a:rPr lang="zh-CN" altLang="en-US" sz="2800" b="1" dirty="0">
                <a:solidFill>
                  <a:schemeClr val="accent2"/>
                </a:solidFill>
                <a:sym typeface="Wingdings" pitchFamily="2" charset="2"/>
              </a:rPr>
              <a:t></a:t>
            </a:r>
            <a:r>
              <a:rPr lang="zh-CN" altLang="en-US" sz="2800" b="1" dirty="0">
                <a:solidFill>
                  <a:schemeClr val="accent2"/>
                </a:solidFill>
              </a:rPr>
              <a:t>在对对象初始化时，分三步：</a:t>
            </a:r>
          </a:p>
          <a:p>
            <a:pPr lvl="1" eaLnBrk="1" hangingPunct="1">
              <a:buFontTx/>
              <a:buChar char="•"/>
            </a:pPr>
            <a:r>
              <a:rPr lang="zh-CN" altLang="en-US" sz="2800" b="1" dirty="0">
                <a:solidFill>
                  <a:schemeClr val="accent2"/>
                </a:solidFill>
              </a:rPr>
              <a:t>分配空间，并初始化为</a:t>
            </a:r>
            <a:r>
              <a:rPr lang="en-US" altLang="zh-CN" sz="2800" b="1" dirty="0">
                <a:solidFill>
                  <a:schemeClr val="accent2"/>
                </a:solidFill>
              </a:rPr>
              <a:t>0</a:t>
            </a:r>
            <a:r>
              <a:rPr lang="zh-CN" altLang="en-US" sz="2800" b="1" dirty="0">
                <a:solidFill>
                  <a:schemeClr val="accent2"/>
                </a:solidFill>
              </a:rPr>
              <a:t>值。</a:t>
            </a:r>
          </a:p>
          <a:p>
            <a:pPr lvl="1" eaLnBrk="1" hangingPunct="1">
              <a:buFontTx/>
              <a:buChar char="•"/>
            </a:pPr>
            <a:r>
              <a:rPr lang="zh-CN" altLang="en-US" sz="2800" b="1" dirty="0">
                <a:solidFill>
                  <a:schemeClr val="accent2"/>
                </a:solidFill>
              </a:rPr>
              <a:t>按继承关系从顶向下显式初始化。</a:t>
            </a:r>
          </a:p>
          <a:p>
            <a:pPr lvl="1" eaLnBrk="1" hangingPunct="1">
              <a:buFontTx/>
              <a:buChar char="•"/>
            </a:pPr>
            <a:r>
              <a:rPr lang="zh-CN" altLang="en-US" sz="2800" b="1" dirty="0">
                <a:solidFill>
                  <a:schemeClr val="accent2"/>
                </a:solidFill>
              </a:rPr>
              <a:t>按继承关系从顶向下调用构造方法。</a:t>
            </a:r>
          </a:p>
          <a:p>
            <a:pPr eaLnBrk="1" hangingPunct="1"/>
            <a:endParaRPr lang="en-US" altLang="zh-CN" sz="2800" b="1" dirty="0">
              <a:solidFill>
                <a:schemeClr val="accent2"/>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DB229D3-DC41-439A-8C89-1FBA077337B2}" type="slidenum">
              <a:rPr lang="en-US" altLang="zh-CN" sz="1400" smtClean="0">
                <a:solidFill>
                  <a:schemeClr val="bg2"/>
                </a:solidFill>
                <a:latin typeface="Arial" pitchFamily="34" charset="0"/>
              </a:rPr>
              <a:pPr eaLnBrk="1" hangingPunct="1"/>
              <a:t>38</a:t>
            </a:fld>
            <a:endParaRPr lang="en-US" altLang="zh-CN" sz="1400" smtClean="0">
              <a:solidFill>
                <a:schemeClr val="bg2"/>
              </a:solidFill>
              <a:latin typeface="Arial" pitchFamily="34" charset="0"/>
            </a:endParaRPr>
          </a:p>
        </p:txBody>
      </p:sp>
      <p:sp>
        <p:nvSpPr>
          <p:cNvPr id="39939" name="Text Box 4"/>
          <p:cNvSpPr txBox="1">
            <a:spLocks noChangeArrowheads="1"/>
          </p:cNvSpPr>
          <p:nvPr/>
        </p:nvSpPr>
        <p:spPr bwMode="auto">
          <a:xfrm>
            <a:off x="1981200" y="685800"/>
            <a:ext cx="51831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a:solidFill>
                  <a:schemeClr val="accent2"/>
                </a:solidFill>
              </a:rPr>
              <a:t>子类对象的初始化</a:t>
            </a:r>
            <a:endParaRPr lang="zh-CN" altLang="en-US" dirty="0"/>
          </a:p>
        </p:txBody>
      </p:sp>
      <p:sp>
        <p:nvSpPr>
          <p:cNvPr id="39940" name="Text Box 5"/>
          <p:cNvSpPr txBox="1">
            <a:spLocks noChangeArrowheads="1"/>
          </p:cNvSpPr>
          <p:nvPr/>
        </p:nvSpPr>
        <p:spPr bwMode="auto">
          <a:xfrm>
            <a:off x="1187624" y="1628800"/>
            <a:ext cx="741618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smtClean="0">
                <a:solidFill>
                  <a:schemeClr val="accent2"/>
                </a:solidFill>
              </a:rPr>
              <a:t>a</a:t>
            </a:r>
            <a:r>
              <a:rPr lang="en-US" altLang="zh-CN" sz="2800" b="1" dirty="0">
                <a:solidFill>
                  <a:schemeClr val="accent2"/>
                </a:solidFill>
              </a:rPr>
              <a:t>. </a:t>
            </a:r>
            <a:r>
              <a:rPr lang="zh-CN" altLang="en-US" sz="2800" b="1" dirty="0">
                <a:solidFill>
                  <a:schemeClr val="accent2"/>
                </a:solidFill>
              </a:rPr>
              <a:t>加载</a:t>
            </a:r>
            <a:r>
              <a:rPr lang="zh-CN" altLang="en-US" sz="2800" b="1" dirty="0" smtClean="0">
                <a:solidFill>
                  <a:schemeClr val="accent2"/>
                </a:solidFill>
              </a:rPr>
              <a:t>类</a:t>
            </a:r>
            <a:endParaRPr lang="en-US" altLang="zh-CN" sz="2800" b="1" dirty="0" smtClean="0">
              <a:solidFill>
                <a:schemeClr val="accent2"/>
              </a:solidFill>
            </a:endParaRPr>
          </a:p>
          <a:p>
            <a:pPr indent="444500" eaLnBrk="1" hangingPunct="1"/>
            <a:r>
              <a:rPr lang="en-US" altLang="zh-CN" b="1" dirty="0" smtClean="0">
                <a:solidFill>
                  <a:schemeClr val="accent2"/>
                </a:solidFill>
              </a:rPr>
              <a:t>1</a:t>
            </a:r>
            <a:r>
              <a:rPr lang="zh-CN" altLang="en-US" b="1" dirty="0" smtClean="0">
                <a:solidFill>
                  <a:schemeClr val="accent2"/>
                </a:solidFill>
              </a:rPr>
              <a:t>、为</a:t>
            </a:r>
            <a:r>
              <a:rPr lang="zh-CN" altLang="en-US" b="1" dirty="0">
                <a:solidFill>
                  <a:schemeClr val="accent2"/>
                </a:solidFill>
              </a:rPr>
              <a:t>父类静态属性分配内存并赋值 </a:t>
            </a:r>
            <a:r>
              <a:rPr lang="en-US" altLang="zh-CN" b="1" dirty="0">
                <a:solidFill>
                  <a:schemeClr val="accent2"/>
                </a:solidFill>
              </a:rPr>
              <a:t>/ </a:t>
            </a:r>
            <a:r>
              <a:rPr lang="zh-CN" altLang="en-US" b="1" dirty="0">
                <a:solidFill>
                  <a:schemeClr val="accent2"/>
                </a:solidFill>
              </a:rPr>
              <a:t>执行父类静态代码段 （按代码顺序）</a:t>
            </a:r>
          </a:p>
          <a:p>
            <a:pPr indent="444500" eaLnBrk="1" hangingPunct="1"/>
            <a:r>
              <a:rPr lang="en-US" altLang="zh-CN" b="1" dirty="0" smtClean="0">
                <a:solidFill>
                  <a:schemeClr val="accent2"/>
                </a:solidFill>
              </a:rPr>
              <a:t>2</a:t>
            </a:r>
            <a:r>
              <a:rPr lang="zh-CN" altLang="en-US" b="1" dirty="0" smtClean="0">
                <a:solidFill>
                  <a:schemeClr val="accent2"/>
                </a:solidFill>
              </a:rPr>
              <a:t>、为</a:t>
            </a:r>
            <a:r>
              <a:rPr lang="zh-CN" altLang="en-US" b="1" dirty="0">
                <a:solidFill>
                  <a:schemeClr val="accent2"/>
                </a:solidFill>
              </a:rPr>
              <a:t>子类静态属性分配内存并赋值 </a:t>
            </a:r>
            <a:r>
              <a:rPr lang="en-US" altLang="zh-CN" b="1" dirty="0">
                <a:solidFill>
                  <a:schemeClr val="accent2"/>
                </a:solidFill>
              </a:rPr>
              <a:t>/ </a:t>
            </a:r>
            <a:r>
              <a:rPr lang="zh-CN" altLang="en-US" b="1" dirty="0">
                <a:solidFill>
                  <a:schemeClr val="accent2"/>
                </a:solidFill>
              </a:rPr>
              <a:t>执行子类静态代码段 （按代码顺序</a:t>
            </a:r>
            <a:r>
              <a:rPr lang="zh-CN" altLang="en-US" b="1" dirty="0" smtClean="0">
                <a:solidFill>
                  <a:schemeClr val="accent2"/>
                </a:solidFill>
              </a:rPr>
              <a:t>）</a:t>
            </a:r>
            <a:endParaRPr lang="en-US" altLang="zh-CN" b="1" dirty="0" smtClean="0">
              <a:solidFill>
                <a:schemeClr val="accent2"/>
              </a:solidFill>
            </a:endParaRPr>
          </a:p>
          <a:p>
            <a:pPr eaLnBrk="1" hangingPunct="1"/>
            <a:endParaRPr lang="zh-CN" altLang="en-US" b="1" dirty="0">
              <a:solidFill>
                <a:schemeClr val="accent2"/>
              </a:solidFill>
            </a:endParaRPr>
          </a:p>
          <a:p>
            <a:pPr eaLnBrk="1" hangingPunct="1"/>
            <a:r>
              <a:rPr lang="en-US" altLang="zh-CN" sz="2800" b="1" dirty="0">
                <a:solidFill>
                  <a:schemeClr val="accent2"/>
                </a:solidFill>
                <a:sym typeface="Wingdings" pitchFamily="2" charset="2"/>
              </a:rPr>
              <a:t>b. </a:t>
            </a:r>
            <a:r>
              <a:rPr lang="zh-CN" altLang="en-US" sz="2800" b="1" dirty="0">
                <a:solidFill>
                  <a:schemeClr val="accent2"/>
                </a:solidFill>
                <a:sym typeface="Wingdings" pitchFamily="2" charset="2"/>
              </a:rPr>
              <a:t>创建对象</a:t>
            </a:r>
          </a:p>
          <a:p>
            <a:pPr indent="541338" eaLnBrk="1" hangingPunct="1"/>
            <a:r>
              <a:rPr lang="en-US" altLang="zh-CN" b="1" dirty="0" smtClean="0">
                <a:solidFill>
                  <a:schemeClr val="accent2"/>
                </a:solidFill>
                <a:sym typeface="Wingdings" pitchFamily="2" charset="2"/>
              </a:rPr>
              <a:t>1</a:t>
            </a:r>
            <a:r>
              <a:rPr lang="zh-CN" altLang="en-US" b="1" dirty="0" smtClean="0">
                <a:solidFill>
                  <a:schemeClr val="accent2"/>
                </a:solidFill>
                <a:sym typeface="Wingdings" pitchFamily="2" charset="2"/>
              </a:rPr>
              <a:t>、为</a:t>
            </a:r>
            <a:r>
              <a:rPr lang="zh-CN" altLang="en-US" b="1" dirty="0">
                <a:solidFill>
                  <a:schemeClr val="accent2"/>
                </a:solidFill>
                <a:sym typeface="Wingdings" pitchFamily="2" charset="2"/>
              </a:rPr>
              <a:t>父类实例属性分配内存并赋值 </a:t>
            </a:r>
            <a:r>
              <a:rPr lang="en-US" altLang="zh-CN" b="1" dirty="0">
                <a:solidFill>
                  <a:schemeClr val="accent2"/>
                </a:solidFill>
                <a:sym typeface="Wingdings" pitchFamily="2" charset="2"/>
              </a:rPr>
              <a:t>/ </a:t>
            </a:r>
            <a:r>
              <a:rPr lang="zh-CN" altLang="en-US" b="1" dirty="0">
                <a:solidFill>
                  <a:schemeClr val="accent2"/>
                </a:solidFill>
                <a:sym typeface="Wingdings" pitchFamily="2" charset="2"/>
              </a:rPr>
              <a:t>执行父类非静态代码段 （按代码顺序）</a:t>
            </a:r>
          </a:p>
          <a:p>
            <a:pPr indent="541338" eaLnBrk="1" hangingPunct="1"/>
            <a:r>
              <a:rPr lang="en-US" altLang="zh-CN" b="1" dirty="0" smtClean="0">
                <a:solidFill>
                  <a:schemeClr val="accent2"/>
                </a:solidFill>
                <a:sym typeface="Wingdings" pitchFamily="2" charset="2"/>
              </a:rPr>
              <a:t>2</a:t>
            </a:r>
            <a:r>
              <a:rPr lang="zh-CN" altLang="en-US" b="1" dirty="0" smtClean="0">
                <a:solidFill>
                  <a:schemeClr val="accent2"/>
                </a:solidFill>
                <a:sym typeface="Wingdings" pitchFamily="2" charset="2"/>
              </a:rPr>
              <a:t>、执行</a:t>
            </a:r>
            <a:r>
              <a:rPr lang="zh-CN" altLang="en-US" b="1" dirty="0">
                <a:solidFill>
                  <a:schemeClr val="accent2"/>
                </a:solidFill>
                <a:sym typeface="Wingdings" pitchFamily="2" charset="2"/>
              </a:rPr>
              <a:t>父类构造器</a:t>
            </a:r>
          </a:p>
          <a:p>
            <a:pPr indent="541338" eaLnBrk="1" hangingPunct="1"/>
            <a:r>
              <a:rPr lang="en-US" altLang="zh-CN" b="1" dirty="0" smtClean="0">
                <a:solidFill>
                  <a:schemeClr val="accent2"/>
                </a:solidFill>
                <a:sym typeface="Wingdings" pitchFamily="2" charset="2"/>
              </a:rPr>
              <a:t>3</a:t>
            </a:r>
            <a:r>
              <a:rPr lang="zh-CN" altLang="en-US" b="1" dirty="0" smtClean="0">
                <a:solidFill>
                  <a:schemeClr val="accent2"/>
                </a:solidFill>
                <a:sym typeface="Wingdings" pitchFamily="2" charset="2"/>
              </a:rPr>
              <a:t>、为</a:t>
            </a:r>
            <a:r>
              <a:rPr lang="zh-CN" altLang="en-US" b="1" dirty="0">
                <a:solidFill>
                  <a:schemeClr val="accent2"/>
                </a:solidFill>
                <a:sym typeface="Wingdings" pitchFamily="2" charset="2"/>
              </a:rPr>
              <a:t>子类实例属性分配内存并赋值 </a:t>
            </a:r>
            <a:r>
              <a:rPr lang="en-US" altLang="zh-CN" b="1" dirty="0">
                <a:solidFill>
                  <a:schemeClr val="accent2"/>
                </a:solidFill>
                <a:sym typeface="Wingdings" pitchFamily="2" charset="2"/>
              </a:rPr>
              <a:t>/ </a:t>
            </a:r>
            <a:r>
              <a:rPr lang="zh-CN" altLang="en-US" b="1" dirty="0">
                <a:solidFill>
                  <a:schemeClr val="accent2"/>
                </a:solidFill>
                <a:sym typeface="Wingdings" pitchFamily="2" charset="2"/>
              </a:rPr>
              <a:t>执行子类非静态代码段 （按代码顺序）</a:t>
            </a:r>
          </a:p>
          <a:p>
            <a:pPr indent="541338" eaLnBrk="1" hangingPunct="1"/>
            <a:r>
              <a:rPr lang="en-US" altLang="zh-CN" b="1" dirty="0" smtClean="0">
                <a:solidFill>
                  <a:schemeClr val="accent2"/>
                </a:solidFill>
                <a:sym typeface="Wingdings" pitchFamily="2" charset="2"/>
              </a:rPr>
              <a:t>4</a:t>
            </a:r>
            <a:r>
              <a:rPr lang="zh-CN" altLang="en-US" b="1" dirty="0" smtClean="0">
                <a:solidFill>
                  <a:schemeClr val="accent2"/>
                </a:solidFill>
                <a:sym typeface="Wingdings" pitchFamily="2" charset="2"/>
              </a:rPr>
              <a:t>、执行</a:t>
            </a:r>
            <a:r>
              <a:rPr lang="zh-CN" altLang="en-US" b="1" dirty="0">
                <a:solidFill>
                  <a:schemeClr val="accent2"/>
                </a:solidFill>
                <a:sym typeface="Wingdings" pitchFamily="2" charset="2"/>
              </a:rPr>
              <a:t>子类构造器</a:t>
            </a:r>
            <a:endParaRPr lang="en-US" altLang="zh-CN" b="1" dirty="0">
              <a:solidFill>
                <a:schemeClr val="accent2"/>
              </a:solidFill>
            </a:endParaRPr>
          </a:p>
        </p:txBody>
      </p:sp>
    </p:spTree>
    <p:extLst>
      <p:ext uri="{BB962C8B-B14F-4D97-AF65-F5344CB8AC3E}">
        <p14:creationId xmlns:p14="http://schemas.microsoft.com/office/powerpoint/2010/main" val="25109613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563647F-9DEE-4327-97B7-C1BB4BFF4DCC}" type="slidenum">
              <a:rPr lang="en-US" altLang="zh-CN" sz="1400" smtClean="0">
                <a:solidFill>
                  <a:schemeClr val="bg2"/>
                </a:solidFill>
                <a:latin typeface="Arial" pitchFamily="34" charset="0"/>
              </a:rPr>
              <a:pPr eaLnBrk="1" hangingPunct="1"/>
              <a:t>39</a:t>
            </a:fld>
            <a:endParaRPr lang="en-US" altLang="zh-CN" sz="1400" smtClean="0">
              <a:solidFill>
                <a:schemeClr val="bg2"/>
              </a:solidFill>
              <a:latin typeface="Arial" pitchFamily="34" charset="0"/>
            </a:endParaRPr>
          </a:p>
        </p:txBody>
      </p:sp>
      <p:sp>
        <p:nvSpPr>
          <p:cNvPr id="40963" name="Text Box 4"/>
          <p:cNvSpPr txBox="1">
            <a:spLocks noChangeArrowheads="1"/>
          </p:cNvSpPr>
          <p:nvPr/>
        </p:nvSpPr>
        <p:spPr bwMode="auto">
          <a:xfrm>
            <a:off x="1116013" y="566738"/>
            <a:ext cx="55768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调用父类构造方法</a:t>
            </a:r>
            <a:endParaRPr lang="zh-CN" altLang="en-US"/>
          </a:p>
        </p:txBody>
      </p:sp>
      <p:sp>
        <p:nvSpPr>
          <p:cNvPr id="40964" name="Text Box 5"/>
          <p:cNvSpPr txBox="1">
            <a:spLocks noChangeArrowheads="1"/>
          </p:cNvSpPr>
          <p:nvPr/>
        </p:nvSpPr>
        <p:spPr bwMode="auto">
          <a:xfrm>
            <a:off x="914400" y="1524000"/>
            <a:ext cx="7543800" cy="502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accent2"/>
                </a:solidFill>
                <a:sym typeface="Wingdings" pitchFamily="2" charset="2"/>
              </a:rPr>
              <a:t></a:t>
            </a:r>
            <a:r>
              <a:rPr lang="zh-CN" altLang="en-US" sz="2800" b="1">
                <a:solidFill>
                  <a:schemeClr val="accent2"/>
                </a:solidFill>
              </a:rPr>
              <a:t>缺省是不带参数的构造方法。</a:t>
            </a:r>
          </a:p>
          <a:p>
            <a:pPr eaLnBrk="1" hangingPunct="1"/>
            <a:r>
              <a:rPr lang="zh-CN" altLang="en-US" sz="2800" b="1">
                <a:solidFill>
                  <a:schemeClr val="accent2"/>
                </a:solidFill>
                <a:sym typeface="Wingdings" pitchFamily="2" charset="2"/>
              </a:rPr>
              <a:t></a:t>
            </a:r>
            <a:r>
              <a:rPr lang="zh-CN" altLang="en-US" sz="2800" b="1">
                <a:solidFill>
                  <a:schemeClr val="accent2"/>
                </a:solidFill>
              </a:rPr>
              <a:t>如果需要调用特殊的父类构造方法，则需在</a:t>
            </a:r>
          </a:p>
          <a:p>
            <a:pPr eaLnBrk="1" hangingPunct="1"/>
            <a:r>
              <a:rPr lang="zh-CN" altLang="en-US" sz="2800" b="1">
                <a:solidFill>
                  <a:schemeClr val="accent2"/>
                </a:solidFill>
              </a:rPr>
              <a:t>子类构造方法中第一行通过</a:t>
            </a:r>
            <a:r>
              <a:rPr lang="en-US" altLang="zh-CN" sz="2800" b="1">
                <a:solidFill>
                  <a:schemeClr val="accent2"/>
                </a:solidFill>
              </a:rPr>
              <a:t>super( … )</a:t>
            </a:r>
            <a:r>
              <a:rPr lang="zh-CN" altLang="en-US" sz="2800" b="1">
                <a:solidFill>
                  <a:schemeClr val="accent2"/>
                </a:solidFill>
              </a:rPr>
              <a:t>调用。</a:t>
            </a:r>
            <a:endParaRPr lang="zh-CN" altLang="en-US" sz="2800" b="1"/>
          </a:p>
          <a:p>
            <a:pPr eaLnBrk="1" hangingPunct="1"/>
            <a:r>
              <a:rPr lang="en-US" altLang="zh-CN" b="1"/>
              <a:t>class Employee{ ...</a:t>
            </a:r>
          </a:p>
          <a:p>
            <a:pPr eaLnBrk="1" hangingPunct="1"/>
            <a:r>
              <a:rPr lang="en-US" altLang="zh-CN" b="1"/>
              <a:t>	public Employee( String n){</a:t>
            </a:r>
          </a:p>
          <a:p>
            <a:pPr eaLnBrk="1" hangingPunct="1"/>
            <a:r>
              <a:rPr lang="en-US" altLang="zh-CN" b="1"/>
              <a:t>		name=n;</a:t>
            </a:r>
          </a:p>
          <a:p>
            <a:pPr eaLnBrk="1" hangingPunct="1"/>
            <a:r>
              <a:rPr lang="en-US" altLang="zh-CN" b="1"/>
              <a:t>			}</a:t>
            </a:r>
          </a:p>
          <a:p>
            <a:pPr eaLnBrk="1" hangingPunct="1"/>
            <a:r>
              <a:rPr lang="en-US" altLang="zh-CN" b="1"/>
              <a:t>		}</a:t>
            </a:r>
          </a:p>
          <a:p>
            <a:pPr eaLnBrk="1" hangingPunct="1"/>
            <a:r>
              <a:rPr lang="en-US" altLang="zh-CN" b="1"/>
              <a:t>class Manager entends Emplyee{</a:t>
            </a:r>
          </a:p>
          <a:p>
            <a:pPr eaLnBrk="1" hangingPunct="1"/>
            <a:r>
              <a:rPr lang="en-US" altLang="zh-CN" b="1"/>
              <a:t>	public Manager( String s,String d){</a:t>
            </a:r>
          </a:p>
          <a:p>
            <a:pPr eaLnBrk="1" hangingPunct="1"/>
            <a:r>
              <a:rPr lang="en-US" altLang="zh-CN" b="1"/>
              <a:t>		super(s);</a:t>
            </a:r>
          </a:p>
          <a:p>
            <a:pPr eaLnBrk="1" hangingPunct="1"/>
            <a:r>
              <a:rPr lang="en-US" altLang="zh-CN" b="1"/>
              <a:t>		... }</a:t>
            </a:r>
          </a:p>
          <a:p>
            <a:pPr eaLnBrk="1" hangingPunct="1"/>
            <a:r>
              <a:rPr lang="en-US" altLang="zh-CN" b="1"/>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8347F0C-1F02-41C1-ADCE-8B5753B0E690}" type="slidenum">
              <a:rPr lang="en-US" altLang="zh-CN" sz="1400" smtClean="0">
                <a:solidFill>
                  <a:schemeClr val="bg2"/>
                </a:solidFill>
                <a:latin typeface="Arial" pitchFamily="34" charset="0"/>
              </a:rPr>
              <a:pPr eaLnBrk="1" hangingPunct="1"/>
              <a:t>4</a:t>
            </a:fld>
            <a:endParaRPr lang="en-US" altLang="zh-CN" sz="1400" smtClean="0">
              <a:solidFill>
                <a:schemeClr val="bg2"/>
              </a:solidFill>
              <a:latin typeface="Arial" pitchFamily="34" charset="0"/>
            </a:endParaRPr>
          </a:p>
        </p:txBody>
      </p:sp>
      <p:sp>
        <p:nvSpPr>
          <p:cNvPr id="6147" name="Text Box 4"/>
          <p:cNvSpPr txBox="1">
            <a:spLocks noChangeArrowheads="1"/>
          </p:cNvSpPr>
          <p:nvPr/>
        </p:nvSpPr>
        <p:spPr bwMode="auto">
          <a:xfrm>
            <a:off x="2117725" y="649288"/>
            <a:ext cx="2235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类和对象</a:t>
            </a:r>
            <a:endParaRPr lang="zh-CN" altLang="en-US"/>
          </a:p>
        </p:txBody>
      </p:sp>
      <p:sp>
        <p:nvSpPr>
          <p:cNvPr id="6148" name="Text Box 5"/>
          <p:cNvSpPr txBox="1">
            <a:spLocks noChangeArrowheads="1"/>
          </p:cNvSpPr>
          <p:nvPr/>
        </p:nvSpPr>
        <p:spPr bwMode="auto">
          <a:xfrm>
            <a:off x="762000" y="1752600"/>
            <a:ext cx="81676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zh-CN" altLang="en-US" sz="2800" b="1" dirty="0">
                <a:solidFill>
                  <a:schemeClr val="accent2"/>
                </a:solidFill>
              </a:rPr>
              <a:t>类是特定类型对象的定义，包括：对象包含的</a:t>
            </a:r>
          </a:p>
          <a:p>
            <a:pPr eaLnBrk="1" hangingPunct="1"/>
            <a:r>
              <a:rPr lang="zh-CN" altLang="en-US" sz="2800" b="1" dirty="0">
                <a:solidFill>
                  <a:schemeClr val="accent2"/>
                </a:solidFill>
              </a:rPr>
              <a:t>    数据、对象的创建及对象对自身数据操作的方法。</a:t>
            </a:r>
          </a:p>
          <a:p>
            <a:pPr eaLnBrk="1" hangingPunct="1"/>
            <a:endParaRPr lang="zh-CN" altLang="en-US" sz="2800" b="1" dirty="0">
              <a:solidFill>
                <a:schemeClr val="accent2"/>
              </a:solidFill>
            </a:endParaRPr>
          </a:p>
          <a:p>
            <a:pPr eaLnBrk="1" hangingPunct="1"/>
            <a:r>
              <a:rPr lang="zh-CN" altLang="en-US" sz="2800" b="1" dirty="0">
                <a:solidFill>
                  <a:schemeClr val="accent2"/>
                </a:solidFill>
                <a:sym typeface="Wingdings" pitchFamily="2" charset="2"/>
              </a:rPr>
              <a:t></a:t>
            </a:r>
            <a:r>
              <a:rPr lang="zh-CN" altLang="en-US" sz="2800" b="1" dirty="0">
                <a:solidFill>
                  <a:schemeClr val="accent2"/>
                </a:solidFill>
              </a:rPr>
              <a:t>类是创建对象的模板，对象是类的实例。</a:t>
            </a:r>
          </a:p>
          <a:p>
            <a:pPr eaLnBrk="1" hangingPunct="1"/>
            <a:endParaRPr lang="zh-CN" altLang="en-US" sz="2800" b="1" dirty="0">
              <a:solidFill>
                <a:schemeClr val="accent2"/>
              </a:solidFill>
            </a:endParaRPr>
          </a:p>
          <a:p>
            <a:pPr eaLnBrk="1" hangingPunct="1"/>
            <a:r>
              <a:rPr lang="zh-CN" altLang="en-US" sz="2800" b="1" dirty="0">
                <a:solidFill>
                  <a:schemeClr val="accent2"/>
                </a:solidFill>
                <a:sym typeface="Wingdings" pitchFamily="2" charset="2"/>
              </a:rPr>
              <a:t></a:t>
            </a:r>
            <a:r>
              <a:rPr lang="zh-CN" altLang="en-US" sz="2800" b="1" dirty="0">
                <a:solidFill>
                  <a:schemeClr val="accent2"/>
                </a:solidFill>
              </a:rPr>
              <a:t>声明对象变量之后，还不能使用对象。必须用运算符</a:t>
            </a:r>
            <a:r>
              <a:rPr lang="en-US" altLang="zh-CN" sz="2800" b="1" dirty="0">
                <a:solidFill>
                  <a:schemeClr val="accent2"/>
                </a:solidFill>
              </a:rPr>
              <a:t>new</a:t>
            </a:r>
            <a:r>
              <a:rPr lang="zh-CN" altLang="en-US" sz="2800" b="1" dirty="0">
                <a:solidFill>
                  <a:schemeClr val="accent2"/>
                </a:solidFill>
              </a:rPr>
              <a:t>创建对象实体之后，才能使用对象。</a:t>
            </a:r>
            <a:endParaRPr lang="en-US" altLang="zh-CN" sz="2800" b="1" dirty="0">
              <a:solidFill>
                <a:schemeClr val="accent2"/>
              </a:solidFill>
            </a:endParaRPr>
          </a:p>
          <a:p>
            <a:pPr eaLnBrk="1" hangingPunct="1"/>
            <a:r>
              <a:rPr lang="en-US" altLang="zh-CN" sz="2800" b="1" dirty="0">
                <a:solidFill>
                  <a:schemeClr val="accent2"/>
                </a:solidFill>
              </a:rPr>
              <a:t>	new</a:t>
            </a:r>
            <a:r>
              <a:rPr lang="zh-CN" altLang="en-US" sz="2800" b="1" dirty="0">
                <a:solidFill>
                  <a:schemeClr val="accent2"/>
                </a:solidFill>
              </a:rPr>
              <a:t>关键字的作用：</a:t>
            </a:r>
          </a:p>
          <a:p>
            <a:pPr lvl="2" eaLnBrk="1" hangingPunct="1">
              <a:buFont typeface="Wingdings" pitchFamily="2" charset="2"/>
              <a:buChar char="ü"/>
            </a:pPr>
            <a:r>
              <a:rPr lang="zh-CN" altLang="en-US" b="1" dirty="0">
                <a:solidFill>
                  <a:schemeClr val="accent2"/>
                </a:solidFill>
              </a:rPr>
              <a:t>为对象分配内存空间。</a:t>
            </a:r>
          </a:p>
          <a:p>
            <a:pPr lvl="2" eaLnBrk="1" hangingPunct="1">
              <a:buFont typeface="Wingdings" pitchFamily="2" charset="2"/>
              <a:buChar char="ü"/>
            </a:pPr>
            <a:r>
              <a:rPr lang="zh-CN" altLang="en-US" b="1" dirty="0">
                <a:solidFill>
                  <a:schemeClr val="accent2"/>
                </a:solidFill>
              </a:rPr>
              <a:t>引起对象构造方法的调用。</a:t>
            </a:r>
          </a:p>
          <a:p>
            <a:pPr lvl="2" eaLnBrk="1" hangingPunct="1">
              <a:buFont typeface="Wingdings" pitchFamily="2" charset="2"/>
              <a:buChar char="ü"/>
            </a:pPr>
            <a:r>
              <a:rPr lang="zh-CN" altLang="en-US" b="1" dirty="0">
                <a:solidFill>
                  <a:schemeClr val="accent2"/>
                </a:solidFill>
              </a:rPr>
              <a:t>为对象返回一个引用。</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0FCA1EA-717B-44D1-B19B-4EC27676DAAD}" type="slidenum">
              <a:rPr lang="en-US" altLang="zh-CN" sz="1400" smtClean="0">
                <a:solidFill>
                  <a:schemeClr val="bg2"/>
                </a:solidFill>
                <a:latin typeface="Arial" pitchFamily="34" charset="0"/>
              </a:rPr>
              <a:pPr eaLnBrk="1" hangingPunct="1"/>
              <a:t>40</a:t>
            </a:fld>
            <a:endParaRPr lang="en-US" altLang="zh-CN" sz="1400" smtClean="0">
              <a:solidFill>
                <a:schemeClr val="bg2"/>
              </a:solidFill>
              <a:latin typeface="Arial" pitchFamily="34" charset="0"/>
            </a:endParaRPr>
          </a:p>
        </p:txBody>
      </p:sp>
      <p:sp>
        <p:nvSpPr>
          <p:cNvPr id="31747" name="Rectangle 2"/>
          <p:cNvSpPr>
            <a:spLocks noGrp="1" noChangeArrowheads="1"/>
          </p:cNvSpPr>
          <p:nvPr>
            <p:ph type="title"/>
          </p:nvPr>
        </p:nvSpPr>
        <p:spPr/>
        <p:txBody>
          <a:bodyPr/>
          <a:lstStyle/>
          <a:p>
            <a:pPr algn="ctr" eaLnBrk="1" hangingPunct="1"/>
            <a:r>
              <a:rPr lang="zh-CN" altLang="en-US" b="1" smtClean="0">
                <a:solidFill>
                  <a:schemeClr val="accent2"/>
                </a:solidFill>
              </a:rPr>
              <a:t>对象实例化过程</a:t>
            </a:r>
          </a:p>
        </p:txBody>
      </p:sp>
      <p:sp>
        <p:nvSpPr>
          <p:cNvPr id="79877" name="Text Box 5"/>
          <p:cNvSpPr txBox="1">
            <a:spLocks noChangeArrowheads="1"/>
          </p:cNvSpPr>
          <p:nvPr/>
        </p:nvSpPr>
        <p:spPr bwMode="auto">
          <a:xfrm>
            <a:off x="1000125" y="1500188"/>
            <a:ext cx="80010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dirty="0">
                <a:solidFill>
                  <a:srgbClr val="0070C0"/>
                </a:solidFill>
              </a:rPr>
              <a:t>class Meal</a:t>
            </a:r>
            <a:r>
              <a:rPr lang="en-US" altLang="zh-CN" sz="2000" b="1" dirty="0">
                <a:solidFill>
                  <a:schemeClr val="accent2"/>
                </a:solidFill>
              </a:rPr>
              <a:t>{ Meal() {</a:t>
            </a:r>
            <a:r>
              <a:rPr lang="en-US" altLang="zh-CN" sz="2000" b="1" dirty="0" err="1">
                <a:solidFill>
                  <a:schemeClr val="accent2"/>
                </a:solidFill>
              </a:rPr>
              <a:t>System.out.println</a:t>
            </a:r>
            <a:r>
              <a:rPr lang="en-US" altLang="zh-CN" sz="2000" b="1" dirty="0">
                <a:solidFill>
                  <a:schemeClr val="accent2"/>
                </a:solidFill>
              </a:rPr>
              <a:t>("Meal()");} }</a:t>
            </a:r>
          </a:p>
          <a:p>
            <a:pPr eaLnBrk="1" hangingPunct="1"/>
            <a:r>
              <a:rPr lang="en-US" altLang="zh-CN" sz="2000" b="1" dirty="0">
                <a:solidFill>
                  <a:srgbClr val="0070C0"/>
                </a:solidFill>
              </a:rPr>
              <a:t>class Bread</a:t>
            </a:r>
            <a:r>
              <a:rPr lang="en-US" altLang="zh-CN" sz="2000" b="1" dirty="0">
                <a:solidFill>
                  <a:schemeClr val="accent2"/>
                </a:solidFill>
              </a:rPr>
              <a:t>{ Bread() {</a:t>
            </a:r>
            <a:r>
              <a:rPr lang="en-US" altLang="zh-CN" sz="2000" b="1" dirty="0" err="1">
                <a:solidFill>
                  <a:schemeClr val="accent2"/>
                </a:solidFill>
              </a:rPr>
              <a:t>System.out.println</a:t>
            </a:r>
            <a:r>
              <a:rPr lang="en-US" altLang="zh-CN" sz="2000" b="1" dirty="0">
                <a:solidFill>
                  <a:schemeClr val="accent2"/>
                </a:solidFill>
              </a:rPr>
              <a:t>("Bread()");} }</a:t>
            </a:r>
          </a:p>
          <a:p>
            <a:pPr eaLnBrk="1" hangingPunct="1"/>
            <a:r>
              <a:rPr lang="en-US" altLang="zh-CN" sz="2000" b="1" dirty="0">
                <a:solidFill>
                  <a:srgbClr val="0070C0"/>
                </a:solidFill>
              </a:rPr>
              <a:t>class Cheese</a:t>
            </a:r>
            <a:r>
              <a:rPr lang="en-US" altLang="zh-CN" sz="2000" b="1" dirty="0">
                <a:solidFill>
                  <a:schemeClr val="accent2"/>
                </a:solidFill>
              </a:rPr>
              <a:t>{ Cheese() {</a:t>
            </a:r>
            <a:r>
              <a:rPr lang="en-US" altLang="zh-CN" sz="2000" b="1" dirty="0" err="1">
                <a:solidFill>
                  <a:schemeClr val="accent2"/>
                </a:solidFill>
              </a:rPr>
              <a:t>System.out.println</a:t>
            </a:r>
            <a:r>
              <a:rPr lang="en-US" altLang="zh-CN" sz="2000" b="1" dirty="0">
                <a:solidFill>
                  <a:schemeClr val="accent2"/>
                </a:solidFill>
              </a:rPr>
              <a:t>("Cheese()");} }</a:t>
            </a:r>
          </a:p>
          <a:p>
            <a:pPr eaLnBrk="1" hangingPunct="1"/>
            <a:r>
              <a:rPr lang="en-US" altLang="zh-CN" sz="2000" b="1" dirty="0">
                <a:solidFill>
                  <a:srgbClr val="0070C0"/>
                </a:solidFill>
              </a:rPr>
              <a:t>class Lettuce</a:t>
            </a:r>
            <a:r>
              <a:rPr lang="en-US" altLang="zh-CN" sz="2000" b="1" dirty="0">
                <a:solidFill>
                  <a:schemeClr val="accent2"/>
                </a:solidFill>
              </a:rPr>
              <a:t>{ Lettuce() {</a:t>
            </a:r>
            <a:r>
              <a:rPr lang="en-US" altLang="zh-CN" sz="2000" b="1" dirty="0" err="1">
                <a:solidFill>
                  <a:schemeClr val="accent2"/>
                </a:solidFill>
              </a:rPr>
              <a:t>System.out.println</a:t>
            </a:r>
            <a:r>
              <a:rPr lang="en-US" altLang="zh-CN" sz="2000" b="1" dirty="0">
                <a:solidFill>
                  <a:schemeClr val="accent2"/>
                </a:solidFill>
              </a:rPr>
              <a:t>("Lettuce()");} }</a:t>
            </a:r>
          </a:p>
          <a:p>
            <a:pPr eaLnBrk="1" hangingPunct="1"/>
            <a:r>
              <a:rPr lang="en-US" altLang="zh-CN" sz="2000" b="1" dirty="0">
                <a:solidFill>
                  <a:srgbClr val="0070C0"/>
                </a:solidFill>
              </a:rPr>
              <a:t>class Lunch extends Meal</a:t>
            </a:r>
            <a:r>
              <a:rPr lang="en-US" altLang="zh-CN" sz="2000" b="1" dirty="0">
                <a:solidFill>
                  <a:schemeClr val="accent2"/>
                </a:solidFill>
              </a:rPr>
              <a:t>{ Lunch() {</a:t>
            </a:r>
            <a:r>
              <a:rPr lang="en-US" altLang="zh-CN" sz="2000" b="1" dirty="0" err="1">
                <a:solidFill>
                  <a:schemeClr val="accent2"/>
                </a:solidFill>
              </a:rPr>
              <a:t>System.out.println</a:t>
            </a:r>
            <a:r>
              <a:rPr lang="en-US" altLang="zh-CN" sz="2000" b="1" dirty="0">
                <a:solidFill>
                  <a:schemeClr val="accent2"/>
                </a:solidFill>
              </a:rPr>
              <a:t>("Lunch()");} }</a:t>
            </a:r>
          </a:p>
          <a:p>
            <a:pPr eaLnBrk="1" hangingPunct="1"/>
            <a:r>
              <a:rPr lang="en-US" altLang="zh-CN" sz="2000" b="1" dirty="0">
                <a:solidFill>
                  <a:srgbClr val="0070C0"/>
                </a:solidFill>
              </a:rPr>
              <a:t>class </a:t>
            </a:r>
            <a:r>
              <a:rPr lang="en-US" altLang="zh-CN" sz="2000" b="1" dirty="0" err="1">
                <a:solidFill>
                  <a:srgbClr val="0070C0"/>
                </a:solidFill>
              </a:rPr>
              <a:t>PortableLunch</a:t>
            </a:r>
            <a:r>
              <a:rPr lang="en-US" altLang="zh-CN" sz="2000" b="1" dirty="0">
                <a:solidFill>
                  <a:srgbClr val="0070C0"/>
                </a:solidFill>
              </a:rPr>
              <a:t> extends Lunch </a:t>
            </a:r>
            <a:r>
              <a:rPr lang="en-US" altLang="zh-CN" sz="2000" b="1" dirty="0">
                <a:solidFill>
                  <a:schemeClr val="accent2"/>
                </a:solidFill>
              </a:rPr>
              <a:t>{ </a:t>
            </a:r>
            <a:r>
              <a:rPr lang="en-US" altLang="zh-CN" sz="2000" b="1" dirty="0" err="1">
                <a:solidFill>
                  <a:schemeClr val="accent2"/>
                </a:solidFill>
              </a:rPr>
              <a:t>PortableLunch</a:t>
            </a:r>
            <a:r>
              <a:rPr lang="en-US" altLang="zh-CN" sz="2000" b="1" dirty="0">
                <a:solidFill>
                  <a:schemeClr val="accent2"/>
                </a:solidFill>
              </a:rPr>
              <a:t>() {</a:t>
            </a:r>
            <a:r>
              <a:rPr lang="en-US" altLang="zh-CN" sz="2000" b="1" dirty="0" err="1">
                <a:solidFill>
                  <a:schemeClr val="accent2"/>
                </a:solidFill>
              </a:rPr>
              <a:t>System.out.println</a:t>
            </a:r>
            <a:r>
              <a:rPr lang="en-US" altLang="zh-CN" sz="2000" b="1" dirty="0">
                <a:solidFill>
                  <a:schemeClr val="accent2"/>
                </a:solidFill>
              </a:rPr>
              <a:t>("</a:t>
            </a:r>
            <a:r>
              <a:rPr lang="en-US" altLang="zh-CN" sz="2000" b="1" dirty="0" err="1">
                <a:solidFill>
                  <a:schemeClr val="accent2"/>
                </a:solidFill>
              </a:rPr>
              <a:t>PortableLunch</a:t>
            </a:r>
            <a:r>
              <a:rPr lang="en-US" altLang="zh-CN" sz="2000" b="1" dirty="0">
                <a:solidFill>
                  <a:schemeClr val="accent2"/>
                </a:solidFill>
              </a:rPr>
              <a:t>()");} }</a:t>
            </a:r>
          </a:p>
          <a:p>
            <a:pPr eaLnBrk="1" hangingPunct="1"/>
            <a:r>
              <a:rPr lang="en-US" altLang="zh-CN" sz="2000" b="1" dirty="0">
                <a:solidFill>
                  <a:srgbClr val="0070C0"/>
                </a:solidFill>
              </a:rPr>
              <a:t>public class Sandwich extends </a:t>
            </a:r>
            <a:r>
              <a:rPr lang="en-US" altLang="zh-CN" sz="2000" b="1" dirty="0" err="1">
                <a:solidFill>
                  <a:srgbClr val="0070C0"/>
                </a:solidFill>
              </a:rPr>
              <a:t>PortableLunch</a:t>
            </a:r>
            <a:r>
              <a:rPr lang="en-US" altLang="zh-CN" sz="2000" b="1" dirty="0">
                <a:solidFill>
                  <a:schemeClr val="accent2"/>
                </a:solidFill>
              </a:rPr>
              <a:t>{</a:t>
            </a:r>
          </a:p>
          <a:p>
            <a:pPr eaLnBrk="1" hangingPunct="1"/>
            <a:r>
              <a:rPr lang="en-US" altLang="zh-CN" sz="2000" b="1" dirty="0">
                <a:solidFill>
                  <a:schemeClr val="accent2"/>
                </a:solidFill>
              </a:rPr>
              <a:t>	private Bread b = new Bread();</a:t>
            </a:r>
          </a:p>
          <a:p>
            <a:pPr eaLnBrk="1" hangingPunct="1"/>
            <a:r>
              <a:rPr lang="en-US" altLang="zh-CN" sz="2000" b="1" dirty="0">
                <a:solidFill>
                  <a:schemeClr val="accent2"/>
                </a:solidFill>
              </a:rPr>
              <a:t>	private Cheese c = new Cheese();</a:t>
            </a:r>
          </a:p>
          <a:p>
            <a:pPr eaLnBrk="1" hangingPunct="1"/>
            <a:r>
              <a:rPr lang="en-US" altLang="zh-CN" sz="2000" b="1" dirty="0">
                <a:solidFill>
                  <a:schemeClr val="accent2"/>
                </a:solidFill>
              </a:rPr>
              <a:t>	private Lettuce l = new Lettuce();</a:t>
            </a:r>
          </a:p>
          <a:p>
            <a:pPr eaLnBrk="1" hangingPunct="1"/>
            <a:r>
              <a:rPr lang="en-US" altLang="zh-CN" sz="2000" b="1" dirty="0">
                <a:solidFill>
                  <a:schemeClr val="accent2"/>
                </a:solidFill>
              </a:rPr>
              <a:t>	public Sandwich() {</a:t>
            </a:r>
            <a:r>
              <a:rPr lang="en-US" altLang="zh-CN" sz="2000" b="1" dirty="0" err="1">
                <a:solidFill>
                  <a:schemeClr val="accent2"/>
                </a:solidFill>
              </a:rPr>
              <a:t>System.out.println</a:t>
            </a:r>
            <a:r>
              <a:rPr lang="en-US" altLang="zh-CN" sz="2000" b="1" dirty="0">
                <a:solidFill>
                  <a:schemeClr val="accent2"/>
                </a:solidFill>
              </a:rPr>
              <a:t>("Sandwich()");}</a:t>
            </a:r>
          </a:p>
          <a:p>
            <a:pPr eaLnBrk="1" hangingPunct="1"/>
            <a:r>
              <a:rPr lang="en-US" altLang="zh-CN" sz="2000" b="1" dirty="0">
                <a:solidFill>
                  <a:schemeClr val="accent2"/>
                </a:solidFill>
              </a:rPr>
              <a:t>	static{</a:t>
            </a:r>
            <a:r>
              <a:rPr lang="en-US" altLang="zh-CN" sz="2000" b="1" dirty="0" err="1">
                <a:solidFill>
                  <a:schemeClr val="accent2"/>
                </a:solidFill>
              </a:rPr>
              <a:t>System.out.println</a:t>
            </a:r>
            <a:r>
              <a:rPr lang="en-US" altLang="zh-CN" sz="2000" b="1" dirty="0">
                <a:solidFill>
                  <a:schemeClr val="accent2"/>
                </a:solidFill>
              </a:rPr>
              <a:t>("Static statement");}</a:t>
            </a:r>
          </a:p>
          <a:p>
            <a:pPr eaLnBrk="1" hangingPunct="1"/>
            <a:r>
              <a:rPr lang="en-US" altLang="zh-CN" sz="2000" b="1" dirty="0">
                <a:solidFill>
                  <a:schemeClr val="accent2"/>
                </a:solidFill>
              </a:rPr>
              <a:t>	public static void main(String[] </a:t>
            </a:r>
            <a:r>
              <a:rPr lang="en-US" altLang="zh-CN" sz="2000" b="1" dirty="0" err="1">
                <a:solidFill>
                  <a:schemeClr val="accent2"/>
                </a:solidFill>
              </a:rPr>
              <a:t>args</a:t>
            </a:r>
            <a:r>
              <a:rPr lang="en-US" altLang="zh-CN" sz="2000" b="1" dirty="0">
                <a:solidFill>
                  <a:schemeClr val="accent2"/>
                </a:solidFill>
              </a:rPr>
              <a:t>) {</a:t>
            </a:r>
          </a:p>
          <a:p>
            <a:pPr eaLnBrk="1" hangingPunct="1"/>
            <a:r>
              <a:rPr lang="en-US" altLang="zh-CN" sz="2000" b="1" dirty="0">
                <a:solidFill>
                  <a:schemeClr val="accent2"/>
                </a:solidFill>
              </a:rPr>
              <a:t>		new Sandwich();</a:t>
            </a:r>
          </a:p>
          <a:p>
            <a:pPr eaLnBrk="1" hangingPunct="1"/>
            <a:r>
              <a:rPr lang="en-US" altLang="zh-CN" sz="2000" b="1" dirty="0">
                <a:solidFill>
                  <a:schemeClr val="accent2"/>
                </a:solidFill>
              </a:rPr>
              <a:t>	}</a:t>
            </a:r>
          </a:p>
          <a:p>
            <a:pPr eaLnBrk="1" hangingPunct="1"/>
            <a:r>
              <a:rPr lang="en-US" altLang="zh-CN" sz="2000" b="1" dirty="0">
                <a:solidFill>
                  <a:schemeClr val="accent2"/>
                </a:solidFill>
              </a:rPr>
              <a:t>}</a:t>
            </a:r>
          </a:p>
        </p:txBody>
      </p:sp>
      <p:sp>
        <p:nvSpPr>
          <p:cNvPr id="5"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7">
                                            <p:txEl>
                                              <p:pRg st="0" end="0"/>
                                            </p:txEl>
                                          </p:spTgt>
                                        </p:tgtEl>
                                        <p:attrNameLst>
                                          <p:attrName>style.visibility</p:attrName>
                                        </p:attrNameLst>
                                      </p:cBhvr>
                                      <p:to>
                                        <p:strVal val="visible"/>
                                      </p:to>
                                    </p:set>
                                  </p:childTnLst>
                                </p:cTn>
                              </p:par>
                            </p:childTnLst>
                          </p:cTn>
                        </p:par>
                        <p:par>
                          <p:cTn id="7" fill="hold" nodeType="with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9877">
                                            <p:txEl>
                                              <p:pRg st="1" end="1"/>
                                            </p:txEl>
                                          </p:spTgt>
                                        </p:tgtEl>
                                        <p:attrNameLst>
                                          <p:attrName>style.visibility</p:attrName>
                                        </p:attrNameLst>
                                      </p:cBhvr>
                                      <p:to>
                                        <p:strVal val="visible"/>
                                      </p:to>
                                    </p:set>
                                  </p:childTnLst>
                                </p:cTn>
                              </p:par>
                            </p:childTnLst>
                          </p:cTn>
                        </p:par>
                        <p:par>
                          <p:cTn id="10" fill="hold" nodeType="with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79877">
                                            <p:txEl>
                                              <p:pRg st="2" end="2"/>
                                            </p:txEl>
                                          </p:spTgt>
                                        </p:tgtEl>
                                        <p:attrNameLst>
                                          <p:attrName>style.visibility</p:attrName>
                                        </p:attrNameLst>
                                      </p:cBhvr>
                                      <p:to>
                                        <p:strVal val="visible"/>
                                      </p:to>
                                    </p:set>
                                  </p:childTnLst>
                                </p:cTn>
                              </p:par>
                            </p:childTnLst>
                          </p:cTn>
                        </p:par>
                        <p:par>
                          <p:cTn id="13" fill="hold" nodeType="with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79877">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9877">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9877">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9877">
                                            <p:txEl>
                                              <p:pRg st="6" end="6"/>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9877">
                                            <p:txEl>
                                              <p:pRg st="7" end="7"/>
                                            </p:txEl>
                                          </p:spTgt>
                                        </p:tgtEl>
                                        <p:attrNameLst>
                                          <p:attrName>style.visibility</p:attrName>
                                        </p:attrNameLst>
                                      </p:cBhvr>
                                      <p:to>
                                        <p:strVal val="visible"/>
                                      </p:to>
                                    </p:set>
                                  </p:childTnLst>
                                </p:cTn>
                              </p:par>
                            </p:childTnLst>
                          </p:cTn>
                        </p:par>
                        <p:par>
                          <p:cTn id="32" fill="hold" nodeType="with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79877">
                                            <p:txEl>
                                              <p:pRg st="8" end="8"/>
                                            </p:txEl>
                                          </p:spTgt>
                                        </p:tgtEl>
                                        <p:attrNameLst>
                                          <p:attrName>style.visibility</p:attrName>
                                        </p:attrNameLst>
                                      </p:cBhvr>
                                      <p:to>
                                        <p:strVal val="visible"/>
                                      </p:to>
                                    </p:set>
                                  </p:childTnLst>
                                </p:cTn>
                              </p:par>
                            </p:childTnLst>
                          </p:cTn>
                        </p:par>
                        <p:par>
                          <p:cTn id="35" fill="hold" nodeType="with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79877">
                                            <p:txEl>
                                              <p:pRg st="9" end="9"/>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79877">
                                            <p:txEl>
                                              <p:pRg st="10" end="10"/>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9877">
                                            <p:txEl>
                                              <p:pRg st="11" end="11"/>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79877">
                                            <p:txEl>
                                              <p:pRg st="12" end="12"/>
                                            </p:txEl>
                                          </p:spTgt>
                                        </p:tgtEl>
                                        <p:attrNameLst>
                                          <p:attrName>style.visibility</p:attrName>
                                        </p:attrNameLst>
                                      </p:cBhvr>
                                      <p:to>
                                        <p:strVal val="visible"/>
                                      </p:to>
                                    </p:set>
                                  </p:childTnLst>
                                </p:cTn>
                              </p:par>
                            </p:childTnLst>
                          </p:cTn>
                        </p:par>
                        <p:par>
                          <p:cTn id="50" fill="hold" nodeType="with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79877">
                                            <p:txEl>
                                              <p:pRg st="13" end="13"/>
                                            </p:txEl>
                                          </p:spTgt>
                                        </p:tgtEl>
                                        <p:attrNameLst>
                                          <p:attrName>style.visibility</p:attrName>
                                        </p:attrNameLst>
                                      </p:cBhvr>
                                      <p:to>
                                        <p:strVal val="visible"/>
                                      </p:to>
                                    </p:set>
                                  </p:childTnLst>
                                </p:cTn>
                              </p:par>
                            </p:childTnLst>
                          </p:cTn>
                        </p:par>
                        <p:par>
                          <p:cTn id="53" fill="hold" nodeType="withGroup">
                            <p:stCondLst>
                              <p:cond delay="1000"/>
                            </p:stCondLst>
                            <p:childTnLst>
                              <p:par>
                                <p:cTn id="54" presetID="1" presetClass="entr" presetSubtype="0" fill="hold" grpId="0" nodeType="afterEffect">
                                  <p:stCondLst>
                                    <p:cond delay="0"/>
                                  </p:stCondLst>
                                  <p:childTnLst>
                                    <p:set>
                                      <p:cBhvr>
                                        <p:cTn id="55" dur="1" fill="hold">
                                          <p:stCondLst>
                                            <p:cond delay="499"/>
                                          </p:stCondLst>
                                        </p:cTn>
                                        <p:tgtEl>
                                          <p:spTgt spid="79877">
                                            <p:txEl>
                                              <p:pRg st="14" end="14"/>
                                            </p:txEl>
                                          </p:spTgt>
                                        </p:tgtEl>
                                        <p:attrNameLst>
                                          <p:attrName>style.visibility</p:attrName>
                                        </p:attrNameLst>
                                      </p:cBhvr>
                                      <p:to>
                                        <p:strVal val="visible"/>
                                      </p:to>
                                    </p:set>
                                  </p:childTnLst>
                                </p:cTn>
                              </p:par>
                            </p:childTnLst>
                          </p:cTn>
                        </p:par>
                        <p:par>
                          <p:cTn id="56" fill="hold" nodeType="withGroup">
                            <p:stCondLst>
                              <p:cond delay="1500"/>
                            </p:stCondLst>
                            <p:childTnLst>
                              <p:par>
                                <p:cTn id="57" presetID="1" presetClass="entr" presetSubtype="0" fill="hold" grpId="0" nodeType="afterEffect">
                                  <p:stCondLst>
                                    <p:cond delay="0"/>
                                  </p:stCondLst>
                                  <p:childTnLst>
                                    <p:set>
                                      <p:cBhvr>
                                        <p:cTn id="58" dur="1" fill="hold">
                                          <p:stCondLst>
                                            <p:cond delay="499"/>
                                          </p:stCondLst>
                                        </p:cTn>
                                        <p:tgtEl>
                                          <p:spTgt spid="79877">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0"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5"/>
                                        </p:tgtEl>
                                        <p:attrNameLst>
                                          <p:attrName>ppt_x</p:attrName>
                                          <p:attrName>ppt_y</p:attrName>
                                        </p:attrNameLst>
                                      </p:cBhvr>
                                    </p:animMotion>
                                    <p:animRot by="1500000">
                                      <p:cBhvr>
                                        <p:cTn id="63" dur="125" fill="hold">
                                          <p:stCondLst>
                                            <p:cond delay="0"/>
                                          </p:stCondLst>
                                        </p:cTn>
                                        <p:tgtEl>
                                          <p:spTgt spid="5"/>
                                        </p:tgtEl>
                                        <p:attrNameLst>
                                          <p:attrName>r</p:attrName>
                                        </p:attrNameLst>
                                      </p:cBhvr>
                                    </p:animRot>
                                    <p:animRot by="-1500000">
                                      <p:cBhvr>
                                        <p:cTn id="64" dur="125" fill="hold">
                                          <p:stCondLst>
                                            <p:cond delay="125"/>
                                          </p:stCondLst>
                                        </p:cTn>
                                        <p:tgtEl>
                                          <p:spTgt spid="5"/>
                                        </p:tgtEl>
                                        <p:attrNameLst>
                                          <p:attrName>r</p:attrName>
                                        </p:attrNameLst>
                                      </p:cBhvr>
                                    </p:animRot>
                                    <p:animRot by="-1500000">
                                      <p:cBhvr>
                                        <p:cTn id="65" dur="125" fill="hold">
                                          <p:stCondLst>
                                            <p:cond delay="250"/>
                                          </p:stCondLst>
                                        </p:cTn>
                                        <p:tgtEl>
                                          <p:spTgt spid="5"/>
                                        </p:tgtEl>
                                        <p:attrNameLst>
                                          <p:attrName>r</p:attrName>
                                        </p:attrNameLst>
                                      </p:cBhvr>
                                    </p:animRot>
                                    <p:animRot by="1500000">
                                      <p:cBhvr>
                                        <p:cTn id="66"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uiExpand="1" build="p" autoUpdateAnimBg="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693590C-56C6-44D0-B56C-EB83EC703D59}" type="slidenum">
              <a:rPr lang="en-US" altLang="zh-CN" sz="1400" smtClean="0">
                <a:solidFill>
                  <a:schemeClr val="bg2"/>
                </a:solidFill>
                <a:latin typeface="Arial" pitchFamily="34" charset="0"/>
              </a:rPr>
              <a:pPr eaLnBrk="1" hangingPunct="1"/>
              <a:t>41</a:t>
            </a:fld>
            <a:endParaRPr lang="en-US" altLang="zh-CN" sz="1400" smtClean="0">
              <a:solidFill>
                <a:schemeClr val="bg2"/>
              </a:solidFill>
              <a:latin typeface="Arial" pitchFamily="34" charset="0"/>
            </a:endParaRPr>
          </a:p>
        </p:txBody>
      </p:sp>
      <p:sp>
        <p:nvSpPr>
          <p:cNvPr id="41987" name="Text Box 1026"/>
          <p:cNvSpPr txBox="1">
            <a:spLocks noChangeArrowheads="1"/>
          </p:cNvSpPr>
          <p:nvPr/>
        </p:nvSpPr>
        <p:spPr bwMode="auto">
          <a:xfrm>
            <a:off x="1219200" y="762000"/>
            <a:ext cx="5930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重写</a:t>
            </a:r>
            <a:r>
              <a:rPr lang="en-US" altLang="zh-CN" sz="4000" b="1">
                <a:solidFill>
                  <a:schemeClr val="accent2"/>
                </a:solidFill>
              </a:rPr>
              <a:t>(Overriding methods)</a:t>
            </a:r>
            <a:endParaRPr lang="en-US" altLang="zh-CN" sz="4000" b="1"/>
          </a:p>
        </p:txBody>
      </p:sp>
      <p:sp>
        <p:nvSpPr>
          <p:cNvPr id="41988" name="Text Box 1027"/>
          <p:cNvSpPr txBox="1">
            <a:spLocks noChangeArrowheads="1"/>
          </p:cNvSpPr>
          <p:nvPr/>
        </p:nvSpPr>
        <p:spPr bwMode="auto">
          <a:xfrm>
            <a:off x="1066800" y="1905000"/>
            <a:ext cx="779145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zh-CN" altLang="en-US" sz="2800" b="1" dirty="0">
                <a:solidFill>
                  <a:schemeClr val="accent2"/>
                </a:solidFill>
                <a:sym typeface="Wingdings" pitchFamily="2" charset="2"/>
              </a:rPr>
              <a:t>重写是指子类重写父类的成员方法</a:t>
            </a:r>
            <a:r>
              <a:rPr lang="zh-CN" altLang="en-US" sz="2800" b="1" dirty="0">
                <a:solidFill>
                  <a:schemeClr val="accent2"/>
                </a:solidFill>
              </a:rPr>
              <a:t>。</a:t>
            </a:r>
          </a:p>
          <a:p>
            <a:pPr eaLnBrk="1" hangingPunct="1"/>
            <a:endParaRPr lang="en-US" altLang="zh-CN" sz="2800" b="1" dirty="0">
              <a:solidFill>
                <a:schemeClr val="accent2"/>
              </a:solidFill>
              <a:sym typeface="Wingdings" pitchFamily="2" charset="2"/>
            </a:endParaRPr>
          </a:p>
          <a:p>
            <a:pPr eaLnBrk="1" hangingPunct="1"/>
            <a:r>
              <a:rPr lang="en-US" altLang="zh-CN" sz="2800" b="1" dirty="0">
                <a:solidFill>
                  <a:schemeClr val="accent2"/>
                </a:solidFill>
                <a:sym typeface="Wingdings" pitchFamily="2" charset="2"/>
              </a:rPr>
              <a:t></a:t>
            </a:r>
            <a:r>
              <a:rPr lang="zh-CN" altLang="en-US" sz="2800" b="1" dirty="0">
                <a:solidFill>
                  <a:schemeClr val="accent2"/>
                </a:solidFill>
              </a:rPr>
              <a:t>子类通过成员变量的隐藏和方法的重写可以把父类的状态和行为改变为自身的状态和行为。</a:t>
            </a:r>
          </a:p>
          <a:p>
            <a:pPr eaLnBrk="1" hangingPunct="1"/>
            <a:endParaRPr lang="en-US" altLang="zh-CN" sz="2800" b="1" dirty="0">
              <a:solidFill>
                <a:schemeClr val="accent2"/>
              </a:solidFill>
              <a:sym typeface="Wingdings" pitchFamily="2" charset="2"/>
            </a:endParaRPr>
          </a:p>
          <a:p>
            <a:pPr eaLnBrk="1" hangingPunct="1"/>
            <a:r>
              <a:rPr lang="en-US" altLang="zh-CN" sz="2800" b="1" dirty="0">
                <a:solidFill>
                  <a:schemeClr val="accent2"/>
                </a:solidFill>
                <a:sym typeface="Wingdings" pitchFamily="2" charset="2"/>
              </a:rPr>
              <a:t></a:t>
            </a:r>
            <a:r>
              <a:rPr lang="zh-CN" altLang="en-US" sz="2800" b="1" dirty="0">
                <a:solidFill>
                  <a:schemeClr val="accent2"/>
                </a:solidFill>
              </a:rPr>
              <a:t>被重写方法的返回值、</a:t>
            </a:r>
            <a:r>
              <a:rPr lang="zh-CN" altLang="en-US" sz="2800" b="1" dirty="0">
                <a:solidFill>
                  <a:schemeClr val="bg1">
                    <a:lumMod val="75000"/>
                  </a:schemeClr>
                </a:solidFill>
              </a:rPr>
              <a:t>方法名、</a:t>
            </a:r>
            <a:r>
              <a:rPr lang="zh-CN" altLang="en-US" sz="2800" b="1" dirty="0">
                <a:solidFill>
                  <a:schemeClr val="accent2"/>
                </a:solidFill>
              </a:rPr>
              <a:t>参数列表要与父类中的方法完全一样。</a:t>
            </a:r>
            <a:endParaRPr lang="en-US" altLang="zh-CN" sz="2800" b="1" dirty="0">
              <a:solidFill>
                <a:schemeClr val="accent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3499B77-17E0-44DB-8005-C8CDDF78AA7A}" type="slidenum">
              <a:rPr lang="en-US" altLang="zh-CN" sz="1400" smtClean="0">
                <a:solidFill>
                  <a:schemeClr val="bg2"/>
                </a:solidFill>
                <a:latin typeface="Arial" pitchFamily="34" charset="0"/>
              </a:rPr>
              <a:pPr eaLnBrk="1" hangingPunct="1"/>
              <a:t>42</a:t>
            </a:fld>
            <a:endParaRPr lang="en-US" altLang="zh-CN" sz="1400" smtClean="0">
              <a:solidFill>
                <a:schemeClr val="bg2"/>
              </a:solidFill>
              <a:latin typeface="Arial" pitchFamily="34" charset="0"/>
            </a:endParaRPr>
          </a:p>
        </p:txBody>
      </p:sp>
      <p:sp>
        <p:nvSpPr>
          <p:cNvPr id="43011" name="Rectangle 2"/>
          <p:cNvSpPr>
            <a:spLocks noGrp="1" noChangeArrowheads="1"/>
          </p:cNvSpPr>
          <p:nvPr>
            <p:ph type="title"/>
          </p:nvPr>
        </p:nvSpPr>
        <p:spPr/>
        <p:txBody>
          <a:bodyPr/>
          <a:lstStyle/>
          <a:p>
            <a:pPr algn="ctr" eaLnBrk="1" hangingPunct="1"/>
            <a:r>
              <a:rPr lang="en-US" altLang="zh-CN" b="1" smtClean="0">
                <a:solidFill>
                  <a:schemeClr val="accent2"/>
                </a:solidFill>
                <a:latin typeface="Times New Roman" pitchFamily="18" charset="0"/>
              </a:rPr>
              <a:t>Overriding </a:t>
            </a:r>
            <a:r>
              <a:rPr lang="zh-CN" altLang="en-US" b="1" smtClean="0">
                <a:solidFill>
                  <a:schemeClr val="accent2"/>
                </a:solidFill>
                <a:latin typeface="Times New Roman" pitchFamily="18" charset="0"/>
              </a:rPr>
              <a:t>示例</a:t>
            </a:r>
          </a:p>
        </p:txBody>
      </p:sp>
      <p:sp>
        <p:nvSpPr>
          <p:cNvPr id="43012" name="Rectangle 3"/>
          <p:cNvSpPr>
            <a:spLocks noChangeArrowheads="1"/>
          </p:cNvSpPr>
          <p:nvPr/>
        </p:nvSpPr>
        <p:spPr bwMode="auto">
          <a:xfrm>
            <a:off x="717798" y="1497013"/>
            <a:ext cx="817468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1" dirty="0"/>
              <a:t>class Employee {</a:t>
            </a:r>
          </a:p>
          <a:p>
            <a:r>
              <a:rPr lang="en-US" altLang="zh-CN" sz="2000" b="1" dirty="0"/>
              <a:t>	String name;</a:t>
            </a:r>
            <a:r>
              <a:rPr lang="zh-CN" altLang="en-US" sz="2000" b="1" dirty="0"/>
              <a:t>  </a:t>
            </a:r>
            <a:r>
              <a:rPr lang="en-US" altLang="zh-CN" sz="2000" b="1" dirty="0" err="1"/>
              <a:t>int</a:t>
            </a:r>
            <a:r>
              <a:rPr lang="en-US" altLang="zh-CN" sz="2000" b="1" dirty="0"/>
              <a:t> salary;</a:t>
            </a:r>
          </a:p>
          <a:p>
            <a:r>
              <a:rPr lang="en-US" altLang="zh-CN" sz="2000" b="1" dirty="0"/>
              <a:t>	public Employee(String name,</a:t>
            </a:r>
            <a:r>
              <a:rPr lang="zh-CN" altLang="en-US" sz="2000" b="1" dirty="0"/>
              <a:t> </a:t>
            </a:r>
            <a:r>
              <a:rPr lang="en-US" altLang="zh-CN" sz="2000" b="1" dirty="0" err="1"/>
              <a:t>int</a:t>
            </a:r>
            <a:r>
              <a:rPr lang="en-US" altLang="zh-CN" sz="2000" b="1" dirty="0"/>
              <a:t> salary){</a:t>
            </a:r>
          </a:p>
          <a:p>
            <a:r>
              <a:rPr lang="en-US" altLang="zh-CN" sz="2000" b="1" dirty="0"/>
              <a:t>		this.name = name</a:t>
            </a:r>
            <a:r>
              <a:rPr lang="en-US" altLang="zh-CN" sz="2000" b="1" dirty="0" smtClean="0"/>
              <a:t>;  </a:t>
            </a:r>
            <a:r>
              <a:rPr lang="en-US" altLang="zh-CN" sz="2000" b="1" dirty="0" err="1" smtClean="0"/>
              <a:t>this.salary</a:t>
            </a:r>
            <a:r>
              <a:rPr lang="en-US" altLang="zh-CN" sz="2000" b="1" dirty="0" smtClean="0"/>
              <a:t> </a:t>
            </a:r>
            <a:r>
              <a:rPr lang="en-US" altLang="zh-CN" sz="2000" b="1" dirty="0"/>
              <a:t>= salary;</a:t>
            </a:r>
            <a:r>
              <a:rPr lang="zh-CN" altLang="en-US" sz="2000" b="1" dirty="0"/>
              <a:t> </a:t>
            </a:r>
            <a:r>
              <a:rPr lang="en-US" altLang="zh-CN" sz="2000" b="1" dirty="0"/>
              <a:t>}</a:t>
            </a:r>
          </a:p>
          <a:p>
            <a:r>
              <a:rPr lang="en-US" altLang="zh-CN" sz="2000" b="1" dirty="0"/>
              <a:t>	public String </a:t>
            </a:r>
            <a:r>
              <a:rPr lang="en-US" altLang="zh-CN" sz="2000" b="1" dirty="0" err="1"/>
              <a:t>getDetails</a:t>
            </a:r>
            <a:r>
              <a:rPr lang="en-US" altLang="zh-CN" sz="2000" b="1" dirty="0"/>
              <a:t>( ){</a:t>
            </a:r>
          </a:p>
          <a:p>
            <a:r>
              <a:rPr lang="en-US" altLang="zh-CN" sz="2000" b="1" dirty="0"/>
              <a:t>		return "Name: "+name+"\</a:t>
            </a:r>
            <a:r>
              <a:rPr lang="en-US" altLang="zh-CN" sz="2000" b="1" dirty="0" err="1"/>
              <a:t>nSalary</a:t>
            </a:r>
            <a:r>
              <a:rPr lang="en-US" altLang="zh-CN" sz="2000" b="1" dirty="0"/>
              <a:t>: "+salary;</a:t>
            </a:r>
            <a:r>
              <a:rPr lang="zh-CN" altLang="en-US" sz="2000" b="1" dirty="0"/>
              <a:t> </a:t>
            </a:r>
            <a:r>
              <a:rPr lang="en-US" altLang="zh-CN" sz="2000" b="1" dirty="0"/>
              <a:t>}</a:t>
            </a:r>
            <a:r>
              <a:rPr lang="zh-CN" altLang="en-US" sz="2000" b="1" dirty="0"/>
              <a:t>   </a:t>
            </a:r>
            <a:r>
              <a:rPr lang="en-US" altLang="zh-CN" sz="2000" b="1" dirty="0"/>
              <a:t>}</a:t>
            </a:r>
          </a:p>
          <a:p>
            <a:endParaRPr lang="en-US" altLang="zh-CN" sz="2000" b="1" dirty="0"/>
          </a:p>
          <a:p>
            <a:r>
              <a:rPr lang="en-US" altLang="zh-CN" sz="2000" b="1" dirty="0"/>
              <a:t>class Manager extends Employee {</a:t>
            </a:r>
          </a:p>
          <a:p>
            <a:r>
              <a:rPr lang="en-US" altLang="zh-CN" sz="2000" b="1" dirty="0"/>
              <a:t>	private String department ;</a:t>
            </a:r>
          </a:p>
          <a:p>
            <a:r>
              <a:rPr lang="en-US" altLang="zh-CN" sz="2000" b="1" dirty="0"/>
              <a:t>	public Manager(String name,</a:t>
            </a:r>
            <a:r>
              <a:rPr lang="zh-CN" altLang="en-US" sz="2000" b="1" dirty="0"/>
              <a:t> </a:t>
            </a:r>
            <a:r>
              <a:rPr lang="en-US" altLang="zh-CN" sz="2000" b="1" dirty="0" err="1"/>
              <a:t>int</a:t>
            </a:r>
            <a:r>
              <a:rPr lang="en-US" altLang="zh-CN" sz="2000" b="1" dirty="0"/>
              <a:t> salary,</a:t>
            </a:r>
            <a:r>
              <a:rPr lang="zh-CN" altLang="en-US" sz="2000" b="1" dirty="0"/>
              <a:t> </a:t>
            </a:r>
            <a:r>
              <a:rPr lang="en-US" altLang="zh-CN" sz="2000" b="1" dirty="0"/>
              <a:t>String department){</a:t>
            </a:r>
          </a:p>
          <a:p>
            <a:r>
              <a:rPr lang="en-US" altLang="zh-CN" sz="2000" b="1" dirty="0"/>
              <a:t>		super(name,</a:t>
            </a:r>
            <a:r>
              <a:rPr lang="zh-CN" altLang="en-US" sz="2000" b="1" dirty="0"/>
              <a:t> </a:t>
            </a:r>
            <a:r>
              <a:rPr lang="en-US" altLang="zh-CN" sz="2000" b="1" dirty="0"/>
              <a:t>salary);</a:t>
            </a:r>
          </a:p>
          <a:p>
            <a:r>
              <a:rPr lang="en-US" altLang="zh-CN" sz="2000" b="1" dirty="0"/>
              <a:t>		</a:t>
            </a:r>
            <a:r>
              <a:rPr lang="en-US" altLang="zh-CN" sz="2000" b="1" dirty="0" err="1"/>
              <a:t>this.department</a:t>
            </a:r>
            <a:r>
              <a:rPr lang="en-US" altLang="zh-CN" sz="2000" b="1" dirty="0"/>
              <a:t> = department;</a:t>
            </a:r>
            <a:r>
              <a:rPr lang="zh-CN" altLang="en-US" sz="2000" b="1" dirty="0"/>
              <a:t> </a:t>
            </a:r>
            <a:r>
              <a:rPr lang="en-US" altLang="zh-CN" sz="2000" b="1" dirty="0"/>
              <a:t>}</a:t>
            </a:r>
          </a:p>
          <a:p>
            <a:r>
              <a:rPr lang="en-US" altLang="zh-CN" sz="2000" b="1" dirty="0"/>
              <a:t>	public String </a:t>
            </a:r>
            <a:r>
              <a:rPr lang="en-US" altLang="zh-CN" sz="2000" b="1" dirty="0" err="1"/>
              <a:t>getDetails</a:t>
            </a:r>
            <a:r>
              <a:rPr lang="en-US" altLang="zh-CN" sz="2000" b="1" dirty="0"/>
              <a:t>( ){</a:t>
            </a:r>
          </a:p>
          <a:p>
            <a:r>
              <a:rPr lang="en-US" altLang="zh-CN" sz="2000" b="1" dirty="0"/>
              <a:t>		return "Name: "+name+"\</a:t>
            </a:r>
            <a:r>
              <a:rPr lang="en-US" altLang="zh-CN" sz="2000" b="1" dirty="0" err="1"/>
              <a:t>nSalary</a:t>
            </a:r>
            <a:r>
              <a:rPr lang="en-US" altLang="zh-CN" sz="2000" b="1" dirty="0"/>
              <a:t>: "+salary+ "\</a:t>
            </a:r>
            <a:r>
              <a:rPr lang="en-US" altLang="zh-CN" sz="2000" b="1" dirty="0" err="1"/>
              <a:t>nDepartment</a:t>
            </a:r>
            <a:r>
              <a:rPr lang="en-US" altLang="zh-CN" sz="2000" b="1" dirty="0"/>
              <a:t>: "+ department;</a:t>
            </a:r>
            <a:r>
              <a:rPr lang="zh-CN" altLang="en-US" sz="2000" b="1" dirty="0"/>
              <a:t> </a:t>
            </a:r>
            <a:r>
              <a:rPr lang="en-US" altLang="zh-CN" sz="2000" b="1" dirty="0"/>
              <a:t>}</a:t>
            </a:r>
            <a:r>
              <a:rPr lang="zh-CN" altLang="en-US" sz="2000" b="1" dirty="0"/>
              <a:t>   </a:t>
            </a:r>
            <a:r>
              <a:rPr lang="en-US" altLang="zh-CN" sz="2000" b="1" dirty="0" smtClean="0"/>
              <a:t>}</a:t>
            </a:r>
            <a:endParaRPr lang="en-US" altLang="zh-CN" sz="2000" b="1" dirty="0"/>
          </a:p>
        </p:txBody>
      </p:sp>
      <p:sp>
        <p:nvSpPr>
          <p:cNvPr id="43013"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3013"/>
                                        </p:tgtEl>
                                        <p:attrNameLst>
                                          <p:attrName>ppt_x</p:attrName>
                                          <p:attrName>ppt_y</p:attrName>
                                        </p:attrNameLst>
                                      </p:cBhvr>
                                    </p:animMotion>
                                    <p:animRot by="1500000">
                                      <p:cBhvr>
                                        <p:cTn id="7" dur="125" fill="hold">
                                          <p:stCondLst>
                                            <p:cond delay="0"/>
                                          </p:stCondLst>
                                        </p:cTn>
                                        <p:tgtEl>
                                          <p:spTgt spid="43013"/>
                                        </p:tgtEl>
                                        <p:attrNameLst>
                                          <p:attrName>r</p:attrName>
                                        </p:attrNameLst>
                                      </p:cBhvr>
                                    </p:animRot>
                                    <p:animRot by="-1500000">
                                      <p:cBhvr>
                                        <p:cTn id="8" dur="125" fill="hold">
                                          <p:stCondLst>
                                            <p:cond delay="125"/>
                                          </p:stCondLst>
                                        </p:cTn>
                                        <p:tgtEl>
                                          <p:spTgt spid="43013"/>
                                        </p:tgtEl>
                                        <p:attrNameLst>
                                          <p:attrName>r</p:attrName>
                                        </p:attrNameLst>
                                      </p:cBhvr>
                                    </p:animRot>
                                    <p:animRot by="-1500000">
                                      <p:cBhvr>
                                        <p:cTn id="9" dur="125" fill="hold">
                                          <p:stCondLst>
                                            <p:cond delay="250"/>
                                          </p:stCondLst>
                                        </p:cTn>
                                        <p:tgtEl>
                                          <p:spTgt spid="43013"/>
                                        </p:tgtEl>
                                        <p:attrNameLst>
                                          <p:attrName>r</p:attrName>
                                        </p:attrNameLst>
                                      </p:cBhvr>
                                    </p:animRot>
                                    <p:animRot by="1500000">
                                      <p:cBhvr>
                                        <p:cTn id="10" dur="125" fill="hold">
                                          <p:stCondLst>
                                            <p:cond delay="375"/>
                                          </p:stCondLst>
                                        </p:cTn>
                                        <p:tgtEl>
                                          <p:spTgt spid="430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B8224B2-A34A-43E6-BFDF-715599350108}" type="slidenum">
              <a:rPr lang="en-US" altLang="zh-CN" sz="1400" smtClean="0">
                <a:solidFill>
                  <a:schemeClr val="bg2"/>
                </a:solidFill>
                <a:latin typeface="Arial" pitchFamily="34" charset="0"/>
              </a:rPr>
              <a:pPr eaLnBrk="1" hangingPunct="1"/>
              <a:t>43</a:t>
            </a:fld>
            <a:endParaRPr lang="en-US" altLang="zh-CN" sz="1400" smtClean="0">
              <a:solidFill>
                <a:schemeClr val="bg2"/>
              </a:solidFill>
              <a:latin typeface="Arial" pitchFamily="34" charset="0"/>
            </a:endParaRPr>
          </a:p>
        </p:txBody>
      </p:sp>
      <p:sp>
        <p:nvSpPr>
          <p:cNvPr id="44035" name="Text Box 2"/>
          <p:cNvSpPr txBox="1">
            <a:spLocks noChangeArrowheads="1"/>
          </p:cNvSpPr>
          <p:nvPr/>
        </p:nvSpPr>
        <p:spPr bwMode="auto">
          <a:xfrm>
            <a:off x="1752600" y="533400"/>
            <a:ext cx="4259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dirty="0">
                <a:solidFill>
                  <a:schemeClr val="accent2"/>
                </a:solidFill>
              </a:rPr>
              <a:t>方法重写的规则</a:t>
            </a:r>
            <a:endParaRPr lang="zh-CN" altLang="en-US" dirty="0"/>
          </a:p>
        </p:txBody>
      </p:sp>
      <p:sp>
        <p:nvSpPr>
          <p:cNvPr id="44036" name="Text Box 3"/>
          <p:cNvSpPr txBox="1">
            <a:spLocks noChangeArrowheads="1"/>
          </p:cNvSpPr>
          <p:nvPr/>
        </p:nvSpPr>
        <p:spPr bwMode="auto">
          <a:xfrm>
            <a:off x="1295400" y="1873250"/>
            <a:ext cx="738028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zh-CN" altLang="en-US" sz="2800" b="1" dirty="0">
                <a:solidFill>
                  <a:schemeClr val="accent2"/>
                </a:solidFill>
              </a:rPr>
              <a:t>必须返回与原来方法完全相同的返回值</a:t>
            </a:r>
          </a:p>
          <a:p>
            <a:pPr eaLnBrk="1" hangingPunct="1"/>
            <a:endParaRPr lang="zh-CN" altLang="en-US" sz="2800" b="1" dirty="0">
              <a:solidFill>
                <a:schemeClr val="accent2"/>
              </a:solidFill>
            </a:endParaRPr>
          </a:p>
          <a:p>
            <a:pPr eaLnBrk="1" hangingPunct="1"/>
            <a:r>
              <a:rPr lang="zh-CN" altLang="en-US" sz="2800" b="1" dirty="0">
                <a:solidFill>
                  <a:schemeClr val="accent2"/>
                </a:solidFill>
                <a:sym typeface="Wingdings" pitchFamily="2" charset="2"/>
              </a:rPr>
              <a:t></a:t>
            </a:r>
            <a:r>
              <a:rPr lang="zh-CN" altLang="en-US" sz="2800" b="1" dirty="0">
                <a:solidFill>
                  <a:schemeClr val="accent2"/>
                </a:solidFill>
              </a:rPr>
              <a:t>方法的访问权限不能缩小</a:t>
            </a:r>
          </a:p>
          <a:p>
            <a:pPr eaLnBrk="1" hangingPunct="1"/>
            <a:endParaRPr lang="zh-CN" altLang="en-US" sz="2800" b="1" dirty="0">
              <a:solidFill>
                <a:schemeClr val="accent2"/>
              </a:solidFill>
            </a:endParaRPr>
          </a:p>
          <a:p>
            <a:pPr eaLnBrk="1" hangingPunct="1"/>
            <a:r>
              <a:rPr lang="zh-CN" altLang="en-US" sz="2800" b="1" dirty="0">
                <a:solidFill>
                  <a:schemeClr val="accent2"/>
                </a:solidFill>
                <a:sym typeface="Wingdings" pitchFamily="2" charset="2"/>
              </a:rPr>
              <a:t></a:t>
            </a:r>
            <a:r>
              <a:rPr lang="zh-CN" altLang="en-US" sz="2800" b="1" dirty="0">
                <a:solidFill>
                  <a:schemeClr val="accent2"/>
                </a:solidFill>
              </a:rPr>
              <a:t>不能抛出新的</a:t>
            </a:r>
            <a:r>
              <a:rPr lang="zh-CN" altLang="en-US" sz="2800" b="1" dirty="0" smtClean="0">
                <a:solidFill>
                  <a:schemeClr val="accent2"/>
                </a:solidFill>
              </a:rPr>
              <a:t>异常</a:t>
            </a:r>
            <a:endParaRPr lang="en-US" altLang="zh-CN" sz="2800" b="1" dirty="0" smtClean="0">
              <a:solidFill>
                <a:schemeClr val="accent2"/>
              </a:solidFill>
            </a:endParaRPr>
          </a:p>
          <a:p>
            <a:pPr eaLnBrk="1" hangingPunct="1"/>
            <a:r>
              <a:rPr lang="zh-CN" altLang="en-US" sz="2000" dirty="0">
                <a:solidFill>
                  <a:schemeClr val="accent2"/>
                </a:solidFill>
                <a:ea typeface="楷体" panose="02010609060101010101" pitchFamily="49" charset="-122"/>
                <a:cs typeface="Times New Roman" panose="02020603050405020304" pitchFamily="18" charset="0"/>
              </a:rPr>
              <a:t>重写方法不能抛出新的受检异常或者比被重写方法更加宽泛的受检异常，可以抛出非受检异常（父类只抛出受检异常情况下）。例如：父类的一个方法抛出了一个受检异常</a:t>
            </a:r>
            <a:r>
              <a:rPr lang="en-US" altLang="zh-CN" sz="2000" dirty="0" err="1">
                <a:solidFill>
                  <a:schemeClr val="accent2"/>
                </a:solidFill>
                <a:ea typeface="楷体" panose="02010609060101010101" pitchFamily="49" charset="-122"/>
                <a:cs typeface="Times New Roman" panose="02020603050405020304" pitchFamily="18" charset="0"/>
              </a:rPr>
              <a:t>IOException</a:t>
            </a:r>
            <a:r>
              <a:rPr lang="zh-CN" altLang="en-US" sz="2000" dirty="0">
                <a:solidFill>
                  <a:schemeClr val="accent2"/>
                </a:solidFill>
                <a:ea typeface="楷体" panose="02010609060101010101" pitchFamily="49" charset="-122"/>
                <a:cs typeface="Times New Roman" panose="02020603050405020304" pitchFamily="18" charset="0"/>
              </a:rPr>
              <a:t>，重写该方法时不能抛出</a:t>
            </a:r>
            <a:r>
              <a:rPr lang="en-US" altLang="zh-CN" sz="2000" dirty="0">
                <a:solidFill>
                  <a:schemeClr val="accent2"/>
                </a:solidFill>
                <a:ea typeface="楷体" panose="02010609060101010101" pitchFamily="49" charset="-122"/>
                <a:cs typeface="Times New Roman" panose="02020603050405020304" pitchFamily="18" charset="0"/>
              </a:rPr>
              <a:t>Exception</a:t>
            </a:r>
            <a:r>
              <a:rPr lang="zh-CN" altLang="en-US" sz="2000" dirty="0">
                <a:solidFill>
                  <a:schemeClr val="accent2"/>
                </a:solidFill>
                <a:ea typeface="楷体" panose="02010609060101010101" pitchFamily="49" charset="-122"/>
                <a:cs typeface="Times New Roman" panose="02020603050405020304" pitchFamily="18" charset="0"/>
              </a:rPr>
              <a:t>，只能抛出</a:t>
            </a:r>
            <a:r>
              <a:rPr lang="en-US" altLang="zh-CN" sz="2000" dirty="0" err="1">
                <a:solidFill>
                  <a:schemeClr val="accent2"/>
                </a:solidFill>
                <a:ea typeface="楷体" panose="02010609060101010101" pitchFamily="49" charset="-122"/>
                <a:cs typeface="Times New Roman" panose="02020603050405020304" pitchFamily="18" charset="0"/>
              </a:rPr>
              <a:t>IOException</a:t>
            </a:r>
            <a:r>
              <a:rPr lang="zh-CN" altLang="en-US" sz="2000" dirty="0">
                <a:solidFill>
                  <a:schemeClr val="accent2"/>
                </a:solidFill>
                <a:ea typeface="楷体" panose="02010609060101010101" pitchFamily="49" charset="-122"/>
                <a:cs typeface="Times New Roman" panose="02020603050405020304" pitchFamily="18" charset="0"/>
              </a:rPr>
              <a:t>的子类异常</a:t>
            </a:r>
            <a:r>
              <a:rPr lang="zh-CN" altLang="en-US" sz="2000" dirty="0" smtClean="0">
                <a:solidFill>
                  <a:schemeClr val="accent2"/>
                </a:solidFill>
                <a:ea typeface="楷体" panose="02010609060101010101" pitchFamily="49" charset="-122"/>
                <a:cs typeface="Times New Roman" panose="02020603050405020304" pitchFamily="18" charset="0"/>
              </a:rPr>
              <a:t>，</a:t>
            </a:r>
            <a:r>
              <a:rPr lang="zh-CN" altLang="en-US" sz="2000" dirty="0">
                <a:solidFill>
                  <a:schemeClr val="accent2"/>
                </a:solidFill>
                <a:ea typeface="楷体" panose="02010609060101010101" pitchFamily="49" charset="-122"/>
                <a:cs typeface="Times New Roman" panose="02020603050405020304" pitchFamily="18" charset="0"/>
              </a:rPr>
              <a:t>或</a:t>
            </a:r>
            <a:r>
              <a:rPr lang="zh-CN" altLang="en-US" sz="2000" dirty="0" smtClean="0">
                <a:solidFill>
                  <a:schemeClr val="accent2"/>
                </a:solidFill>
                <a:ea typeface="楷体" panose="02010609060101010101" pitchFamily="49" charset="-122"/>
                <a:cs typeface="Times New Roman" panose="02020603050405020304" pitchFamily="18" charset="0"/>
              </a:rPr>
              <a:t>非</a:t>
            </a:r>
            <a:r>
              <a:rPr lang="zh-CN" altLang="en-US" sz="2000" dirty="0">
                <a:solidFill>
                  <a:schemeClr val="accent2"/>
                </a:solidFill>
                <a:ea typeface="楷体" panose="02010609060101010101" pitchFamily="49" charset="-122"/>
                <a:cs typeface="Times New Roman" panose="02020603050405020304" pitchFamily="18" charset="0"/>
              </a:rPr>
              <a:t>受检异常</a:t>
            </a:r>
            <a:r>
              <a:rPr lang="zh-CN" altLang="en-US" sz="2000" dirty="0" smtClean="0">
                <a:solidFill>
                  <a:schemeClr val="accent2"/>
                </a:solidFill>
                <a:ea typeface="楷体" panose="02010609060101010101" pitchFamily="49" charset="-122"/>
                <a:cs typeface="Times New Roman" panose="02020603050405020304" pitchFamily="18" charset="0"/>
              </a:rPr>
              <a:t>。</a:t>
            </a:r>
            <a:endParaRPr lang="en-US" altLang="zh-CN" sz="2000" dirty="0" smtClean="0">
              <a:solidFill>
                <a:schemeClr val="accent2"/>
              </a:solidFill>
              <a:ea typeface="楷体" panose="02010609060101010101" pitchFamily="49" charset="-122"/>
              <a:cs typeface="Times New Roman" panose="02020603050405020304" pitchFamily="18" charset="0"/>
            </a:endParaRPr>
          </a:p>
          <a:p>
            <a:pPr eaLnBrk="1" hangingPunct="1"/>
            <a:r>
              <a:rPr lang="en-US" altLang="zh-CN" sz="2000" dirty="0" smtClean="0">
                <a:solidFill>
                  <a:schemeClr val="accent2"/>
                </a:solidFill>
                <a:ea typeface="楷体" panose="02010609060101010101" pitchFamily="49" charset="-122"/>
                <a:cs typeface="Times New Roman" panose="02020603050405020304" pitchFamily="18" charset="0"/>
              </a:rPr>
              <a:t>Error</a:t>
            </a:r>
            <a:r>
              <a:rPr lang="zh-CN" altLang="en-US" sz="2000" dirty="0">
                <a:solidFill>
                  <a:schemeClr val="accent2"/>
                </a:solidFill>
                <a:ea typeface="楷体" panose="02010609060101010101" pitchFamily="49" charset="-122"/>
                <a:cs typeface="Times New Roman" panose="02020603050405020304" pitchFamily="18" charset="0"/>
              </a:rPr>
              <a:t>和</a:t>
            </a:r>
            <a:r>
              <a:rPr lang="en-US" altLang="zh-CN" sz="2000" dirty="0" err="1">
                <a:solidFill>
                  <a:schemeClr val="accent2"/>
                </a:solidFill>
                <a:ea typeface="楷体" panose="02010609060101010101" pitchFamily="49" charset="-122"/>
                <a:cs typeface="Times New Roman" panose="02020603050405020304" pitchFamily="18" charset="0"/>
              </a:rPr>
              <a:t>RuntimeException</a:t>
            </a:r>
            <a:r>
              <a:rPr lang="zh-CN" altLang="en-US" sz="2000" dirty="0">
                <a:solidFill>
                  <a:schemeClr val="accent2"/>
                </a:solidFill>
                <a:ea typeface="楷体" panose="02010609060101010101" pitchFamily="49" charset="-122"/>
                <a:cs typeface="Times New Roman" panose="02020603050405020304" pitchFamily="18" charset="0"/>
              </a:rPr>
              <a:t>及其子类属于非受检异常（</a:t>
            </a:r>
            <a:r>
              <a:rPr lang="en-US" altLang="zh-CN" sz="2000" dirty="0">
                <a:solidFill>
                  <a:schemeClr val="accent2"/>
                </a:solidFill>
                <a:ea typeface="楷体" panose="02010609060101010101" pitchFamily="49" charset="-122"/>
                <a:cs typeface="Times New Roman" panose="02020603050405020304" pitchFamily="18" charset="0"/>
              </a:rPr>
              <a:t>unchecked</a:t>
            </a:r>
            <a:r>
              <a:rPr lang="zh-CN" altLang="en-US" sz="2000" dirty="0">
                <a:solidFill>
                  <a:schemeClr val="accent2"/>
                </a:solidFill>
                <a:ea typeface="楷体" panose="02010609060101010101" pitchFamily="49" charset="-122"/>
                <a:cs typeface="Times New Roman" panose="02020603050405020304" pitchFamily="18" charset="0"/>
              </a:rPr>
              <a:t>），其它异常属于受检异常（</a:t>
            </a:r>
            <a:r>
              <a:rPr lang="en-US" altLang="zh-CN" sz="2000" dirty="0">
                <a:solidFill>
                  <a:schemeClr val="accent2"/>
                </a:solidFill>
                <a:ea typeface="楷体" panose="02010609060101010101" pitchFamily="49" charset="-122"/>
                <a:cs typeface="Times New Roman" panose="02020603050405020304" pitchFamily="18" charset="0"/>
              </a:rPr>
              <a:t>checked</a:t>
            </a:r>
            <a:r>
              <a:rPr lang="zh-CN" altLang="en-US" sz="2000" dirty="0">
                <a:solidFill>
                  <a:schemeClr val="accent2"/>
                </a:solidFill>
                <a:ea typeface="楷体" panose="02010609060101010101" pitchFamily="49" charset="-122"/>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843797A-6C5F-42CE-A584-97E221DDF887}" type="slidenum">
              <a:rPr lang="en-US" altLang="zh-CN" sz="1400" smtClean="0">
                <a:solidFill>
                  <a:schemeClr val="bg2"/>
                </a:solidFill>
                <a:latin typeface="Arial" pitchFamily="34" charset="0"/>
              </a:rPr>
              <a:pPr eaLnBrk="1" hangingPunct="1"/>
              <a:t>44</a:t>
            </a:fld>
            <a:endParaRPr lang="en-US" altLang="zh-CN" sz="1400" smtClean="0">
              <a:solidFill>
                <a:schemeClr val="bg2"/>
              </a:solidFill>
              <a:latin typeface="Arial" pitchFamily="34" charset="0"/>
            </a:endParaRPr>
          </a:p>
        </p:txBody>
      </p:sp>
      <p:sp>
        <p:nvSpPr>
          <p:cNvPr id="45059" name="Text Box 4"/>
          <p:cNvSpPr txBox="1">
            <a:spLocks noChangeArrowheads="1"/>
          </p:cNvSpPr>
          <p:nvPr/>
        </p:nvSpPr>
        <p:spPr bwMode="auto">
          <a:xfrm>
            <a:off x="2667000" y="642938"/>
            <a:ext cx="3633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多态</a:t>
            </a:r>
          </a:p>
        </p:txBody>
      </p:sp>
      <p:sp>
        <p:nvSpPr>
          <p:cNvPr id="44037" name="Text Box 5"/>
          <p:cNvSpPr txBox="1">
            <a:spLocks noChangeArrowheads="1"/>
          </p:cNvSpPr>
          <p:nvPr/>
        </p:nvSpPr>
        <p:spPr bwMode="auto">
          <a:xfrm>
            <a:off x="457200" y="1524000"/>
            <a:ext cx="80010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endParaRPr lang="en-US" altLang="zh-CN" sz="2800" b="1" dirty="0">
              <a:solidFill>
                <a:schemeClr val="accent2"/>
              </a:solidFill>
            </a:endParaRPr>
          </a:p>
          <a:p>
            <a:pPr algn="just" eaLnBrk="1" hangingPunct="1"/>
            <a:r>
              <a:rPr lang="en-US" altLang="zh-CN" sz="2800" b="1" dirty="0">
                <a:solidFill>
                  <a:schemeClr val="accent2"/>
                </a:solidFill>
              </a:rPr>
              <a:t>An object has only one form, while a variable is     polymorphism, since it can refer  to objects of     different forms</a:t>
            </a:r>
            <a:r>
              <a:rPr lang="zh-CN" altLang="en-US" sz="2800" b="1" dirty="0">
                <a:solidFill>
                  <a:schemeClr val="accent2"/>
                </a:solidFill>
              </a:rPr>
              <a:t>，</a:t>
            </a:r>
            <a:r>
              <a:rPr lang="en-US" altLang="zh-CN" sz="2800" b="1" dirty="0">
                <a:solidFill>
                  <a:schemeClr val="accent2"/>
                </a:solidFill>
              </a:rPr>
              <a:t>polymorphism is the ability to have many different forms.</a:t>
            </a:r>
          </a:p>
          <a:p>
            <a:pPr algn="just" eaLnBrk="1" hangingPunct="1"/>
            <a:endParaRPr lang="en-US" altLang="zh-CN" sz="2800" b="1" dirty="0">
              <a:solidFill>
                <a:schemeClr val="accent2"/>
              </a:solidFill>
            </a:endParaRPr>
          </a:p>
          <a:p>
            <a:pPr algn="just" eaLnBrk="1" hangingPunct="1"/>
            <a:r>
              <a:rPr lang="zh-CN" altLang="en-US" sz="2800" b="1" dirty="0">
                <a:solidFill>
                  <a:schemeClr val="accent2"/>
                </a:solidFill>
              </a:rPr>
              <a:t>通过覆盖父类的方法来实现，在运行时根据传递的对象引用，来调用相应的方法。</a:t>
            </a:r>
            <a:endParaRPr lang="en-US" altLang="zh-CN" sz="2800" b="1" dirty="0">
              <a:solidFill>
                <a:schemeClr val="accent2"/>
              </a:solidFill>
            </a:endParaRPr>
          </a:p>
          <a:p>
            <a:pPr algn="just" eaLnBrk="1" hangingPunct="1"/>
            <a:endParaRPr lang="en-US" altLang="zh-CN" sz="2000" b="1" dirty="0">
              <a:solidFill>
                <a:schemeClr val="accent2"/>
              </a:solidFill>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8FB6414-CC78-4884-BAAF-E67B2F8A1DBD}" type="slidenum">
              <a:rPr lang="en-US" altLang="zh-CN" sz="1400" smtClean="0">
                <a:solidFill>
                  <a:schemeClr val="bg2"/>
                </a:solidFill>
                <a:latin typeface="Arial" pitchFamily="34" charset="0"/>
              </a:rPr>
              <a:pPr eaLnBrk="1" hangingPunct="1"/>
              <a:t>45</a:t>
            </a:fld>
            <a:endParaRPr lang="en-US" altLang="zh-CN" sz="1400" smtClean="0">
              <a:solidFill>
                <a:schemeClr val="bg2"/>
              </a:solidFill>
              <a:latin typeface="Arial" pitchFamily="34" charset="0"/>
            </a:endParaRPr>
          </a:p>
        </p:txBody>
      </p:sp>
      <p:sp>
        <p:nvSpPr>
          <p:cNvPr id="104450" name="Rectangle 2"/>
          <p:cNvSpPr>
            <a:spLocks noChangeArrowheads="1"/>
          </p:cNvSpPr>
          <p:nvPr/>
        </p:nvSpPr>
        <p:spPr bwMode="auto">
          <a:xfrm>
            <a:off x="609600" y="1828800"/>
            <a:ext cx="821055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800" b="1" dirty="0">
                <a:solidFill>
                  <a:schemeClr val="accent2"/>
                </a:solidFill>
                <a:sym typeface="Wingdings" pitchFamily="2" charset="2"/>
              </a:rPr>
              <a:t></a:t>
            </a:r>
            <a:r>
              <a:rPr lang="en-US" altLang="zh-CN" sz="2800" b="1" dirty="0">
                <a:solidFill>
                  <a:schemeClr val="accent2"/>
                </a:solidFill>
              </a:rPr>
              <a:t> Java</a:t>
            </a:r>
            <a:r>
              <a:rPr lang="zh-CN" altLang="en-US" sz="2800" b="1" dirty="0">
                <a:solidFill>
                  <a:schemeClr val="accent2"/>
                </a:solidFill>
              </a:rPr>
              <a:t>允许父类对象的变量作为子类对象的变量    使用。</a:t>
            </a:r>
            <a:endParaRPr lang="zh-CN" altLang="en-US" sz="2800" b="1" i="1" dirty="0">
              <a:solidFill>
                <a:schemeClr val="accent2"/>
              </a:solidFill>
            </a:endParaRPr>
          </a:p>
          <a:p>
            <a:pPr algn="just"/>
            <a:r>
              <a:rPr lang="zh-CN" altLang="en-US" sz="2800" b="1" dirty="0">
                <a:solidFill>
                  <a:schemeClr val="accent2"/>
                </a:solidFill>
              </a:rPr>
              <a:t>      如：</a:t>
            </a:r>
            <a:r>
              <a:rPr lang="en-US" altLang="zh-CN" sz="2800" b="1" dirty="0">
                <a:solidFill>
                  <a:schemeClr val="accent2"/>
                </a:solidFill>
              </a:rPr>
              <a:t>Employee  e = new Manager</a:t>
            </a:r>
            <a:r>
              <a:rPr lang="en-US" altLang="zh-CN" sz="2800" b="1" dirty="0" smtClean="0">
                <a:solidFill>
                  <a:schemeClr val="accent2"/>
                </a:solidFill>
              </a:rPr>
              <a:t>();</a:t>
            </a:r>
            <a:endParaRPr lang="en-US" altLang="zh-CN" sz="2800" b="1" dirty="0">
              <a:solidFill>
                <a:schemeClr val="accent2"/>
              </a:solidFill>
            </a:endParaRPr>
          </a:p>
          <a:p>
            <a:pPr>
              <a:spcBef>
                <a:spcPct val="50000"/>
              </a:spcBef>
              <a:buFont typeface="Wingdings" pitchFamily="2" charset="2"/>
              <a:buChar char="u"/>
            </a:pPr>
            <a:r>
              <a:rPr lang="zh-CN" altLang="en-US" sz="2800" b="1" dirty="0">
                <a:solidFill>
                  <a:schemeClr val="accent2"/>
                </a:solidFill>
              </a:rPr>
              <a:t>但通过该变量</a:t>
            </a:r>
            <a:r>
              <a:rPr lang="en-US" altLang="zh-CN" sz="2800" b="1" dirty="0">
                <a:solidFill>
                  <a:schemeClr val="accent2"/>
                </a:solidFill>
              </a:rPr>
              <a:t>(</a:t>
            </a:r>
            <a:r>
              <a:rPr lang="zh-CN" altLang="en-US" sz="2800" b="1" dirty="0">
                <a:solidFill>
                  <a:schemeClr val="accent2"/>
                </a:solidFill>
              </a:rPr>
              <a:t>如</a:t>
            </a:r>
            <a:r>
              <a:rPr lang="en-US" altLang="zh-CN" sz="2800" b="1" dirty="0">
                <a:solidFill>
                  <a:schemeClr val="accent2"/>
                </a:solidFill>
              </a:rPr>
              <a:t>e)</a:t>
            </a:r>
            <a:r>
              <a:rPr lang="zh-CN" altLang="en-US" sz="2800" b="1" dirty="0">
                <a:solidFill>
                  <a:schemeClr val="accent2"/>
                </a:solidFill>
              </a:rPr>
              <a:t>只能访问父类的方法，子类特有的部分被隐藏。</a:t>
            </a:r>
          </a:p>
          <a:p>
            <a:pPr algn="just">
              <a:spcBef>
                <a:spcPts val="1200"/>
              </a:spcBef>
            </a:pPr>
            <a:r>
              <a:rPr lang="zh-CN" altLang="en-US" sz="2800" b="1" dirty="0">
                <a:solidFill>
                  <a:schemeClr val="accent2"/>
                </a:solidFill>
                <a:sym typeface="Wingdings" pitchFamily="2" charset="2"/>
              </a:rPr>
              <a:t></a:t>
            </a:r>
            <a:r>
              <a:rPr lang="zh-CN" altLang="en-US" sz="2800" b="1" dirty="0">
                <a:solidFill>
                  <a:schemeClr val="accent2"/>
                </a:solidFill>
              </a:rPr>
              <a:t>运行时确定使用父类还是子类的方法。</a:t>
            </a:r>
            <a:endParaRPr lang="zh-CN" altLang="en-US" sz="2800" b="1" dirty="0"/>
          </a:p>
          <a:p>
            <a:pPr>
              <a:spcBef>
                <a:spcPts val="600"/>
              </a:spcBef>
            </a:pPr>
            <a:r>
              <a:rPr lang="zh-CN" altLang="en-US" sz="2800" b="1" dirty="0"/>
              <a:t>    </a:t>
            </a:r>
            <a:r>
              <a:rPr lang="en-US" altLang="zh-CN" sz="2800" b="1" dirty="0"/>
              <a:t>Employee e = new Manager</a:t>
            </a:r>
            <a:r>
              <a:rPr lang="en-US" altLang="zh-CN" sz="2800" b="1" dirty="0" smtClean="0"/>
              <a:t>();</a:t>
            </a:r>
            <a:endParaRPr lang="en-US" altLang="zh-CN" sz="2800" b="1" dirty="0"/>
          </a:p>
          <a:p>
            <a:pPr>
              <a:spcBef>
                <a:spcPts val="600"/>
              </a:spcBef>
            </a:pPr>
            <a:r>
              <a:rPr lang="en-US" altLang="zh-CN" sz="2800" b="1" dirty="0"/>
              <a:t>    </a:t>
            </a:r>
            <a:r>
              <a:rPr lang="en-US" altLang="zh-CN" sz="2800" b="1" dirty="0" err="1"/>
              <a:t>e.getDetails</a:t>
            </a:r>
            <a:r>
              <a:rPr lang="en-US" altLang="zh-CN" sz="2800" b="1" dirty="0" smtClean="0"/>
              <a:t>();</a:t>
            </a:r>
            <a:endParaRPr lang="en-US" altLang="zh-CN" sz="2800" b="1" dirty="0">
              <a:solidFill>
                <a:schemeClr val="accent2"/>
              </a:solidFill>
            </a:endParaRPr>
          </a:p>
        </p:txBody>
      </p:sp>
      <p:sp>
        <p:nvSpPr>
          <p:cNvPr id="46084" name="Text Box 3"/>
          <p:cNvSpPr txBox="1">
            <a:spLocks noChangeArrowheads="1"/>
          </p:cNvSpPr>
          <p:nvPr/>
        </p:nvSpPr>
        <p:spPr bwMode="auto">
          <a:xfrm>
            <a:off x="2667000" y="609600"/>
            <a:ext cx="16891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多态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0445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45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450">
                                            <p:txEl>
                                              <p:pRg st="3" end="3"/>
                                            </p:txEl>
                                          </p:spTgt>
                                        </p:tgtEl>
                                        <p:attrNameLst>
                                          <p:attrName>style.visibility</p:attrName>
                                        </p:attrNameLst>
                                      </p:cBhvr>
                                      <p:to>
                                        <p:strVal val="visible"/>
                                      </p:to>
                                    </p:set>
                                  </p:childTnLst>
                                </p:cTn>
                              </p:par>
                            </p:childTnLst>
                          </p:cTn>
                        </p:par>
                        <p:par>
                          <p:cTn id="15" fill="hold" nodeType="with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04450">
                                            <p:txEl>
                                              <p:pRg st="4" end="4"/>
                                            </p:txEl>
                                          </p:spTgt>
                                        </p:tgtEl>
                                        <p:attrNameLst>
                                          <p:attrName>style.visibility</p:attrName>
                                        </p:attrNameLst>
                                      </p:cBhvr>
                                      <p:to>
                                        <p:strVal val="visible"/>
                                      </p:to>
                                    </p:set>
                                  </p:childTnLst>
                                </p:cTn>
                              </p:par>
                            </p:childTnLst>
                          </p:cTn>
                        </p:par>
                        <p:par>
                          <p:cTn id="18" fill="hold" nodeType="withGroup">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1044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uiExpand="1"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E681D0F-3365-4780-B463-EEF96C6CCE0D}" type="slidenum">
              <a:rPr lang="en-US" altLang="zh-CN" sz="1400" smtClean="0">
                <a:solidFill>
                  <a:schemeClr val="bg2"/>
                </a:solidFill>
                <a:latin typeface="Arial" pitchFamily="34" charset="0"/>
              </a:rPr>
              <a:pPr eaLnBrk="1" hangingPunct="1"/>
              <a:t>46</a:t>
            </a:fld>
            <a:endParaRPr lang="en-US" altLang="zh-CN" sz="1400" smtClean="0">
              <a:solidFill>
                <a:schemeClr val="bg2"/>
              </a:solidFill>
              <a:latin typeface="Arial" pitchFamily="34" charset="0"/>
            </a:endParaRPr>
          </a:p>
        </p:txBody>
      </p:sp>
      <p:sp>
        <p:nvSpPr>
          <p:cNvPr id="47107" name="Text Box 4"/>
          <p:cNvSpPr txBox="1">
            <a:spLocks noChangeArrowheads="1"/>
          </p:cNvSpPr>
          <p:nvPr/>
        </p:nvSpPr>
        <p:spPr bwMode="auto">
          <a:xfrm>
            <a:off x="1219200" y="609600"/>
            <a:ext cx="57896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构造不同类型数据的集合</a:t>
            </a:r>
          </a:p>
        </p:txBody>
      </p:sp>
      <p:sp>
        <p:nvSpPr>
          <p:cNvPr id="47108" name="Text Box 5"/>
          <p:cNvSpPr txBox="1">
            <a:spLocks noChangeArrowheads="1"/>
          </p:cNvSpPr>
          <p:nvPr/>
        </p:nvSpPr>
        <p:spPr bwMode="auto">
          <a:xfrm>
            <a:off x="857250" y="1854200"/>
            <a:ext cx="8199438"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dirty="0">
                <a:solidFill>
                  <a:schemeClr val="accent2"/>
                </a:solidFill>
                <a:sym typeface="Wingdings" pitchFamily="2" charset="2"/>
              </a:rPr>
              <a:t></a:t>
            </a:r>
            <a:r>
              <a:rPr lang="en-US" altLang="zh-CN" sz="2800" dirty="0"/>
              <a:t> </a:t>
            </a:r>
            <a:r>
              <a:rPr lang="en-US" altLang="zh-CN" sz="2800" b="1" dirty="0">
                <a:solidFill>
                  <a:schemeClr val="accent2"/>
                </a:solidFill>
              </a:rPr>
              <a:t>Java</a:t>
            </a:r>
            <a:r>
              <a:rPr lang="zh-CN" altLang="zh-CN" sz="2800" b="1" dirty="0">
                <a:solidFill>
                  <a:schemeClr val="accent2"/>
                </a:solidFill>
              </a:rPr>
              <a:t>中允许构造如下类型的数组：</a:t>
            </a:r>
            <a:endParaRPr lang="zh-CN" altLang="en-US" sz="2800" b="1" dirty="0"/>
          </a:p>
          <a:p>
            <a:pPr eaLnBrk="1" hangingPunct="1"/>
            <a:r>
              <a:rPr lang="zh-CN" altLang="en-US" sz="2800" dirty="0"/>
              <a:t>	</a:t>
            </a:r>
            <a:r>
              <a:rPr lang="en-US" altLang="zh-CN" sz="2800" b="1" dirty="0"/>
              <a:t>Employee [ ]  staff = new Employee[1024];</a:t>
            </a:r>
          </a:p>
          <a:p>
            <a:pPr eaLnBrk="1" hangingPunct="1"/>
            <a:r>
              <a:rPr lang="en-US" altLang="zh-CN" sz="2800" b="1" dirty="0"/>
              <a:t>	staff[0] = new Manager</a:t>
            </a:r>
            <a:r>
              <a:rPr lang="en-US" altLang="zh-CN" sz="2800" b="1" dirty="0" smtClean="0"/>
              <a:t>();</a:t>
            </a:r>
            <a:endParaRPr lang="en-US" altLang="zh-CN" sz="2800" b="1" dirty="0"/>
          </a:p>
          <a:p>
            <a:pPr eaLnBrk="1" hangingPunct="1"/>
            <a:r>
              <a:rPr lang="en-US" altLang="zh-CN" sz="2800" b="1" dirty="0"/>
              <a:t>	staff[1] = new Worker();</a:t>
            </a:r>
          </a:p>
          <a:p>
            <a:pPr eaLnBrk="1" hangingPunct="1"/>
            <a:r>
              <a:rPr lang="en-US" altLang="zh-CN" sz="2800" b="1" dirty="0"/>
              <a:t>	staff[2] = new Employee();</a:t>
            </a:r>
          </a:p>
          <a:p>
            <a:pPr eaLnBrk="1" hangingPunct="1"/>
            <a:r>
              <a:rPr lang="en-US" altLang="zh-CN" sz="2800" b="1" dirty="0"/>
              <a:t>	…</a:t>
            </a:r>
          </a:p>
          <a:p>
            <a:pPr eaLnBrk="1" hangingPunct="1"/>
            <a:r>
              <a:rPr lang="en-US" altLang="zh-CN" sz="2800" b="1" dirty="0"/>
              <a:t>   —</a:t>
            </a:r>
            <a:r>
              <a:rPr lang="zh-CN" altLang="en-US" sz="2800" b="1" dirty="0"/>
              <a:t> </a:t>
            </a:r>
            <a:r>
              <a:rPr lang="en-US" altLang="zh-CN" sz="2800" b="1" dirty="0"/>
              <a:t>staff </a:t>
            </a:r>
            <a:r>
              <a:rPr lang="zh-CN" altLang="zh-CN" sz="2800" b="1" dirty="0"/>
              <a:t>是由多种类型的对象组成的。</a:t>
            </a:r>
            <a:endParaRPr lang="zh-CN" altLang="zh-CN" sz="2800" dirty="0"/>
          </a:p>
          <a:p>
            <a:pPr eaLnBrk="1" hangingPunct="1"/>
            <a:endParaRPr lang="zh-CN" altLang="zh-CN" sz="2800" dirty="0"/>
          </a:p>
          <a:p>
            <a:pPr eaLnBrk="1" hangingPunct="1"/>
            <a:r>
              <a:rPr lang="zh-CN" altLang="en-US" sz="2800" dirty="0">
                <a:solidFill>
                  <a:schemeClr val="accent2"/>
                </a:solidFill>
                <a:sym typeface="Wingdings" pitchFamily="2" charset="2"/>
              </a:rPr>
              <a:t></a:t>
            </a:r>
            <a:r>
              <a:rPr lang="zh-CN" altLang="en-US" sz="2800" dirty="0"/>
              <a:t> </a:t>
            </a:r>
            <a:r>
              <a:rPr lang="en-US" altLang="zh-CN" sz="2800" b="1" dirty="0">
                <a:solidFill>
                  <a:schemeClr val="accent2"/>
                </a:solidFill>
              </a:rPr>
              <a:t>Java</a:t>
            </a:r>
            <a:r>
              <a:rPr lang="zh-CN" altLang="zh-CN" sz="2800" b="1" dirty="0">
                <a:solidFill>
                  <a:schemeClr val="accent2"/>
                </a:solidFill>
              </a:rPr>
              <a:t>中任何一个子类的实例都可作为父类的实例</a:t>
            </a:r>
          </a:p>
          <a:p>
            <a:pPr eaLnBrk="1" hangingPunct="1"/>
            <a:r>
              <a:rPr lang="zh-CN" altLang="zh-CN" sz="2800" b="1" dirty="0">
                <a:solidFill>
                  <a:schemeClr val="accent2"/>
                </a:solidFill>
              </a:rPr>
              <a:t>使用，可以调用父类具有的方法。</a:t>
            </a:r>
            <a:r>
              <a:rPr lang="zh-CN" altLang="en-US" sz="2800" b="1" i="1" dirty="0">
                <a:solidFill>
                  <a:schemeClr val="accent2"/>
                </a:solidFill>
              </a:rPr>
              <a:t>（上溯造型）</a:t>
            </a:r>
            <a:endParaRPr lang="zh-CN" altLang="en-US" sz="2800" b="1" dirty="0"/>
          </a:p>
        </p:txBody>
      </p:sp>
      <p:sp>
        <p:nvSpPr>
          <p:cNvPr id="47109"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a:solidFill>
                  <a:srgbClr val="C0C0C0"/>
                </a:solidFill>
                <a:ea typeface="楷体_GB2312"/>
                <a:cs typeface="楷体_GB2312"/>
              </a:rPr>
              <a:t>4-18</a:t>
            </a:r>
            <a:r>
              <a:rPr lang="zh-CN" altLang="en-US" sz="1400">
                <a:solidFill>
                  <a:srgbClr val="C0C0C0"/>
                </a:solidFill>
                <a:ea typeface="楷体_GB2312"/>
                <a:cs typeface="楷体_GB2312"/>
              </a:rPr>
              <a:t>、</a:t>
            </a:r>
            <a:r>
              <a:rPr lang="en-US" altLang="zh-CN" sz="1400">
                <a:solidFill>
                  <a:srgbClr val="C0C0C0"/>
                </a:solidFill>
                <a:ea typeface="楷体_GB2312"/>
                <a:cs typeface="楷体_GB2312"/>
              </a:rPr>
              <a:t>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7109"/>
                                        </p:tgtEl>
                                        <p:attrNameLst>
                                          <p:attrName>ppt_x</p:attrName>
                                          <p:attrName>ppt_y</p:attrName>
                                        </p:attrNameLst>
                                      </p:cBhvr>
                                    </p:animMotion>
                                    <p:animRot by="1500000">
                                      <p:cBhvr>
                                        <p:cTn id="7" dur="125" fill="hold">
                                          <p:stCondLst>
                                            <p:cond delay="0"/>
                                          </p:stCondLst>
                                        </p:cTn>
                                        <p:tgtEl>
                                          <p:spTgt spid="47109"/>
                                        </p:tgtEl>
                                        <p:attrNameLst>
                                          <p:attrName>r</p:attrName>
                                        </p:attrNameLst>
                                      </p:cBhvr>
                                    </p:animRot>
                                    <p:animRot by="-1500000">
                                      <p:cBhvr>
                                        <p:cTn id="8" dur="125" fill="hold">
                                          <p:stCondLst>
                                            <p:cond delay="125"/>
                                          </p:stCondLst>
                                        </p:cTn>
                                        <p:tgtEl>
                                          <p:spTgt spid="47109"/>
                                        </p:tgtEl>
                                        <p:attrNameLst>
                                          <p:attrName>r</p:attrName>
                                        </p:attrNameLst>
                                      </p:cBhvr>
                                    </p:animRot>
                                    <p:animRot by="-1500000">
                                      <p:cBhvr>
                                        <p:cTn id="9" dur="125" fill="hold">
                                          <p:stCondLst>
                                            <p:cond delay="250"/>
                                          </p:stCondLst>
                                        </p:cTn>
                                        <p:tgtEl>
                                          <p:spTgt spid="47109"/>
                                        </p:tgtEl>
                                        <p:attrNameLst>
                                          <p:attrName>r</p:attrName>
                                        </p:attrNameLst>
                                      </p:cBhvr>
                                    </p:animRot>
                                    <p:animRot by="1500000">
                                      <p:cBhvr>
                                        <p:cTn id="10" dur="125" fill="hold">
                                          <p:stCondLst>
                                            <p:cond delay="375"/>
                                          </p:stCondLst>
                                        </p:cTn>
                                        <p:tgtEl>
                                          <p:spTgt spid="4710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DAB1B51-9DFE-4EBF-A7EE-06AC768B3316}" type="slidenum">
              <a:rPr lang="en-US" altLang="zh-CN" sz="1400" smtClean="0">
                <a:solidFill>
                  <a:schemeClr val="bg2"/>
                </a:solidFill>
                <a:latin typeface="Arial" pitchFamily="34" charset="0"/>
              </a:rPr>
              <a:pPr eaLnBrk="1" hangingPunct="1"/>
              <a:t>47</a:t>
            </a:fld>
            <a:endParaRPr lang="en-US" altLang="zh-CN" sz="1400" smtClean="0">
              <a:solidFill>
                <a:schemeClr val="bg2"/>
              </a:solidFill>
              <a:latin typeface="Arial" pitchFamily="34" charset="0"/>
            </a:endParaRPr>
          </a:p>
        </p:txBody>
      </p:sp>
      <p:sp>
        <p:nvSpPr>
          <p:cNvPr id="48131" name="Text Box 4"/>
          <p:cNvSpPr txBox="1">
            <a:spLocks noChangeArrowheads="1"/>
          </p:cNvSpPr>
          <p:nvPr/>
        </p:nvSpPr>
        <p:spPr bwMode="auto">
          <a:xfrm>
            <a:off x="1066800" y="692696"/>
            <a:ext cx="76088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dirty="0" err="1">
                <a:solidFill>
                  <a:schemeClr val="accent2"/>
                </a:solidFill>
              </a:rPr>
              <a:t>instanceof</a:t>
            </a:r>
            <a:r>
              <a:rPr lang="zh-CN" altLang="en-US" sz="4000" b="1" dirty="0">
                <a:solidFill>
                  <a:schemeClr val="accent2"/>
                </a:solidFill>
              </a:rPr>
              <a:t>及</a:t>
            </a:r>
            <a:r>
              <a:rPr lang="zh-CN" altLang="zh-CN" sz="4000" b="1" dirty="0">
                <a:solidFill>
                  <a:schemeClr val="accent2"/>
                </a:solidFill>
              </a:rPr>
              <a:t>强制类型转换</a:t>
            </a:r>
            <a:endParaRPr lang="zh-CN" altLang="en-US" dirty="0"/>
          </a:p>
        </p:txBody>
      </p:sp>
      <p:sp>
        <p:nvSpPr>
          <p:cNvPr id="48132" name="Text Box 5"/>
          <p:cNvSpPr txBox="1">
            <a:spLocks noChangeArrowheads="1"/>
          </p:cNvSpPr>
          <p:nvPr/>
        </p:nvSpPr>
        <p:spPr bwMode="auto">
          <a:xfrm>
            <a:off x="971550" y="1677988"/>
            <a:ext cx="80772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en-US" altLang="zh-CN" sz="2800" b="1" dirty="0"/>
              <a:t> </a:t>
            </a:r>
            <a:r>
              <a:rPr lang="en-US" altLang="zh-CN" sz="2800" b="1" dirty="0" err="1">
                <a:solidFill>
                  <a:schemeClr val="accent2"/>
                </a:solidFill>
              </a:rPr>
              <a:t>instanceof</a:t>
            </a:r>
            <a:r>
              <a:rPr lang="en-US" altLang="zh-CN" sz="2800" b="1" dirty="0">
                <a:solidFill>
                  <a:schemeClr val="accent2"/>
                </a:solidFill>
              </a:rPr>
              <a:t> </a:t>
            </a:r>
            <a:r>
              <a:rPr lang="zh-CN" altLang="en-US" sz="2800" b="1" dirty="0">
                <a:solidFill>
                  <a:schemeClr val="accent2"/>
                </a:solidFill>
              </a:rPr>
              <a:t>测试对象类型</a:t>
            </a:r>
            <a:endParaRPr lang="zh-CN" altLang="en-US" dirty="0"/>
          </a:p>
          <a:p>
            <a:pPr eaLnBrk="1" hangingPunct="1"/>
            <a:r>
              <a:rPr lang="zh-CN" altLang="en-US" dirty="0"/>
              <a:t>            </a:t>
            </a:r>
            <a:r>
              <a:rPr lang="en-US" altLang="zh-CN" sz="2800" b="1" dirty="0" err="1"/>
              <a:t>Empolyee</a:t>
            </a:r>
            <a:r>
              <a:rPr lang="en-US" altLang="zh-CN" sz="2800" b="1" dirty="0"/>
              <a:t> a = new Manager();</a:t>
            </a:r>
          </a:p>
          <a:p>
            <a:pPr eaLnBrk="1" hangingPunct="1"/>
            <a:r>
              <a:rPr lang="en-US" altLang="zh-CN" sz="2800" b="1" dirty="0"/>
              <a:t>  	</a:t>
            </a:r>
            <a:r>
              <a:rPr lang="zh-CN" altLang="en-US" sz="2800" b="1" dirty="0"/>
              <a:t>则</a:t>
            </a:r>
            <a:r>
              <a:rPr lang="en-US" altLang="en-US" sz="2800" b="1" dirty="0"/>
              <a:t> </a:t>
            </a:r>
            <a:r>
              <a:rPr lang="en-US" altLang="zh-CN" sz="2800" b="1" dirty="0"/>
              <a:t>a </a:t>
            </a:r>
            <a:r>
              <a:rPr lang="en-US" altLang="zh-CN" sz="2800" b="1" dirty="0" err="1"/>
              <a:t>instanceof</a:t>
            </a:r>
            <a:r>
              <a:rPr lang="en-US" altLang="zh-CN" sz="2800" b="1" dirty="0"/>
              <a:t>  Manager </a:t>
            </a:r>
            <a:r>
              <a:rPr lang="zh-CN" altLang="en-US" sz="2800" b="1" dirty="0"/>
              <a:t>为</a:t>
            </a:r>
            <a:r>
              <a:rPr lang="en-US" altLang="zh-CN" sz="2800" b="1" dirty="0"/>
              <a:t>true;</a:t>
            </a:r>
            <a:endParaRPr lang="en-US" altLang="zh-CN" dirty="0"/>
          </a:p>
          <a:p>
            <a:pPr eaLnBrk="1" hangingPunct="1"/>
            <a:r>
              <a:rPr lang="en-US" altLang="zh-CN" sz="2800" b="1" dirty="0">
                <a:solidFill>
                  <a:schemeClr val="accent2"/>
                </a:solidFill>
                <a:sym typeface="Wingdings" pitchFamily="2" charset="2"/>
              </a:rPr>
              <a:t></a:t>
            </a:r>
            <a:r>
              <a:rPr lang="zh-CN" altLang="en-US" sz="2800" b="1" dirty="0">
                <a:solidFill>
                  <a:schemeClr val="accent2"/>
                </a:solidFill>
                <a:sym typeface="Wingdings" pitchFamily="2" charset="2"/>
              </a:rPr>
              <a:t>强制</a:t>
            </a:r>
            <a:r>
              <a:rPr lang="zh-CN" altLang="en-US" sz="2800" b="1" dirty="0">
                <a:solidFill>
                  <a:schemeClr val="accent2"/>
                </a:solidFill>
              </a:rPr>
              <a:t>类型转换</a:t>
            </a:r>
            <a:r>
              <a:rPr lang="zh-CN" altLang="en-US" sz="2800" b="1" i="1" dirty="0">
                <a:solidFill>
                  <a:schemeClr val="accent2"/>
                </a:solidFill>
              </a:rPr>
              <a:t>（下溯造型）</a:t>
            </a:r>
            <a:endParaRPr lang="zh-CN" altLang="en-US" sz="2800" b="1" dirty="0">
              <a:solidFill>
                <a:schemeClr val="accent2"/>
              </a:solidFill>
            </a:endParaRPr>
          </a:p>
          <a:p>
            <a:pPr eaLnBrk="1" hangingPunct="1"/>
            <a:r>
              <a:rPr lang="zh-CN" altLang="en-US" b="1" dirty="0">
                <a:solidFill>
                  <a:schemeClr val="accent2"/>
                </a:solidFill>
              </a:rPr>
              <a:t>父类弱、子类强，指向父类的引用不能直接按子类引用，</a:t>
            </a:r>
          </a:p>
          <a:p>
            <a:pPr eaLnBrk="1" hangingPunct="1"/>
            <a:r>
              <a:rPr lang="zh-CN" altLang="en-US" b="1" dirty="0">
                <a:solidFill>
                  <a:schemeClr val="accent2"/>
                </a:solidFill>
              </a:rPr>
              <a:t>必须要强制类型转换后才能作为子类的引用使用。</a:t>
            </a:r>
          </a:p>
          <a:p>
            <a:pPr eaLnBrk="1" hangingPunct="1"/>
            <a:r>
              <a:rPr lang="zh-CN" altLang="en-US" b="1" dirty="0"/>
              <a:t>例：</a:t>
            </a:r>
            <a:r>
              <a:rPr lang="en-US" altLang="zh-CN" b="1" dirty="0"/>
              <a:t>public void </a:t>
            </a:r>
            <a:r>
              <a:rPr lang="en-US" altLang="zh-CN" b="1" dirty="0" smtClean="0"/>
              <a:t>method(Employee </a:t>
            </a:r>
            <a:r>
              <a:rPr lang="en-US" altLang="zh-CN" b="1" dirty="0"/>
              <a:t>e){</a:t>
            </a:r>
          </a:p>
          <a:p>
            <a:pPr eaLnBrk="1" hangingPunct="1"/>
            <a:r>
              <a:rPr lang="en-US" altLang="zh-CN" b="1" dirty="0"/>
              <a:t>	if (e </a:t>
            </a:r>
            <a:r>
              <a:rPr lang="en-US" altLang="zh-CN" b="1" dirty="0" err="1"/>
              <a:t>instanceof</a:t>
            </a:r>
            <a:r>
              <a:rPr lang="en-US" altLang="zh-CN" b="1" dirty="0"/>
              <a:t> Manager){</a:t>
            </a:r>
          </a:p>
          <a:p>
            <a:pPr eaLnBrk="1" hangingPunct="1"/>
            <a:r>
              <a:rPr lang="en-US" altLang="zh-CN" b="1" dirty="0"/>
              <a:t>		Manager m = (Manager) e ;</a:t>
            </a:r>
          </a:p>
          <a:p>
            <a:pPr eaLnBrk="1" hangingPunct="1"/>
            <a:r>
              <a:rPr lang="en-US" altLang="zh-CN" b="1" dirty="0"/>
              <a:t>		</a:t>
            </a:r>
            <a:r>
              <a:rPr lang="en-US" altLang="zh-CN" b="1" dirty="0" err="1"/>
              <a:t>m.department</a:t>
            </a:r>
            <a:r>
              <a:rPr lang="en-US" altLang="zh-CN" b="1" dirty="0"/>
              <a:t> = "…";</a:t>
            </a:r>
          </a:p>
          <a:p>
            <a:pPr eaLnBrk="1" hangingPunct="1"/>
            <a:r>
              <a:rPr lang="en-US" altLang="zh-CN" b="1" dirty="0"/>
              <a:t>		…</a:t>
            </a:r>
          </a:p>
          <a:p>
            <a:pPr eaLnBrk="1" hangingPunct="1"/>
            <a:r>
              <a:rPr lang="en-US" altLang="zh-CN" b="1" dirty="0"/>
              <a:t>		}</a:t>
            </a:r>
          </a:p>
          <a:p>
            <a:pPr eaLnBrk="1" hangingPunct="1"/>
            <a:r>
              <a:rPr lang="en-US" altLang="zh-CN" b="1" dirty="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C0FBAD5-D452-424D-BD17-F1FD115872C2}" type="slidenum">
              <a:rPr lang="en-US" altLang="zh-CN" sz="1400" smtClean="0">
                <a:solidFill>
                  <a:schemeClr val="bg2"/>
                </a:solidFill>
                <a:latin typeface="Arial" pitchFamily="34" charset="0"/>
              </a:rPr>
              <a:pPr eaLnBrk="1" hangingPunct="1"/>
              <a:t>48</a:t>
            </a:fld>
            <a:endParaRPr lang="en-US" altLang="zh-CN" sz="1400" smtClean="0">
              <a:solidFill>
                <a:schemeClr val="bg2"/>
              </a:solidFill>
              <a:latin typeface="Arial" pitchFamily="34" charset="0"/>
            </a:endParaRPr>
          </a:p>
        </p:txBody>
      </p:sp>
      <p:sp>
        <p:nvSpPr>
          <p:cNvPr id="49155" name="Rectangle 2"/>
          <p:cNvSpPr>
            <a:spLocks noGrp="1" noChangeArrowheads="1"/>
          </p:cNvSpPr>
          <p:nvPr>
            <p:ph type="title"/>
          </p:nvPr>
        </p:nvSpPr>
        <p:spPr>
          <a:xfrm>
            <a:off x="1187450" y="549275"/>
            <a:ext cx="6408738" cy="822325"/>
          </a:xfrm>
        </p:spPr>
        <p:txBody>
          <a:bodyPr/>
          <a:lstStyle/>
          <a:p>
            <a:pPr eaLnBrk="1" hangingPunct="1"/>
            <a:r>
              <a:rPr lang="en-US" altLang="zh-CN" b="1" smtClean="0">
                <a:solidFill>
                  <a:schemeClr val="accent2"/>
                </a:solidFill>
                <a:latin typeface="Times New Roman" pitchFamily="18" charset="0"/>
              </a:rPr>
              <a:t>Object</a:t>
            </a:r>
            <a:r>
              <a:rPr lang="en-US" altLang="zh-CN" b="1" smtClean="0">
                <a:solidFill>
                  <a:schemeClr val="accent2"/>
                </a:solidFill>
              </a:rPr>
              <a:t> </a:t>
            </a:r>
            <a:r>
              <a:rPr lang="zh-CN" altLang="en-US" b="1" smtClean="0">
                <a:solidFill>
                  <a:schemeClr val="accent2"/>
                </a:solidFill>
              </a:rPr>
              <a:t>及其子类</a:t>
            </a:r>
          </a:p>
        </p:txBody>
      </p:sp>
      <p:sp>
        <p:nvSpPr>
          <p:cNvPr id="49156" name="Rectangle 3"/>
          <p:cNvSpPr>
            <a:spLocks noGrp="1" noChangeArrowheads="1"/>
          </p:cNvSpPr>
          <p:nvPr>
            <p:ph type="body" idx="1"/>
          </p:nvPr>
        </p:nvSpPr>
        <p:spPr>
          <a:xfrm>
            <a:off x="457200" y="1885950"/>
            <a:ext cx="8178800" cy="3257550"/>
          </a:xfrm>
        </p:spPr>
        <p:txBody>
          <a:bodyPr/>
          <a:lstStyle/>
          <a:p>
            <a:pPr eaLnBrk="1" hangingPunct="1">
              <a:buFont typeface="Monotype Sorts" pitchFamily="2" charset="2"/>
              <a:buNone/>
            </a:pPr>
            <a:r>
              <a:rPr lang="zh-CN" altLang="en-US" sz="2800" b="1" dirty="0" smtClean="0">
                <a:solidFill>
                  <a:schemeClr val="accent2"/>
                </a:solidFill>
                <a:latin typeface="Times New Roman" pitchFamily="18" charset="0"/>
              </a:rPr>
              <a:t>    </a:t>
            </a:r>
            <a:r>
              <a:rPr lang="en-US" altLang="zh-CN" sz="2800" b="1" dirty="0" smtClean="0">
                <a:solidFill>
                  <a:schemeClr val="accent2"/>
                </a:solidFill>
                <a:latin typeface="Times New Roman" pitchFamily="18" charset="0"/>
              </a:rPr>
              <a:t>Object</a:t>
            </a:r>
            <a:r>
              <a:rPr lang="zh-CN" altLang="en-US" sz="2800" b="1" dirty="0" smtClean="0">
                <a:solidFill>
                  <a:schemeClr val="accent2"/>
                </a:solidFill>
                <a:latin typeface="Times New Roman" pitchFamily="18" charset="0"/>
              </a:rPr>
              <a:t>类是</a:t>
            </a:r>
            <a:r>
              <a:rPr lang="en-US" altLang="zh-CN" sz="2800" b="1" dirty="0" smtClean="0">
                <a:solidFill>
                  <a:schemeClr val="accent2"/>
                </a:solidFill>
                <a:latin typeface="Times New Roman" pitchFamily="18" charset="0"/>
              </a:rPr>
              <a:t>Java</a:t>
            </a:r>
            <a:r>
              <a:rPr lang="zh-CN" altLang="en-US" sz="2800" b="1" dirty="0" smtClean="0">
                <a:solidFill>
                  <a:schemeClr val="accent2"/>
                </a:solidFill>
                <a:latin typeface="Times New Roman" pitchFamily="18" charset="0"/>
              </a:rPr>
              <a:t>平台中类层次树的根。</a:t>
            </a:r>
            <a:endParaRPr lang="en-US" altLang="zh-CN" sz="2800" b="1" dirty="0" smtClean="0">
              <a:solidFill>
                <a:schemeClr val="accent2"/>
              </a:solidFill>
              <a:latin typeface="Times New Roman" pitchFamily="18" charset="0"/>
            </a:endParaRPr>
          </a:p>
          <a:p>
            <a:pPr eaLnBrk="1" hangingPunct="1">
              <a:buFont typeface="Monotype Sorts" pitchFamily="2" charset="2"/>
              <a:buNone/>
            </a:pPr>
            <a:r>
              <a:rPr lang="en-US" altLang="zh-CN" sz="2800" b="1" dirty="0" smtClean="0">
                <a:solidFill>
                  <a:schemeClr val="accent2"/>
                </a:solidFill>
                <a:latin typeface="Times New Roman" pitchFamily="18" charset="0"/>
              </a:rPr>
              <a:t>	</a:t>
            </a:r>
          </a:p>
          <a:p>
            <a:pPr eaLnBrk="1" hangingPunct="1">
              <a:buFont typeface="Monotype Sorts" pitchFamily="2" charset="2"/>
              <a:buNone/>
            </a:pPr>
            <a:r>
              <a:rPr lang="zh-CN" altLang="en-US" sz="2800" b="1" dirty="0" smtClean="0">
                <a:solidFill>
                  <a:schemeClr val="accent2"/>
                </a:solidFill>
                <a:latin typeface="Times New Roman" pitchFamily="18" charset="0"/>
              </a:rPr>
              <a:t>    定义了所有对象都需要的状态和行为。如对象之间的比较、将对象转换为字符串、等待某个条件变量、当某条件变量改变时通知相关对象以及返回对象的类等。</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84C8FD6-CF3C-4D32-9C42-2D6CED7815E7}" type="slidenum">
              <a:rPr lang="en-US" altLang="zh-CN" sz="1400" smtClean="0">
                <a:solidFill>
                  <a:schemeClr val="bg2"/>
                </a:solidFill>
                <a:latin typeface="Arial" pitchFamily="34" charset="0"/>
              </a:rPr>
              <a:pPr eaLnBrk="1" hangingPunct="1"/>
              <a:t>49</a:t>
            </a:fld>
            <a:endParaRPr lang="en-US" altLang="zh-CN" sz="1400" smtClean="0">
              <a:solidFill>
                <a:schemeClr val="bg2"/>
              </a:solidFill>
              <a:latin typeface="Arial" pitchFamily="34" charset="0"/>
            </a:endParaRPr>
          </a:p>
        </p:txBody>
      </p:sp>
      <p:sp>
        <p:nvSpPr>
          <p:cNvPr id="50179" name="Rectangle 3"/>
          <p:cNvSpPr>
            <a:spLocks noGrp="1" noChangeArrowheads="1"/>
          </p:cNvSpPr>
          <p:nvPr>
            <p:ph type="body" idx="1"/>
          </p:nvPr>
        </p:nvSpPr>
        <p:spPr>
          <a:xfrm>
            <a:off x="457200" y="1773238"/>
            <a:ext cx="8362950" cy="4895850"/>
          </a:xfrm>
        </p:spPr>
        <p:txBody>
          <a:bodyPr/>
          <a:lstStyle/>
          <a:p>
            <a:pPr eaLnBrk="1" hangingPunct="1">
              <a:buFont typeface="Monotype Sorts" pitchFamily="2" charset="2"/>
              <a:buNone/>
            </a:pPr>
            <a:r>
              <a:rPr lang="en-US" altLang="zh-CN" sz="2400" b="1" dirty="0" smtClean="0">
                <a:solidFill>
                  <a:schemeClr val="accent2"/>
                </a:solidFill>
                <a:latin typeface="Times New Roman" pitchFamily="18" charset="0"/>
                <a:sym typeface="Wingdings" pitchFamily="2" charset="2"/>
              </a:rPr>
              <a:t></a:t>
            </a:r>
            <a:r>
              <a:rPr lang="zh-CN" altLang="en-US" sz="2400" b="1" dirty="0" smtClean="0">
                <a:solidFill>
                  <a:schemeClr val="accent2"/>
                </a:solidFill>
                <a:latin typeface="Times New Roman" pitchFamily="18" charset="0"/>
              </a:rPr>
              <a:t>在</a:t>
            </a:r>
            <a:r>
              <a:rPr lang="en-US" altLang="zh-CN" sz="2400" b="1" dirty="0" smtClean="0">
                <a:solidFill>
                  <a:schemeClr val="accent2"/>
                </a:solidFill>
                <a:latin typeface="Times New Roman" pitchFamily="18" charset="0"/>
              </a:rPr>
              <a:t>Object</a:t>
            </a:r>
            <a:r>
              <a:rPr lang="zh-CN" altLang="en-US" sz="2400" b="1" dirty="0" smtClean="0">
                <a:solidFill>
                  <a:schemeClr val="accent2"/>
                </a:solidFill>
                <a:latin typeface="Times New Roman" pitchFamily="18" charset="0"/>
              </a:rPr>
              <a:t>子类中可以重写的方法：</a:t>
            </a:r>
          </a:p>
          <a:p>
            <a:pPr eaLnBrk="1" hangingPunct="1">
              <a:buFontTx/>
              <a:buChar char="•"/>
            </a:pPr>
            <a:r>
              <a:rPr lang="en-US" altLang="zh-CN" sz="2400" b="1" dirty="0" smtClean="0">
                <a:solidFill>
                  <a:schemeClr val="accent2"/>
                </a:solidFill>
                <a:latin typeface="Times New Roman" pitchFamily="18" charset="0"/>
              </a:rPr>
              <a:t>clone </a:t>
            </a:r>
          </a:p>
          <a:p>
            <a:pPr eaLnBrk="1" hangingPunct="1">
              <a:buFontTx/>
              <a:buChar char="•"/>
            </a:pPr>
            <a:r>
              <a:rPr lang="en-US" altLang="zh-CN" sz="2400" b="1" dirty="0" smtClean="0">
                <a:solidFill>
                  <a:schemeClr val="accent2"/>
                </a:solidFill>
                <a:latin typeface="Times New Roman" pitchFamily="18" charset="0"/>
              </a:rPr>
              <a:t>equals/</a:t>
            </a:r>
            <a:r>
              <a:rPr lang="en-US" altLang="zh-CN" sz="2400" b="1" dirty="0" err="1" smtClean="0">
                <a:solidFill>
                  <a:schemeClr val="accent2"/>
                </a:solidFill>
                <a:latin typeface="Times New Roman" pitchFamily="18" charset="0"/>
              </a:rPr>
              <a:t>hashCode</a:t>
            </a:r>
            <a:endParaRPr lang="en-US" altLang="zh-CN" sz="2400" b="1" dirty="0" smtClean="0">
              <a:solidFill>
                <a:schemeClr val="accent2"/>
              </a:solidFill>
              <a:latin typeface="Times New Roman" pitchFamily="18" charset="0"/>
            </a:endParaRPr>
          </a:p>
          <a:p>
            <a:pPr eaLnBrk="1" hangingPunct="1">
              <a:buFontTx/>
              <a:buChar char="•"/>
            </a:pPr>
            <a:r>
              <a:rPr lang="en-US" altLang="zh-CN" sz="2400" b="1" dirty="0" smtClean="0">
                <a:solidFill>
                  <a:schemeClr val="accent2"/>
                </a:solidFill>
                <a:latin typeface="Times New Roman" pitchFamily="18" charset="0"/>
              </a:rPr>
              <a:t>finalize </a:t>
            </a:r>
          </a:p>
          <a:p>
            <a:pPr eaLnBrk="1" hangingPunct="1">
              <a:buFontTx/>
              <a:buChar char="•"/>
            </a:pPr>
            <a:r>
              <a:rPr lang="en-US" altLang="zh-CN" sz="2400" b="1" dirty="0" err="1" smtClean="0">
                <a:solidFill>
                  <a:schemeClr val="accent2"/>
                </a:solidFill>
                <a:latin typeface="Times New Roman" pitchFamily="18" charset="0"/>
              </a:rPr>
              <a:t>toString</a:t>
            </a:r>
            <a:r>
              <a:rPr lang="en-US" altLang="zh-CN" sz="2400" b="1" dirty="0" smtClean="0">
                <a:solidFill>
                  <a:schemeClr val="accent2"/>
                </a:solidFill>
                <a:latin typeface="Times New Roman" pitchFamily="18" charset="0"/>
              </a:rPr>
              <a:t> </a:t>
            </a:r>
            <a:r>
              <a:rPr lang="zh-CN" altLang="en-US" sz="2400" b="1" dirty="0" smtClean="0">
                <a:solidFill>
                  <a:schemeClr val="accent2"/>
                </a:solidFill>
                <a:latin typeface="Times New Roman" pitchFamily="18" charset="0"/>
              </a:rPr>
              <a:t>：返回对象的字符串表示，内容因具体对象而异 </a:t>
            </a:r>
          </a:p>
          <a:p>
            <a:pPr eaLnBrk="1" hangingPunct="1">
              <a:spcBef>
                <a:spcPts val="1200"/>
              </a:spcBef>
              <a:buFont typeface="Monotype Sorts" pitchFamily="2" charset="2"/>
              <a:buNone/>
            </a:pPr>
            <a:r>
              <a:rPr lang="zh-CN" altLang="en-US" sz="2400" b="1" dirty="0" smtClean="0">
                <a:solidFill>
                  <a:schemeClr val="accent2"/>
                </a:solidFill>
                <a:latin typeface="Times New Roman" pitchFamily="18" charset="0"/>
                <a:sym typeface="Wingdings" pitchFamily="2" charset="2"/>
              </a:rPr>
              <a:t></a:t>
            </a:r>
            <a:r>
              <a:rPr lang="zh-CN" altLang="en-US" sz="2400" b="1" dirty="0" smtClean="0">
                <a:solidFill>
                  <a:schemeClr val="accent2"/>
                </a:solidFill>
                <a:latin typeface="Times New Roman" pitchFamily="18" charset="0"/>
              </a:rPr>
              <a:t>在</a:t>
            </a:r>
            <a:r>
              <a:rPr lang="en-US" altLang="zh-CN" sz="2400" b="1" dirty="0" smtClean="0">
                <a:solidFill>
                  <a:schemeClr val="accent2"/>
                </a:solidFill>
                <a:latin typeface="Times New Roman" pitchFamily="18" charset="0"/>
              </a:rPr>
              <a:t>Object</a:t>
            </a:r>
            <a:r>
              <a:rPr lang="zh-CN" altLang="en-US" sz="2400" b="1" dirty="0" smtClean="0">
                <a:solidFill>
                  <a:schemeClr val="accent2"/>
                </a:solidFill>
                <a:latin typeface="Times New Roman" pitchFamily="18" charset="0"/>
              </a:rPr>
              <a:t>子类中不能重写的方法：</a:t>
            </a:r>
          </a:p>
          <a:p>
            <a:pPr eaLnBrk="1" hangingPunct="1">
              <a:buFontTx/>
              <a:buChar char="•"/>
            </a:pPr>
            <a:r>
              <a:rPr lang="en-US" altLang="zh-CN" sz="2400" b="1" dirty="0" err="1" smtClean="0">
                <a:solidFill>
                  <a:schemeClr val="accent2"/>
                </a:solidFill>
                <a:latin typeface="Times New Roman" pitchFamily="18" charset="0"/>
              </a:rPr>
              <a:t>getClass</a:t>
            </a:r>
            <a:r>
              <a:rPr lang="en-US" altLang="zh-CN" sz="2400" b="1" dirty="0" smtClean="0">
                <a:solidFill>
                  <a:schemeClr val="accent2"/>
                </a:solidFill>
                <a:latin typeface="Times New Roman" pitchFamily="18" charset="0"/>
              </a:rPr>
              <a:t> </a:t>
            </a:r>
          </a:p>
          <a:p>
            <a:pPr eaLnBrk="1" hangingPunct="1">
              <a:buFontTx/>
              <a:buChar char="•"/>
            </a:pPr>
            <a:r>
              <a:rPr lang="en-US" altLang="zh-CN" sz="2400" b="1" dirty="0" smtClean="0">
                <a:solidFill>
                  <a:schemeClr val="accent2"/>
                </a:solidFill>
                <a:latin typeface="Times New Roman" pitchFamily="18" charset="0"/>
              </a:rPr>
              <a:t>notify </a:t>
            </a:r>
          </a:p>
          <a:p>
            <a:pPr eaLnBrk="1" hangingPunct="1">
              <a:buFontTx/>
              <a:buChar char="•"/>
            </a:pPr>
            <a:r>
              <a:rPr lang="en-US" altLang="zh-CN" sz="2400" b="1" dirty="0" err="1" smtClean="0">
                <a:solidFill>
                  <a:schemeClr val="accent2"/>
                </a:solidFill>
                <a:latin typeface="Times New Roman" pitchFamily="18" charset="0"/>
              </a:rPr>
              <a:t>notifyAll</a:t>
            </a:r>
            <a:r>
              <a:rPr lang="en-US" altLang="zh-CN" sz="2400" b="1" dirty="0" smtClean="0">
                <a:solidFill>
                  <a:schemeClr val="accent2"/>
                </a:solidFill>
                <a:latin typeface="Times New Roman" pitchFamily="18" charset="0"/>
              </a:rPr>
              <a:t> </a:t>
            </a:r>
          </a:p>
          <a:p>
            <a:pPr eaLnBrk="1" hangingPunct="1">
              <a:buFontTx/>
              <a:buChar char="•"/>
            </a:pPr>
            <a:r>
              <a:rPr lang="en-US" altLang="zh-CN" sz="2400" b="1" dirty="0" smtClean="0">
                <a:solidFill>
                  <a:schemeClr val="accent2"/>
                </a:solidFill>
                <a:latin typeface="Times New Roman" pitchFamily="18" charset="0"/>
              </a:rPr>
              <a:t>wait</a:t>
            </a:r>
          </a:p>
        </p:txBody>
      </p:sp>
      <p:sp>
        <p:nvSpPr>
          <p:cNvPr id="50180" name="Rectangle 4"/>
          <p:cNvSpPr>
            <a:spLocks noGrp="1" noChangeArrowheads="1"/>
          </p:cNvSpPr>
          <p:nvPr>
            <p:ph type="title"/>
          </p:nvPr>
        </p:nvSpPr>
        <p:spPr>
          <a:xfrm>
            <a:off x="1331913" y="549275"/>
            <a:ext cx="6480175" cy="822325"/>
          </a:xfrm>
          <a:noFill/>
        </p:spPr>
        <p:txBody>
          <a:bodyPr/>
          <a:lstStyle/>
          <a:p>
            <a:pPr eaLnBrk="1" hangingPunct="1"/>
            <a:r>
              <a:rPr lang="en-US" altLang="zh-CN" b="1" smtClean="0">
                <a:solidFill>
                  <a:schemeClr val="accent2"/>
                </a:solidFill>
                <a:latin typeface="Times New Roman" pitchFamily="18" charset="0"/>
              </a:rPr>
              <a:t>Object </a:t>
            </a:r>
            <a:r>
              <a:rPr lang="zh-CN" altLang="en-US" b="1" smtClean="0">
                <a:solidFill>
                  <a:schemeClr val="accent2"/>
                </a:solidFill>
                <a:latin typeface="Times New Roman" pitchFamily="18" charset="0"/>
              </a:rPr>
              <a:t>及其子类</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E71BA5C-370F-4906-BA6F-1B619145FDD5}" type="slidenum">
              <a:rPr lang="en-US" altLang="zh-CN" sz="1400" smtClean="0">
                <a:solidFill>
                  <a:schemeClr val="bg2"/>
                </a:solidFill>
                <a:latin typeface="Arial" pitchFamily="34" charset="0"/>
              </a:rPr>
              <a:pPr eaLnBrk="1" hangingPunct="1"/>
              <a:t>5</a:t>
            </a:fld>
            <a:endParaRPr lang="en-US" altLang="zh-CN" sz="1400" smtClean="0">
              <a:solidFill>
                <a:schemeClr val="bg2"/>
              </a:solidFill>
              <a:latin typeface="Arial" pitchFamily="34" charset="0"/>
            </a:endParaRPr>
          </a:p>
        </p:txBody>
      </p:sp>
      <p:sp>
        <p:nvSpPr>
          <p:cNvPr id="7171" name="Text Box 4"/>
          <p:cNvSpPr txBox="1">
            <a:spLocks noChangeArrowheads="1"/>
          </p:cNvSpPr>
          <p:nvPr/>
        </p:nvSpPr>
        <p:spPr bwMode="auto">
          <a:xfrm>
            <a:off x="2117725" y="649288"/>
            <a:ext cx="43005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对象的内存分配图</a:t>
            </a:r>
          </a:p>
        </p:txBody>
      </p:sp>
      <p:sp>
        <p:nvSpPr>
          <p:cNvPr id="7172" name="Line 5"/>
          <p:cNvSpPr>
            <a:spLocks noChangeShapeType="1"/>
          </p:cNvSpPr>
          <p:nvPr/>
        </p:nvSpPr>
        <p:spPr bwMode="auto">
          <a:xfrm>
            <a:off x="2124075" y="4652963"/>
            <a:ext cx="86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 name="Line 7"/>
          <p:cNvSpPr>
            <a:spLocks noChangeShapeType="1"/>
          </p:cNvSpPr>
          <p:nvPr/>
        </p:nvSpPr>
        <p:spPr bwMode="auto">
          <a:xfrm>
            <a:off x="2124075" y="4652963"/>
            <a:ext cx="1079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 name="Line 8"/>
          <p:cNvSpPr>
            <a:spLocks noChangeShapeType="1"/>
          </p:cNvSpPr>
          <p:nvPr/>
        </p:nvSpPr>
        <p:spPr bwMode="auto">
          <a:xfrm>
            <a:off x="2124075" y="4221163"/>
            <a:ext cx="1079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5" name="Text Box 9"/>
          <p:cNvSpPr txBox="1">
            <a:spLocks noChangeArrowheads="1"/>
          </p:cNvSpPr>
          <p:nvPr/>
        </p:nvSpPr>
        <p:spPr bwMode="auto">
          <a:xfrm>
            <a:off x="2195513" y="1500188"/>
            <a:ext cx="1162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dirty="0"/>
              <a:t>栈内存</a:t>
            </a:r>
          </a:p>
        </p:txBody>
      </p:sp>
      <p:sp>
        <p:nvSpPr>
          <p:cNvPr id="7176" name="Oval 10"/>
          <p:cNvSpPr>
            <a:spLocks noChangeArrowheads="1"/>
          </p:cNvSpPr>
          <p:nvPr/>
        </p:nvSpPr>
        <p:spPr bwMode="auto">
          <a:xfrm>
            <a:off x="4427538" y="1771650"/>
            <a:ext cx="2663825" cy="3743325"/>
          </a:xfrm>
          <a:prstGeom prst="ellipse">
            <a:avLst/>
          </a:prstGeom>
          <a:solidFill>
            <a:schemeClr val="folHlink"/>
          </a:solidFill>
          <a:ln w="9525">
            <a:solidFill>
              <a:schemeClr val="tx1"/>
            </a:solidFill>
            <a:round/>
            <a:headEnd/>
            <a:tailEnd/>
          </a:ln>
        </p:spPr>
        <p:txBody>
          <a:bodyPr wrap="none" anchor="ctr"/>
          <a:lstStyle/>
          <a:p>
            <a:endParaRPr lang="zh-CN" altLang="en-US" sz="2000"/>
          </a:p>
        </p:txBody>
      </p:sp>
      <p:sp>
        <p:nvSpPr>
          <p:cNvPr id="7177" name="Text Box 11"/>
          <p:cNvSpPr txBox="1">
            <a:spLocks noChangeArrowheads="1"/>
          </p:cNvSpPr>
          <p:nvPr/>
        </p:nvSpPr>
        <p:spPr bwMode="auto">
          <a:xfrm>
            <a:off x="5292725" y="1457325"/>
            <a:ext cx="1208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dirty="0"/>
              <a:t>堆内存</a:t>
            </a:r>
          </a:p>
        </p:txBody>
      </p:sp>
      <p:sp>
        <p:nvSpPr>
          <p:cNvPr id="7178" name="Text Box 12"/>
          <p:cNvSpPr txBox="1">
            <a:spLocks noChangeArrowheads="1"/>
          </p:cNvSpPr>
          <p:nvPr/>
        </p:nvSpPr>
        <p:spPr bwMode="auto">
          <a:xfrm>
            <a:off x="1476375" y="4652963"/>
            <a:ext cx="576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a:t>str1</a:t>
            </a:r>
          </a:p>
        </p:txBody>
      </p:sp>
      <p:sp>
        <p:nvSpPr>
          <p:cNvPr id="7179" name="Text Box 13"/>
          <p:cNvSpPr txBox="1">
            <a:spLocks noChangeArrowheads="1"/>
          </p:cNvSpPr>
          <p:nvPr/>
        </p:nvSpPr>
        <p:spPr bwMode="auto">
          <a:xfrm>
            <a:off x="1476375" y="4221163"/>
            <a:ext cx="576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dirty="0"/>
              <a:t>str2</a:t>
            </a:r>
          </a:p>
        </p:txBody>
      </p:sp>
      <p:sp>
        <p:nvSpPr>
          <p:cNvPr id="7180" name="Rectangle 14"/>
          <p:cNvSpPr>
            <a:spLocks noChangeArrowheads="1"/>
          </p:cNvSpPr>
          <p:nvPr/>
        </p:nvSpPr>
        <p:spPr bwMode="auto">
          <a:xfrm>
            <a:off x="5435600" y="4064000"/>
            <a:ext cx="649288" cy="1008063"/>
          </a:xfrm>
          <a:prstGeom prst="rect">
            <a:avLst/>
          </a:prstGeom>
          <a:solidFill>
            <a:schemeClr val="accent1"/>
          </a:solidFill>
          <a:ln w="9525">
            <a:solidFill>
              <a:schemeClr val="tx1"/>
            </a:solidFill>
            <a:miter lim="800000"/>
            <a:headEnd/>
            <a:tailEnd/>
          </a:ln>
        </p:spPr>
        <p:txBody>
          <a:bodyPr wrap="none" anchor="ctr"/>
          <a:lstStyle/>
          <a:p>
            <a:endParaRPr lang="zh-CN" altLang="en-US" sz="2000"/>
          </a:p>
        </p:txBody>
      </p:sp>
      <p:sp>
        <p:nvSpPr>
          <p:cNvPr id="7181" name="Rectangle 17"/>
          <p:cNvSpPr>
            <a:spLocks noChangeArrowheads="1"/>
          </p:cNvSpPr>
          <p:nvPr/>
        </p:nvSpPr>
        <p:spPr bwMode="auto">
          <a:xfrm>
            <a:off x="5435600" y="2492375"/>
            <a:ext cx="649288" cy="1008063"/>
          </a:xfrm>
          <a:prstGeom prst="rect">
            <a:avLst/>
          </a:prstGeom>
          <a:solidFill>
            <a:schemeClr val="accent1"/>
          </a:solidFill>
          <a:ln w="9525">
            <a:solidFill>
              <a:schemeClr val="tx1"/>
            </a:solidFill>
            <a:miter lim="800000"/>
            <a:headEnd/>
            <a:tailEnd/>
          </a:ln>
        </p:spPr>
        <p:txBody>
          <a:bodyPr wrap="none" anchor="ctr"/>
          <a:lstStyle/>
          <a:p>
            <a:endParaRPr lang="zh-CN" altLang="en-US" sz="2000"/>
          </a:p>
        </p:txBody>
      </p:sp>
      <p:sp>
        <p:nvSpPr>
          <p:cNvPr id="7182" name="Line 20"/>
          <p:cNvSpPr>
            <a:spLocks noChangeShapeType="1"/>
          </p:cNvSpPr>
          <p:nvPr/>
        </p:nvSpPr>
        <p:spPr bwMode="auto">
          <a:xfrm>
            <a:off x="5435600" y="2852738"/>
            <a:ext cx="649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3" name="Rectangle 21"/>
          <p:cNvSpPr>
            <a:spLocks noChangeArrowheads="1"/>
          </p:cNvSpPr>
          <p:nvPr/>
        </p:nvSpPr>
        <p:spPr bwMode="auto">
          <a:xfrm>
            <a:off x="5435600" y="2492375"/>
            <a:ext cx="649288" cy="1008063"/>
          </a:xfrm>
          <a:prstGeom prst="rect">
            <a:avLst/>
          </a:prstGeom>
          <a:solidFill>
            <a:schemeClr val="accent1"/>
          </a:solidFill>
          <a:ln w="9525">
            <a:solidFill>
              <a:schemeClr val="tx1"/>
            </a:solidFill>
            <a:miter lim="800000"/>
            <a:headEnd/>
            <a:tailEnd/>
          </a:ln>
        </p:spPr>
        <p:txBody>
          <a:bodyPr wrap="none" anchor="ctr"/>
          <a:lstStyle/>
          <a:p>
            <a:endParaRPr lang="zh-CN" altLang="en-US" sz="2000"/>
          </a:p>
        </p:txBody>
      </p:sp>
      <p:sp>
        <p:nvSpPr>
          <p:cNvPr id="7184" name="Text Box 24"/>
          <p:cNvSpPr txBox="1">
            <a:spLocks noChangeArrowheads="1"/>
          </p:cNvSpPr>
          <p:nvPr/>
        </p:nvSpPr>
        <p:spPr bwMode="auto">
          <a:xfrm>
            <a:off x="5580063" y="2420938"/>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a:t>a</a:t>
            </a:r>
          </a:p>
        </p:txBody>
      </p:sp>
      <p:sp>
        <p:nvSpPr>
          <p:cNvPr id="7185" name="Text Box 25"/>
          <p:cNvSpPr txBox="1">
            <a:spLocks noChangeArrowheads="1"/>
          </p:cNvSpPr>
          <p:nvPr/>
        </p:nvSpPr>
        <p:spPr bwMode="auto">
          <a:xfrm>
            <a:off x="5580063" y="2779713"/>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a:t>b</a:t>
            </a:r>
          </a:p>
        </p:txBody>
      </p:sp>
      <p:sp>
        <p:nvSpPr>
          <p:cNvPr id="7186" name="Text Box 26"/>
          <p:cNvSpPr txBox="1">
            <a:spLocks noChangeArrowheads="1"/>
          </p:cNvSpPr>
          <p:nvPr/>
        </p:nvSpPr>
        <p:spPr bwMode="auto">
          <a:xfrm>
            <a:off x="5580063" y="3068638"/>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a:t>c</a:t>
            </a:r>
          </a:p>
        </p:txBody>
      </p:sp>
      <p:sp>
        <p:nvSpPr>
          <p:cNvPr id="7187" name="Text Box 27"/>
          <p:cNvSpPr txBox="1">
            <a:spLocks noChangeArrowheads="1"/>
          </p:cNvSpPr>
          <p:nvPr/>
        </p:nvSpPr>
        <p:spPr bwMode="auto">
          <a:xfrm>
            <a:off x="5580063" y="4024313"/>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a:t>a</a:t>
            </a:r>
          </a:p>
        </p:txBody>
      </p:sp>
      <p:sp>
        <p:nvSpPr>
          <p:cNvPr id="7188" name="Text Box 28"/>
          <p:cNvSpPr txBox="1">
            <a:spLocks noChangeArrowheads="1"/>
          </p:cNvSpPr>
          <p:nvPr/>
        </p:nvSpPr>
        <p:spPr bwMode="auto">
          <a:xfrm>
            <a:off x="5580063" y="4354513"/>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a:t>b</a:t>
            </a:r>
          </a:p>
        </p:txBody>
      </p:sp>
      <p:sp>
        <p:nvSpPr>
          <p:cNvPr id="7189" name="Text Box 30"/>
          <p:cNvSpPr txBox="1">
            <a:spLocks noChangeArrowheads="1"/>
          </p:cNvSpPr>
          <p:nvPr/>
        </p:nvSpPr>
        <p:spPr bwMode="auto">
          <a:xfrm>
            <a:off x="5580063" y="4672013"/>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dirty="0" smtClean="0"/>
              <a:t>d</a:t>
            </a:r>
            <a:endParaRPr lang="en-US" altLang="zh-CN" sz="2000" dirty="0"/>
          </a:p>
        </p:txBody>
      </p:sp>
      <p:sp>
        <p:nvSpPr>
          <p:cNvPr id="7190" name="Text Box 31"/>
          <p:cNvSpPr txBox="1">
            <a:spLocks noChangeArrowheads="1"/>
          </p:cNvSpPr>
          <p:nvPr/>
        </p:nvSpPr>
        <p:spPr bwMode="auto">
          <a:xfrm>
            <a:off x="2071688" y="4702175"/>
            <a:ext cx="1377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a:t>0088:4400</a:t>
            </a:r>
          </a:p>
        </p:txBody>
      </p:sp>
      <p:sp>
        <p:nvSpPr>
          <p:cNvPr id="7191" name="Text Box 32"/>
          <p:cNvSpPr txBox="1">
            <a:spLocks noChangeArrowheads="1"/>
          </p:cNvSpPr>
          <p:nvPr/>
        </p:nvSpPr>
        <p:spPr bwMode="auto">
          <a:xfrm>
            <a:off x="4143375" y="3987800"/>
            <a:ext cx="1365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a:t>0088:4400</a:t>
            </a:r>
          </a:p>
        </p:txBody>
      </p:sp>
      <p:sp>
        <p:nvSpPr>
          <p:cNvPr id="7192" name="Text Box 33"/>
          <p:cNvSpPr txBox="1">
            <a:spLocks noChangeArrowheads="1"/>
          </p:cNvSpPr>
          <p:nvPr/>
        </p:nvSpPr>
        <p:spPr bwMode="auto">
          <a:xfrm>
            <a:off x="2073275" y="4270375"/>
            <a:ext cx="1304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a:t>0088:4660</a:t>
            </a:r>
          </a:p>
        </p:txBody>
      </p:sp>
      <p:sp>
        <p:nvSpPr>
          <p:cNvPr id="7193" name="Text Box 34"/>
          <p:cNvSpPr txBox="1">
            <a:spLocks noChangeArrowheads="1"/>
          </p:cNvSpPr>
          <p:nvPr/>
        </p:nvSpPr>
        <p:spPr bwMode="auto">
          <a:xfrm>
            <a:off x="4135438" y="2487613"/>
            <a:ext cx="1436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1800"/>
              <a:t>0088:4660</a:t>
            </a:r>
          </a:p>
        </p:txBody>
      </p:sp>
      <p:sp>
        <p:nvSpPr>
          <p:cNvPr id="7194" name="Line 35"/>
          <p:cNvSpPr>
            <a:spLocks noChangeShapeType="1"/>
          </p:cNvSpPr>
          <p:nvPr/>
        </p:nvSpPr>
        <p:spPr bwMode="auto">
          <a:xfrm flipV="1">
            <a:off x="3203575" y="4214813"/>
            <a:ext cx="2225675" cy="725487"/>
          </a:xfrm>
          <a:prstGeom prst="line">
            <a:avLst/>
          </a:prstGeom>
          <a:noFill/>
          <a:ln w="9525">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5" name="Line 36"/>
          <p:cNvSpPr>
            <a:spLocks noChangeShapeType="1"/>
          </p:cNvSpPr>
          <p:nvPr/>
        </p:nvSpPr>
        <p:spPr bwMode="auto">
          <a:xfrm flipV="1">
            <a:off x="3203575" y="2643188"/>
            <a:ext cx="2225675" cy="1720850"/>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6" name="Text Box 37"/>
          <p:cNvSpPr txBox="1">
            <a:spLocks noChangeArrowheads="1"/>
          </p:cNvSpPr>
          <p:nvPr/>
        </p:nvSpPr>
        <p:spPr bwMode="auto">
          <a:xfrm>
            <a:off x="4788024" y="3671888"/>
            <a:ext cx="1997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dirty="0"/>
              <a:t>str1</a:t>
            </a:r>
            <a:r>
              <a:rPr lang="zh-CN" altLang="en-US" sz="2000" b="1" dirty="0"/>
              <a:t>标识的对象</a:t>
            </a:r>
          </a:p>
        </p:txBody>
      </p:sp>
      <p:sp>
        <p:nvSpPr>
          <p:cNvPr id="7197" name="Text Box 40"/>
          <p:cNvSpPr txBox="1">
            <a:spLocks noChangeArrowheads="1"/>
          </p:cNvSpPr>
          <p:nvPr/>
        </p:nvSpPr>
        <p:spPr bwMode="auto">
          <a:xfrm>
            <a:off x="4788024" y="2060575"/>
            <a:ext cx="19970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dirty="0"/>
              <a:t>str2</a:t>
            </a:r>
            <a:r>
              <a:rPr lang="zh-CN" altLang="en-US" sz="2000" b="1" dirty="0"/>
              <a:t>标识的对象</a:t>
            </a:r>
          </a:p>
        </p:txBody>
      </p:sp>
      <p:sp>
        <p:nvSpPr>
          <p:cNvPr id="31" name="Rectangle 41"/>
          <p:cNvSpPr>
            <a:spLocks noChangeArrowheads="1"/>
          </p:cNvSpPr>
          <p:nvPr/>
        </p:nvSpPr>
        <p:spPr bwMode="auto">
          <a:xfrm>
            <a:off x="539552" y="5517232"/>
            <a:ext cx="8107363" cy="707886"/>
          </a:xfrm>
          <a:prstGeom prst="rect">
            <a:avLst/>
          </a:prstGeom>
          <a:noFill/>
          <a:ln w="9525">
            <a:noFill/>
            <a:miter lim="800000"/>
            <a:headEnd/>
            <a:tailEnd/>
          </a:ln>
          <a:effectLst/>
        </p:spPr>
        <p:txBody>
          <a:bodyPr>
            <a:spAutoFit/>
          </a:bodyPr>
          <a:lstStyle/>
          <a:p>
            <a:pPr>
              <a:defRPr/>
            </a:pPr>
            <a:r>
              <a:rPr lang="zh-CN" altLang="en-US" sz="2000" b="1" dirty="0" smtClean="0">
                <a:solidFill>
                  <a:schemeClr val="accent2"/>
                </a:solidFill>
              </a:rPr>
              <a:t>声明</a:t>
            </a:r>
            <a:r>
              <a:rPr lang="zh-CN" altLang="en-US" sz="2000" b="1" dirty="0">
                <a:solidFill>
                  <a:schemeClr val="accent2"/>
                </a:solidFill>
              </a:rPr>
              <a:t>一个引用类型变量时，系统只为该变量分配了引用空间，并未</a:t>
            </a:r>
            <a:r>
              <a:rPr lang="zh-CN" altLang="en-US" sz="2000" b="1" dirty="0" smtClean="0">
                <a:solidFill>
                  <a:schemeClr val="accent2"/>
                </a:solidFill>
              </a:rPr>
              <a:t>创建具体对象</a:t>
            </a:r>
            <a:r>
              <a:rPr lang="zh-CN" altLang="en-US" sz="2000" b="1" dirty="0">
                <a:solidFill>
                  <a:schemeClr val="accent2"/>
                </a:solidFill>
              </a:rPr>
              <a:t>；当用</a:t>
            </a:r>
            <a:r>
              <a:rPr lang="en-US" altLang="zh-CN" sz="2000" b="1" dirty="0">
                <a:solidFill>
                  <a:schemeClr val="accent2"/>
                </a:solidFill>
              </a:rPr>
              <a:t>new</a:t>
            </a:r>
            <a:r>
              <a:rPr lang="zh-CN" altLang="en-US" sz="2000" b="1" dirty="0">
                <a:solidFill>
                  <a:schemeClr val="accent2"/>
                </a:solidFill>
              </a:rPr>
              <a:t>为对象分配空间后，将对象的引用赋值给引用变量。</a:t>
            </a:r>
          </a:p>
        </p:txBody>
      </p:sp>
      <p:sp>
        <p:nvSpPr>
          <p:cNvPr id="7199" name="Line 43"/>
          <p:cNvSpPr>
            <a:spLocks noChangeShapeType="1"/>
          </p:cNvSpPr>
          <p:nvPr/>
        </p:nvSpPr>
        <p:spPr bwMode="auto">
          <a:xfrm>
            <a:off x="2122488" y="1987550"/>
            <a:ext cx="1587" cy="3097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0" name="Line 44"/>
          <p:cNvSpPr>
            <a:spLocks noChangeShapeType="1"/>
          </p:cNvSpPr>
          <p:nvPr/>
        </p:nvSpPr>
        <p:spPr bwMode="auto">
          <a:xfrm>
            <a:off x="3203575" y="1987550"/>
            <a:ext cx="1588" cy="3097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1" name="Line 45"/>
          <p:cNvSpPr>
            <a:spLocks noChangeShapeType="1"/>
          </p:cNvSpPr>
          <p:nvPr/>
        </p:nvSpPr>
        <p:spPr bwMode="auto">
          <a:xfrm>
            <a:off x="2124075" y="5084763"/>
            <a:ext cx="1079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269F968-7A6D-4204-B260-8F415F96A77A}" type="slidenum">
              <a:rPr lang="en-US" altLang="zh-CN" sz="1400" smtClean="0">
                <a:solidFill>
                  <a:schemeClr val="bg2"/>
                </a:solidFill>
                <a:latin typeface="Arial" pitchFamily="34" charset="0"/>
              </a:rPr>
              <a:pPr eaLnBrk="1" hangingPunct="1"/>
              <a:t>50</a:t>
            </a:fld>
            <a:endParaRPr lang="en-US" altLang="zh-CN" sz="1400" smtClean="0">
              <a:solidFill>
                <a:schemeClr val="bg2"/>
              </a:solidFill>
              <a:latin typeface="Arial" pitchFamily="34" charset="0"/>
            </a:endParaRPr>
          </a:p>
        </p:txBody>
      </p:sp>
      <p:sp>
        <p:nvSpPr>
          <p:cNvPr id="53251" name="Text Box 5"/>
          <p:cNvSpPr txBox="1">
            <a:spLocks noChangeArrowheads="1"/>
          </p:cNvSpPr>
          <p:nvPr/>
        </p:nvSpPr>
        <p:spPr bwMode="auto">
          <a:xfrm>
            <a:off x="914400" y="1905000"/>
            <a:ext cx="80597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sym typeface="Wingdings" pitchFamily="2" charset="2"/>
              </a:rPr>
              <a:t></a:t>
            </a:r>
            <a:r>
              <a:rPr lang="en-US" altLang="zh-CN" b="1">
                <a:solidFill>
                  <a:schemeClr val="accent2"/>
                </a:solidFill>
              </a:rPr>
              <a:t> equals() </a:t>
            </a:r>
            <a:r>
              <a:rPr lang="zh-CN" altLang="en-US" b="1">
                <a:solidFill>
                  <a:schemeClr val="accent2"/>
                </a:solidFill>
              </a:rPr>
              <a:t>和 </a:t>
            </a:r>
            <a:r>
              <a:rPr lang="en-US" altLang="zh-CN" b="1">
                <a:solidFill>
                  <a:schemeClr val="accent2"/>
                </a:solidFill>
              </a:rPr>
              <a:t>= = </a:t>
            </a:r>
            <a:r>
              <a:rPr lang="zh-CN" altLang="en-US" b="1">
                <a:solidFill>
                  <a:schemeClr val="accent2"/>
                </a:solidFill>
              </a:rPr>
              <a:t>比较两个引用是否指向相同的对象。</a:t>
            </a:r>
          </a:p>
          <a:p>
            <a:pPr eaLnBrk="1" hangingPunct="1"/>
            <a:endParaRPr lang="zh-CN" altLang="en-US" b="1">
              <a:solidFill>
                <a:schemeClr val="accent2"/>
              </a:solidFill>
            </a:endParaRPr>
          </a:p>
          <a:p>
            <a:pPr eaLnBrk="1" hangingPunct="1"/>
            <a:r>
              <a:rPr lang="zh-CN" altLang="en-US" b="1">
                <a:solidFill>
                  <a:schemeClr val="accent2"/>
                </a:solidFill>
                <a:sym typeface="Wingdings" pitchFamily="2" charset="2"/>
              </a:rPr>
              <a:t></a:t>
            </a:r>
            <a:r>
              <a:rPr lang="zh-CN" altLang="en-US" b="1">
                <a:solidFill>
                  <a:schemeClr val="accent2"/>
                </a:solidFill>
              </a:rPr>
              <a:t> </a:t>
            </a:r>
            <a:r>
              <a:rPr lang="en-US" altLang="zh-CN" b="1">
                <a:solidFill>
                  <a:schemeClr val="accent2"/>
                </a:solidFill>
              </a:rPr>
              <a:t>equals()</a:t>
            </a:r>
            <a:r>
              <a:rPr lang="zh-CN" altLang="zh-CN" b="1">
                <a:solidFill>
                  <a:schemeClr val="accent2"/>
                </a:solidFill>
              </a:rPr>
              <a:t>方法在</a:t>
            </a:r>
            <a:r>
              <a:rPr lang="en-US" altLang="zh-CN" b="1">
                <a:solidFill>
                  <a:schemeClr val="accent2"/>
                </a:solidFill>
              </a:rPr>
              <a:t>String</a:t>
            </a:r>
            <a:r>
              <a:rPr lang="zh-CN" altLang="en-US" b="1">
                <a:solidFill>
                  <a:schemeClr val="accent2"/>
                </a:solidFill>
              </a:rPr>
              <a:t>、</a:t>
            </a:r>
            <a:r>
              <a:rPr lang="en-US" altLang="zh-CN" b="1">
                <a:solidFill>
                  <a:schemeClr val="accent2"/>
                </a:solidFill>
              </a:rPr>
              <a:t>Date</a:t>
            </a:r>
            <a:r>
              <a:rPr lang="zh-CN" altLang="en-US" b="1">
                <a:solidFill>
                  <a:schemeClr val="accent2"/>
                </a:solidFill>
              </a:rPr>
              <a:t>、</a:t>
            </a:r>
            <a:r>
              <a:rPr lang="en-US" altLang="zh-CN" b="1">
                <a:solidFill>
                  <a:schemeClr val="accent2"/>
                </a:solidFill>
              </a:rPr>
              <a:t>File</a:t>
            </a:r>
            <a:r>
              <a:rPr lang="zh-CN" altLang="en-US" b="1">
                <a:solidFill>
                  <a:schemeClr val="accent2"/>
                </a:solidFill>
              </a:rPr>
              <a:t>、所有</a:t>
            </a:r>
            <a:r>
              <a:rPr lang="en-US" altLang="zh-CN" b="1">
                <a:solidFill>
                  <a:schemeClr val="accent2"/>
                </a:solidFill>
              </a:rPr>
              <a:t>Wrapper</a:t>
            </a:r>
            <a:r>
              <a:rPr lang="zh-CN" altLang="en-US" b="1">
                <a:solidFill>
                  <a:schemeClr val="accent2"/>
                </a:solidFill>
              </a:rPr>
              <a:t>类都重</a:t>
            </a:r>
          </a:p>
          <a:p>
            <a:pPr eaLnBrk="1" hangingPunct="1"/>
            <a:r>
              <a:rPr lang="zh-CN" altLang="en-US" b="1">
                <a:solidFill>
                  <a:schemeClr val="accent2"/>
                </a:solidFill>
              </a:rPr>
              <a:t>    写了该方法，改为比较内容。</a:t>
            </a:r>
          </a:p>
        </p:txBody>
      </p:sp>
      <p:sp>
        <p:nvSpPr>
          <p:cNvPr id="53252" name="Rectangle 4"/>
          <p:cNvSpPr txBox="1">
            <a:spLocks noChangeArrowheads="1"/>
          </p:cNvSpPr>
          <p:nvPr/>
        </p:nvSpPr>
        <p:spPr bwMode="auto">
          <a:xfrm>
            <a:off x="1187450" y="684114"/>
            <a:ext cx="6991350" cy="7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b="1" dirty="0">
                <a:solidFill>
                  <a:schemeClr val="accent2"/>
                </a:solidFill>
              </a:rPr>
              <a:t>Object</a:t>
            </a:r>
            <a:r>
              <a:rPr lang="zh-CN" altLang="en-US" sz="4000" b="1" dirty="0">
                <a:solidFill>
                  <a:schemeClr val="accent2"/>
                </a:solidFill>
              </a:rPr>
              <a:t>的</a:t>
            </a:r>
            <a:r>
              <a:rPr lang="en-US" altLang="zh-CN" sz="4000" b="1" dirty="0">
                <a:solidFill>
                  <a:schemeClr val="accent2"/>
                </a:solidFill>
              </a:rPr>
              <a:t>equals</a:t>
            </a:r>
            <a:r>
              <a:rPr lang="zh-CN" altLang="en-US" sz="4000" b="1" dirty="0">
                <a:solidFill>
                  <a:schemeClr val="accent2"/>
                </a:solidFill>
              </a:rPr>
              <a:t>方法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7470532-D7EC-4A12-A8D4-FA1D71422698}" type="slidenum">
              <a:rPr lang="en-US" altLang="zh-CN" sz="1400" smtClean="0">
                <a:solidFill>
                  <a:schemeClr val="bg2"/>
                </a:solidFill>
                <a:latin typeface="Arial" pitchFamily="34" charset="0"/>
              </a:rPr>
              <a:pPr eaLnBrk="1" hangingPunct="1"/>
              <a:t>51</a:t>
            </a:fld>
            <a:endParaRPr lang="en-US" altLang="zh-CN" sz="1400" smtClean="0">
              <a:solidFill>
                <a:schemeClr val="bg2"/>
              </a:solidFill>
              <a:latin typeface="Arial" pitchFamily="34" charset="0"/>
            </a:endParaRPr>
          </a:p>
        </p:txBody>
      </p:sp>
      <p:sp>
        <p:nvSpPr>
          <p:cNvPr id="51203" name="Rectangle 2"/>
          <p:cNvSpPr>
            <a:spLocks noGrp="1" noChangeArrowheads="1"/>
          </p:cNvSpPr>
          <p:nvPr>
            <p:ph type="title"/>
          </p:nvPr>
        </p:nvSpPr>
        <p:spPr>
          <a:xfrm>
            <a:off x="1187450" y="228600"/>
            <a:ext cx="6991350" cy="1143000"/>
          </a:xfrm>
        </p:spPr>
        <p:txBody>
          <a:bodyPr/>
          <a:lstStyle/>
          <a:p>
            <a:pPr eaLnBrk="1" hangingPunct="1">
              <a:defRPr/>
            </a:pPr>
            <a:r>
              <a:rPr lang="en-US" altLang="zh-CN" b="1" kern="1200" dirty="0" smtClean="0">
                <a:solidFill>
                  <a:schemeClr val="accent2"/>
                </a:solidFill>
                <a:latin typeface="Times New Roman" pitchFamily="18" charset="0"/>
                <a:cs typeface="+mn-cs"/>
              </a:rPr>
              <a:t>Object </a:t>
            </a:r>
            <a:r>
              <a:rPr lang="zh-CN" altLang="en-US" b="1" kern="1200" dirty="0" smtClean="0">
                <a:solidFill>
                  <a:schemeClr val="accent2"/>
                </a:solidFill>
                <a:latin typeface="Times New Roman" pitchFamily="18" charset="0"/>
                <a:cs typeface="+mn-cs"/>
              </a:rPr>
              <a:t>的</a:t>
            </a:r>
            <a:r>
              <a:rPr lang="en-US" altLang="zh-CN" b="1" kern="1200" dirty="0" err="1" smtClean="0">
                <a:solidFill>
                  <a:schemeClr val="accent2"/>
                </a:solidFill>
                <a:latin typeface="Times New Roman" pitchFamily="18" charset="0"/>
                <a:cs typeface="+mn-cs"/>
              </a:rPr>
              <a:t>toString</a:t>
            </a:r>
            <a:r>
              <a:rPr lang="zh-CN" altLang="en-US" b="1" kern="1200" smtClean="0">
                <a:solidFill>
                  <a:schemeClr val="accent2"/>
                </a:solidFill>
                <a:latin typeface="Times New Roman" pitchFamily="18" charset="0"/>
                <a:cs typeface="+mn-cs"/>
              </a:rPr>
              <a:t>方法</a:t>
            </a:r>
            <a:endParaRPr lang="zh-CN" altLang="en-US" b="1" kern="1200" dirty="0" smtClean="0">
              <a:solidFill>
                <a:schemeClr val="accent2"/>
              </a:solidFill>
              <a:latin typeface="Times New Roman" pitchFamily="18" charset="0"/>
              <a:cs typeface="+mn-cs"/>
            </a:endParaRPr>
          </a:p>
        </p:txBody>
      </p:sp>
      <p:sp>
        <p:nvSpPr>
          <p:cNvPr id="54276" name="Rectangle 3"/>
          <p:cNvSpPr>
            <a:spLocks noGrp="1" noChangeArrowheads="1"/>
          </p:cNvSpPr>
          <p:nvPr>
            <p:ph type="body" idx="1"/>
          </p:nvPr>
        </p:nvSpPr>
        <p:spPr>
          <a:xfrm>
            <a:off x="457200" y="1885950"/>
            <a:ext cx="8178800" cy="2982913"/>
          </a:xfrm>
        </p:spPr>
        <p:txBody>
          <a:bodyPr/>
          <a:lstStyle/>
          <a:p>
            <a:pPr eaLnBrk="1" hangingPunct="1">
              <a:buFontTx/>
              <a:buNone/>
            </a:pPr>
            <a:r>
              <a:rPr lang="zh-CN" altLang="en-US" sz="2400" b="1" smtClean="0">
                <a:solidFill>
                  <a:schemeClr val="accent2"/>
                </a:solidFill>
                <a:latin typeface="Times New Roman" pitchFamily="18" charset="0"/>
              </a:rPr>
              <a:t>返回对象的字符串表示，表达的内容因具体的对象而异 。</a:t>
            </a:r>
          </a:p>
          <a:p>
            <a:pPr eaLnBrk="1" hangingPunct="1">
              <a:buFontTx/>
              <a:buNone/>
            </a:pPr>
            <a:endParaRPr lang="zh-CN" altLang="en-US" sz="2400" b="1" smtClean="0">
              <a:solidFill>
                <a:schemeClr val="accent2"/>
              </a:solidFill>
              <a:latin typeface="Times New Roman" pitchFamily="18" charset="0"/>
            </a:endParaRPr>
          </a:p>
          <a:p>
            <a:pPr eaLnBrk="1" hangingPunct="1">
              <a:buFontTx/>
              <a:buNone/>
            </a:pPr>
            <a:r>
              <a:rPr lang="zh-CN" altLang="en-US" sz="2400" b="1" smtClean="0">
                <a:solidFill>
                  <a:schemeClr val="accent2"/>
                </a:solidFill>
                <a:latin typeface="Times New Roman" pitchFamily="18" charset="0"/>
              </a:rPr>
              <a:t>例：</a:t>
            </a:r>
          </a:p>
          <a:p>
            <a:pPr eaLnBrk="1" hangingPunct="1">
              <a:buFontTx/>
              <a:buNone/>
            </a:pPr>
            <a:r>
              <a:rPr lang="en-US" altLang="zh-CN" sz="2000" b="1" smtClean="0">
                <a:solidFill>
                  <a:schemeClr val="accent2"/>
                </a:solidFill>
                <a:latin typeface="Times New Roman" pitchFamily="18" charset="0"/>
              </a:rPr>
              <a:t>System.out.println(Thread.currentThread().toString()); </a:t>
            </a:r>
          </a:p>
          <a:p>
            <a:pPr eaLnBrk="1" hangingPunct="1">
              <a:buFontTx/>
              <a:buNone/>
            </a:pPr>
            <a:endParaRPr lang="en-US" altLang="zh-CN" sz="2000" b="1" smtClean="0">
              <a:solidFill>
                <a:schemeClr val="accent2"/>
              </a:solidFill>
              <a:latin typeface="Times New Roman" pitchFamily="18" charset="0"/>
            </a:endParaRPr>
          </a:p>
          <a:p>
            <a:pPr eaLnBrk="1" hangingPunct="1">
              <a:buFontTx/>
              <a:buNone/>
            </a:pPr>
            <a:endParaRPr lang="en-US" altLang="zh-CN" sz="2400" b="1" smtClean="0">
              <a:solidFill>
                <a:schemeClr val="accent2"/>
              </a:solidFill>
              <a:latin typeface="Times New Roman" pitchFamily="18" charset="0"/>
            </a:endParaRPr>
          </a:p>
          <a:p>
            <a:pPr eaLnBrk="1" hangingPunct="1">
              <a:buFont typeface="Monotype Sorts" pitchFamily="2" charset="2"/>
              <a:buNone/>
            </a:pPr>
            <a:r>
              <a:rPr lang="zh-CN" altLang="en-US" sz="2400" b="1" smtClean="0">
                <a:solidFill>
                  <a:schemeClr val="accent2"/>
                </a:solidFill>
                <a:latin typeface="Times New Roman" pitchFamily="18" charset="0"/>
              </a:rPr>
              <a:t>对于</a:t>
            </a:r>
            <a:r>
              <a:rPr lang="en-US" altLang="zh-CN" sz="2400" b="1" smtClean="0">
                <a:solidFill>
                  <a:schemeClr val="accent2"/>
                </a:solidFill>
                <a:latin typeface="Times New Roman" pitchFamily="18" charset="0"/>
              </a:rPr>
              <a:t>Integer</a:t>
            </a:r>
            <a:r>
              <a:rPr lang="zh-CN" altLang="en-US" sz="2400" b="1" smtClean="0">
                <a:solidFill>
                  <a:schemeClr val="accent2"/>
                </a:solidFill>
                <a:latin typeface="Times New Roman" pitchFamily="18" charset="0"/>
              </a:rPr>
              <a:t>的对象是所包含的整型数的字符表示。</a:t>
            </a:r>
          </a:p>
        </p:txBody>
      </p:sp>
      <p:sp>
        <p:nvSpPr>
          <p:cNvPr id="54277" name="Rectangle 4"/>
          <p:cNvSpPr>
            <a:spLocks noChangeArrowheads="1"/>
          </p:cNvSpPr>
          <p:nvPr/>
        </p:nvSpPr>
        <p:spPr bwMode="auto">
          <a:xfrm>
            <a:off x="533400" y="3886200"/>
            <a:ext cx="3079750" cy="457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chemeClr val="bg1"/>
                </a:solidFill>
                <a:latin typeface="Arial Unicode MS" pitchFamily="34" charset="-122"/>
              </a:rPr>
              <a:t>Thread[main,5,main]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B65FCB2-B11B-4577-9754-6756AFA9C1AD}" type="slidenum">
              <a:rPr lang="en-US" altLang="zh-CN" sz="1400" smtClean="0">
                <a:solidFill>
                  <a:schemeClr val="bg2"/>
                </a:solidFill>
                <a:latin typeface="Arial" pitchFamily="34" charset="0"/>
              </a:rPr>
              <a:pPr eaLnBrk="1" hangingPunct="1"/>
              <a:t>6</a:t>
            </a:fld>
            <a:endParaRPr lang="en-US" altLang="zh-CN" sz="1400" smtClean="0">
              <a:solidFill>
                <a:schemeClr val="bg2"/>
              </a:solidFill>
              <a:latin typeface="Arial" pitchFamily="34" charset="0"/>
            </a:endParaRPr>
          </a:p>
        </p:txBody>
      </p:sp>
      <p:sp>
        <p:nvSpPr>
          <p:cNvPr id="8195" name="Text Box 2"/>
          <p:cNvSpPr txBox="1">
            <a:spLocks noChangeArrowheads="1"/>
          </p:cNvSpPr>
          <p:nvPr/>
        </p:nvSpPr>
        <p:spPr bwMode="auto">
          <a:xfrm>
            <a:off x="2438400" y="533400"/>
            <a:ext cx="3260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类和对象举例</a:t>
            </a:r>
          </a:p>
        </p:txBody>
      </p:sp>
      <p:sp>
        <p:nvSpPr>
          <p:cNvPr id="68611" name="Text Box 3"/>
          <p:cNvSpPr txBox="1">
            <a:spLocks noChangeArrowheads="1"/>
          </p:cNvSpPr>
          <p:nvPr/>
        </p:nvSpPr>
        <p:spPr bwMode="auto">
          <a:xfrm>
            <a:off x="609600" y="1501130"/>
            <a:ext cx="813752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zh-CN" b="1" dirty="0">
                <a:solidFill>
                  <a:schemeClr val="accent2"/>
                </a:solidFill>
              </a:rPr>
              <a:t>类定义：</a:t>
            </a:r>
            <a:r>
              <a:rPr lang="en-US" altLang="zh-CN" b="1" dirty="0"/>
              <a:t>class </a:t>
            </a:r>
            <a:r>
              <a:rPr lang="en-US" altLang="zh-CN" b="1" dirty="0" err="1"/>
              <a:t>EmpInfo</a:t>
            </a:r>
            <a:r>
              <a:rPr lang="en-US" altLang="zh-CN" b="1" dirty="0"/>
              <a:t>{</a:t>
            </a:r>
          </a:p>
          <a:p>
            <a:pPr eaLnBrk="1" hangingPunct="1"/>
            <a:r>
              <a:rPr lang="en-US" altLang="zh-CN" b="1" dirty="0"/>
              <a:t>		String name;</a:t>
            </a:r>
          </a:p>
          <a:p>
            <a:pPr eaLnBrk="1" hangingPunct="1"/>
            <a:r>
              <a:rPr lang="en-US" altLang="zh-CN" b="1" dirty="0"/>
              <a:t>		String designation;</a:t>
            </a:r>
          </a:p>
          <a:p>
            <a:pPr eaLnBrk="1" hangingPunct="1"/>
            <a:r>
              <a:rPr lang="en-US" altLang="zh-CN" b="1" dirty="0"/>
              <a:t>		String department;</a:t>
            </a:r>
          </a:p>
          <a:p>
            <a:pPr eaLnBrk="1" hangingPunct="1"/>
            <a:r>
              <a:rPr lang="en-US" altLang="zh-CN" b="1" dirty="0"/>
              <a:t>		void print( ){  </a:t>
            </a:r>
            <a:r>
              <a:rPr lang="en-US" altLang="zh-CN" b="1" dirty="0" err="1"/>
              <a:t>System.out.println</a:t>
            </a:r>
            <a:r>
              <a:rPr lang="en-US" altLang="zh-CN" b="1" dirty="0"/>
              <a:t>(name+" is "+</a:t>
            </a:r>
          </a:p>
          <a:p>
            <a:pPr eaLnBrk="1" hangingPunct="1"/>
            <a:r>
              <a:rPr lang="en-US" altLang="zh-CN" b="1" dirty="0"/>
              <a:t>			designation+" at "+department);}</a:t>
            </a:r>
          </a:p>
          <a:p>
            <a:pPr eaLnBrk="1" hangingPunct="1"/>
            <a:r>
              <a:rPr lang="en-US" altLang="zh-CN" b="1" dirty="0"/>
              <a:t>	     }</a:t>
            </a:r>
          </a:p>
        </p:txBody>
      </p:sp>
      <p:sp>
        <p:nvSpPr>
          <p:cNvPr id="68612" name="Text Box 4"/>
          <p:cNvSpPr txBox="1">
            <a:spLocks noChangeArrowheads="1"/>
          </p:cNvSpPr>
          <p:nvPr/>
        </p:nvSpPr>
        <p:spPr bwMode="auto">
          <a:xfrm>
            <a:off x="514672" y="4149080"/>
            <a:ext cx="8305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zh-CN" b="1" dirty="0">
                <a:solidFill>
                  <a:schemeClr val="accent2"/>
                </a:solidFill>
              </a:rPr>
              <a:t>对象的生成与使用：…</a:t>
            </a:r>
            <a:endParaRPr lang="zh-CN" altLang="zh-CN" b="1" dirty="0"/>
          </a:p>
          <a:p>
            <a:pPr eaLnBrk="1" hangingPunct="1"/>
            <a:r>
              <a:rPr lang="en-US" altLang="zh-CN" b="1" dirty="0"/>
              <a:t>			</a:t>
            </a:r>
            <a:r>
              <a:rPr lang="en-US" altLang="zh-CN" b="1" dirty="0" err="1"/>
              <a:t>EmpInfo</a:t>
            </a:r>
            <a:r>
              <a:rPr lang="en-US" altLang="zh-CN" b="1" dirty="0"/>
              <a:t>  employee = new </a:t>
            </a:r>
            <a:r>
              <a:rPr lang="en-US" altLang="zh-CN" b="1" dirty="0" err="1"/>
              <a:t>EmpInfo</a:t>
            </a:r>
            <a:r>
              <a:rPr lang="en-US" altLang="zh-CN" b="1" dirty="0"/>
              <a:t>( );</a:t>
            </a:r>
          </a:p>
          <a:p>
            <a:pPr eaLnBrk="1" hangingPunct="1"/>
            <a:r>
              <a:rPr lang="en-US" altLang="zh-CN" b="1" dirty="0"/>
              <a:t>			employee.name = "Robert </a:t>
            </a:r>
            <a:r>
              <a:rPr lang="en-US" altLang="zh-CN" b="1" dirty="0" err="1"/>
              <a:t>Javaman</a:t>
            </a:r>
            <a:r>
              <a:rPr lang="en-US" altLang="zh-CN" b="1" dirty="0"/>
              <a:t>";</a:t>
            </a:r>
          </a:p>
          <a:p>
            <a:pPr eaLnBrk="1" hangingPunct="1"/>
            <a:r>
              <a:rPr lang="en-US" altLang="zh-CN" b="1" dirty="0"/>
              <a:t>			</a:t>
            </a:r>
            <a:r>
              <a:rPr lang="en-US" altLang="zh-CN" b="1" dirty="0" err="1"/>
              <a:t>employee.designation</a:t>
            </a:r>
            <a:r>
              <a:rPr lang="en-US" altLang="zh-CN" b="1" dirty="0"/>
              <a:t> = "Manager";</a:t>
            </a:r>
          </a:p>
          <a:p>
            <a:pPr eaLnBrk="1" hangingPunct="1"/>
            <a:r>
              <a:rPr lang="en-US" altLang="zh-CN" b="1" dirty="0"/>
              <a:t>			</a:t>
            </a:r>
            <a:r>
              <a:rPr lang="en-US" altLang="zh-CN" b="1" dirty="0" err="1"/>
              <a:t>employee.department</a:t>
            </a:r>
            <a:r>
              <a:rPr lang="en-US" altLang="zh-CN" b="1" dirty="0"/>
              <a:t> = "Coffee shop";</a:t>
            </a:r>
          </a:p>
          <a:p>
            <a:pPr eaLnBrk="1" hangingPunct="1"/>
            <a:r>
              <a:rPr lang="en-US" altLang="zh-CN" b="1" dirty="0"/>
              <a:t>			</a:t>
            </a:r>
            <a:r>
              <a:rPr lang="en-US" altLang="zh-CN" b="1" dirty="0" err="1"/>
              <a:t>employee.print</a:t>
            </a:r>
            <a:r>
              <a:rPr lang="en-US" altLang="zh-CN" b="1" dirty="0"/>
              <a:t>( );   ...</a:t>
            </a:r>
          </a:p>
        </p:txBody>
      </p:sp>
      <p:sp>
        <p:nvSpPr>
          <p:cNvPr id="8198" name="Text Box 6"/>
          <p:cNvSpPr txBox="1">
            <a:spLocks noChangeArrowheads="1"/>
          </p:cNvSpPr>
          <p:nvPr/>
        </p:nvSpPr>
        <p:spPr bwMode="auto">
          <a:xfrm>
            <a:off x="7631113" y="6500813"/>
            <a:ext cx="1441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spcBef>
                <a:spcPct val="50000"/>
              </a:spcBef>
            </a:pPr>
            <a:r>
              <a:rPr lang="en-US" altLang="zh-CN" sz="1400" dirty="0">
                <a:solidFill>
                  <a:srgbClr val="C0C0C0"/>
                </a:solidFill>
                <a:ea typeface="楷体_GB2312"/>
                <a:cs typeface="楷体_GB2312"/>
              </a:rPr>
              <a:t>4-1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ppt_x"/>
                                          </p:val>
                                        </p:tav>
                                        <p:tav tm="100000">
                                          <p:val>
                                            <p:strVal val="#ppt_x"/>
                                          </p:val>
                                        </p:tav>
                                      </p:tavLst>
                                    </p:anim>
                                    <p:anim calcmode="lin" valueType="num">
                                      <p:cBhvr additive="base">
                                        <p:cTn id="8" dur="500" fill="hold"/>
                                        <p:tgtEl>
                                          <p:spTgt spid="686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4" presetClass="emph" presetSubtype="0" fill="hold" grpId="0" nodeType="click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8198"/>
                                        </p:tgtEl>
                                        <p:attrNameLst>
                                          <p:attrName>ppt_x</p:attrName>
                                          <p:attrName>ppt_y</p:attrName>
                                        </p:attrNameLst>
                                      </p:cBhvr>
                                    </p:animMotion>
                                    <p:animRot by="1500000">
                                      <p:cBhvr>
                                        <p:cTn id="13" dur="125" fill="hold">
                                          <p:stCondLst>
                                            <p:cond delay="0"/>
                                          </p:stCondLst>
                                        </p:cTn>
                                        <p:tgtEl>
                                          <p:spTgt spid="8198"/>
                                        </p:tgtEl>
                                        <p:attrNameLst>
                                          <p:attrName>r</p:attrName>
                                        </p:attrNameLst>
                                      </p:cBhvr>
                                    </p:animRot>
                                    <p:animRot by="-1500000">
                                      <p:cBhvr>
                                        <p:cTn id="14" dur="125" fill="hold">
                                          <p:stCondLst>
                                            <p:cond delay="125"/>
                                          </p:stCondLst>
                                        </p:cTn>
                                        <p:tgtEl>
                                          <p:spTgt spid="8198"/>
                                        </p:tgtEl>
                                        <p:attrNameLst>
                                          <p:attrName>r</p:attrName>
                                        </p:attrNameLst>
                                      </p:cBhvr>
                                    </p:animRot>
                                    <p:animRot by="-1500000">
                                      <p:cBhvr>
                                        <p:cTn id="15" dur="125" fill="hold">
                                          <p:stCondLst>
                                            <p:cond delay="250"/>
                                          </p:stCondLst>
                                        </p:cTn>
                                        <p:tgtEl>
                                          <p:spTgt spid="8198"/>
                                        </p:tgtEl>
                                        <p:attrNameLst>
                                          <p:attrName>r</p:attrName>
                                        </p:attrNameLst>
                                      </p:cBhvr>
                                    </p:animRot>
                                    <p:animRot by="1500000">
                                      <p:cBhvr>
                                        <p:cTn id="16" dur="125" fill="hold">
                                          <p:stCondLst>
                                            <p:cond delay="375"/>
                                          </p:stCondLst>
                                        </p:cTn>
                                        <p:tgtEl>
                                          <p:spTgt spid="819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P spid="81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895350"/>
            <a:ext cx="7797800" cy="596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630AC68-AAF5-4147-AC25-FDEAFF76B5B1}" type="slidenum">
              <a:rPr lang="en-US" altLang="zh-CN" sz="1400" smtClean="0">
                <a:solidFill>
                  <a:schemeClr val="bg2"/>
                </a:solidFill>
                <a:latin typeface="Arial" pitchFamily="34" charset="0"/>
              </a:rPr>
              <a:pPr eaLnBrk="1" hangingPunct="1"/>
              <a:t>7</a:t>
            </a:fld>
            <a:endParaRPr lang="en-US" altLang="zh-CN" sz="1400" smtClean="0">
              <a:solidFill>
                <a:schemeClr val="bg2"/>
              </a:solidFill>
              <a:latin typeface="Arial" pitchFamily="34" charset="0"/>
            </a:endParaRPr>
          </a:p>
        </p:txBody>
      </p:sp>
      <p:sp>
        <p:nvSpPr>
          <p:cNvPr id="9219" name="Rectangle 2"/>
          <p:cNvSpPr>
            <a:spLocks noGrp="1" noChangeArrowheads="1"/>
          </p:cNvSpPr>
          <p:nvPr>
            <p:ph type="title"/>
          </p:nvPr>
        </p:nvSpPr>
        <p:spPr>
          <a:xfrm>
            <a:off x="457200" y="304800"/>
            <a:ext cx="7772400" cy="762000"/>
          </a:xfrm>
        </p:spPr>
        <p:txBody>
          <a:bodyPr/>
          <a:lstStyle/>
          <a:p>
            <a:pPr algn="ctr" eaLnBrk="1" hangingPunct="1"/>
            <a:r>
              <a:rPr lang="zh-CN" altLang="en-US" b="1" smtClean="0">
                <a:solidFill>
                  <a:schemeClr val="accent2"/>
                </a:solidFill>
              </a:rPr>
              <a:t>类的创建</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87F9D71-F08D-4F45-97D7-A9BF8622690E}" type="slidenum">
              <a:rPr lang="en-US" altLang="zh-CN" sz="1400" smtClean="0">
                <a:solidFill>
                  <a:schemeClr val="bg2"/>
                </a:solidFill>
                <a:latin typeface="Arial" pitchFamily="34" charset="0"/>
              </a:rPr>
              <a:pPr eaLnBrk="1" hangingPunct="1"/>
              <a:t>8</a:t>
            </a:fld>
            <a:endParaRPr lang="en-US" altLang="zh-CN" sz="1400" smtClean="0">
              <a:solidFill>
                <a:schemeClr val="bg2"/>
              </a:solidFill>
              <a:latin typeface="Arial" pitchFamily="34" charset="0"/>
            </a:endParaRPr>
          </a:p>
        </p:txBody>
      </p:sp>
      <p:sp>
        <p:nvSpPr>
          <p:cNvPr id="10243" name="Text Box 5"/>
          <p:cNvSpPr txBox="1">
            <a:spLocks noChangeArrowheads="1"/>
          </p:cNvSpPr>
          <p:nvPr/>
        </p:nvSpPr>
        <p:spPr bwMode="auto">
          <a:xfrm>
            <a:off x="990600" y="1500188"/>
            <a:ext cx="7685856"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zh-CN" altLang="en-US" sz="2800" b="1" dirty="0">
                <a:solidFill>
                  <a:schemeClr val="accent2"/>
                </a:solidFill>
                <a:sym typeface="Wingdings" pitchFamily="2" charset="2"/>
              </a:rPr>
              <a:t>类</a:t>
            </a:r>
            <a:endParaRPr lang="en-US" altLang="zh-CN" sz="2800" b="1" dirty="0">
              <a:solidFill>
                <a:schemeClr val="accent2"/>
              </a:solidFill>
              <a:sym typeface="Wingdings" pitchFamily="2" charset="2"/>
            </a:endParaRPr>
          </a:p>
          <a:p>
            <a:pPr eaLnBrk="1" hangingPunct="1"/>
            <a:r>
              <a:rPr lang="en-US" altLang="zh-CN" b="1" dirty="0">
                <a:solidFill>
                  <a:schemeClr val="accent2"/>
                </a:solidFill>
                <a:sym typeface="Wingdings" pitchFamily="2" charset="2"/>
              </a:rPr>
              <a:t>[</a:t>
            </a:r>
            <a:r>
              <a:rPr lang="en-US" altLang="zh-CN" b="1" dirty="0">
                <a:solidFill>
                  <a:schemeClr val="accent2"/>
                </a:solidFill>
              </a:rPr>
              <a:t>public] [</a:t>
            </a:r>
            <a:r>
              <a:rPr lang="en-US" altLang="zh-CN" b="1" dirty="0" err="1">
                <a:solidFill>
                  <a:schemeClr val="accent2"/>
                </a:solidFill>
              </a:rPr>
              <a:t>abstract|final</a:t>
            </a:r>
            <a:r>
              <a:rPr lang="en-US" altLang="zh-CN" b="1" dirty="0">
                <a:solidFill>
                  <a:schemeClr val="accent2"/>
                </a:solidFill>
              </a:rPr>
              <a:t>] class </a:t>
            </a:r>
            <a:r>
              <a:rPr lang="en-US" altLang="zh-CN" b="1" i="1" dirty="0" err="1">
                <a:solidFill>
                  <a:schemeClr val="accent2"/>
                </a:solidFill>
              </a:rPr>
              <a:t>ClassName</a:t>
            </a:r>
            <a:r>
              <a:rPr lang="en-US" altLang="zh-CN" b="1" dirty="0">
                <a:solidFill>
                  <a:schemeClr val="accent2"/>
                </a:solidFill>
              </a:rPr>
              <a:t> [extends </a:t>
            </a:r>
            <a:r>
              <a:rPr lang="en-US" altLang="zh-CN" b="1" i="1" dirty="0" err="1">
                <a:solidFill>
                  <a:schemeClr val="accent2"/>
                </a:solidFill>
              </a:rPr>
              <a:t>SuperClassName</a:t>
            </a:r>
            <a:r>
              <a:rPr lang="en-US" altLang="zh-CN" b="1" dirty="0">
                <a:solidFill>
                  <a:schemeClr val="accent2"/>
                </a:solidFill>
              </a:rPr>
              <a:t>] [implements </a:t>
            </a:r>
            <a:r>
              <a:rPr lang="en-US" altLang="zh-CN" b="1" i="1" dirty="0" err="1">
                <a:solidFill>
                  <a:schemeClr val="accent2"/>
                </a:solidFill>
              </a:rPr>
              <a:t>InterfaceNameList</a:t>
            </a:r>
            <a:r>
              <a:rPr lang="en-US" altLang="zh-CN" b="1" dirty="0">
                <a:solidFill>
                  <a:schemeClr val="accent2"/>
                </a:solidFill>
              </a:rPr>
              <a:t>] { … </a:t>
            </a:r>
            <a:r>
              <a:rPr lang="en-US" altLang="zh-CN" b="1" dirty="0" smtClean="0">
                <a:solidFill>
                  <a:schemeClr val="accent2"/>
                </a:solidFill>
              </a:rPr>
              <a:t>}</a:t>
            </a:r>
          </a:p>
          <a:p>
            <a:pPr eaLnBrk="1" hangingPunct="1"/>
            <a:endParaRPr lang="en-US" altLang="zh-CN" b="1" dirty="0">
              <a:solidFill>
                <a:schemeClr val="accent2"/>
              </a:solidFill>
            </a:endParaRPr>
          </a:p>
          <a:p>
            <a:pPr eaLnBrk="1" hangingPunct="1"/>
            <a:r>
              <a:rPr lang="en-US" altLang="zh-CN" sz="2800" b="1" dirty="0">
                <a:solidFill>
                  <a:srgbClr val="0070C0"/>
                </a:solidFill>
                <a:sym typeface="Wingdings" pitchFamily="2" charset="2"/>
              </a:rPr>
              <a:t></a:t>
            </a:r>
            <a:r>
              <a:rPr lang="zh-CN" altLang="en-US" sz="2800" b="1" dirty="0">
                <a:solidFill>
                  <a:srgbClr val="0070C0"/>
                </a:solidFill>
                <a:sym typeface="Wingdings" pitchFamily="2" charset="2"/>
              </a:rPr>
              <a:t>成员变量</a:t>
            </a:r>
            <a:endParaRPr lang="en-US" altLang="zh-CN" sz="2800" b="1" dirty="0">
              <a:solidFill>
                <a:srgbClr val="0070C0"/>
              </a:solidFill>
              <a:sym typeface="Wingdings" pitchFamily="2" charset="2"/>
            </a:endParaRPr>
          </a:p>
          <a:p>
            <a:pPr eaLnBrk="1" hangingPunct="1"/>
            <a:r>
              <a:rPr lang="en-US" altLang="zh-CN" b="1" dirty="0">
                <a:solidFill>
                  <a:srgbClr val="0070C0"/>
                </a:solidFill>
                <a:sym typeface="Wingdings" pitchFamily="2" charset="2"/>
              </a:rPr>
              <a:t>[</a:t>
            </a:r>
            <a:r>
              <a:rPr lang="en-US" altLang="zh-CN" b="1" dirty="0" err="1">
                <a:solidFill>
                  <a:srgbClr val="0070C0"/>
                </a:solidFill>
              </a:rPr>
              <a:t>public|protected|private</a:t>
            </a:r>
            <a:r>
              <a:rPr lang="en-US" altLang="zh-CN" b="1" dirty="0">
                <a:solidFill>
                  <a:srgbClr val="0070C0"/>
                </a:solidFill>
              </a:rPr>
              <a:t>] [static] [final] [transient] [violate] &lt;type&gt; </a:t>
            </a:r>
            <a:r>
              <a:rPr lang="en-US" altLang="zh-CN" b="1" i="1" dirty="0" err="1">
                <a:solidFill>
                  <a:srgbClr val="0070C0"/>
                </a:solidFill>
              </a:rPr>
              <a:t>varibleName</a:t>
            </a:r>
            <a:r>
              <a:rPr lang="en-US" altLang="zh-CN" b="1" dirty="0" smtClean="0">
                <a:solidFill>
                  <a:srgbClr val="0070C0"/>
                </a:solidFill>
              </a:rPr>
              <a:t>;</a:t>
            </a:r>
          </a:p>
          <a:p>
            <a:pPr eaLnBrk="1" hangingPunct="1"/>
            <a:endParaRPr lang="en-US" altLang="zh-CN" b="1" dirty="0">
              <a:solidFill>
                <a:srgbClr val="0070C0"/>
              </a:solidFill>
            </a:endParaRPr>
          </a:p>
          <a:p>
            <a:pPr eaLnBrk="1" hangingPunct="1"/>
            <a:r>
              <a:rPr lang="en-US" altLang="zh-CN" sz="2800" b="1" dirty="0">
                <a:solidFill>
                  <a:schemeClr val="accent2"/>
                </a:solidFill>
                <a:sym typeface="Wingdings" pitchFamily="2" charset="2"/>
              </a:rPr>
              <a:t></a:t>
            </a:r>
            <a:r>
              <a:rPr lang="zh-CN" altLang="en-US" sz="2800" b="1" dirty="0">
                <a:solidFill>
                  <a:schemeClr val="accent2"/>
                </a:solidFill>
                <a:sym typeface="Wingdings" pitchFamily="2" charset="2"/>
              </a:rPr>
              <a:t>成员方法</a:t>
            </a:r>
            <a:endParaRPr lang="en-US" altLang="zh-CN" sz="2800" b="1" dirty="0">
              <a:solidFill>
                <a:schemeClr val="accent2"/>
              </a:solidFill>
              <a:sym typeface="Wingdings" pitchFamily="2" charset="2"/>
            </a:endParaRPr>
          </a:p>
          <a:p>
            <a:pPr eaLnBrk="1" hangingPunct="1"/>
            <a:r>
              <a:rPr lang="en-US" altLang="zh-CN" b="1" dirty="0">
                <a:solidFill>
                  <a:schemeClr val="accent2"/>
                </a:solidFill>
                <a:sym typeface="Wingdings" pitchFamily="2" charset="2"/>
              </a:rPr>
              <a:t>[</a:t>
            </a:r>
            <a:r>
              <a:rPr lang="en-US" altLang="zh-CN" b="1" dirty="0" err="1">
                <a:solidFill>
                  <a:schemeClr val="accent2"/>
                </a:solidFill>
              </a:rPr>
              <a:t>public|protected|private</a:t>
            </a:r>
            <a:r>
              <a:rPr lang="en-US" altLang="zh-CN" b="1" dirty="0">
                <a:solidFill>
                  <a:schemeClr val="accent2"/>
                </a:solidFill>
              </a:rPr>
              <a:t>] [static] [</a:t>
            </a:r>
            <a:r>
              <a:rPr lang="en-US" altLang="zh-CN" b="1" dirty="0" err="1">
                <a:solidFill>
                  <a:schemeClr val="accent2"/>
                </a:solidFill>
              </a:rPr>
              <a:t>abstract|final</a:t>
            </a:r>
            <a:r>
              <a:rPr lang="en-US" altLang="zh-CN" b="1" dirty="0">
                <a:solidFill>
                  <a:schemeClr val="accent2"/>
                </a:solidFill>
              </a:rPr>
              <a:t>] [native] [synchronized] &lt;</a:t>
            </a:r>
            <a:r>
              <a:rPr lang="en-US" altLang="zh-CN" b="1" dirty="0" err="1">
                <a:solidFill>
                  <a:schemeClr val="accent2"/>
                </a:solidFill>
              </a:rPr>
              <a:t>return_type</a:t>
            </a:r>
            <a:r>
              <a:rPr lang="en-US" altLang="zh-CN" b="1" dirty="0">
                <a:solidFill>
                  <a:schemeClr val="accent2"/>
                </a:solidFill>
              </a:rPr>
              <a:t>&gt; </a:t>
            </a:r>
            <a:r>
              <a:rPr lang="en-US" altLang="zh-CN" b="1" i="1" dirty="0" err="1">
                <a:solidFill>
                  <a:schemeClr val="accent2"/>
                </a:solidFill>
              </a:rPr>
              <a:t>methodName</a:t>
            </a:r>
            <a:r>
              <a:rPr lang="en-US" altLang="zh-CN" b="1" dirty="0">
                <a:solidFill>
                  <a:schemeClr val="accent2"/>
                </a:solidFill>
              </a:rPr>
              <a:t> ([&lt;</a:t>
            </a:r>
            <a:r>
              <a:rPr lang="en-US" altLang="zh-CN" b="1" dirty="0" err="1">
                <a:solidFill>
                  <a:schemeClr val="accent2"/>
                </a:solidFill>
              </a:rPr>
              <a:t>argument_list</a:t>
            </a:r>
            <a:r>
              <a:rPr lang="en-US" altLang="zh-CN" b="1" dirty="0">
                <a:solidFill>
                  <a:schemeClr val="accent2"/>
                </a:solidFill>
              </a:rPr>
              <a:t>&gt;]) [throws &lt;</a:t>
            </a:r>
            <a:r>
              <a:rPr lang="en-US" altLang="zh-CN" b="1" dirty="0" err="1">
                <a:solidFill>
                  <a:schemeClr val="accent2"/>
                </a:solidFill>
              </a:rPr>
              <a:t>exception_list</a:t>
            </a:r>
            <a:r>
              <a:rPr lang="en-US" altLang="zh-CN" b="1" dirty="0">
                <a:solidFill>
                  <a:schemeClr val="accent2"/>
                </a:solidFill>
              </a:rPr>
              <a:t>&gt;] { … }</a:t>
            </a:r>
          </a:p>
        </p:txBody>
      </p:sp>
      <p:sp>
        <p:nvSpPr>
          <p:cNvPr id="10244" name="Text Box 6"/>
          <p:cNvSpPr txBox="1">
            <a:spLocks noChangeArrowheads="1"/>
          </p:cNvSpPr>
          <p:nvPr/>
        </p:nvSpPr>
        <p:spPr bwMode="auto">
          <a:xfrm>
            <a:off x="2209800" y="685800"/>
            <a:ext cx="1214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声明</a:t>
            </a:r>
            <a:endParaRPr lang="zh-CN" altLang="en-US">
              <a:solidFill>
                <a:schemeClr val="accent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296EE11-77E6-4667-829D-D933E5272DB4}" type="slidenum">
              <a:rPr lang="en-US" altLang="zh-CN" sz="1400" smtClean="0">
                <a:solidFill>
                  <a:schemeClr val="bg2"/>
                </a:solidFill>
                <a:latin typeface="Arial" pitchFamily="34" charset="0"/>
              </a:rPr>
              <a:pPr eaLnBrk="1" hangingPunct="1"/>
              <a:t>9</a:t>
            </a:fld>
            <a:endParaRPr lang="en-US" altLang="zh-CN" sz="1400" smtClean="0">
              <a:solidFill>
                <a:schemeClr val="bg2"/>
              </a:solidFill>
              <a:latin typeface="Arial" pitchFamily="34" charset="0"/>
            </a:endParaRPr>
          </a:p>
        </p:txBody>
      </p:sp>
      <p:sp>
        <p:nvSpPr>
          <p:cNvPr id="11267" name="Text Box 4"/>
          <p:cNvSpPr txBox="1">
            <a:spLocks noChangeArrowheads="1"/>
          </p:cNvSpPr>
          <p:nvPr/>
        </p:nvSpPr>
        <p:spPr bwMode="auto">
          <a:xfrm>
            <a:off x="2043113" y="642938"/>
            <a:ext cx="2243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4000" b="1">
                <a:solidFill>
                  <a:schemeClr val="accent2"/>
                </a:solidFill>
              </a:rPr>
              <a:t>成员方法</a:t>
            </a:r>
            <a:endParaRPr lang="zh-CN" altLang="en-US" sz="4000" b="1"/>
          </a:p>
        </p:txBody>
      </p:sp>
      <p:sp>
        <p:nvSpPr>
          <p:cNvPr id="11268" name="Text Box 5"/>
          <p:cNvSpPr txBox="1">
            <a:spLocks noChangeArrowheads="1"/>
          </p:cNvSpPr>
          <p:nvPr/>
        </p:nvSpPr>
        <p:spPr bwMode="auto">
          <a:xfrm>
            <a:off x="539750" y="1700213"/>
            <a:ext cx="8113118"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dirty="0">
                <a:solidFill>
                  <a:schemeClr val="accent2"/>
                </a:solidFill>
                <a:sym typeface="Wingdings" pitchFamily="2" charset="2"/>
              </a:rPr>
              <a:t></a:t>
            </a:r>
            <a:r>
              <a:rPr lang="zh-CN" altLang="en-US" sz="2800" b="1" dirty="0">
                <a:solidFill>
                  <a:schemeClr val="accent2"/>
                </a:solidFill>
              </a:rPr>
              <a:t>方法是传值的，方法调用不会改变参数的值</a:t>
            </a:r>
            <a:r>
              <a:rPr lang="zh-CN" altLang="en-US" sz="2800" b="1" dirty="0" smtClean="0">
                <a:solidFill>
                  <a:schemeClr val="accent2"/>
                </a:solidFill>
              </a:rPr>
              <a:t>。</a:t>
            </a:r>
            <a:endParaRPr lang="en-US" altLang="zh-CN" sz="2800" b="1" dirty="0" smtClean="0">
              <a:solidFill>
                <a:schemeClr val="accent2"/>
              </a:solidFill>
            </a:endParaRPr>
          </a:p>
          <a:p>
            <a:pPr eaLnBrk="1" hangingPunct="1"/>
            <a:r>
              <a:rPr lang="zh-CN" altLang="en-US" sz="2800" b="1" dirty="0" smtClean="0">
                <a:solidFill>
                  <a:schemeClr val="accent2"/>
                </a:solidFill>
              </a:rPr>
              <a:t>    即调用时参数</a:t>
            </a:r>
            <a:r>
              <a:rPr lang="zh-CN" altLang="en-US" sz="2800" b="1" dirty="0">
                <a:solidFill>
                  <a:schemeClr val="accent2"/>
                </a:solidFill>
              </a:rPr>
              <a:t>传递给方法</a:t>
            </a:r>
            <a:r>
              <a:rPr lang="zh-CN" altLang="en-US" sz="2800" b="1" dirty="0" smtClean="0">
                <a:solidFill>
                  <a:schemeClr val="accent2"/>
                </a:solidFill>
              </a:rPr>
              <a:t>，就是</a:t>
            </a:r>
            <a:r>
              <a:rPr lang="zh-CN" altLang="en-US" sz="2800" b="1" dirty="0">
                <a:solidFill>
                  <a:schemeClr val="accent2"/>
                </a:solidFill>
              </a:rPr>
              <a:t>赋值的</a:t>
            </a:r>
            <a:r>
              <a:rPr lang="zh-CN" altLang="en-US" sz="2800" b="1" dirty="0" smtClean="0">
                <a:solidFill>
                  <a:schemeClr val="accent2"/>
                </a:solidFill>
              </a:rPr>
              <a:t>过程。</a:t>
            </a:r>
            <a:endParaRPr lang="zh-CN" altLang="en-US" sz="2800" b="1" dirty="0">
              <a:solidFill>
                <a:schemeClr val="accent2"/>
              </a:solidFill>
            </a:endParaRPr>
          </a:p>
          <a:p>
            <a:pPr eaLnBrk="1" hangingPunct="1"/>
            <a:endParaRPr lang="zh-CN" altLang="en-US" sz="2800" b="1" dirty="0">
              <a:solidFill>
                <a:schemeClr val="accent2"/>
              </a:solidFill>
            </a:endParaRPr>
          </a:p>
          <a:p>
            <a:pPr eaLnBrk="1" hangingPunct="1"/>
            <a:r>
              <a:rPr lang="zh-CN" altLang="en-US" sz="2800" b="1" dirty="0">
                <a:solidFill>
                  <a:schemeClr val="accent2"/>
                </a:solidFill>
                <a:sym typeface="Wingdings" pitchFamily="2" charset="2"/>
              </a:rPr>
              <a:t></a:t>
            </a:r>
            <a:r>
              <a:rPr lang="zh-CN" altLang="en-US" sz="2800" b="1" dirty="0">
                <a:solidFill>
                  <a:schemeClr val="accent2"/>
                </a:solidFill>
              </a:rPr>
              <a:t>当对象作为参数时，参数的值是该对象的引用，</a:t>
            </a:r>
          </a:p>
          <a:p>
            <a:pPr eaLnBrk="1" hangingPunct="1"/>
            <a:r>
              <a:rPr lang="zh-CN" altLang="en-US" sz="2800" b="1" dirty="0">
                <a:solidFill>
                  <a:schemeClr val="accent2"/>
                </a:solidFill>
              </a:rPr>
              <a:t>  这时对象的内容可以在方法中改变，但是对象的</a:t>
            </a:r>
          </a:p>
          <a:p>
            <a:pPr eaLnBrk="1" hangingPunct="1"/>
            <a:r>
              <a:rPr lang="zh-CN" altLang="en-US" sz="2800" b="1" dirty="0">
                <a:solidFill>
                  <a:schemeClr val="accent2"/>
                </a:solidFill>
              </a:rPr>
              <a:t>  引用不会改变。</a:t>
            </a:r>
            <a:endParaRPr lang="en-US" altLang="zh-CN" sz="2800" b="1" dirty="0">
              <a:solidFill>
                <a:schemeClr val="accent2"/>
              </a:solidFill>
            </a:endParaRPr>
          </a:p>
          <a:p>
            <a:pPr eaLnBrk="1" hangingPunct="1"/>
            <a:endParaRPr lang="en-US" altLang="zh-CN" sz="2800" b="1" dirty="0">
              <a:solidFill>
                <a:schemeClr val="accent2"/>
              </a:solidFill>
            </a:endParaRPr>
          </a:p>
          <a:p>
            <a:pPr eaLnBrk="1" hangingPunct="1"/>
            <a:r>
              <a:rPr lang="zh-CN" altLang="en-US" sz="2800" b="1" dirty="0">
                <a:solidFill>
                  <a:schemeClr val="accent2"/>
                </a:solidFill>
                <a:sym typeface="Wingdings" pitchFamily="2" charset="2"/>
              </a:rPr>
              <a:t></a:t>
            </a:r>
            <a:r>
              <a:rPr lang="zh-CN" altLang="en-US" sz="2800" b="1" dirty="0">
                <a:solidFill>
                  <a:schemeClr val="accent2"/>
                </a:solidFill>
              </a:rPr>
              <a:t>可变参数列表</a:t>
            </a:r>
            <a:r>
              <a:rPr lang="en-US" altLang="zh-CN" sz="2800" b="1" dirty="0" err="1">
                <a:solidFill>
                  <a:schemeClr val="accent2"/>
                </a:solidFill>
              </a:rPr>
              <a:t>Varargs</a:t>
            </a:r>
            <a:endParaRPr lang="en-US" altLang="zh-CN" sz="2800" b="1" dirty="0">
              <a:solidFill>
                <a:schemeClr val="accent2"/>
              </a:solidFill>
            </a:endParaRPr>
          </a:p>
          <a:p>
            <a:pPr eaLnBrk="1" hangingPunct="1"/>
            <a:r>
              <a:rPr lang="zh-CN" altLang="en-US" sz="2800" b="1" dirty="0">
                <a:solidFill>
                  <a:schemeClr val="accent2"/>
                </a:solidFill>
              </a:rPr>
              <a:t>定义格式：类型 </a:t>
            </a:r>
            <a:r>
              <a:rPr lang="en-US" altLang="zh-CN" sz="2800" b="1" dirty="0">
                <a:solidFill>
                  <a:schemeClr val="accent2"/>
                </a:solidFill>
              </a:rPr>
              <a:t>…</a:t>
            </a:r>
            <a:r>
              <a:rPr lang="zh-CN" altLang="en-US" sz="2800" b="1" dirty="0">
                <a:solidFill>
                  <a:schemeClr val="accent2"/>
                </a:solidFill>
              </a:rPr>
              <a:t> 参数名</a:t>
            </a:r>
            <a:endParaRPr lang="en-US" altLang="zh-CN" sz="2800" b="1" dirty="0">
              <a:solidFill>
                <a:schemeClr val="accent2"/>
              </a:solidFill>
            </a:endParaRPr>
          </a:p>
          <a:p>
            <a:pPr eaLnBrk="1" hangingPunct="1"/>
            <a:r>
              <a:rPr lang="zh-CN" altLang="en-US" sz="2800" b="1" dirty="0">
                <a:solidFill>
                  <a:schemeClr val="accent2"/>
                </a:solidFill>
              </a:rPr>
              <a:t>可以使方法具有数目不定的多个参数。</a:t>
            </a:r>
            <a:endParaRPr lang="en-US" altLang="zh-CN" sz="2800" b="1" dirty="0">
              <a:solidFill>
                <a:schemeClr val="accent2"/>
              </a:solidFill>
            </a:endParaRPr>
          </a:p>
          <a:p>
            <a:pPr eaLnBrk="1" hangingPunct="1"/>
            <a:r>
              <a:rPr lang="zh-CN" altLang="en-US" sz="2800" b="1" dirty="0">
                <a:solidFill>
                  <a:schemeClr val="accent2"/>
                </a:solidFill>
              </a:rPr>
              <a:t>只能作为方法参数列表中的最后一个。</a:t>
            </a:r>
            <a:endParaRPr lang="en-US" altLang="zh-CN" sz="2800" b="1" dirty="0">
              <a:solidFill>
                <a:schemeClr val="accent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简洁型模板">
  <a:themeElements>
    <a:clrScheme name="">
      <a:dk1>
        <a:srgbClr val="000000"/>
      </a:dk1>
      <a:lt1>
        <a:srgbClr val="FFFFFF"/>
      </a:lt1>
      <a:dk2>
        <a:srgbClr val="000000"/>
      </a:dk2>
      <a:lt2>
        <a:srgbClr val="5E574E"/>
      </a:lt2>
      <a:accent1>
        <a:srgbClr val="FF6600"/>
      </a:accent1>
      <a:accent2>
        <a:srgbClr val="000066"/>
      </a:accent2>
      <a:accent3>
        <a:srgbClr val="FFFFFF"/>
      </a:accent3>
      <a:accent4>
        <a:srgbClr val="000000"/>
      </a:accent4>
      <a:accent5>
        <a:srgbClr val="FFB8AA"/>
      </a:accent5>
      <a:accent6>
        <a:srgbClr val="00005C"/>
      </a:accent6>
      <a:hlink>
        <a:srgbClr val="996633"/>
      </a:hlink>
      <a:folHlink>
        <a:srgbClr val="808000"/>
      </a:folHlink>
    </a:clrScheme>
    <a:fontScheme name="简洁型模板">
      <a:majorFont>
        <a:latin typeface="Arial Black"/>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简洁型模板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简洁型模板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简洁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简洁型模板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简洁型模板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简洁型模板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简洁型模板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Office\Templates\演示文稿设计\简洁型模板.pot</Template>
  <TotalTime>8369</TotalTime>
  <Words>2943</Words>
  <Application>Microsoft Office PowerPoint</Application>
  <PresentationFormat>全屏显示(4:3)</PresentationFormat>
  <Paragraphs>682</Paragraphs>
  <Slides>51</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51</vt:i4>
      </vt:variant>
    </vt:vector>
  </HeadingPairs>
  <TitlesOfParts>
    <vt:vector size="65" baseType="lpstr">
      <vt:lpstr>Arial Unicode MS</vt:lpstr>
      <vt:lpstr>Monotype Sorts</vt:lpstr>
      <vt:lpstr>方正姚体</vt:lpstr>
      <vt:lpstr>华文楷体</vt:lpstr>
      <vt:lpstr>楷体</vt:lpstr>
      <vt:lpstr>楷体_GB2312</vt:lpstr>
      <vt:lpstr>宋体</vt:lpstr>
      <vt:lpstr>Arial</vt:lpstr>
      <vt:lpstr>Arial Black</vt:lpstr>
      <vt:lpstr>Tahoma</vt:lpstr>
      <vt:lpstr>Times New Roman</vt:lpstr>
      <vt:lpstr>Webdings</vt:lpstr>
      <vt:lpstr>Wingdings</vt:lpstr>
      <vt:lpstr>简洁型模板</vt:lpstr>
      <vt:lpstr>PowerPoint 演示文稿</vt:lpstr>
      <vt:lpstr>PowerPoint 演示文稿</vt:lpstr>
      <vt:lpstr>PowerPoint 演示文稿</vt:lpstr>
      <vt:lpstr>PowerPoint 演示文稿</vt:lpstr>
      <vt:lpstr>PowerPoint 演示文稿</vt:lpstr>
      <vt:lpstr>PowerPoint 演示文稿</vt:lpstr>
      <vt:lpstr>类的创建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访问控制—private</vt:lpstr>
      <vt:lpstr>PowerPoint 演示文稿</vt:lpstr>
      <vt:lpstr>访问控制—package</vt:lpstr>
      <vt:lpstr>访问控制—protected</vt:lpstr>
      <vt:lpstr>访问控制—protected</vt:lpstr>
      <vt:lpstr>PowerPoint 演示文稿</vt:lpstr>
      <vt:lpstr>PowerPoint 演示文稿</vt:lpstr>
      <vt:lpstr>PowerPoint 演示文稿</vt:lpstr>
      <vt:lpstr>PowerPoint 演示文稿</vt:lpstr>
      <vt:lpstr>创建对象</vt:lpstr>
      <vt:lpstr>对象实例化过程</vt:lpstr>
      <vt:lpstr>对象的回收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对象实例化过程</vt:lpstr>
      <vt:lpstr>PowerPoint 演示文稿</vt:lpstr>
      <vt:lpstr>Overriding 示例</vt:lpstr>
      <vt:lpstr>PowerPoint 演示文稿</vt:lpstr>
      <vt:lpstr>PowerPoint 演示文稿</vt:lpstr>
      <vt:lpstr>PowerPoint 演示文稿</vt:lpstr>
      <vt:lpstr>PowerPoint 演示文稿</vt:lpstr>
      <vt:lpstr>PowerPoint 演示文稿</vt:lpstr>
      <vt:lpstr>Object 及其子类</vt:lpstr>
      <vt:lpstr>Object 及其子类</vt:lpstr>
      <vt:lpstr>PowerPoint 演示文稿</vt:lpstr>
      <vt:lpstr>Object 的toString方法</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wqw</dc:creator>
  <cp:lastModifiedBy>WYW</cp:lastModifiedBy>
  <cp:revision>443</cp:revision>
  <dcterms:created xsi:type="dcterms:W3CDTF">2001-02-26T00:35:29Z</dcterms:created>
  <dcterms:modified xsi:type="dcterms:W3CDTF">2022-03-17T08:30:41Z</dcterms:modified>
</cp:coreProperties>
</file>