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9" r:id="rId4"/>
    <p:sldId id="298" r:id="rId5"/>
    <p:sldId id="258" r:id="rId6"/>
    <p:sldId id="339" r:id="rId7"/>
    <p:sldId id="259" r:id="rId8"/>
    <p:sldId id="260" r:id="rId9"/>
    <p:sldId id="261" r:id="rId10"/>
    <p:sldId id="296" r:id="rId11"/>
    <p:sldId id="342" r:id="rId12"/>
    <p:sldId id="262" r:id="rId13"/>
    <p:sldId id="307" r:id="rId14"/>
    <p:sldId id="300" r:id="rId15"/>
    <p:sldId id="306" r:id="rId16"/>
    <p:sldId id="332" r:id="rId17"/>
    <p:sldId id="331" r:id="rId18"/>
    <p:sldId id="330" r:id="rId19"/>
    <p:sldId id="329" r:id="rId20"/>
    <p:sldId id="305" r:id="rId21"/>
    <p:sldId id="310" r:id="rId22"/>
    <p:sldId id="308" r:id="rId23"/>
    <p:sldId id="309" r:id="rId24"/>
    <p:sldId id="316" r:id="rId25"/>
    <p:sldId id="328" r:id="rId26"/>
    <p:sldId id="319" r:id="rId27"/>
    <p:sldId id="267" r:id="rId28"/>
    <p:sldId id="341" r:id="rId29"/>
    <p:sldId id="340" r:id="rId30"/>
    <p:sldId id="301" r:id="rId31"/>
    <p:sldId id="333" r:id="rId32"/>
    <p:sldId id="335" r:id="rId33"/>
    <p:sldId id="337" r:id="rId34"/>
    <p:sldId id="336" r:id="rId35"/>
    <p:sldId id="338" r:id="rId36"/>
    <p:sldId id="268" r:id="rId37"/>
    <p:sldId id="343" r:id="rId38"/>
    <p:sldId id="325" r:id="rId39"/>
    <p:sldId id="326" r:id="rId40"/>
    <p:sldId id="327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CC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8899" autoAdjust="0"/>
  </p:normalViewPr>
  <p:slideViewPr>
    <p:cSldViewPr>
      <p:cViewPr varScale="1">
        <p:scale>
          <a:sx n="98" d="100"/>
          <a:sy n="98" d="100"/>
        </p:scale>
        <p:origin x="833" y="55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86" y="34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EA6F63-0EB0-4424-A859-50D9E3684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08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C86C5-AC46-4D87-85DC-6253759C6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5FC82D0-A82F-42CB-9AF5-83FCB8285D8D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664D1E8-77F1-433D-B1C5-75485A0953AF}" type="slidenum">
              <a:rPr lang="en-US" altLang="zh-CN" sz="1200" smtClean="0"/>
              <a:pPr/>
              <a:t>34</a:t>
            </a:fld>
            <a:endParaRPr lang="en-US" altLang="zh-CN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E910DED-A94B-45C4-9632-58DBA9D7091F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54724AE-0B53-4408-8ADD-3A2E45384D43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90C253B-BAB9-445F-AF2C-F4C259DB98C5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90C253B-BAB9-445F-AF2C-F4C259DB98C5}" type="slidenum">
              <a:rPr lang="en-US" altLang="zh-CN" sz="1200" smtClean="0"/>
              <a:pPr/>
              <a:t>11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6DF0878-4FE1-4ED8-A8CA-2985D3A14E70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6E06B25-454A-4C95-A9F5-5FA3B49C8677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84CC8D-4769-48A9-A448-C2AA9F0430DD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42EF843-B084-4FCB-9A45-11CF219B3832}" type="slidenum">
              <a:rPr lang="en-US" altLang="zh-CN" sz="1200" smtClean="0"/>
              <a:pPr/>
              <a:t>33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17E1E9D7-575C-4184-A3F8-1B98626B0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BB57F-2FA4-4FD4-A9C2-DB7553CB2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2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0BB8-6861-4233-A158-67C99090C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0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56F18-B7CC-45CD-A40B-CE0AF8DDA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2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062FE-86B1-4EE5-B8F7-B7E6DF253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0B1E-3AED-420A-A0BE-0A9FAB654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1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B5F8D-F9B9-4D40-A67B-846533BA8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CE0E-9955-4600-90A0-5DD11F91B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1253E-4410-4008-87F5-B633386D8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18896-D63B-4E32-AA8C-12CF9D7DE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3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01C9C-B505-405A-B133-AF023F408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2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AC3A6C1-49B8-46FB-AFEB-5DD9D394A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3281A7C-A9F9-4C2A-9E84-E58AD926D57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1116013" y="685800"/>
            <a:ext cx="6275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Java </a:t>
            </a:r>
            <a:r>
              <a:rPr lang="zh-CN" altLang="zh-CN" sz="4000" b="1">
                <a:solidFill>
                  <a:srgbClr val="FF0000"/>
                </a:solidFill>
              </a:rPr>
              <a:t>高级特征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076" name="Text Box 3079"/>
          <p:cNvSpPr txBox="1">
            <a:spLocks noChangeArrowheads="1"/>
          </p:cNvSpPr>
          <p:nvPr/>
        </p:nvSpPr>
        <p:spPr bwMode="auto">
          <a:xfrm>
            <a:off x="1524000" y="1905000"/>
            <a:ext cx="3429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 dirty="0">
                <a:solidFill>
                  <a:schemeClr val="accent2"/>
                </a:solidFill>
                <a:hlinkClick r:id="rId2" action="ppaction://hlinksldjump"/>
              </a:rPr>
              <a:t>static</a:t>
            </a:r>
            <a:r>
              <a:rPr lang="zh-CN" altLang="en-US" sz="2800" b="1" dirty="0">
                <a:solidFill>
                  <a:schemeClr val="accent2"/>
                </a:solidFill>
                <a:hlinkClick r:id="rId2" action="ppaction://hlinksldjump"/>
              </a:rPr>
              <a:t>关键字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 dirty="0">
                <a:solidFill>
                  <a:schemeClr val="accent2"/>
                </a:solidFill>
                <a:hlinkClick r:id="rId3" action="ppaction://hlinksldjump"/>
              </a:rPr>
              <a:t>final </a:t>
            </a:r>
            <a:r>
              <a:rPr lang="zh-CN" altLang="zh-CN" sz="2800" b="1" dirty="0">
                <a:solidFill>
                  <a:schemeClr val="accent2"/>
                </a:solidFill>
                <a:hlinkClick r:id="rId3" action="ppaction://hlinksldjump"/>
              </a:rPr>
              <a:t>关键字</a:t>
            </a:r>
            <a:endParaRPr lang="zh-CN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2800" b="1" dirty="0">
                <a:solidFill>
                  <a:schemeClr val="accent2"/>
                </a:solidFill>
                <a:hlinkClick r:id="rId4" action="ppaction://hlinksldjump"/>
              </a:rPr>
              <a:t>抽象类</a:t>
            </a: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 dirty="0">
                <a:solidFill>
                  <a:schemeClr val="accent2"/>
                </a:solidFill>
                <a:hlinkClick r:id="rId5" action="ppaction://hlinksldjump"/>
              </a:rPr>
              <a:t>interface</a:t>
            </a: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  <a:hlinkClick r:id="rId6" action="ppaction://hlinksldjump"/>
              </a:rPr>
              <a:t>package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hlinkClick r:id="rId7" action="ppaction://hlinksldjump"/>
              </a:rPr>
              <a:t>包装类与装箱拆箱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sym typeface="Webdings" pitchFamily="18" charset="2"/>
                <a:hlinkClick r:id="rId8" action="ppaction://hlinksldjump"/>
              </a:rPr>
              <a:t>泛型与集合类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FDEF26A-10C1-4BCD-92E8-8FB6035F860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71600" y="1628800"/>
            <a:ext cx="782568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抽象类不能直接用来生成</a:t>
            </a:r>
            <a:r>
              <a:rPr lang="zh-CN" altLang="en-US" b="1" dirty="0" smtClean="0">
                <a:solidFill>
                  <a:schemeClr val="accent2"/>
                </a:solidFill>
              </a:rPr>
              <a:t>实例（即使是普通类前面添加</a:t>
            </a:r>
            <a:r>
              <a:rPr lang="en-US" altLang="zh-CN" b="1" dirty="0" smtClean="0">
                <a:solidFill>
                  <a:schemeClr val="accent2"/>
                </a:solidFill>
              </a:rPr>
              <a:t>abstract</a:t>
            </a:r>
            <a:r>
              <a:rPr lang="zh-CN" altLang="en-US" b="1" dirty="0" smtClean="0">
                <a:solidFill>
                  <a:schemeClr val="accent2"/>
                </a:solidFill>
              </a:rPr>
              <a:t>修饰）。</a:t>
            </a:r>
            <a:r>
              <a:rPr lang="zh-CN" altLang="en-US" b="1" dirty="0">
                <a:solidFill>
                  <a:schemeClr val="accent2"/>
                </a:solidFill>
              </a:rPr>
              <a:t>一般可通过</a:t>
            </a:r>
            <a:r>
              <a:rPr lang="zh-CN" altLang="en-US" b="1" dirty="0" smtClean="0">
                <a:solidFill>
                  <a:schemeClr val="accent2"/>
                </a:solidFill>
              </a:rPr>
              <a:t>定义子</a:t>
            </a:r>
            <a:r>
              <a:rPr lang="zh-CN" altLang="en-US" b="1" dirty="0">
                <a:solidFill>
                  <a:schemeClr val="accent2"/>
                </a:solidFill>
              </a:rPr>
              <a:t>类进行实例化。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en-US" b="1" dirty="0">
                <a:solidFill>
                  <a:schemeClr val="accent2"/>
                </a:solidFill>
              </a:rPr>
              <a:t>可以生成抽象类的变量，该变量可以指向具体的一</a:t>
            </a:r>
            <a:r>
              <a:rPr lang="zh-CN" altLang="en-US" b="1" dirty="0" smtClean="0">
                <a:solidFill>
                  <a:schemeClr val="accent2"/>
                </a:solidFill>
              </a:rPr>
              <a:t>个子</a:t>
            </a:r>
            <a:r>
              <a:rPr lang="zh-CN" altLang="en-US" b="1" dirty="0">
                <a:solidFill>
                  <a:schemeClr val="accent2"/>
                </a:solidFill>
              </a:rPr>
              <a:t>类的实例。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403648" y="3284984"/>
            <a:ext cx="52950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abstract class Employee{</a:t>
            </a:r>
          </a:p>
          <a:p>
            <a:pPr eaLnBrk="1" hangingPunct="1"/>
            <a:r>
              <a:rPr lang="en-US" altLang="zh-CN" b="1" dirty="0"/>
              <a:t>	abstract void </a:t>
            </a:r>
            <a:r>
              <a:rPr lang="en-US" altLang="zh-CN" b="1" dirty="0" err="1"/>
              <a:t>raiseSalary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i) ;</a:t>
            </a:r>
          </a:p>
          <a:p>
            <a:pPr eaLnBrk="1" hangingPunct="1"/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class Manager extends Employee{</a:t>
            </a:r>
          </a:p>
          <a:p>
            <a:pPr eaLnBrk="1" hangingPunct="1"/>
            <a:r>
              <a:rPr lang="en-US" altLang="zh-CN" b="1" dirty="0"/>
              <a:t>	void </a:t>
            </a:r>
            <a:r>
              <a:rPr lang="en-US" altLang="zh-CN" b="1" dirty="0" err="1"/>
              <a:t>raiseSalary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i) { </a:t>
            </a:r>
            <a:r>
              <a:rPr lang="en-US" altLang="zh-CN" b="1" dirty="0"/>
              <a:t>….}</a:t>
            </a:r>
          </a:p>
          <a:p>
            <a:pPr eaLnBrk="1" hangingPunct="1"/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279525" y="5661248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Employee e = new Manager(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FDEF26A-10C1-4BCD-92E8-8FB6035F860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71600" y="1628800"/>
            <a:ext cx="7825680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抽象类往往用来表征对问题领域进行分析、设计中得出的抽象概念，是对一系列看上去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不同、但是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本质上相同的具体概念的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抽象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</a:rPr>
              <a:t>在</a:t>
            </a:r>
            <a:r>
              <a:rPr lang="zh-CN" altLang="en-US" b="1" dirty="0">
                <a:solidFill>
                  <a:schemeClr val="accent2"/>
                </a:solidFill>
              </a:rPr>
              <a:t>面向对象方法中，抽象类主要用来进行类型隐藏。构造出一个固定的一组行为的抽象描述，但是这组行为却能够有任意个可能的具体实现方式。这个抽象描述就是抽象类，而这一组任意个可能的具体实现则表现为所有可能的派生类。模块可以操作一个抽象体。由于模块依赖于一个固定的抽象体，因此它可以是不允许修改的；同时，通过从这个抽象体派生，也可扩展此模块的行为功能。为了能够实现面向对象设计的一个最核心的原则</a:t>
            </a:r>
            <a:r>
              <a:rPr lang="en-US" altLang="zh-CN" b="1" dirty="0">
                <a:solidFill>
                  <a:schemeClr val="accent2"/>
                </a:solidFill>
              </a:rPr>
              <a:t>OCP(Open-Closed Principle)</a:t>
            </a:r>
            <a:r>
              <a:rPr lang="zh-CN" altLang="en-US" b="1" dirty="0">
                <a:solidFill>
                  <a:schemeClr val="accent2"/>
                </a:solidFill>
              </a:rPr>
              <a:t>，抽象类是其中的关键所在。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38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0B7BFF7-97FF-4371-95B6-84244B7074E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736725" y="606425"/>
            <a:ext cx="571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interface</a:t>
            </a:r>
            <a:r>
              <a:rPr lang="zh-CN" altLang="en-US" sz="4000" b="1">
                <a:solidFill>
                  <a:schemeClr val="accent2"/>
                </a:solidFill>
              </a:rPr>
              <a:t>接口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38200" y="1590427"/>
            <a:ext cx="7772400" cy="157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en-US" b="1" dirty="0">
                <a:solidFill>
                  <a:schemeClr val="accent2"/>
                </a:solidFill>
                <a:sym typeface="Wingdings" pitchFamily="2" charset="2"/>
              </a:rPr>
              <a:t>接口</a:t>
            </a:r>
            <a:r>
              <a:rPr kumimoji="0" lang="zh-CN" altLang="zh-CN" b="1" dirty="0" smtClean="0">
                <a:solidFill>
                  <a:schemeClr val="accent2"/>
                </a:solidFill>
              </a:rPr>
              <a:t>是</a:t>
            </a:r>
            <a:r>
              <a:rPr kumimoji="0" lang="zh-CN" altLang="zh-CN" b="1" dirty="0">
                <a:solidFill>
                  <a:schemeClr val="accent2"/>
                </a:solidFill>
              </a:rPr>
              <a:t>在抽象类概念的基础上演变而来的。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在接口中定义的常量默认具有</a:t>
            </a: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public,final,static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的属性</a:t>
            </a:r>
            <a:r>
              <a:rPr kumimoji="0" lang="zh-CN" altLang="zh-CN" b="1" dirty="0" smtClean="0">
                <a:solidFill>
                  <a:schemeClr val="accent2"/>
                </a:solidFill>
              </a:rPr>
              <a:t>。</a:t>
            </a:r>
            <a:endParaRPr kumimoji="0"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在接口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中声明的方法默认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具有</a:t>
            </a: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public,abstract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的属性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。</a:t>
            </a:r>
            <a:endParaRPr kumimoji="0"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4984"/>
            <a:ext cx="762223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7A8BB18-7262-40BE-9785-62BB0D6A89F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138" y="608013"/>
            <a:ext cx="4265612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kern="1200" dirty="0" smtClean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interface</a:t>
            </a:r>
            <a:r>
              <a:rPr lang="zh-CN" altLang="en-US" b="1" kern="1200" dirty="0" smtClean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的含义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280920" cy="4464496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接口是一系列方法的声明，是一些方法特征的集合，一个接口只有方法的特征没有方法的实现，因此这些方法可以在不同的地方被不同的类实现，而这些实现可以具有不同的行为（功能）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。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itchFamily="18" charset="0"/>
              </a:rPr>
              <a:t>Java SE 8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itchFamily="18" charset="0"/>
              </a:rPr>
              <a:t>开始能在接口中实现方法）</a:t>
            </a:r>
            <a:endParaRPr lang="en-US" altLang="zh-CN" sz="2000" b="1" dirty="0" smtClean="0">
              <a:solidFill>
                <a:srgbClr val="00B0F0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因而，接口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定义了一组行为的协议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两个对象之间通过这个协议进行通信。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接口在面向对象的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Java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程序设计中占有举足轻重的地位。事实上在设计阶段最重要的任务之一就是设计出各部分的接口，然后通过接口的组合，形成程序的基本框架结构。</a:t>
            </a:r>
            <a:endParaRPr lang="zh-CN" altLang="en-US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接口不属于类层次结构。不相关的类可以实现相同的接口。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EDE5F2A-C9C0-41EA-9865-97B5D549EBA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3400" y="1773238"/>
            <a:ext cx="815340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zh-CN" b="1" dirty="0">
                <a:solidFill>
                  <a:schemeClr val="accent2"/>
                </a:solidFill>
              </a:rPr>
              <a:t>用</a:t>
            </a:r>
            <a:r>
              <a:rPr kumimoji="0" lang="en-US" altLang="zh-CN" b="1" dirty="0">
                <a:solidFill>
                  <a:schemeClr val="accent2"/>
                </a:solidFill>
              </a:rPr>
              <a:t>implements</a:t>
            </a:r>
            <a:r>
              <a:rPr kumimoji="0" lang="zh-CN" altLang="zh-CN" b="1" dirty="0">
                <a:solidFill>
                  <a:schemeClr val="accent2"/>
                </a:solidFill>
              </a:rPr>
              <a:t>代替</a:t>
            </a:r>
            <a:r>
              <a:rPr kumimoji="0" lang="en-US" altLang="zh-CN" b="1" dirty="0">
                <a:solidFill>
                  <a:schemeClr val="accent2"/>
                </a:solidFill>
              </a:rPr>
              <a:t>extends</a:t>
            </a:r>
            <a:r>
              <a:rPr kumimoji="0" lang="zh-CN" altLang="zh-CN" b="1" dirty="0">
                <a:solidFill>
                  <a:schemeClr val="accent2"/>
                </a:solidFill>
              </a:rPr>
              <a:t>声明子类，该子类中必须实现接口（及其超类）中的所有方法。</a:t>
            </a:r>
            <a:endParaRPr kumimoji="0" lang="zh-CN" altLang="zh-CN" b="1" dirty="0"/>
          </a:p>
          <a:p>
            <a:pPr eaLnBrk="1" hangingPunct="1"/>
            <a:r>
              <a:rPr kumimoji="0" lang="zh-CN" altLang="zh-CN" b="1" dirty="0"/>
              <a:t>例：</a:t>
            </a:r>
            <a:r>
              <a:rPr kumimoji="0" lang="en-US" altLang="zh-CN" b="1" dirty="0"/>
              <a:t>interface </a:t>
            </a:r>
            <a:r>
              <a:rPr kumimoji="0" lang="en-US" altLang="zh-CN" b="1" dirty="0" err="1"/>
              <a:t>SayHello</a:t>
            </a:r>
            <a:r>
              <a:rPr kumimoji="0" lang="en-US" altLang="zh-CN" b="1" dirty="0"/>
              <a:t>{ </a:t>
            </a:r>
          </a:p>
          <a:p>
            <a:pPr eaLnBrk="1" hangingPunct="1"/>
            <a:r>
              <a:rPr kumimoji="0" lang="en-US" altLang="zh-CN" b="1" dirty="0"/>
              <a:t>	void </a:t>
            </a:r>
            <a:r>
              <a:rPr kumimoji="0" lang="en-US" altLang="zh-CN" b="1" dirty="0" err="1"/>
              <a:t>printMessage</a:t>
            </a:r>
            <a:r>
              <a:rPr kumimoji="0" lang="en-US" altLang="zh-CN" b="1" dirty="0"/>
              <a:t>( );</a:t>
            </a:r>
          </a:p>
          <a:p>
            <a:pPr eaLnBrk="1" hangingPunct="1"/>
            <a:r>
              <a:rPr kumimoji="0" lang="en-US" altLang="zh-CN" b="1" dirty="0"/>
              <a:t>	}</a:t>
            </a:r>
          </a:p>
          <a:p>
            <a:pPr eaLnBrk="1" hangingPunct="1"/>
            <a:endParaRPr kumimoji="0" lang="en-US" altLang="zh-CN" b="1" dirty="0"/>
          </a:p>
          <a:p>
            <a:pPr eaLnBrk="1" hangingPunct="1"/>
            <a:r>
              <a:rPr kumimoji="0" lang="en-US" altLang="zh-CN" b="1" dirty="0"/>
              <a:t>        </a:t>
            </a:r>
            <a:r>
              <a:rPr kumimoji="0" lang="en-US" altLang="zh-CN" b="1" dirty="0">
                <a:solidFill>
                  <a:schemeClr val="accent1"/>
                </a:solidFill>
              </a:rPr>
              <a:t>class </a:t>
            </a:r>
            <a:r>
              <a:rPr kumimoji="0" lang="en-US" altLang="zh-CN" b="1" dirty="0" err="1">
                <a:solidFill>
                  <a:schemeClr val="accent1"/>
                </a:solidFill>
              </a:rPr>
              <a:t>SayHelloImpl</a:t>
            </a:r>
            <a:r>
              <a:rPr kumimoji="0" lang="en-US" altLang="zh-CN" b="1" dirty="0">
                <a:solidFill>
                  <a:schemeClr val="accent1"/>
                </a:solidFill>
              </a:rPr>
              <a:t> implements </a:t>
            </a:r>
            <a:r>
              <a:rPr kumimoji="0" lang="en-US" altLang="zh-CN" b="1" dirty="0" err="1">
                <a:solidFill>
                  <a:schemeClr val="accent1"/>
                </a:solidFill>
              </a:rPr>
              <a:t>SayHello</a:t>
            </a:r>
            <a:r>
              <a:rPr kumimoji="0" lang="en-US" altLang="zh-CN" b="1" dirty="0"/>
              <a:t>{</a:t>
            </a:r>
          </a:p>
          <a:p>
            <a:pPr eaLnBrk="1" hangingPunct="1"/>
            <a:r>
              <a:rPr kumimoji="0" lang="en-US" altLang="zh-CN" b="1" dirty="0"/>
              <a:t>	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public</a:t>
            </a:r>
            <a:r>
              <a:rPr kumimoji="0" lang="en-US" altLang="zh-CN" b="1" dirty="0" smtClean="0"/>
              <a:t> void </a:t>
            </a:r>
            <a:r>
              <a:rPr kumimoji="0" lang="en-US" altLang="zh-CN" b="1" dirty="0" err="1" smtClean="0"/>
              <a:t>printMessage</a:t>
            </a:r>
            <a:r>
              <a:rPr kumimoji="0" lang="en-US" altLang="zh-CN" b="1" dirty="0"/>
              <a:t>( ){</a:t>
            </a:r>
          </a:p>
          <a:p>
            <a:pPr eaLnBrk="1" hangingPunct="1"/>
            <a:r>
              <a:rPr kumimoji="0" lang="en-US" altLang="zh-CN" b="1" dirty="0"/>
              <a:t>		</a:t>
            </a:r>
            <a:r>
              <a:rPr kumimoji="0" lang="en-US" altLang="zh-CN" b="1" dirty="0" err="1"/>
              <a:t>System.out.println</a:t>
            </a:r>
            <a:r>
              <a:rPr kumimoji="0" lang="en-US" altLang="zh-CN" b="1" dirty="0"/>
              <a:t>("Hello");</a:t>
            </a:r>
          </a:p>
          <a:p>
            <a:pPr eaLnBrk="1" hangingPunct="1"/>
            <a:r>
              <a:rPr kumimoji="0" lang="en-US" altLang="zh-CN" b="1" dirty="0"/>
              <a:t>		}</a:t>
            </a:r>
          </a:p>
          <a:p>
            <a:pPr eaLnBrk="1" hangingPunct="1"/>
            <a:r>
              <a:rPr kumimoji="0" lang="en-US" altLang="zh-CN" b="1" dirty="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36725" y="606425"/>
            <a:ext cx="3151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实现</a:t>
            </a:r>
            <a:r>
              <a:rPr lang="en-US" altLang="zh-CN" sz="4000" b="1">
                <a:solidFill>
                  <a:schemeClr val="accent2"/>
                </a:solidFill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ECF232-3CC0-45C0-9A98-EAD223F6CCF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86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的使用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24862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可以作为一种数据类型使用。如：</a:t>
            </a:r>
            <a:endParaRPr lang="zh-CN" altLang="en-US" sz="2800" b="1" dirty="0" smtClean="0">
              <a:solidFill>
                <a:schemeClr val="accent2"/>
              </a:solidFill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476375" y="2133600"/>
            <a:ext cx="695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interface </a:t>
            </a:r>
            <a:r>
              <a:rPr lang="en-US" altLang="zh-CN" sz="2000" b="1" dirty="0" err="1"/>
              <a:t>StockWatcher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sunTicker</a:t>
            </a:r>
            <a:r>
              <a:rPr lang="en-US" altLang="zh-CN" sz="2000" b="1" dirty="0"/>
              <a:t> = "SUNW";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oracleTicker</a:t>
            </a:r>
            <a:r>
              <a:rPr lang="en-US" altLang="zh-CN" sz="2000" b="1" dirty="0"/>
              <a:t> = "ORCL";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ciscoTicker</a:t>
            </a:r>
            <a:r>
              <a:rPr lang="en-US" altLang="zh-CN" sz="2000" b="1" dirty="0"/>
              <a:t> = "CSCO";   </a:t>
            </a:r>
          </a:p>
          <a:p>
            <a:r>
              <a:rPr lang="en-US" altLang="zh-CN" sz="2000" b="1" dirty="0"/>
              <a:t>    void </a:t>
            </a:r>
            <a:r>
              <a:rPr lang="en-US" altLang="zh-CN" sz="2000" b="1" dirty="0" err="1"/>
              <a:t>valueChanged</a:t>
            </a:r>
            <a:r>
              <a:rPr lang="en-US" altLang="zh-CN" sz="2000" b="1" dirty="0"/>
              <a:t>(String </a:t>
            </a:r>
            <a:r>
              <a:rPr lang="en-US" altLang="zh-CN" sz="2000" b="1" dirty="0" err="1"/>
              <a:t>tickerSymbol</a:t>
            </a:r>
            <a:r>
              <a:rPr lang="en-US" altLang="zh-CN" sz="2000" b="1" dirty="0"/>
              <a:t>, double </a:t>
            </a:r>
            <a:r>
              <a:rPr lang="en-US" altLang="zh-CN" sz="2000" b="1" dirty="0" err="1"/>
              <a:t>newValue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 smtClean="0"/>
              <a:t>class </a:t>
            </a:r>
            <a:r>
              <a:rPr lang="en-US" altLang="zh-CN" sz="2000" b="1" dirty="0" err="1"/>
              <a:t>StockMonitor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public void </a:t>
            </a:r>
            <a:r>
              <a:rPr lang="en-US" altLang="zh-CN" sz="2000" b="1" dirty="0" err="1"/>
              <a:t>watchStock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StockWatcher</a:t>
            </a:r>
            <a:r>
              <a:rPr lang="en-US" altLang="zh-CN" sz="2000" b="1" dirty="0">
                <a:solidFill>
                  <a:srgbClr val="FF0000"/>
                </a:solidFill>
              </a:rPr>
              <a:t> watcher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                       String </a:t>
            </a:r>
            <a:r>
              <a:rPr lang="en-US" altLang="zh-CN" sz="2000" b="1" dirty="0" err="1"/>
              <a:t>tickerSymbol</a:t>
            </a:r>
            <a:r>
              <a:rPr lang="en-US" altLang="zh-CN" sz="2000" b="1" dirty="0"/>
              <a:t>, double delta) {</a:t>
            </a:r>
          </a:p>
          <a:p>
            <a:r>
              <a:rPr lang="en-US" altLang="zh-CN" sz="2000" b="1" dirty="0"/>
              <a:t>    ...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9DE57FD-7049-409D-A0FD-663DE0875F7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86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与多态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35975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一个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 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可作为类名使用，实现多态。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27088" y="2349500"/>
            <a:ext cx="52927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interface Human{ …}</a:t>
            </a:r>
          </a:p>
          <a:p>
            <a:pPr eaLnBrk="1" hangingPunct="1"/>
            <a:r>
              <a:rPr lang="en-US" altLang="zh-CN" b="1"/>
              <a:t>class Chinese implements Human{ …}</a:t>
            </a:r>
          </a:p>
          <a:p>
            <a:pPr eaLnBrk="1" hangingPunct="1"/>
            <a:r>
              <a:rPr lang="en-US" altLang="zh-CN" b="1"/>
              <a:t>class Germany implements Human{…}</a:t>
            </a:r>
          </a:p>
          <a:p>
            <a:pPr eaLnBrk="1" hangingPunct="1"/>
            <a:r>
              <a:rPr lang="en-US" altLang="zh-CN" b="1"/>
              <a:t>...</a:t>
            </a:r>
          </a:p>
          <a:p>
            <a:pPr eaLnBrk="1" hangingPunct="1"/>
            <a:r>
              <a:rPr lang="en-US" altLang="zh-CN" b="1"/>
              <a:t>Human e = new Chinese( ); </a:t>
            </a:r>
          </a:p>
          <a:p>
            <a:pPr eaLnBrk="1" hangingPunct="1"/>
            <a:r>
              <a:rPr lang="en-US" altLang="zh-CN" b="1"/>
              <a:t>Human e = new Germany( );</a:t>
            </a:r>
          </a:p>
          <a:p>
            <a:pPr eaLnBrk="1" hangingPunct="1"/>
            <a:r>
              <a:rPr lang="en-US" altLang="zh-CN" b="1"/>
              <a:t>e.showNameInNativeLanguage();</a:t>
            </a:r>
          </a:p>
          <a:p>
            <a:pPr eaLnBrk="1" hangingPunct="1"/>
            <a:r>
              <a:rPr lang="en-US" altLang="zh-CN" b="1"/>
              <a:t>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FC0D88-C9D5-430D-8D80-BF1D189AD10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28600"/>
            <a:ext cx="6415112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接口与多重继承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27088" y="1989138"/>
            <a:ext cx="77771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zh-CN" b="1">
                <a:solidFill>
                  <a:schemeClr val="accent2"/>
                </a:solidFill>
              </a:rPr>
              <a:t>可以通过接口实现多重继承：一个类可只继承一个父类，并实现多个接口。</a:t>
            </a:r>
          </a:p>
          <a:p>
            <a:pPr eaLnBrk="1" hangingPunct="1"/>
            <a:r>
              <a:rPr kumimoji="0" lang="en-US" altLang="zh-CN" b="1"/>
              <a:t>interface  I1{ … };</a:t>
            </a:r>
          </a:p>
          <a:p>
            <a:pPr eaLnBrk="1" hangingPunct="1"/>
            <a:r>
              <a:rPr kumimoji="0" lang="en-US" altLang="zh-CN" b="1"/>
              <a:t>interface  I2{ …};</a:t>
            </a:r>
          </a:p>
          <a:p>
            <a:pPr eaLnBrk="1" hangingPunct="1"/>
            <a:r>
              <a:rPr kumimoji="0" lang="en-US" altLang="zh-CN" b="1"/>
              <a:t>class  E{ ….} ;</a:t>
            </a:r>
          </a:p>
          <a:p>
            <a:pPr eaLnBrk="1" hangingPunct="1"/>
            <a:endParaRPr kumimoji="0" lang="en-US" altLang="zh-CN" b="1"/>
          </a:p>
          <a:p>
            <a:pPr eaLnBrk="1" hangingPunct="1"/>
            <a:r>
              <a:rPr kumimoji="0" lang="en-US" altLang="zh-CN" b="1">
                <a:solidFill>
                  <a:srgbClr val="FF0000"/>
                </a:solidFill>
              </a:rPr>
              <a:t>class M  extends  E  implements  I1,I2 { …}</a:t>
            </a:r>
          </a:p>
          <a:p>
            <a:pPr eaLnBrk="1" hangingPunct="1"/>
            <a:endParaRPr kumimoji="0"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7741C93-9096-48C7-908E-211CE06BDA0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764" y="228600"/>
            <a:ext cx="6438035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多重继承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55650" y="2276475"/>
            <a:ext cx="7777163" cy="3529013"/>
            <a:chOff x="2361" y="11508"/>
            <a:chExt cx="6371" cy="2868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2604" y="11508"/>
              <a:ext cx="157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抽象或具体父类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520" y="13452"/>
              <a:ext cx="589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父类方法                </a:t>
              </a:r>
              <a:r>
                <a:rPr lang="en-US" altLang="zh-CN" sz="1800" b="1"/>
                <a:t>interface_1           interface_2           …      interface_n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4332" y="11520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interface_1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5571" y="12084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interface_2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7236" y="12516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interface_n</a:t>
              </a: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6768" y="12060"/>
              <a:ext cx="8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800" b="1"/>
                <a:t>…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3168" y="11940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743" y="11940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 flipV="1">
              <a:off x="6158" y="12468"/>
              <a:ext cx="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 flipV="1">
              <a:off x="7814" y="129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2361" y="13332"/>
              <a:ext cx="6371" cy="10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920" y="13968"/>
              <a:ext cx="8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子类</a:t>
              </a: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02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540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666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7116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2B70C25-2621-49A6-9E5F-3DF8806CB97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619250" y="1557338"/>
            <a:ext cx="5524500" cy="4708525"/>
            <a:chOff x="2588" y="2049"/>
            <a:chExt cx="6622" cy="6219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7082" y="2049"/>
              <a:ext cx="1350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interface</a:t>
              </a:r>
            </a:p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Flyer</a:t>
              </a:r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416" y="3129"/>
              <a:ext cx="1080" cy="54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Vehicle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5309" y="3093"/>
              <a:ext cx="1263" cy="489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2640" y="2331"/>
              <a:ext cx="1396" cy="124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2588" y="2280"/>
              <a:ext cx="1482" cy="801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interface</a:t>
              </a:r>
            </a:p>
            <a:p>
              <a:pPr algn="ctr"/>
              <a:r>
                <a:rPr kumimoji="0" lang="en-US" altLang="zh-CN" sz="1400" b="1" dirty="0" err="1">
                  <a:solidFill>
                    <a:srgbClr val="0070C0"/>
                  </a:solidFill>
                </a:rPr>
                <a:t>Sailer</a:t>
              </a:r>
              <a:endParaRPr kumimoji="0" lang="en-US" altLang="zh-C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2692" y="2880"/>
              <a:ext cx="1320" cy="78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640" y="2949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6748" y="4821"/>
              <a:ext cx="1396" cy="157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6756" y="4749"/>
              <a:ext cx="1350" cy="55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Airplane</a:t>
              </a:r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6764" y="5082"/>
              <a:ext cx="1320" cy="117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takeoff ( )</a:t>
              </a:r>
            </a:p>
            <a:p>
              <a:pPr algn="just"/>
              <a:r>
                <a:rPr kumimoji="0" lang="en-US" altLang="zh-CN" sz="1400" b="1"/>
                <a:t>land ( )</a:t>
              </a:r>
            </a:p>
            <a:p>
              <a:pPr algn="just"/>
              <a:r>
                <a:rPr kumimoji="0" lang="en-US" altLang="zh-CN" sz="1400" b="1"/>
                <a:t>fly ( )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6748" y="515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4122" y="4866"/>
              <a:ext cx="1396" cy="1014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4136" y="4794"/>
              <a:ext cx="1350" cy="69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RiverBarge</a:t>
              </a:r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4162" y="5148"/>
              <a:ext cx="1320" cy="76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4122" y="518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7052" y="2106"/>
              <a:ext cx="1396" cy="175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7054" y="2739"/>
              <a:ext cx="1320" cy="117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takeoff ( )</a:t>
              </a:r>
            </a:p>
            <a:p>
              <a:pPr algn="just"/>
              <a:r>
                <a:rPr kumimoji="0" lang="en-US" altLang="zh-CN" sz="1400" b="1"/>
                <a:t>land ( )</a:t>
              </a:r>
            </a:p>
            <a:p>
              <a:pPr algn="just"/>
              <a:r>
                <a:rPr kumimoji="0" lang="en-US" altLang="zh-CN" sz="1400" b="1"/>
                <a:t>fly ( )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7050" y="2736"/>
              <a:ext cx="1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AutoShape 23"/>
            <p:cNvSpPr>
              <a:spLocks noChangeArrowheads="1"/>
            </p:cNvSpPr>
            <p:nvPr/>
          </p:nvSpPr>
          <p:spPr bwMode="auto">
            <a:xfrm>
              <a:off x="5666" y="7266"/>
              <a:ext cx="1396" cy="91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5680" y="7194"/>
              <a:ext cx="1350" cy="69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 dirty="0" err="1">
                  <a:solidFill>
                    <a:srgbClr val="7030A0"/>
                  </a:solidFill>
                </a:rPr>
                <a:t>SeaPlane</a:t>
              </a:r>
              <a:endParaRPr kumimoji="0" lang="en-US" altLang="zh-CN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5682" y="7500"/>
              <a:ext cx="1320" cy="76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666" y="758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AutoShape 27"/>
            <p:cNvSpPr>
              <a:spLocks noChangeArrowheads="1"/>
            </p:cNvSpPr>
            <p:nvPr/>
          </p:nvSpPr>
          <p:spPr bwMode="auto">
            <a:xfrm>
              <a:off x="7920" y="7329"/>
              <a:ext cx="1246" cy="54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Helicopter</a:t>
              </a:r>
            </a:p>
          </p:txBody>
        </p:sp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7813" y="7293"/>
              <a:ext cx="1397" cy="489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6374" y="6921"/>
              <a:ext cx="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6376" y="6924"/>
              <a:ext cx="2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8520" y="6924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7470" y="6399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6030" y="69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 flipH="1">
              <a:off x="3302" y="6939"/>
              <a:ext cx="2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3316" y="3594"/>
              <a:ext cx="0" cy="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7740" y="3864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 flipV="1">
              <a:off x="7170" y="428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H="1">
              <a:off x="4816" y="4284"/>
              <a:ext cx="2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4830" y="4299"/>
              <a:ext cx="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5956" y="358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H="1" flipV="1">
              <a:off x="4426" y="4299"/>
              <a:ext cx="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H="1">
              <a:off x="3316" y="4290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4" name="Rectangle 2"/>
          <p:cNvSpPr txBox="1">
            <a:spLocks noChangeArrowheads="1"/>
          </p:cNvSpPr>
          <p:nvPr/>
        </p:nvSpPr>
        <p:spPr bwMode="auto">
          <a:xfrm>
            <a:off x="1735138" y="639093"/>
            <a:ext cx="42656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accent2"/>
                </a:solidFill>
              </a:rPr>
              <a:t>多重继承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370B97F-4155-4DDF-A27E-724B0C520AD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889125" y="706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95400" y="609600"/>
            <a:ext cx="7021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62000" y="1531938"/>
            <a:ext cx="783748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在该类所有实例之间是共享的。在加载该类时，只分配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一次空间，并初始化。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例：</a:t>
            </a:r>
            <a:r>
              <a:rPr lang="en-US" altLang="zh-CN" b="1">
                <a:solidFill>
                  <a:schemeClr val="accent2"/>
                </a:solidFill>
              </a:rPr>
              <a:t>class Employee {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</a:t>
            </a:r>
            <a:r>
              <a:rPr lang="en-US" altLang="zh-CN" b="1">
                <a:solidFill>
                  <a:srgbClr val="FF0000"/>
                </a:solidFill>
              </a:rPr>
              <a:t>static </a:t>
            </a:r>
            <a:r>
              <a:rPr lang="en-US" altLang="zh-CN" b="1">
                <a:solidFill>
                  <a:schemeClr val="accent2"/>
                </a:solidFill>
              </a:rPr>
              <a:t>int com ;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}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则运行时，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71600" y="4308476"/>
            <a:ext cx="5737225" cy="1906588"/>
            <a:chOff x="864" y="2714"/>
            <a:chExt cx="3614" cy="1201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728" y="2736"/>
              <a:ext cx="1392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350" y="271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200" y="3339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200" y="35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200" y="376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1718" y="343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410" y="3334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2410" y="352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410" y="3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928" y="350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3514" y="3334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3514" y="352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3514" y="3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032" y="350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 flipV="1">
              <a:off x="1632" y="3024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 flipH="1" flipV="1">
              <a:off x="2544" y="302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H="1" flipV="1">
              <a:off x="2976" y="2976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864" y="32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e1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2102" y="319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e2</a:t>
              </a: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4128" y="32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6F348C-1DBD-4557-B5CE-C4AC1285257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interface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中注意问题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507413" cy="4429125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不能向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定义中随意增加方法。</a:t>
            </a: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interface </a:t>
            </a:r>
            <a:r>
              <a:rPr lang="en-US" altLang="zh-CN" sz="2400" b="1" dirty="0" err="1" smtClean="0">
                <a:latin typeface="Times New Roman" pitchFamily="18" charset="0"/>
              </a:rPr>
              <a:t>StockWatcher</a:t>
            </a:r>
            <a:r>
              <a:rPr lang="en-US" altLang="zh-CN" sz="2400" b="1" dirty="0" smtClean="0">
                <a:latin typeface="Times New Roman" pitchFamily="18" charset="0"/>
              </a:rPr>
              <a:t>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sunTicker</a:t>
            </a:r>
            <a:r>
              <a:rPr lang="en-US" altLang="zh-CN" sz="2400" b="1" dirty="0" smtClean="0">
                <a:latin typeface="Times New Roman" pitchFamily="18" charset="0"/>
              </a:rPr>
              <a:t> = "SUNW";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oracleTicker</a:t>
            </a:r>
            <a:r>
              <a:rPr lang="en-US" altLang="zh-CN" sz="2400" b="1" dirty="0" smtClean="0">
                <a:latin typeface="Times New Roman" pitchFamily="18" charset="0"/>
              </a:rPr>
              <a:t> = "ORCL";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ciscoTicker</a:t>
            </a:r>
            <a:r>
              <a:rPr lang="en-US" altLang="zh-CN" sz="2400" b="1" dirty="0" smtClean="0">
                <a:latin typeface="Times New Roman" pitchFamily="18" charset="0"/>
              </a:rPr>
              <a:t> = "CSCO";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void </a:t>
            </a:r>
            <a:r>
              <a:rPr lang="en-US" altLang="zh-CN" sz="2400" b="1" dirty="0" err="1" smtClean="0">
                <a:latin typeface="Times New Roman" pitchFamily="18" charset="0"/>
              </a:rPr>
              <a:t>valueChanged</a:t>
            </a:r>
            <a:r>
              <a:rPr lang="en-US" altLang="zh-CN" sz="2400" b="1" dirty="0" smtClean="0">
                <a:latin typeface="Times New Roman" pitchFamily="18" charset="0"/>
              </a:rPr>
              <a:t>(String </a:t>
            </a:r>
            <a:r>
              <a:rPr lang="en-US" altLang="zh-CN" sz="2400" b="1" dirty="0" err="1" smtClean="0">
                <a:latin typeface="Times New Roman" pitchFamily="18" charset="0"/>
              </a:rPr>
              <a:t>tickerSymbol</a:t>
            </a:r>
            <a:r>
              <a:rPr lang="en-US" altLang="zh-CN" sz="2400" b="1" dirty="0" smtClean="0">
                <a:latin typeface="Times New Roman" pitchFamily="18" charset="0"/>
              </a:rPr>
              <a:t>, double </a:t>
            </a:r>
            <a:r>
              <a:rPr lang="en-US" altLang="zh-CN" sz="2400" b="1" dirty="0" err="1" smtClean="0">
                <a:latin typeface="Times New Roman" pitchFamily="18" charset="0"/>
              </a:rPr>
              <a:t>newValue</a:t>
            </a:r>
            <a:r>
              <a:rPr lang="en-US" altLang="zh-CN" sz="2400" b="1" dirty="0" smtClean="0">
                <a:latin typeface="Times New Roman" pitchFamily="18" charset="0"/>
              </a:rPr>
              <a:t>);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currentValue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tickerSymbol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, double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newValue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3707904" y="4725144"/>
            <a:ext cx="711696" cy="4323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57200" y="5157192"/>
            <a:ext cx="8217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interface </a:t>
            </a:r>
            <a:r>
              <a:rPr lang="en-US" altLang="zh-CN" b="1" dirty="0" err="1"/>
              <a:t>StockTracker</a:t>
            </a:r>
            <a:r>
              <a:rPr lang="en-US" altLang="zh-CN" b="1" dirty="0"/>
              <a:t> extends </a:t>
            </a:r>
            <a:r>
              <a:rPr lang="en-US" altLang="zh-CN" b="1" dirty="0" err="1"/>
              <a:t>StockWatcher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    void </a:t>
            </a:r>
            <a:r>
              <a:rPr lang="en-US" altLang="zh-CN" b="1" dirty="0" err="1"/>
              <a:t>currentValue</a:t>
            </a:r>
            <a:r>
              <a:rPr lang="en-US" altLang="zh-CN" b="1" dirty="0"/>
              <a:t>(String </a:t>
            </a:r>
            <a:r>
              <a:rPr lang="en-US" altLang="zh-CN" b="1" dirty="0" err="1"/>
              <a:t>tickerSymbol</a:t>
            </a:r>
            <a:r>
              <a:rPr lang="en-US" altLang="zh-CN" b="1" dirty="0"/>
              <a:t>, double </a:t>
            </a:r>
            <a:r>
              <a:rPr lang="en-US" altLang="zh-CN" b="1" dirty="0" err="1"/>
              <a:t>newValue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D533E9D-E8AD-45CF-88D0-6F63B45734E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类分组</a:t>
            </a:r>
            <a:r>
              <a:rPr lang="en-US" altLang="en-US" b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package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435975" cy="4933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(package)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是相关类与接口的一个集合，它提供访问控制与命名空间管理。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平台中的类与接口都是根据功能以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包组织的。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包机制的好处：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程序员容易确定包中的类是相关的，并且容易根据所需的功能找到相应的类。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每个包都创建一个新的命名空间，因此不同包中的类名不会冲突。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同一个包中的类之间有比较宽松的访问控制。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0A1CCB0-5EA7-4BCC-A22A-E368941276B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357313" y="727075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chemeClr val="accent2"/>
                </a:solidFill>
              </a:rPr>
              <a:t>包的定义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23528" y="1752600"/>
            <a:ext cx="864108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用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en-US" sz="2800" b="1" dirty="0">
                <a:solidFill>
                  <a:schemeClr val="accent2"/>
                </a:solidFill>
              </a:rPr>
              <a:t>语句指定源文件中的类属于一个特定包：  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</a:rPr>
              <a:t>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package   </a:t>
            </a:r>
            <a:r>
              <a:rPr lang="zh-CN" altLang="en-US" sz="2800" b="1" dirty="0">
                <a:solidFill>
                  <a:schemeClr val="accent2"/>
                </a:solidFill>
              </a:rPr>
              <a:t>包名 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包定义语句在每个源程序中只能有一条，即一个类只能属于一个包。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包定义语句必须在程序的第一行（之前可有空格及注释）。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包名用</a:t>
            </a:r>
            <a:r>
              <a:rPr lang="en-US" altLang="zh-CN" sz="2800" b="1" dirty="0">
                <a:solidFill>
                  <a:schemeClr val="accent2"/>
                </a:solidFill>
              </a:rPr>
              <a:t>“.” </a:t>
            </a:r>
            <a:r>
              <a:rPr lang="zh-CN" altLang="en-US" sz="2800" b="1" dirty="0">
                <a:solidFill>
                  <a:schemeClr val="accent2"/>
                </a:solidFill>
              </a:rPr>
              <a:t>分隔。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D35C675-1D7E-4C67-8AE4-CFFAAE9A216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403350" y="649288"/>
            <a:ext cx="6383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chemeClr val="accent2"/>
                </a:solidFill>
              </a:rPr>
              <a:t>包成员的使用</a:t>
            </a:r>
            <a:r>
              <a:rPr lang="en-US" altLang="zh-CN" sz="4000" b="1">
                <a:solidFill>
                  <a:schemeClr val="accent2"/>
                </a:solidFill>
              </a:rPr>
              <a:t>import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55576" y="1484784"/>
            <a:ext cx="8083624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将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en-US" sz="2800" b="1" dirty="0">
                <a:solidFill>
                  <a:schemeClr val="accent2"/>
                </a:solidFill>
              </a:rPr>
              <a:t>引入源程序，格式：</a:t>
            </a: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</a:rPr>
              <a:t>import   </a:t>
            </a:r>
            <a:r>
              <a:rPr lang="zh-CN" altLang="zh-CN" sz="2800" b="1" dirty="0">
                <a:solidFill>
                  <a:schemeClr val="accent2"/>
                </a:solidFill>
              </a:rPr>
              <a:t>包名.*；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</a:rPr>
              <a:t>import   </a:t>
            </a:r>
            <a:r>
              <a:rPr lang="zh-CN" altLang="zh-CN" sz="2800" b="1" dirty="0">
                <a:solidFill>
                  <a:schemeClr val="accent2"/>
                </a:solidFill>
              </a:rPr>
              <a:t>包名. 类名；</a:t>
            </a:r>
          </a:p>
          <a:p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import</a:t>
            </a:r>
            <a:r>
              <a:rPr lang="zh-CN" altLang="zh-CN" sz="2800" b="1" dirty="0">
                <a:solidFill>
                  <a:schemeClr val="accent2"/>
                </a:solidFill>
              </a:rPr>
              <a:t>语句必须在源程序之前，在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zh-CN" sz="2800" b="1" dirty="0">
                <a:solidFill>
                  <a:schemeClr val="accent2"/>
                </a:solidFill>
              </a:rPr>
              <a:t>声明之后。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	[</a:t>
            </a:r>
            <a:r>
              <a:rPr lang="en-US" altLang="zh-CN" sz="2800" b="1" dirty="0">
                <a:solidFill>
                  <a:schemeClr val="accent2"/>
                </a:solidFill>
              </a:rPr>
              <a:t>package ……]     //</a:t>
            </a:r>
            <a:r>
              <a:rPr lang="zh-CN" altLang="zh-CN" sz="2800" b="1" dirty="0">
                <a:solidFill>
                  <a:schemeClr val="accent2"/>
                </a:solidFill>
              </a:rPr>
              <a:t>缺省是</a:t>
            </a:r>
            <a:r>
              <a:rPr lang="en-US" altLang="zh-CN" sz="2800" b="1" dirty="0">
                <a:solidFill>
                  <a:schemeClr val="accent2"/>
                </a:solidFill>
              </a:rPr>
              <a:t>package . 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	[import ……]        //</a:t>
            </a:r>
            <a:r>
              <a:rPr lang="zh-CN" altLang="zh-CN" sz="2800" b="1" dirty="0">
                <a:solidFill>
                  <a:schemeClr val="accent2"/>
                </a:solidFill>
              </a:rPr>
              <a:t>缺省是</a:t>
            </a:r>
            <a:r>
              <a:rPr lang="en-US" altLang="zh-CN" sz="2800" b="1" dirty="0">
                <a:solidFill>
                  <a:schemeClr val="accent2"/>
                </a:solidFill>
              </a:rPr>
              <a:t>import java.lang.*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	[</a:t>
            </a:r>
            <a:r>
              <a:rPr lang="zh-CN" altLang="zh-CN" sz="2800" b="1" dirty="0">
                <a:solidFill>
                  <a:schemeClr val="accent2"/>
                </a:solidFill>
              </a:rPr>
              <a:t>类声明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……</a:t>
            </a:r>
            <a:r>
              <a:rPr lang="zh-CN" altLang="zh-CN" sz="2800" b="1" dirty="0">
                <a:solidFill>
                  <a:schemeClr val="accent2"/>
                </a:solidFill>
              </a:rPr>
              <a:t>]</a:t>
            </a:r>
          </a:p>
          <a:p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引入其他类的静态成员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	  </a:t>
            </a:r>
            <a:r>
              <a:rPr lang="en-US" altLang="zh-CN" sz="2800" b="1" dirty="0">
                <a:solidFill>
                  <a:schemeClr val="accent2"/>
                </a:solidFill>
              </a:rPr>
              <a:t>import  static ……</a:t>
            </a:r>
            <a:endParaRPr lang="zh-CN" altLang="zh-CN" sz="2800" b="1" dirty="0">
              <a:solidFill>
                <a:schemeClr val="accent2"/>
              </a:solidFill>
            </a:endParaRP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例如：</a:t>
            </a:r>
            <a:r>
              <a:rPr lang="en-US" altLang="zh-CN" sz="2800" b="1" dirty="0">
                <a:solidFill>
                  <a:schemeClr val="accent2"/>
                </a:solidFill>
              </a:rPr>
              <a:t>import  static java.lang.Math.*</a:t>
            </a:r>
            <a:r>
              <a:rPr lang="zh-CN" altLang="zh-CN" sz="2800" b="1" dirty="0">
                <a:solidFill>
                  <a:schemeClr val="accent2"/>
                </a:solidFill>
              </a:rPr>
              <a:t>；</a:t>
            </a:r>
            <a:endParaRPr lang="en-US" altLang="zh-CN" sz="2800" dirty="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  <a:ea typeface="楷体_GB2312"/>
                <a:cs typeface="楷体_GB2312"/>
              </a:rPr>
              <a:t>5-6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1154E1F-FA6D-40C1-B95B-CC24BDEBCCD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包名与包中类的存储位置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包分隔符相当于目录分隔符，包存储的路径由包根路径加上包名指明的路径组成。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包的根路径由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CLASSPATH</a:t>
            </a:r>
            <a:r>
              <a:rPr lang="zh-CN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环境变量指出。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package abc.financeDept</a:t>
            </a:r>
            <a:endParaRPr lang="zh-CN" altLang="zh-CN" sz="2800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%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CLASSPATH%\abc\financeDept</a:t>
            </a:r>
            <a:endParaRPr lang="en-US" altLang="zh-CN" sz="280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1B73DF2-E79B-476B-9C2E-FDC898765BA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06400" y="228600"/>
            <a:ext cx="8558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源文件</a:t>
            </a:r>
            <a:r>
              <a:rPr lang="en-US" altLang="zh-CN" sz="4000" b="1">
                <a:solidFill>
                  <a:schemeClr val="accent2"/>
                </a:solidFill>
              </a:rPr>
              <a:t>(.java)</a:t>
            </a:r>
            <a:r>
              <a:rPr lang="zh-CN" altLang="en-US" sz="4000" b="1">
                <a:solidFill>
                  <a:schemeClr val="accent2"/>
                </a:solidFill>
              </a:rPr>
              <a:t>与类文件</a:t>
            </a:r>
            <a:r>
              <a:rPr lang="en-US" altLang="zh-CN" sz="4000" b="1">
                <a:solidFill>
                  <a:schemeClr val="accent2"/>
                </a:solidFill>
              </a:rPr>
              <a:t>(.class)</a:t>
            </a:r>
            <a:r>
              <a:rPr lang="zh-CN" altLang="en-US" sz="4000" b="1">
                <a:solidFill>
                  <a:schemeClr val="accent2"/>
                </a:solidFill>
              </a:rPr>
              <a:t>的管理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607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源文件可以按照包名指明的路径放置。如</a:t>
            </a:r>
          </a:p>
        </p:txBody>
      </p:sp>
      <p:pic>
        <p:nvPicPr>
          <p:cNvPr id="26629" name="Picture 5" descr="pack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400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660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类文件也将放在反映包名的一系列目录下。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63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F04BE7B-D86D-45DF-B57C-42AC7BAC70B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330" y="2204864"/>
            <a:ext cx="7463230" cy="3168352"/>
          </a:xfrm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22325" y="1697038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一般将源文件与类文件分别存放，可采用如下方式：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775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源文件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(.java)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与类文件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(.class)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的管理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289AEC-D41E-4CE3-A511-52368B1BF45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枚举类型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258888" y="1484313"/>
            <a:ext cx="7527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>
                <a:solidFill>
                  <a:schemeClr val="accent2"/>
                </a:solidFill>
              </a:rPr>
              <a:t>一个枚举的声明实际上是定义了一个类。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[public] enum </a:t>
            </a:r>
            <a:r>
              <a:rPr lang="zh-CN" altLang="en-US" b="1">
                <a:solidFill>
                  <a:schemeClr val="accent2"/>
                </a:solidFill>
              </a:rPr>
              <a:t>枚举类型名 </a:t>
            </a:r>
            <a:r>
              <a:rPr lang="en-US" altLang="zh-CN" b="1">
                <a:solidFill>
                  <a:schemeClr val="accent2"/>
                </a:solidFill>
              </a:rPr>
              <a:t>[implements </a:t>
            </a:r>
            <a:r>
              <a:rPr lang="zh-CN" altLang="en-US" b="1">
                <a:solidFill>
                  <a:schemeClr val="accent2"/>
                </a:solidFill>
              </a:rPr>
              <a:t>接口名表</a:t>
            </a:r>
            <a:r>
              <a:rPr lang="en-US" altLang="zh-CN" b="1">
                <a:solidFill>
                  <a:schemeClr val="accent2"/>
                </a:solidFill>
              </a:rPr>
              <a:t>]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	</a:t>
            </a:r>
            <a:r>
              <a:rPr lang="zh-CN" altLang="en-US" b="1">
                <a:solidFill>
                  <a:schemeClr val="accent2"/>
                </a:solidFill>
              </a:rPr>
              <a:t>枚举常量定义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	[</a:t>
            </a:r>
            <a:r>
              <a:rPr lang="zh-CN" altLang="en-US" b="1">
                <a:solidFill>
                  <a:schemeClr val="accent2"/>
                </a:solidFill>
              </a:rPr>
              <a:t>枚举体定义</a:t>
            </a:r>
            <a:r>
              <a:rPr lang="en-US" altLang="zh-CN" b="1">
                <a:solidFill>
                  <a:schemeClr val="accent2"/>
                </a:solidFill>
              </a:rPr>
              <a:t>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}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枚举类型与类一样，也可以实现接口</a:t>
            </a:r>
            <a:r>
              <a:rPr lang="zh-CN" altLang="en-US" b="1">
                <a:solidFill>
                  <a:schemeClr val="accent2"/>
                </a:solidFill>
              </a:rPr>
              <a:t>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所有的枚举类型都隐含地继承了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java.lang.Enum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类，由于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Java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不支持多继承，所以枚举类型的声明中不能再继承任何类。</a:t>
            </a:r>
            <a:endParaRPr lang="en-US" altLang="zh-CN" b="1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枚举类型实际上是具有固定实例的特殊类。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5CA5C5-B0FA-40BF-BFD8-57316E0FEC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枚举类型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1568981"/>
            <a:ext cx="7743205" cy="460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</a:rPr>
              <a:t>每个枚举常量都将与一个整数值相对应。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</a:rPr>
              <a:t>枚举类型的构造方法只能定义为</a:t>
            </a:r>
            <a:r>
              <a:rPr lang="en-US" altLang="zh-CN" b="1" dirty="0">
                <a:solidFill>
                  <a:schemeClr val="accent2"/>
                </a:solidFill>
              </a:rPr>
              <a:t>private</a:t>
            </a:r>
            <a:r>
              <a:rPr lang="zh-CN" altLang="en-US" b="1" dirty="0">
                <a:solidFill>
                  <a:schemeClr val="accent2"/>
                </a:solidFill>
              </a:rPr>
              <a:t>（默认）。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枚举类型的方法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equals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如果传入对象等于此枚举常量时，返回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true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name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返回此枚举常量的名称，在其枚举声明中对其进行声明。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ordinal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返回枚举常量的序数（它在枚举声明中的位置，其中初始常量序数为零）。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toString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返回枚举常量的名称，它包含在声明中。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values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返回一个包含该枚举类型所有常量的数组。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枚举类型的变量也属于一种引用型变量。</a:t>
            </a:r>
            <a:endParaRPr lang="en-US" altLang="zh-CN" b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5-18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30F3B3-D1E1-4CEE-B8FA-005700AF74C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Wrapper</a:t>
            </a:r>
            <a:r>
              <a:rPr lang="zh-CN" altLang="en-US" sz="4000" b="1">
                <a:solidFill>
                  <a:schemeClr val="accent2"/>
                </a:solidFill>
              </a:rPr>
              <a:t>类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258888" y="1484313"/>
            <a:ext cx="7172325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 Wrapper</a:t>
            </a:r>
            <a:r>
              <a:rPr lang="zh-CN" altLang="en-US" b="1" dirty="0">
                <a:solidFill>
                  <a:schemeClr val="accent2"/>
                </a:solidFill>
              </a:rPr>
              <a:t>将基本类型表示成类。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每个</a:t>
            </a:r>
            <a:r>
              <a:rPr lang="en-US" altLang="zh-CN" b="1" dirty="0">
                <a:solidFill>
                  <a:schemeClr val="accent2"/>
                </a:solidFill>
              </a:rPr>
              <a:t>Wrapper</a:t>
            </a:r>
            <a:r>
              <a:rPr lang="zh-CN" altLang="en-US" b="1" dirty="0">
                <a:solidFill>
                  <a:schemeClr val="accent2"/>
                </a:solidFill>
              </a:rPr>
              <a:t>类对象都封装了基本类型的一个值。</a:t>
            </a:r>
            <a:endParaRPr lang="zh-CN" altLang="en-US" b="1" dirty="0"/>
          </a:p>
          <a:p>
            <a:pPr eaLnBrk="1" hangingPunct="1"/>
            <a:endParaRPr lang="zh-CN" altLang="en-US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Primitive </a:t>
            </a:r>
            <a:r>
              <a:rPr lang="en-US" altLang="zh-CN" b="1" dirty="0"/>
              <a:t>Data Type 		Wrapper Class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err="1"/>
              <a:t>boolean</a:t>
            </a:r>
            <a:r>
              <a:rPr lang="en-US" altLang="zh-CN" b="1" dirty="0"/>
              <a:t>			Boolean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byte				Byte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char				Character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short				Short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				Integer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long				Long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float				Float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double				Double</a:t>
            </a: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331913" y="32131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04B1AD-1626-4104-ABAB-2E5C3A002BE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295400" y="609600"/>
            <a:ext cx="6877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类变量可用来在实例之间进行通信或跟踪该类实例的数目。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03648" y="2241550"/>
            <a:ext cx="5308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例：</a:t>
            </a:r>
            <a:r>
              <a:rPr lang="en-US" altLang="zh-CN" b="1" dirty="0"/>
              <a:t>public class Count{</a:t>
            </a:r>
          </a:p>
          <a:p>
            <a:pPr eaLnBrk="1" hangingPunct="1"/>
            <a:r>
              <a:rPr lang="en-US" altLang="zh-CN" b="1" dirty="0"/>
              <a:t>	private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serialNumber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private static </a:t>
            </a:r>
            <a:r>
              <a:rPr lang="en-US" altLang="zh-CN" b="1" dirty="0" err="1">
                <a:solidFill>
                  <a:schemeClr val="accent1"/>
                </a:solidFill>
              </a:rPr>
              <a:t>int</a:t>
            </a:r>
            <a:r>
              <a:rPr lang="en-US" altLang="zh-CN" b="1" dirty="0">
                <a:solidFill>
                  <a:schemeClr val="accent1"/>
                </a:solidFill>
              </a:rPr>
              <a:t> counter = 0 ;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	public Count( ){</a:t>
            </a:r>
          </a:p>
          <a:p>
            <a:pPr eaLnBrk="1" hangingPunct="1"/>
            <a:r>
              <a:rPr lang="en-US" altLang="zh-CN" b="1" dirty="0"/>
              <a:t>		counter++ ;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serialNumber</a:t>
            </a:r>
            <a:r>
              <a:rPr lang="en-US" altLang="zh-CN" b="1" dirty="0"/>
              <a:t> = counter ;</a:t>
            </a:r>
          </a:p>
          <a:p>
            <a:pPr eaLnBrk="1" hangingPunct="1"/>
            <a:r>
              <a:rPr lang="en-US" altLang="zh-CN" b="1" dirty="0"/>
              <a:t>		}</a:t>
            </a:r>
          </a:p>
          <a:p>
            <a:pPr eaLnBrk="1" hangingPunct="1"/>
            <a:r>
              <a:rPr lang="en-US" altLang="zh-CN" b="1" dirty="0"/>
              <a:t>	}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D818004-8CEC-44A0-9CAE-EE67E42234D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699135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类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8458200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  Wrapper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类中包含了很多有用的方法和常量。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    如数字型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类中的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MIN_VALUE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和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MAX_VALUE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常量，定义了该类型的最大值与最小值。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byteValue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shortValue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方法进行数值转换，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实现字符串与数值之间的转换。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27088" y="4252689"/>
            <a:ext cx="685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例：</a:t>
            </a:r>
            <a:r>
              <a:rPr lang="en-US" altLang="zh-CN" b="1" dirty="0"/>
              <a:t>Wrapper</a:t>
            </a:r>
            <a:r>
              <a:rPr lang="zh-CN" altLang="en-US" b="1" dirty="0"/>
              <a:t>类对象的创建：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Integer quantity = new Integer(123456);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DD"/>
                </a:solidFill>
              </a:rPr>
              <a:t>Double amount = new Double(345987.246);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A74205E-5A1F-48BA-A448-B7C69238675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28600"/>
            <a:ext cx="7489825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中的自动装箱与拆箱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355917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装箱（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Box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把基本类型的数据通过相应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类形成对象。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拆箱（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Unbox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）：把一个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类对象中的基本数据类型提取出来。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自动装箱与拆箱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Integer i = 10;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 j = i;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A72A7E-30A7-45C1-A0B6-BC8820F9939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泛型即泛化技术（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Generics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），</a:t>
            </a:r>
            <a:r>
              <a:rPr lang="zh-CN" altLang="it-IT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通过一种类型或方法操纵各种类型的对象，而同时又提供了编译时的类型安全保证。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泛型技术的基本思想是类和方法的泛化，是通过参数化实现的，因此泛型又被称为参数化类型。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优点：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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编译时的严格类型检查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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消除了绝大多数的类型转换</a:t>
            </a:r>
          </a:p>
        </p:txBody>
      </p:sp>
      <p:sp>
        <p:nvSpPr>
          <p:cNvPr id="33796" name="Text Box 4"/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699135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泛型</a:t>
            </a:r>
            <a:endParaRPr lang="en-US" altLang="zh-CN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ECB8AA-674D-40BF-A375-61C936961E9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程序示例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406717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628775"/>
            <a:ext cx="4787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61658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不使用泛型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5435600" y="6165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使用泛型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5-7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D3F4506-87A5-47C3-9E25-F35AF1E52E9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泛型的定义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78800" cy="792162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泛型的定义与普通类定义相比，在类名后增加了由尖括号标识的类型变量，一般用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表示</a:t>
            </a:r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41767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29051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FB1EC60-48DD-47CD-97C0-B2C4D78DD1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泛型的使用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0382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泛型在使用时，必须象方法调用一样执行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"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泛型调用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",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将泛型中的类型变量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替换为具体的类、接口等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141663"/>
            <a:ext cx="45434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141663"/>
            <a:ext cx="31718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5-9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10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DB91543-E122-469E-B9E5-573FECCDF28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95400" y="609600"/>
            <a:ext cx="1728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集合类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5311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一个集合类对象表示了一组对象，相当于一个容器。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Java Collections API</a:t>
            </a:r>
            <a:r>
              <a:rPr lang="zh-CN" altLang="en-US" b="1" dirty="0">
                <a:solidFill>
                  <a:schemeClr val="accent2"/>
                </a:solidFill>
              </a:rPr>
              <a:t>的核心接口支持泛型，并且形成了两个独立的树型结构</a:t>
            </a:r>
            <a:r>
              <a:rPr lang="zh-CN" altLang="en-US" dirty="0"/>
              <a:t> 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06763"/>
            <a:ext cx="3733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306763"/>
            <a:ext cx="20193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1253E-4410-4008-87F5-B633386D892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29"/>
            <a:ext cx="7165753" cy="68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88E37CB-A6A3-4616-BC22-B5C2146B2A0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438400" y="641350"/>
            <a:ext cx="170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Set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7041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Set</a:t>
            </a:r>
            <a:r>
              <a:rPr lang="zh-CN" altLang="en-US" b="1">
                <a:solidFill>
                  <a:schemeClr val="accent2"/>
                </a:solidFill>
              </a:rPr>
              <a:t>不能包含重复的元素。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en-US" altLang="zh-CN" b="1">
                <a:solidFill>
                  <a:schemeClr val="accent2"/>
                </a:solidFill>
              </a:rPr>
              <a:t>Set</a:t>
            </a:r>
            <a:r>
              <a:rPr lang="zh-CN" altLang="en-US" b="1">
                <a:solidFill>
                  <a:schemeClr val="accent2"/>
                </a:solidFill>
              </a:rPr>
              <a:t>的实现：</a:t>
            </a:r>
            <a:r>
              <a:rPr lang="en-US" altLang="zh-CN" b="1">
                <a:solidFill>
                  <a:schemeClr val="accent2"/>
                </a:solidFill>
              </a:rPr>
              <a:t>HashSet, TreeSet, LinkedHashSet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Set </a:t>
            </a:r>
            <a:r>
              <a:rPr lang="zh-CN" altLang="en-US" b="1">
                <a:solidFill>
                  <a:schemeClr val="accent2"/>
                </a:solidFill>
              </a:rPr>
              <a:t>接口定义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Char char="u"/>
            </a:pPr>
            <a:endParaRPr lang="en-US" altLang="zh-CN" b="1">
              <a:solidFill>
                <a:schemeClr val="accent2"/>
              </a:solidFill>
            </a:endParaRP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public interface Set&lt;E&gt; extends Collection&lt;E&gt; {</a:t>
            </a:r>
          </a:p>
          <a:p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    //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基本操作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    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int size();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isEmpty();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contains(Object element);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add(E element);   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remove(Object element);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Iterator&lt;E&gt; iterator();  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//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返回当前集合元素的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iterator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。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     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… …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} 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  <a:ea typeface="楷体_GB2312"/>
                <a:cs typeface="楷体_GB2312"/>
              </a:rPr>
              <a:t>5-12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7F59B67-58A7-4B5A-955A-7B279618D4A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339975" y="620713"/>
            <a:ext cx="2416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List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127125" y="1655763"/>
            <a:ext cx="657066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List</a:t>
            </a:r>
            <a:r>
              <a:rPr lang="zh-CN" altLang="en-US" b="1">
                <a:solidFill>
                  <a:schemeClr val="accent2"/>
                </a:solidFill>
              </a:rPr>
              <a:t>是有序的集合，元素可以重复。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List</a:t>
            </a:r>
            <a:r>
              <a:rPr lang="zh-CN" altLang="en-US" b="1">
                <a:solidFill>
                  <a:schemeClr val="accent2"/>
                </a:solidFill>
              </a:rPr>
              <a:t>接口定义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public interface List&lt;E&gt; extends Collection&lt;E&gt; {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</a:t>
            </a:r>
            <a:r>
              <a:rPr lang="zh-CN" altLang="en-US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按位置存取元素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E get(int index);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E set(int index, E element);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Boolean add( E element);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void add(int index, E element);  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E remove(int index);             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boolean addAll(int index, Collection&lt;? extends E&gt; c); 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 </a:t>
            </a:r>
            <a:r>
              <a:rPr lang="zh-CN" altLang="en-US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查找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int indexOf(Object o);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int lastIndexOf(Object o);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endParaRPr lang="en-US" altLang="zh-CN" sz="1600" b="1">
              <a:solidFill>
                <a:schemeClr val="accent2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} 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List</a:t>
            </a:r>
            <a:r>
              <a:rPr lang="zh-CN" altLang="en-US" b="1">
                <a:solidFill>
                  <a:schemeClr val="accent2"/>
                </a:solidFill>
              </a:rPr>
              <a:t>的实现</a:t>
            </a:r>
            <a:r>
              <a:rPr lang="en-US" altLang="zh-CN" b="1">
                <a:solidFill>
                  <a:schemeClr val="accent2"/>
                </a:solidFill>
              </a:rPr>
              <a:t>: ArrayList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LinkedList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Vector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762E4AF-A539-4550-8AC1-51BF337638F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147" name="Rectangle 1026"/>
          <p:cNvSpPr>
            <a:spLocks noChangeArrowheads="1"/>
          </p:cNvSpPr>
          <p:nvPr/>
        </p:nvSpPr>
        <p:spPr bwMode="auto">
          <a:xfrm>
            <a:off x="728877" y="1628800"/>
            <a:ext cx="80772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类</a:t>
            </a:r>
            <a:r>
              <a:rPr lang="zh-CN" altLang="en-US" b="1" dirty="0" smtClean="0">
                <a:solidFill>
                  <a:schemeClr val="accent2"/>
                </a:solidFill>
              </a:rPr>
              <a:t>变量有点类似于其它语言中的全局变量。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b="1" dirty="0" smtClean="0">
                <a:solidFill>
                  <a:schemeClr val="accent2"/>
                </a:solidFill>
              </a:rPr>
              <a:t>对于</a:t>
            </a:r>
            <a:r>
              <a:rPr lang="zh-CN" altLang="en-US" b="1" dirty="0" smtClean="0">
                <a:solidFill>
                  <a:schemeClr val="accent2"/>
                </a:solidFill>
              </a:rPr>
              <a:t>非</a:t>
            </a:r>
            <a:r>
              <a:rPr lang="en-US" altLang="zh-CN" b="1" dirty="0" smtClean="0">
                <a:solidFill>
                  <a:schemeClr val="accent2"/>
                </a:solidFill>
              </a:rPr>
              <a:t>private</a:t>
            </a:r>
            <a:r>
              <a:rPr lang="zh-CN" altLang="zh-CN" b="1" dirty="0" smtClean="0">
                <a:solidFill>
                  <a:schemeClr val="accent2"/>
                </a:solidFill>
              </a:rPr>
              <a:t>类型</a:t>
            </a:r>
            <a:r>
              <a:rPr lang="zh-CN" altLang="zh-CN" b="1" dirty="0">
                <a:solidFill>
                  <a:schemeClr val="accent2"/>
                </a:solidFill>
              </a:rPr>
              <a:t>的类变量，可以在类外直接用类名调用而不需要初始化。</a:t>
            </a:r>
          </a:p>
          <a:p>
            <a:pPr eaLnBrk="1" hangingPunct="1"/>
            <a:endParaRPr lang="zh-CN" altLang="zh-CN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StaticVar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</a:t>
            </a:r>
            <a:r>
              <a:rPr lang="en-US" altLang="zh-CN" b="1" dirty="0">
                <a:solidFill>
                  <a:srgbClr val="FF0000"/>
                </a:solidFill>
              </a:rPr>
              <a:t>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 number ;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OtherClass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void method(){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x = </a:t>
            </a:r>
            <a:r>
              <a:rPr lang="en-US" altLang="zh-CN" b="1" dirty="0" err="1"/>
              <a:t>StaticVar.number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</p:txBody>
      </p:sp>
      <p:sp>
        <p:nvSpPr>
          <p:cNvPr id="6148" name="Text Box 1027"/>
          <p:cNvSpPr txBox="1">
            <a:spLocks noChangeArrowheads="1"/>
          </p:cNvSpPr>
          <p:nvPr/>
        </p:nvSpPr>
        <p:spPr bwMode="auto">
          <a:xfrm>
            <a:off x="1295400" y="609600"/>
            <a:ext cx="6877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B88FD73-8F16-4D52-8B94-9170EA2AE8D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40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411413" y="620713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408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</a:t>
            </a:r>
            <a:r>
              <a:rPr lang="zh-CN" altLang="en-US" b="1">
                <a:solidFill>
                  <a:schemeClr val="accent2"/>
                </a:solidFill>
              </a:rPr>
              <a:t>把键值映射到某个值。一个键值最多只能映射一个值。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 </a:t>
            </a:r>
            <a:r>
              <a:rPr lang="zh-CN" altLang="en-US" b="1">
                <a:solidFill>
                  <a:schemeClr val="accent2"/>
                </a:solidFill>
              </a:rPr>
              <a:t>接口定义：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971550" y="2592388"/>
            <a:ext cx="5943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public interface Map&lt;K,V&gt; {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 </a:t>
            </a:r>
            <a:r>
              <a:rPr lang="zh-CN" altLang="en-US" sz="1600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基本操作</a:t>
            </a:r>
          </a:p>
          <a:p>
            <a:r>
              <a:rPr lang="zh-CN" altLang="en-US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V put(K key, V value);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 get(Object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 remove(Object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containsKey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containsValue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(Object value);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int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size();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isEmpty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();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endParaRPr lang="en-US" altLang="zh-CN" sz="1600" b="1" dirty="0">
              <a:solidFill>
                <a:schemeClr val="accent2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}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09600" y="5638800"/>
            <a:ext cx="6850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</a:t>
            </a:r>
            <a:r>
              <a:rPr lang="zh-CN" altLang="en-US" b="1">
                <a:solidFill>
                  <a:schemeClr val="accent2"/>
                </a:solidFill>
              </a:rPr>
              <a:t>的实现：</a:t>
            </a:r>
            <a:r>
              <a:rPr lang="en-US" altLang="zh-CN" b="1">
                <a:solidFill>
                  <a:schemeClr val="accent2"/>
                </a:solidFill>
              </a:rPr>
              <a:t>HashMap, TreeMap, HashTable</a:t>
            </a:r>
            <a:r>
              <a:rPr lang="zh-CN" altLang="en-US" b="1">
                <a:solidFill>
                  <a:schemeClr val="accent2"/>
                </a:solidFill>
              </a:rPr>
              <a:t>等</a:t>
            </a:r>
          </a:p>
          <a:p>
            <a:pPr eaLnBrk="1" hangingPunct="1">
              <a:buFont typeface="Wingdings" pitchFamily="2" charset="2"/>
              <a:buChar char="u"/>
            </a:pP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BEAD839-DDE3-4BD4-A0F0-465B4615F9A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608013"/>
            <a:ext cx="528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</a:t>
            </a:r>
            <a:r>
              <a:rPr lang="en-US" altLang="zh-CN" sz="4000" b="1">
                <a:solidFill>
                  <a:schemeClr val="accent2"/>
                </a:solidFill>
              </a:rPr>
              <a:t>(static/class)</a:t>
            </a:r>
            <a:r>
              <a:rPr lang="zh-CN" altLang="zh-CN" sz="4000" b="1">
                <a:solidFill>
                  <a:schemeClr val="accent2"/>
                </a:solidFill>
              </a:rPr>
              <a:t>方法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698460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可以直接被调用，而不需要生成任何实例</a:t>
            </a:r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GeneralFunction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addUp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x, </a:t>
            </a:r>
            <a:r>
              <a:rPr lang="en-US" altLang="zh-CN" b="1" dirty="0" err="1"/>
              <a:t>int</a:t>
            </a:r>
            <a:r>
              <a:rPr lang="en-US" altLang="zh-CN" b="1" dirty="0"/>
              <a:t> y){</a:t>
            </a:r>
          </a:p>
          <a:p>
            <a:pPr eaLnBrk="1" hangingPunct="1"/>
            <a:r>
              <a:rPr lang="en-US" altLang="zh-CN" b="1" dirty="0"/>
              <a:t>		return </a:t>
            </a:r>
            <a:r>
              <a:rPr lang="en-US" altLang="zh-CN" b="1" dirty="0" err="1"/>
              <a:t>x+y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UseGeneral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void method(){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c = </a:t>
            </a:r>
            <a:r>
              <a:rPr lang="en-US" altLang="zh-CN" b="1" dirty="0" err="1"/>
              <a:t>GeneralFunction.addUp</a:t>
            </a:r>
            <a:r>
              <a:rPr lang="en-US" altLang="zh-CN" b="1" dirty="0"/>
              <a:t>(9,10);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45491C7-676E-4200-B7B6-282E1D75747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295400" y="608013"/>
            <a:ext cx="528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</a:t>
            </a:r>
            <a:r>
              <a:rPr lang="en-US" altLang="zh-CN" sz="4000" b="1">
                <a:solidFill>
                  <a:schemeClr val="accent2"/>
                </a:solidFill>
              </a:rPr>
              <a:t>(static/class)</a:t>
            </a:r>
            <a:r>
              <a:rPr lang="zh-CN" altLang="zh-CN" sz="4000" b="1">
                <a:solidFill>
                  <a:schemeClr val="accent2"/>
                </a:solidFill>
              </a:rPr>
              <a:t>方法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143000" y="1774825"/>
            <a:ext cx="77152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静态方法中没有</a:t>
            </a:r>
            <a:r>
              <a:rPr lang="en-US" altLang="zh-CN" b="1">
                <a:solidFill>
                  <a:schemeClr val="accent2"/>
                </a:solidFill>
              </a:rPr>
              <a:t>this</a:t>
            </a:r>
            <a:r>
              <a:rPr lang="zh-CN" altLang="en-US" b="1">
                <a:solidFill>
                  <a:schemeClr val="accent2"/>
                </a:solidFill>
              </a:rPr>
              <a:t>指针，不能访问所属类的非静态变量和方法，只能访问方法体内定义的局部变量、自己的参数和静态变量。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子类不能重写父类的静态方法，但可以通过声明相同的方法将其隐藏。另外子类不能把父类的非静态方法重写为静态的。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en-US" b="1">
                <a:solidFill>
                  <a:schemeClr val="accent2"/>
                </a:solidFill>
              </a:rPr>
              <a:t>方法是一个静态方法。如果要在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en-US" b="1">
                <a:solidFill>
                  <a:schemeClr val="accent2"/>
                </a:solidFill>
              </a:rPr>
              <a:t>方法中访问所在类的成员变量或方法，就必须首先创建相应的实例对象。</a:t>
            </a: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8E6566-5CA1-4401-AA64-5AEEBF7CC03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214438" y="642938"/>
            <a:ext cx="5051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zh-CN" altLang="zh-CN" sz="4000" b="1">
                <a:solidFill>
                  <a:schemeClr val="accent2"/>
                </a:solidFill>
              </a:rPr>
              <a:t>静态初始化程序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143000" y="1538288"/>
            <a:ext cx="78216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没有存在于任何方法体中的静态语句块。在加载该类时执行且只执行一次。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StaticInitDemo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i=5;</a:t>
            </a:r>
          </a:p>
          <a:p>
            <a:pPr eaLnBrk="1" hangingPunct="1"/>
            <a:r>
              <a:rPr lang="en-US" altLang="zh-CN" b="1" dirty="0"/>
              <a:t>	    </a:t>
            </a:r>
            <a:r>
              <a:rPr lang="en-US" altLang="zh-CN" b="1" dirty="0">
                <a:solidFill>
                  <a:srgbClr val="FF0000"/>
                </a:solidFill>
              </a:rPr>
              <a:t>static {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("Static code: i="+ i++);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		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	}</a:t>
            </a:r>
          </a:p>
          <a:p>
            <a:pPr eaLnBrk="1" hangingPunct="1"/>
            <a:r>
              <a:rPr lang="en-US" altLang="zh-CN" b="1" dirty="0"/>
              <a:t>public class Test {</a:t>
            </a:r>
          </a:p>
          <a:p>
            <a:pPr eaLnBrk="1" hangingPunct="1"/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System.out.println</a:t>
            </a:r>
            <a:r>
              <a:rPr lang="en-US" altLang="zh-CN" b="1" dirty="0" smtClean="0"/>
              <a:t>("Main </a:t>
            </a:r>
            <a:r>
              <a:rPr lang="en-US" altLang="zh-CN" b="1" dirty="0"/>
              <a:t>code: i="+</a:t>
            </a:r>
          </a:p>
          <a:p>
            <a:pPr eaLnBrk="1" hangingPunct="1"/>
            <a:r>
              <a:rPr lang="en-US" altLang="zh-CN" b="1" dirty="0"/>
              <a:t>			</a:t>
            </a:r>
            <a:r>
              <a:rPr lang="en-US" altLang="zh-CN" b="1" dirty="0" err="1"/>
              <a:t>StaticInitDemo.i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		}</a:t>
            </a:r>
          </a:p>
          <a:p>
            <a:pPr eaLnBrk="1" hangingPunct="1"/>
            <a:r>
              <a:rPr lang="en-US" altLang="zh-CN" b="1" dirty="0"/>
              <a:t>	}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234113" y="4005263"/>
            <a:ext cx="25146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Static code: i=5</a:t>
            </a:r>
          </a:p>
          <a:p>
            <a:pPr eaLnBrk="1" hangingPunct="1"/>
            <a:r>
              <a:rPr lang="en-US" altLang="zh-CN" dirty="0" smtClean="0"/>
              <a:t>Main </a:t>
            </a:r>
            <a:r>
              <a:rPr lang="en-US" altLang="zh-CN" dirty="0"/>
              <a:t>code: i=6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 autoUpdateAnimBg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620F782-EC3C-48B5-8287-160B75810D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812925" y="639763"/>
            <a:ext cx="4127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final </a:t>
            </a:r>
            <a:r>
              <a:rPr lang="zh-CN" altLang="zh-CN" sz="4000" b="1">
                <a:solidFill>
                  <a:schemeClr val="accent2"/>
                </a:solidFill>
              </a:rPr>
              <a:t>关键字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219201" y="1600200"/>
            <a:ext cx="76732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en-US" b="1" dirty="0">
                <a:solidFill>
                  <a:schemeClr val="accent2"/>
                </a:solidFill>
              </a:rPr>
              <a:t>被定义成</a:t>
            </a:r>
            <a:r>
              <a:rPr lang="en-US" altLang="zh-CN" b="1" dirty="0">
                <a:solidFill>
                  <a:schemeClr val="accent2"/>
                </a:solidFill>
              </a:rPr>
              <a:t>final</a:t>
            </a:r>
            <a:r>
              <a:rPr lang="zh-CN" altLang="zh-CN" b="1" dirty="0">
                <a:solidFill>
                  <a:schemeClr val="accent2"/>
                </a:solidFill>
              </a:rPr>
              <a:t>的类不能有子类。</a:t>
            </a:r>
          </a:p>
          <a:p>
            <a:pPr eaLnBrk="1" hangingPunct="1"/>
            <a:r>
              <a:rPr lang="zh-CN" altLang="zh-CN" b="1" dirty="0">
                <a:solidFill>
                  <a:schemeClr val="accent2"/>
                </a:solidFill>
              </a:rPr>
              <a:t>例： </a:t>
            </a:r>
            <a:r>
              <a:rPr lang="en-US" altLang="zh-CN" b="1" dirty="0">
                <a:solidFill>
                  <a:schemeClr val="accent2"/>
                </a:solidFill>
              </a:rPr>
              <a:t>final class Employee {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	}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         class Manager extends Employee{ …}  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zh-CN" b="1" dirty="0">
                <a:solidFill>
                  <a:schemeClr val="accent2"/>
                </a:solidFill>
              </a:rPr>
              <a:t>被定义成</a:t>
            </a:r>
            <a:r>
              <a:rPr lang="en-US" altLang="zh-CN" b="1" dirty="0">
                <a:solidFill>
                  <a:schemeClr val="accent2"/>
                </a:solidFill>
              </a:rPr>
              <a:t>final </a:t>
            </a:r>
            <a:r>
              <a:rPr lang="zh-CN" altLang="zh-CN" b="1" dirty="0">
                <a:solidFill>
                  <a:schemeClr val="accent2"/>
                </a:solidFill>
              </a:rPr>
              <a:t>的成员方法不能被重写。</a:t>
            </a:r>
          </a:p>
          <a:p>
            <a:pPr eaLnBrk="1" hangingPunct="1"/>
            <a:endParaRPr lang="zh-CN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b="1" dirty="0">
                <a:solidFill>
                  <a:schemeClr val="accent2"/>
                </a:solidFill>
              </a:rPr>
              <a:t>被定义成</a:t>
            </a:r>
            <a:r>
              <a:rPr lang="en-US" altLang="zh-CN" b="1" dirty="0">
                <a:solidFill>
                  <a:schemeClr val="accent2"/>
                </a:solidFill>
              </a:rPr>
              <a:t>final</a:t>
            </a:r>
            <a:r>
              <a:rPr lang="zh-CN" altLang="zh-CN" b="1" dirty="0">
                <a:solidFill>
                  <a:schemeClr val="accent2"/>
                </a:solidFill>
              </a:rPr>
              <a:t>的成员</a:t>
            </a:r>
            <a:r>
              <a:rPr lang="zh-CN" altLang="zh-CN" b="1" dirty="0" smtClean="0">
                <a:solidFill>
                  <a:schemeClr val="accent2"/>
                </a:solidFill>
              </a:rPr>
              <a:t>变量</a:t>
            </a:r>
            <a:r>
              <a:rPr lang="zh-CN" altLang="en-US" b="1" dirty="0" smtClean="0">
                <a:solidFill>
                  <a:schemeClr val="accent2"/>
                </a:solidFill>
              </a:rPr>
              <a:t>一经赋值就</a:t>
            </a:r>
            <a:r>
              <a:rPr lang="zh-CN" altLang="zh-CN" b="1" dirty="0" smtClean="0">
                <a:solidFill>
                  <a:schemeClr val="accent2"/>
                </a:solidFill>
              </a:rPr>
              <a:t>不能</a:t>
            </a:r>
            <a:r>
              <a:rPr lang="zh-CN" altLang="zh-CN" b="1" dirty="0">
                <a:solidFill>
                  <a:schemeClr val="accent2"/>
                </a:solidFill>
              </a:rPr>
              <a:t>改变。该变量</a:t>
            </a:r>
            <a:r>
              <a:rPr lang="zh-CN" altLang="zh-CN" b="1" dirty="0" smtClean="0">
                <a:solidFill>
                  <a:schemeClr val="accent2"/>
                </a:solidFill>
              </a:rPr>
              <a:t>实际上是</a:t>
            </a:r>
            <a:r>
              <a:rPr lang="zh-CN" altLang="zh-CN" b="1" dirty="0">
                <a:solidFill>
                  <a:schemeClr val="accent2"/>
                </a:solidFill>
              </a:rPr>
              <a:t>常量，一般大写，并赋值。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</a:rPr>
              <a:t>final 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</a:rPr>
              <a:t> NUMBER = 100;</a:t>
            </a:r>
          </a:p>
        </p:txBody>
      </p:sp>
      <p:grpSp>
        <p:nvGrpSpPr>
          <p:cNvPr id="10245" name="Group 12"/>
          <p:cNvGrpSpPr>
            <a:grpSpLocks/>
          </p:cNvGrpSpPr>
          <p:nvPr/>
        </p:nvGrpSpPr>
        <p:grpSpPr bwMode="auto">
          <a:xfrm>
            <a:off x="7315200" y="3124200"/>
            <a:ext cx="228600" cy="381000"/>
            <a:chOff x="4608" y="1968"/>
            <a:chExt cx="144" cy="240"/>
          </a:xfrm>
        </p:grpSpPr>
        <p:sp>
          <p:nvSpPr>
            <p:cNvPr id="10247" name="Line 10"/>
            <p:cNvSpPr>
              <a:spLocks noChangeShapeType="1"/>
            </p:cNvSpPr>
            <p:nvPr/>
          </p:nvSpPr>
          <p:spPr bwMode="auto">
            <a:xfrm>
              <a:off x="4608" y="1968"/>
              <a:ext cx="144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11"/>
            <p:cNvSpPr>
              <a:spLocks noChangeShapeType="1"/>
            </p:cNvSpPr>
            <p:nvPr/>
          </p:nvSpPr>
          <p:spPr bwMode="auto">
            <a:xfrm flipH="1">
              <a:off x="4608" y="1968"/>
              <a:ext cx="144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79C4892-0055-4A16-8D22-81DC803D1BB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9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27583" y="1600200"/>
            <a:ext cx="7920881" cy="460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只有声明而没有方法体的方法称为抽象方法，而包含一个或多个抽象方法的类</a:t>
            </a:r>
            <a:r>
              <a:rPr lang="zh-CN" altLang="en-US" b="1" dirty="0">
                <a:solidFill>
                  <a:schemeClr val="accent2"/>
                </a:solidFill>
              </a:rPr>
              <a:t>称为抽象类。</a:t>
            </a:r>
            <a:endParaRPr lang="zh-CN" altLang="en-US" b="1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必须在声明中增加 </a:t>
            </a:r>
            <a:r>
              <a:rPr lang="en-US" altLang="zh-CN" b="1" dirty="0">
                <a:solidFill>
                  <a:srgbClr val="FF0000"/>
                </a:solidFill>
              </a:rPr>
              <a:t>abstract </a:t>
            </a:r>
            <a:r>
              <a:rPr lang="zh-CN" altLang="en-US" b="1" dirty="0">
                <a:solidFill>
                  <a:schemeClr val="accent2"/>
                </a:solidFill>
              </a:rPr>
              <a:t>关键字，在无方法体的方法</a:t>
            </a:r>
            <a:r>
              <a:rPr lang="zh-CN" altLang="en-US" b="1" dirty="0" smtClean="0">
                <a:solidFill>
                  <a:schemeClr val="accent2"/>
                </a:solidFill>
              </a:rPr>
              <a:t>前也</a:t>
            </a:r>
            <a:r>
              <a:rPr lang="zh-CN" altLang="en-US" b="1" dirty="0">
                <a:solidFill>
                  <a:schemeClr val="accent2"/>
                </a:solidFill>
              </a:rPr>
              <a:t>要加上</a:t>
            </a:r>
            <a:r>
              <a:rPr lang="en-US" altLang="zh-CN" b="1" dirty="0">
                <a:solidFill>
                  <a:srgbClr val="FF0000"/>
                </a:solidFill>
              </a:rPr>
              <a:t>abstract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  <a:endParaRPr lang="zh-CN" altLang="en-US" b="1" dirty="0"/>
          </a:p>
          <a:p>
            <a:pPr lvl="1" eaLnBrk="1" hangingPunct="1"/>
            <a:r>
              <a:rPr lang="en-US" altLang="zh-CN" sz="2000" b="1" dirty="0"/>
              <a:t>public </a:t>
            </a:r>
            <a:r>
              <a:rPr lang="en-US" altLang="zh-CN" sz="2000" b="1" dirty="0">
                <a:solidFill>
                  <a:srgbClr val="FF0000"/>
                </a:solidFill>
              </a:rPr>
              <a:t>abstract</a:t>
            </a:r>
            <a:r>
              <a:rPr lang="en-US" altLang="zh-CN" sz="2000" b="1" dirty="0"/>
              <a:t> class Drawing{</a:t>
            </a:r>
          </a:p>
          <a:p>
            <a:pPr lvl="1" eaLnBrk="1" hangingPunct="1"/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public abstract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drawDot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x,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y);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	public void </a:t>
            </a:r>
            <a:r>
              <a:rPr lang="en-US" altLang="zh-CN" sz="2000" b="1" dirty="0" err="1"/>
              <a:t>drawLine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x1,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y1,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x2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y2)</a:t>
            </a:r>
          </a:p>
          <a:p>
            <a:pPr lvl="1" eaLnBrk="1" hangingPunct="1"/>
            <a:r>
              <a:rPr lang="en-US" altLang="zh-CN" sz="2000" b="1" dirty="0"/>
              <a:t>		</a:t>
            </a:r>
            <a:r>
              <a:rPr lang="en-US" altLang="zh-CN" sz="2000" b="1" dirty="0" smtClean="0"/>
              <a:t>{ ... //</a:t>
            </a:r>
            <a:r>
              <a:rPr lang="zh-CN" altLang="en-US" sz="2000" b="1" i="1" dirty="0" smtClean="0"/>
              <a:t>调用</a:t>
            </a:r>
            <a:r>
              <a:rPr lang="en-US" altLang="zh-CN" sz="2000" b="1" i="1" dirty="0" err="1"/>
              <a:t>drawDot</a:t>
            </a:r>
            <a:r>
              <a:rPr lang="en-US" altLang="zh-CN" sz="2000" b="1" i="1" dirty="0"/>
              <a:t>()</a:t>
            </a:r>
            <a:r>
              <a:rPr lang="zh-CN" altLang="en-US" sz="2000" b="1" i="1" dirty="0"/>
              <a:t>方法</a:t>
            </a:r>
          </a:p>
          <a:p>
            <a:pPr lvl="1" eaLnBrk="1" hangingPunct="1"/>
            <a:r>
              <a:rPr lang="zh-CN" altLang="en-US" sz="2000" b="1" dirty="0"/>
              <a:t>	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抽象类也可有构造方法、普通的成员变量或方法，也可以派生子</a:t>
            </a:r>
            <a:r>
              <a:rPr lang="zh-CN" altLang="en-US" b="1" dirty="0" smtClean="0">
                <a:solidFill>
                  <a:schemeClr val="accent2"/>
                </a:solidFill>
              </a:rPr>
              <a:t>类。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9305</TotalTime>
  <Words>2314</Words>
  <Application>Microsoft Office PowerPoint</Application>
  <PresentationFormat>全屏显示(4:3)</PresentationFormat>
  <Paragraphs>414</Paragraphs>
  <Slides>40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 Unicode MS</vt:lpstr>
      <vt:lpstr>Monotype Sorts</vt:lpstr>
      <vt:lpstr>黑体</vt:lpstr>
      <vt:lpstr>楷体_GB2312</vt:lpstr>
      <vt:lpstr>宋体</vt:lpstr>
      <vt:lpstr>Arial</vt:lpstr>
      <vt:lpstr>Arial Black</vt:lpstr>
      <vt:lpstr>Courier New</vt:lpstr>
      <vt:lpstr>Tahoma</vt:lpstr>
      <vt:lpstr>Times New Roman</vt:lpstr>
      <vt:lpstr>Webdings</vt:lpstr>
      <vt:lpstr>Wingdings</vt:lpstr>
      <vt:lpstr>简洁型模板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interface的含义</vt:lpstr>
      <vt:lpstr>PowerPoint 演示文稿</vt:lpstr>
      <vt:lpstr>interface的使用</vt:lpstr>
      <vt:lpstr>interface与多态</vt:lpstr>
      <vt:lpstr>接口与多重继承</vt:lpstr>
      <vt:lpstr>多重继承</vt:lpstr>
      <vt:lpstr>PowerPoint 演示文稿</vt:lpstr>
      <vt:lpstr>interface 中注意问题</vt:lpstr>
      <vt:lpstr>类分组 package 语句</vt:lpstr>
      <vt:lpstr>PowerPoint 演示文稿</vt:lpstr>
      <vt:lpstr>PowerPoint 演示文稿</vt:lpstr>
      <vt:lpstr>包名与包中类的存储位置</vt:lpstr>
      <vt:lpstr>PowerPoint 演示文稿</vt:lpstr>
      <vt:lpstr>源文件(.java)与类文件(.class)的管理</vt:lpstr>
      <vt:lpstr>PowerPoint 演示文稿</vt:lpstr>
      <vt:lpstr>PowerPoint 演示文稿</vt:lpstr>
      <vt:lpstr>PowerPoint 演示文稿</vt:lpstr>
      <vt:lpstr>Wrapper类</vt:lpstr>
      <vt:lpstr>JDK1.6中的自动装箱与拆箱</vt:lpstr>
      <vt:lpstr>泛型</vt:lpstr>
      <vt:lpstr>程序示例</vt:lpstr>
      <vt:lpstr>泛型的定义</vt:lpstr>
      <vt:lpstr>泛型的使用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lb</dc:creator>
  <cp:lastModifiedBy>XJW</cp:lastModifiedBy>
  <cp:revision>417</cp:revision>
  <dcterms:created xsi:type="dcterms:W3CDTF">2001-03-09T02:24:07Z</dcterms:created>
  <dcterms:modified xsi:type="dcterms:W3CDTF">2022-04-03T13:28:35Z</dcterms:modified>
</cp:coreProperties>
</file>