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1" r:id="rId3"/>
    <p:sldId id="315" r:id="rId4"/>
    <p:sldId id="272" r:id="rId5"/>
    <p:sldId id="273" r:id="rId6"/>
    <p:sldId id="302" r:id="rId7"/>
    <p:sldId id="274" r:id="rId8"/>
    <p:sldId id="305" r:id="rId9"/>
    <p:sldId id="307" r:id="rId10"/>
    <p:sldId id="311" r:id="rId11"/>
    <p:sldId id="312" r:id="rId12"/>
    <p:sldId id="313" r:id="rId13"/>
    <p:sldId id="318" r:id="rId14"/>
    <p:sldId id="319" r:id="rId15"/>
    <p:sldId id="320" r:id="rId16"/>
    <p:sldId id="301" r:id="rId17"/>
    <p:sldId id="314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33CCCC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590" autoAdjust="0"/>
  </p:normalViewPr>
  <p:slideViewPr>
    <p:cSldViewPr>
      <p:cViewPr varScale="1">
        <p:scale>
          <a:sx n="84" d="100"/>
          <a:sy n="84" d="100"/>
        </p:scale>
        <p:origin x="1881" y="2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481DD5E-8909-4F6D-A181-FB8BDD4B4F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5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AA67CF-0C00-4EA8-B128-F7350025D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776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DD3AFF25-7BEC-4A27-BC36-BDBB4C11C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49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55157-4D7A-457C-9826-55C0CED365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36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8B52A-35F7-4517-BAE7-C5A9AC2FA5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80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98767-D098-4BA0-8E08-A4C715CAA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09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DCA67-8615-447D-A4E0-931DE7699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83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2E5D8-1992-4F58-AFF8-06EFB9D56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5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D7C02-3C15-4EDD-9417-EC4775475D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23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ED8B-E7AB-4147-92E5-02912B2166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ED404-867E-4B01-B1A0-70CF1173FE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2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E200-ED0D-4985-9DBB-7ABDEB744A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23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8ECC8-D740-4D8A-A85A-1FE7836431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56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D27EDA7-4EC8-4749-B433-D4E7FBC0D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7BAD7CE-701B-4F35-85B7-77171138D44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258888" y="639763"/>
            <a:ext cx="30241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</a:rPr>
              <a:t>异常处理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2484438" y="1916113"/>
            <a:ext cx="5472112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异常（</a:t>
            </a:r>
            <a:r>
              <a:rPr lang="en-US" altLang="zh-CN" sz="2800" b="1">
                <a:solidFill>
                  <a:schemeClr val="accent2"/>
                </a:solidFill>
              </a:rPr>
              <a:t>Exception</a:t>
            </a:r>
            <a:r>
              <a:rPr lang="zh-CN" altLang="en-US" sz="2800" b="1">
                <a:solidFill>
                  <a:schemeClr val="accent2"/>
                </a:solidFill>
              </a:rPr>
              <a:t>）</a:t>
            </a:r>
            <a:r>
              <a:rPr lang="zh-CN" altLang="zh-CN" sz="2800" b="1">
                <a:solidFill>
                  <a:schemeClr val="accent2"/>
                </a:solidFill>
              </a:rPr>
              <a:t>的概念</a:t>
            </a:r>
          </a:p>
          <a:p>
            <a:pPr eaLnBrk="1" hangingPunct="1"/>
            <a:endParaRPr lang="zh-CN" altLang="zh-CN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异常</a:t>
            </a:r>
            <a:r>
              <a:rPr lang="zh-CN" altLang="zh-CN" sz="2800" b="1">
                <a:solidFill>
                  <a:schemeClr val="accent2"/>
                </a:solidFill>
              </a:rPr>
              <a:t>处理</a:t>
            </a:r>
            <a:r>
              <a:rPr lang="zh-CN" altLang="en-US" sz="2800" b="1">
                <a:solidFill>
                  <a:schemeClr val="accent2"/>
                </a:solidFill>
              </a:rPr>
              <a:t>方法</a:t>
            </a:r>
            <a:endParaRPr lang="zh-CN" altLang="zh-CN" sz="2800" b="1">
              <a:solidFill>
                <a:schemeClr val="accent2"/>
              </a:solidFill>
            </a:endParaRPr>
          </a:p>
          <a:p>
            <a:pPr eaLnBrk="1" hangingPunct="1"/>
            <a:endParaRPr lang="zh-CN" altLang="zh-CN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zh-CN" sz="2800" b="1">
                <a:solidFill>
                  <a:schemeClr val="accent2"/>
                </a:solidFill>
              </a:rPr>
              <a:t>自定义</a:t>
            </a:r>
            <a:r>
              <a:rPr lang="zh-CN" altLang="en-US" sz="2800" b="1">
                <a:solidFill>
                  <a:schemeClr val="accent2"/>
                </a:solidFill>
              </a:rPr>
              <a:t>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CD04A0D-1B6D-4E6F-9AF7-BE3963AB2136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4249737" cy="750888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</a:rPr>
              <a:t>finally</a:t>
            </a:r>
            <a:r>
              <a:rPr lang="zh-CN" altLang="en-US" b="1" dirty="0" smtClean="0">
                <a:solidFill>
                  <a:schemeClr val="tx1"/>
                </a:solidFill>
              </a:rPr>
              <a:t>语句块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将先前方法的状态清除，并可以将控制转移到程序的其他地方。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finally</a:t>
            </a:r>
            <a:r>
              <a:rPr lang="zh-CN" altLang="zh-CN" b="1" smtClean="0">
                <a:solidFill>
                  <a:schemeClr val="accent2"/>
                </a:solidFill>
                <a:latin typeface="Times New Roman" pitchFamily="18" charset="0"/>
              </a:rPr>
              <a:t>语句块无论是否发生异常都要执行。</a:t>
            </a:r>
            <a:endParaRPr lang="en-US" altLang="zh-CN" b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lvl="1" eaLnBrk="1" hangingPunct="1">
              <a:buFont typeface="Monotype Sorts" pitchFamily="2" charset="2"/>
              <a:buNone/>
            </a:pP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一般用于关闭文件或释放其他系统资源。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37ADA88-DE80-46CC-9FA6-3BDF2E70E26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11</a:t>
            </a:fld>
            <a:endParaRPr lang="en-US" altLang="zh-CN" sz="14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85800" y="404664"/>
            <a:ext cx="7560596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/>
              <a:t>public void </a:t>
            </a:r>
            <a:r>
              <a:rPr lang="en-US" altLang="zh-CN" sz="2000" b="1" dirty="0" err="1"/>
              <a:t>writeList</a:t>
            </a:r>
            <a:r>
              <a:rPr lang="en-US" altLang="zh-CN" sz="2000" b="1" dirty="0"/>
              <a:t>() {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PrintWriter</a:t>
            </a:r>
            <a:r>
              <a:rPr lang="en-US" altLang="zh-CN" sz="2000" b="1" dirty="0"/>
              <a:t> out = null;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try</a:t>
            </a:r>
            <a:r>
              <a:rPr lang="en-US" altLang="zh-CN" sz="2000" b="1" dirty="0"/>
              <a:t> {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("Entering try statement");</a:t>
            </a:r>
          </a:p>
          <a:p>
            <a:r>
              <a:rPr lang="en-US" altLang="zh-CN" sz="2000" b="1" dirty="0"/>
              <a:t>        out = new </a:t>
            </a:r>
            <a:r>
              <a:rPr lang="en-US" altLang="zh-CN" sz="2000" b="1" dirty="0" err="1"/>
              <a:t>PrintWriter</a:t>
            </a:r>
            <a:r>
              <a:rPr lang="en-US" altLang="zh-CN" sz="2000" b="1" dirty="0"/>
              <a:t>(  new </a:t>
            </a:r>
            <a:r>
              <a:rPr lang="en-US" altLang="zh-CN" sz="2000" b="1" dirty="0" err="1"/>
              <a:t>FileWriter</a:t>
            </a:r>
            <a:r>
              <a:rPr lang="en-US" altLang="zh-CN" sz="2000" b="1" dirty="0"/>
              <a:t>("OutFile.txt"));</a:t>
            </a:r>
          </a:p>
          <a:p>
            <a:r>
              <a:rPr lang="en-US" altLang="zh-CN" sz="2000" b="1" dirty="0"/>
              <a:t>        for 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i = 0; i &lt; size; i++){</a:t>
            </a:r>
          </a:p>
          <a:p>
            <a:r>
              <a:rPr lang="en-US" altLang="zh-CN" sz="2000" b="1" dirty="0"/>
              <a:t> 	</a:t>
            </a:r>
            <a:r>
              <a:rPr lang="en-US" altLang="zh-CN" sz="2000" b="1" dirty="0" err="1"/>
              <a:t>out.println</a:t>
            </a:r>
            <a:r>
              <a:rPr lang="en-US" altLang="zh-CN" sz="2000" b="1" dirty="0"/>
              <a:t>("Value at: " + i + " = " + </a:t>
            </a:r>
            <a:r>
              <a:rPr lang="en-US" altLang="zh-CN" sz="2000" b="1" dirty="0" err="1"/>
              <a:t>list.get</a:t>
            </a:r>
            <a:r>
              <a:rPr lang="en-US" altLang="zh-CN" sz="2000" b="1" dirty="0"/>
              <a:t>(i));</a:t>
            </a:r>
          </a:p>
          <a:p>
            <a:r>
              <a:rPr lang="en-US" altLang="zh-CN" sz="2000" b="1" dirty="0"/>
              <a:t>    } </a:t>
            </a:r>
            <a:r>
              <a:rPr lang="en-US" altLang="zh-CN" sz="2000" b="1" dirty="0">
                <a:solidFill>
                  <a:srgbClr val="FF0000"/>
                </a:solidFill>
              </a:rPr>
              <a:t>catch</a:t>
            </a:r>
            <a:r>
              <a:rPr lang="en-US" altLang="zh-CN" sz="2000" b="1" dirty="0"/>
              <a:t> (</a:t>
            </a:r>
            <a:r>
              <a:rPr lang="en-US" altLang="zh-CN" sz="2000" b="1" dirty="0" err="1"/>
              <a:t>IndexOutOfBoundsException</a:t>
            </a:r>
            <a:r>
              <a:rPr lang="en-US" altLang="zh-CN" sz="2000" b="1" dirty="0"/>
              <a:t> e) {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System.err.println</a:t>
            </a:r>
            <a:r>
              <a:rPr lang="en-US" altLang="zh-CN" sz="2000" b="1" dirty="0"/>
              <a:t>("Caught </a:t>
            </a:r>
            <a:r>
              <a:rPr lang="en-US" altLang="zh-CN" sz="2000" b="1" dirty="0" err="1"/>
              <a:t>IndexOutOfBoundsException</a:t>
            </a:r>
            <a:r>
              <a:rPr lang="en-US" altLang="zh-CN" sz="2000" b="1" dirty="0"/>
              <a:t>: " +</a:t>
            </a:r>
          </a:p>
          <a:p>
            <a:r>
              <a:rPr lang="en-US" altLang="zh-CN" sz="2000" b="1" dirty="0"/>
              <a:t>			    </a:t>
            </a:r>
            <a:r>
              <a:rPr lang="en-US" altLang="zh-CN" sz="2000" b="1" dirty="0" err="1"/>
              <a:t>e.getMessage</a:t>
            </a:r>
            <a:r>
              <a:rPr lang="en-US" altLang="zh-CN" sz="2000" b="1" dirty="0"/>
              <a:t>());</a:t>
            </a:r>
          </a:p>
          <a:p>
            <a:r>
              <a:rPr lang="en-US" altLang="zh-CN" sz="2000" b="1" dirty="0"/>
              <a:t>    } </a:t>
            </a:r>
            <a:r>
              <a:rPr lang="en-US" altLang="zh-CN" sz="2000" b="1" dirty="0">
                <a:solidFill>
                  <a:srgbClr val="FF0000"/>
                </a:solidFill>
              </a:rPr>
              <a:t>catch</a:t>
            </a:r>
            <a:r>
              <a:rPr lang="en-US" altLang="zh-CN" sz="2000" b="1" dirty="0"/>
              <a:t> (</a:t>
            </a:r>
            <a:r>
              <a:rPr lang="en-US" altLang="zh-CN" sz="2000" b="1" dirty="0" err="1"/>
              <a:t>IOException</a:t>
            </a:r>
            <a:r>
              <a:rPr lang="en-US" altLang="zh-CN" sz="2000" b="1" dirty="0"/>
              <a:t> e) {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System.err.println</a:t>
            </a:r>
            <a:r>
              <a:rPr lang="en-US" altLang="zh-CN" sz="2000" b="1" dirty="0"/>
              <a:t>("Caught </a:t>
            </a:r>
            <a:r>
              <a:rPr lang="en-US" altLang="zh-CN" sz="2000" b="1" dirty="0" err="1"/>
              <a:t>IOException</a:t>
            </a:r>
            <a:r>
              <a:rPr lang="en-US" altLang="zh-CN" sz="2000" b="1" dirty="0"/>
              <a:t>: " + </a:t>
            </a:r>
            <a:r>
              <a:rPr lang="en-US" altLang="zh-CN" sz="2000" b="1" dirty="0" err="1"/>
              <a:t>e.getMessage</a:t>
            </a:r>
            <a:r>
              <a:rPr lang="en-US" altLang="zh-CN" sz="2000" b="1" dirty="0"/>
              <a:t>());</a:t>
            </a:r>
          </a:p>
          <a:p>
            <a:r>
              <a:rPr lang="en-US" altLang="zh-CN" sz="2000" b="1" dirty="0"/>
              <a:t>    } </a:t>
            </a:r>
            <a:r>
              <a:rPr lang="en-US" altLang="zh-CN" sz="2000" b="1" dirty="0">
                <a:solidFill>
                  <a:srgbClr val="FF0000"/>
                </a:solidFill>
              </a:rPr>
              <a:t>finally </a:t>
            </a:r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        if (out != null) {</a:t>
            </a:r>
          </a:p>
          <a:p>
            <a:r>
              <a:rPr lang="en-US" altLang="zh-CN" sz="2000" b="1" dirty="0"/>
              <a:t>   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("Closing </a:t>
            </a:r>
            <a:r>
              <a:rPr lang="en-US" altLang="zh-CN" sz="2000" b="1" dirty="0" err="1"/>
              <a:t>PrintWriter</a:t>
            </a:r>
            <a:r>
              <a:rPr lang="en-US" altLang="zh-CN" sz="2000" b="1" dirty="0"/>
              <a:t>");</a:t>
            </a:r>
          </a:p>
          <a:p>
            <a:r>
              <a:rPr lang="en-US" altLang="zh-CN" sz="2000" b="1" dirty="0"/>
              <a:t>            </a:t>
            </a:r>
            <a:r>
              <a:rPr lang="en-US" altLang="zh-CN" sz="2000" b="1" dirty="0" err="1"/>
              <a:t>out.close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/>
              <a:t>        } else {</a:t>
            </a:r>
          </a:p>
          <a:p>
            <a:r>
              <a:rPr lang="en-US" altLang="zh-CN" sz="2000" b="1" dirty="0"/>
              <a:t>   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en-US" altLang="zh-CN" sz="2000" b="1" dirty="0" err="1"/>
              <a:t>PrintWriter</a:t>
            </a:r>
            <a:r>
              <a:rPr lang="en-US" altLang="zh-CN" sz="2000" b="1" dirty="0"/>
              <a:t> not open");</a:t>
            </a:r>
          </a:p>
          <a:p>
            <a:r>
              <a:rPr lang="en-US" altLang="zh-CN" sz="2000" b="1" dirty="0"/>
              <a:t>        }    </a:t>
            </a:r>
            <a:r>
              <a:rPr lang="en-US" altLang="zh-CN" sz="2000" b="1" dirty="0" smtClean="0"/>
              <a:t>}</a:t>
            </a:r>
          </a:p>
          <a:p>
            <a:r>
              <a:rPr lang="en-US" altLang="zh-CN" sz="2000" b="1" dirty="0" smtClean="0"/>
              <a:t>}  </a:t>
            </a:r>
            <a:endParaRPr lang="en-US" altLang="zh-CN" sz="2000" b="1" dirty="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6-2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8D169E3-6DE1-4F1D-B5F3-500F40970710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12</a:t>
            </a:fld>
            <a:endParaRPr lang="en-US" altLang="zh-CN" sz="14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50304" y="1528763"/>
            <a:ext cx="8175253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writeList</a:t>
            </a:r>
            <a:r>
              <a:rPr lang="zh-CN" altLang="en-US" b="1" dirty="0">
                <a:solidFill>
                  <a:schemeClr val="accent2"/>
                </a:solidFill>
              </a:rPr>
              <a:t>方法中的</a:t>
            </a:r>
            <a:r>
              <a:rPr lang="en-US" altLang="zh-CN" b="1" dirty="0">
                <a:solidFill>
                  <a:schemeClr val="accent2"/>
                </a:solidFill>
              </a:rPr>
              <a:t>try</a:t>
            </a:r>
            <a:r>
              <a:rPr lang="zh-CN" altLang="en-US" b="1" dirty="0">
                <a:solidFill>
                  <a:schemeClr val="accent2"/>
                </a:solidFill>
              </a:rPr>
              <a:t>语句块的执行可能有三种情况：</a:t>
            </a:r>
          </a:p>
          <a:p>
            <a:pPr eaLnBrk="1" hangingPunct="1">
              <a:buFontTx/>
              <a:buChar char="•"/>
            </a:pPr>
            <a:r>
              <a:rPr lang="zh-CN" altLang="en-US" b="1" dirty="0">
                <a:solidFill>
                  <a:schemeClr val="accent2"/>
                </a:solidFill>
              </a:rPr>
              <a:t>出现了</a:t>
            </a:r>
            <a:r>
              <a:rPr lang="en-US" altLang="zh-CN" b="1" dirty="0" err="1">
                <a:solidFill>
                  <a:schemeClr val="accent2"/>
                </a:solidFill>
              </a:rPr>
              <a:t>IOException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     </a:t>
            </a:r>
          </a:p>
          <a:p>
            <a:pPr eaLnBrk="1" hangingPunct="1"/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zh-CN" altLang="en-US" b="1" dirty="0" smtClean="0">
                <a:solidFill>
                  <a:schemeClr val="accent2"/>
                </a:solidFill>
              </a:rPr>
              <a:t>出现</a:t>
            </a:r>
            <a:r>
              <a:rPr lang="zh-CN" altLang="en-US" b="1" dirty="0">
                <a:solidFill>
                  <a:schemeClr val="accent2"/>
                </a:solidFill>
              </a:rPr>
              <a:t>了数组越界错误</a:t>
            </a: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/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zh-CN" altLang="en-US" b="1" dirty="0" smtClean="0">
                <a:solidFill>
                  <a:schemeClr val="accent2"/>
                </a:solidFill>
              </a:rPr>
              <a:t>正常</a:t>
            </a:r>
            <a:r>
              <a:rPr lang="zh-CN" altLang="en-US" b="1" dirty="0">
                <a:solidFill>
                  <a:schemeClr val="accent2"/>
                </a:solidFill>
              </a:rPr>
              <a:t>退出</a:t>
            </a:r>
          </a:p>
          <a:p>
            <a:r>
              <a:rPr lang="zh-CN" altLang="en-US" b="1" dirty="0">
                <a:solidFill>
                  <a:schemeClr val="accent2"/>
                </a:solidFill>
              </a:rPr>
              <a:t>    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853504" y="2290763"/>
            <a:ext cx="45352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/>
              <a:t>Entering try statement</a:t>
            </a:r>
          </a:p>
          <a:p>
            <a:pPr eaLnBrk="1" hangingPunct="1"/>
            <a:r>
              <a:rPr lang="en-US" altLang="zh-CN" b="1" dirty="0"/>
              <a:t>Caught 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: OutFile.txt</a:t>
            </a:r>
          </a:p>
          <a:p>
            <a:pPr eaLnBrk="1" hangingPunct="1"/>
            <a:r>
              <a:rPr lang="en-US" altLang="zh-CN" b="1" dirty="0" err="1"/>
              <a:t>PrintWriter</a:t>
            </a:r>
            <a:r>
              <a:rPr lang="en-US" altLang="zh-CN" b="1" dirty="0"/>
              <a:t> not open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864617" y="3885034"/>
            <a:ext cx="796094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/>
              <a:t>Entering try statement</a:t>
            </a:r>
          </a:p>
          <a:p>
            <a:pPr eaLnBrk="1" hangingPunct="1"/>
            <a:r>
              <a:rPr lang="en-US" altLang="zh-CN" b="1" dirty="0"/>
              <a:t>Caught </a:t>
            </a:r>
            <a:r>
              <a:rPr lang="en-US" altLang="zh-CN" b="1" dirty="0" err="1"/>
              <a:t>IndexOutOfBoundsException</a:t>
            </a:r>
            <a:r>
              <a:rPr lang="en-US" altLang="zh-CN" b="1" dirty="0"/>
              <a:t> : Index: 10, Size: 10</a:t>
            </a:r>
          </a:p>
          <a:p>
            <a:r>
              <a:rPr lang="en-US" altLang="zh-CN" b="1" dirty="0"/>
              <a:t>Closing </a:t>
            </a:r>
            <a:r>
              <a:rPr lang="en-US" altLang="zh-CN" b="1" dirty="0" err="1"/>
              <a:t>PrintWriter</a:t>
            </a:r>
            <a:endParaRPr lang="en-US" altLang="zh-CN" b="1" dirty="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873171" y="5517232"/>
            <a:ext cx="31758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Entering try statement</a:t>
            </a:r>
          </a:p>
          <a:p>
            <a:r>
              <a:rPr lang="en-US" altLang="zh-CN" b="1" dirty="0"/>
              <a:t>Closing </a:t>
            </a:r>
            <a:r>
              <a:rPr lang="en-US" altLang="zh-CN" b="1" dirty="0" err="1"/>
              <a:t>PrintWriter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utoUpdateAnimBg="0"/>
      <p:bldP spid="81926" grpId="0" autoUpdateAnimBg="0"/>
      <p:bldP spid="8192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8175355-F891-48EA-9F67-5E755C6FAEDD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258888" y="620713"/>
            <a:ext cx="538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4000" b="1"/>
              <a:t>捕获与处理</a:t>
            </a:r>
            <a:r>
              <a:rPr lang="zh-CN" altLang="en-US" sz="4000" b="1"/>
              <a:t>异常</a:t>
            </a:r>
            <a:r>
              <a:rPr lang="zh-CN" altLang="zh-CN" sz="4000" b="1"/>
              <a:t>示例</a:t>
            </a:r>
            <a:endParaRPr lang="zh-CN" altLang="en-US" sz="4000" b="1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14438" y="971550"/>
            <a:ext cx="7897812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b="1"/>
          </a:p>
          <a:p>
            <a:pPr eaLnBrk="1" hangingPunct="1"/>
            <a:endParaRPr lang="en-US" altLang="zh-CN" sz="2000" b="1"/>
          </a:p>
          <a:p>
            <a:pPr eaLnBrk="1" hangingPunct="1"/>
            <a:r>
              <a:rPr lang="en-US" altLang="zh-CN" sz="2000" b="1"/>
              <a:t>public static void main(String args[]){</a:t>
            </a:r>
          </a:p>
          <a:p>
            <a:pPr eaLnBrk="1" hangingPunct="1"/>
            <a:r>
              <a:rPr lang="en-US" altLang="zh-CN" sz="2000" b="1"/>
              <a:t>	int i = 0 ;</a:t>
            </a:r>
          </a:p>
          <a:p>
            <a:pPr eaLnBrk="1" hangingPunct="1"/>
            <a:r>
              <a:rPr lang="en-US" altLang="zh-CN" sz="2000" b="1"/>
              <a:t>	String greetings[]={"Hello World!","Hello!","HELLO!"};</a:t>
            </a:r>
          </a:p>
          <a:p>
            <a:pPr eaLnBrk="1" hangingPunct="1"/>
            <a:r>
              <a:rPr lang="en-US" altLang="zh-CN" sz="2000" b="1"/>
              <a:t>	while (i&lt;4){</a:t>
            </a:r>
          </a:p>
          <a:p>
            <a:pPr eaLnBrk="1" hangingPunct="1"/>
            <a:r>
              <a:rPr lang="en-US" altLang="zh-CN" sz="2000" b="1"/>
              <a:t>		</a:t>
            </a:r>
            <a:r>
              <a:rPr lang="en-US" altLang="zh-CN" sz="2000" b="1">
                <a:solidFill>
                  <a:srgbClr val="FF0000"/>
                </a:solidFill>
              </a:rPr>
              <a:t>try</a:t>
            </a:r>
            <a:r>
              <a:rPr lang="en-US" altLang="zh-CN" sz="2000" b="1"/>
              <a:t> {</a:t>
            </a:r>
          </a:p>
          <a:p>
            <a:pPr eaLnBrk="1" hangingPunct="1"/>
            <a:r>
              <a:rPr lang="en-US" altLang="zh-CN" sz="2000" b="1"/>
              <a:t>			System.out.println(greetings[i]);</a:t>
            </a:r>
          </a:p>
          <a:p>
            <a:pPr eaLnBrk="1" hangingPunct="1"/>
            <a:r>
              <a:rPr lang="en-US" altLang="zh-CN" sz="2000" b="1"/>
              <a:t>		}</a:t>
            </a:r>
            <a:r>
              <a:rPr lang="en-US" altLang="zh-CN" sz="2000" b="1">
                <a:solidFill>
                  <a:srgbClr val="FF0000"/>
                </a:solidFill>
              </a:rPr>
              <a:t>catch</a:t>
            </a:r>
            <a:r>
              <a:rPr lang="en-US" altLang="zh-CN" sz="2000" b="1"/>
              <a:t>(ArrayIndexOutOfBoundsException e){</a:t>
            </a:r>
          </a:p>
          <a:p>
            <a:pPr eaLnBrk="1" hangingPunct="1"/>
            <a:r>
              <a:rPr lang="en-US" altLang="zh-CN" sz="2000" b="1"/>
              <a:t>		 	System.out.println("Caught Exception");</a:t>
            </a:r>
          </a:p>
          <a:p>
            <a:pPr eaLnBrk="1" hangingPunct="1"/>
            <a:r>
              <a:rPr lang="en-US" altLang="zh-CN" sz="2000" b="1"/>
              <a:t>			 break;</a:t>
            </a:r>
          </a:p>
          <a:p>
            <a:pPr eaLnBrk="1" hangingPunct="1"/>
            <a:r>
              <a:rPr lang="en-US" altLang="zh-CN" sz="2000" b="1"/>
              <a:t>		}</a:t>
            </a:r>
            <a:r>
              <a:rPr lang="en-US" altLang="zh-CN" sz="2000" b="1">
                <a:solidFill>
                  <a:srgbClr val="FF0000"/>
                </a:solidFill>
              </a:rPr>
              <a:t>finally</a:t>
            </a:r>
            <a:r>
              <a:rPr lang="en-US" altLang="zh-CN" sz="2000" b="1"/>
              <a:t>{</a:t>
            </a:r>
          </a:p>
          <a:p>
            <a:pPr eaLnBrk="1" hangingPunct="1"/>
            <a:r>
              <a:rPr lang="en-US" altLang="zh-CN" sz="2000" b="1"/>
              <a:t>			System.out.println("This is always printed");</a:t>
            </a:r>
          </a:p>
          <a:p>
            <a:pPr eaLnBrk="1" hangingPunct="1"/>
            <a:r>
              <a:rPr lang="en-US" altLang="zh-CN" sz="2000" b="1"/>
              <a:t>		}</a:t>
            </a:r>
          </a:p>
          <a:p>
            <a:pPr eaLnBrk="1" hangingPunct="1"/>
            <a:r>
              <a:rPr lang="en-US" altLang="zh-CN" sz="2000" b="1"/>
              <a:t>		i++;</a:t>
            </a:r>
          </a:p>
          <a:p>
            <a:pPr eaLnBrk="1" hangingPunct="1"/>
            <a:r>
              <a:rPr lang="en-US" altLang="zh-CN" sz="2000" b="1"/>
              <a:t>	}</a:t>
            </a:r>
          </a:p>
          <a:p>
            <a:pPr eaLnBrk="1" hangingPunct="1"/>
            <a:r>
              <a:rPr lang="en-US" altLang="zh-CN" sz="2000" b="1"/>
              <a:t>}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3391" y="2971800"/>
            <a:ext cx="2892425" cy="304641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Hello World!</a:t>
            </a:r>
          </a:p>
          <a:p>
            <a:pPr eaLnBrk="1" hangingPunct="1"/>
            <a:r>
              <a:rPr lang="en-US" altLang="zh-CN"/>
              <a:t>This is always printed</a:t>
            </a:r>
          </a:p>
          <a:p>
            <a:pPr eaLnBrk="1" hangingPunct="1"/>
            <a:r>
              <a:rPr lang="en-US" altLang="zh-CN"/>
              <a:t>Hello!</a:t>
            </a:r>
          </a:p>
          <a:p>
            <a:pPr eaLnBrk="1" hangingPunct="1"/>
            <a:r>
              <a:rPr lang="en-US" altLang="zh-CN"/>
              <a:t>This is always printed</a:t>
            </a:r>
          </a:p>
          <a:p>
            <a:pPr eaLnBrk="1" hangingPunct="1"/>
            <a:r>
              <a:rPr lang="en-US" altLang="zh-CN"/>
              <a:t>HELLO!</a:t>
            </a:r>
          </a:p>
          <a:p>
            <a:pPr eaLnBrk="1" hangingPunct="1"/>
            <a:r>
              <a:rPr lang="en-US" altLang="zh-CN"/>
              <a:t>This is always printed</a:t>
            </a:r>
          </a:p>
          <a:p>
            <a:pPr eaLnBrk="1" hangingPunct="1"/>
            <a:r>
              <a:rPr lang="en-US" altLang="zh-CN"/>
              <a:t>Caught Exception </a:t>
            </a:r>
          </a:p>
          <a:p>
            <a:pPr eaLnBrk="1" hangingPunct="1"/>
            <a:r>
              <a:rPr lang="en-US" altLang="zh-CN"/>
              <a:t>This is always printed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6-4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 autoUpdateAnimBg="0"/>
      <p:bldP spid="174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E44C932-4A55-4DFC-8117-35238472B72E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5363" name="Rectangle 1026"/>
          <p:cNvSpPr>
            <a:spLocks noChangeArrowheads="1"/>
          </p:cNvSpPr>
          <p:nvPr/>
        </p:nvSpPr>
        <p:spPr bwMode="auto">
          <a:xfrm>
            <a:off x="1187450" y="692150"/>
            <a:ext cx="69913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000" b="1">
                <a:latin typeface="Arial Black" pitchFamily="34" charset="0"/>
              </a:rPr>
              <a:t>多种异常的同时处理</a:t>
            </a:r>
          </a:p>
        </p:txBody>
      </p:sp>
      <p:pic>
        <p:nvPicPr>
          <p:cNvPr id="15364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9" y="1744009"/>
            <a:ext cx="7455172" cy="383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A17C1C8-769C-4C06-A9CC-7467F0FFCDB2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1556792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  <a:latin typeface="Tahoma" pitchFamily="34" charset="0"/>
              </a:rPr>
              <a:t>异常处理可以针对这个体系中的任意一个类。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•</a:t>
            </a:r>
            <a:r>
              <a:rPr lang="zh-CN" altLang="en-US" b="1" dirty="0">
                <a:solidFill>
                  <a:schemeClr val="accent2"/>
                </a:solidFill>
                <a:latin typeface="Tahoma" pitchFamily="34" charset="0"/>
              </a:rPr>
              <a:t>叶结点：是具体、专用的异常处理；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•</a:t>
            </a:r>
            <a:r>
              <a:rPr lang="zh-CN" altLang="en-US" b="1" dirty="0">
                <a:solidFill>
                  <a:schemeClr val="accent2"/>
                </a:solidFill>
                <a:latin typeface="Tahoma" pitchFamily="34" charset="0"/>
              </a:rPr>
              <a:t>中间结点：是通用的异常处理。可以处理该结点及其子类类型的异常</a:t>
            </a:r>
            <a:r>
              <a:rPr lang="zh-CN" altLang="en-US" b="1" dirty="0" smtClean="0">
                <a:solidFill>
                  <a:schemeClr val="accent2"/>
                </a:solidFill>
                <a:latin typeface="Tahoma" pitchFamily="34" charset="0"/>
              </a:rPr>
              <a:t>。</a:t>
            </a:r>
            <a:endParaRPr lang="en-US" altLang="zh-CN" b="1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lang="en-US" altLang="zh-CN" b="1" dirty="0">
              <a:solidFill>
                <a:schemeClr val="accent2"/>
              </a:solidFill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lang="en-US" altLang="zh-CN" b="1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lang="en-US" altLang="zh-CN" b="1" dirty="0">
              <a:solidFill>
                <a:schemeClr val="accent2"/>
              </a:solidFill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lang="en-US" altLang="zh-CN" b="1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lang="en-US" altLang="zh-CN" b="1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0" lvl="1" indent="449263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 dirty="0">
                <a:solidFill>
                  <a:srgbClr val="002060"/>
                </a:solidFill>
              </a:rPr>
              <a:t>对于有多个</a:t>
            </a:r>
            <a:r>
              <a:rPr lang="en-US" altLang="zh-CN" sz="2000" b="1" dirty="0">
                <a:solidFill>
                  <a:srgbClr val="002060"/>
                </a:solidFill>
              </a:rPr>
              <a:t>catch</a:t>
            </a:r>
            <a:r>
              <a:rPr lang="zh-CN" altLang="en-US" sz="2000" b="1" dirty="0">
                <a:solidFill>
                  <a:srgbClr val="002060"/>
                </a:solidFill>
              </a:rPr>
              <a:t>子句的异常程序而言，应该尽量将捕获底层异常类的</a:t>
            </a:r>
            <a:r>
              <a:rPr lang="en-US" altLang="zh-CN" sz="2000" b="1" dirty="0">
                <a:solidFill>
                  <a:srgbClr val="002060"/>
                </a:solidFill>
              </a:rPr>
              <a:t>catch</a:t>
            </a:r>
            <a:r>
              <a:rPr lang="zh-CN" altLang="en-US" sz="2000" b="1" dirty="0">
                <a:solidFill>
                  <a:srgbClr val="002060"/>
                </a:solidFill>
              </a:rPr>
              <a:t>子句放在前面，同时尽量将捕获相对高层的异常类的</a:t>
            </a:r>
            <a:r>
              <a:rPr lang="en-US" altLang="zh-CN" sz="2000" b="1" dirty="0">
                <a:solidFill>
                  <a:srgbClr val="002060"/>
                </a:solidFill>
              </a:rPr>
              <a:t>catch</a:t>
            </a:r>
            <a:r>
              <a:rPr lang="zh-CN" altLang="en-US" sz="2000" b="1" dirty="0">
                <a:solidFill>
                  <a:srgbClr val="002060"/>
                </a:solidFill>
              </a:rPr>
              <a:t>子句放在后面。否则，捕获底层异常类的</a:t>
            </a:r>
            <a:r>
              <a:rPr lang="en-US" altLang="zh-CN" sz="2000" b="1" dirty="0">
                <a:solidFill>
                  <a:srgbClr val="002060"/>
                </a:solidFill>
              </a:rPr>
              <a:t>catch</a:t>
            </a:r>
            <a:r>
              <a:rPr lang="zh-CN" altLang="en-US" sz="2000" b="1" dirty="0">
                <a:solidFill>
                  <a:srgbClr val="002060"/>
                </a:solidFill>
              </a:rPr>
              <a:t>子句将可能执行不到。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lang="zh-CN" altLang="en-US" b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17525" y="3234407"/>
            <a:ext cx="8204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例：</a:t>
            </a:r>
            <a:r>
              <a:rPr lang="en-US" altLang="zh-CN" b="1" dirty="0" err="1"/>
              <a:t>writeList</a:t>
            </a:r>
            <a:r>
              <a:rPr lang="en-US" altLang="zh-CN" b="1" dirty="0"/>
              <a:t> </a:t>
            </a:r>
            <a:r>
              <a:rPr lang="zh-CN" altLang="en-US" b="1" dirty="0"/>
              <a:t>方法：</a:t>
            </a:r>
          </a:p>
          <a:p>
            <a:pPr eaLnBrk="1" hangingPunct="1"/>
            <a:r>
              <a:rPr lang="en-US" altLang="zh-CN" b="1" dirty="0"/>
              <a:t>try {</a:t>
            </a:r>
          </a:p>
          <a:p>
            <a:r>
              <a:rPr lang="en-US" altLang="zh-CN" b="1" dirty="0"/>
              <a:t>    . . .</a:t>
            </a:r>
          </a:p>
          <a:p>
            <a:r>
              <a:rPr lang="en-US" altLang="zh-CN" b="1" dirty="0"/>
              <a:t>} catch (Exception e) 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System.err.println</a:t>
            </a:r>
            <a:r>
              <a:rPr lang="en-US" altLang="zh-CN" b="1" dirty="0"/>
              <a:t>("Exception caught: " + </a:t>
            </a:r>
            <a:r>
              <a:rPr lang="en-US" altLang="zh-CN" b="1" dirty="0" err="1"/>
              <a:t>e.getMessage</a:t>
            </a:r>
            <a:r>
              <a:rPr lang="en-US" altLang="zh-CN" b="1" dirty="0"/>
              <a:t>());</a:t>
            </a:r>
          </a:p>
          <a:p>
            <a:r>
              <a:rPr lang="en-US" altLang="zh-CN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D366737-5FFC-405B-A42C-7095A1DCBAEE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258888" y="620713"/>
            <a:ext cx="5607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异常处理</a:t>
            </a:r>
            <a:r>
              <a:rPr lang="en-US" altLang="zh-CN" sz="4000" b="1"/>
              <a:t>—</a:t>
            </a:r>
            <a:r>
              <a:rPr lang="zh-CN" altLang="en-US" sz="4000" b="1"/>
              <a:t>抛出异常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1981200"/>
            <a:ext cx="8001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>
                <a:solidFill>
                  <a:schemeClr val="accent2"/>
                </a:solidFill>
              </a:rPr>
              <a:t>可能产生异常的方法表明将不处理该异常，异常将被抛到调用该方法的程序。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例：</a:t>
            </a:r>
            <a:r>
              <a:rPr lang="en-US" altLang="zh-CN" b="1">
                <a:solidFill>
                  <a:schemeClr val="accent2"/>
                </a:solidFill>
              </a:rPr>
              <a:t>public void troublesome( ) throws IOException{ 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	…..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	}</a:t>
            </a:r>
          </a:p>
          <a:p>
            <a:pPr eaLnBrk="1" hangingPunct="1"/>
            <a:endParaRPr lang="en-US" altLang="zh-CN" b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zh-CN" b="1">
                <a:solidFill>
                  <a:schemeClr val="accent2"/>
                </a:solidFill>
              </a:rPr>
              <a:t>如果一个</a:t>
            </a:r>
            <a:r>
              <a:rPr lang="zh-CN" altLang="en-US" b="1">
                <a:solidFill>
                  <a:schemeClr val="accent2"/>
                </a:solidFill>
              </a:rPr>
              <a:t>异常</a:t>
            </a:r>
            <a:r>
              <a:rPr lang="zh-CN" altLang="zh-CN" b="1">
                <a:solidFill>
                  <a:schemeClr val="accent2"/>
                </a:solidFill>
              </a:rPr>
              <a:t>在返回到</a:t>
            </a:r>
            <a:r>
              <a:rPr lang="en-US" altLang="zh-CN" b="1">
                <a:solidFill>
                  <a:schemeClr val="accent2"/>
                </a:solidFill>
              </a:rPr>
              <a:t>main()</a:t>
            </a:r>
            <a:r>
              <a:rPr lang="zh-CN" altLang="zh-CN" b="1">
                <a:solidFill>
                  <a:schemeClr val="accent2"/>
                </a:solidFill>
              </a:rPr>
              <a:t>时还未被处理，则程序将非正常终止。</a:t>
            </a:r>
            <a:endParaRPr lang="zh-CN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AE4171F-675E-4337-867F-6BF912E00B4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28688"/>
            <a:ext cx="8583613" cy="5643562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例：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 public void </a:t>
            </a:r>
            <a:r>
              <a:rPr lang="en-US" altLang="zh-CN" sz="1800" b="1" dirty="0" err="1" smtClean="0">
                <a:latin typeface="Times New Roman" pitchFamily="18" charset="0"/>
              </a:rPr>
              <a:t>writeList</a:t>
            </a:r>
            <a:r>
              <a:rPr lang="en-US" altLang="zh-CN" sz="1800" b="1" dirty="0" smtClean="0">
                <a:latin typeface="Times New Roman" pitchFamily="18" charset="0"/>
              </a:rPr>
              <a:t>() throws </a:t>
            </a:r>
            <a:r>
              <a:rPr lang="en-US" altLang="zh-CN" sz="1800" b="1" dirty="0" err="1" smtClean="0">
                <a:latin typeface="Times New Roman" pitchFamily="18" charset="0"/>
              </a:rPr>
              <a:t>IOException</a:t>
            </a:r>
            <a:r>
              <a:rPr lang="en-US" altLang="zh-CN" sz="1800" b="1" dirty="0" smtClean="0">
                <a:latin typeface="Times New Roman" pitchFamily="18" charset="0"/>
              </a:rPr>
              <a:t>, </a:t>
            </a:r>
            <a:r>
              <a:rPr lang="en-US" altLang="zh-CN" sz="1800" b="1" dirty="0" err="1" smtClean="0">
                <a:latin typeface="Times New Roman" pitchFamily="18" charset="0"/>
              </a:rPr>
              <a:t>ArrayIndexOutOfBoundsException</a:t>
            </a:r>
            <a:r>
              <a:rPr lang="en-US" altLang="zh-CN" sz="1800" b="1" dirty="0" smtClean="0">
                <a:latin typeface="Times New Roman" pitchFamily="18" charset="0"/>
              </a:rPr>
              <a:t>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      </a:t>
            </a:r>
            <a:r>
              <a:rPr lang="en-US" altLang="zh-CN" sz="1800" b="1" dirty="0" err="1" smtClean="0">
                <a:latin typeface="Times New Roman" pitchFamily="18" charset="0"/>
              </a:rPr>
              <a:t>PrintWriter</a:t>
            </a:r>
            <a:r>
              <a:rPr lang="en-US" altLang="zh-CN" sz="1800" b="1" dirty="0" smtClean="0">
                <a:latin typeface="Times New Roman" pitchFamily="18" charset="0"/>
              </a:rPr>
              <a:t> out = new </a:t>
            </a:r>
            <a:r>
              <a:rPr lang="en-US" altLang="zh-CN" sz="1800" b="1" dirty="0" err="1" smtClean="0">
                <a:latin typeface="Times New Roman" pitchFamily="18" charset="0"/>
              </a:rPr>
              <a:t>PrintWriter</a:t>
            </a:r>
            <a:r>
              <a:rPr lang="en-US" altLang="zh-CN" sz="1800" b="1" dirty="0" smtClean="0">
                <a:latin typeface="Times New Roman" pitchFamily="18" charset="0"/>
              </a:rPr>
              <a:t>(new </a:t>
            </a:r>
            <a:r>
              <a:rPr lang="en-US" altLang="zh-CN" sz="1800" b="1" dirty="0" err="1" smtClean="0">
                <a:latin typeface="Times New Roman" pitchFamily="18" charset="0"/>
              </a:rPr>
              <a:t>FileWriter</a:t>
            </a:r>
            <a:r>
              <a:rPr lang="en-US" altLang="zh-CN" sz="1800" b="1" dirty="0" smtClean="0">
                <a:latin typeface="Times New Roman" pitchFamily="18" charset="0"/>
              </a:rPr>
              <a:t>("OutFile.txt"));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	for (</a:t>
            </a:r>
            <a:r>
              <a:rPr lang="en-US" altLang="zh-CN" sz="1800" b="1" dirty="0" err="1" smtClean="0">
                <a:latin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</a:rPr>
              <a:t> i = 0; i &lt; size; i++)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            </a:t>
            </a:r>
            <a:r>
              <a:rPr lang="en-US" altLang="zh-CN" sz="1800" b="1" dirty="0" err="1" smtClean="0">
                <a:latin typeface="Times New Roman" pitchFamily="18" charset="0"/>
              </a:rPr>
              <a:t>out.println</a:t>
            </a:r>
            <a:r>
              <a:rPr lang="en-US" altLang="zh-CN" sz="1800" b="1" dirty="0" smtClean="0">
                <a:latin typeface="Times New Roman" pitchFamily="18" charset="0"/>
              </a:rPr>
              <a:t>("Value at: " + i + " = " + </a:t>
            </a:r>
            <a:r>
              <a:rPr lang="en-US" altLang="zh-CN" sz="1800" b="1" dirty="0" err="1" smtClean="0">
                <a:latin typeface="Times New Roman" pitchFamily="18" charset="0"/>
              </a:rPr>
              <a:t>victor.elementAt</a:t>
            </a:r>
            <a:r>
              <a:rPr lang="en-US" altLang="zh-CN" sz="1800" b="1" dirty="0" smtClean="0">
                <a:latin typeface="Times New Roman" pitchFamily="18" charset="0"/>
              </a:rPr>
              <a:t>(i));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     </a:t>
            </a:r>
            <a:r>
              <a:rPr lang="zh-CN" altLang="en-US" sz="1800" b="1" dirty="0" smtClean="0">
                <a:latin typeface="Times New Roman" pitchFamily="18" charset="0"/>
              </a:rPr>
              <a:t> </a:t>
            </a:r>
            <a:r>
              <a:rPr lang="en-US" altLang="zh-CN" sz="1800" b="1" dirty="0" err="1" smtClean="0">
                <a:latin typeface="Times New Roman" pitchFamily="18" charset="0"/>
              </a:rPr>
              <a:t>out.close</a:t>
            </a:r>
            <a:r>
              <a:rPr lang="en-US" altLang="zh-CN" sz="1800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}}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……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 try{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	</a:t>
            </a:r>
            <a:r>
              <a:rPr lang="en-US" altLang="zh-CN" sz="1800" b="1" dirty="0" err="1" smtClean="0">
                <a:latin typeface="Times New Roman" pitchFamily="18" charset="0"/>
              </a:rPr>
              <a:t>ListOfNumbersDeclared</a:t>
            </a:r>
            <a:r>
              <a:rPr lang="en-US" altLang="zh-CN" sz="1800" b="1" dirty="0" smtClean="0">
                <a:latin typeface="Times New Roman" pitchFamily="18" charset="0"/>
              </a:rPr>
              <a:t> list = new </a:t>
            </a:r>
            <a:r>
              <a:rPr lang="en-US" altLang="zh-CN" sz="1800" b="1" dirty="0" err="1" smtClean="0">
                <a:latin typeface="Times New Roman" pitchFamily="18" charset="0"/>
              </a:rPr>
              <a:t>ListOfNumbersDeclared</a:t>
            </a:r>
            <a:r>
              <a:rPr lang="en-US" altLang="zh-CN" sz="1800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	</a:t>
            </a:r>
            <a:r>
              <a:rPr lang="en-US" altLang="zh-CN" sz="1800" b="1" dirty="0" err="1" smtClean="0">
                <a:latin typeface="Times New Roman" pitchFamily="18" charset="0"/>
              </a:rPr>
              <a:t>list.writeList</a:t>
            </a:r>
            <a:r>
              <a:rPr lang="en-US" altLang="zh-CN" sz="1800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	}catch(Exception e){</a:t>
            </a:r>
            <a:r>
              <a:rPr lang="en-US" altLang="zh-CN" sz="1800" b="1" dirty="0" err="1" smtClean="0">
                <a:latin typeface="Times New Roman" pitchFamily="18" charset="0"/>
              </a:rPr>
              <a:t>System.err.println</a:t>
            </a:r>
            <a:r>
              <a:rPr lang="en-US" altLang="zh-CN" sz="1800" b="1" dirty="0" smtClean="0">
                <a:latin typeface="Times New Roman" pitchFamily="18" charset="0"/>
              </a:rPr>
              <a:t>("Caught Exception");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}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18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抛出异常的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throw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语句：</a:t>
            </a:r>
            <a:endParaRPr lang="zh-CN" altLang="en-US" sz="2400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throw </a:t>
            </a:r>
            <a:r>
              <a:rPr lang="en-US" altLang="zh-CN" sz="2400" b="1" dirty="0" err="1" smtClean="0">
                <a:latin typeface="Times New Roman" pitchFamily="18" charset="0"/>
              </a:rPr>
              <a:t>someThrowableObject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6-5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98DC662-160F-4741-AA6D-BDF95854224F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403350" y="476250"/>
            <a:ext cx="3271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自定义异常类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68313" y="1196975"/>
            <a:ext cx="8628062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自定义异常类，是</a:t>
            </a:r>
            <a:r>
              <a:rPr lang="en-US" altLang="zh-CN" b="1">
                <a:solidFill>
                  <a:schemeClr val="accent2"/>
                </a:solidFill>
              </a:rPr>
              <a:t>Exception</a:t>
            </a:r>
            <a:r>
              <a:rPr lang="zh-CN" altLang="en-US" b="1">
                <a:solidFill>
                  <a:schemeClr val="accent2"/>
                </a:solidFill>
              </a:rPr>
              <a:t>类的子类，可包含普通类的内容。</a:t>
            </a:r>
            <a:endParaRPr lang="zh-CN" altLang="en-US" b="1"/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public class ServerTimeOutException extends Exception</a:t>
            </a:r>
            <a:r>
              <a:rPr lang="en-US" altLang="zh-CN" b="1"/>
              <a:t>{</a:t>
            </a:r>
          </a:p>
          <a:p>
            <a:pPr eaLnBrk="1" hangingPunct="1"/>
            <a:r>
              <a:rPr lang="en-US" altLang="zh-CN" b="1"/>
              <a:t>	private String reason;</a:t>
            </a:r>
          </a:p>
          <a:p>
            <a:pPr eaLnBrk="1" hangingPunct="1"/>
            <a:r>
              <a:rPr lang="en-US" altLang="zh-CN" b="1"/>
              <a:t>	private int port ;</a:t>
            </a:r>
          </a:p>
          <a:p>
            <a:pPr eaLnBrk="1" hangingPunct="1"/>
            <a:r>
              <a:rPr lang="en-US" altLang="zh-CN" b="1"/>
              <a:t>	public ServerTimeOutException(String reason, int port){</a:t>
            </a:r>
          </a:p>
          <a:p>
            <a:pPr eaLnBrk="1" hangingPunct="1"/>
            <a:r>
              <a:rPr lang="en-US" altLang="zh-CN" b="1"/>
              <a:t>		this.reason = reason;</a:t>
            </a:r>
          </a:p>
          <a:p>
            <a:pPr eaLnBrk="1" hangingPunct="1"/>
            <a:r>
              <a:rPr lang="en-US" altLang="zh-CN" b="1"/>
              <a:t>		this.port = port;</a:t>
            </a:r>
          </a:p>
          <a:p>
            <a:pPr eaLnBrk="1" hangingPunct="1"/>
            <a:r>
              <a:rPr lang="en-US" altLang="zh-CN" b="1"/>
              <a:t>		}</a:t>
            </a:r>
          </a:p>
          <a:p>
            <a:pPr eaLnBrk="1" hangingPunct="1"/>
            <a:r>
              <a:rPr lang="en-US" altLang="zh-CN" b="1"/>
              <a:t>	public String getReason(){</a:t>
            </a:r>
          </a:p>
          <a:p>
            <a:pPr eaLnBrk="1" hangingPunct="1"/>
            <a:r>
              <a:rPr lang="en-US" altLang="zh-CN" b="1"/>
              <a:t>		return reason;</a:t>
            </a:r>
          </a:p>
          <a:p>
            <a:pPr eaLnBrk="1" hangingPunct="1"/>
            <a:r>
              <a:rPr lang="en-US" altLang="zh-CN" b="1"/>
              <a:t>	}</a:t>
            </a:r>
          </a:p>
          <a:p>
            <a:pPr eaLnBrk="1" hangingPunct="1"/>
            <a:r>
              <a:rPr lang="en-US" altLang="zh-CN" b="1"/>
              <a:t>	public int getPort(){</a:t>
            </a:r>
          </a:p>
          <a:p>
            <a:pPr eaLnBrk="1" hangingPunct="1"/>
            <a:r>
              <a:rPr lang="en-US" altLang="zh-CN" b="1"/>
              <a:t>		return port;</a:t>
            </a:r>
          </a:p>
          <a:p>
            <a:pPr eaLnBrk="1" hangingPunct="1"/>
            <a:r>
              <a:rPr lang="en-US" altLang="zh-CN" b="1"/>
              <a:t>	}</a:t>
            </a:r>
          </a:p>
          <a:p>
            <a:pPr eaLnBrk="1" hangingPunct="1"/>
            <a:r>
              <a:rPr lang="en-US" altLang="zh-CN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61F5C4C-D466-48DE-9D88-DF1B994B3D7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19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4479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抛出产生的异常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1485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public void </a:t>
            </a:r>
            <a:r>
              <a:rPr lang="en-US" altLang="zh-CN" b="1" dirty="0" err="1"/>
              <a:t>connectMe</a:t>
            </a:r>
            <a:r>
              <a:rPr lang="en-US" altLang="zh-CN" b="1" dirty="0"/>
              <a:t>(String </a:t>
            </a:r>
            <a:r>
              <a:rPr lang="en-US" altLang="zh-CN" b="1" dirty="0" err="1"/>
              <a:t>serverName</a:t>
            </a:r>
            <a:r>
              <a:rPr lang="en-US" altLang="zh-CN" b="1" dirty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throws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ServerTimeOutException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success 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portToConnect</a:t>
            </a:r>
            <a:r>
              <a:rPr lang="en-US" altLang="zh-CN" b="1" dirty="0"/>
              <a:t> = 80;</a:t>
            </a:r>
          </a:p>
          <a:p>
            <a:pPr eaLnBrk="1" hangingPunct="1"/>
            <a:r>
              <a:rPr lang="en-US" altLang="zh-CN" b="1" dirty="0"/>
              <a:t>	success = open(</a:t>
            </a:r>
            <a:r>
              <a:rPr lang="en-US" altLang="zh-CN" b="1" dirty="0" err="1"/>
              <a:t>serverName</a:t>
            </a:r>
            <a:r>
              <a:rPr lang="en-US" altLang="zh-CN" b="1" dirty="0"/>
              <a:t>, </a:t>
            </a:r>
            <a:r>
              <a:rPr lang="en-US" altLang="zh-CN" b="1" dirty="0" err="1"/>
              <a:t>portToConnect</a:t>
            </a:r>
            <a:r>
              <a:rPr lang="en-US" altLang="zh-CN" b="1" dirty="0"/>
              <a:t>);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smtClean="0"/>
              <a:t>if(success == </a:t>
            </a:r>
            <a:r>
              <a:rPr lang="en-US" altLang="zh-CN" b="1" dirty="0"/>
              <a:t>-1){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>
                <a:solidFill>
                  <a:srgbClr val="FF0000"/>
                </a:solidFill>
              </a:rPr>
              <a:t>throw new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ServerTimeOutException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		"Could not connect",80);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		}</a:t>
            </a:r>
          </a:p>
          <a:p>
            <a:pPr eaLnBrk="1" hangingPunct="1"/>
            <a:r>
              <a:rPr lang="en-US" altLang="zh-CN" b="1" dirty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3BBC046-AADF-42B4-AA4C-80CE2D0CAB92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331913" y="620713"/>
            <a:ext cx="505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/>
              <a:t>Exception </a:t>
            </a:r>
            <a:r>
              <a:rPr lang="zh-CN" altLang="en-US" sz="4000" b="1"/>
              <a:t>的概念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899592" y="1628800"/>
            <a:ext cx="788665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 Exception </a:t>
            </a:r>
            <a:r>
              <a:rPr lang="zh-CN" altLang="en-US" b="1" dirty="0">
                <a:solidFill>
                  <a:schemeClr val="accent2"/>
                </a:solidFill>
              </a:rPr>
              <a:t>是在程序运行时打断正常程序流程的异常的情况，例如：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accent2"/>
                </a:solidFill>
              </a:rPr>
              <a:t>试图打开的文件不存在。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accent2"/>
                </a:solidFill>
              </a:rPr>
              <a:t>网络链接中断。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accent2"/>
                </a:solidFill>
              </a:rPr>
              <a:t>操作符越界。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accent2"/>
                </a:solidFill>
              </a:rPr>
              <a:t>要加载的类找不到等。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 为了保证程序的正常运行，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en-US" b="1" dirty="0">
                <a:solidFill>
                  <a:schemeClr val="accent2"/>
                </a:solidFill>
              </a:rPr>
              <a:t>专门提供了异常处理机制。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921087C-D3D0-44E0-B308-F00BB6C2FD7F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331913" y="620713"/>
            <a:ext cx="4824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获得异常并处理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38200" y="1428750"/>
            <a:ext cx="80359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public void </a:t>
            </a:r>
            <a:r>
              <a:rPr lang="en-US" altLang="zh-CN" b="1" dirty="0" err="1"/>
              <a:t>findServer</a:t>
            </a:r>
            <a:r>
              <a:rPr lang="en-US" altLang="zh-CN" b="1" dirty="0"/>
              <a:t>(){</a:t>
            </a:r>
          </a:p>
          <a:p>
            <a:pPr eaLnBrk="1" hangingPunct="1"/>
            <a:r>
              <a:rPr lang="en-US" altLang="zh-CN" b="1" dirty="0"/>
              <a:t>     …</a:t>
            </a:r>
          </a:p>
          <a:p>
            <a:pPr eaLnBrk="1" hangingPunct="1"/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err="1"/>
              <a:t>connectMe</a:t>
            </a:r>
            <a:r>
              <a:rPr lang="en-US" altLang="zh-CN" b="1" dirty="0"/>
              <a:t>(</a:t>
            </a:r>
            <a:r>
              <a:rPr lang="en-US" altLang="zh-CN" b="1" dirty="0" err="1"/>
              <a:t>defaultServer</a:t>
            </a:r>
            <a:r>
              <a:rPr lang="en-US" altLang="zh-CN" b="1" dirty="0"/>
              <a:t>);</a:t>
            </a:r>
          </a:p>
          <a:p>
            <a:pPr eaLnBrk="1" hangingPunct="1"/>
            <a:r>
              <a:rPr lang="en-US" altLang="zh-CN" b="1" dirty="0"/>
              <a:t>    }</a:t>
            </a:r>
            <a:r>
              <a:rPr lang="en-US" altLang="zh-CN" b="1" dirty="0">
                <a:solidFill>
                  <a:srgbClr val="FF0000"/>
                </a:solidFill>
              </a:rPr>
              <a:t>catch</a:t>
            </a:r>
            <a:r>
              <a:rPr lang="en-US" altLang="zh-CN" b="1" dirty="0"/>
              <a:t>(</a:t>
            </a:r>
            <a:r>
              <a:rPr lang="en-US" altLang="zh-CN" b="1" dirty="0" err="1"/>
              <a:t>ServerTimeOutException</a:t>
            </a:r>
            <a:r>
              <a:rPr lang="en-US" altLang="zh-CN" b="1" dirty="0"/>
              <a:t> e){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("Server timed out, try another");</a:t>
            </a:r>
          </a:p>
          <a:p>
            <a:pPr eaLnBrk="1" hangingPunct="1"/>
            <a:r>
              <a:rPr lang="en-US" altLang="zh-CN" b="1" dirty="0"/>
              <a:t>            </a:t>
            </a: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      </a:t>
            </a:r>
            <a:r>
              <a:rPr lang="en-US" altLang="zh-CN" b="1" dirty="0" err="1"/>
              <a:t>connectMe</a:t>
            </a:r>
            <a:r>
              <a:rPr lang="en-US" altLang="zh-CN" b="1" dirty="0"/>
              <a:t>(</a:t>
            </a:r>
            <a:r>
              <a:rPr lang="en-US" altLang="zh-CN" b="1" dirty="0" err="1"/>
              <a:t>alternateServer</a:t>
            </a:r>
            <a:r>
              <a:rPr lang="en-US" altLang="zh-CN" b="1" dirty="0"/>
              <a:t>);</a:t>
            </a:r>
          </a:p>
          <a:p>
            <a:pPr eaLnBrk="1" hangingPunct="1"/>
            <a:r>
              <a:rPr lang="en-US" altLang="zh-CN" b="1" dirty="0"/>
              <a:t>            }</a:t>
            </a:r>
            <a:r>
              <a:rPr lang="en-US" altLang="zh-CN" b="1" dirty="0">
                <a:solidFill>
                  <a:srgbClr val="FF0000"/>
                </a:solidFill>
              </a:rPr>
              <a:t>catch</a:t>
            </a:r>
            <a:r>
              <a:rPr lang="en-US" altLang="zh-CN" b="1" dirty="0"/>
              <a:t>(</a:t>
            </a:r>
            <a:r>
              <a:rPr lang="en-US" altLang="zh-CN" b="1" dirty="0" err="1"/>
              <a:t>ServerTimeOutException</a:t>
            </a:r>
            <a:r>
              <a:rPr lang="en-US" altLang="zh-CN" b="1" dirty="0"/>
              <a:t> e1){</a:t>
            </a:r>
          </a:p>
          <a:p>
            <a:pPr eaLnBrk="1" hangingPunct="1"/>
            <a:r>
              <a:rPr lang="en-US" altLang="zh-CN" b="1" dirty="0"/>
              <a:t>      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("No server </a:t>
            </a:r>
            <a:r>
              <a:rPr lang="en-US" altLang="zh-CN" b="1" dirty="0" err="1"/>
              <a:t>avaliable</a:t>
            </a:r>
            <a:r>
              <a:rPr lang="en-US" altLang="zh-CN" b="1" dirty="0"/>
              <a:t>");</a:t>
            </a:r>
          </a:p>
          <a:p>
            <a:pPr eaLnBrk="1" hangingPunct="1"/>
            <a:r>
              <a:rPr lang="en-US" altLang="zh-CN" b="1" dirty="0"/>
              <a:t>              }</a:t>
            </a:r>
          </a:p>
          <a:p>
            <a:pPr eaLnBrk="1" hangingPunct="1"/>
            <a:r>
              <a:rPr lang="en-US" altLang="zh-CN" b="1" dirty="0"/>
              <a:t>      }</a:t>
            </a:r>
          </a:p>
          <a:p>
            <a:pPr eaLnBrk="1" hangingPunct="1"/>
            <a:r>
              <a:rPr lang="en-US" altLang="zh-CN" b="1" dirty="0">
                <a:solidFill>
                  <a:srgbClr val="002060"/>
                </a:solidFill>
              </a:rPr>
              <a:t>try catch</a:t>
            </a:r>
            <a:r>
              <a:rPr lang="zh-CN" altLang="en-US" b="1" dirty="0">
                <a:solidFill>
                  <a:srgbClr val="002060"/>
                </a:solidFill>
              </a:rPr>
              <a:t>语句块可以嵌套。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6-6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AC6067E-2DC0-4087-92FB-B1285A383D3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92292" y="1556792"/>
            <a:ext cx="796307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1	public class </a:t>
            </a:r>
            <a:r>
              <a:rPr lang="en-US" altLang="zh-CN" sz="2000" b="1" dirty="0" err="1"/>
              <a:t>HelloWorld</a:t>
            </a:r>
            <a:r>
              <a:rPr lang="en-US" altLang="zh-CN" sz="2000" b="1" dirty="0"/>
              <a:t>{</a:t>
            </a:r>
          </a:p>
          <a:p>
            <a:pPr eaLnBrk="1" hangingPunct="1"/>
            <a:r>
              <a:rPr lang="en-US" altLang="zh-CN" sz="2000" b="1" dirty="0"/>
              <a:t>2		public static void main(String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[ ]){</a:t>
            </a:r>
          </a:p>
          <a:p>
            <a:pPr eaLnBrk="1" hangingPunct="1"/>
            <a:r>
              <a:rPr lang="en-US" altLang="zh-CN" sz="2000" b="1" dirty="0"/>
              <a:t>3		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i=0;</a:t>
            </a:r>
          </a:p>
          <a:p>
            <a:pPr eaLnBrk="1" hangingPunct="1"/>
            <a:r>
              <a:rPr lang="en-US" altLang="zh-CN" sz="2000" b="1" dirty="0"/>
              <a:t>4			String greetings[ ]={"Hello </a:t>
            </a:r>
            <a:r>
              <a:rPr lang="en-US" altLang="zh-CN" sz="2000" b="1" dirty="0" err="1"/>
              <a:t>World!","Hello</a:t>
            </a:r>
            <a:r>
              <a:rPr lang="en-US" altLang="zh-CN" sz="2000" b="1" dirty="0"/>
              <a:t>!",</a:t>
            </a:r>
          </a:p>
          <a:p>
            <a:pPr eaLnBrk="1" hangingPunct="1"/>
            <a:r>
              <a:rPr lang="en-US" altLang="zh-CN" sz="2000" b="1" dirty="0"/>
              <a:t>5				"HELLO WORLD!!"};</a:t>
            </a:r>
          </a:p>
          <a:p>
            <a:pPr eaLnBrk="1" hangingPunct="1"/>
            <a:r>
              <a:rPr lang="en-US" altLang="zh-CN" sz="2000" b="1" dirty="0"/>
              <a:t>6			while ( i&lt;4){</a:t>
            </a:r>
          </a:p>
          <a:p>
            <a:pPr eaLnBrk="1" hangingPunct="1"/>
            <a:r>
              <a:rPr lang="en-US" altLang="zh-CN" sz="2000" b="1" dirty="0"/>
              <a:t>7		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(greetings[i]);</a:t>
            </a:r>
          </a:p>
          <a:p>
            <a:pPr eaLnBrk="1" hangingPunct="1"/>
            <a:r>
              <a:rPr lang="en-US" altLang="zh-CN" sz="2000" b="1" dirty="0"/>
              <a:t>8				i++;</a:t>
            </a:r>
          </a:p>
          <a:p>
            <a:pPr eaLnBrk="1" hangingPunct="1"/>
            <a:r>
              <a:rPr lang="en-US" altLang="zh-CN" sz="2000" b="1" dirty="0"/>
              <a:t>9			}</a:t>
            </a:r>
          </a:p>
          <a:p>
            <a:pPr eaLnBrk="1" hangingPunct="1"/>
            <a:r>
              <a:rPr lang="en-US" altLang="zh-CN" sz="2000" b="1" dirty="0"/>
              <a:t>10		}</a:t>
            </a:r>
          </a:p>
          <a:p>
            <a:pPr eaLnBrk="1" hangingPunct="1"/>
            <a:r>
              <a:rPr lang="en-US" altLang="zh-CN" sz="2000" b="1" dirty="0"/>
              <a:t>11	}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764510" y="4581128"/>
            <a:ext cx="5479898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bg1"/>
                </a:solidFill>
              </a:rPr>
              <a:t>Hello </a:t>
            </a:r>
            <a:r>
              <a:rPr lang="en-US" altLang="zh-CN" sz="2000" b="1" dirty="0">
                <a:solidFill>
                  <a:schemeClr val="bg1"/>
                </a:solidFill>
              </a:rPr>
              <a:t>World!</a:t>
            </a:r>
          </a:p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</a:rPr>
              <a:t>Hello!</a:t>
            </a:r>
          </a:p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</a:rPr>
              <a:t>HELLO WORLD!</a:t>
            </a:r>
          </a:p>
          <a:p>
            <a:pPr eaLnBrk="1" hangingPunct="1"/>
            <a:r>
              <a:rPr lang="en-US" altLang="zh-CN" sz="2000" b="1" dirty="0" err="1">
                <a:solidFill>
                  <a:schemeClr val="bg1"/>
                </a:solidFill>
              </a:rPr>
              <a:t>Java.lang.ArrayIndexOutOfBoundsException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</a:rPr>
              <a:t>	at </a:t>
            </a:r>
            <a:r>
              <a:rPr lang="en-US" altLang="zh-CN" sz="2000" b="1" dirty="0" err="1">
                <a:solidFill>
                  <a:schemeClr val="bg1"/>
                </a:solidFill>
              </a:rPr>
              <a:t>HelloWorld.main</a:t>
            </a:r>
            <a:r>
              <a:rPr lang="en-US" altLang="zh-CN" sz="2000" b="1" dirty="0">
                <a:solidFill>
                  <a:schemeClr val="bg1"/>
                </a:solidFill>
              </a:rPr>
              <a:t>(HelloWorld.java:7)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6-1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 animBg="1" autoUpdateAnimBg="0"/>
      <p:bldP spid="4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42DC1D8-8842-4705-A9EB-2CCA597C77C3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1527175"/>
            <a:ext cx="5976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Java</a:t>
            </a:r>
            <a:r>
              <a:rPr lang="zh-CN" altLang="zh-CN" b="1">
                <a:solidFill>
                  <a:schemeClr val="accent2"/>
                </a:solidFill>
              </a:rPr>
              <a:t>中定义了各种</a:t>
            </a:r>
            <a:r>
              <a:rPr lang="zh-CN" altLang="en-US" b="1">
                <a:solidFill>
                  <a:schemeClr val="accent2"/>
                </a:solidFill>
              </a:rPr>
              <a:t>异常类</a:t>
            </a:r>
            <a:r>
              <a:rPr lang="zh-CN" altLang="zh-CN" b="1">
                <a:solidFill>
                  <a:schemeClr val="accent2"/>
                </a:solidFill>
              </a:rPr>
              <a:t>。</a:t>
            </a:r>
            <a:endParaRPr lang="zh-CN" altLang="en-US" b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Java.lang.Throwable</a:t>
            </a:r>
            <a:r>
              <a:rPr lang="zh-CN" altLang="zh-CN" b="1">
                <a:solidFill>
                  <a:schemeClr val="accent2"/>
                </a:solidFill>
              </a:rPr>
              <a:t>是这些类的父类。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381000" y="39624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Throwable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889125" y="2860675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Error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1619250" y="4724400"/>
            <a:ext cx="148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Exception</a:t>
            </a: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2955925" y="2327275"/>
            <a:ext cx="302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VirtualMachineError</a:t>
            </a:r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3108325" y="3013075"/>
            <a:ext cx="167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AWTError</a:t>
            </a: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2286000" y="3886200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RuntimeException</a:t>
            </a:r>
          </a:p>
        </p:txBody>
      </p:sp>
      <p:sp>
        <p:nvSpPr>
          <p:cNvPr id="6154" name="Text Box 13"/>
          <p:cNvSpPr txBox="1">
            <a:spLocks noChangeArrowheads="1"/>
          </p:cNvSpPr>
          <p:nvPr/>
        </p:nvSpPr>
        <p:spPr bwMode="auto">
          <a:xfrm>
            <a:off x="3032125" y="5299075"/>
            <a:ext cx="184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IOException</a:t>
            </a:r>
          </a:p>
        </p:txBody>
      </p:sp>
      <p:sp>
        <p:nvSpPr>
          <p:cNvPr id="6155" name="Text Box 14"/>
          <p:cNvSpPr txBox="1">
            <a:spLocks noChangeArrowheads="1"/>
          </p:cNvSpPr>
          <p:nvPr/>
        </p:nvSpPr>
        <p:spPr bwMode="auto">
          <a:xfrm>
            <a:off x="4800600" y="4724400"/>
            <a:ext cx="211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EOFException</a:t>
            </a:r>
          </a:p>
        </p:txBody>
      </p:sp>
      <p:sp>
        <p:nvSpPr>
          <p:cNvPr id="6156" name="Text Box 15"/>
          <p:cNvSpPr txBox="1">
            <a:spLocks noChangeArrowheads="1"/>
          </p:cNvSpPr>
          <p:nvPr/>
        </p:nvSpPr>
        <p:spPr bwMode="auto">
          <a:xfrm>
            <a:off x="4860925" y="5756275"/>
            <a:ext cx="329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FileNotFoundException</a:t>
            </a:r>
          </a:p>
        </p:txBody>
      </p:sp>
      <p:sp>
        <p:nvSpPr>
          <p:cNvPr id="6157" name="Line 16"/>
          <p:cNvSpPr>
            <a:spLocks noChangeShapeType="1"/>
          </p:cNvSpPr>
          <p:nvPr/>
        </p:nvSpPr>
        <p:spPr bwMode="auto">
          <a:xfrm flipV="1">
            <a:off x="1600200" y="3352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Line 17"/>
          <p:cNvSpPr>
            <a:spLocks noChangeShapeType="1"/>
          </p:cNvSpPr>
          <p:nvPr/>
        </p:nvSpPr>
        <p:spPr bwMode="auto">
          <a:xfrm>
            <a:off x="1752600" y="4419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Line 18"/>
          <p:cNvSpPr>
            <a:spLocks noChangeShapeType="1"/>
          </p:cNvSpPr>
          <p:nvPr/>
        </p:nvSpPr>
        <p:spPr bwMode="auto">
          <a:xfrm flipV="1">
            <a:off x="2743200" y="2590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Line 19"/>
          <p:cNvSpPr>
            <a:spLocks noChangeShapeType="1"/>
          </p:cNvSpPr>
          <p:nvPr/>
        </p:nvSpPr>
        <p:spPr bwMode="auto">
          <a:xfrm>
            <a:off x="2743200" y="3124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1" name="Line 20"/>
          <p:cNvSpPr>
            <a:spLocks noChangeShapeType="1"/>
          </p:cNvSpPr>
          <p:nvPr/>
        </p:nvSpPr>
        <p:spPr bwMode="auto">
          <a:xfrm flipV="1">
            <a:off x="3059113" y="4941888"/>
            <a:ext cx="685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2" name="Line 21"/>
          <p:cNvSpPr>
            <a:spLocks noChangeShapeType="1"/>
          </p:cNvSpPr>
          <p:nvPr/>
        </p:nvSpPr>
        <p:spPr bwMode="auto">
          <a:xfrm flipV="1">
            <a:off x="2971800" y="4267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3" name="Line 22"/>
          <p:cNvSpPr>
            <a:spLocks noChangeShapeType="1"/>
          </p:cNvSpPr>
          <p:nvPr/>
        </p:nvSpPr>
        <p:spPr bwMode="auto">
          <a:xfrm>
            <a:off x="3048000" y="502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" name="Line 23"/>
          <p:cNvSpPr>
            <a:spLocks noChangeShapeType="1"/>
          </p:cNvSpPr>
          <p:nvPr/>
        </p:nvSpPr>
        <p:spPr bwMode="auto">
          <a:xfrm flipV="1">
            <a:off x="4724400" y="5181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5" name="Line 24"/>
          <p:cNvSpPr>
            <a:spLocks noChangeShapeType="1"/>
          </p:cNvSpPr>
          <p:nvPr/>
        </p:nvSpPr>
        <p:spPr bwMode="auto">
          <a:xfrm>
            <a:off x="4648200" y="571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6" name="Text Box 25"/>
          <p:cNvSpPr txBox="1">
            <a:spLocks noChangeArrowheads="1"/>
          </p:cNvSpPr>
          <p:nvPr/>
        </p:nvSpPr>
        <p:spPr bwMode="auto">
          <a:xfrm>
            <a:off x="4927600" y="3124200"/>
            <a:ext cx="290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ArithmeticException</a:t>
            </a:r>
          </a:p>
        </p:txBody>
      </p:sp>
      <p:sp>
        <p:nvSpPr>
          <p:cNvPr id="6167" name="Text Box 26"/>
          <p:cNvSpPr txBox="1">
            <a:spLocks noChangeArrowheads="1"/>
          </p:cNvSpPr>
          <p:nvPr/>
        </p:nvSpPr>
        <p:spPr bwMode="auto">
          <a:xfrm>
            <a:off x="5080000" y="3500438"/>
            <a:ext cx="3038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NullPointerException</a:t>
            </a:r>
          </a:p>
          <a:p>
            <a:pPr eaLnBrk="1" hangingPunct="1"/>
            <a:r>
              <a:rPr lang="zh-CN" altLang="en-US" b="1"/>
              <a:t>   </a:t>
            </a:r>
            <a:r>
              <a:rPr lang="en-US" altLang="zh-CN" b="1"/>
              <a:t>…</a:t>
            </a:r>
          </a:p>
        </p:txBody>
      </p:sp>
      <p:sp>
        <p:nvSpPr>
          <p:cNvPr id="6168" name="Text Box 27"/>
          <p:cNvSpPr txBox="1">
            <a:spLocks noChangeArrowheads="1"/>
          </p:cNvSpPr>
          <p:nvPr/>
        </p:nvSpPr>
        <p:spPr bwMode="auto">
          <a:xfrm>
            <a:off x="5080000" y="4257675"/>
            <a:ext cx="406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IndexOutOfBoundsException</a:t>
            </a:r>
            <a:endParaRPr lang="en-US" altLang="zh-CN" b="1" dirty="0"/>
          </a:p>
        </p:txBody>
      </p:sp>
      <p:sp>
        <p:nvSpPr>
          <p:cNvPr id="6169" name="Line 28"/>
          <p:cNvSpPr>
            <a:spLocks noChangeShapeType="1"/>
          </p:cNvSpPr>
          <p:nvPr/>
        </p:nvSpPr>
        <p:spPr bwMode="auto">
          <a:xfrm flipV="1">
            <a:off x="4714875" y="3540125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0" name="Line 29"/>
          <p:cNvSpPr>
            <a:spLocks noChangeShapeType="1"/>
          </p:cNvSpPr>
          <p:nvPr/>
        </p:nvSpPr>
        <p:spPr bwMode="auto">
          <a:xfrm flipV="1">
            <a:off x="4867275" y="3857625"/>
            <a:ext cx="347663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1" name="Line 30"/>
          <p:cNvSpPr>
            <a:spLocks noChangeShapeType="1"/>
          </p:cNvSpPr>
          <p:nvPr/>
        </p:nvSpPr>
        <p:spPr bwMode="auto">
          <a:xfrm>
            <a:off x="4867275" y="430212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2" name="Line 31"/>
          <p:cNvSpPr>
            <a:spLocks noChangeShapeType="1"/>
          </p:cNvSpPr>
          <p:nvPr/>
        </p:nvSpPr>
        <p:spPr bwMode="auto">
          <a:xfrm flipV="1">
            <a:off x="48006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3" name="Line 32"/>
          <p:cNvSpPr>
            <a:spLocks noChangeShapeType="1"/>
          </p:cNvSpPr>
          <p:nvPr/>
        </p:nvSpPr>
        <p:spPr bwMode="auto">
          <a:xfrm flipV="1">
            <a:off x="4876800" y="4221163"/>
            <a:ext cx="415925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" name="Text Box 33"/>
          <p:cNvSpPr txBox="1">
            <a:spLocks noChangeArrowheads="1"/>
          </p:cNvSpPr>
          <p:nvPr/>
        </p:nvSpPr>
        <p:spPr bwMode="auto">
          <a:xfrm>
            <a:off x="1428750" y="649288"/>
            <a:ext cx="4297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/>
              <a:t>Java</a:t>
            </a:r>
            <a:r>
              <a:rPr lang="zh-CN" altLang="en-US" sz="4000" b="1"/>
              <a:t>中定义的异常</a:t>
            </a:r>
          </a:p>
        </p:txBody>
      </p:sp>
      <p:sp>
        <p:nvSpPr>
          <p:cNvPr id="6175" name="Text Box 13"/>
          <p:cNvSpPr txBox="1">
            <a:spLocks noChangeArrowheads="1"/>
          </p:cNvSpPr>
          <p:nvPr/>
        </p:nvSpPr>
        <p:spPr bwMode="auto">
          <a:xfrm>
            <a:off x="3794125" y="4643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</a:p>
        </p:txBody>
      </p:sp>
      <p:sp>
        <p:nvSpPr>
          <p:cNvPr id="6176" name="Text Box 13"/>
          <p:cNvSpPr txBox="1">
            <a:spLocks noChangeArrowheads="1"/>
          </p:cNvSpPr>
          <p:nvPr/>
        </p:nvSpPr>
        <p:spPr bwMode="auto">
          <a:xfrm>
            <a:off x="5437188" y="532447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</a:p>
        </p:txBody>
      </p:sp>
      <p:sp>
        <p:nvSpPr>
          <p:cNvPr id="6177" name="Line 20"/>
          <p:cNvSpPr>
            <a:spLocks noChangeShapeType="1"/>
          </p:cNvSpPr>
          <p:nvPr/>
        </p:nvSpPr>
        <p:spPr bwMode="auto">
          <a:xfrm flipV="1">
            <a:off x="6059488" y="2584450"/>
            <a:ext cx="685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8" name="Text Box 13"/>
          <p:cNvSpPr txBox="1">
            <a:spLocks noChangeArrowheads="1"/>
          </p:cNvSpPr>
          <p:nvPr/>
        </p:nvSpPr>
        <p:spPr bwMode="auto">
          <a:xfrm>
            <a:off x="6794500" y="22860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B2CC320-AE4B-4F87-9BCF-6F847C469FBE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827584" y="1587028"/>
            <a:ext cx="80724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 Error</a:t>
            </a:r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    </a:t>
            </a:r>
            <a:r>
              <a:rPr lang="zh-CN" altLang="zh-CN" b="1" dirty="0">
                <a:solidFill>
                  <a:schemeClr val="accent2"/>
                </a:solidFill>
              </a:rPr>
              <a:t>很难恢复的严重错误，一般不由程序处理。</a:t>
            </a:r>
          </a:p>
          <a:p>
            <a:pPr eaLnBrk="1" hangingPunct="1"/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RuntimeException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</a:rPr>
              <a:t>程序设计或实现上的问题，如数组越界、空指针等。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    正常的策略是纠正错误。</a:t>
            </a:r>
          </a:p>
          <a:p>
            <a:pPr eaLnBrk="1" hangingPunct="1"/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其它异常</a:t>
            </a: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    通常是由环境因素引起的，如文件不存在、无效</a:t>
            </a:r>
            <a:r>
              <a:rPr lang="en-US" altLang="zh-CN" b="1" dirty="0">
                <a:solidFill>
                  <a:schemeClr val="accent2"/>
                </a:solidFill>
              </a:rPr>
              <a:t>URL</a:t>
            </a:r>
            <a:r>
              <a:rPr lang="zh-CN" altLang="en-US" b="1" dirty="0">
                <a:solidFill>
                  <a:schemeClr val="accent2"/>
                </a:solidFill>
              </a:rPr>
              <a:t>等。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    可以在异常处理中处理，例如提示用户进行正确操作等。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C83A501-741E-4398-9820-6EC592CC5780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6</a:t>
            </a:fld>
            <a:endParaRPr lang="en-US" altLang="zh-CN" sz="14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14375"/>
            <a:ext cx="6991350" cy="6064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异常处理方法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064896" cy="4752527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捕获并处理异常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将方法中产生的异常抛出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sz="2000" b="1" dirty="0" smtClean="0">
                <a:solidFill>
                  <a:schemeClr val="accent2"/>
                </a:solidFill>
              </a:rPr>
              <a:t> </a:t>
            </a:r>
            <a:endParaRPr lang="en-US" altLang="zh-CN" sz="2000" b="1" dirty="0" smtClean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sz="2000" b="1" dirty="0" smtClean="0"/>
              <a:t> </a:t>
            </a:r>
            <a:r>
              <a:rPr lang="en-US" altLang="zh-CN" sz="2000" b="1" dirty="0"/>
              <a:t>Java </a:t>
            </a:r>
            <a:r>
              <a:rPr lang="zh-CN" altLang="en-US" sz="2000" b="1" dirty="0" smtClean="0"/>
              <a:t>异常处理</a:t>
            </a:r>
            <a:r>
              <a:rPr lang="zh-CN" altLang="en-US" sz="2000" b="1" dirty="0"/>
              <a:t>机制为：抛出异常，捕捉异常。</a:t>
            </a:r>
          </a:p>
          <a:p>
            <a:pPr marL="0" indent="0" eaLnBrk="1" hangingPunct="1">
              <a:buNone/>
            </a:pPr>
            <a:r>
              <a:rPr lang="zh-CN" altLang="en-US" sz="2000" b="1" dirty="0" smtClean="0"/>
              <a:t>      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抛</a:t>
            </a:r>
            <a:r>
              <a:rPr lang="zh-CN" altLang="en-US" sz="2000" b="1" dirty="0">
                <a:solidFill>
                  <a:srgbClr val="0070C0"/>
                </a:solidFill>
              </a:rPr>
              <a:t>出异常</a:t>
            </a:r>
            <a:r>
              <a:rPr lang="zh-CN" altLang="en-US" sz="2000" b="1" dirty="0"/>
              <a:t>：当一个方法出现错误引发异常时，方法创建异常对象并交付运行时系统，异常对象中包含了异常类型和异常出现时的程序状态等异常信息。运行时系统负责寻找处置异常的代码并执行。</a:t>
            </a:r>
          </a:p>
          <a:p>
            <a:pPr marL="0" indent="0" eaLnBrk="1" hangingPunct="1">
              <a:buNone/>
            </a:pPr>
            <a:r>
              <a:rPr lang="zh-CN" altLang="en-US" sz="2000" b="1" dirty="0" smtClean="0"/>
              <a:t>      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捕获</a:t>
            </a:r>
            <a:r>
              <a:rPr lang="zh-CN" altLang="en-US" sz="2000" b="1" dirty="0">
                <a:solidFill>
                  <a:srgbClr val="0070C0"/>
                </a:solidFill>
              </a:rPr>
              <a:t>异常</a:t>
            </a:r>
            <a:r>
              <a:rPr lang="zh-CN" altLang="en-US" sz="2000" b="1" dirty="0"/>
              <a:t>：在方法抛出异常之后，运行时系统将寻找合适的异常处理器。潜在的异常处理器是异常发生时依次存留在调用栈中的方法的集合。当异常处理器所能处理的异常类型与方法抛出的异常类型相符时，即为合适的异常处理器。运行时系统从发生异常的方法开始，依次回查调用栈中的方法，直至找到含有合适异常处理器的方法并执行。当运行时系统遍历调用栈而未找到合适的异常处理器，则运行时系统终止。同时，意味着</a:t>
            </a: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程序的终止。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7663DFD-0E27-4522-BA00-BFD1CE58878E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42938" y="639763"/>
            <a:ext cx="8321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捕获并处理异常</a:t>
            </a:r>
            <a:r>
              <a:rPr lang="zh-CN" altLang="zh-CN" sz="4000" b="1" dirty="0"/>
              <a:t>—</a:t>
            </a:r>
            <a:r>
              <a:rPr lang="en-US" altLang="zh-CN" sz="4000" b="1" dirty="0"/>
              <a:t>try, catch</a:t>
            </a:r>
            <a:r>
              <a:rPr lang="zh-CN" altLang="zh-CN" sz="4000" b="1" dirty="0"/>
              <a:t>和</a:t>
            </a:r>
            <a:r>
              <a:rPr lang="en-US" altLang="zh-CN" sz="4000" b="1" dirty="0"/>
              <a:t>finally</a:t>
            </a:r>
            <a:endParaRPr lang="zh-CN" altLang="en-US" sz="4000" b="1" dirty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539552" y="1905000"/>
            <a:ext cx="8458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 dirty="0"/>
              <a:t>1  </a:t>
            </a: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2    // code that might throw a particular exception</a:t>
            </a:r>
          </a:p>
          <a:p>
            <a:pPr eaLnBrk="1" hangingPunct="1"/>
            <a:r>
              <a:rPr lang="en-US" altLang="zh-CN" b="1" dirty="0"/>
              <a:t>3  }</a:t>
            </a:r>
            <a:r>
              <a:rPr lang="en-US" altLang="zh-CN" b="1" dirty="0">
                <a:solidFill>
                  <a:srgbClr val="FF0000"/>
                </a:solidFill>
              </a:rPr>
              <a:t>catch</a:t>
            </a:r>
            <a:r>
              <a:rPr lang="en-US" altLang="zh-CN" b="1" dirty="0"/>
              <a:t>(</a:t>
            </a:r>
            <a:r>
              <a:rPr lang="en-US" altLang="zh-CN" b="1" dirty="0" err="1"/>
              <a:t>MyExceptionType</a:t>
            </a:r>
            <a:r>
              <a:rPr lang="en-US" altLang="zh-CN" b="1" dirty="0"/>
              <a:t> e){</a:t>
            </a:r>
          </a:p>
          <a:p>
            <a:pPr eaLnBrk="1" hangingPunct="1"/>
            <a:r>
              <a:rPr lang="en-US" altLang="zh-CN" b="1" dirty="0"/>
              <a:t>4    // code to </a:t>
            </a:r>
            <a:r>
              <a:rPr lang="en-US" altLang="zh-CN" b="1" dirty="0" err="1"/>
              <a:t>excute</a:t>
            </a:r>
            <a:r>
              <a:rPr lang="en-US" altLang="zh-CN" b="1" dirty="0"/>
              <a:t> if a </a:t>
            </a:r>
            <a:r>
              <a:rPr lang="en-US" altLang="zh-CN" b="1" dirty="0" err="1"/>
              <a:t>MyExceptionType</a:t>
            </a:r>
            <a:r>
              <a:rPr lang="en-US" altLang="zh-CN" b="1" dirty="0"/>
              <a:t> exception is thrown</a:t>
            </a:r>
          </a:p>
          <a:p>
            <a:pPr eaLnBrk="1" hangingPunct="1"/>
            <a:r>
              <a:rPr lang="en-US" altLang="zh-CN" b="1" dirty="0"/>
              <a:t>5   }</a:t>
            </a:r>
            <a:r>
              <a:rPr lang="en-US" altLang="zh-CN" b="1" dirty="0">
                <a:solidFill>
                  <a:srgbClr val="FF0000"/>
                </a:solidFill>
              </a:rPr>
              <a:t>catch</a:t>
            </a:r>
            <a:r>
              <a:rPr lang="en-US" altLang="zh-CN" b="1" dirty="0"/>
              <a:t> (Exception e){</a:t>
            </a:r>
          </a:p>
          <a:p>
            <a:pPr eaLnBrk="1" hangingPunct="1"/>
            <a:r>
              <a:rPr lang="en-US" altLang="zh-CN" b="1" dirty="0"/>
              <a:t>6    // code to execute if a general Exception </a:t>
            </a:r>
            <a:r>
              <a:rPr lang="en-US" altLang="zh-CN" b="1" dirty="0" err="1"/>
              <a:t>exception</a:t>
            </a:r>
            <a:r>
              <a:rPr lang="en-US" altLang="zh-CN" b="1" dirty="0"/>
              <a:t> is thrown</a:t>
            </a:r>
          </a:p>
          <a:p>
            <a:pPr eaLnBrk="1" hangingPunct="1">
              <a:buFontTx/>
              <a:buAutoNum type="arabicPlain" startAt="7"/>
            </a:pPr>
            <a:r>
              <a:rPr lang="en-US" altLang="zh-CN" b="1" dirty="0"/>
              <a:t>}</a:t>
            </a:r>
            <a:r>
              <a:rPr lang="en-US" altLang="zh-CN" b="1" dirty="0">
                <a:solidFill>
                  <a:srgbClr val="FF0000"/>
                </a:solidFill>
              </a:rPr>
              <a:t>finally</a:t>
            </a:r>
            <a:r>
              <a:rPr lang="en-US" altLang="zh-CN" b="1" dirty="0"/>
              <a:t>{</a:t>
            </a:r>
          </a:p>
          <a:p>
            <a:pPr lvl="1" eaLnBrk="1" hangingPunct="1"/>
            <a:r>
              <a:rPr lang="en-US" altLang="zh-CN" b="1" dirty="0"/>
              <a:t>	//</a:t>
            </a:r>
          </a:p>
          <a:p>
            <a:pPr eaLnBrk="1" hangingPunct="1"/>
            <a:r>
              <a:rPr lang="en-US" altLang="zh-CN" b="1" dirty="0"/>
              <a:t>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96A3A48-69E0-4057-8B50-CEDA77047375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3168650" cy="67945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Times New Roman" pitchFamily="18" charset="0"/>
              </a:rPr>
              <a:t>try</a:t>
            </a:r>
            <a:r>
              <a:rPr lang="zh-CN" altLang="en-US" b="1" smtClean="0">
                <a:solidFill>
                  <a:schemeClr val="tx1"/>
                </a:solidFill>
                <a:latin typeface="Times New Roman" pitchFamily="18" charset="0"/>
              </a:rPr>
              <a:t>语句块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00200"/>
            <a:ext cx="8303840" cy="41719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一般形式：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try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  	 Java statements //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一条或多条可能产生异常的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Java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语句。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}</a:t>
            </a:r>
          </a:p>
          <a:p>
            <a:pPr eaLnBrk="1" hangingPunct="1"/>
            <a:endParaRPr lang="en-US" altLang="zh-CN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</a:rPr>
              <a:t> try 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语句后必须跟随至少一个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</a:rPr>
              <a:t>catch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或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</a:rPr>
              <a:t>finally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语句块。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1B9BC03-512D-4B7D-837E-3BA081F8CCF5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9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76250"/>
            <a:ext cx="3673475" cy="89535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Times New Roman" pitchFamily="18" charset="0"/>
              </a:rPr>
              <a:t>catch</a:t>
            </a:r>
            <a:r>
              <a:rPr lang="zh-CN" altLang="en-US" b="1" smtClean="0">
                <a:solidFill>
                  <a:schemeClr val="tx1"/>
                </a:solidFill>
                <a:latin typeface="Times New Roman" pitchFamily="18" charset="0"/>
              </a:rPr>
              <a:t>语句块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8075240" cy="48245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一般格式：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catch (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SomeThrowableObject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variableName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   Java statements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}</a:t>
            </a:r>
            <a:endParaRPr lang="en-US" altLang="zh-CN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cs typeface="Tahoma" pitchFamily="34" charset="0"/>
              </a:rPr>
              <a:t>•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SomeThrowableObject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：能够被处理的异常类名，必须是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Throwable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类的子类。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cs typeface="Tahoma" pitchFamily="34" charset="0"/>
              </a:rPr>
              <a:t>•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variableName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: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是异常处理程序中使用的指向被捕获异常对象的变量。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cs typeface="Tahoma" pitchFamily="34" charset="0"/>
              </a:rPr>
              <a:t>•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Java statements: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当捕获到异常时执行的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Java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语句。</a:t>
            </a:r>
            <a:endParaRPr lang="en-US" altLang="zh-CN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简洁型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FB8AA"/>
      </a:accent5>
      <a:accent6>
        <a:srgbClr val="00005C"/>
      </a:accent6>
      <a:hlink>
        <a:srgbClr val="996633"/>
      </a:hlink>
      <a:folHlink>
        <a:srgbClr val="808000"/>
      </a:folHlink>
    </a:clrScheme>
    <a:fontScheme name="简洁型模板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Office\Templates\演示文稿设计\简洁型模板.pot</Template>
  <TotalTime>4088</TotalTime>
  <Words>992</Words>
  <Application>Microsoft Office PowerPoint</Application>
  <PresentationFormat>全屏显示(4:3)</PresentationFormat>
  <Paragraphs>265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Monotype Sorts</vt:lpstr>
      <vt:lpstr>楷体_GB2312</vt:lpstr>
      <vt:lpstr>宋体</vt:lpstr>
      <vt:lpstr>Arial</vt:lpstr>
      <vt:lpstr>Arial Black</vt:lpstr>
      <vt:lpstr>Tahoma</vt:lpstr>
      <vt:lpstr>Times New Roman</vt:lpstr>
      <vt:lpstr>Webdings</vt:lpstr>
      <vt:lpstr>Wingdings</vt:lpstr>
      <vt:lpstr>简洁型模板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异常处理方法</vt:lpstr>
      <vt:lpstr>PowerPoint 演示文稿</vt:lpstr>
      <vt:lpstr>try语句块</vt:lpstr>
      <vt:lpstr>catch语句块</vt:lpstr>
      <vt:lpstr>finally语句块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lb</dc:creator>
  <cp:lastModifiedBy>XJW</cp:lastModifiedBy>
  <cp:revision>280</cp:revision>
  <dcterms:created xsi:type="dcterms:W3CDTF">2001-03-09T02:24:07Z</dcterms:created>
  <dcterms:modified xsi:type="dcterms:W3CDTF">2019-03-24T14:41:18Z</dcterms:modified>
</cp:coreProperties>
</file>