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79" r:id="rId2"/>
    <p:sldId id="280" r:id="rId3"/>
    <p:sldId id="306" r:id="rId4"/>
    <p:sldId id="305" r:id="rId5"/>
    <p:sldId id="307" r:id="rId6"/>
    <p:sldId id="337" r:id="rId7"/>
    <p:sldId id="319" r:id="rId8"/>
    <p:sldId id="320" r:id="rId9"/>
    <p:sldId id="321" r:id="rId10"/>
    <p:sldId id="322" r:id="rId11"/>
    <p:sldId id="323" r:id="rId12"/>
    <p:sldId id="325" r:id="rId13"/>
    <p:sldId id="324" r:id="rId14"/>
    <p:sldId id="327" r:id="rId15"/>
    <p:sldId id="328" r:id="rId16"/>
    <p:sldId id="339" r:id="rId17"/>
    <p:sldId id="340" r:id="rId18"/>
    <p:sldId id="329" r:id="rId19"/>
    <p:sldId id="326" r:id="rId20"/>
    <p:sldId id="330" r:id="rId21"/>
    <p:sldId id="297" r:id="rId22"/>
    <p:sldId id="338" r:id="rId23"/>
    <p:sldId id="335" r:id="rId24"/>
    <p:sldId id="331" r:id="rId25"/>
    <p:sldId id="332" r:id="rId26"/>
    <p:sldId id="333" r:id="rId27"/>
    <p:sldId id="334" r:id="rId28"/>
    <p:sldId id="286" r:id="rId29"/>
    <p:sldId id="302" r:id="rId30"/>
    <p:sldId id="303" r:id="rId31"/>
    <p:sldId id="304" r:id="rId32"/>
    <p:sldId id="336" r:id="rId33"/>
    <p:sldId id="290" r:id="rId34"/>
    <p:sldId id="291" r:id="rId35"/>
    <p:sldId id="314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FF"/>
    <a:srgbClr val="CCCCFF"/>
    <a:srgbClr val="33CCCC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2606" y="-13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1.xml"/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49B63CA5-4FC9-4E11-85C9-6661E76AC6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607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7E8581B6-10A5-4CA2-A52F-5C9C9E36DF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2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2B246A2A-365C-42E5-B3B5-7F8D3628B2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88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BED95-CFDC-41C7-AB60-8029082B70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78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1B657-ABC1-466B-B455-7661E24A9C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48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15EDA-F0EA-429F-A391-29401F7924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93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C5B00-0656-4EB2-BE04-EACDD1AD13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20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48C0-E388-4138-B794-247A7DD0F5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55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17BAA-8851-498C-957E-AFEAF42334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07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C7683-D893-4E3B-BD6C-4A8F068E7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72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80347-95B8-414F-B9DD-31FF3AC4E4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58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D1F51-2720-4975-9BD6-54BC6166FB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07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A8E2E-4CBB-4268-88BF-6F0FDAA8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23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A6FD7E96-0739-42FA-80D3-C545C05774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7.xml"/><Relationship Id="rId5" Type="http://schemas.openxmlformats.org/officeDocument/2006/relationships/slide" Target="slide36.xml"/><Relationship Id="rId4" Type="http://schemas.openxmlformats.org/officeDocument/2006/relationships/slide" Target="slide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544EF6A-575B-4B1F-BBF4-5973238926C0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1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258888" y="639763"/>
            <a:ext cx="4752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>
                <a:solidFill>
                  <a:srgbClr val="FF0000"/>
                </a:solidFill>
              </a:rPr>
              <a:t>输入</a:t>
            </a:r>
            <a:r>
              <a:rPr lang="en-US" altLang="zh-CN" sz="4000">
                <a:solidFill>
                  <a:srgbClr val="FF0000"/>
                </a:solidFill>
              </a:rPr>
              <a:t>/</a:t>
            </a:r>
            <a:r>
              <a:rPr lang="zh-CN" altLang="en-US" sz="4000">
                <a:solidFill>
                  <a:srgbClr val="FF0000"/>
                </a:solidFill>
              </a:rPr>
              <a:t>输出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889125" y="1847850"/>
            <a:ext cx="3906838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280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>
                <a:solidFill>
                  <a:schemeClr val="accent2"/>
                </a:solidFill>
                <a:hlinkClick r:id="rId2" action="ppaction://hlinksldjump"/>
              </a:rPr>
              <a:t>流式</a:t>
            </a:r>
            <a:r>
              <a:rPr lang="en-US" altLang="zh-CN" sz="2800">
                <a:solidFill>
                  <a:schemeClr val="accent2"/>
                </a:solidFill>
                <a:hlinkClick r:id="rId2" action="ppaction://hlinksldjump"/>
              </a:rPr>
              <a:t>I/O</a:t>
            </a:r>
            <a:r>
              <a:rPr lang="zh-CN" altLang="en-US" sz="2800">
                <a:solidFill>
                  <a:schemeClr val="accent2"/>
                </a:solidFill>
                <a:hlinkClick r:id="rId2" action="ppaction://hlinksldjump"/>
              </a:rPr>
              <a:t>基础</a:t>
            </a:r>
            <a:endParaRPr lang="zh-CN" altLang="en-US" sz="280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80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>
                <a:solidFill>
                  <a:schemeClr val="accent2"/>
                </a:solidFill>
                <a:hlinkClick r:id="rId3" action="ppaction://hlinksldjump"/>
              </a:rPr>
              <a:t>文件</a:t>
            </a:r>
          </a:p>
          <a:p>
            <a:pPr eaLnBrk="1" hangingPunct="1">
              <a:spcBef>
                <a:spcPct val="0"/>
              </a:spcBef>
            </a:pPr>
            <a:endParaRPr lang="zh-CN" altLang="en-US" sz="280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zh-CN" sz="280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>
                <a:solidFill>
                  <a:schemeClr val="accent2"/>
                </a:solidFill>
                <a:hlinkClick r:id="rId4" action="ppaction://hlinksldjump"/>
              </a:rPr>
              <a:t>随机存取文件</a:t>
            </a:r>
            <a:endParaRPr lang="zh-CN" altLang="en-US" sz="2800">
              <a:solidFill>
                <a:schemeClr val="accent2"/>
              </a:solidFill>
              <a:hlinkClick r:id="rId5" action="ppaction://hlinksldjump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80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zh-CN" sz="280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>
                <a:solidFill>
                  <a:schemeClr val="accent2"/>
                </a:solidFill>
                <a:hlinkClick r:id="rId6" action="ppaction://hlinksldjump"/>
              </a:rPr>
              <a:t>对象输入</a:t>
            </a:r>
            <a:r>
              <a:rPr lang="en-US" altLang="zh-CN" sz="2800">
                <a:solidFill>
                  <a:schemeClr val="accent2"/>
                </a:solidFill>
                <a:hlinkClick r:id="rId6" action="ppaction://hlinksldjump"/>
              </a:rPr>
              <a:t>/</a:t>
            </a:r>
            <a:r>
              <a:rPr lang="zh-CN" altLang="en-US" sz="2800">
                <a:solidFill>
                  <a:schemeClr val="accent2"/>
                </a:solidFill>
                <a:hlinkClick r:id="rId6" action="ppaction://hlinksldjump"/>
              </a:rPr>
              <a:t>输出流</a:t>
            </a:r>
            <a:endParaRPr lang="zh-CN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090B3AD-D412-4497-B88D-AE261B89E8AB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10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187450" y="692150"/>
            <a:ext cx="345598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spcBef>
                <a:spcPct val="0"/>
              </a:spcBef>
            </a:pPr>
            <a:r>
              <a:rPr lang="zh-CN" altLang="en-US" sz="4000">
                <a:latin typeface="Arial Black" pitchFamily="34" charset="0"/>
              </a:rPr>
              <a:t>字符流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539750" y="1628775"/>
            <a:ext cx="83534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sz="2800" dirty="0">
                <a:solidFill>
                  <a:schemeClr val="accent2"/>
                </a:solidFill>
              </a:rPr>
              <a:t> Reader</a:t>
            </a:r>
            <a:r>
              <a:rPr lang="zh-CN" altLang="en-US" sz="2800" dirty="0">
                <a:solidFill>
                  <a:schemeClr val="accent2"/>
                </a:solidFill>
              </a:rPr>
              <a:t>和</a:t>
            </a:r>
            <a:r>
              <a:rPr lang="en-US" altLang="zh-CN" sz="2800" dirty="0">
                <a:solidFill>
                  <a:schemeClr val="accent2"/>
                </a:solidFill>
              </a:rPr>
              <a:t>Writer</a:t>
            </a:r>
            <a:r>
              <a:rPr lang="zh-CN" altLang="en-US" sz="2800" dirty="0">
                <a:solidFill>
                  <a:schemeClr val="accent2"/>
                </a:solidFill>
              </a:rPr>
              <a:t>是字符流的两</a:t>
            </a:r>
            <a:r>
              <a:rPr lang="zh-CN" altLang="en-US" sz="2800" dirty="0" smtClean="0">
                <a:solidFill>
                  <a:schemeClr val="accent2"/>
                </a:solidFill>
              </a:rPr>
              <a:t>个顶层抽象父类</a:t>
            </a:r>
            <a:r>
              <a:rPr lang="zh-CN" altLang="en-US" sz="2800" dirty="0">
                <a:solidFill>
                  <a:schemeClr val="accent2"/>
                </a:solidFill>
              </a:rPr>
              <a:t>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dirty="0">
                <a:solidFill>
                  <a:schemeClr val="accent2"/>
                </a:solidFill>
              </a:rPr>
              <a:t>每一个核心输入</a:t>
            </a:r>
            <a:r>
              <a:rPr lang="en-US" altLang="zh-CN" sz="2800" dirty="0">
                <a:solidFill>
                  <a:schemeClr val="accent2"/>
                </a:solidFill>
              </a:rPr>
              <a:t>/</a:t>
            </a:r>
            <a:r>
              <a:rPr lang="zh-CN" altLang="en-US" sz="2800" dirty="0">
                <a:solidFill>
                  <a:schemeClr val="accent2"/>
                </a:solidFill>
              </a:rPr>
              <a:t>输出字节流，都有相应的</a:t>
            </a:r>
            <a:r>
              <a:rPr lang="en-US" altLang="zh-CN" sz="2800" dirty="0">
                <a:solidFill>
                  <a:schemeClr val="accent2"/>
                </a:solidFill>
              </a:rPr>
              <a:t>Reader</a:t>
            </a:r>
            <a:r>
              <a:rPr lang="zh-CN" altLang="en-US" sz="2800" dirty="0">
                <a:solidFill>
                  <a:schemeClr val="accent2"/>
                </a:solidFill>
              </a:rPr>
              <a:t>和</a:t>
            </a:r>
            <a:r>
              <a:rPr lang="en-US" altLang="zh-CN" sz="2800" dirty="0">
                <a:solidFill>
                  <a:schemeClr val="accent2"/>
                </a:solidFill>
              </a:rPr>
              <a:t>Writer</a:t>
            </a:r>
            <a:r>
              <a:rPr lang="zh-CN" altLang="en-US" sz="2800" dirty="0">
                <a:solidFill>
                  <a:schemeClr val="accent2"/>
                </a:solidFill>
              </a:rPr>
              <a:t>版本。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lang="zh-CN" altLang="en-US" sz="2800" dirty="0">
              <a:solidFill>
                <a:schemeClr val="accent2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    字符流能处理</a:t>
            </a:r>
            <a:r>
              <a:rPr lang="en-US" altLang="zh-CN" sz="2800" dirty="0">
                <a:solidFill>
                  <a:schemeClr val="accent2"/>
                </a:solidFill>
              </a:rPr>
              <a:t>Unicode</a:t>
            </a:r>
            <a:r>
              <a:rPr lang="zh-CN" altLang="en-US" sz="2800" dirty="0">
                <a:solidFill>
                  <a:schemeClr val="accent2"/>
                </a:solidFill>
              </a:rPr>
              <a:t>字符集，故应使用字符流来读写文本类数据。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    而字节流一般用于读写二进制数据。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6A6CFC8-00DF-4ACC-9CB6-B567077C5681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11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258888" y="692150"/>
            <a:ext cx="691991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spcBef>
                <a:spcPct val="0"/>
              </a:spcBef>
            </a:pPr>
            <a:r>
              <a:rPr lang="en-US" altLang="zh-CN" sz="4000"/>
              <a:t>Reader</a:t>
            </a:r>
            <a:r>
              <a:rPr lang="zh-CN" altLang="en-US" sz="4000"/>
              <a:t>的类层次</a:t>
            </a:r>
          </a:p>
        </p:txBody>
      </p:sp>
      <p:pic>
        <p:nvPicPr>
          <p:cNvPr id="13316" name="Picture 3" descr="23r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286000"/>
            <a:ext cx="891540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7688F06-CF87-45E9-B2F8-F6D22E52328F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12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4339" name="Rectangle 1026"/>
          <p:cNvSpPr>
            <a:spLocks noChangeArrowheads="1"/>
          </p:cNvSpPr>
          <p:nvPr/>
        </p:nvSpPr>
        <p:spPr bwMode="auto">
          <a:xfrm>
            <a:off x="1258888" y="692150"/>
            <a:ext cx="691991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spcBef>
                <a:spcPct val="0"/>
              </a:spcBef>
            </a:pPr>
            <a:r>
              <a:rPr lang="en-US" altLang="zh-CN" sz="4000"/>
              <a:t>Reader</a:t>
            </a:r>
            <a:r>
              <a:rPr lang="zh-CN" altLang="en-US" sz="4000"/>
              <a:t>的基本方法</a:t>
            </a:r>
          </a:p>
        </p:txBody>
      </p:sp>
      <p:sp>
        <p:nvSpPr>
          <p:cNvPr id="14340" name="Rectangle 1052"/>
          <p:cNvSpPr>
            <a:spLocks noChangeArrowheads="1"/>
          </p:cNvSpPr>
          <p:nvPr/>
        </p:nvSpPr>
        <p:spPr bwMode="auto">
          <a:xfrm>
            <a:off x="685800" y="1752600"/>
            <a:ext cx="820737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int read()			//</a:t>
            </a:r>
            <a:r>
              <a:rPr lang="zh-CN" altLang="en-US">
                <a:solidFill>
                  <a:schemeClr val="accent2"/>
                </a:solidFill>
              </a:rPr>
              <a:t>读单个字符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int read(char cbuf[])		//</a:t>
            </a:r>
            <a:r>
              <a:rPr lang="zh-CN" altLang="en-US">
                <a:solidFill>
                  <a:schemeClr val="accent2"/>
                </a:solidFill>
              </a:rPr>
              <a:t>读字符放入数组中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int read(char cbuf[], int off, int len)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				//</a:t>
            </a:r>
            <a:r>
              <a:rPr lang="zh-CN" altLang="en-US">
                <a:solidFill>
                  <a:schemeClr val="accent2"/>
                </a:solidFill>
              </a:rPr>
              <a:t>读字符放入数组的指定位置 </a:t>
            </a:r>
          </a:p>
          <a:p>
            <a:pPr eaLnBrk="1" hangingPunct="1">
              <a:spcBef>
                <a:spcPct val="0"/>
              </a:spcBef>
            </a:pPr>
            <a:endParaRPr lang="zh-CN" altLang="en-US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void close()			//</a:t>
            </a:r>
            <a:r>
              <a:rPr lang="zh-CN" altLang="zh-CN">
                <a:solidFill>
                  <a:schemeClr val="accent2"/>
                </a:solidFill>
              </a:rPr>
              <a:t>关闭流</a:t>
            </a:r>
            <a:endParaRPr lang="zh-CN" altLang="en-US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long skip(long n)		//</a:t>
            </a:r>
            <a:r>
              <a:rPr lang="zh-CN" altLang="en-US">
                <a:solidFill>
                  <a:schemeClr val="accent2"/>
                </a:solidFill>
              </a:rPr>
              <a:t>跳过</a:t>
            </a:r>
            <a:r>
              <a:rPr lang="en-US" altLang="zh-CN">
                <a:solidFill>
                  <a:schemeClr val="accent2"/>
                </a:solidFill>
              </a:rPr>
              <a:t>n</a:t>
            </a:r>
            <a:r>
              <a:rPr lang="zh-CN" altLang="en-US">
                <a:solidFill>
                  <a:schemeClr val="accent2"/>
                </a:solidFill>
              </a:rPr>
              <a:t>个字符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boolean markSupported()	//</a:t>
            </a:r>
            <a:r>
              <a:rPr lang="zh-CN" altLang="en-US">
                <a:solidFill>
                  <a:schemeClr val="accent2"/>
                </a:solidFill>
              </a:rPr>
              <a:t>测试打开的流是否支持书签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void mark(int buf)		//</a:t>
            </a:r>
            <a:r>
              <a:rPr lang="zh-CN" altLang="en-US">
                <a:solidFill>
                  <a:schemeClr val="accent2"/>
                </a:solidFill>
              </a:rPr>
              <a:t>标记当前流，并建立缓冲区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void reset()			//</a:t>
            </a:r>
            <a:r>
              <a:rPr lang="zh-CN" altLang="en-US">
                <a:solidFill>
                  <a:schemeClr val="accent2"/>
                </a:solidFill>
              </a:rPr>
              <a:t>返回标签处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boolean ready()		//</a:t>
            </a:r>
            <a:r>
              <a:rPr lang="zh-CN" altLang="en-US">
                <a:solidFill>
                  <a:schemeClr val="accent2"/>
                </a:solidFill>
              </a:rPr>
              <a:t>测试当前流是否准备好进行读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193DD24-08AC-40B7-A885-716206624EFB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13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258888" y="692150"/>
            <a:ext cx="691991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spcBef>
                <a:spcPct val="0"/>
              </a:spcBef>
            </a:pPr>
            <a:r>
              <a:rPr lang="en-US" altLang="zh-CN" sz="4000"/>
              <a:t>Writer</a:t>
            </a:r>
            <a:r>
              <a:rPr lang="zh-CN" altLang="en-US" sz="4000"/>
              <a:t>的类层次</a:t>
            </a:r>
          </a:p>
        </p:txBody>
      </p:sp>
      <p:pic>
        <p:nvPicPr>
          <p:cNvPr id="15364" name="图片 4" descr="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9" y="1844824"/>
            <a:ext cx="8740631" cy="403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580E46D-962F-4597-9B32-F53E1F7A3E33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14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1258888" y="692150"/>
            <a:ext cx="691991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spcBef>
                <a:spcPct val="0"/>
              </a:spcBef>
            </a:pPr>
            <a:r>
              <a:rPr lang="en-US" altLang="zh-CN" sz="4000"/>
              <a:t>Writer</a:t>
            </a:r>
            <a:r>
              <a:rPr lang="zh-CN" altLang="en-US" sz="4000"/>
              <a:t>的基本方法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66750" y="1905000"/>
            <a:ext cx="8297863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int write(int c) 		//</a:t>
            </a:r>
            <a:r>
              <a:rPr lang="zh-CN" altLang="en-US">
                <a:solidFill>
                  <a:schemeClr val="accent2"/>
                </a:solidFill>
              </a:rPr>
              <a:t>写单个字符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int write(char cbuf[])	//</a:t>
            </a:r>
            <a:r>
              <a:rPr lang="zh-CN" altLang="en-US">
                <a:solidFill>
                  <a:schemeClr val="accent2"/>
                </a:solidFill>
              </a:rPr>
              <a:t>写字符数组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int write(char cbuf[], int off, int len)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				//</a:t>
            </a:r>
            <a:r>
              <a:rPr lang="zh-CN" altLang="en-US">
                <a:solidFill>
                  <a:schemeClr val="accent2"/>
                </a:solidFill>
              </a:rPr>
              <a:t>写字符数组中的部分数据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int write(String str)		//</a:t>
            </a:r>
            <a:r>
              <a:rPr lang="zh-CN" altLang="en-US">
                <a:solidFill>
                  <a:schemeClr val="accent2"/>
                </a:solidFill>
              </a:rPr>
              <a:t>写字符串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int write(String str, int off, int len)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				//</a:t>
            </a:r>
            <a:r>
              <a:rPr lang="zh-CN" altLang="en-US">
                <a:solidFill>
                  <a:schemeClr val="accent2"/>
                </a:solidFill>
              </a:rPr>
              <a:t>写字符串的一部分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void close()			//</a:t>
            </a:r>
            <a:r>
              <a:rPr lang="zh-CN" altLang="en-US">
                <a:solidFill>
                  <a:schemeClr val="accent2"/>
                </a:solidFill>
              </a:rPr>
              <a:t>关闭流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void flush()			//</a:t>
            </a:r>
            <a:r>
              <a:rPr lang="zh-CN" altLang="en-US">
                <a:solidFill>
                  <a:schemeClr val="accent2"/>
                </a:solidFill>
              </a:rPr>
              <a:t>强行写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6C90BB8-4D99-4443-B241-E9139E6279D4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15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7411" name="Rectangle 1026"/>
          <p:cNvSpPr>
            <a:spLocks noChangeArrowheads="1"/>
          </p:cNvSpPr>
          <p:nvPr/>
        </p:nvSpPr>
        <p:spPr bwMode="auto">
          <a:xfrm>
            <a:off x="1187450" y="692150"/>
            <a:ext cx="69913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spcBef>
                <a:spcPct val="0"/>
              </a:spcBef>
            </a:pPr>
            <a:r>
              <a:rPr lang="zh-CN" altLang="en-US" sz="4000">
                <a:latin typeface="Arial Black" pitchFamily="34" charset="0"/>
              </a:rPr>
              <a:t>字节流与字符流的比较</a:t>
            </a:r>
          </a:p>
        </p:txBody>
      </p:sp>
      <p:sp>
        <p:nvSpPr>
          <p:cNvPr id="17412" name="Rectangle 1027"/>
          <p:cNvSpPr>
            <a:spLocks noChangeArrowheads="1"/>
          </p:cNvSpPr>
          <p:nvPr/>
        </p:nvSpPr>
        <p:spPr bwMode="auto">
          <a:xfrm>
            <a:off x="685800" y="1981200"/>
            <a:ext cx="8001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>
                <a:solidFill>
                  <a:schemeClr val="accent2"/>
                </a:solidFill>
              </a:rPr>
              <a:t> Reader </a:t>
            </a:r>
            <a:r>
              <a:rPr lang="zh-CN" altLang="en-US">
                <a:solidFill>
                  <a:schemeClr val="accent2"/>
                </a:solidFill>
              </a:rPr>
              <a:t>和 </a:t>
            </a:r>
            <a:r>
              <a:rPr lang="en-US" altLang="zh-CN">
                <a:solidFill>
                  <a:schemeClr val="accent2"/>
                </a:solidFill>
              </a:rPr>
              <a:t>InputStream</a:t>
            </a:r>
            <a:r>
              <a:rPr lang="zh-CN" altLang="en-US">
                <a:solidFill>
                  <a:schemeClr val="accent2"/>
                </a:solidFill>
              </a:rPr>
              <a:t>以及</a:t>
            </a:r>
            <a:r>
              <a:rPr lang="en-US" altLang="zh-CN">
                <a:solidFill>
                  <a:schemeClr val="accent2"/>
                </a:solidFill>
              </a:rPr>
              <a:t>Writer </a:t>
            </a:r>
            <a:r>
              <a:rPr lang="zh-CN" altLang="en-US">
                <a:solidFill>
                  <a:schemeClr val="accent2"/>
                </a:solidFill>
              </a:rPr>
              <a:t>与 </a:t>
            </a:r>
            <a:r>
              <a:rPr lang="en-US" altLang="zh-CN">
                <a:solidFill>
                  <a:schemeClr val="accent2"/>
                </a:solidFill>
              </a:rPr>
              <a:t>OutputStream</a:t>
            </a:r>
            <a:r>
              <a:rPr lang="zh-CN" altLang="en-US">
                <a:solidFill>
                  <a:schemeClr val="accent2"/>
                </a:solidFill>
              </a:rPr>
              <a:t>定义的</a:t>
            </a:r>
            <a:r>
              <a:rPr lang="en-US" altLang="zh-CN">
                <a:solidFill>
                  <a:schemeClr val="accent2"/>
                </a:solidFill>
              </a:rPr>
              <a:t>API</a:t>
            </a:r>
            <a:r>
              <a:rPr lang="zh-CN" altLang="en-US">
                <a:solidFill>
                  <a:schemeClr val="accent2"/>
                </a:solidFill>
              </a:rPr>
              <a:t>类似，但操作的数据类型不同。</a:t>
            </a:r>
          </a:p>
          <a:p>
            <a:pPr>
              <a:spcBef>
                <a:spcPct val="0"/>
              </a:spcBef>
            </a:pPr>
            <a:endParaRPr lang="zh-CN" altLang="en-US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>
                <a:solidFill>
                  <a:schemeClr val="accent2"/>
                </a:solidFill>
              </a:rPr>
              <a:t>所有的流</a:t>
            </a:r>
            <a:r>
              <a:rPr lang="en-US" altLang="zh-CN">
                <a:solidFill>
                  <a:schemeClr val="accent2"/>
                </a:solidFill>
              </a:rPr>
              <a:t>—InputStream</a:t>
            </a:r>
            <a:r>
              <a:rPr lang="zh-CN" altLang="en-US">
                <a:solidFill>
                  <a:schemeClr val="accent2"/>
                </a:solidFill>
              </a:rPr>
              <a:t>、</a:t>
            </a:r>
            <a:r>
              <a:rPr lang="en-US" altLang="zh-CN">
                <a:solidFill>
                  <a:schemeClr val="accent2"/>
                </a:solidFill>
              </a:rPr>
              <a:t>OutputStream</a:t>
            </a:r>
            <a:r>
              <a:rPr lang="zh-CN" altLang="en-US">
                <a:solidFill>
                  <a:schemeClr val="accent2"/>
                </a:solidFill>
              </a:rPr>
              <a:t>、</a:t>
            </a:r>
            <a:r>
              <a:rPr lang="en-US" altLang="zh-CN">
                <a:solidFill>
                  <a:schemeClr val="accent2"/>
                </a:solidFill>
              </a:rPr>
              <a:t>Reader</a:t>
            </a:r>
            <a:r>
              <a:rPr lang="zh-CN" altLang="en-US">
                <a:solidFill>
                  <a:schemeClr val="accent2"/>
                </a:solidFill>
              </a:rPr>
              <a:t>、</a:t>
            </a:r>
            <a:r>
              <a:rPr lang="en-US" altLang="zh-CN">
                <a:solidFill>
                  <a:schemeClr val="accent2"/>
                </a:solidFill>
              </a:rPr>
              <a:t>Writer </a:t>
            </a:r>
            <a:r>
              <a:rPr lang="zh-CN" altLang="en-US">
                <a:solidFill>
                  <a:schemeClr val="accent2"/>
                </a:solidFill>
              </a:rPr>
              <a:t>在创建时自动打开；程序中可以调用</a:t>
            </a:r>
            <a:r>
              <a:rPr lang="en-US" altLang="zh-CN">
                <a:solidFill>
                  <a:schemeClr val="accent2"/>
                </a:solidFill>
              </a:rPr>
              <a:t>close</a:t>
            </a:r>
            <a:r>
              <a:rPr lang="zh-CN" altLang="en-US">
                <a:solidFill>
                  <a:schemeClr val="accent2"/>
                </a:solidFill>
              </a:rPr>
              <a:t>方法关闭流，否则</a:t>
            </a:r>
            <a:r>
              <a:rPr lang="en-US" altLang="zh-CN">
                <a:solidFill>
                  <a:schemeClr val="accent2"/>
                </a:solidFill>
              </a:rPr>
              <a:t>Java</a:t>
            </a:r>
            <a:r>
              <a:rPr lang="zh-CN" altLang="en-US">
                <a:solidFill>
                  <a:schemeClr val="accent2"/>
                </a:solidFill>
              </a:rPr>
              <a:t>运行环境的垃圾收集器将隐含将流关闭。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CBA0D4E-153B-44B8-8999-0DB7EB13525A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16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8435" name="Rectangle 1026"/>
          <p:cNvSpPr>
            <a:spLocks noChangeArrowheads="1"/>
          </p:cNvSpPr>
          <p:nvPr/>
        </p:nvSpPr>
        <p:spPr bwMode="auto">
          <a:xfrm>
            <a:off x="1187450" y="692150"/>
            <a:ext cx="69913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spcBef>
                <a:spcPct val="0"/>
              </a:spcBef>
            </a:pPr>
            <a:r>
              <a:rPr lang="zh-CN" altLang="en-US" sz="4000"/>
              <a:t>字符集的编码</a:t>
            </a:r>
            <a:endParaRPr lang="zh-CN" altLang="en-US" sz="4000">
              <a:latin typeface="Arial Black" pitchFamily="34" charset="0"/>
            </a:endParaRPr>
          </a:p>
        </p:txBody>
      </p:sp>
      <p:sp>
        <p:nvSpPr>
          <p:cNvPr id="18436" name="Rectangle 1027"/>
          <p:cNvSpPr>
            <a:spLocks noChangeArrowheads="1"/>
          </p:cNvSpPr>
          <p:nvPr/>
        </p:nvSpPr>
        <p:spPr bwMode="auto">
          <a:xfrm>
            <a:off x="685800" y="1672347"/>
            <a:ext cx="80010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u"/>
            </a:pPr>
            <a:r>
              <a:rPr lang="en-US" altLang="zh-CN" sz="2000" dirty="0" smtClean="0">
                <a:solidFill>
                  <a:schemeClr val="accent2"/>
                </a:solidFill>
              </a:rPr>
              <a:t>ASCII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：是</a:t>
            </a:r>
            <a:r>
              <a:rPr lang="zh-CN" altLang="en-US" sz="2000" dirty="0">
                <a:solidFill>
                  <a:schemeClr val="accent2"/>
                </a:solidFill>
              </a:rPr>
              <a:t>基于常用的英文字符的一套电脑编码系统。每一个</a:t>
            </a:r>
            <a:r>
              <a:rPr lang="en-US" altLang="zh-CN" sz="2000" dirty="0">
                <a:solidFill>
                  <a:schemeClr val="accent2"/>
                </a:solidFill>
              </a:rPr>
              <a:t>ASCII</a:t>
            </a:r>
            <a:r>
              <a:rPr lang="zh-CN" altLang="en-US" sz="2000" dirty="0">
                <a:solidFill>
                  <a:schemeClr val="accent2"/>
                </a:solidFill>
              </a:rPr>
              <a:t>码与一个</a:t>
            </a:r>
            <a:r>
              <a:rPr lang="en-US" altLang="zh-CN" sz="2000" dirty="0">
                <a:solidFill>
                  <a:schemeClr val="accent2"/>
                </a:solidFill>
              </a:rPr>
              <a:t>8</a:t>
            </a:r>
            <a:r>
              <a:rPr lang="zh-CN" altLang="en-US" sz="2000" dirty="0">
                <a:solidFill>
                  <a:schemeClr val="accent2"/>
                </a:solidFill>
              </a:rPr>
              <a:t>位（</a:t>
            </a:r>
            <a:r>
              <a:rPr lang="en-US" altLang="zh-CN" sz="2000" dirty="0">
                <a:solidFill>
                  <a:schemeClr val="accent2"/>
                </a:solidFill>
              </a:rPr>
              <a:t>bit</a:t>
            </a:r>
            <a:r>
              <a:rPr lang="zh-CN" altLang="en-US" sz="2000" dirty="0">
                <a:solidFill>
                  <a:schemeClr val="accent2"/>
                </a:solidFill>
              </a:rPr>
              <a:t>）二进制数对应。其最高位是</a:t>
            </a:r>
            <a:r>
              <a:rPr lang="en-US" altLang="zh-CN" sz="2000" dirty="0">
                <a:solidFill>
                  <a:schemeClr val="accent2"/>
                </a:solidFill>
              </a:rPr>
              <a:t>0</a:t>
            </a:r>
            <a:r>
              <a:rPr lang="zh-CN" altLang="en-US" sz="2000" dirty="0">
                <a:solidFill>
                  <a:schemeClr val="accent2"/>
                </a:solidFill>
              </a:rPr>
              <a:t>，相应的十进制数是</a:t>
            </a:r>
            <a:r>
              <a:rPr lang="en-US" altLang="zh-CN" sz="2000" dirty="0">
                <a:solidFill>
                  <a:schemeClr val="accent2"/>
                </a:solidFill>
              </a:rPr>
              <a:t>0-127</a:t>
            </a:r>
            <a:r>
              <a:rPr lang="zh-CN" altLang="en-US" sz="2000" dirty="0">
                <a:solidFill>
                  <a:schemeClr val="accent2"/>
                </a:solidFill>
              </a:rPr>
              <a:t>。另有</a:t>
            </a:r>
            <a:r>
              <a:rPr lang="en-US" altLang="zh-CN" sz="2000" dirty="0">
                <a:solidFill>
                  <a:schemeClr val="accent2"/>
                </a:solidFill>
              </a:rPr>
              <a:t>128</a:t>
            </a:r>
            <a:r>
              <a:rPr lang="zh-CN" altLang="en-US" sz="2000" dirty="0">
                <a:solidFill>
                  <a:schemeClr val="accent2"/>
                </a:solidFill>
              </a:rPr>
              <a:t>个扩展的</a:t>
            </a:r>
            <a:r>
              <a:rPr lang="en-US" altLang="zh-CN" sz="2000" dirty="0">
                <a:solidFill>
                  <a:schemeClr val="accent2"/>
                </a:solidFill>
              </a:rPr>
              <a:t>ASCII</a:t>
            </a:r>
            <a:r>
              <a:rPr lang="zh-CN" altLang="en-US" sz="2000" dirty="0">
                <a:solidFill>
                  <a:schemeClr val="accent2"/>
                </a:solidFill>
              </a:rPr>
              <a:t>码，最高位都是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</a:rPr>
              <a:t>，由一些制表符和其它符号组成。</a:t>
            </a:r>
            <a:r>
              <a:rPr lang="en-US" altLang="zh-CN" sz="2000" dirty="0">
                <a:solidFill>
                  <a:schemeClr val="accent2"/>
                </a:solidFill>
              </a:rPr>
              <a:t>ASCII</a:t>
            </a:r>
            <a:r>
              <a:rPr lang="zh-CN" altLang="en-US" sz="2000" dirty="0">
                <a:solidFill>
                  <a:schemeClr val="accent2"/>
                </a:solidFill>
              </a:rPr>
              <a:t>是现今最通用的单字节编码系统。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Char char="u"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Char char="u"/>
            </a:pPr>
            <a:r>
              <a:rPr lang="en-US" altLang="zh-CN" sz="2000" dirty="0">
                <a:solidFill>
                  <a:schemeClr val="accent2"/>
                </a:solidFill>
              </a:rPr>
              <a:t>GB2312</a:t>
            </a:r>
            <a:r>
              <a:rPr lang="zh-CN" altLang="en-US" sz="2000" dirty="0">
                <a:solidFill>
                  <a:schemeClr val="accent2"/>
                </a:solidFill>
              </a:rPr>
              <a:t>：</a:t>
            </a:r>
            <a:r>
              <a:rPr lang="en-US" altLang="zh-CN" sz="2000" dirty="0">
                <a:solidFill>
                  <a:schemeClr val="accent2"/>
                </a:solidFill>
              </a:rPr>
              <a:t>GB2312</a:t>
            </a:r>
            <a:r>
              <a:rPr lang="zh-CN" altLang="en-US" sz="2000" dirty="0">
                <a:solidFill>
                  <a:schemeClr val="accent2"/>
                </a:solidFill>
              </a:rPr>
              <a:t>码是中华人民共和国国家汉字信息交换用编码，全称</a:t>
            </a:r>
            <a:r>
              <a:rPr lang="en-US" altLang="zh-CN" sz="2000" dirty="0">
                <a:solidFill>
                  <a:schemeClr val="accent2"/>
                </a:solidFill>
              </a:rPr>
              <a:t>《</a:t>
            </a:r>
            <a:r>
              <a:rPr lang="zh-CN" altLang="en-US" sz="2000" dirty="0">
                <a:solidFill>
                  <a:schemeClr val="accent2"/>
                </a:solidFill>
              </a:rPr>
              <a:t>信息交换用汉字编码字符集－基本集</a:t>
            </a:r>
            <a:r>
              <a:rPr lang="en-US" altLang="zh-CN" sz="2000" dirty="0">
                <a:solidFill>
                  <a:schemeClr val="accent2"/>
                </a:solidFill>
              </a:rPr>
              <a:t>》</a:t>
            </a:r>
            <a:r>
              <a:rPr lang="zh-CN" altLang="en-US" sz="2000" dirty="0">
                <a:solidFill>
                  <a:schemeClr val="accent2"/>
                </a:solidFill>
              </a:rPr>
              <a:t>。主要用于给每一个中文字符指定相应的数字，也就是进行编码。一个中文字符用两个字节的数字来表示，为了和</a:t>
            </a:r>
            <a:r>
              <a:rPr lang="en-US" altLang="zh-CN" sz="2000" dirty="0">
                <a:solidFill>
                  <a:schemeClr val="accent2"/>
                </a:solidFill>
              </a:rPr>
              <a:t>ASCII</a:t>
            </a:r>
            <a:r>
              <a:rPr lang="zh-CN" altLang="en-US" sz="2000" dirty="0">
                <a:solidFill>
                  <a:schemeClr val="accent2"/>
                </a:solidFill>
              </a:rPr>
              <a:t>码有所区别，将中文字符每一个字节的最高位置都用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</a:rPr>
              <a:t>来表示。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Char char="u"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Char char="u"/>
            </a:pPr>
            <a:r>
              <a:rPr lang="en-US" altLang="zh-CN" sz="2000" dirty="0">
                <a:solidFill>
                  <a:schemeClr val="accent2"/>
                </a:solidFill>
              </a:rPr>
              <a:t>GBK</a:t>
            </a:r>
            <a:r>
              <a:rPr lang="zh-CN" altLang="en-US" sz="2000" dirty="0">
                <a:solidFill>
                  <a:schemeClr val="accent2"/>
                </a:solidFill>
              </a:rPr>
              <a:t>：为了对更多的字符进行编码，国家又发布了新的编码系统</a:t>
            </a:r>
            <a:r>
              <a:rPr lang="en-US" altLang="zh-CN" sz="2000" dirty="0">
                <a:solidFill>
                  <a:schemeClr val="accent2"/>
                </a:solidFill>
              </a:rPr>
              <a:t>GBK(GBK</a:t>
            </a:r>
            <a:r>
              <a:rPr lang="zh-CN" altLang="en-US" sz="2000" dirty="0">
                <a:solidFill>
                  <a:schemeClr val="accent2"/>
                </a:solidFill>
              </a:rPr>
              <a:t>的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zh-CN" altLang="en-US" sz="2000" dirty="0">
                <a:solidFill>
                  <a:schemeClr val="accent2"/>
                </a:solidFill>
              </a:rPr>
              <a:t>是“扩展”的汉语拼音第一个字母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</a:rPr>
              <a:t>。在新的编码系统里，除了完全兼容</a:t>
            </a:r>
            <a:r>
              <a:rPr lang="en-US" altLang="zh-CN" sz="2000" dirty="0">
                <a:solidFill>
                  <a:schemeClr val="accent2"/>
                </a:solidFill>
              </a:rPr>
              <a:t>GB2312 </a:t>
            </a:r>
            <a:r>
              <a:rPr lang="zh-CN" altLang="en-US" sz="2000" dirty="0">
                <a:solidFill>
                  <a:schemeClr val="accent2"/>
                </a:solidFill>
              </a:rPr>
              <a:t>外，还对繁体中文、一些不常用的汉字和许多符号进行了编码。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39B86A3-3079-47FF-9ECC-C8DCE8B5A597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17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9459" name="Rectangle 1026"/>
          <p:cNvSpPr>
            <a:spLocks noChangeArrowheads="1"/>
          </p:cNvSpPr>
          <p:nvPr/>
        </p:nvSpPr>
        <p:spPr bwMode="auto">
          <a:xfrm>
            <a:off x="1187450" y="692150"/>
            <a:ext cx="69913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spcBef>
                <a:spcPct val="0"/>
              </a:spcBef>
            </a:pPr>
            <a:r>
              <a:rPr lang="zh-CN" altLang="en-US" sz="4000"/>
              <a:t>字符集的编码</a:t>
            </a:r>
            <a:endParaRPr lang="zh-CN" altLang="en-US" sz="4000">
              <a:latin typeface="Arial Black" pitchFamily="34" charset="0"/>
            </a:endParaRPr>
          </a:p>
        </p:txBody>
      </p:sp>
      <p:sp>
        <p:nvSpPr>
          <p:cNvPr id="19460" name="Rectangle 1027"/>
          <p:cNvSpPr>
            <a:spLocks noChangeArrowheads="1"/>
          </p:cNvSpPr>
          <p:nvPr/>
        </p:nvSpPr>
        <p:spPr bwMode="auto">
          <a:xfrm>
            <a:off x="685800" y="1700213"/>
            <a:ext cx="800100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u"/>
            </a:pPr>
            <a:r>
              <a:rPr lang="en-US" altLang="zh-CN" sz="2000" dirty="0">
                <a:solidFill>
                  <a:schemeClr val="accent2"/>
                </a:solidFill>
              </a:rPr>
              <a:t>ISO-8859-1</a:t>
            </a:r>
            <a:r>
              <a:rPr lang="zh-CN" altLang="en-US" sz="2000" dirty="0">
                <a:solidFill>
                  <a:schemeClr val="accent2"/>
                </a:solidFill>
              </a:rPr>
              <a:t>：是西方国家所使用的字符编码集，是一种单字节的字符集 ，而英文实际上只用了其中数字小于</a:t>
            </a:r>
            <a:r>
              <a:rPr lang="en-US" altLang="zh-CN" sz="2000" dirty="0">
                <a:solidFill>
                  <a:schemeClr val="accent2"/>
                </a:solidFill>
              </a:rPr>
              <a:t>128</a:t>
            </a:r>
            <a:r>
              <a:rPr lang="zh-CN" altLang="en-US" sz="2000" dirty="0">
                <a:solidFill>
                  <a:schemeClr val="accent2"/>
                </a:solidFill>
              </a:rPr>
              <a:t>的部分。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Char char="u"/>
            </a:pPr>
            <a:endParaRPr lang="en-US" altLang="zh-CN" sz="20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Char char="u"/>
            </a:pPr>
            <a:r>
              <a:rPr lang="en-US" altLang="zh-CN" sz="2000" dirty="0">
                <a:solidFill>
                  <a:schemeClr val="accent2"/>
                </a:solidFill>
              </a:rPr>
              <a:t>Unicode</a:t>
            </a:r>
            <a:r>
              <a:rPr lang="zh-CN" altLang="en-US" sz="2000" dirty="0">
                <a:solidFill>
                  <a:schemeClr val="accent2"/>
                </a:solidFill>
              </a:rPr>
              <a:t>：这是一种通用的字符集，对所有语言的文字进行了统一编码，对每一个字符都用</a:t>
            </a:r>
            <a:r>
              <a:rPr lang="en-US" altLang="zh-CN" sz="2000" dirty="0">
                <a:solidFill>
                  <a:schemeClr val="accent2"/>
                </a:solidFill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</a:rPr>
              <a:t>个字节来表示，对于英文字符采取前面加</a:t>
            </a:r>
            <a:r>
              <a:rPr lang="en-US" altLang="zh-CN" sz="2000" dirty="0">
                <a:solidFill>
                  <a:schemeClr val="accent2"/>
                </a:solidFill>
              </a:rPr>
              <a:t>“0”</a:t>
            </a:r>
            <a:r>
              <a:rPr lang="zh-CN" altLang="en-US" sz="2000" dirty="0">
                <a:solidFill>
                  <a:schemeClr val="accent2"/>
                </a:solidFill>
              </a:rPr>
              <a:t>字节的策略实现等长兼容。如</a:t>
            </a:r>
            <a:r>
              <a:rPr lang="en-US" altLang="zh-CN" sz="2000" dirty="0">
                <a:solidFill>
                  <a:schemeClr val="accent2"/>
                </a:solidFill>
              </a:rPr>
              <a:t>“a”</a:t>
            </a:r>
            <a:r>
              <a:rPr lang="zh-CN" altLang="en-US" sz="2000" dirty="0">
                <a:solidFill>
                  <a:schemeClr val="accent2"/>
                </a:solidFill>
              </a:rPr>
              <a:t>的</a:t>
            </a:r>
            <a:r>
              <a:rPr lang="en-US" altLang="zh-CN" sz="2000" dirty="0">
                <a:solidFill>
                  <a:schemeClr val="accent2"/>
                </a:solidFill>
              </a:rPr>
              <a:t>ASCII</a:t>
            </a:r>
            <a:r>
              <a:rPr lang="zh-CN" altLang="en-US" sz="2000" dirty="0">
                <a:solidFill>
                  <a:schemeClr val="accent2"/>
                </a:solidFill>
              </a:rPr>
              <a:t>码为</a:t>
            </a:r>
            <a:r>
              <a:rPr lang="en-US" altLang="zh-CN" sz="2000" dirty="0">
                <a:solidFill>
                  <a:schemeClr val="accent2"/>
                </a:solidFill>
              </a:rPr>
              <a:t>0x61</a:t>
            </a:r>
            <a:r>
              <a:rPr lang="zh-CN" altLang="en-US" sz="2000" dirty="0">
                <a:solidFill>
                  <a:schemeClr val="accent2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UNICODE</a:t>
            </a:r>
            <a:r>
              <a:rPr lang="zh-CN" altLang="en-US" sz="2000" dirty="0">
                <a:solidFill>
                  <a:schemeClr val="accent2"/>
                </a:solidFill>
              </a:rPr>
              <a:t>就为</a:t>
            </a:r>
            <a:r>
              <a:rPr lang="en-US" altLang="zh-CN" sz="2000" dirty="0">
                <a:solidFill>
                  <a:schemeClr val="accent2"/>
                </a:solidFill>
              </a:rPr>
              <a:t>0x00</a:t>
            </a:r>
            <a:r>
              <a:rPr lang="zh-CN" altLang="en-US" sz="2000" dirty="0">
                <a:solidFill>
                  <a:schemeClr val="accent2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0x61</a:t>
            </a:r>
            <a:r>
              <a:rPr lang="zh-CN" altLang="en-US" sz="2000" dirty="0">
                <a:solidFill>
                  <a:schemeClr val="accent2"/>
                </a:solidFill>
              </a:rPr>
              <a:t>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Char char="u"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Char char="u"/>
            </a:pPr>
            <a:r>
              <a:rPr lang="en-US" altLang="zh-CN" sz="2000" dirty="0">
                <a:solidFill>
                  <a:schemeClr val="accent2"/>
                </a:solidFill>
              </a:rPr>
              <a:t>UTF-8</a:t>
            </a:r>
            <a:r>
              <a:rPr lang="zh-CN" altLang="en-US" sz="2000" dirty="0">
                <a:solidFill>
                  <a:schemeClr val="accent2"/>
                </a:solidFill>
              </a:rPr>
              <a:t>：</a:t>
            </a:r>
            <a:r>
              <a:rPr lang="en-US" altLang="zh-CN" sz="2000" dirty="0">
                <a:solidFill>
                  <a:schemeClr val="accent2"/>
                </a:solidFill>
              </a:rPr>
              <a:t>Eight-bit UCS Transformation Format</a:t>
            </a:r>
            <a:r>
              <a:rPr lang="zh-CN" altLang="en-US" sz="2000" dirty="0">
                <a:solidFill>
                  <a:schemeClr val="accent2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(UCS</a:t>
            </a:r>
            <a:r>
              <a:rPr lang="zh-CN" altLang="en-US" sz="2000" dirty="0">
                <a:solidFill>
                  <a:schemeClr val="accent2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Universal Character Set</a:t>
            </a:r>
            <a:r>
              <a:rPr lang="zh-CN" altLang="en-US" sz="2000" dirty="0">
                <a:solidFill>
                  <a:schemeClr val="accent2"/>
                </a:solidFill>
              </a:rPr>
              <a:t>，通用字符集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，是</a:t>
            </a:r>
            <a:r>
              <a:rPr lang="zh-CN" altLang="en-US" sz="2000" dirty="0">
                <a:solidFill>
                  <a:schemeClr val="accent2"/>
                </a:solidFill>
              </a:rPr>
              <a:t>所有其他字符集标准的一个超集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</a:rPr>
              <a:t>。一个</a:t>
            </a:r>
            <a:r>
              <a:rPr lang="en-US" altLang="zh-CN" sz="2000" dirty="0">
                <a:solidFill>
                  <a:schemeClr val="accent2"/>
                </a:solidFill>
              </a:rPr>
              <a:t>7</a:t>
            </a:r>
            <a:r>
              <a:rPr lang="zh-CN" altLang="en-US" sz="2000" dirty="0">
                <a:solidFill>
                  <a:schemeClr val="accent2"/>
                </a:solidFill>
              </a:rPr>
              <a:t>位的</a:t>
            </a:r>
            <a:r>
              <a:rPr lang="en-US" altLang="zh-CN" sz="2000" dirty="0">
                <a:solidFill>
                  <a:schemeClr val="accent2"/>
                </a:solidFill>
              </a:rPr>
              <a:t>ASCII</a:t>
            </a:r>
            <a:r>
              <a:rPr lang="zh-CN" altLang="en-US" sz="2000" dirty="0">
                <a:solidFill>
                  <a:schemeClr val="accent2"/>
                </a:solidFill>
              </a:rPr>
              <a:t>码值，对应的</a:t>
            </a:r>
            <a:r>
              <a:rPr lang="en-US" altLang="zh-CN" sz="2000" dirty="0">
                <a:solidFill>
                  <a:schemeClr val="accent2"/>
                </a:solidFill>
              </a:rPr>
              <a:t>UTF</a:t>
            </a:r>
            <a:r>
              <a:rPr lang="zh-CN" altLang="en-US" sz="2000" dirty="0">
                <a:solidFill>
                  <a:schemeClr val="accent2"/>
                </a:solidFill>
              </a:rPr>
              <a:t>码是一个字节。如果字符是</a:t>
            </a:r>
            <a:r>
              <a:rPr lang="en-US" altLang="zh-CN" sz="2000" dirty="0">
                <a:solidFill>
                  <a:schemeClr val="accent2"/>
                </a:solidFill>
              </a:rPr>
              <a:t>0x0000</a:t>
            </a:r>
            <a:r>
              <a:rPr lang="zh-CN" altLang="en-US" sz="2000" dirty="0">
                <a:solidFill>
                  <a:schemeClr val="accent2"/>
                </a:solidFill>
              </a:rPr>
              <a:t>，或在</a:t>
            </a:r>
            <a:r>
              <a:rPr lang="en-US" altLang="zh-CN" sz="2000" dirty="0">
                <a:solidFill>
                  <a:schemeClr val="accent2"/>
                </a:solidFill>
              </a:rPr>
              <a:t>0x0080</a:t>
            </a:r>
            <a:r>
              <a:rPr lang="zh-CN" altLang="en-US" sz="2000" dirty="0">
                <a:solidFill>
                  <a:schemeClr val="accent2"/>
                </a:solidFill>
              </a:rPr>
              <a:t>与</a:t>
            </a:r>
            <a:r>
              <a:rPr lang="en-US" altLang="zh-CN" sz="2000" dirty="0">
                <a:solidFill>
                  <a:schemeClr val="accent2"/>
                </a:solidFill>
              </a:rPr>
              <a:t>0x007f</a:t>
            </a:r>
            <a:r>
              <a:rPr lang="zh-CN" altLang="en-US" sz="2000" dirty="0">
                <a:solidFill>
                  <a:schemeClr val="accent2"/>
                </a:solidFill>
              </a:rPr>
              <a:t>之间，对应的</a:t>
            </a:r>
            <a:r>
              <a:rPr lang="en-US" altLang="zh-CN" sz="2000" dirty="0">
                <a:solidFill>
                  <a:schemeClr val="accent2"/>
                </a:solidFill>
              </a:rPr>
              <a:t>UTF</a:t>
            </a:r>
            <a:r>
              <a:rPr lang="zh-CN" altLang="en-US" sz="2000" dirty="0">
                <a:solidFill>
                  <a:schemeClr val="accent2"/>
                </a:solidFill>
              </a:rPr>
              <a:t>码是两个字节，如果字符在</a:t>
            </a:r>
            <a:r>
              <a:rPr lang="en-US" altLang="zh-CN" sz="2000" dirty="0">
                <a:solidFill>
                  <a:schemeClr val="accent2"/>
                </a:solidFill>
              </a:rPr>
              <a:t>0x0800</a:t>
            </a:r>
            <a:r>
              <a:rPr lang="zh-CN" altLang="en-US" sz="2000" dirty="0">
                <a:solidFill>
                  <a:schemeClr val="accent2"/>
                </a:solidFill>
              </a:rPr>
              <a:t>与</a:t>
            </a:r>
            <a:r>
              <a:rPr lang="en-US" altLang="zh-CN" sz="2000" dirty="0">
                <a:solidFill>
                  <a:schemeClr val="accent2"/>
                </a:solidFill>
              </a:rPr>
              <a:t>0xffff</a:t>
            </a:r>
            <a:r>
              <a:rPr lang="zh-CN" altLang="en-US" sz="2000" dirty="0">
                <a:solidFill>
                  <a:schemeClr val="accent2"/>
                </a:solidFill>
              </a:rPr>
              <a:t>之间，对应的</a:t>
            </a:r>
            <a:r>
              <a:rPr lang="en-US" altLang="zh-CN" sz="2000" dirty="0">
                <a:solidFill>
                  <a:schemeClr val="accent2"/>
                </a:solidFill>
              </a:rPr>
              <a:t>UTF</a:t>
            </a:r>
            <a:r>
              <a:rPr lang="zh-CN" altLang="en-US" sz="2000" dirty="0">
                <a:solidFill>
                  <a:schemeClr val="accent2"/>
                </a:solidFill>
              </a:rPr>
              <a:t>码是三个字节。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20549E9-E0AB-48C2-873D-F8BF6FF7DA3D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18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0483" name="Rectangle 205"/>
          <p:cNvSpPr>
            <a:spLocks noChangeArrowheads="1"/>
          </p:cNvSpPr>
          <p:nvPr/>
        </p:nvSpPr>
        <p:spPr bwMode="auto">
          <a:xfrm>
            <a:off x="3175" y="5888038"/>
            <a:ext cx="9144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sz="1200" b="0">
                <a:cs typeface="Times New Roman" pitchFamily="18" charset="0"/>
              </a:rPr>
              <a:t> </a:t>
            </a:r>
            <a:endParaRPr lang="en-US" altLang="zh-CN" sz="1200" b="0">
              <a:latin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zh-CN" b="0"/>
          </a:p>
        </p:txBody>
      </p:sp>
      <p:graphicFrame>
        <p:nvGraphicFramePr>
          <p:cNvPr id="96566" name="Group 3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36138"/>
              </p:ext>
            </p:extLst>
          </p:nvPr>
        </p:nvGraphicFramePr>
        <p:xfrm>
          <a:off x="755650" y="609600"/>
          <a:ext cx="7920038" cy="5549899"/>
        </p:xfrm>
        <a:graphic>
          <a:graphicData uri="http://schemas.openxmlformats.org/drawingml/2006/table">
            <a:tbl>
              <a:tblPr/>
              <a:tblGrid>
                <a:gridCol w="2106613"/>
                <a:gridCol w="2808287"/>
                <a:gridCol w="3005138"/>
              </a:tblGrid>
              <a:tr h="70335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节点流分类与描述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6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Type of I/O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Streams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Description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0669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Memory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CharArrayReader</a:t>
                      </a:r>
                      <a:b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</a:b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CharArrayWriter ByteArrayInputStream ByteArrayOutputStream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向内存数组读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写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1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StringReader</a:t>
                      </a:r>
                      <a:b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</a:b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StringWriter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StringBufferInputStream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向内存字符串读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写数据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Pipe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PipedReader</a:t>
                      </a:r>
                      <a:b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</a:b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PipedWriter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PipedInputStream</a:t>
                      </a:r>
                      <a:b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</a:b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PipedOutputStream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实现管道的输入和输出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File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FileReader</a:t>
                      </a:r>
                      <a:b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</a:b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FileWriter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FileInputStream</a:t>
                      </a:r>
                      <a:b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</a:b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FileOutputStream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统称为文件流。对文件进行读、写操作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391737C-1EB7-4C3F-8698-56CA478024A2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19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graphicFrame>
        <p:nvGraphicFramePr>
          <p:cNvPr id="93288" name="Group 1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24645"/>
              </p:ext>
            </p:extLst>
          </p:nvPr>
        </p:nvGraphicFramePr>
        <p:xfrm>
          <a:off x="683568" y="548680"/>
          <a:ext cx="7992887" cy="5760639"/>
        </p:xfrm>
        <a:graphic>
          <a:graphicData uri="http://schemas.openxmlformats.org/drawingml/2006/table">
            <a:tbl>
              <a:tblPr/>
              <a:tblGrid>
                <a:gridCol w="2247999"/>
                <a:gridCol w="2775308"/>
                <a:gridCol w="2969580"/>
              </a:tblGrid>
              <a:tr h="7485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过滤流分类与描述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198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Type of I/O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Streams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Description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226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Object</a:t>
                      </a:r>
                      <a:b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Serialization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ObjectInputStream</a:t>
                      </a:r>
                      <a:b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</a:b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ObjectOutputStream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对象的输入、输出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Data</a:t>
                      </a:r>
                      <a:b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Conversion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DataInputStream</a:t>
                      </a:r>
                      <a:b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</a:b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DataOutputStream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按基本数据类型读、写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Printing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PrintStream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PrintWriter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包含方便的打印方法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8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Buffering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BufferedInputStream</a:t>
                      </a:r>
                      <a:b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</a:b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BufferedOutputStream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BufferedReader</a:t>
                      </a:r>
                      <a:b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</a:b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BufferedWriter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在读入或写出时，对数据进行缓存，以减少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I/O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的次数。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65" y="1649066"/>
            <a:ext cx="7510559" cy="185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47423CB-3F2D-4467-98CE-8D968897E4EB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2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258888" y="639763"/>
            <a:ext cx="4281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流</a:t>
            </a:r>
            <a:r>
              <a:rPr lang="en-US" altLang="zh-CN" sz="4000"/>
              <a:t>Stream</a:t>
            </a:r>
            <a:r>
              <a:rPr lang="zh-CN" altLang="en-US" sz="4000"/>
              <a:t>的概念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671264" y="5301208"/>
            <a:ext cx="807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dirty="0">
                <a:solidFill>
                  <a:schemeClr val="accent2"/>
                </a:solidFill>
              </a:rPr>
              <a:t>是从源到目的的字节的有序序列，先进先出。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dirty="0">
                <a:solidFill>
                  <a:schemeClr val="accent2"/>
                </a:solidFill>
              </a:rPr>
              <a:t>两种基本流：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 err="1" smtClean="0">
                <a:solidFill>
                  <a:schemeClr val="accent2"/>
                </a:solidFill>
              </a:rPr>
              <a:t>InputStream</a:t>
            </a:r>
            <a:r>
              <a:rPr lang="zh-CN" altLang="en-US" dirty="0">
                <a:solidFill>
                  <a:schemeClr val="accent2"/>
                </a:solidFill>
              </a:rPr>
              <a:t>（输入流）</a:t>
            </a:r>
            <a:r>
              <a:rPr lang="en-US" altLang="zh-CN" dirty="0">
                <a:solidFill>
                  <a:schemeClr val="accent2"/>
                </a:solidFill>
              </a:rPr>
              <a:t>,	</a:t>
            </a:r>
            <a:r>
              <a:rPr lang="en-US" altLang="zh-CN" dirty="0" err="1" smtClean="0">
                <a:solidFill>
                  <a:schemeClr val="accent2"/>
                </a:solidFill>
              </a:rPr>
              <a:t>OutputStream</a:t>
            </a:r>
            <a:r>
              <a:rPr lang="zh-CN" altLang="en-US" dirty="0">
                <a:solidFill>
                  <a:schemeClr val="accent2"/>
                </a:solidFill>
              </a:rPr>
              <a:t>（输出流）</a:t>
            </a:r>
          </a:p>
        </p:txBody>
      </p:sp>
      <p:pic>
        <p:nvPicPr>
          <p:cNvPr id="410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3449289"/>
            <a:ext cx="7356233" cy="185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2104621-904D-4E2E-B784-AB135E6ED1E0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20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graphicFrame>
        <p:nvGraphicFramePr>
          <p:cNvPr id="97374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11301"/>
              </p:ext>
            </p:extLst>
          </p:nvPr>
        </p:nvGraphicFramePr>
        <p:xfrm>
          <a:off x="468313" y="533400"/>
          <a:ext cx="8280400" cy="5851527"/>
        </p:xfrm>
        <a:graphic>
          <a:graphicData uri="http://schemas.openxmlformats.org/drawingml/2006/table">
            <a:tbl>
              <a:tblPr/>
              <a:tblGrid>
                <a:gridCol w="2401887"/>
                <a:gridCol w="2676525"/>
                <a:gridCol w="3201988"/>
              </a:tblGrid>
              <a:tr h="7032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过滤流分类与描述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Type of I/O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Streams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135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Filtering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FilterInputStream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/>
                      </a:r>
                      <a:b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</a:b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FilterOutputStream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FilterReader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/>
                      </a:r>
                      <a:b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</a:b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FilterWriter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数据读写时进行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过滤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Concatenation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SequenceInputStream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把多个输入流连接成一个输入流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Counting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LineNumberInputStream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LineNumberReader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在读入数据时对行计数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Peeking Ahead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PushbackInputStream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PushbackReader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通过缓存机制，进行预读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Converting between Bytes and Characters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InputStreamReader</a:t>
                      </a:r>
                      <a:b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</a:b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OutputStreamWriter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按照一定的编码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解码标准将字节流转换为字符流，或进行反向转换。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63" name="Rectangle 86"/>
          <p:cNvSpPr>
            <a:spLocks noChangeArrowheads="1"/>
          </p:cNvSpPr>
          <p:nvPr/>
        </p:nvSpPr>
        <p:spPr bwMode="auto">
          <a:xfrm>
            <a:off x="0" y="2301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C313F86-469D-4D3A-87D5-247B75DE6AE3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21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258888" y="692150"/>
            <a:ext cx="57610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4000"/>
              <a:t>I/O</a:t>
            </a:r>
            <a:r>
              <a:rPr lang="zh-CN" altLang="en-US" sz="4000"/>
              <a:t>流的套接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1330647" y="3357934"/>
            <a:ext cx="1800225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FileInputStream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3572197" y="3357934"/>
            <a:ext cx="1928812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/>
              <a:t>BufferedInputStream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5940747" y="3357934"/>
            <a:ext cx="17272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/>
              <a:t>DataInputStream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3130872" y="355954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5501009" y="355954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1043309" y="2997572"/>
            <a:ext cx="0" cy="1079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395609" y="3284909"/>
            <a:ext cx="360363" cy="50482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755972" y="3538909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8172772" y="3323009"/>
            <a:ext cx="647700" cy="431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bg2"/>
                </a:solidFill>
              </a:rPr>
              <a:t>程序</a:t>
            </a: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1556072" y="5374159"/>
            <a:ext cx="1800225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/>
              <a:t>DataOutputStream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3715072" y="5374159"/>
            <a:ext cx="2071687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/>
              <a:t>BufferedOutputStream</a:t>
            </a:r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6166172" y="5374159"/>
            <a:ext cx="17272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FileOutputStream</a:t>
            </a: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3356297" y="5575771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5783584" y="5575771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Document"/>
          <p:cNvSpPr>
            <a:spLocks noEditPoints="1" noChangeArrowheads="1"/>
          </p:cNvSpPr>
          <p:nvPr/>
        </p:nvSpPr>
        <p:spPr bwMode="auto">
          <a:xfrm>
            <a:off x="8460109" y="5310659"/>
            <a:ext cx="360363" cy="50482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8182297" y="5013796"/>
            <a:ext cx="0" cy="1079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7893372" y="5564659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395609" y="5326534"/>
            <a:ext cx="647700" cy="431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bg2"/>
                </a:solidFill>
              </a:rPr>
              <a:t>程序</a:t>
            </a: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7667947" y="3548434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1043309" y="5564659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1259209" y="2926134"/>
            <a:ext cx="201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400"/>
              <a:t>从文件中获取输入字节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3707134" y="2926134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400"/>
              <a:t>增加了缓冲的功能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5939159" y="2781672"/>
            <a:ext cx="17287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400"/>
              <a:t>增加了读取</a:t>
            </a:r>
            <a:r>
              <a:rPr lang="en-US" altLang="zh-CN" sz="1400"/>
              <a:t>Java</a:t>
            </a:r>
            <a:r>
              <a:rPr lang="zh-CN" altLang="en-US" sz="1400"/>
              <a:t>基本数据类型的功能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395609" y="2407022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Input Stream Chain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395609" y="4332759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Output Stream Chain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1573534" y="4869334"/>
            <a:ext cx="1871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400" dirty="0"/>
              <a:t>可以往输出流中写入</a:t>
            </a:r>
            <a:r>
              <a:rPr lang="en-US" altLang="zh-CN" sz="1400" dirty="0"/>
              <a:t>Java</a:t>
            </a:r>
            <a:r>
              <a:rPr lang="zh-CN" altLang="en-US" sz="1400" dirty="0"/>
              <a:t>基本数据类型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3851597" y="4855046"/>
            <a:ext cx="18716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400"/>
              <a:t>提供数据写入到缓冲区的功能</a:t>
            </a: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6156647" y="5012209"/>
            <a:ext cx="1871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400"/>
              <a:t>将数据写入到文件中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1517883"/>
            <a:ext cx="8173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一般常通过过滤流将多个流套接在一起，利用各种流的特性共同处理数据。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0559673-794E-4D44-9AC7-065BBC8EEEBD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22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258888" y="692150"/>
            <a:ext cx="57610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常用</a:t>
            </a:r>
            <a:r>
              <a:rPr lang="en-US" altLang="zh-CN" sz="4000"/>
              <a:t>I/O</a:t>
            </a:r>
            <a:r>
              <a:rPr lang="zh-CN" altLang="en-US" sz="4000"/>
              <a:t>流类</a:t>
            </a:r>
            <a:r>
              <a:rPr lang="en-US" altLang="zh-CN" sz="4000"/>
              <a:t>—</a:t>
            </a:r>
            <a:r>
              <a:rPr lang="zh-CN" altLang="en-US" sz="4000"/>
              <a:t>文件流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530225" y="1624013"/>
            <a:ext cx="8434388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Tahoma" pitchFamily="34" charset="0"/>
                <a:sym typeface="Wingdings" pitchFamily="2" charset="2"/>
              </a:rPr>
              <a:t></a:t>
            </a:r>
            <a:r>
              <a:rPr lang="zh-CN" altLang="en-US" dirty="0">
                <a:solidFill>
                  <a:schemeClr val="accent2"/>
                </a:solidFill>
              </a:rPr>
              <a:t>包括</a:t>
            </a:r>
            <a:r>
              <a:rPr lang="en-US" altLang="zh-CN" dirty="0" err="1">
                <a:solidFill>
                  <a:schemeClr val="accent2"/>
                </a:solidFill>
              </a:rPr>
              <a:t>FileInputStream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en-US" altLang="zh-CN" dirty="0" err="1">
                <a:solidFill>
                  <a:schemeClr val="accent2"/>
                </a:solidFill>
              </a:rPr>
              <a:t>FileOutputStream</a:t>
            </a:r>
            <a:r>
              <a:rPr lang="zh-CN" altLang="en-US" dirty="0">
                <a:solidFill>
                  <a:schemeClr val="accent2"/>
                </a:solidFill>
              </a:rPr>
              <a:t>和</a:t>
            </a:r>
            <a:r>
              <a:rPr lang="en-US" altLang="zh-CN" dirty="0" err="1">
                <a:solidFill>
                  <a:schemeClr val="accent2"/>
                </a:solidFill>
              </a:rPr>
              <a:t>FileReader</a:t>
            </a:r>
            <a:r>
              <a:rPr lang="en-US" altLang="zh-CN" dirty="0">
                <a:solidFill>
                  <a:schemeClr val="accent2"/>
                </a:solidFill>
              </a:rPr>
              <a:t>/ </a:t>
            </a:r>
            <a:r>
              <a:rPr lang="en-US" altLang="zh-CN" dirty="0" err="1">
                <a:solidFill>
                  <a:schemeClr val="accent2"/>
                </a:solidFill>
              </a:rPr>
              <a:t>FileWriter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zh-CN" altLang="en-US" dirty="0">
                <a:solidFill>
                  <a:schemeClr val="accent2"/>
                </a:solidFill>
                <a:latin typeface="Tahoma" pitchFamily="34" charset="0"/>
                <a:sym typeface="Wingdings" pitchFamily="2" charset="2"/>
              </a:rPr>
              <a:t>是节点流。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  <a:latin typeface="Tahoma" pitchFamily="34" charset="0"/>
                <a:sym typeface="Wingdings" pitchFamily="2" charset="2"/>
              </a:rPr>
              <a:t>    对文件系统中的文件进行读写。</a:t>
            </a:r>
          </a:p>
          <a:p>
            <a:pPr>
              <a:spcBef>
                <a:spcPct val="0"/>
              </a:spcBef>
            </a:pPr>
            <a:endParaRPr lang="zh-CN" altLang="en-US" dirty="0">
              <a:solidFill>
                <a:schemeClr val="accent2"/>
              </a:solidFill>
              <a:latin typeface="Tahoma" pitchFamily="34" charset="0"/>
              <a:sym typeface="Wingdings" pitchFamily="2" charset="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ahoma" pitchFamily="34" charset="0"/>
                <a:sym typeface="Wingdings" pitchFamily="2" charset="2"/>
              </a:rPr>
              <a:t></a:t>
            </a:r>
            <a:r>
              <a:rPr lang="zh-CN" altLang="en-US" dirty="0">
                <a:solidFill>
                  <a:schemeClr val="accent2"/>
                </a:solidFill>
              </a:rPr>
              <a:t>创建文件流：常用文件名或</a:t>
            </a:r>
            <a:r>
              <a:rPr lang="en-US" altLang="zh-CN" dirty="0">
                <a:solidFill>
                  <a:schemeClr val="accent2"/>
                </a:solidFill>
              </a:rPr>
              <a:t>File</a:t>
            </a:r>
            <a:r>
              <a:rPr lang="zh-CN" altLang="en-US" dirty="0">
                <a:solidFill>
                  <a:schemeClr val="accent2"/>
                </a:solidFill>
              </a:rPr>
              <a:t>类的对象创建文件流。</a:t>
            </a:r>
          </a:p>
          <a:p>
            <a:pPr>
              <a:spcBef>
                <a:spcPct val="0"/>
              </a:spcBef>
            </a:pPr>
            <a:endParaRPr lang="zh-CN" altLang="en-US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例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：将</a:t>
            </a:r>
            <a:r>
              <a:rPr lang="en-US" altLang="zh-CN" dirty="0">
                <a:solidFill>
                  <a:schemeClr val="accent2"/>
                </a:solidFill>
              </a:rPr>
              <a:t>farrago.txt</a:t>
            </a:r>
            <a:r>
              <a:rPr lang="zh-CN" altLang="en-US" dirty="0">
                <a:solidFill>
                  <a:schemeClr val="accent2"/>
                </a:solidFill>
              </a:rPr>
              <a:t>的内容拷贝到</a:t>
            </a:r>
            <a:r>
              <a:rPr lang="en-US" altLang="zh-CN" dirty="0">
                <a:solidFill>
                  <a:schemeClr val="accent2"/>
                </a:solidFill>
              </a:rPr>
              <a:t>outagain.txt</a:t>
            </a:r>
            <a:r>
              <a:rPr lang="zh-CN" altLang="en-US" dirty="0">
                <a:solidFill>
                  <a:schemeClr val="accent2"/>
                </a:solidFill>
              </a:rPr>
              <a:t>中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CopyBytes.java</a:t>
            </a:r>
            <a:r>
              <a:rPr lang="zh-CN" altLang="en-US" dirty="0">
                <a:solidFill>
                  <a:schemeClr val="accent2"/>
                </a:solidFill>
              </a:rPr>
              <a:t>：利用</a:t>
            </a:r>
            <a:r>
              <a:rPr lang="en-US" altLang="zh-CN" dirty="0" err="1">
                <a:solidFill>
                  <a:schemeClr val="accent2"/>
                </a:solidFill>
              </a:rPr>
              <a:t>FileInputStream</a:t>
            </a:r>
            <a:r>
              <a:rPr lang="en-US" altLang="zh-CN" dirty="0">
                <a:solidFill>
                  <a:schemeClr val="accent2"/>
                </a:solidFill>
              </a:rPr>
              <a:t>, 							</a:t>
            </a:r>
            <a:r>
              <a:rPr lang="en-US" altLang="zh-CN" dirty="0" err="1">
                <a:solidFill>
                  <a:schemeClr val="accent2"/>
                </a:solidFill>
              </a:rPr>
              <a:t>FileOutputStream</a:t>
            </a:r>
            <a:r>
              <a:rPr lang="zh-CN" altLang="en-US" dirty="0">
                <a:solidFill>
                  <a:schemeClr val="accent2"/>
                </a:solidFill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Copy.java</a:t>
            </a:r>
            <a:r>
              <a:rPr lang="zh-CN" altLang="en-US" dirty="0">
                <a:solidFill>
                  <a:schemeClr val="accent2"/>
                </a:solidFill>
              </a:rPr>
              <a:t>：利用</a:t>
            </a:r>
            <a:r>
              <a:rPr lang="en-US" altLang="zh-CN" dirty="0" err="1">
                <a:solidFill>
                  <a:schemeClr val="accent2"/>
                </a:solidFill>
              </a:rPr>
              <a:t>FileReader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dirty="0" err="1">
                <a:solidFill>
                  <a:schemeClr val="accent2"/>
                </a:solidFill>
              </a:rPr>
              <a:t>FileWriter</a:t>
            </a:r>
            <a:r>
              <a:rPr lang="zh-CN" altLang="en-US" dirty="0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7-1</a:t>
            </a:r>
            <a:r>
              <a:rPr lang="zh-CN" altLang="en-US" sz="1400" dirty="0">
                <a:solidFill>
                  <a:srgbClr val="C0C0C0"/>
                </a:solidFill>
                <a:ea typeface="楷体_GB2312"/>
                <a:cs typeface="楷体_GB2312"/>
              </a:rPr>
              <a:t>、</a:t>
            </a: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34715E2-BC42-4392-9F81-6C37AF192E06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23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990600" y="1752600"/>
            <a:ext cx="7315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包括</a:t>
            </a:r>
            <a:r>
              <a:rPr lang="en-US" altLang="zh-CN" dirty="0">
                <a:solidFill>
                  <a:schemeClr val="accent2"/>
                </a:solidFill>
                <a:sym typeface="Wingdings" pitchFamily="2" charset="2"/>
              </a:rPr>
              <a:t>BufferedInputStream/BufferedOutputStream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和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BufferedReader/BufferedWriter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，</a:t>
            </a:r>
            <a:r>
              <a:rPr lang="zh-CN" altLang="en-US" dirty="0">
                <a:solidFill>
                  <a:schemeClr val="accent2"/>
                </a:solidFill>
              </a:rPr>
              <a:t>是过滤流。</a:t>
            </a:r>
            <a:endParaRPr lang="zh-CN" altLang="en-US" sz="2000" dirty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/>
            <a:r>
              <a:rPr lang="zh-CN" altLang="en-US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zh-CN" dirty="0">
                <a:solidFill>
                  <a:schemeClr val="accent2"/>
                </a:solidFill>
              </a:rPr>
              <a:t>数据从原始流成块读入或将数据积累到一个大数据块后再成批输出。可加快程序的执行。</a:t>
            </a:r>
            <a:endParaRPr lang="zh-CN" alt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dirty="0">
                <a:solidFill>
                  <a:schemeClr val="accent2"/>
                </a:solidFill>
                <a:sym typeface="Wingdings" pitchFamily="2" charset="2"/>
              </a:rPr>
              <a:t>BufferedReader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增加</a:t>
            </a:r>
            <a:r>
              <a:rPr lang="en-US" altLang="zh-CN" dirty="0" err="1">
                <a:solidFill>
                  <a:schemeClr val="accent2"/>
                </a:solidFill>
                <a:sym typeface="Wingdings" pitchFamily="2" charset="2"/>
              </a:rPr>
              <a:t>readLine</a:t>
            </a:r>
            <a:r>
              <a:rPr lang="en-US" altLang="zh-CN" dirty="0">
                <a:solidFill>
                  <a:schemeClr val="accent2"/>
                </a:solidFill>
                <a:sym typeface="Wingdings" pitchFamily="2" charset="2"/>
              </a:rPr>
              <a:t>()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方法。</a:t>
            </a:r>
            <a:endParaRPr lang="zh-CN" altLang="en-US" sz="2000" dirty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/>
            <a:r>
              <a:rPr lang="zh-CN" altLang="en-US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dirty="0">
                <a:solidFill>
                  <a:schemeClr val="accent2"/>
                </a:solidFill>
                <a:sym typeface="Wingdings" pitchFamily="2" charset="2"/>
              </a:rPr>
              <a:t>BufferedWriter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增加</a:t>
            </a:r>
            <a:r>
              <a:rPr lang="en-US" altLang="zh-CN" dirty="0" err="1">
                <a:solidFill>
                  <a:schemeClr val="accent2"/>
                </a:solidFill>
                <a:sym typeface="Wingdings" pitchFamily="2" charset="2"/>
              </a:rPr>
              <a:t>newLine</a:t>
            </a:r>
            <a:r>
              <a:rPr lang="en-US" altLang="zh-CN" dirty="0">
                <a:solidFill>
                  <a:schemeClr val="accent2"/>
                </a:solidFill>
                <a:sym typeface="Wingdings" pitchFamily="2" charset="2"/>
              </a:rPr>
              <a:t>()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方法。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258888" y="692150"/>
            <a:ext cx="69135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000"/>
              <a:t>常用</a:t>
            </a:r>
            <a:r>
              <a:rPr lang="en-US" altLang="zh-CN" sz="4000"/>
              <a:t>I/O</a:t>
            </a:r>
            <a:r>
              <a:rPr lang="zh-CN" altLang="en-US" sz="4000"/>
              <a:t>流类</a:t>
            </a:r>
            <a:r>
              <a:rPr lang="en-US" altLang="zh-CN" sz="4000"/>
              <a:t>—</a:t>
            </a:r>
            <a:r>
              <a:rPr lang="zh-CN" altLang="en-US" sz="4000"/>
              <a:t>缓存流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1993C58-EFD5-4715-9F4C-A8CB9F84955C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24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258888" y="692150"/>
            <a:ext cx="60499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4000"/>
              <a:t>常用</a:t>
            </a:r>
            <a:r>
              <a:rPr lang="en-US" altLang="zh-CN" sz="4000"/>
              <a:t>I/O</a:t>
            </a:r>
            <a:r>
              <a:rPr lang="zh-CN" altLang="en-US" sz="4000"/>
              <a:t>流类</a:t>
            </a:r>
            <a:r>
              <a:rPr lang="en-US" altLang="zh-CN" sz="4000"/>
              <a:t>—</a:t>
            </a:r>
            <a:r>
              <a:rPr lang="zh-CN" altLang="en-US" sz="4000"/>
              <a:t>管道流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900113" y="1597025"/>
            <a:ext cx="799306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/>
              <a:t>管道用来把一个线程的输出连接到另一个线程的输入。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/>
              <a:t> </a:t>
            </a:r>
            <a:r>
              <a:rPr lang="en-US" altLang="zh-CN"/>
              <a:t>PipedReader/PipedInputStream</a:t>
            </a:r>
            <a:r>
              <a:rPr lang="zh-CN" altLang="en-US"/>
              <a:t>实现管道的输入流。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/>
              <a:t> </a:t>
            </a:r>
            <a:r>
              <a:rPr lang="en-US" altLang="zh-CN"/>
              <a:t>PipedWriter/PipedOutputStream</a:t>
            </a:r>
            <a:r>
              <a:rPr lang="zh-CN" altLang="en-US"/>
              <a:t>实现管道的输出流。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/>
              <a:t>管道流模型：</a:t>
            </a:r>
          </a:p>
        </p:txBody>
      </p:sp>
      <p:grpSp>
        <p:nvGrpSpPr>
          <p:cNvPr id="26629" name="Group 17"/>
          <p:cNvGrpSpPr>
            <a:grpSpLocks/>
          </p:cNvGrpSpPr>
          <p:nvPr/>
        </p:nvGrpSpPr>
        <p:grpSpPr bwMode="auto">
          <a:xfrm>
            <a:off x="1600200" y="3886200"/>
            <a:ext cx="5816600" cy="1049338"/>
            <a:chOff x="1008" y="2256"/>
            <a:chExt cx="3664" cy="661"/>
          </a:xfrm>
        </p:grpSpPr>
        <p:sp>
          <p:nvSpPr>
            <p:cNvPr id="26630" name="Text Box 16"/>
            <p:cNvSpPr txBox="1">
              <a:spLocks noChangeArrowheads="1"/>
            </p:cNvSpPr>
            <p:nvPr/>
          </p:nvSpPr>
          <p:spPr bwMode="auto">
            <a:xfrm>
              <a:off x="3840" y="2448"/>
              <a:ext cx="506" cy="1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200" b="0"/>
                <a:t>管道输入</a:t>
              </a:r>
            </a:p>
          </p:txBody>
        </p:sp>
        <p:sp>
          <p:nvSpPr>
            <p:cNvPr id="26631" name="Text Box 15"/>
            <p:cNvSpPr txBox="1">
              <a:spLocks noChangeArrowheads="1"/>
            </p:cNvSpPr>
            <p:nvPr/>
          </p:nvSpPr>
          <p:spPr bwMode="auto">
            <a:xfrm>
              <a:off x="3024" y="2448"/>
              <a:ext cx="506" cy="1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200" b="0"/>
                <a:t>管道输出</a:t>
              </a:r>
            </a:p>
          </p:txBody>
        </p:sp>
        <p:sp>
          <p:nvSpPr>
            <p:cNvPr id="26632" name="Text Box 14"/>
            <p:cNvSpPr txBox="1">
              <a:spLocks noChangeArrowheads="1"/>
            </p:cNvSpPr>
            <p:nvPr/>
          </p:nvSpPr>
          <p:spPr bwMode="auto">
            <a:xfrm>
              <a:off x="2208" y="2448"/>
              <a:ext cx="506" cy="1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200" b="0"/>
                <a:t>管道输入</a:t>
              </a:r>
            </a:p>
          </p:txBody>
        </p:sp>
        <p:sp>
          <p:nvSpPr>
            <p:cNvPr id="26633" name="Text Box 6"/>
            <p:cNvSpPr txBox="1">
              <a:spLocks noChangeArrowheads="1"/>
            </p:cNvSpPr>
            <p:nvPr/>
          </p:nvSpPr>
          <p:spPr bwMode="auto">
            <a:xfrm>
              <a:off x="1008" y="2256"/>
              <a:ext cx="352" cy="6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0"/>
                <a:t>线程</a:t>
              </a:r>
              <a:r>
                <a:rPr lang="en-US" altLang="zh-CN" b="0"/>
                <a:t>1</a:t>
              </a:r>
            </a:p>
          </p:txBody>
        </p:sp>
        <p:sp>
          <p:nvSpPr>
            <p:cNvPr id="26634" name="Text Box 7"/>
            <p:cNvSpPr txBox="1">
              <a:spLocks noChangeArrowheads="1"/>
            </p:cNvSpPr>
            <p:nvPr/>
          </p:nvSpPr>
          <p:spPr bwMode="auto">
            <a:xfrm>
              <a:off x="1872" y="2304"/>
              <a:ext cx="352" cy="44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0"/>
                <a:t>连接</a:t>
              </a:r>
            </a:p>
          </p:txBody>
        </p:sp>
        <p:sp>
          <p:nvSpPr>
            <p:cNvPr id="26635" name="Text Box 8"/>
            <p:cNvSpPr txBox="1">
              <a:spLocks noChangeArrowheads="1"/>
            </p:cNvSpPr>
            <p:nvPr/>
          </p:nvSpPr>
          <p:spPr bwMode="auto">
            <a:xfrm>
              <a:off x="2688" y="2256"/>
              <a:ext cx="352" cy="6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0"/>
                <a:t>线程</a:t>
              </a:r>
              <a:r>
                <a:rPr lang="en-US" altLang="zh-CN" b="0"/>
                <a:t>2</a:t>
              </a:r>
            </a:p>
          </p:txBody>
        </p:sp>
        <p:sp>
          <p:nvSpPr>
            <p:cNvPr id="26636" name="Text Box 9"/>
            <p:cNvSpPr txBox="1">
              <a:spLocks noChangeArrowheads="1"/>
            </p:cNvSpPr>
            <p:nvPr/>
          </p:nvSpPr>
          <p:spPr bwMode="auto">
            <a:xfrm>
              <a:off x="4320" y="2256"/>
              <a:ext cx="352" cy="6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0"/>
                <a:t>线程</a:t>
              </a:r>
              <a:r>
                <a:rPr lang="en-US" altLang="zh-CN" b="0"/>
                <a:t>3</a:t>
              </a:r>
            </a:p>
          </p:txBody>
        </p:sp>
        <p:sp>
          <p:nvSpPr>
            <p:cNvPr id="26637" name="Text Box 10"/>
            <p:cNvSpPr txBox="1">
              <a:spLocks noChangeArrowheads="1"/>
            </p:cNvSpPr>
            <p:nvPr/>
          </p:nvSpPr>
          <p:spPr bwMode="auto">
            <a:xfrm>
              <a:off x="3504" y="2304"/>
              <a:ext cx="352" cy="44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0"/>
                <a:t>连接</a:t>
              </a:r>
            </a:p>
          </p:txBody>
        </p:sp>
        <p:sp>
          <p:nvSpPr>
            <p:cNvPr id="26638" name="Text Box 13"/>
            <p:cNvSpPr txBox="1">
              <a:spLocks noChangeArrowheads="1"/>
            </p:cNvSpPr>
            <p:nvPr/>
          </p:nvSpPr>
          <p:spPr bwMode="auto">
            <a:xfrm>
              <a:off x="1366" y="2448"/>
              <a:ext cx="506" cy="1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200" b="0"/>
                <a:t>管道输出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9746135-CD97-4814-BEEA-2564D7A1B2C0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25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609600" y="1884363"/>
            <a:ext cx="821055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accent2"/>
                </a:solidFill>
              </a:rPr>
              <a:t>将一个线程的输出流直接挂在另一个线程的输入流，建立管道，实现线程间数据交换。</a:t>
            </a:r>
          </a:p>
          <a:p>
            <a:pPr eaLnBrk="1" hangingPunct="1">
              <a:spcBef>
                <a:spcPct val="0"/>
              </a:spcBef>
            </a:pPr>
            <a:endParaRPr lang="zh-CN" altLang="en-US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00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/>
              <a:t>PipedInputStream pin= new PipedInputStream( 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PipedOutputStream pout = new PipedOutputStream(pin);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/>
              <a:t>PipedInputStream pin= new PipedInputStream( 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PipedOutputStream pout = new PipedOutputStream();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pin.connect(pout);	//</a:t>
            </a:r>
            <a:r>
              <a:rPr lang="zh-CN" altLang="en-US"/>
              <a:t>或</a:t>
            </a:r>
            <a:r>
              <a:rPr lang="en-US" altLang="zh-CN"/>
              <a:t>pout.connect(pin);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258888" y="692150"/>
            <a:ext cx="43830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管道流的创建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799A8C2-BB0C-4BC0-977D-10C39FD7003C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26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258888" y="685800"/>
            <a:ext cx="38592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管道流示例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706438" y="1752600"/>
            <a:ext cx="81121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RhymingWords.java</a:t>
            </a:r>
            <a:r>
              <a:rPr lang="zh-CN" altLang="en-US"/>
              <a:t>，输入一组单词，先将每个单词逆序，</a:t>
            </a:r>
          </a:p>
          <a:p>
            <a:pPr>
              <a:spcBef>
                <a:spcPct val="0"/>
              </a:spcBef>
            </a:pPr>
            <a:r>
              <a:rPr lang="zh-CN" altLang="en-US"/>
              <a:t>再将所有单词排序，最后将这些单词逆序输出。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/>
              <a:t>程序处理流程：</a:t>
            </a:r>
          </a:p>
        </p:txBody>
      </p:sp>
      <p:pic>
        <p:nvPicPr>
          <p:cNvPr id="28677" name="Picture 5" descr="28listof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81400"/>
            <a:ext cx="70866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7-3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661ECCB-99C3-460D-B64F-9465AE803263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27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pic>
        <p:nvPicPr>
          <p:cNvPr id="29699" name="Picture 4" descr="29rev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83" y="1988840"/>
            <a:ext cx="8020000" cy="178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58888" y="609600"/>
            <a:ext cx="4854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示例中的管道流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696458" y="4221088"/>
            <a:ext cx="7866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dirty="0"/>
              <a:t>线程之间通过管道传输数据，与共享缓冲区方法相比，不需要进行线程同步，节省内存并提高了程序的运行效率，因此是很实用的一种方法。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B8A6936-5EF3-4540-A642-380B41B8AA2F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28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57188" y="1500188"/>
            <a:ext cx="867568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dirty="0">
                <a:solidFill>
                  <a:schemeClr val="accent2"/>
                </a:solidFill>
              </a:rPr>
              <a:t> DataInputStream</a:t>
            </a:r>
            <a:r>
              <a:rPr lang="zh-CN" altLang="zh-CN" dirty="0">
                <a:solidFill>
                  <a:schemeClr val="accent2"/>
                </a:solidFill>
              </a:rPr>
              <a:t>和</a:t>
            </a:r>
            <a:r>
              <a:rPr lang="en-US" altLang="zh-CN" dirty="0">
                <a:solidFill>
                  <a:schemeClr val="accent2"/>
                </a:solidFill>
              </a:rPr>
              <a:t>DataOutputStream</a:t>
            </a:r>
            <a:r>
              <a:rPr lang="zh-CN" altLang="en-US" dirty="0">
                <a:solidFill>
                  <a:schemeClr val="accent2"/>
                </a:solidFill>
              </a:rPr>
              <a:t>读写基本数据类型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DataInputStream</a:t>
            </a:r>
            <a:r>
              <a:rPr lang="zh-CN" altLang="en-US" dirty="0">
                <a:solidFill>
                  <a:schemeClr val="accent2"/>
                </a:solidFill>
              </a:rPr>
              <a:t>方法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byte 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readByte</a:t>
            </a:r>
            <a:r>
              <a:rPr lang="en-US" altLang="zh-CN" dirty="0">
                <a:solidFill>
                  <a:schemeClr val="accent2"/>
                </a:solidFill>
              </a:rPr>
              <a:t>( )		</a:t>
            </a:r>
            <a:r>
              <a:rPr lang="en-US" altLang="zh-CN" dirty="0" err="1">
                <a:solidFill>
                  <a:schemeClr val="accent2"/>
                </a:solidFill>
              </a:rPr>
              <a:t>boolean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readBoolean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short 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readShort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		char 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readChar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readInt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  <a:r>
              <a:rPr lang="en-US" altLang="zh-CN" dirty="0"/>
              <a:t>			</a:t>
            </a:r>
            <a:r>
              <a:rPr lang="en-US" altLang="zh-CN" dirty="0">
                <a:solidFill>
                  <a:schemeClr val="accent2"/>
                </a:solidFill>
              </a:rPr>
              <a:t>float</a:t>
            </a:r>
            <a:r>
              <a:rPr lang="zh-CN" altLang="en-US" dirty="0"/>
              <a:t>  </a:t>
            </a:r>
            <a:r>
              <a:rPr lang="en-US" altLang="zh-CN" dirty="0" err="1">
                <a:solidFill>
                  <a:schemeClr val="accent2"/>
                </a:solidFill>
              </a:rPr>
              <a:t>readFloat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long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readLong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2"/>
                </a:solidFill>
              </a:rPr>
              <a:t>double </a:t>
            </a:r>
            <a:r>
              <a:rPr lang="en-US" altLang="zh-CN" dirty="0" err="1">
                <a:solidFill>
                  <a:schemeClr val="accent2"/>
                </a:solidFill>
              </a:rPr>
              <a:t>readDouble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String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readUTF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DataOutputStream </a:t>
            </a:r>
            <a:r>
              <a:rPr lang="zh-CN" altLang="zh-CN" dirty="0">
                <a:solidFill>
                  <a:schemeClr val="accent2"/>
                </a:solidFill>
              </a:rPr>
              <a:t>方法</a:t>
            </a:r>
            <a:endParaRPr lang="zh-CN" altLang="en-US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void </a:t>
            </a:r>
            <a:r>
              <a:rPr lang="en-US" altLang="zh-CN" dirty="0" err="1">
                <a:solidFill>
                  <a:schemeClr val="accent2"/>
                </a:solidFill>
              </a:rPr>
              <a:t>writeByte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v)		void </a:t>
            </a:r>
            <a:r>
              <a:rPr lang="en-US" altLang="zh-CN" dirty="0" err="1">
                <a:solidFill>
                  <a:schemeClr val="accent2"/>
                </a:solidFill>
              </a:rPr>
              <a:t>writeBoolean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boolean</a:t>
            </a:r>
            <a:r>
              <a:rPr lang="en-US" altLang="zh-CN" dirty="0">
                <a:solidFill>
                  <a:schemeClr val="accent2"/>
                </a:solidFill>
              </a:rPr>
              <a:t> v)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void </a:t>
            </a:r>
            <a:r>
              <a:rPr lang="en-US" altLang="zh-CN" dirty="0" err="1">
                <a:solidFill>
                  <a:schemeClr val="accent2"/>
                </a:solidFill>
              </a:rPr>
              <a:t>writeShort</a:t>
            </a:r>
            <a:r>
              <a:rPr lang="en-US" altLang="zh-CN" dirty="0">
                <a:solidFill>
                  <a:schemeClr val="accent2"/>
                </a:solidFill>
              </a:rPr>
              <a:t>(short)	void </a:t>
            </a:r>
            <a:r>
              <a:rPr lang="en-US" altLang="zh-CN" dirty="0" err="1">
                <a:solidFill>
                  <a:schemeClr val="accent2"/>
                </a:solidFill>
              </a:rPr>
              <a:t>writeChar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v)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void </a:t>
            </a:r>
            <a:r>
              <a:rPr lang="en-US" altLang="zh-CN" dirty="0" err="1">
                <a:solidFill>
                  <a:schemeClr val="accent2"/>
                </a:solidFill>
              </a:rPr>
              <a:t>writeInt</a:t>
            </a:r>
            <a:r>
              <a:rPr lang="en-US" altLang="zh-CN" dirty="0">
                <a:solidFill>
                  <a:schemeClr val="accent2"/>
                </a:solidFill>
              </a:rPr>
              <a:t> (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v)		void </a:t>
            </a:r>
            <a:r>
              <a:rPr lang="en-US" altLang="zh-CN" dirty="0" err="1">
                <a:solidFill>
                  <a:schemeClr val="accent2"/>
                </a:solidFill>
              </a:rPr>
              <a:t>writeFloat</a:t>
            </a:r>
            <a:r>
              <a:rPr lang="en-US" altLang="zh-CN" dirty="0">
                <a:solidFill>
                  <a:schemeClr val="accent2"/>
                </a:solidFill>
              </a:rPr>
              <a:t>(float v)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void </a:t>
            </a:r>
            <a:r>
              <a:rPr lang="en-US" altLang="zh-CN" dirty="0" err="1">
                <a:solidFill>
                  <a:schemeClr val="accent2"/>
                </a:solidFill>
              </a:rPr>
              <a:t>writeLong</a:t>
            </a:r>
            <a:r>
              <a:rPr lang="en-US" altLang="zh-CN" dirty="0">
                <a:solidFill>
                  <a:schemeClr val="accent2"/>
                </a:solidFill>
              </a:rPr>
              <a:t>( long v)	void </a:t>
            </a:r>
            <a:r>
              <a:rPr lang="en-US" altLang="zh-CN" dirty="0" err="1">
                <a:solidFill>
                  <a:schemeClr val="accent2"/>
                </a:solidFill>
              </a:rPr>
              <a:t>writeDouble</a:t>
            </a:r>
            <a:r>
              <a:rPr lang="en-US" altLang="zh-CN" dirty="0">
                <a:solidFill>
                  <a:schemeClr val="accent2"/>
                </a:solidFill>
              </a:rPr>
              <a:t>(double v)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void </a:t>
            </a:r>
            <a:r>
              <a:rPr lang="en-US" altLang="zh-CN" dirty="0" err="1">
                <a:solidFill>
                  <a:schemeClr val="accent2"/>
                </a:solidFill>
              </a:rPr>
              <a:t>writeBytes</a:t>
            </a:r>
            <a:r>
              <a:rPr lang="en-US" altLang="zh-CN" dirty="0">
                <a:solidFill>
                  <a:schemeClr val="accent2"/>
                </a:solidFill>
              </a:rPr>
              <a:t>(String s)	void </a:t>
            </a:r>
            <a:r>
              <a:rPr lang="en-US" altLang="zh-CN" dirty="0" err="1">
                <a:solidFill>
                  <a:schemeClr val="accent2"/>
                </a:solidFill>
              </a:rPr>
              <a:t>writeChars</a:t>
            </a:r>
            <a:r>
              <a:rPr lang="en-US" altLang="zh-CN" dirty="0">
                <a:solidFill>
                  <a:schemeClr val="accent2"/>
                </a:solidFill>
              </a:rPr>
              <a:t>(String s)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String </a:t>
            </a:r>
            <a:r>
              <a:rPr lang="en-US" altLang="zh-CN" dirty="0" err="1">
                <a:solidFill>
                  <a:schemeClr val="accent2"/>
                </a:solidFill>
              </a:rPr>
              <a:t>writeUTF</a:t>
            </a:r>
            <a:r>
              <a:rPr lang="en-US" altLang="zh-CN" dirty="0">
                <a:solidFill>
                  <a:schemeClr val="accent2"/>
                </a:solidFill>
              </a:rPr>
              <a:t>(String </a:t>
            </a:r>
            <a:r>
              <a:rPr lang="en-US" altLang="zh-CN" dirty="0" err="1">
                <a:solidFill>
                  <a:schemeClr val="accent2"/>
                </a:solidFill>
              </a:rPr>
              <a:t>str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258888" y="692150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常用</a:t>
            </a:r>
            <a:r>
              <a:rPr lang="en-US" altLang="zh-CN" sz="4000"/>
              <a:t>I/O</a:t>
            </a:r>
            <a:r>
              <a:rPr lang="zh-CN" altLang="en-US" sz="4000"/>
              <a:t>流类</a:t>
            </a:r>
            <a:r>
              <a:rPr lang="en-US" altLang="zh-CN" sz="4000"/>
              <a:t>—</a:t>
            </a:r>
            <a:r>
              <a:rPr lang="zh-CN" altLang="en-US" sz="4000"/>
              <a:t>数据流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E5C1C0B-CD8C-46F5-B67E-7521AFA9F2B7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29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258888" y="692150"/>
            <a:ext cx="38179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数据流示例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44513" y="1614488"/>
            <a:ext cx="788352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i="1" dirty="0"/>
              <a:t>//example of using </a:t>
            </a:r>
            <a:r>
              <a:rPr lang="en-US" altLang="zh-CN" sz="2000" i="1" dirty="0" err="1"/>
              <a:t>inputData</a:t>
            </a:r>
            <a:r>
              <a:rPr lang="en-US" altLang="zh-CN" sz="2000" i="1" dirty="0"/>
              <a:t> &amp; </a:t>
            </a:r>
            <a:r>
              <a:rPr lang="en-US" altLang="zh-CN" sz="2000" i="1" dirty="0" err="1"/>
              <a:t>outputData</a:t>
            </a:r>
            <a:endParaRPr lang="en-US" altLang="zh-CN" sz="2000" i="1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i="1" dirty="0"/>
              <a:t>//DataIOTest.java</a:t>
            </a:r>
            <a:endParaRPr lang="en-US" altLang="zh-CN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import java.io.*;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DataIOTest</a:t>
            </a:r>
            <a:r>
              <a:rPr lang="en-US" altLang="zh-CN" sz="2000" dirty="0"/>
              <a:t>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 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throws </a:t>
            </a:r>
            <a:r>
              <a:rPr lang="en-US" altLang="zh-CN" sz="2000" dirty="0" err="1"/>
              <a:t>IOException</a:t>
            </a:r>
            <a:r>
              <a:rPr lang="en-US" altLang="zh-CN" sz="2000" dirty="0"/>
              <a:t>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        // write the data out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        DataOutputStream out = new DataOutputStream(new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				   </a:t>
            </a:r>
            <a:r>
              <a:rPr lang="en-US" altLang="zh-CN" sz="2000" dirty="0" err="1"/>
              <a:t>FileOutputStream</a:t>
            </a:r>
            <a:r>
              <a:rPr lang="en-US" altLang="zh-CN" sz="2000" dirty="0"/>
              <a:t>("invoice1.txt"));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        double[] prices = { 19.99, 9.99, 15.99, 3.99, 4.99 };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[] units = { 12, 8, 13, 29, 50 };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        String[] </a:t>
            </a:r>
            <a:r>
              <a:rPr lang="en-US" altLang="zh-CN" sz="2000" dirty="0" err="1"/>
              <a:t>descs</a:t>
            </a:r>
            <a:r>
              <a:rPr lang="en-US" altLang="zh-CN" sz="2000" dirty="0"/>
              <a:t> = { "Java T-shirt",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			   "Java Mug",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			   "Duke Juggling Dolls",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			   "Java Pin",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			   "Java Key Chain" };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     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E842C78-FE6B-4CA5-890C-52AAAA2BA13E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3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228600"/>
            <a:ext cx="6964362" cy="1143000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tx1"/>
                </a:solidFill>
              </a:rPr>
              <a:t>流操作的过程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072" y="1885950"/>
            <a:ext cx="4572000" cy="417195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dirty="0" smtClean="0">
                <a:solidFill>
                  <a:schemeClr val="accent2"/>
                </a:solidFill>
              </a:rPr>
              <a:t>Reading: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sz="2800" dirty="0" smtClean="0">
              <a:solidFill>
                <a:schemeClr val="accent2"/>
              </a:solidFill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dirty="0" smtClean="0">
                <a:solidFill>
                  <a:schemeClr val="accent2"/>
                </a:solidFill>
              </a:rPr>
              <a:t>open a stream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dirty="0" smtClean="0">
                <a:solidFill>
                  <a:schemeClr val="accent2"/>
                </a:solidFill>
              </a:rPr>
              <a:t>while more information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dirty="0" smtClean="0">
                <a:solidFill>
                  <a:schemeClr val="accent2"/>
                </a:solidFill>
              </a:rPr>
              <a:t>    read information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dirty="0" smtClean="0">
                <a:solidFill>
                  <a:schemeClr val="accent2"/>
                </a:solidFill>
              </a:rPr>
              <a:t>close the stream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4800600" y="1905000"/>
            <a:ext cx="4092575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accent2"/>
                </a:solidFill>
                <a:latin typeface="Tahoma" pitchFamily="34" charset="0"/>
              </a:rPr>
              <a:t>Writing 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800" b="0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accent2"/>
                </a:solidFill>
                <a:latin typeface="Tahoma" pitchFamily="34" charset="0"/>
              </a:rPr>
              <a:t>open a stream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accent2"/>
                </a:solidFill>
                <a:latin typeface="Tahoma" pitchFamily="34" charset="0"/>
              </a:rPr>
              <a:t>while more information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accent2"/>
                </a:solidFill>
                <a:latin typeface="Tahoma" pitchFamily="34" charset="0"/>
              </a:rPr>
              <a:t>    write information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accent2"/>
                </a:solidFill>
                <a:latin typeface="Tahoma" pitchFamily="34" charset="0"/>
              </a:rPr>
              <a:t>close the 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B4D9321-8C22-4818-B47E-C01B2281316A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30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533400" y="176213"/>
            <a:ext cx="7573963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prices.length</a:t>
            </a:r>
            <a:r>
              <a:rPr lang="en-US" altLang="zh-CN" sz="2000" dirty="0"/>
              <a:t>; i ++) 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out.writeDouble</a:t>
            </a:r>
            <a:r>
              <a:rPr lang="en-US" altLang="zh-CN" sz="2000" dirty="0"/>
              <a:t>(prices[i]);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out.writeChar</a:t>
            </a:r>
            <a:r>
              <a:rPr lang="en-US" altLang="zh-CN" sz="2000" dirty="0"/>
              <a:t>('\t');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out.writeInt</a:t>
            </a:r>
            <a:r>
              <a:rPr lang="en-US" altLang="zh-CN" sz="2000" dirty="0"/>
              <a:t>(units[i]);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out.writeChar</a:t>
            </a:r>
            <a:r>
              <a:rPr lang="en-US" altLang="zh-CN" sz="2000" dirty="0"/>
              <a:t>('\t');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out.writeUTF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descs</a:t>
            </a:r>
            <a:r>
              <a:rPr lang="en-US" altLang="zh-CN" sz="2000" dirty="0"/>
              <a:t>[i]);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out.writeChar</a:t>
            </a:r>
            <a:r>
              <a:rPr lang="en-US" altLang="zh-CN" sz="2000" dirty="0"/>
              <a:t>('\n');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out.close</a:t>
            </a:r>
            <a:r>
              <a:rPr lang="en-US" altLang="zh-CN" sz="2000" dirty="0"/>
              <a:t>();</a:t>
            </a:r>
          </a:p>
          <a:p>
            <a:pPr>
              <a:spcBef>
                <a:spcPct val="0"/>
              </a:spcBef>
            </a:pP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// read it in again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DataInputStream in = new DataInputStream(new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				 </a:t>
            </a:r>
            <a:r>
              <a:rPr lang="en-US" altLang="zh-CN" sz="2000" dirty="0" err="1"/>
              <a:t>FileInputStream</a:t>
            </a:r>
            <a:r>
              <a:rPr lang="en-US" altLang="zh-CN" sz="2000" dirty="0"/>
              <a:t>("invoice1.txt"));</a:t>
            </a:r>
          </a:p>
          <a:p>
            <a:pPr>
              <a:spcBef>
                <a:spcPct val="0"/>
              </a:spcBef>
            </a:pP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double price;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unit;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String </a:t>
            </a:r>
            <a:r>
              <a:rPr lang="en-US" altLang="zh-CN" sz="2000" dirty="0" err="1"/>
              <a:t>desc</a:t>
            </a:r>
            <a:r>
              <a:rPr lang="en-US" altLang="zh-CN" sz="20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double total = 0.0;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368CDB0-D75A-4284-AAF5-6E9401D7F3AD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31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990600" y="319088"/>
            <a:ext cx="6569075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try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            while (true)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                price = in.readDouble();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                in.readChar();       // throws out the tab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                unit = in.readInt();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                in.readChar();       // throws out the tab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                desc = in.readUTF();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                System.out.println("You've ordered " +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				    unit + " units of " +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				    desc + " at $" + price);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                total = total + unit * price;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            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        } catch (EOFException e)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        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        System.out.println("For a TOTAL of: $" + total);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        in.close();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    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371600" y="4724400"/>
            <a:ext cx="6356350" cy="18129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</a:rPr>
              <a:t>You've ordered 12 units of Java T-shirt at $19.99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</a:rPr>
              <a:t>You've ordered 8 units of Java Mug at $9.99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</a:rPr>
              <a:t>You've ordered 13 units of Duke Juggling Dolls at $15.99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</a:rPr>
              <a:t>You've ordered 29 units of Java Pin at $3.99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</a:rPr>
              <a:t>You've ordered 50 units of Java Key Chain at $4.99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</a:rPr>
              <a:t>For a TOTAL of: $892.88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7-4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 autoUpdateAnimBg="0"/>
      <p:bldP spid="337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585C2F8-7032-4EEC-A15B-039BDDBB7343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32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85750" y="1557338"/>
            <a:ext cx="8640763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        </a:t>
            </a:r>
            <a:r>
              <a:rPr lang="en-US" altLang="zh-CN" dirty="0">
                <a:solidFill>
                  <a:schemeClr val="accent2"/>
                </a:solidFill>
                <a:sym typeface="Wingdings" pitchFamily="2" charset="2"/>
              </a:rPr>
              <a:t>Java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中，标准输入是键盘，标准输出是加载</a:t>
            </a:r>
            <a:r>
              <a:rPr lang="en-US" altLang="zh-CN" dirty="0">
                <a:solidFill>
                  <a:schemeClr val="accent2"/>
                </a:solidFill>
                <a:sym typeface="Wingdings" pitchFamily="2" charset="2"/>
              </a:rPr>
              <a:t>Java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程序的命令窗口。</a:t>
            </a:r>
            <a:endParaRPr lang="en-US" altLang="zh-CN" dirty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        从键盘读入数据或向屏幕输出数据是十分常见的操作，每次操作都创建</a:t>
            </a:r>
            <a:r>
              <a:rPr lang="en-US" altLang="zh-CN" dirty="0">
                <a:solidFill>
                  <a:schemeClr val="accent2"/>
                </a:solidFill>
                <a:sym typeface="Wingdings" pitchFamily="2" charset="2"/>
              </a:rPr>
              <a:t>I/O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流将影响系统的运行效率，为此</a:t>
            </a:r>
            <a:r>
              <a:rPr lang="en-US" altLang="zh-CN" dirty="0">
                <a:solidFill>
                  <a:schemeClr val="accent2"/>
                </a:solidFill>
                <a:sym typeface="Wingdings" pitchFamily="2" charset="2"/>
              </a:rPr>
              <a:t>Java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在</a:t>
            </a:r>
            <a:r>
              <a:rPr lang="en-US" altLang="zh-CN" dirty="0">
                <a:solidFill>
                  <a:schemeClr val="accent2"/>
                </a:solidFill>
                <a:sym typeface="Wingdings" pitchFamily="2" charset="2"/>
              </a:rPr>
              <a:t>System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类中定义了与系统</a:t>
            </a:r>
            <a:r>
              <a:rPr lang="en-US" altLang="zh-CN" dirty="0">
                <a:solidFill>
                  <a:schemeClr val="accent2"/>
                </a:solidFill>
                <a:sym typeface="Wingdings" pitchFamily="2" charset="2"/>
              </a:rPr>
              <a:t>I/O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相联系的</a:t>
            </a:r>
            <a:r>
              <a:rPr lang="en-US" altLang="zh-CN" dirty="0">
                <a:solidFill>
                  <a:schemeClr val="accent2"/>
                </a:solidFill>
                <a:sym typeface="Wingdings" pitchFamily="2" charset="2"/>
              </a:rPr>
              <a:t>3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个流：</a:t>
            </a:r>
            <a:endParaRPr lang="en-US" altLang="zh-CN" dirty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dirty="0">
                <a:solidFill>
                  <a:schemeClr val="accent2"/>
                </a:solidFill>
              </a:rPr>
              <a:t>System.in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public static final </a:t>
            </a:r>
            <a:r>
              <a:rPr lang="en-US" altLang="zh-CN" dirty="0" err="1">
                <a:solidFill>
                  <a:schemeClr val="accent2"/>
                </a:solidFill>
              </a:rPr>
              <a:t>InputStream</a:t>
            </a:r>
            <a:r>
              <a:rPr lang="en-US" altLang="zh-CN" dirty="0">
                <a:solidFill>
                  <a:schemeClr val="accent2"/>
                </a:solidFill>
              </a:rPr>
              <a:t> in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dirty="0" err="1">
                <a:solidFill>
                  <a:schemeClr val="accent2"/>
                </a:solidFill>
              </a:rPr>
              <a:t>System.out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public static final PrintStream out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dirty="0" err="1">
                <a:solidFill>
                  <a:schemeClr val="accent2"/>
                </a:solidFill>
              </a:rPr>
              <a:t>System.err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public static final PrintStream err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System</a:t>
            </a:r>
            <a:r>
              <a:rPr lang="zh-CN" altLang="en-US" dirty="0">
                <a:solidFill>
                  <a:schemeClr val="accent2"/>
                </a:solidFill>
              </a:rPr>
              <a:t>类的所有变量和方法都是</a:t>
            </a:r>
            <a:r>
              <a:rPr lang="en-US" altLang="zh-CN" dirty="0">
                <a:solidFill>
                  <a:schemeClr val="accent2"/>
                </a:solidFill>
              </a:rPr>
              <a:t>static</a:t>
            </a:r>
            <a:r>
              <a:rPr lang="zh-CN" altLang="en-US" dirty="0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258888" y="692150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常用</a:t>
            </a:r>
            <a:r>
              <a:rPr lang="en-US" altLang="zh-CN" sz="4000"/>
              <a:t>I/O</a:t>
            </a:r>
            <a:r>
              <a:rPr lang="zh-CN" altLang="en-US" sz="4000"/>
              <a:t>流类</a:t>
            </a:r>
            <a:r>
              <a:rPr lang="en-US" altLang="zh-CN" sz="4000"/>
              <a:t>—</a:t>
            </a:r>
            <a:r>
              <a:rPr lang="zh-CN" altLang="en-US" sz="4000"/>
              <a:t>标准</a:t>
            </a:r>
            <a:r>
              <a:rPr lang="en-US" altLang="zh-CN" sz="4000"/>
              <a:t>I/O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7-5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F1C614B-5C67-438D-97C3-38DC2F2253B9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33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331913" y="692150"/>
            <a:ext cx="3600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文件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539750" y="1489075"/>
            <a:ext cx="8424863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u"/>
            </a:pPr>
            <a:r>
              <a:rPr lang="en-US" altLang="zh-CN" dirty="0" err="1">
                <a:solidFill>
                  <a:schemeClr val="accent2"/>
                </a:solidFill>
              </a:rPr>
              <a:t>Java.io.File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文件类是外存文件和目录的抽象表示，用来操作文件和获得文件信息，但不提供对文件数据读取的方法。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accent2"/>
                </a:solidFill>
                <a:sym typeface="Wingdings" pitchFamily="2" charset="2"/>
              </a:rPr>
              <a:t>可以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得到文件或目录的描述信息，包括文件名、路径、可读写性、长度等，还可以新建目录，文件创建、改名、删除，列出一个目录中所有的文件或满足某种模式的文件等。</a:t>
            </a:r>
            <a:endParaRPr lang="en-US" altLang="zh-CN" dirty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000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dirty="0">
                <a:solidFill>
                  <a:schemeClr val="accent2"/>
                </a:solidFill>
              </a:rPr>
              <a:t>创建文件对象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public File(String pathname)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public File(String</a:t>
            </a:r>
            <a:r>
              <a:rPr lang="zh-CN" altLang="en-US" dirty="0"/>
              <a:t> </a:t>
            </a:r>
            <a:r>
              <a:rPr lang="en-US" altLang="zh-CN" dirty="0"/>
              <a:t>parent, String child)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public File(File</a:t>
            </a:r>
            <a:r>
              <a:rPr lang="zh-CN" altLang="en-US" dirty="0"/>
              <a:t> </a:t>
            </a:r>
            <a:r>
              <a:rPr lang="en-US" altLang="zh-CN" dirty="0"/>
              <a:t>parent, String child)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例如：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 err="1"/>
              <a:t>myFile</a:t>
            </a:r>
            <a:r>
              <a:rPr lang="en-US" altLang="zh-CN" dirty="0"/>
              <a:t>=new File("d:\\works", "source\\myfile.txt");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349E4F2-8458-4691-96E7-204EB52C5CEC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34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524000" y="533400"/>
            <a:ext cx="4799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文件测试与实用方法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694953" y="1484784"/>
            <a:ext cx="4833937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dirty="0">
                <a:solidFill>
                  <a:schemeClr val="accent2"/>
                </a:solidFill>
              </a:rPr>
              <a:t>文件名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String </a:t>
            </a:r>
            <a:r>
              <a:rPr lang="en-US" altLang="zh-CN" dirty="0" err="1">
                <a:solidFill>
                  <a:schemeClr val="accent2"/>
                </a:solidFill>
              </a:rPr>
              <a:t>getName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String </a:t>
            </a:r>
            <a:r>
              <a:rPr lang="en-US" altLang="zh-CN" dirty="0" err="1">
                <a:solidFill>
                  <a:schemeClr val="accent2"/>
                </a:solidFill>
              </a:rPr>
              <a:t>getPath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String </a:t>
            </a:r>
            <a:r>
              <a:rPr lang="en-US" altLang="zh-CN" dirty="0" err="1">
                <a:solidFill>
                  <a:schemeClr val="accent2"/>
                </a:solidFill>
              </a:rPr>
              <a:t>getAbsolutePath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String </a:t>
            </a:r>
            <a:r>
              <a:rPr lang="en-US" altLang="zh-CN" dirty="0" err="1">
                <a:solidFill>
                  <a:schemeClr val="accent2"/>
                </a:solidFill>
              </a:rPr>
              <a:t>getParent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boolean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renameTo</a:t>
            </a:r>
            <a:r>
              <a:rPr lang="en-US" altLang="zh-CN" dirty="0">
                <a:solidFill>
                  <a:schemeClr val="accent2"/>
                </a:solidFill>
              </a:rPr>
              <a:t>(File </a:t>
            </a:r>
            <a:r>
              <a:rPr lang="en-US" altLang="zh-CN" dirty="0" err="1">
                <a:solidFill>
                  <a:schemeClr val="accent2"/>
                </a:solidFill>
              </a:rPr>
              <a:t>dest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dirty="0">
                <a:solidFill>
                  <a:schemeClr val="accent2"/>
                </a:solidFill>
              </a:rPr>
              <a:t>文件信息测试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boolean</a:t>
            </a:r>
            <a:r>
              <a:rPr lang="en-US" altLang="zh-CN" dirty="0">
                <a:solidFill>
                  <a:schemeClr val="accent2"/>
                </a:solidFill>
              </a:rPr>
              <a:t> exists(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boolean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canWrite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boolean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canRead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boolean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isFile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boolean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isDirectory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boolean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isAbsolute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4727203" y="3786659"/>
            <a:ext cx="380523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dirty="0">
                <a:solidFill>
                  <a:schemeClr val="accent2"/>
                </a:solidFill>
              </a:rPr>
              <a:t>获取一般信息与常用操作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long length(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long </a:t>
            </a:r>
            <a:r>
              <a:rPr lang="en-US" altLang="zh-CN" dirty="0" err="1">
                <a:solidFill>
                  <a:schemeClr val="accent2"/>
                </a:solidFill>
              </a:rPr>
              <a:t>lastModified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boolean</a:t>
            </a:r>
            <a:r>
              <a:rPr lang="en-US" altLang="zh-CN" dirty="0">
                <a:solidFill>
                  <a:schemeClr val="accent2"/>
                </a:solidFill>
              </a:rPr>
              <a:t> delete(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dirty="0">
                <a:solidFill>
                  <a:schemeClr val="accent2"/>
                </a:solidFill>
              </a:rPr>
              <a:t>目录操作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String[] List(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boolean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mkdir</a:t>
            </a:r>
            <a:r>
              <a:rPr lang="en-US" altLang="zh-CN" dirty="0">
                <a:solidFill>
                  <a:schemeClr val="accent2"/>
                </a:solidFill>
              </a:rPr>
              <a:t>( )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7-6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5AD5261-EEC2-4668-99B2-7C39F1C858A6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35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428625" y="1785938"/>
            <a:ext cx="82867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RandomAccessFile</a:t>
            </a:r>
            <a:r>
              <a:rPr lang="zh-CN" altLang="en-US">
                <a:solidFill>
                  <a:schemeClr val="accent2"/>
                </a:solidFill>
              </a:rPr>
              <a:t>类同时实现了</a:t>
            </a:r>
            <a:r>
              <a:rPr lang="en-US" altLang="zh-CN">
                <a:solidFill>
                  <a:schemeClr val="accent2"/>
                </a:solidFill>
              </a:rPr>
              <a:t>DataInput</a:t>
            </a:r>
            <a:r>
              <a:rPr lang="zh-CN" altLang="en-US">
                <a:solidFill>
                  <a:schemeClr val="accent2"/>
                </a:solidFill>
              </a:rPr>
              <a:t>和</a:t>
            </a:r>
            <a:r>
              <a:rPr lang="en-US" altLang="zh-CN">
                <a:solidFill>
                  <a:schemeClr val="accent2"/>
                </a:solidFill>
              </a:rPr>
              <a:t>DataOutput</a:t>
            </a:r>
            <a:r>
              <a:rPr lang="zh-CN" altLang="en-US">
                <a:solidFill>
                  <a:schemeClr val="accent2"/>
                </a:solidFill>
              </a:rPr>
              <a:t>接口，提供了对文件随机存取的功能，利用这个类可以在文件的任何位置读取或写入数据。</a:t>
            </a:r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zh-CN" altLang="en-US"/>
              <a:t>例：从</a:t>
            </a:r>
            <a:r>
              <a:rPr lang="en-US" altLang="zh-CN"/>
              <a:t>zip</a:t>
            </a:r>
            <a:r>
              <a:rPr lang="zh-CN" altLang="en-US"/>
              <a:t>文件中读取特定文件</a:t>
            </a:r>
          </a:p>
        </p:txBody>
      </p:sp>
      <p:pic>
        <p:nvPicPr>
          <p:cNvPr id="37892" name="图片 5" descr="无标题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768725"/>
            <a:ext cx="6721475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838200" y="685800"/>
            <a:ext cx="804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随机存取文件类</a:t>
            </a:r>
            <a:r>
              <a:rPr lang="en-US" altLang="zh-CN" sz="4000"/>
              <a:t>-RandomAccessFile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3F04441-34D3-434E-BF63-C5D993C334F4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36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838200" y="685800"/>
            <a:ext cx="804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随机存取文件类</a:t>
            </a:r>
            <a:r>
              <a:rPr lang="en-US" altLang="zh-CN" sz="4000"/>
              <a:t>-RandomAccessFile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395288" y="1676400"/>
            <a:ext cx="85772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创建随机存取文件：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err="1">
                <a:solidFill>
                  <a:schemeClr val="accent2"/>
                </a:solidFill>
              </a:rPr>
              <a:t>myRAFile</a:t>
            </a:r>
            <a:r>
              <a:rPr lang="en-US" altLang="zh-CN" dirty="0">
                <a:solidFill>
                  <a:schemeClr val="accent2"/>
                </a:solidFill>
              </a:rPr>
              <a:t> = new </a:t>
            </a:r>
            <a:r>
              <a:rPr lang="en-US" altLang="zh-CN" dirty="0" err="1">
                <a:solidFill>
                  <a:schemeClr val="accent2"/>
                </a:solidFill>
              </a:rPr>
              <a:t>RandomAccessFile</a:t>
            </a:r>
            <a:r>
              <a:rPr lang="en-US" altLang="zh-CN" dirty="0">
                <a:solidFill>
                  <a:schemeClr val="accent2"/>
                </a:solidFill>
              </a:rPr>
              <a:t>(String name, String mode);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err="1">
                <a:solidFill>
                  <a:schemeClr val="accent2"/>
                </a:solidFill>
              </a:rPr>
              <a:t>myRAFile</a:t>
            </a:r>
            <a:r>
              <a:rPr lang="en-US" altLang="zh-CN" dirty="0">
                <a:solidFill>
                  <a:schemeClr val="accent2"/>
                </a:solidFill>
              </a:rPr>
              <a:t> = new </a:t>
            </a:r>
            <a:r>
              <a:rPr lang="en-US" altLang="zh-CN" dirty="0" err="1">
                <a:solidFill>
                  <a:schemeClr val="accent2"/>
                </a:solidFill>
              </a:rPr>
              <a:t>RandomAccessFile</a:t>
            </a:r>
            <a:r>
              <a:rPr lang="en-US" altLang="zh-CN" dirty="0">
                <a:solidFill>
                  <a:schemeClr val="accent2"/>
                </a:solidFill>
              </a:rPr>
              <a:t>(File </a:t>
            </a:r>
            <a:r>
              <a:rPr lang="en-US" altLang="zh-CN" dirty="0" err="1">
                <a:solidFill>
                  <a:schemeClr val="accent2"/>
                </a:solidFill>
              </a:rPr>
              <a:t>file</a:t>
            </a:r>
            <a:r>
              <a:rPr lang="en-US" altLang="zh-CN" dirty="0">
                <a:solidFill>
                  <a:schemeClr val="accent2"/>
                </a:solidFill>
              </a:rPr>
              <a:t>, String mode);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文件指针的操作：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long </a:t>
            </a:r>
            <a:r>
              <a:rPr lang="en-US" altLang="zh-CN" dirty="0" err="1">
                <a:solidFill>
                  <a:schemeClr val="accent2"/>
                </a:solidFill>
              </a:rPr>
              <a:t>getFilePointer</a:t>
            </a:r>
            <a:r>
              <a:rPr lang="en-US" altLang="zh-CN" dirty="0">
                <a:solidFill>
                  <a:schemeClr val="accent2"/>
                </a:solidFill>
              </a:rPr>
              <a:t>( );	//</a:t>
            </a:r>
            <a:r>
              <a:rPr lang="zh-CN" altLang="zh-CN" dirty="0">
                <a:solidFill>
                  <a:schemeClr val="accent2"/>
                </a:solidFill>
              </a:rPr>
              <a:t>返回当前文件指针</a:t>
            </a:r>
            <a:endParaRPr lang="zh-CN" altLang="en-US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void seek(long </a:t>
            </a:r>
            <a:r>
              <a:rPr lang="en-US" altLang="zh-CN" dirty="0" err="1">
                <a:solidFill>
                  <a:schemeClr val="accent2"/>
                </a:solidFill>
              </a:rPr>
              <a:t>pos</a:t>
            </a:r>
            <a:r>
              <a:rPr lang="en-US" altLang="zh-CN" dirty="0">
                <a:solidFill>
                  <a:schemeClr val="accent2"/>
                </a:solidFill>
              </a:rPr>
              <a:t>);		//</a:t>
            </a:r>
            <a:r>
              <a:rPr lang="zh-CN" altLang="en-US" dirty="0">
                <a:solidFill>
                  <a:schemeClr val="accent2"/>
                </a:solidFill>
              </a:rPr>
              <a:t>文件指针定位到指定位置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long length( );		//</a:t>
            </a:r>
            <a:r>
              <a:rPr lang="zh-CN" altLang="en-US" dirty="0">
                <a:solidFill>
                  <a:schemeClr val="accent2"/>
                </a:solidFill>
              </a:rPr>
              <a:t>返回文件长度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skipBytes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n);		//</a:t>
            </a:r>
            <a:r>
              <a:rPr lang="zh-CN" altLang="en-US" dirty="0">
                <a:solidFill>
                  <a:schemeClr val="accent2"/>
                </a:solidFill>
              </a:rPr>
              <a:t>跳过</a:t>
            </a:r>
            <a:r>
              <a:rPr lang="en-US" altLang="zh-CN" dirty="0">
                <a:solidFill>
                  <a:schemeClr val="accent2"/>
                </a:solidFill>
              </a:rPr>
              <a:t>n</a:t>
            </a:r>
            <a:r>
              <a:rPr lang="zh-CN" altLang="en-US" dirty="0">
                <a:solidFill>
                  <a:schemeClr val="accent2"/>
                </a:solidFill>
              </a:rPr>
              <a:t>个字节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读操作：与</a:t>
            </a:r>
            <a:r>
              <a:rPr lang="en-US" altLang="zh-CN" dirty="0">
                <a:solidFill>
                  <a:schemeClr val="accent2"/>
                </a:solidFill>
              </a:rPr>
              <a:t>DataInputStream</a:t>
            </a:r>
            <a:r>
              <a:rPr lang="zh-CN" altLang="en-US" dirty="0">
                <a:solidFill>
                  <a:schemeClr val="accent2"/>
                </a:solidFill>
              </a:rPr>
              <a:t>类似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写操作：与</a:t>
            </a:r>
            <a:r>
              <a:rPr lang="en-US" altLang="zh-CN" dirty="0">
                <a:solidFill>
                  <a:schemeClr val="accent2"/>
                </a:solidFill>
              </a:rPr>
              <a:t>DataOutputStream</a:t>
            </a:r>
            <a:r>
              <a:rPr lang="zh-CN" altLang="en-US" dirty="0">
                <a:solidFill>
                  <a:schemeClr val="accent2"/>
                </a:solidFill>
              </a:rPr>
              <a:t>类似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i="1" dirty="0"/>
              <a:t>所有方法都声明抛出</a:t>
            </a:r>
            <a:r>
              <a:rPr lang="en-US" altLang="zh-CN" i="1" dirty="0" err="1"/>
              <a:t>IOException</a:t>
            </a:r>
            <a:r>
              <a:rPr lang="zh-CN" altLang="en-US" i="1" dirty="0"/>
              <a:t>。</a:t>
            </a:r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5715000" y="1500188"/>
            <a:ext cx="3362325" cy="557212"/>
          </a:xfrm>
          <a:prstGeom prst="wedgeRoundRectCallout">
            <a:avLst>
              <a:gd name="adj1" fmla="val 23097"/>
              <a:gd name="adj2" fmla="val 74264"/>
              <a:gd name="adj3" fmla="val 1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/>
              <a:t>“r”, “rw”, “rwd”, “rws”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1400">
                <a:solidFill>
                  <a:srgbClr val="C0C0C0"/>
                </a:solidFill>
                <a:ea typeface="楷体_GB2312"/>
                <a:cs typeface="楷体_GB2312"/>
              </a:rPr>
              <a:t>7-7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animBg="1" autoUpdateAnimBg="0"/>
      <p:bldP spid="389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4AADA7D-4C5A-4E62-8FF7-B7022BC2E357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37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258888" y="692150"/>
            <a:ext cx="5041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对象的串行化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914400" y="1671638"/>
            <a:ext cx="7966075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>
                <a:solidFill>
                  <a:schemeClr val="accent2"/>
                </a:solidFill>
              </a:rPr>
              <a:t>把对象保存到外存，称为永久化。</a:t>
            </a:r>
            <a:r>
              <a:rPr lang="zh-CN" altLang="en-US" sz="2000">
                <a:solidFill>
                  <a:schemeClr val="accent2"/>
                </a:solidFill>
                <a:sym typeface="Wingdings" pitchFamily="2" charset="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>
                <a:solidFill>
                  <a:schemeClr val="accent2"/>
                </a:solidFill>
              </a:rPr>
              <a:t>实现</a:t>
            </a:r>
            <a:r>
              <a:rPr lang="en-US" altLang="zh-CN">
                <a:solidFill>
                  <a:schemeClr val="accent2"/>
                </a:solidFill>
              </a:rPr>
              <a:t>java.io.Serializable</a:t>
            </a:r>
            <a:r>
              <a:rPr lang="zh-CN" altLang="en-US">
                <a:solidFill>
                  <a:schemeClr val="accent2"/>
                </a:solidFill>
              </a:rPr>
              <a:t>接口类的对象可以被输入</a:t>
            </a:r>
            <a:r>
              <a:rPr lang="en-US" altLang="zh-CN">
                <a:solidFill>
                  <a:schemeClr val="accent2"/>
                </a:solidFill>
              </a:rPr>
              <a:t>/</a:t>
            </a:r>
            <a:r>
              <a:rPr lang="zh-CN" altLang="en-US">
                <a:solidFill>
                  <a:schemeClr val="accent2"/>
                </a:solidFill>
              </a:rPr>
              <a:t>输出。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>
                <a:solidFill>
                  <a:schemeClr val="accent2"/>
                </a:solidFill>
              </a:rPr>
              <a:t>只有对象的数据被保存，方法与构造方法不被保存。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>
                <a:solidFill>
                  <a:schemeClr val="accent2"/>
                </a:solidFill>
              </a:rPr>
              <a:t>以</a:t>
            </a:r>
            <a:r>
              <a:rPr lang="en-US" altLang="zh-CN">
                <a:solidFill>
                  <a:schemeClr val="accent2"/>
                </a:solidFill>
              </a:rPr>
              <a:t>transient</a:t>
            </a:r>
            <a:r>
              <a:rPr lang="zh-CN" altLang="en-US">
                <a:solidFill>
                  <a:schemeClr val="accent2"/>
                </a:solidFill>
              </a:rPr>
              <a:t>关键字标记的数据不被保存。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public class MyClass implements Serializable</a:t>
            </a:r>
            <a:r>
              <a:rPr lang="en-US" altLang="zh-CN"/>
              <a:t>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	public </a:t>
            </a:r>
            <a:r>
              <a:rPr lang="en-US" altLang="zh-CN">
                <a:solidFill>
                  <a:srgbClr val="FF0000"/>
                </a:solidFill>
              </a:rPr>
              <a:t>transient </a:t>
            </a:r>
            <a:r>
              <a:rPr lang="en-US" altLang="zh-CN"/>
              <a:t>Thread myThread 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	private </a:t>
            </a:r>
            <a:r>
              <a:rPr lang="en-US" altLang="zh-CN">
                <a:solidFill>
                  <a:srgbClr val="FF0000"/>
                </a:solidFill>
              </a:rPr>
              <a:t>transient</a:t>
            </a:r>
            <a:r>
              <a:rPr lang="en-US" altLang="zh-CN"/>
              <a:t> String customerID;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	private int total;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	…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1DAB957-5894-42FF-AC55-4D983364BDF5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38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2590800" y="457200"/>
            <a:ext cx="223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输出对象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79512" y="1196752"/>
            <a:ext cx="8913812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dirty="0"/>
              <a:t>public class </a:t>
            </a:r>
            <a:r>
              <a:rPr lang="en-US" altLang="zh-CN" dirty="0" err="1"/>
              <a:t>SerializeDate</a:t>
            </a:r>
            <a:r>
              <a:rPr lang="en-US" altLang="zh-CN" dirty="0"/>
              <a:t>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SerializeDate</a:t>
            </a:r>
            <a:r>
              <a:rPr lang="en-US" altLang="zh-CN" dirty="0"/>
              <a:t>( ){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Date d = new Date( );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try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    </a:t>
            </a:r>
            <a:r>
              <a:rPr lang="en-US" altLang="zh-CN" dirty="0" err="1">
                <a:solidFill>
                  <a:srgbClr val="FF0000"/>
                </a:solidFill>
              </a:rPr>
              <a:t>FileOutputStream</a:t>
            </a:r>
            <a:r>
              <a:rPr lang="en-US" altLang="zh-CN" dirty="0">
                <a:solidFill>
                  <a:srgbClr val="FF0000"/>
                </a:solidFill>
              </a:rPr>
              <a:t> f = new </a:t>
            </a:r>
            <a:r>
              <a:rPr lang="en-US" altLang="zh-CN" dirty="0" err="1">
                <a:solidFill>
                  <a:srgbClr val="FF0000"/>
                </a:solidFill>
              </a:rPr>
              <a:t>FileOutputStream</a:t>
            </a:r>
            <a:r>
              <a:rPr lang="en-US" altLang="zh-CN" dirty="0">
                <a:solidFill>
                  <a:srgbClr val="FF0000"/>
                </a:solidFill>
              </a:rPr>
              <a:t>(“</a:t>
            </a:r>
            <a:r>
              <a:rPr lang="en-US" altLang="zh-CN" dirty="0" err="1">
                <a:solidFill>
                  <a:srgbClr val="FF0000"/>
                </a:solidFill>
              </a:rPr>
              <a:t>date.ser</a:t>
            </a:r>
            <a:r>
              <a:rPr lang="en-US" altLang="zh-CN" dirty="0">
                <a:solidFill>
                  <a:srgbClr val="FF0000"/>
                </a:solidFill>
              </a:rPr>
              <a:t>”);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</a:rPr>
              <a:t>ObjectOutputStream</a:t>
            </a:r>
            <a:r>
              <a:rPr lang="en-US" altLang="zh-CN" dirty="0">
                <a:solidFill>
                  <a:srgbClr val="FF0000"/>
                </a:solidFill>
              </a:rPr>
              <a:t> s= new </a:t>
            </a:r>
            <a:r>
              <a:rPr lang="en-US" altLang="zh-CN" dirty="0" err="1">
                <a:solidFill>
                  <a:srgbClr val="FF0000"/>
                </a:solidFill>
              </a:rPr>
              <a:t>ObjectOutputStream</a:t>
            </a:r>
            <a:r>
              <a:rPr lang="en-US" altLang="zh-CN" dirty="0">
                <a:solidFill>
                  <a:srgbClr val="FF0000"/>
                </a:solidFill>
              </a:rPr>
              <a:t>(f);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</a:rPr>
              <a:t>s.writeObject</a:t>
            </a:r>
            <a:r>
              <a:rPr lang="en-US" altLang="zh-CN" dirty="0">
                <a:solidFill>
                  <a:srgbClr val="FF0000"/>
                </a:solidFill>
              </a:rPr>
              <a:t>(d);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    </a:t>
            </a:r>
            <a:r>
              <a:rPr lang="en-US" altLang="zh-CN" dirty="0" err="1"/>
              <a:t>f.close</a:t>
            </a:r>
            <a:r>
              <a:rPr lang="en-US" altLang="zh-CN" dirty="0"/>
              <a:t>( 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    }catch( </a:t>
            </a:r>
            <a:r>
              <a:rPr lang="en-US" altLang="zh-CN" dirty="0" err="1"/>
              <a:t>IOException</a:t>
            </a:r>
            <a:r>
              <a:rPr lang="en-US" altLang="zh-CN" dirty="0"/>
              <a:t> e){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e.printStackTrace</a:t>
            </a:r>
            <a:r>
              <a:rPr lang="en-US" altLang="zh-CN" dirty="0"/>
              <a:t>( 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	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 </a:t>
            </a:r>
            <a:r>
              <a:rPr lang="en-US" altLang="zh-CN" dirty="0" err="1"/>
              <a:t>SerializeDate</a:t>
            </a:r>
            <a:r>
              <a:rPr lang="en-US" altLang="zh-CN" dirty="0"/>
              <a:t> b = new </a:t>
            </a:r>
            <a:r>
              <a:rPr lang="en-US" altLang="zh-CN" dirty="0" err="1"/>
              <a:t>SerializeDate</a:t>
            </a:r>
            <a:r>
              <a:rPr lang="en-US" altLang="zh-CN" dirty="0"/>
              <a:t>();}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914400" y="332656"/>
            <a:ext cx="3276600" cy="1143000"/>
          </a:xfrm>
          <a:prstGeom prst="wedgeRectCallout">
            <a:avLst>
              <a:gd name="adj1" fmla="val -26019"/>
              <a:gd name="adj2" fmla="val 74028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/>
              <a:t>在</a:t>
            </a:r>
            <a:r>
              <a:rPr lang="en-US" altLang="zh-CN"/>
              <a:t>java.util</a:t>
            </a:r>
            <a:r>
              <a:rPr lang="zh-CN" altLang="en-US"/>
              <a:t>中，</a:t>
            </a:r>
          </a:p>
          <a:p>
            <a:pPr algn="ctr" eaLnBrk="1" hangingPunct="1">
              <a:spcBef>
                <a:spcPct val="0"/>
              </a:spcBef>
            </a:pPr>
            <a:r>
              <a:rPr lang="zh-CN" altLang="en-US"/>
              <a:t>实现了</a:t>
            </a:r>
            <a:r>
              <a:rPr lang="en-US" altLang="zh-CN"/>
              <a:t>Serializable</a:t>
            </a:r>
            <a:r>
              <a:rPr lang="zh-CN" altLang="en-US"/>
              <a:t>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167E30B-BD09-4E7B-829C-D364E00AC56D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39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812925" y="268288"/>
            <a:ext cx="2222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输入对象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8323263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Public class UnSerializeDate{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 UnSerializeDate(){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Date d = null ;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	try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	  </a:t>
            </a:r>
            <a:r>
              <a:rPr lang="en-US" altLang="zh-CN">
                <a:solidFill>
                  <a:srgbClr val="FF0000"/>
                </a:solidFill>
              </a:rPr>
              <a:t>FileInputStream f = new FileInputStream(“date.ser”);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	  ObjectInputStream s = new ObjectInputStream(f);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	  d = (Date) s.readObject();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	  f.close();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	}catch(Exception e){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		e.printStackTrace() ;}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	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public  static void main(String args[]){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	UnSerializeDate a =new UnSerializeDate();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	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6429375" y="6500813"/>
            <a:ext cx="2643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7-8</a:t>
            </a:r>
            <a:r>
              <a:rPr lang="zh-CN" altLang="en-US" sz="1400" dirty="0">
                <a:solidFill>
                  <a:srgbClr val="C0C0C0"/>
                </a:solidFill>
                <a:ea typeface="楷体_GB2312"/>
                <a:cs typeface="楷体_GB2312"/>
              </a:rPr>
              <a:t>、</a:t>
            </a: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9</a:t>
            </a:r>
            <a:r>
              <a:rPr lang="zh-CN" altLang="en-US" sz="1400" dirty="0">
                <a:solidFill>
                  <a:srgbClr val="C0C0C0"/>
                </a:solidFill>
                <a:ea typeface="楷体_GB2312"/>
                <a:cs typeface="楷体_GB2312"/>
              </a:rPr>
              <a:t>、</a:t>
            </a: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10</a:t>
            </a:r>
            <a:r>
              <a:rPr lang="zh-CN" altLang="en-US" sz="1400" dirty="0">
                <a:solidFill>
                  <a:srgbClr val="C0C0C0"/>
                </a:solidFill>
                <a:ea typeface="楷体_GB2312"/>
                <a:cs typeface="楷体_GB2312"/>
              </a:rPr>
              <a:t>、</a:t>
            </a: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11</a:t>
            </a:r>
            <a:r>
              <a:rPr lang="zh-CN" altLang="en-US" sz="1400" dirty="0">
                <a:solidFill>
                  <a:srgbClr val="C0C0C0"/>
                </a:solidFill>
                <a:ea typeface="楷体_GB2312"/>
                <a:cs typeface="楷体_GB2312"/>
              </a:rPr>
              <a:t>、</a:t>
            </a: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A911910-916F-41A2-9F29-28DAE629A6C8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4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4465637" cy="750887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两种结构的流</a:t>
            </a:r>
          </a:p>
        </p:txBody>
      </p:sp>
      <p:sp>
        <p:nvSpPr>
          <p:cNvPr id="6148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462463"/>
          </a:xfrm>
          <a:noFill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 Node Stream 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：从特定源如磁盘文件或内存某区域进行读或写入。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Filter Stream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：使用其它的流</a:t>
            </a:r>
            <a:r>
              <a:rPr lang="zh-CN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作为输入源或输出目的地。</a:t>
            </a:r>
            <a:endParaRPr lang="zh-CN" altLang="en-US" sz="2800" b="1" dirty="0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  <p:grpSp>
        <p:nvGrpSpPr>
          <p:cNvPr id="6149" name="Group 25"/>
          <p:cNvGrpSpPr>
            <a:grpSpLocks/>
          </p:cNvGrpSpPr>
          <p:nvPr/>
        </p:nvGrpSpPr>
        <p:grpSpPr bwMode="auto">
          <a:xfrm>
            <a:off x="609600" y="4038600"/>
            <a:ext cx="3133725" cy="2098675"/>
            <a:chOff x="336" y="2832"/>
            <a:chExt cx="1974" cy="1322"/>
          </a:xfrm>
        </p:grpSpPr>
        <p:sp>
          <p:nvSpPr>
            <p:cNvPr id="6160" name="Line 6"/>
            <p:cNvSpPr>
              <a:spLocks noChangeShapeType="1"/>
            </p:cNvSpPr>
            <p:nvPr/>
          </p:nvSpPr>
          <p:spPr bwMode="auto">
            <a:xfrm>
              <a:off x="537" y="307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7"/>
            <p:cNvSpPr>
              <a:spLocks noChangeShapeType="1"/>
            </p:cNvSpPr>
            <p:nvPr/>
          </p:nvSpPr>
          <p:spPr bwMode="auto">
            <a:xfrm flipH="1">
              <a:off x="960" y="30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8"/>
            <p:cNvSpPr>
              <a:spLocks noChangeShapeType="1"/>
            </p:cNvSpPr>
            <p:nvPr/>
          </p:nvSpPr>
          <p:spPr bwMode="auto">
            <a:xfrm>
              <a:off x="816" y="326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Line 9"/>
            <p:cNvSpPr>
              <a:spLocks noChangeShapeType="1"/>
            </p:cNvSpPr>
            <p:nvPr/>
          </p:nvSpPr>
          <p:spPr bwMode="auto">
            <a:xfrm>
              <a:off x="816" y="388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10"/>
            <p:cNvSpPr>
              <a:spLocks noChangeShapeType="1"/>
            </p:cNvSpPr>
            <p:nvPr/>
          </p:nvSpPr>
          <p:spPr bwMode="auto">
            <a:xfrm>
              <a:off x="960" y="3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Line 11"/>
            <p:cNvSpPr>
              <a:spLocks noChangeShapeType="1"/>
            </p:cNvSpPr>
            <p:nvPr/>
          </p:nvSpPr>
          <p:spPr bwMode="auto">
            <a:xfrm>
              <a:off x="960" y="374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AutoShape 19"/>
            <p:cNvSpPr>
              <a:spLocks noChangeArrowheads="1"/>
            </p:cNvSpPr>
            <p:nvPr/>
          </p:nvSpPr>
          <p:spPr bwMode="auto">
            <a:xfrm rot="15752937" flipH="1">
              <a:off x="504" y="2664"/>
              <a:ext cx="288" cy="624"/>
            </a:xfrm>
            <a:prstGeom prst="curvedRightArrow">
              <a:avLst>
                <a:gd name="adj1" fmla="val 43333"/>
                <a:gd name="adj2" fmla="val 8666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Text Box 20"/>
            <p:cNvSpPr txBox="1">
              <a:spLocks noChangeArrowheads="1"/>
            </p:cNvSpPr>
            <p:nvPr/>
          </p:nvSpPr>
          <p:spPr bwMode="auto">
            <a:xfrm>
              <a:off x="1152" y="3681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 dirty="0"/>
                <a:t>l  </a:t>
              </a:r>
              <a:r>
                <a:rPr lang="en-US" altLang="zh-CN" sz="2000" dirty="0" err="1"/>
                <a:t>l</a:t>
              </a:r>
              <a:r>
                <a:rPr lang="en-US" altLang="zh-CN" sz="2000" dirty="0"/>
                <a:t> e H</a:t>
              </a:r>
              <a:endParaRPr lang="en-US" altLang="zh-CN" sz="2000" b="0" dirty="0"/>
            </a:p>
          </p:txBody>
        </p:sp>
        <p:sp>
          <p:nvSpPr>
            <p:cNvPr id="6168" name="Text Box 21"/>
            <p:cNvSpPr txBox="1">
              <a:spLocks noChangeArrowheads="1"/>
            </p:cNvSpPr>
            <p:nvPr/>
          </p:nvSpPr>
          <p:spPr bwMode="auto">
            <a:xfrm>
              <a:off x="790" y="302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/>
                <a:t>o</a:t>
              </a:r>
              <a:endParaRPr lang="en-US" altLang="zh-CN" sz="2000" b="0"/>
            </a:p>
          </p:txBody>
        </p:sp>
        <p:sp>
          <p:nvSpPr>
            <p:cNvPr id="6169" name="Text Box 22"/>
            <p:cNvSpPr txBox="1">
              <a:spLocks noChangeArrowheads="1"/>
            </p:cNvSpPr>
            <p:nvPr/>
          </p:nvSpPr>
          <p:spPr bwMode="auto">
            <a:xfrm>
              <a:off x="662" y="3866"/>
              <a:ext cx="1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dirty="0"/>
                <a:t>Node </a:t>
              </a:r>
              <a:r>
                <a:rPr lang="en-US" altLang="zh-CN" dirty="0" err="1"/>
                <a:t>InputStream</a:t>
              </a:r>
              <a:endParaRPr lang="en-US" altLang="zh-CN" dirty="0"/>
            </a:p>
          </p:txBody>
        </p:sp>
      </p:grpSp>
      <p:grpSp>
        <p:nvGrpSpPr>
          <p:cNvPr id="6150" name="Group 26"/>
          <p:cNvGrpSpPr>
            <a:grpSpLocks/>
          </p:cNvGrpSpPr>
          <p:nvPr/>
        </p:nvGrpSpPr>
        <p:grpSpPr bwMode="auto">
          <a:xfrm>
            <a:off x="4191000" y="4343400"/>
            <a:ext cx="4011613" cy="1635125"/>
            <a:chOff x="2688" y="3098"/>
            <a:chExt cx="2527" cy="1030"/>
          </a:xfrm>
        </p:grpSpPr>
        <p:sp>
          <p:nvSpPr>
            <p:cNvPr id="6151" name="Line 12"/>
            <p:cNvSpPr>
              <a:spLocks noChangeShapeType="1"/>
            </p:cNvSpPr>
            <p:nvPr/>
          </p:nvSpPr>
          <p:spPr bwMode="auto">
            <a:xfrm>
              <a:off x="2688" y="355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Line 13"/>
            <p:cNvSpPr>
              <a:spLocks noChangeShapeType="1"/>
            </p:cNvSpPr>
            <p:nvPr/>
          </p:nvSpPr>
          <p:spPr bwMode="auto">
            <a:xfrm>
              <a:off x="2688" y="369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Line 14"/>
            <p:cNvSpPr>
              <a:spLocks noChangeShapeType="1"/>
            </p:cNvSpPr>
            <p:nvPr/>
          </p:nvSpPr>
          <p:spPr bwMode="auto">
            <a:xfrm>
              <a:off x="4128" y="355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Line 15"/>
            <p:cNvSpPr>
              <a:spLocks noChangeShapeType="1"/>
            </p:cNvSpPr>
            <p:nvPr/>
          </p:nvSpPr>
          <p:spPr bwMode="auto">
            <a:xfrm>
              <a:off x="4128" y="369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Oval 16"/>
            <p:cNvSpPr>
              <a:spLocks noChangeArrowheads="1"/>
            </p:cNvSpPr>
            <p:nvPr/>
          </p:nvSpPr>
          <p:spPr bwMode="auto">
            <a:xfrm>
              <a:off x="3600" y="3360"/>
              <a:ext cx="528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Line 17"/>
            <p:cNvSpPr>
              <a:spLocks noChangeShapeType="1"/>
            </p:cNvSpPr>
            <p:nvPr/>
          </p:nvSpPr>
          <p:spPr bwMode="auto">
            <a:xfrm>
              <a:off x="3696" y="345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Line 18"/>
            <p:cNvSpPr>
              <a:spLocks noChangeShapeType="1"/>
            </p:cNvSpPr>
            <p:nvPr/>
          </p:nvSpPr>
          <p:spPr bwMode="auto">
            <a:xfrm flipH="1">
              <a:off x="3696" y="345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Text Box 23"/>
            <p:cNvSpPr txBox="1">
              <a:spLocks noChangeArrowheads="1"/>
            </p:cNvSpPr>
            <p:nvPr/>
          </p:nvSpPr>
          <p:spPr bwMode="auto">
            <a:xfrm>
              <a:off x="3168" y="3840"/>
              <a:ext cx="1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/>
                <a:t>Filter InputStream</a:t>
              </a:r>
            </a:p>
          </p:txBody>
        </p:sp>
        <p:sp>
          <p:nvSpPr>
            <p:cNvPr id="6159" name="Text Box 24"/>
            <p:cNvSpPr txBox="1">
              <a:spLocks noChangeArrowheads="1"/>
            </p:cNvSpPr>
            <p:nvPr/>
          </p:nvSpPr>
          <p:spPr bwMode="auto">
            <a:xfrm>
              <a:off x="4598" y="3098"/>
              <a:ext cx="6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/>
                <a:t>read()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4678783-5E85-4111-922D-C1C214568606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5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4752975" cy="750887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两种流类的体系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07413" cy="184785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 java.io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包中包含了流式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I/O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所需要的所有类。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流式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I/O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类根据操作的数据类型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</a:rPr>
              <a:t>16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位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字符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或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位字节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）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分成两个层次体系。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27420"/>
            <a:ext cx="6000328" cy="315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5DFFF33-4502-4F65-A2D9-734D7412986E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6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195" name="Text Box 1026"/>
          <p:cNvSpPr txBox="1">
            <a:spLocks noChangeArrowheads="1"/>
          </p:cNvSpPr>
          <p:nvPr/>
        </p:nvSpPr>
        <p:spPr bwMode="auto">
          <a:xfrm>
            <a:off x="1258888" y="692150"/>
            <a:ext cx="6626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 dirty="0"/>
              <a:t>字节流</a:t>
            </a:r>
            <a:r>
              <a:rPr lang="en-US" altLang="zh-CN" sz="4000" dirty="0"/>
              <a:t>—</a:t>
            </a:r>
            <a:r>
              <a:rPr lang="zh-CN" altLang="en-US" sz="4000" dirty="0"/>
              <a:t>输入流类层次</a:t>
            </a:r>
          </a:p>
        </p:txBody>
      </p:sp>
      <p:pic>
        <p:nvPicPr>
          <p:cNvPr id="8196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9589"/>
            <a:ext cx="8280920" cy="462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1028"/>
          <p:cNvSpPr txBox="1">
            <a:spLocks noChangeArrowheads="1"/>
          </p:cNvSpPr>
          <p:nvPr/>
        </p:nvSpPr>
        <p:spPr bwMode="auto">
          <a:xfrm>
            <a:off x="6012160" y="5673442"/>
            <a:ext cx="30238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i="1" dirty="0">
                <a:solidFill>
                  <a:schemeClr val="accent2"/>
                </a:solidFill>
              </a:rPr>
              <a:t>带阴影者为节点流</a:t>
            </a:r>
          </a:p>
          <a:p>
            <a:pPr>
              <a:spcBef>
                <a:spcPct val="0"/>
              </a:spcBef>
            </a:pPr>
            <a:r>
              <a:rPr lang="zh-CN" altLang="en-US" sz="2000" i="1" dirty="0">
                <a:solidFill>
                  <a:schemeClr val="accent2"/>
                </a:solidFill>
              </a:rPr>
              <a:t>其它类是过滤</a:t>
            </a:r>
            <a:r>
              <a:rPr lang="zh-CN" altLang="en-US" sz="2000" i="1" dirty="0" smtClean="0">
                <a:solidFill>
                  <a:schemeClr val="accent2"/>
                </a:solidFill>
              </a:rPr>
              <a:t>流（下同）</a:t>
            </a:r>
            <a:endParaRPr lang="zh-CN" altLang="en-US" sz="20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1A8222A-A48A-4E67-85B2-9D7950632F03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7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331913" y="692150"/>
            <a:ext cx="5111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4000"/>
              <a:t>InputStream </a:t>
            </a:r>
            <a:r>
              <a:rPr lang="zh-CN" altLang="zh-CN" sz="4000"/>
              <a:t>方法</a:t>
            </a:r>
            <a:endParaRPr lang="zh-CN" altLang="en-US" sz="4000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95288" y="1676400"/>
            <a:ext cx="85693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dirty="0">
                <a:solidFill>
                  <a:schemeClr val="accent2"/>
                </a:solidFill>
              </a:rPr>
              <a:t>三个基本</a:t>
            </a:r>
            <a:r>
              <a:rPr lang="en-US" altLang="zh-CN" dirty="0">
                <a:solidFill>
                  <a:schemeClr val="accent2"/>
                </a:solidFill>
              </a:rPr>
              <a:t>read()</a:t>
            </a:r>
            <a:r>
              <a:rPr lang="zh-CN" altLang="en-US" dirty="0">
                <a:solidFill>
                  <a:schemeClr val="accent2"/>
                </a:solidFill>
              </a:rPr>
              <a:t>方法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read()		//</a:t>
            </a:r>
            <a:r>
              <a:rPr lang="zh-CN" altLang="en-US" dirty="0">
                <a:solidFill>
                  <a:schemeClr val="accent2"/>
                </a:solidFill>
              </a:rPr>
              <a:t>读一个字节返回，</a:t>
            </a:r>
            <a:r>
              <a:rPr lang="en-US" altLang="zh-CN" dirty="0">
                <a:solidFill>
                  <a:schemeClr val="accent2"/>
                </a:solidFill>
              </a:rPr>
              <a:t>-1</a:t>
            </a:r>
            <a:r>
              <a:rPr lang="zh-CN" altLang="en-US" dirty="0">
                <a:solidFill>
                  <a:schemeClr val="accent2"/>
                </a:solidFill>
              </a:rPr>
              <a:t>表示文件结束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read(byte[] b)	//</a:t>
            </a:r>
            <a:r>
              <a:rPr lang="zh-CN" altLang="en-US" dirty="0">
                <a:solidFill>
                  <a:schemeClr val="accent2"/>
                </a:solidFill>
              </a:rPr>
              <a:t>读数据入数组，返回读的字节数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read(byte[] b, 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off, 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len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			 //</a:t>
            </a:r>
            <a:r>
              <a:rPr lang="zh-CN" altLang="en-US" dirty="0">
                <a:solidFill>
                  <a:schemeClr val="accent2"/>
                </a:solidFill>
              </a:rPr>
              <a:t>读数据入数组指定位置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dirty="0">
                <a:solidFill>
                  <a:schemeClr val="accent2"/>
                </a:solidFill>
              </a:rPr>
              <a:t>其它方法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void close()		//</a:t>
            </a:r>
            <a:r>
              <a:rPr lang="zh-CN" altLang="zh-CN" dirty="0">
                <a:solidFill>
                  <a:schemeClr val="accent2"/>
                </a:solidFill>
              </a:rPr>
              <a:t>关闭流。</a:t>
            </a:r>
            <a:endParaRPr lang="zh-CN" altLang="en-US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available()		//</a:t>
            </a:r>
            <a:r>
              <a:rPr lang="zh-CN" altLang="en-US" dirty="0">
                <a:solidFill>
                  <a:schemeClr val="accent2"/>
                </a:solidFill>
              </a:rPr>
              <a:t>返回未读的字节数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long skip(long n)	//</a:t>
            </a:r>
            <a:r>
              <a:rPr lang="zh-CN" altLang="en-US" dirty="0">
                <a:solidFill>
                  <a:schemeClr val="accent2"/>
                </a:solidFill>
              </a:rPr>
              <a:t>跳过</a:t>
            </a:r>
            <a:r>
              <a:rPr lang="en-US" altLang="zh-CN" dirty="0">
                <a:solidFill>
                  <a:schemeClr val="accent2"/>
                </a:solidFill>
              </a:rPr>
              <a:t>n</a:t>
            </a:r>
            <a:r>
              <a:rPr lang="zh-CN" altLang="en-US" dirty="0">
                <a:solidFill>
                  <a:schemeClr val="accent2"/>
                </a:solidFill>
              </a:rPr>
              <a:t>个字节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boolean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markSupported</a:t>
            </a:r>
            <a:r>
              <a:rPr lang="en-US" altLang="zh-CN" dirty="0">
                <a:solidFill>
                  <a:schemeClr val="accent2"/>
                </a:solidFill>
              </a:rPr>
              <a:t>() //</a:t>
            </a:r>
            <a:r>
              <a:rPr lang="zh-CN" altLang="en-US" dirty="0">
                <a:solidFill>
                  <a:schemeClr val="accent2"/>
                </a:solidFill>
              </a:rPr>
              <a:t>测试打开的流是否支持书签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void mark(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readlimit</a:t>
            </a:r>
            <a:r>
              <a:rPr lang="en-US" altLang="zh-CN" dirty="0">
                <a:solidFill>
                  <a:schemeClr val="accent2"/>
                </a:solidFill>
              </a:rPr>
              <a:t>)   //</a:t>
            </a:r>
            <a:r>
              <a:rPr lang="zh-CN" altLang="en-US" dirty="0">
                <a:solidFill>
                  <a:schemeClr val="accent2"/>
                </a:solidFill>
              </a:rPr>
              <a:t>标记当前流，并创建缓冲区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void reset()		//</a:t>
            </a:r>
            <a:r>
              <a:rPr lang="zh-CN" altLang="en-US" dirty="0">
                <a:solidFill>
                  <a:schemeClr val="accent2"/>
                </a:solidFill>
              </a:rPr>
              <a:t>返回标签处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C307C41-BD32-4079-95A7-0FCA17DD57F9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8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0243" name="Text Box 1026"/>
          <p:cNvSpPr txBox="1">
            <a:spLocks noChangeArrowheads="1"/>
          </p:cNvSpPr>
          <p:nvPr/>
        </p:nvSpPr>
        <p:spPr bwMode="auto">
          <a:xfrm>
            <a:off x="1258888" y="639763"/>
            <a:ext cx="6626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/>
              <a:t>字节流</a:t>
            </a:r>
            <a:r>
              <a:rPr lang="en-US" altLang="zh-CN" sz="4000"/>
              <a:t>—</a:t>
            </a:r>
            <a:r>
              <a:rPr lang="zh-CN" altLang="en-US" sz="4000"/>
              <a:t>输出流类层次</a:t>
            </a:r>
          </a:p>
        </p:txBody>
      </p:sp>
      <p:pic>
        <p:nvPicPr>
          <p:cNvPr id="10244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1" y="1752600"/>
            <a:ext cx="7899526" cy="362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8408516-97E3-46D8-A41A-92060198C6A4}" type="slidenum">
              <a:rPr lang="en-US" altLang="zh-CN" sz="1400" b="0" smtClean="0">
                <a:solidFill>
                  <a:schemeClr val="bg2"/>
                </a:solidFill>
                <a:latin typeface="Arial" pitchFamily="34" charset="0"/>
              </a:rPr>
              <a:pPr/>
              <a:t>9</a:t>
            </a:fld>
            <a:endParaRPr lang="en-US" altLang="zh-CN" sz="1400" b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331913" y="692150"/>
            <a:ext cx="5013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4000"/>
              <a:t>OutputStream</a:t>
            </a:r>
            <a:r>
              <a:rPr lang="zh-CN" altLang="en-US" sz="4000"/>
              <a:t>方法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9750" y="1752600"/>
            <a:ext cx="842486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dirty="0">
                <a:solidFill>
                  <a:schemeClr val="accent2"/>
                </a:solidFill>
              </a:rPr>
              <a:t>三个基本的</a:t>
            </a:r>
            <a:r>
              <a:rPr lang="en-US" altLang="zh-CN" dirty="0">
                <a:solidFill>
                  <a:schemeClr val="accent2"/>
                </a:solidFill>
              </a:rPr>
              <a:t>write( )</a:t>
            </a:r>
            <a:r>
              <a:rPr lang="zh-CN" altLang="en-US" dirty="0">
                <a:solidFill>
                  <a:schemeClr val="accent2"/>
                </a:solidFill>
              </a:rPr>
              <a:t>方法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void write(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c)	//</a:t>
            </a:r>
            <a:r>
              <a:rPr lang="zh-CN" altLang="en-US" dirty="0">
                <a:solidFill>
                  <a:schemeClr val="accent2"/>
                </a:solidFill>
              </a:rPr>
              <a:t>写一个字节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void write(byte[] b)	//</a:t>
            </a:r>
            <a:r>
              <a:rPr lang="zh-CN" altLang="en-US" dirty="0">
                <a:solidFill>
                  <a:schemeClr val="accent2"/>
                </a:solidFill>
              </a:rPr>
              <a:t>写一个字节数组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void write(byte[] b, 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off, 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len</a:t>
            </a:r>
            <a:r>
              <a:rPr lang="en-US" altLang="zh-CN" dirty="0">
                <a:solidFill>
                  <a:schemeClr val="accent2"/>
                </a:solidFill>
              </a:rPr>
              <a:t>)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				//</a:t>
            </a:r>
            <a:r>
              <a:rPr lang="zh-CN" altLang="en-US" dirty="0">
                <a:solidFill>
                  <a:schemeClr val="accent2"/>
                </a:solidFill>
              </a:rPr>
              <a:t>写一个字节数组中的部分数据块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000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dirty="0">
                <a:solidFill>
                  <a:schemeClr val="accent2"/>
                </a:solidFill>
              </a:rPr>
              <a:t>其它方法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void close()	</a:t>
            </a:r>
            <a:r>
              <a:rPr lang="en-US" altLang="zh-CN" dirty="0" smtClean="0">
                <a:solidFill>
                  <a:schemeClr val="accent2"/>
                </a:solidFill>
              </a:rPr>
              <a:t>	//</a:t>
            </a:r>
            <a:r>
              <a:rPr lang="zh-CN" altLang="en-US" dirty="0">
                <a:solidFill>
                  <a:schemeClr val="accent2"/>
                </a:solidFill>
              </a:rPr>
              <a:t>关闭流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void flush()	</a:t>
            </a:r>
            <a:r>
              <a:rPr lang="en-US" altLang="zh-CN" dirty="0" smtClean="0">
                <a:solidFill>
                  <a:schemeClr val="accent2"/>
                </a:solidFill>
              </a:rPr>
              <a:t>	//</a:t>
            </a:r>
            <a:r>
              <a:rPr lang="zh-CN" altLang="en-US" dirty="0">
                <a:solidFill>
                  <a:schemeClr val="accent2"/>
                </a:solidFill>
              </a:rPr>
              <a:t>强制将缓存的输出数据写出去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简洁型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FB8AA"/>
      </a:accent5>
      <a:accent6>
        <a:srgbClr val="00005C"/>
      </a:accent6>
      <a:hlink>
        <a:srgbClr val="996633"/>
      </a:hlink>
      <a:folHlink>
        <a:srgbClr val="808000"/>
      </a:folHlink>
    </a:clrScheme>
    <a:fontScheme name="简洁型模板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简洁型模板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Office\Templates\演示文稿设计\简洁型模板.pot</Template>
  <TotalTime>5454</TotalTime>
  <Words>1995</Words>
  <Application>Microsoft Office PowerPoint</Application>
  <PresentationFormat>全屏显示(4:3)</PresentationFormat>
  <Paragraphs>461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简洁型模板</vt:lpstr>
      <vt:lpstr>PowerPoint 演示文稿</vt:lpstr>
      <vt:lpstr>PowerPoint 演示文稿</vt:lpstr>
      <vt:lpstr>流操作的过程</vt:lpstr>
      <vt:lpstr>两种结构的流</vt:lpstr>
      <vt:lpstr>两种流类的体系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lb</dc:creator>
  <cp:lastModifiedBy>Amy</cp:lastModifiedBy>
  <cp:revision>428</cp:revision>
  <dcterms:created xsi:type="dcterms:W3CDTF">2001-03-09T02:24:07Z</dcterms:created>
  <dcterms:modified xsi:type="dcterms:W3CDTF">2017-03-20T01:42:09Z</dcterms:modified>
</cp:coreProperties>
</file>