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256" r:id="rId2"/>
    <p:sldId id="326" r:id="rId3"/>
    <p:sldId id="361" r:id="rId4"/>
    <p:sldId id="360" r:id="rId5"/>
    <p:sldId id="257" r:id="rId6"/>
    <p:sldId id="328" r:id="rId7"/>
    <p:sldId id="329" r:id="rId8"/>
    <p:sldId id="330" r:id="rId9"/>
    <p:sldId id="343" r:id="rId10"/>
    <p:sldId id="332" r:id="rId11"/>
    <p:sldId id="331" r:id="rId12"/>
    <p:sldId id="333" r:id="rId13"/>
    <p:sldId id="334" r:id="rId14"/>
    <p:sldId id="335" r:id="rId15"/>
    <p:sldId id="337" r:id="rId16"/>
    <p:sldId id="301" r:id="rId17"/>
    <p:sldId id="261" r:id="rId18"/>
    <p:sldId id="262" r:id="rId19"/>
    <p:sldId id="297" r:id="rId20"/>
    <p:sldId id="263" r:id="rId21"/>
    <p:sldId id="357" r:id="rId22"/>
    <p:sldId id="265" r:id="rId23"/>
    <p:sldId id="298" r:id="rId24"/>
    <p:sldId id="266" r:id="rId25"/>
    <p:sldId id="358" r:id="rId26"/>
    <p:sldId id="359" r:id="rId27"/>
    <p:sldId id="282" r:id="rId28"/>
    <p:sldId id="342" r:id="rId29"/>
    <p:sldId id="302" r:id="rId30"/>
    <p:sldId id="267" r:id="rId31"/>
    <p:sldId id="300" r:id="rId32"/>
    <p:sldId id="268" r:id="rId33"/>
    <p:sldId id="270" r:id="rId34"/>
    <p:sldId id="271" r:id="rId35"/>
    <p:sldId id="323" r:id="rId36"/>
    <p:sldId id="272" r:id="rId37"/>
    <p:sldId id="274" r:id="rId38"/>
    <p:sldId id="296" r:id="rId39"/>
    <p:sldId id="324" r:id="rId40"/>
    <p:sldId id="325" r:id="rId41"/>
    <p:sldId id="278" r:id="rId42"/>
    <p:sldId id="276" r:id="rId43"/>
    <p:sldId id="277" r:id="rId44"/>
    <p:sldId id="279" r:id="rId45"/>
    <p:sldId id="321" r:id="rId46"/>
    <p:sldId id="322" r:id="rId47"/>
    <p:sldId id="351" r:id="rId48"/>
    <p:sldId id="352" r:id="rId49"/>
    <p:sldId id="346" r:id="rId50"/>
    <p:sldId id="347" r:id="rId51"/>
    <p:sldId id="348" r:id="rId52"/>
    <p:sldId id="354" r:id="rId53"/>
    <p:sldId id="355" r:id="rId54"/>
    <p:sldId id="356" r:id="rId55"/>
    <p:sldId id="349" r:id="rId5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99"/>
    <a:srgbClr val="003399"/>
    <a:srgbClr val="000099"/>
    <a:srgbClr val="6699FF"/>
    <a:srgbClr val="FF3300"/>
    <a:srgbClr val="00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8" autoAdjust="0"/>
    <p:restoredTop sz="88608" autoAdjust="0"/>
  </p:normalViewPr>
  <p:slideViewPr>
    <p:cSldViewPr>
      <p:cViewPr>
        <p:scale>
          <a:sx n="90" d="100"/>
          <a:sy n="90" d="100"/>
        </p:scale>
        <p:origin x="-253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2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78D127C6-A2EA-4EA7-9031-1FC01674BFCB}" type="slidenum">
              <a:rPr lang="en-US" altLang="zh-CN"/>
              <a:pPr>
                <a:defRPr/>
              </a:pPr>
              <a:t>‹#›</a:t>
            </a:fld>
            <a:endParaRPr lang="en-US" altLang="zh-CN"/>
          </a:p>
        </p:txBody>
      </p:sp>
    </p:spTree>
    <p:extLst>
      <p:ext uri="{BB962C8B-B14F-4D97-AF65-F5344CB8AC3E}">
        <p14:creationId xmlns:p14="http://schemas.microsoft.com/office/powerpoint/2010/main" val="3860711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E852BB1-4C66-4948-B292-40ECA903D882}" type="slidenum">
              <a:rPr lang="en-US" altLang="zh-CN" sz="1200" smtClean="0"/>
              <a:pPr eaLnBrk="1" hangingPunct="1"/>
              <a:t>6</a:t>
            </a:fld>
            <a:endParaRPr lang="en-US" altLang="zh-CN"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B4FEDAB-ED63-4072-967D-2360AE1FC3D8}" type="slidenum">
              <a:rPr lang="en-US" altLang="zh-CN" sz="1200" smtClean="0"/>
              <a:pPr eaLnBrk="1" hangingPunct="1"/>
              <a:t>10</a:t>
            </a:fld>
            <a:endParaRPr lang="en-US" altLang="zh-CN"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9D10446-13F6-49DF-BB7E-ABE6BF3A0BA6}" type="slidenum">
              <a:rPr lang="en-US" altLang="zh-CN" sz="1200" smtClean="0"/>
              <a:pPr eaLnBrk="1" hangingPunct="1"/>
              <a:t>17</a:t>
            </a:fld>
            <a:endParaRPr lang="en-US" altLang="zh-CN"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FF5F61C-FF3C-4D0A-B488-84A73A152385}" type="slidenum">
              <a:rPr lang="en-US" altLang="zh-CN" sz="1200" smtClean="0"/>
              <a:pPr eaLnBrk="1" hangingPunct="1"/>
              <a:t>23</a:t>
            </a:fld>
            <a:endParaRPr lang="en-US" altLang="zh-CN"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25296F9-909F-4ACE-9EF6-0DE931518B1B}" type="slidenum">
              <a:rPr lang="en-US" altLang="zh-CN" sz="1200" smtClean="0"/>
              <a:pPr eaLnBrk="1" hangingPunct="1"/>
              <a:t>48</a:t>
            </a:fld>
            <a:endParaRPr lang="en-US" altLang="zh-CN"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8352CB5-4F84-4C2A-89E2-BC6C7761FAC6}" type="slidenum">
              <a:rPr lang="en-US" altLang="zh-CN" sz="1200" smtClean="0"/>
              <a:pPr eaLnBrk="1" hangingPunct="1"/>
              <a:t>50</a:t>
            </a:fld>
            <a:endParaRPr lang="en-US" altLang="zh-CN"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AC95390-C456-4791-AADF-8F38299A76B4}" type="slidenum">
              <a:rPr lang="en-US" altLang="zh-CN" sz="1200" smtClean="0"/>
              <a:pPr eaLnBrk="1" hangingPunct="1"/>
              <a:t>55</a:t>
            </a:fld>
            <a:endParaRPr lang="en-US" altLang="zh-CN"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4" name="Rectangle 2"/>
          <p:cNvSpPr>
            <a:spLocks noGrp="1" noChangeArrowheads="1"/>
          </p:cNvSpPr>
          <p:nvPr>
            <p:ph type="ctrTitle"/>
          </p:nvPr>
        </p:nvSpPr>
        <p:spPr>
          <a:xfrm>
            <a:off x="914400" y="685800"/>
            <a:ext cx="77216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115715"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fld id="{ACC4E1B8-37D6-4664-A115-08925E5FBC45}" type="datetime1">
              <a:rPr lang="zh-CN" altLang="en-US"/>
              <a:pPr>
                <a:defRPr/>
              </a:pPr>
              <a:t>2017/3/26</a:t>
            </a:fld>
            <a:endParaRPr lang="en-US" altLang="zh-CN"/>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ltLang="zh-CN"/>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1161D12D-CBF0-49DC-8F6E-CD879916E33D}" type="slidenum">
              <a:rPr lang="en-US" altLang="zh-CN"/>
              <a:pPr>
                <a:defRPr/>
              </a:pPr>
              <a:t>‹#›</a:t>
            </a:fld>
            <a:endParaRPr lang="en-US" altLang="zh-CN"/>
          </a:p>
        </p:txBody>
      </p:sp>
    </p:spTree>
    <p:extLst>
      <p:ext uri="{BB962C8B-B14F-4D97-AF65-F5344CB8AC3E}">
        <p14:creationId xmlns:p14="http://schemas.microsoft.com/office/powerpoint/2010/main" val="105965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11FEB02-4092-45AF-9253-526A42C3702E}" type="datetime1">
              <a:rPr lang="zh-CN" altLang="en-US"/>
              <a:pPr>
                <a:defRPr/>
              </a:pPr>
              <a:t>2017/3/26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404D04-D829-4E5C-B4EA-9E98187BCDBE}" type="slidenum">
              <a:rPr lang="en-US" altLang="zh-CN"/>
              <a:pPr>
                <a:defRPr/>
              </a:pPr>
              <a:t>‹#›</a:t>
            </a:fld>
            <a:endParaRPr lang="en-US" altLang="zh-CN"/>
          </a:p>
        </p:txBody>
      </p:sp>
    </p:spTree>
    <p:extLst>
      <p:ext uri="{BB962C8B-B14F-4D97-AF65-F5344CB8AC3E}">
        <p14:creationId xmlns:p14="http://schemas.microsoft.com/office/powerpoint/2010/main" val="294045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5EA5D8E-373A-43CC-A59D-FE38E02672CE}" type="datetime1">
              <a:rPr lang="zh-CN" altLang="en-US"/>
              <a:pPr>
                <a:defRPr/>
              </a:pPr>
              <a:t>2017/3/26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68BE5-B22B-4835-93A2-7ECEED2609FD}" type="slidenum">
              <a:rPr lang="en-US" altLang="zh-CN"/>
              <a:pPr>
                <a:defRPr/>
              </a:pPr>
              <a:t>‹#›</a:t>
            </a:fld>
            <a:endParaRPr lang="en-US" altLang="zh-CN"/>
          </a:p>
        </p:txBody>
      </p:sp>
    </p:spTree>
    <p:extLst>
      <p:ext uri="{BB962C8B-B14F-4D97-AF65-F5344CB8AC3E}">
        <p14:creationId xmlns:p14="http://schemas.microsoft.com/office/powerpoint/2010/main" val="3195505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5C29DCD-E077-4018-918C-6EA279D9508D}" type="datetime1">
              <a:rPr lang="zh-CN" altLang="en-US"/>
              <a:pPr>
                <a:defRPr/>
              </a:pPr>
              <a:t>2017/3/26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BDA5C6-8C7B-4708-932C-5043615557F8}" type="slidenum">
              <a:rPr lang="en-US" altLang="zh-CN"/>
              <a:pPr>
                <a:defRPr/>
              </a:pPr>
              <a:t>‹#›</a:t>
            </a:fld>
            <a:endParaRPr lang="en-US" altLang="zh-CN"/>
          </a:p>
        </p:txBody>
      </p:sp>
    </p:spTree>
    <p:extLst>
      <p:ext uri="{BB962C8B-B14F-4D97-AF65-F5344CB8AC3E}">
        <p14:creationId xmlns:p14="http://schemas.microsoft.com/office/powerpoint/2010/main" val="409280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901D913-4C84-4636-926A-4BF05E99390F}" type="datetime1">
              <a:rPr lang="zh-CN" altLang="en-US"/>
              <a:pPr>
                <a:defRPr/>
              </a:pPr>
              <a:t>2017/3/26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254293-BC9C-499F-B892-908BEAF2531B}" type="slidenum">
              <a:rPr lang="en-US" altLang="zh-CN"/>
              <a:pPr>
                <a:defRPr/>
              </a:pPr>
              <a:t>‹#›</a:t>
            </a:fld>
            <a:endParaRPr lang="en-US" altLang="zh-CN"/>
          </a:p>
        </p:txBody>
      </p:sp>
    </p:spTree>
    <p:extLst>
      <p:ext uri="{BB962C8B-B14F-4D97-AF65-F5344CB8AC3E}">
        <p14:creationId xmlns:p14="http://schemas.microsoft.com/office/powerpoint/2010/main" val="169854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6778AEB-FF5B-47B1-98CA-F98BF8B53BC7}" type="datetime1">
              <a:rPr lang="zh-CN" altLang="en-US"/>
              <a:pPr>
                <a:defRPr/>
              </a:pPr>
              <a:t>2017/3/26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B13276B-9278-4280-868F-6AD623159B0D}" type="slidenum">
              <a:rPr lang="en-US" altLang="zh-CN"/>
              <a:pPr>
                <a:defRPr/>
              </a:pPr>
              <a:t>‹#›</a:t>
            </a:fld>
            <a:endParaRPr lang="en-US" altLang="zh-CN"/>
          </a:p>
        </p:txBody>
      </p:sp>
    </p:spTree>
    <p:extLst>
      <p:ext uri="{BB962C8B-B14F-4D97-AF65-F5344CB8AC3E}">
        <p14:creationId xmlns:p14="http://schemas.microsoft.com/office/powerpoint/2010/main" val="137081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E53B7243-950B-48CC-A7A9-47B143617310}" type="datetime1">
              <a:rPr lang="zh-CN" altLang="en-US"/>
              <a:pPr>
                <a:defRPr/>
              </a:pPr>
              <a:t>2017/3/26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810B91B-3E56-42A9-8C58-75B9044C2335}" type="slidenum">
              <a:rPr lang="en-US" altLang="zh-CN"/>
              <a:pPr>
                <a:defRPr/>
              </a:pPr>
              <a:t>‹#›</a:t>
            </a:fld>
            <a:endParaRPr lang="en-US" altLang="zh-CN"/>
          </a:p>
        </p:txBody>
      </p:sp>
    </p:spTree>
    <p:extLst>
      <p:ext uri="{BB962C8B-B14F-4D97-AF65-F5344CB8AC3E}">
        <p14:creationId xmlns:p14="http://schemas.microsoft.com/office/powerpoint/2010/main" val="229183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8D6A9BD1-58BD-4A32-8BAF-1C0CC8243BAB}" type="datetime1">
              <a:rPr lang="zh-CN" altLang="en-US"/>
              <a:pPr>
                <a:defRPr/>
              </a:pPr>
              <a:t>2017/3/26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5C21C33-F25F-453A-B29D-E61D29AEAF90}" type="slidenum">
              <a:rPr lang="en-US" altLang="zh-CN"/>
              <a:pPr>
                <a:defRPr/>
              </a:pPr>
              <a:t>‹#›</a:t>
            </a:fld>
            <a:endParaRPr lang="en-US" altLang="zh-CN"/>
          </a:p>
        </p:txBody>
      </p:sp>
    </p:spTree>
    <p:extLst>
      <p:ext uri="{BB962C8B-B14F-4D97-AF65-F5344CB8AC3E}">
        <p14:creationId xmlns:p14="http://schemas.microsoft.com/office/powerpoint/2010/main" val="4341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D86CEA0-52E7-4C79-BA21-13DB4A13FCA8}" type="datetime1">
              <a:rPr lang="zh-CN" altLang="en-US"/>
              <a:pPr>
                <a:defRPr/>
              </a:pPr>
              <a:t>2017/3/26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DBA5362-A55C-4B71-8D62-BE703F0435A8}" type="slidenum">
              <a:rPr lang="en-US" altLang="zh-CN"/>
              <a:pPr>
                <a:defRPr/>
              </a:pPr>
              <a:t>‹#›</a:t>
            </a:fld>
            <a:endParaRPr lang="en-US" altLang="zh-CN"/>
          </a:p>
        </p:txBody>
      </p:sp>
    </p:spTree>
    <p:extLst>
      <p:ext uri="{BB962C8B-B14F-4D97-AF65-F5344CB8AC3E}">
        <p14:creationId xmlns:p14="http://schemas.microsoft.com/office/powerpoint/2010/main" val="103048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35378E7-0825-4666-8100-C97F401CAC79}" type="datetime1">
              <a:rPr lang="zh-CN" altLang="en-US"/>
              <a:pPr>
                <a:defRPr/>
              </a:pPr>
              <a:t>2017/3/26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16FEAC1-4DA0-4B68-B7D2-3FC524BA8CD3}" type="slidenum">
              <a:rPr lang="en-US" altLang="zh-CN"/>
              <a:pPr>
                <a:defRPr/>
              </a:pPr>
              <a:t>‹#›</a:t>
            </a:fld>
            <a:endParaRPr lang="en-US" altLang="zh-CN"/>
          </a:p>
        </p:txBody>
      </p:sp>
    </p:spTree>
    <p:extLst>
      <p:ext uri="{BB962C8B-B14F-4D97-AF65-F5344CB8AC3E}">
        <p14:creationId xmlns:p14="http://schemas.microsoft.com/office/powerpoint/2010/main" val="3235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B934290-7854-46AE-AABA-991D4EBD8498}" type="datetime1">
              <a:rPr lang="zh-CN" altLang="en-US"/>
              <a:pPr>
                <a:defRPr/>
              </a:pPr>
              <a:t>2017/3/26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60C821-31DA-4885-B245-16F5A4B161C8}" type="slidenum">
              <a:rPr lang="en-US" altLang="zh-CN"/>
              <a:pPr>
                <a:defRPr/>
              </a:pPr>
              <a:t>‹#›</a:t>
            </a:fld>
            <a:endParaRPr lang="en-US" altLang="zh-CN"/>
          </a:p>
        </p:txBody>
      </p:sp>
    </p:spTree>
    <p:extLst>
      <p:ext uri="{BB962C8B-B14F-4D97-AF65-F5344CB8AC3E}">
        <p14:creationId xmlns:p14="http://schemas.microsoft.com/office/powerpoint/2010/main" val="343448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4692" name="Rectangle 4"/>
          <p:cNvSpPr>
            <a:spLocks noGrp="1" noChangeArrowheads="1"/>
          </p:cNvSpPr>
          <p:nvPr>
            <p:ph type="dt" sz="half" idx="2"/>
          </p:nvPr>
        </p:nvSpPr>
        <p:spPr bwMode="auto">
          <a:xfrm>
            <a:off x="4318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fld id="{BC4F5A21-DAE2-4E77-BCD1-E9DB92C462D4}" type="datetime1">
              <a:rPr lang="zh-CN" altLang="en-US"/>
              <a:pPr>
                <a:defRPr/>
              </a:pPr>
              <a:t>2017/3/26</a:t>
            </a:fld>
            <a:endParaRPr lang="en-US" altLang="zh-CN"/>
          </a:p>
        </p:txBody>
      </p:sp>
      <p:sp>
        <p:nvSpPr>
          <p:cNvPr id="11469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ltLang="zh-CN"/>
          </a:p>
        </p:txBody>
      </p:sp>
      <p:sp>
        <p:nvSpPr>
          <p:cNvPr id="11469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BF03F622-DE02-4F62-BD77-AD734953E705}" type="slidenum">
              <a:rPr lang="en-US" altLang="zh-CN"/>
              <a:pPr>
                <a:defRPr/>
              </a:pPr>
              <a:t>‹#›</a:t>
            </a:fld>
            <a:endParaRPr lang="en-US" altLang="zh-CN"/>
          </a:p>
        </p:txBody>
      </p:sp>
      <p:pic>
        <p:nvPicPr>
          <p:cNvPr id="1031"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0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0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000">
          <a:solidFill>
            <a:schemeClr val="tx2"/>
          </a:solidFill>
          <a:latin typeface="Arial Black" pitchFamily="34" charset="0"/>
          <a:ea typeface="宋体" pitchFamily="2" charset="-122"/>
        </a:defRPr>
      </a:lvl5pPr>
      <a:lvl6pPr marL="457200" algn="l" rtl="0" fontAlgn="base">
        <a:spcBef>
          <a:spcPct val="0"/>
        </a:spcBef>
        <a:spcAft>
          <a:spcPct val="0"/>
        </a:spcAft>
        <a:defRPr kumimoji="1" sz="4000">
          <a:solidFill>
            <a:schemeClr val="tx2"/>
          </a:solidFill>
          <a:latin typeface="Arial Black" pitchFamily="34" charset="0"/>
          <a:ea typeface="宋体" pitchFamily="2" charset="-122"/>
        </a:defRPr>
      </a:lvl6pPr>
      <a:lvl7pPr marL="914400" algn="l" rtl="0" fontAlgn="base">
        <a:spcBef>
          <a:spcPct val="0"/>
        </a:spcBef>
        <a:spcAft>
          <a:spcPct val="0"/>
        </a:spcAft>
        <a:defRPr kumimoji="1" sz="4000">
          <a:solidFill>
            <a:schemeClr val="tx2"/>
          </a:solidFill>
          <a:latin typeface="Arial Black" pitchFamily="34" charset="0"/>
          <a:ea typeface="宋体" pitchFamily="2" charset="-122"/>
        </a:defRPr>
      </a:lvl7pPr>
      <a:lvl8pPr marL="1371600" algn="l" rtl="0" fontAlgn="base">
        <a:spcBef>
          <a:spcPct val="0"/>
        </a:spcBef>
        <a:spcAft>
          <a:spcPct val="0"/>
        </a:spcAft>
        <a:defRPr kumimoji="1" sz="4000">
          <a:solidFill>
            <a:schemeClr val="tx2"/>
          </a:solidFill>
          <a:latin typeface="Arial Black" pitchFamily="34" charset="0"/>
          <a:ea typeface="宋体" pitchFamily="2" charset="-122"/>
        </a:defRPr>
      </a:lvl8pPr>
      <a:lvl9pPr marL="1828800" algn="l" rtl="0" fontAlgn="base">
        <a:spcBef>
          <a:spcPct val="0"/>
        </a:spcBef>
        <a:spcAft>
          <a:spcPct val="0"/>
        </a:spcAft>
        <a:defRPr kumimoji="1" sz="40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47.xml"/><Relationship Id="rId4" Type="http://schemas.openxmlformats.org/officeDocument/2006/relationships/slide" Target="slide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2E9769-9482-4108-938D-32BF3437B6F1}" type="slidenum">
              <a:rPr lang="en-US" altLang="zh-CN" sz="1400" smtClean="0">
                <a:solidFill>
                  <a:schemeClr val="bg2"/>
                </a:solidFill>
                <a:latin typeface="Arial" pitchFamily="34" charset="0"/>
              </a:rPr>
              <a:pPr eaLnBrk="1" hangingPunct="1"/>
              <a:t>1</a:t>
            </a:fld>
            <a:endParaRPr lang="en-US" altLang="zh-CN" sz="1400" smtClean="0">
              <a:solidFill>
                <a:schemeClr val="bg2"/>
              </a:solidFill>
              <a:latin typeface="Arial" pitchFamily="34" charset="0"/>
            </a:endParaRPr>
          </a:p>
        </p:txBody>
      </p:sp>
      <p:sp>
        <p:nvSpPr>
          <p:cNvPr id="3075" name="Text Box 4"/>
          <p:cNvSpPr txBox="1">
            <a:spLocks noChangeArrowheads="1"/>
          </p:cNvSpPr>
          <p:nvPr/>
        </p:nvSpPr>
        <p:spPr bwMode="auto">
          <a:xfrm>
            <a:off x="1258888" y="620713"/>
            <a:ext cx="57610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rgbClr val="FF0000"/>
                </a:solidFill>
              </a:rPr>
              <a:t>图形化用户界面</a:t>
            </a:r>
          </a:p>
        </p:txBody>
      </p:sp>
      <p:sp>
        <p:nvSpPr>
          <p:cNvPr id="3076" name="Text Box 5"/>
          <p:cNvSpPr txBox="1">
            <a:spLocks noChangeArrowheads="1"/>
          </p:cNvSpPr>
          <p:nvPr/>
        </p:nvSpPr>
        <p:spPr bwMode="auto">
          <a:xfrm>
            <a:off x="2268538" y="2060575"/>
            <a:ext cx="48069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 typeface="Webdings" pitchFamily="18" charset="2"/>
              <a:buChar char="="/>
            </a:pPr>
            <a:r>
              <a:rPr lang="en-US" altLang="zh-CN" sz="2800" b="1">
                <a:solidFill>
                  <a:schemeClr val="accent2"/>
                </a:solidFill>
              </a:rPr>
              <a:t> </a:t>
            </a:r>
            <a:r>
              <a:rPr lang="en-US" altLang="zh-CN" sz="2800" b="1">
                <a:solidFill>
                  <a:schemeClr val="accent2"/>
                </a:solidFill>
                <a:hlinkClick r:id="rId2" action="ppaction://hlinksldjump"/>
              </a:rPr>
              <a:t>Java GUI</a:t>
            </a:r>
            <a:r>
              <a:rPr lang="zh-CN" altLang="en-US" sz="2800" b="1">
                <a:solidFill>
                  <a:schemeClr val="accent2"/>
                </a:solidFill>
                <a:hlinkClick r:id="rId2" action="ppaction://hlinksldjump"/>
              </a:rPr>
              <a:t>概述</a:t>
            </a:r>
            <a:endParaRPr lang="zh-CN" altLang="en-US" sz="2800" b="1">
              <a:solidFill>
                <a:schemeClr val="accent2"/>
              </a:solidFill>
            </a:endParaRPr>
          </a:p>
          <a:p>
            <a:pPr eaLnBrk="1" hangingPunct="1">
              <a:buFont typeface="Webdings" pitchFamily="18" charset="2"/>
              <a:buNone/>
            </a:pPr>
            <a:endParaRPr lang="zh-CN" altLang="en-US" sz="2800" b="1">
              <a:solidFill>
                <a:schemeClr val="accent2"/>
              </a:solidFill>
            </a:endParaRPr>
          </a:p>
          <a:p>
            <a:pPr eaLnBrk="1" hangingPunct="1">
              <a:buFont typeface="Webdings" pitchFamily="18" charset="2"/>
              <a:buNone/>
            </a:pPr>
            <a:r>
              <a:rPr lang="zh-CN" altLang="en-US" b="1">
                <a:solidFill>
                  <a:schemeClr val="accent2"/>
                </a:solidFill>
                <a:sym typeface="Webdings" pitchFamily="18" charset="2"/>
              </a:rPr>
              <a:t> </a:t>
            </a:r>
            <a:r>
              <a:rPr lang="zh-CN" altLang="en-US" sz="2800" b="1">
                <a:solidFill>
                  <a:schemeClr val="accent2"/>
                </a:solidFill>
                <a:hlinkClick r:id="rId3" action="ppaction://hlinksldjump"/>
              </a:rPr>
              <a:t>基于</a:t>
            </a:r>
            <a:r>
              <a:rPr lang="en-US" altLang="zh-CN" sz="2800" b="1">
                <a:solidFill>
                  <a:schemeClr val="accent2"/>
                </a:solidFill>
                <a:hlinkClick r:id="rId3" action="ppaction://hlinksldjump"/>
              </a:rPr>
              <a:t>Swing</a:t>
            </a:r>
            <a:r>
              <a:rPr lang="zh-CN" altLang="en-US" sz="2800" b="1">
                <a:solidFill>
                  <a:schemeClr val="accent2"/>
                </a:solidFill>
                <a:hlinkClick r:id="rId3" action="ppaction://hlinksldjump"/>
              </a:rPr>
              <a:t>的</a:t>
            </a:r>
            <a:r>
              <a:rPr lang="en-US" altLang="zh-CN" sz="2800" b="1">
                <a:solidFill>
                  <a:schemeClr val="accent2"/>
                </a:solidFill>
                <a:hlinkClick r:id="rId3" action="ppaction://hlinksldjump"/>
              </a:rPr>
              <a:t>GUI</a:t>
            </a:r>
            <a:r>
              <a:rPr lang="zh-CN" altLang="en-US" sz="2800" b="1">
                <a:solidFill>
                  <a:schemeClr val="accent2"/>
                </a:solidFill>
                <a:hlinkClick r:id="rId3" action="ppaction://hlinksldjump"/>
              </a:rPr>
              <a:t>构造方法</a:t>
            </a:r>
            <a:endParaRPr lang="zh-CN" altLang="en-US" sz="2800" b="1">
              <a:solidFill>
                <a:schemeClr val="accent2"/>
              </a:solidFill>
            </a:endParaRPr>
          </a:p>
          <a:p>
            <a:pPr eaLnBrk="1" hangingPunct="1"/>
            <a:endParaRPr lang="zh-CN" altLang="en-US" sz="2800" b="1">
              <a:solidFill>
                <a:schemeClr val="accent2"/>
              </a:solidFill>
            </a:endParaRPr>
          </a:p>
          <a:p>
            <a:pPr eaLnBrk="1" hangingPunct="1"/>
            <a:r>
              <a:rPr lang="zh-CN" altLang="en-US" sz="2800" b="1">
                <a:solidFill>
                  <a:schemeClr val="accent2"/>
                </a:solidFill>
                <a:sym typeface="Webdings" pitchFamily="18" charset="2"/>
              </a:rPr>
              <a:t></a:t>
            </a:r>
            <a:r>
              <a:rPr lang="zh-CN" altLang="en-US" sz="2800" b="1">
                <a:solidFill>
                  <a:schemeClr val="accent2"/>
                </a:solidFill>
              </a:rPr>
              <a:t> </a:t>
            </a:r>
            <a:r>
              <a:rPr lang="en-US" altLang="zh-CN" sz="2800" b="1">
                <a:solidFill>
                  <a:schemeClr val="accent2"/>
                </a:solidFill>
                <a:hlinkClick r:id="rId4" action="ppaction://hlinksldjump"/>
              </a:rPr>
              <a:t>AWT</a:t>
            </a:r>
            <a:r>
              <a:rPr lang="zh-CN" altLang="zh-CN" sz="2800" b="1">
                <a:solidFill>
                  <a:schemeClr val="accent2"/>
                </a:solidFill>
                <a:hlinkClick r:id="rId4" action="ppaction://hlinksldjump"/>
              </a:rPr>
              <a:t>事件处理模型</a:t>
            </a:r>
            <a:endParaRPr lang="zh-CN" altLang="zh-CN" sz="2800" b="1">
              <a:solidFill>
                <a:schemeClr val="accent2"/>
              </a:solidFill>
            </a:endParaRPr>
          </a:p>
          <a:p>
            <a:pPr eaLnBrk="1" hangingPunct="1"/>
            <a:endParaRPr lang="zh-CN" altLang="zh-CN" sz="2800" b="1">
              <a:solidFill>
                <a:schemeClr val="accent2"/>
              </a:solidFill>
            </a:endParaRPr>
          </a:p>
          <a:p>
            <a:pPr eaLnBrk="1" hangingPunct="1"/>
            <a:r>
              <a:rPr lang="zh-CN" altLang="zh-CN" sz="2800" b="1">
                <a:solidFill>
                  <a:schemeClr val="accent2"/>
                </a:solidFill>
                <a:sym typeface="Webdings" pitchFamily="18" charset="2"/>
              </a:rPr>
              <a:t></a:t>
            </a:r>
            <a:r>
              <a:rPr lang="zh-CN" altLang="en-US" sz="2800" b="1">
                <a:solidFill>
                  <a:schemeClr val="accent2"/>
                </a:solidFill>
              </a:rPr>
              <a:t> </a:t>
            </a:r>
            <a:r>
              <a:rPr lang="en-US" altLang="zh-CN" sz="2800" b="1">
                <a:solidFill>
                  <a:schemeClr val="accent2"/>
                </a:solidFill>
                <a:hlinkClick r:id="rId5" action="ppaction://hlinksldjump"/>
              </a:rPr>
              <a:t>Swing</a:t>
            </a:r>
            <a:r>
              <a:rPr lang="zh-CN" altLang="en-US" sz="2800" b="1">
                <a:solidFill>
                  <a:schemeClr val="accent2"/>
                </a:solidFill>
                <a:hlinkClick r:id="rId5" action="ppaction://hlinksldjump"/>
              </a:rPr>
              <a:t>组件</a:t>
            </a:r>
            <a:endParaRPr lang="zh-CN" altLang="en-US" sz="2800" b="1">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96C5A92-F7A9-484D-AE37-A9C86D4E824B}" type="slidenum">
              <a:rPr lang="en-US" altLang="zh-CN" sz="1400" smtClean="0">
                <a:solidFill>
                  <a:schemeClr val="bg2"/>
                </a:solidFill>
                <a:latin typeface="Arial" pitchFamily="34" charset="0"/>
              </a:rPr>
              <a:pPr eaLnBrk="1" hangingPunct="1"/>
              <a:t>10</a:t>
            </a:fld>
            <a:endParaRPr lang="en-US" altLang="zh-CN" sz="1400" smtClean="0">
              <a:solidFill>
                <a:schemeClr val="bg2"/>
              </a:solidFill>
              <a:latin typeface="Arial" pitchFamily="34" charset="0"/>
            </a:endParaRPr>
          </a:p>
        </p:txBody>
      </p:sp>
      <p:sp>
        <p:nvSpPr>
          <p:cNvPr id="12291" name="Text Box 3"/>
          <p:cNvSpPr txBox="1">
            <a:spLocks noChangeArrowheads="1"/>
          </p:cNvSpPr>
          <p:nvPr/>
        </p:nvSpPr>
        <p:spPr bwMode="auto">
          <a:xfrm>
            <a:off x="838200" y="1763713"/>
            <a:ext cx="8005763"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179388" indent="3175"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b="1" dirty="0">
                <a:solidFill>
                  <a:schemeClr val="accent2"/>
                </a:solidFill>
              </a:rPr>
              <a:t>使用</a:t>
            </a:r>
            <a:r>
              <a:rPr lang="en-US" altLang="zh-CN" b="1" dirty="0" err="1">
                <a:solidFill>
                  <a:schemeClr val="accent2"/>
                </a:solidFill>
              </a:rPr>
              <a:t>UIManager.setLookAndFeel</a:t>
            </a:r>
            <a:r>
              <a:rPr lang="en-US" altLang="zh-CN" b="1" dirty="0">
                <a:solidFill>
                  <a:schemeClr val="accent2"/>
                </a:solidFill>
              </a:rPr>
              <a:t>( ) </a:t>
            </a:r>
            <a:r>
              <a:rPr lang="zh-CN" altLang="en-US" b="1" dirty="0">
                <a:solidFill>
                  <a:schemeClr val="accent2"/>
                </a:solidFill>
              </a:rPr>
              <a:t>方法进行设置。</a:t>
            </a:r>
          </a:p>
          <a:p>
            <a:pPr eaLnBrk="1" hangingPunct="1"/>
            <a:r>
              <a:rPr lang="zh-CN" altLang="en-US" b="1" dirty="0">
                <a:solidFill>
                  <a:schemeClr val="accent2"/>
                </a:solidFill>
              </a:rPr>
              <a:t>在该方法中可以使用的参数：</a:t>
            </a:r>
          </a:p>
          <a:p>
            <a:pPr eaLnBrk="1" hangingPunct="1"/>
            <a:r>
              <a:rPr lang="en-US" altLang="zh-CN" b="1" dirty="0" err="1">
                <a:solidFill>
                  <a:schemeClr val="accent2"/>
                </a:solidFill>
              </a:rPr>
              <a:t>UIManager.getCrossPlatformLookAndFeelClassName</a:t>
            </a:r>
            <a:r>
              <a:rPr lang="en-US" altLang="zh-CN" b="1" dirty="0">
                <a:solidFill>
                  <a:schemeClr val="accent2"/>
                </a:solidFill>
              </a:rPr>
              <a:t>()</a:t>
            </a:r>
          </a:p>
          <a:p>
            <a:pPr eaLnBrk="1" hangingPunct="1"/>
            <a:r>
              <a:rPr lang="en-US" altLang="zh-CN" b="1" dirty="0">
                <a:solidFill>
                  <a:schemeClr val="accent2"/>
                </a:solidFill>
              </a:rPr>
              <a:t>	 —Java Look &amp; Feel</a:t>
            </a:r>
          </a:p>
          <a:p>
            <a:pPr eaLnBrk="1" hangingPunct="1"/>
            <a:r>
              <a:rPr lang="en-US" altLang="zh-CN" b="1" dirty="0" err="1">
                <a:solidFill>
                  <a:schemeClr val="accent2"/>
                </a:solidFill>
              </a:rPr>
              <a:t>UIManager.getSystemLookAndFeelClassName</a:t>
            </a:r>
            <a:r>
              <a:rPr lang="en-US" altLang="zh-CN" b="1" dirty="0">
                <a:solidFill>
                  <a:schemeClr val="accent2"/>
                </a:solidFill>
              </a:rPr>
              <a:t>()</a:t>
            </a:r>
          </a:p>
          <a:p>
            <a:pPr eaLnBrk="1" hangingPunct="1"/>
            <a:r>
              <a:rPr lang="en-US" altLang="zh-CN" b="1" dirty="0">
                <a:solidFill>
                  <a:schemeClr val="accent2"/>
                </a:solidFill>
              </a:rPr>
              <a:t>	 —</a:t>
            </a:r>
            <a:r>
              <a:rPr lang="zh-CN" altLang="en-US" b="1" dirty="0">
                <a:solidFill>
                  <a:schemeClr val="accent2"/>
                </a:solidFill>
              </a:rPr>
              <a:t>当前平台的</a:t>
            </a:r>
            <a:r>
              <a:rPr lang="en-US" altLang="zh-CN" b="1" dirty="0">
                <a:solidFill>
                  <a:schemeClr val="accent2"/>
                </a:solidFill>
              </a:rPr>
              <a:t>Look &amp; Feel</a:t>
            </a:r>
          </a:p>
          <a:p>
            <a:pPr eaLnBrk="1" hangingPunct="1"/>
            <a:r>
              <a:rPr lang="en-US" altLang="zh-CN" b="1" dirty="0">
                <a:solidFill>
                  <a:schemeClr val="accent2"/>
                </a:solidFill>
              </a:rPr>
              <a:t>"</a:t>
            </a:r>
            <a:r>
              <a:rPr lang="en-US" altLang="zh-CN" b="1" dirty="0" err="1">
                <a:solidFill>
                  <a:schemeClr val="accent2"/>
                </a:solidFill>
              </a:rPr>
              <a:t>javax.swing.plaf.metal.MetalLookAndFeel</a:t>
            </a:r>
            <a:r>
              <a:rPr lang="en-US" altLang="zh-CN" b="1" dirty="0">
                <a:solidFill>
                  <a:schemeClr val="accent2"/>
                </a:solidFill>
              </a:rPr>
              <a:t>" </a:t>
            </a:r>
          </a:p>
          <a:p>
            <a:pPr lvl="1" eaLnBrk="1" hangingPunct="1"/>
            <a:r>
              <a:rPr lang="en-US" altLang="zh-CN" b="1" dirty="0">
                <a:solidFill>
                  <a:schemeClr val="accent2"/>
                </a:solidFill>
              </a:rPr>
              <a:t>	 —</a:t>
            </a:r>
            <a:r>
              <a:rPr lang="en-US" altLang="zh-CN" dirty="0"/>
              <a:t> </a:t>
            </a:r>
            <a:r>
              <a:rPr lang="en-US" altLang="zh-CN" b="1" dirty="0">
                <a:solidFill>
                  <a:schemeClr val="accent2"/>
                </a:solidFill>
              </a:rPr>
              <a:t>Java Look &amp; Feel</a:t>
            </a:r>
          </a:p>
          <a:p>
            <a:pPr eaLnBrk="1" hangingPunct="1"/>
            <a:r>
              <a:rPr lang="en-US" altLang="zh-CN" b="1" dirty="0">
                <a:solidFill>
                  <a:schemeClr val="accent2"/>
                </a:solidFill>
              </a:rPr>
              <a:t>"</a:t>
            </a:r>
            <a:r>
              <a:rPr lang="en-US" altLang="zh-CN" b="1" dirty="0" err="1">
                <a:solidFill>
                  <a:schemeClr val="accent2"/>
                </a:solidFill>
              </a:rPr>
              <a:t>com.sun.java.swing.plaf.windows.WindowsLookAndFeel</a:t>
            </a:r>
            <a:r>
              <a:rPr lang="en-US" altLang="zh-CN" b="1" dirty="0">
                <a:solidFill>
                  <a:schemeClr val="accent2"/>
                </a:solidFill>
              </a:rPr>
              <a:t>" </a:t>
            </a:r>
          </a:p>
          <a:p>
            <a:pPr lvl="1" eaLnBrk="1" hangingPunct="1"/>
            <a:r>
              <a:rPr lang="en-US" altLang="zh-CN" b="1" dirty="0">
                <a:solidFill>
                  <a:schemeClr val="accent2"/>
                </a:solidFill>
              </a:rPr>
              <a:t>	 —</a:t>
            </a:r>
            <a:r>
              <a:rPr lang="en-US" altLang="zh-CN" dirty="0"/>
              <a:t> </a:t>
            </a:r>
            <a:r>
              <a:rPr lang="en-US" altLang="zh-CN" b="1" dirty="0">
                <a:solidFill>
                  <a:schemeClr val="accent2"/>
                </a:solidFill>
              </a:rPr>
              <a:t>Windows Look &amp; Feel</a:t>
            </a:r>
          </a:p>
          <a:p>
            <a:pPr lvl="1" eaLnBrk="1" hangingPunct="1"/>
            <a:r>
              <a:rPr lang="en-US" altLang="zh-CN" b="1" dirty="0">
                <a:solidFill>
                  <a:schemeClr val="accent2"/>
                </a:solidFill>
              </a:rPr>
              <a:t>"</a:t>
            </a:r>
            <a:r>
              <a:rPr lang="en-US" altLang="zh-CN" b="1" dirty="0" err="1">
                <a:solidFill>
                  <a:schemeClr val="accent2"/>
                </a:solidFill>
              </a:rPr>
              <a:t>com.sun.java.swing.plaf.mac.MacLookAndFeel</a:t>
            </a:r>
            <a:r>
              <a:rPr lang="en-US" altLang="zh-CN" b="1" dirty="0">
                <a:solidFill>
                  <a:schemeClr val="accent2"/>
                </a:solidFill>
              </a:rPr>
              <a:t>" </a:t>
            </a:r>
          </a:p>
          <a:p>
            <a:pPr lvl="1" eaLnBrk="1" hangingPunct="1"/>
            <a:r>
              <a:rPr lang="en-US" altLang="zh-CN" b="1" dirty="0">
                <a:solidFill>
                  <a:schemeClr val="accent2"/>
                </a:solidFill>
              </a:rPr>
              <a:t>	 —</a:t>
            </a:r>
            <a:r>
              <a:rPr lang="en-US" altLang="zh-CN" dirty="0"/>
              <a:t> </a:t>
            </a:r>
            <a:r>
              <a:rPr lang="en-US" altLang="zh-CN" b="1" dirty="0">
                <a:solidFill>
                  <a:schemeClr val="accent2"/>
                </a:solidFill>
              </a:rPr>
              <a:t>Mac OS Look &amp; Feel</a:t>
            </a:r>
          </a:p>
        </p:txBody>
      </p:sp>
      <p:sp>
        <p:nvSpPr>
          <p:cNvPr id="12292" name="Rectangle 2"/>
          <p:cNvSpPr>
            <a:spLocks noChangeArrowheads="1"/>
          </p:cNvSpPr>
          <p:nvPr/>
        </p:nvSpPr>
        <p:spPr bwMode="auto">
          <a:xfrm>
            <a:off x="1331913" y="620713"/>
            <a:ext cx="6769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dirty="0"/>
              <a:t>Swing</a:t>
            </a:r>
            <a:r>
              <a:rPr lang="zh-CN" altLang="en-US" sz="4000" b="1" dirty="0"/>
              <a:t>中的</a:t>
            </a:r>
            <a:r>
              <a:rPr lang="en-US" altLang="zh-CN" sz="4000" b="1" dirty="0"/>
              <a:t>Look &amp; Feel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316F99-C853-4430-8C31-B7DB12CF7A5A}" type="slidenum">
              <a:rPr lang="en-US" altLang="zh-CN" sz="1400" smtClean="0">
                <a:solidFill>
                  <a:schemeClr val="bg2"/>
                </a:solidFill>
                <a:latin typeface="Arial" pitchFamily="34" charset="0"/>
              </a:rPr>
              <a:pPr eaLnBrk="1" hangingPunct="1"/>
              <a:t>11</a:t>
            </a:fld>
            <a:endParaRPr lang="en-US" altLang="zh-CN" sz="1400" smtClean="0">
              <a:solidFill>
                <a:schemeClr val="bg2"/>
              </a:solidFill>
              <a:latin typeface="Arial" pitchFamily="34" charset="0"/>
            </a:endParaRPr>
          </a:p>
        </p:txBody>
      </p:sp>
      <p:sp>
        <p:nvSpPr>
          <p:cNvPr id="13315" name="Rectangle 2"/>
          <p:cNvSpPr>
            <a:spLocks noGrp="1" noChangeArrowheads="1"/>
          </p:cNvSpPr>
          <p:nvPr>
            <p:ph type="title"/>
          </p:nvPr>
        </p:nvSpPr>
        <p:spPr>
          <a:xfrm>
            <a:off x="1258888" y="228600"/>
            <a:ext cx="6919912" cy="1143000"/>
          </a:xfrm>
        </p:spPr>
        <p:txBody>
          <a:bodyPr/>
          <a:lstStyle/>
          <a:p>
            <a:pPr eaLnBrk="1" hangingPunct="1"/>
            <a:r>
              <a:rPr lang="zh-CN" altLang="en-US" b="1" smtClean="0">
                <a:solidFill>
                  <a:schemeClr val="tx1"/>
                </a:solidFill>
                <a:latin typeface="Times New Roman" pitchFamily="18" charset="0"/>
              </a:rPr>
              <a:t>常用容器</a:t>
            </a:r>
          </a:p>
        </p:txBody>
      </p:sp>
      <p:sp>
        <p:nvSpPr>
          <p:cNvPr id="13316" name="Rectangle 3"/>
          <p:cNvSpPr>
            <a:spLocks noGrp="1" noChangeArrowheads="1"/>
          </p:cNvSpPr>
          <p:nvPr>
            <p:ph type="body" idx="1"/>
          </p:nvPr>
        </p:nvSpPr>
        <p:spPr>
          <a:xfrm>
            <a:off x="641672" y="1628800"/>
            <a:ext cx="8178800" cy="3414713"/>
          </a:xfrm>
        </p:spPr>
        <p:txBody>
          <a:bodyPr/>
          <a:lstStyle/>
          <a:p>
            <a:pPr eaLnBrk="1" hangingPunct="1">
              <a:buFont typeface="Monotype Sorts" pitchFamily="2" charset="2"/>
              <a:buNone/>
            </a:pPr>
            <a:r>
              <a:rPr lang="en-US" altLang="zh-CN" sz="2800" b="1" dirty="0" smtClean="0">
                <a:solidFill>
                  <a:schemeClr val="accent2"/>
                </a:solidFill>
                <a:latin typeface="Times New Roman" pitchFamily="18" charset="0"/>
                <a:sym typeface="Wingdings" pitchFamily="2" charset="2"/>
              </a:rPr>
              <a:t></a:t>
            </a:r>
            <a:r>
              <a:rPr lang="zh-CN" altLang="en-US" sz="2800" b="1" dirty="0" smtClean="0">
                <a:solidFill>
                  <a:schemeClr val="accent2"/>
                </a:solidFill>
                <a:latin typeface="Times New Roman" pitchFamily="18" charset="0"/>
                <a:sym typeface="Wingdings" pitchFamily="2" charset="2"/>
              </a:rPr>
              <a:t>组成</a:t>
            </a:r>
            <a:r>
              <a:rPr lang="en-US" altLang="zh-CN" sz="2800" b="1" dirty="0" smtClean="0">
                <a:solidFill>
                  <a:schemeClr val="accent2"/>
                </a:solidFill>
                <a:latin typeface="Times New Roman" pitchFamily="18" charset="0"/>
                <a:sym typeface="Wingdings" pitchFamily="2" charset="2"/>
              </a:rPr>
              <a:t>GUI</a:t>
            </a:r>
            <a:r>
              <a:rPr lang="zh-CN" altLang="en-US" sz="2800" b="1" dirty="0" smtClean="0">
                <a:solidFill>
                  <a:schemeClr val="accent2"/>
                </a:solidFill>
                <a:latin typeface="Times New Roman" pitchFamily="18" charset="0"/>
                <a:sym typeface="Wingdings" pitchFamily="2" charset="2"/>
              </a:rPr>
              <a:t>的组件如按钮、标签等，不能独立使用，必须放在容器内。</a:t>
            </a:r>
          </a:p>
          <a:p>
            <a:pPr eaLnBrk="1" hangingPunct="1">
              <a:buFont typeface="Monotype Sorts" pitchFamily="2" charset="2"/>
              <a:buNone/>
            </a:pPr>
            <a:r>
              <a:rPr lang="en-US" altLang="zh-CN" sz="2800" b="1" dirty="0" smtClean="0">
                <a:solidFill>
                  <a:schemeClr val="accent2"/>
                </a:solidFill>
                <a:latin typeface="Times New Roman" pitchFamily="18" charset="0"/>
                <a:sym typeface="Wingdings" pitchFamily="2" charset="2"/>
              </a:rPr>
              <a:t></a:t>
            </a:r>
            <a:r>
              <a:rPr lang="zh-CN" altLang="en-US" sz="2800" b="1" dirty="0" smtClean="0">
                <a:solidFill>
                  <a:schemeClr val="accent2"/>
                </a:solidFill>
                <a:latin typeface="Times New Roman" pitchFamily="18" charset="0"/>
              </a:rPr>
              <a:t>容器本身也是一个组件，具有组件的所有性质，另外还具有容纳其它组件的功能。</a:t>
            </a:r>
          </a:p>
          <a:p>
            <a:pPr eaLnBrk="1" hangingPunct="1">
              <a:buFont typeface="Monotype Sorts" pitchFamily="2" charset="2"/>
              <a:buNone/>
            </a:pPr>
            <a:r>
              <a:rPr lang="zh-CN" altLang="en-US" sz="2800" b="1" dirty="0" smtClean="0">
                <a:solidFill>
                  <a:schemeClr val="accent2"/>
                </a:solidFill>
                <a:latin typeface="Times New Roman" pitchFamily="18" charset="0"/>
                <a:sym typeface="Wingdings" pitchFamily="2" charset="2"/>
              </a:rPr>
              <a:t></a:t>
            </a:r>
            <a:r>
              <a:rPr lang="zh-CN" altLang="en-US" sz="2800" b="1" dirty="0" smtClean="0">
                <a:solidFill>
                  <a:schemeClr val="accent2"/>
                </a:solidFill>
                <a:latin typeface="Times New Roman" pitchFamily="18" charset="0"/>
              </a:rPr>
              <a:t>所有的组件都可以通过</a:t>
            </a:r>
            <a:r>
              <a:rPr lang="en-US" altLang="zh-CN" sz="2800" b="1" dirty="0" smtClean="0">
                <a:solidFill>
                  <a:schemeClr val="accent2"/>
                </a:solidFill>
                <a:latin typeface="Times New Roman" pitchFamily="18" charset="0"/>
              </a:rPr>
              <a:t>add()</a:t>
            </a:r>
            <a:r>
              <a:rPr lang="zh-CN" altLang="en-US" sz="2800" b="1" dirty="0" smtClean="0">
                <a:solidFill>
                  <a:schemeClr val="accent2"/>
                </a:solidFill>
                <a:latin typeface="Times New Roman" pitchFamily="18" charset="0"/>
              </a:rPr>
              <a:t>方法向容器中添加。</a:t>
            </a:r>
          </a:p>
          <a:p>
            <a:pPr eaLnBrk="1" hangingPunct="1">
              <a:buFont typeface="Monotype Sorts" pitchFamily="2" charset="2"/>
              <a:buNone/>
            </a:pPr>
            <a:r>
              <a:rPr lang="zh-CN" altLang="en-US" sz="2800" b="1" dirty="0" smtClean="0">
                <a:solidFill>
                  <a:schemeClr val="accent2"/>
                </a:solidFill>
                <a:latin typeface="Times New Roman" pitchFamily="18" charset="0"/>
                <a:sym typeface="Wingdings" pitchFamily="2" charset="2"/>
              </a:rPr>
              <a:t></a:t>
            </a:r>
            <a:r>
              <a:rPr lang="zh-CN" altLang="en-US" sz="2800" b="1" dirty="0" smtClean="0">
                <a:solidFill>
                  <a:schemeClr val="accent2"/>
                </a:solidFill>
                <a:latin typeface="Times New Roman" pitchFamily="18" charset="0"/>
              </a:rPr>
              <a:t>在</a:t>
            </a:r>
            <a:r>
              <a:rPr lang="en-US" altLang="zh-CN" sz="2800" b="1" dirty="0" smtClean="0">
                <a:solidFill>
                  <a:schemeClr val="accent2"/>
                </a:solidFill>
                <a:latin typeface="Times New Roman" pitchFamily="18" charset="0"/>
              </a:rPr>
              <a:t>Swing</a:t>
            </a:r>
            <a:r>
              <a:rPr lang="zh-CN" altLang="en-US" sz="2800" b="1" dirty="0" smtClean="0">
                <a:solidFill>
                  <a:schemeClr val="accent2"/>
                </a:solidFill>
                <a:latin typeface="Times New Roman" pitchFamily="18" charset="0"/>
              </a:rPr>
              <a:t>中，常用的三种类型的容器是</a:t>
            </a:r>
            <a:r>
              <a:rPr lang="en-US" altLang="zh-CN" sz="2800" b="1" dirty="0" err="1" smtClean="0">
                <a:solidFill>
                  <a:schemeClr val="accent2"/>
                </a:solidFill>
                <a:latin typeface="Times New Roman" pitchFamily="18" charset="0"/>
              </a:rPr>
              <a:t>JFrame</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JPanel</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JApplet</a:t>
            </a:r>
            <a:r>
              <a:rPr lang="zh-CN" altLang="en-US" sz="2800" b="1" dirty="0" smtClean="0">
                <a:solidFill>
                  <a:schemeClr val="accent2"/>
                </a:solidFill>
                <a:latin typeface="Times New Roman"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217CCD1-E214-4DD6-986D-05E4A3BE020C}" type="slidenum">
              <a:rPr lang="en-US" altLang="zh-CN" sz="1400" smtClean="0">
                <a:solidFill>
                  <a:schemeClr val="bg2"/>
                </a:solidFill>
                <a:latin typeface="Arial" pitchFamily="34" charset="0"/>
              </a:rPr>
              <a:pPr eaLnBrk="1" hangingPunct="1"/>
              <a:t>12</a:t>
            </a:fld>
            <a:endParaRPr lang="en-US" altLang="zh-CN" sz="1400" smtClean="0">
              <a:solidFill>
                <a:schemeClr val="bg2"/>
              </a:solidFill>
              <a:latin typeface="Arial" pitchFamily="34" charset="0"/>
            </a:endParaRPr>
          </a:p>
        </p:txBody>
      </p:sp>
      <p:sp>
        <p:nvSpPr>
          <p:cNvPr id="14339" name="Rectangle 2"/>
          <p:cNvSpPr>
            <a:spLocks noGrp="1" noChangeArrowheads="1"/>
          </p:cNvSpPr>
          <p:nvPr>
            <p:ph type="title"/>
          </p:nvPr>
        </p:nvSpPr>
        <p:spPr>
          <a:xfrm>
            <a:off x="1258888" y="228600"/>
            <a:ext cx="6919912" cy="1143000"/>
          </a:xfrm>
        </p:spPr>
        <p:txBody>
          <a:bodyPr/>
          <a:lstStyle/>
          <a:p>
            <a:pPr eaLnBrk="1" hangingPunct="1"/>
            <a:r>
              <a:rPr lang="zh-CN" altLang="en-US" b="1" smtClean="0">
                <a:solidFill>
                  <a:schemeClr val="tx1"/>
                </a:solidFill>
                <a:latin typeface="Times New Roman" pitchFamily="18" charset="0"/>
              </a:rPr>
              <a:t>顶层容器</a:t>
            </a:r>
          </a:p>
        </p:txBody>
      </p:sp>
      <p:sp>
        <p:nvSpPr>
          <p:cNvPr id="14340" name="Rectangle 3"/>
          <p:cNvSpPr>
            <a:spLocks noGrp="1" noChangeArrowheads="1"/>
          </p:cNvSpPr>
          <p:nvPr>
            <p:ph type="body" idx="1"/>
          </p:nvPr>
        </p:nvSpPr>
        <p:spPr>
          <a:xfrm>
            <a:off x="539552" y="1628800"/>
            <a:ext cx="8507413" cy="4895850"/>
          </a:xfrm>
        </p:spPr>
        <p:txBody>
          <a:bodyPr/>
          <a:lstStyle/>
          <a:p>
            <a:pPr eaLnBrk="1" hangingPunct="1">
              <a:lnSpc>
                <a:spcPct val="90000"/>
              </a:lnSpc>
              <a:buFont typeface="Monotype Sorts" pitchFamily="2" charset="2"/>
              <a:buNone/>
            </a:pPr>
            <a:r>
              <a:rPr lang="en-US" altLang="zh-CN" sz="2800" b="1" dirty="0" smtClean="0">
                <a:solidFill>
                  <a:schemeClr val="accent2"/>
                </a:solidFill>
                <a:latin typeface="Times New Roman" pitchFamily="18" charset="0"/>
                <a:sym typeface="Wingdings" pitchFamily="2" charset="2"/>
              </a:rPr>
              <a:t>Swing GUI</a:t>
            </a:r>
            <a:r>
              <a:rPr lang="zh-CN" altLang="en-US" sz="2800" b="1" dirty="0" smtClean="0">
                <a:solidFill>
                  <a:schemeClr val="accent2"/>
                </a:solidFill>
                <a:latin typeface="Times New Roman" pitchFamily="18" charset="0"/>
                <a:sym typeface="Wingdings" pitchFamily="2" charset="2"/>
              </a:rPr>
              <a:t>形成顶层容器</a:t>
            </a:r>
            <a:r>
              <a:rPr lang="en-US" altLang="zh-CN" sz="2800" b="1" dirty="0" smtClean="0">
                <a:solidFill>
                  <a:schemeClr val="accent2"/>
                </a:solidFill>
                <a:latin typeface="Times New Roman" pitchFamily="18" charset="0"/>
                <a:sym typeface="Wingdings" pitchFamily="2" charset="2"/>
              </a:rPr>
              <a:t>-</a:t>
            </a:r>
            <a:r>
              <a:rPr lang="zh-CN" altLang="en-US" sz="2800" b="1" dirty="0" smtClean="0">
                <a:solidFill>
                  <a:schemeClr val="accent2"/>
                </a:solidFill>
                <a:latin typeface="Times New Roman" pitchFamily="18" charset="0"/>
                <a:sym typeface="Wingdings" pitchFamily="2" charset="2"/>
              </a:rPr>
              <a:t>中间层容器</a:t>
            </a:r>
            <a:r>
              <a:rPr lang="en-US" altLang="zh-CN" sz="2800" b="1" dirty="0" smtClean="0">
                <a:solidFill>
                  <a:schemeClr val="accent2"/>
                </a:solidFill>
                <a:latin typeface="Times New Roman" pitchFamily="18" charset="0"/>
                <a:sym typeface="Wingdings" pitchFamily="2" charset="2"/>
              </a:rPr>
              <a:t>-</a:t>
            </a:r>
            <a:r>
              <a:rPr lang="zh-CN" altLang="en-US" sz="2800" b="1" dirty="0" smtClean="0">
                <a:solidFill>
                  <a:schemeClr val="accent2"/>
                </a:solidFill>
                <a:latin typeface="Times New Roman" pitchFamily="18" charset="0"/>
                <a:sym typeface="Wingdings" pitchFamily="2" charset="2"/>
              </a:rPr>
              <a:t>基本组件的层次包容关系。</a:t>
            </a:r>
            <a:endParaRPr lang="zh-CN" altLang="en-US" sz="2800" b="1" dirty="0" smtClean="0">
              <a:solidFill>
                <a:schemeClr val="accent2"/>
              </a:solidFill>
              <a:sym typeface="Wingdings" pitchFamily="2" charset="2"/>
            </a:endParaRPr>
          </a:p>
          <a:p>
            <a:pPr eaLnBrk="1" hangingPunct="1">
              <a:lnSpc>
                <a:spcPct val="90000"/>
              </a:lnSpc>
              <a:spcBef>
                <a:spcPct val="40000"/>
              </a:spcBef>
              <a:buFont typeface="Monotype Sorts" pitchFamily="2" charset="2"/>
              <a:buNone/>
            </a:pPr>
            <a:r>
              <a:rPr lang="en-US" altLang="zh-CN" sz="2800" b="1" dirty="0" smtClean="0">
                <a:solidFill>
                  <a:schemeClr val="accent2"/>
                </a:solidFill>
                <a:sym typeface="Wingdings" pitchFamily="2" charset="2"/>
              </a:rPr>
              <a:t></a:t>
            </a:r>
            <a:r>
              <a:rPr lang="zh-CN" altLang="en-US" sz="2800" b="1" dirty="0" smtClean="0">
                <a:solidFill>
                  <a:schemeClr val="accent2"/>
                </a:solidFill>
                <a:latin typeface="Times New Roman" pitchFamily="18" charset="0"/>
              </a:rPr>
              <a:t>具有</a:t>
            </a:r>
            <a:r>
              <a:rPr lang="en-US" altLang="zh-CN" sz="2800" b="1" dirty="0" smtClean="0">
                <a:solidFill>
                  <a:schemeClr val="accent2"/>
                </a:solidFill>
                <a:latin typeface="Times New Roman" pitchFamily="18" charset="0"/>
              </a:rPr>
              <a:t>Swing GUI</a:t>
            </a:r>
            <a:r>
              <a:rPr lang="zh-CN" altLang="en-US" sz="2800" b="1" dirty="0" smtClean="0">
                <a:solidFill>
                  <a:schemeClr val="accent2"/>
                </a:solidFill>
                <a:latin typeface="Times New Roman" pitchFamily="18" charset="0"/>
              </a:rPr>
              <a:t>的应用必须至少有一个顶层容器，它提供了所包含组件需要的绘制与事件处理功能。</a:t>
            </a:r>
            <a:r>
              <a:rPr lang="zh-CN" altLang="en-US" sz="2800" b="1" dirty="0" smtClean="0">
                <a:solidFill>
                  <a:schemeClr val="accent2"/>
                </a:solidFill>
                <a:latin typeface="Times New Roman" pitchFamily="18" charset="0"/>
                <a:sym typeface="Wingdings" pitchFamily="2" charset="2"/>
              </a:rPr>
              <a:t>对于多数应用，</a:t>
            </a:r>
            <a:r>
              <a:rPr lang="zh-CN" altLang="en-US" sz="2800" b="1" dirty="0" smtClean="0">
                <a:solidFill>
                  <a:schemeClr val="accent2"/>
                </a:solidFill>
                <a:latin typeface="Times New Roman" pitchFamily="18" charset="0"/>
              </a:rPr>
              <a:t>顶层容器是</a:t>
            </a:r>
            <a:r>
              <a:rPr lang="en-US" altLang="zh-CN" sz="2800" b="1" dirty="0" err="1" smtClean="0">
                <a:solidFill>
                  <a:schemeClr val="accent2"/>
                </a:solidFill>
                <a:latin typeface="Times New Roman" pitchFamily="18" charset="0"/>
              </a:rPr>
              <a:t>JFrame</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JDialog</a:t>
            </a:r>
            <a:r>
              <a:rPr lang="zh-CN" altLang="en-US" sz="2800" b="1" dirty="0" smtClean="0">
                <a:solidFill>
                  <a:schemeClr val="accent2"/>
                </a:solidFill>
                <a:latin typeface="Times New Roman" pitchFamily="18" charset="0"/>
              </a:rPr>
              <a:t>或</a:t>
            </a:r>
            <a:r>
              <a:rPr lang="en-US" altLang="zh-CN" sz="2800" b="1" dirty="0" err="1" smtClean="0">
                <a:solidFill>
                  <a:schemeClr val="accent2"/>
                </a:solidFill>
                <a:latin typeface="Times New Roman" pitchFamily="18" charset="0"/>
              </a:rPr>
              <a:t>JApplet</a:t>
            </a:r>
            <a:r>
              <a:rPr lang="zh-CN" altLang="en-US" sz="2800" b="1" dirty="0" smtClean="0">
                <a:solidFill>
                  <a:schemeClr val="accent2"/>
                </a:solidFill>
                <a:latin typeface="Times New Roman" pitchFamily="18" charset="0"/>
              </a:rPr>
              <a:t>的实例。</a:t>
            </a:r>
          </a:p>
          <a:p>
            <a:pPr eaLnBrk="1" hangingPunct="1">
              <a:lnSpc>
                <a:spcPct val="90000"/>
              </a:lnSpc>
              <a:spcBef>
                <a:spcPct val="40000"/>
              </a:spcBef>
              <a:buFont typeface="Wingdings" pitchFamily="2" charset="2"/>
              <a:buChar char="u"/>
            </a:pPr>
            <a:r>
              <a:rPr lang="zh-CN" altLang="en-US" sz="2800" b="1" dirty="0" smtClean="0">
                <a:solidFill>
                  <a:schemeClr val="accent2"/>
                </a:solidFill>
                <a:latin typeface="Times New Roman" pitchFamily="18" charset="0"/>
              </a:rPr>
              <a:t>中间层容器是由通用容器构成，主要是为了简化组件的布局，常用组件为</a:t>
            </a:r>
            <a:r>
              <a:rPr lang="en-US" altLang="zh-CN" sz="2800" b="1" dirty="0" err="1" smtClean="0">
                <a:solidFill>
                  <a:schemeClr val="accent2"/>
                </a:solidFill>
                <a:latin typeface="Times New Roman" pitchFamily="18" charset="0"/>
              </a:rPr>
              <a:t>JPanel</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JScrollPane</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JTabbedPane</a:t>
            </a:r>
            <a:r>
              <a:rPr lang="zh-CN" altLang="en-US" sz="2800" b="1" dirty="0" smtClean="0">
                <a:solidFill>
                  <a:schemeClr val="accent2"/>
                </a:solidFill>
                <a:latin typeface="Times New Roman" pitchFamily="18" charset="0"/>
              </a:rPr>
              <a:t>。</a:t>
            </a:r>
          </a:p>
          <a:p>
            <a:pPr eaLnBrk="1" hangingPunct="1">
              <a:lnSpc>
                <a:spcPct val="90000"/>
              </a:lnSpc>
              <a:spcBef>
                <a:spcPct val="40000"/>
              </a:spcBef>
              <a:buFont typeface="Wingdings" pitchFamily="2" charset="2"/>
              <a:buChar char="u"/>
            </a:pPr>
            <a:r>
              <a:rPr lang="zh-CN" altLang="en-US" sz="2800" b="1" dirty="0" smtClean="0">
                <a:solidFill>
                  <a:schemeClr val="accent2"/>
                </a:solidFill>
                <a:latin typeface="Times New Roman" pitchFamily="18" charset="0"/>
              </a:rPr>
              <a:t>基本组件是直接向用户展示信息或获取用户输入的组件。</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6F9A922-D191-4EAF-9665-AE7FC07F4730}" type="slidenum">
              <a:rPr lang="en-US" altLang="zh-CN" sz="1400" smtClean="0">
                <a:solidFill>
                  <a:schemeClr val="bg2"/>
                </a:solidFill>
                <a:latin typeface="Arial" pitchFamily="34" charset="0"/>
              </a:rPr>
              <a:pPr eaLnBrk="1" hangingPunct="1"/>
              <a:t>13</a:t>
            </a:fld>
            <a:endParaRPr lang="en-US" altLang="zh-CN" sz="1400" smtClean="0">
              <a:solidFill>
                <a:schemeClr val="bg2"/>
              </a:solidFill>
              <a:latin typeface="Arial" pitchFamily="34" charset="0"/>
            </a:endParaRPr>
          </a:p>
        </p:txBody>
      </p:sp>
      <p:sp>
        <p:nvSpPr>
          <p:cNvPr id="15363" name="Rectangle 2"/>
          <p:cNvSpPr>
            <a:spLocks noGrp="1" noChangeArrowheads="1"/>
          </p:cNvSpPr>
          <p:nvPr>
            <p:ph type="title"/>
          </p:nvPr>
        </p:nvSpPr>
        <p:spPr>
          <a:xfrm>
            <a:off x="1258888" y="228600"/>
            <a:ext cx="6919912" cy="1143000"/>
          </a:xfrm>
        </p:spPr>
        <p:txBody>
          <a:bodyPr/>
          <a:lstStyle/>
          <a:p>
            <a:pPr eaLnBrk="1" hangingPunct="1"/>
            <a:r>
              <a:rPr lang="zh-CN" altLang="en-US" b="1" dirty="0" smtClean="0">
                <a:solidFill>
                  <a:schemeClr val="tx1"/>
                </a:solidFill>
                <a:latin typeface="Times New Roman" pitchFamily="18" charset="0"/>
              </a:rPr>
              <a:t>向顶层容器中加入组件</a:t>
            </a:r>
          </a:p>
        </p:txBody>
      </p:sp>
      <p:sp>
        <p:nvSpPr>
          <p:cNvPr id="15364" name="Rectangle 3"/>
          <p:cNvSpPr>
            <a:spLocks noGrp="1" noChangeArrowheads="1"/>
          </p:cNvSpPr>
          <p:nvPr>
            <p:ph type="body" idx="1"/>
          </p:nvPr>
        </p:nvSpPr>
        <p:spPr>
          <a:xfrm>
            <a:off x="323850" y="1557338"/>
            <a:ext cx="8675688" cy="5040312"/>
          </a:xfrm>
        </p:spPr>
        <p:txBody>
          <a:bodyPr/>
          <a:lstStyle/>
          <a:p>
            <a:pPr eaLnBrk="1" hangingPunct="1">
              <a:lnSpc>
                <a:spcPct val="80000"/>
              </a:lnSpc>
              <a:buFont typeface="Monotype Sorts" pitchFamily="2" charset="2"/>
              <a:buNone/>
            </a:pPr>
            <a:r>
              <a:rPr lang="en-US" altLang="zh-CN" sz="2400" b="1" dirty="0" smtClean="0">
                <a:solidFill>
                  <a:schemeClr val="accent2"/>
                </a:solidFill>
                <a:sym typeface="Wingdings" pitchFamily="2" charset="2"/>
              </a:rPr>
              <a:t></a:t>
            </a:r>
            <a:r>
              <a:rPr lang="zh-CN" altLang="en-US" sz="2400" b="1" dirty="0" smtClean="0">
                <a:solidFill>
                  <a:schemeClr val="accent2"/>
                </a:solidFill>
                <a:latin typeface="Times New Roman" pitchFamily="18" charset="0"/>
              </a:rPr>
              <a:t>对</a:t>
            </a:r>
            <a:r>
              <a:rPr lang="en-US" altLang="zh-CN" sz="2400" b="1" dirty="0" err="1" smtClean="0">
                <a:solidFill>
                  <a:schemeClr val="accent2"/>
                </a:solidFill>
                <a:latin typeface="Times New Roman" pitchFamily="18" charset="0"/>
              </a:rPr>
              <a:t>JFrame</a:t>
            </a:r>
            <a:r>
              <a:rPr lang="zh-CN" altLang="en-US" sz="2400" b="1" dirty="0" smtClean="0">
                <a:solidFill>
                  <a:schemeClr val="accent2"/>
                </a:solidFill>
                <a:latin typeface="Times New Roman" pitchFamily="18" charset="0"/>
              </a:rPr>
              <a:t>添加组件 </a:t>
            </a:r>
          </a:p>
          <a:p>
            <a:pPr lvl="1" eaLnBrk="1" hangingPunct="1">
              <a:lnSpc>
                <a:spcPct val="80000"/>
              </a:lnSpc>
              <a:spcBef>
                <a:spcPts val="1200"/>
              </a:spcBef>
              <a:buFont typeface="Wingdings" pitchFamily="2" charset="2"/>
              <a:buChar char="l"/>
            </a:pPr>
            <a:r>
              <a:rPr lang="zh-CN" altLang="en-US" sz="2200" b="1" dirty="0" smtClean="0">
                <a:solidFill>
                  <a:schemeClr val="accent2"/>
                </a:solidFill>
                <a:latin typeface="Times New Roman" pitchFamily="18" charset="0"/>
              </a:rPr>
              <a:t>用</a:t>
            </a:r>
            <a:r>
              <a:rPr lang="en-US" altLang="zh-CN" sz="2200" b="1" dirty="0" err="1" smtClean="0">
                <a:solidFill>
                  <a:schemeClr val="accent2"/>
                </a:solidFill>
                <a:latin typeface="Times New Roman" pitchFamily="18" charset="0"/>
              </a:rPr>
              <a:t>getContentPane</a:t>
            </a:r>
            <a:r>
              <a:rPr lang="en-US" altLang="zh-CN" sz="2200" b="1" dirty="0" smtClean="0">
                <a:solidFill>
                  <a:schemeClr val="accent2"/>
                </a:solidFill>
                <a:latin typeface="Times New Roman" pitchFamily="18" charset="0"/>
              </a:rPr>
              <a:t>()</a:t>
            </a:r>
            <a:r>
              <a:rPr lang="zh-CN" altLang="en-US" sz="2200" b="1" dirty="0" smtClean="0">
                <a:solidFill>
                  <a:schemeClr val="accent2"/>
                </a:solidFill>
                <a:latin typeface="Times New Roman" pitchFamily="18" charset="0"/>
              </a:rPr>
              <a:t>方法获得</a:t>
            </a:r>
            <a:r>
              <a:rPr lang="en-US" altLang="zh-CN" sz="2200" b="1" dirty="0" err="1" smtClean="0">
                <a:solidFill>
                  <a:schemeClr val="accent2"/>
                </a:solidFill>
                <a:latin typeface="Times New Roman" pitchFamily="18" charset="0"/>
              </a:rPr>
              <a:t>JFrame</a:t>
            </a:r>
            <a:r>
              <a:rPr lang="zh-CN" altLang="en-US" sz="2200" b="1" dirty="0" smtClean="0">
                <a:solidFill>
                  <a:schemeClr val="accent2"/>
                </a:solidFill>
                <a:latin typeface="Times New Roman" pitchFamily="18" charset="0"/>
              </a:rPr>
              <a:t>的内容面板，再使用</a:t>
            </a:r>
            <a:r>
              <a:rPr lang="en-US" altLang="zh-CN" sz="2200" b="1" dirty="0" smtClean="0">
                <a:solidFill>
                  <a:schemeClr val="accent2"/>
                </a:solidFill>
                <a:latin typeface="Times New Roman" pitchFamily="18" charset="0"/>
              </a:rPr>
              <a:t>add()</a:t>
            </a:r>
            <a:r>
              <a:rPr lang="zh-CN" altLang="en-US" sz="2200" b="1" dirty="0" smtClean="0">
                <a:solidFill>
                  <a:schemeClr val="accent2"/>
                </a:solidFill>
                <a:latin typeface="Times New Roman" pitchFamily="18" charset="0"/>
              </a:rPr>
              <a:t>方法向其中加入组件。 </a:t>
            </a:r>
          </a:p>
          <a:p>
            <a:pPr lvl="1" eaLnBrk="1" hangingPunct="1">
              <a:lnSpc>
                <a:spcPct val="80000"/>
              </a:lnSpc>
              <a:buFont typeface="Monotype Sorts" pitchFamily="2" charset="2"/>
              <a:buNone/>
            </a:pPr>
            <a:r>
              <a:rPr lang="zh-CN" altLang="en-US"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frame.getContentPane</a:t>
            </a:r>
            <a:r>
              <a:rPr lang="en-US" altLang="zh-CN" sz="2200" b="1" dirty="0" smtClean="0">
                <a:solidFill>
                  <a:schemeClr val="accent2"/>
                </a:solidFill>
                <a:latin typeface="Times New Roman" pitchFamily="18" charset="0"/>
              </a:rPr>
              <a:t>().add(new </a:t>
            </a:r>
            <a:r>
              <a:rPr lang="en-US" altLang="zh-CN" sz="2200" b="1" dirty="0" err="1" smtClean="0">
                <a:solidFill>
                  <a:schemeClr val="accent2"/>
                </a:solidFill>
                <a:latin typeface="Times New Roman" pitchFamily="18" charset="0"/>
              </a:rPr>
              <a:t>JLabel</a:t>
            </a:r>
            <a:r>
              <a:rPr lang="en-US" altLang="zh-CN" sz="2200" b="1" dirty="0" smtClean="0">
                <a:solidFill>
                  <a:schemeClr val="accent2"/>
                </a:solidFill>
                <a:latin typeface="Times New Roman" pitchFamily="18" charset="0"/>
              </a:rPr>
              <a:t>("Hello!")); </a:t>
            </a:r>
          </a:p>
          <a:p>
            <a:pPr lvl="1" eaLnBrk="1" hangingPunct="1">
              <a:lnSpc>
                <a:spcPct val="80000"/>
              </a:lnSpc>
              <a:spcBef>
                <a:spcPts val="1200"/>
              </a:spcBef>
              <a:buFont typeface="Wingdings" pitchFamily="2" charset="2"/>
              <a:buChar char="l"/>
            </a:pPr>
            <a:r>
              <a:rPr lang="zh-CN" altLang="en-US" sz="2200" b="1" dirty="0" smtClean="0">
                <a:solidFill>
                  <a:schemeClr val="accent2"/>
                </a:solidFill>
                <a:latin typeface="Times New Roman" pitchFamily="18" charset="0"/>
              </a:rPr>
              <a:t>建立一个</a:t>
            </a:r>
            <a:r>
              <a:rPr lang="en-US" altLang="zh-CN" sz="2200" b="1" dirty="0" err="1" smtClean="0">
                <a:solidFill>
                  <a:schemeClr val="accent2"/>
                </a:solidFill>
                <a:latin typeface="Times New Roman" pitchFamily="18" charset="0"/>
              </a:rPr>
              <a:t>JPanel</a:t>
            </a:r>
            <a:r>
              <a:rPr lang="zh-CN" altLang="en-US" sz="2200" b="1" dirty="0" smtClean="0">
                <a:solidFill>
                  <a:schemeClr val="accent2"/>
                </a:solidFill>
                <a:latin typeface="Times New Roman" pitchFamily="18" charset="0"/>
              </a:rPr>
              <a:t>等中间容器，把组件添加到中间容器中，再用</a:t>
            </a:r>
            <a:r>
              <a:rPr lang="en-US" altLang="zh-CN" sz="2200" b="1" dirty="0" err="1" smtClean="0">
                <a:solidFill>
                  <a:schemeClr val="accent2"/>
                </a:solidFill>
                <a:latin typeface="Times New Roman" pitchFamily="18" charset="0"/>
              </a:rPr>
              <a:t>setContentPane</a:t>
            </a:r>
            <a:r>
              <a:rPr lang="en-US" altLang="zh-CN" sz="2200" b="1" dirty="0" smtClean="0">
                <a:solidFill>
                  <a:schemeClr val="accent2"/>
                </a:solidFill>
                <a:latin typeface="Times New Roman" pitchFamily="18" charset="0"/>
              </a:rPr>
              <a:t>()</a:t>
            </a:r>
            <a:r>
              <a:rPr lang="zh-CN" altLang="en-US" sz="2200" b="1" dirty="0" smtClean="0">
                <a:solidFill>
                  <a:schemeClr val="accent2"/>
                </a:solidFill>
                <a:latin typeface="Times New Roman" pitchFamily="18" charset="0"/>
              </a:rPr>
              <a:t>方法把该容器设置为</a:t>
            </a:r>
            <a:r>
              <a:rPr lang="en-US" altLang="zh-CN" sz="2200" b="1" dirty="0" err="1" smtClean="0">
                <a:solidFill>
                  <a:schemeClr val="accent2"/>
                </a:solidFill>
                <a:latin typeface="Times New Roman" pitchFamily="18" charset="0"/>
              </a:rPr>
              <a:t>JFrame</a:t>
            </a:r>
            <a:r>
              <a:rPr lang="zh-CN" altLang="en-US" sz="2200" b="1" dirty="0" smtClean="0">
                <a:solidFill>
                  <a:schemeClr val="accent2"/>
                </a:solidFill>
                <a:latin typeface="Times New Roman" pitchFamily="18" charset="0"/>
              </a:rPr>
              <a:t>的内容面板。 </a:t>
            </a:r>
          </a:p>
          <a:p>
            <a:pPr lvl="1" eaLnBrk="1" hangingPunct="1">
              <a:lnSpc>
                <a:spcPct val="80000"/>
              </a:lnSpc>
              <a:buFont typeface="Monotype Sorts" pitchFamily="2" charset="2"/>
              <a:buNone/>
            </a:pPr>
            <a:r>
              <a:rPr lang="zh-CN" altLang="en-US"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JPanel</a:t>
            </a: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contentPane</a:t>
            </a:r>
            <a:r>
              <a:rPr lang="en-US" altLang="zh-CN" sz="2200" b="1" dirty="0" smtClean="0">
                <a:solidFill>
                  <a:schemeClr val="accent2"/>
                </a:solidFill>
                <a:latin typeface="Times New Roman" pitchFamily="18" charset="0"/>
              </a:rPr>
              <a:t> = new </a:t>
            </a:r>
            <a:r>
              <a:rPr lang="en-US" altLang="zh-CN" sz="2200" b="1" dirty="0" err="1" smtClean="0">
                <a:solidFill>
                  <a:schemeClr val="accent2"/>
                </a:solidFill>
                <a:latin typeface="Times New Roman" pitchFamily="18" charset="0"/>
              </a:rPr>
              <a:t>JPanel</a:t>
            </a:r>
            <a:r>
              <a:rPr lang="en-US" altLang="zh-CN" sz="2200" b="1" dirty="0" smtClean="0">
                <a:solidFill>
                  <a:schemeClr val="accent2"/>
                </a:solidFill>
                <a:latin typeface="Times New Roman" pitchFamily="18" charset="0"/>
              </a:rPr>
              <a:t>();</a:t>
            </a: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JButton</a:t>
            </a:r>
            <a:r>
              <a:rPr lang="en-US" altLang="zh-CN" sz="2200" b="1" dirty="0" smtClean="0">
                <a:solidFill>
                  <a:schemeClr val="accent2"/>
                </a:solidFill>
                <a:latin typeface="Times New Roman" pitchFamily="18" charset="0"/>
              </a:rPr>
              <a:t> b = new </a:t>
            </a:r>
            <a:r>
              <a:rPr lang="en-US" altLang="zh-CN" sz="2200" b="1" dirty="0" err="1" smtClean="0">
                <a:solidFill>
                  <a:schemeClr val="accent2"/>
                </a:solidFill>
                <a:latin typeface="Times New Roman" pitchFamily="18" charset="0"/>
              </a:rPr>
              <a:t>JButton</a:t>
            </a:r>
            <a:r>
              <a:rPr lang="en-US" altLang="zh-CN" sz="2200" b="1" dirty="0" smtClean="0">
                <a:solidFill>
                  <a:schemeClr val="accent2"/>
                </a:solidFill>
                <a:latin typeface="Times New Roman" pitchFamily="18" charset="0"/>
              </a:rPr>
              <a:t>("</a:t>
            </a:r>
            <a:r>
              <a:rPr lang="zh-CN" altLang="en-US" sz="2200" b="1" dirty="0" smtClean="0">
                <a:solidFill>
                  <a:schemeClr val="accent2"/>
                </a:solidFill>
                <a:latin typeface="Times New Roman" pitchFamily="18" charset="0"/>
              </a:rPr>
              <a:t>确定</a:t>
            </a:r>
            <a:r>
              <a:rPr lang="en-US" altLang="zh-CN" sz="2200" b="1" dirty="0" smtClean="0">
                <a:solidFill>
                  <a:schemeClr val="accent2"/>
                </a:solidFill>
                <a:latin typeface="Times New Roman" pitchFamily="18" charset="0"/>
              </a:rPr>
              <a:t>");</a:t>
            </a: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contentPane.add</a:t>
            </a:r>
            <a:r>
              <a:rPr lang="en-US" altLang="zh-CN" sz="2200" b="1" dirty="0" smtClean="0">
                <a:solidFill>
                  <a:schemeClr val="accent2"/>
                </a:solidFill>
                <a:latin typeface="Times New Roman" pitchFamily="18" charset="0"/>
              </a:rPr>
              <a:t>(b);</a:t>
            </a: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 … </a:t>
            </a: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frame.setContentPane</a:t>
            </a:r>
            <a:r>
              <a:rPr lang="en-US" altLang="zh-CN" sz="2200" b="1" dirty="0" smtClean="0">
                <a:solidFill>
                  <a:schemeClr val="accent2"/>
                </a:solidFill>
                <a:latin typeface="Times New Roman" pitchFamily="18" charset="0"/>
              </a:rPr>
              <a:t>(</a:t>
            </a:r>
            <a:r>
              <a:rPr lang="en-US" altLang="zh-CN" sz="2200" b="1" dirty="0" err="1" smtClean="0">
                <a:solidFill>
                  <a:schemeClr val="accent2"/>
                </a:solidFill>
                <a:latin typeface="Times New Roman" pitchFamily="18" charset="0"/>
              </a:rPr>
              <a:t>contentPane</a:t>
            </a:r>
            <a:r>
              <a:rPr lang="en-US" altLang="zh-CN" sz="2200" b="1" dirty="0" smtClean="0">
                <a:solidFill>
                  <a:schemeClr val="accent2"/>
                </a:solidFill>
                <a:latin typeface="Times New Roman" pitchFamily="18" charset="0"/>
              </a:rPr>
              <a:t>); </a:t>
            </a:r>
          </a:p>
          <a:p>
            <a:pPr lvl="1" eaLnBrk="1" hangingPunct="1">
              <a:lnSpc>
                <a:spcPct val="80000"/>
              </a:lnSpc>
              <a:spcBef>
                <a:spcPts val="1200"/>
              </a:spcBef>
              <a:buFont typeface="Wingdings" pitchFamily="2" charset="2"/>
              <a:buChar char="l"/>
            </a:pPr>
            <a:r>
              <a:rPr lang="zh-CN" altLang="en-US" sz="2200" b="1" dirty="0" smtClean="0">
                <a:solidFill>
                  <a:schemeClr val="accent2"/>
                </a:solidFill>
                <a:latin typeface="Times New Roman" pitchFamily="18" charset="0"/>
              </a:rPr>
              <a:t>在</a:t>
            </a:r>
            <a:r>
              <a:rPr lang="en-US" altLang="zh-CN" sz="2200" b="1" dirty="0" smtClean="0">
                <a:solidFill>
                  <a:schemeClr val="accent2"/>
                </a:solidFill>
                <a:latin typeface="Times New Roman" pitchFamily="18" charset="0"/>
              </a:rPr>
              <a:t>JDK1.5</a:t>
            </a:r>
            <a:r>
              <a:rPr lang="zh-CN" altLang="en-US" sz="2200" b="1" dirty="0" smtClean="0">
                <a:solidFill>
                  <a:schemeClr val="accent2"/>
                </a:solidFill>
                <a:latin typeface="Times New Roman" pitchFamily="18" charset="0"/>
              </a:rPr>
              <a:t>后的版本中，</a:t>
            </a:r>
            <a:r>
              <a:rPr lang="en-US" altLang="zh-CN" sz="2200" b="1" dirty="0" smtClean="0">
                <a:solidFill>
                  <a:schemeClr val="accent2"/>
                </a:solidFill>
                <a:latin typeface="Times New Roman" pitchFamily="18" charset="0"/>
              </a:rPr>
              <a:t>add()</a:t>
            </a:r>
            <a:r>
              <a:rPr lang="zh-CN" altLang="en-US" sz="2200" b="1" dirty="0" smtClean="0">
                <a:solidFill>
                  <a:schemeClr val="accent2"/>
                </a:solidFill>
                <a:latin typeface="Times New Roman" pitchFamily="18" charset="0"/>
              </a:rPr>
              <a:t>方法被重写，可以把通过该方法添加的组件自动转交给内容面板。</a:t>
            </a:r>
            <a:endParaRPr lang="en-US" altLang="zh-CN"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zh-CN" altLang="en-US"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frame.add</a:t>
            </a:r>
            <a:r>
              <a:rPr lang="en-US" altLang="zh-CN" sz="2200" b="1" dirty="0" smtClean="0">
                <a:solidFill>
                  <a:schemeClr val="accent2"/>
                </a:solidFill>
                <a:latin typeface="Times New Roman" pitchFamily="18" charset="0"/>
              </a:rPr>
              <a:t>(child);  //child</a:t>
            </a:r>
            <a:r>
              <a:rPr lang="zh-CN" altLang="en-US" sz="2200" b="1" dirty="0" smtClean="0">
                <a:solidFill>
                  <a:schemeClr val="accent2"/>
                </a:solidFill>
                <a:latin typeface="Times New Roman" pitchFamily="18" charset="0"/>
              </a:rPr>
              <a:t>组件被添加到</a:t>
            </a:r>
            <a:r>
              <a:rPr lang="en-US" altLang="zh-CN" sz="2200" b="1" dirty="0" smtClean="0">
                <a:solidFill>
                  <a:schemeClr val="accent2"/>
                </a:solidFill>
                <a:latin typeface="Times New Roman" pitchFamily="18" charset="0"/>
              </a:rPr>
              <a:t>frame</a:t>
            </a:r>
            <a:r>
              <a:rPr lang="zh-CN" altLang="en-US" sz="2200" b="1" dirty="0" smtClean="0">
                <a:solidFill>
                  <a:schemeClr val="accent2"/>
                </a:solidFill>
                <a:latin typeface="Times New Roman" pitchFamily="18" charset="0"/>
              </a:rPr>
              <a:t>的内容面板中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200F1CE-5411-4566-817F-0763DBF5E512}" type="slidenum">
              <a:rPr lang="en-US" altLang="zh-CN" sz="1400" smtClean="0">
                <a:solidFill>
                  <a:schemeClr val="bg2"/>
                </a:solidFill>
                <a:latin typeface="Arial" pitchFamily="34" charset="0"/>
              </a:rPr>
              <a:pPr eaLnBrk="1" hangingPunct="1"/>
              <a:t>14</a:t>
            </a:fld>
            <a:endParaRPr lang="en-US" altLang="zh-CN" sz="1400" smtClean="0">
              <a:solidFill>
                <a:schemeClr val="bg2"/>
              </a:solidFill>
              <a:latin typeface="Arial" pitchFamily="34" charset="0"/>
            </a:endParaRPr>
          </a:p>
        </p:txBody>
      </p:sp>
      <p:sp>
        <p:nvSpPr>
          <p:cNvPr id="16387" name="Rectangle 2"/>
          <p:cNvSpPr>
            <a:spLocks noGrp="1" noChangeArrowheads="1"/>
          </p:cNvSpPr>
          <p:nvPr>
            <p:ph type="title"/>
          </p:nvPr>
        </p:nvSpPr>
        <p:spPr>
          <a:xfrm>
            <a:off x="1331913" y="228600"/>
            <a:ext cx="6846887" cy="1143000"/>
          </a:xfrm>
        </p:spPr>
        <p:txBody>
          <a:bodyPr/>
          <a:lstStyle/>
          <a:p>
            <a:pPr eaLnBrk="1" hangingPunct="1"/>
            <a:r>
              <a:rPr lang="en-US" altLang="zh-CN" b="1" smtClean="0">
                <a:solidFill>
                  <a:schemeClr val="tx1"/>
                </a:solidFill>
                <a:latin typeface="Times New Roman" pitchFamily="18" charset="0"/>
              </a:rPr>
              <a:t>JFrame</a:t>
            </a:r>
            <a:endParaRPr lang="en-US" altLang="zh-CN" smtClean="0">
              <a:solidFill>
                <a:schemeClr val="tx1"/>
              </a:solidFill>
              <a:latin typeface="Times New Roman" pitchFamily="18" charset="0"/>
            </a:endParaRPr>
          </a:p>
        </p:txBody>
      </p:sp>
      <p:sp>
        <p:nvSpPr>
          <p:cNvPr id="16388" name="Rectangle 3"/>
          <p:cNvSpPr>
            <a:spLocks noGrp="1" noChangeArrowheads="1"/>
          </p:cNvSpPr>
          <p:nvPr>
            <p:ph type="body" idx="1"/>
          </p:nvPr>
        </p:nvSpPr>
        <p:spPr>
          <a:xfrm>
            <a:off x="755650" y="1628775"/>
            <a:ext cx="8207375" cy="431800"/>
          </a:xfrm>
        </p:spPr>
        <p:txBody>
          <a:bodyPr/>
          <a:lstStyle/>
          <a:p>
            <a:pPr eaLnBrk="1" hangingPunct="1">
              <a:lnSpc>
                <a:spcPct val="90000"/>
              </a:lnSpc>
              <a:buFont typeface="Monotype Sorts" pitchFamily="2" charset="2"/>
              <a:buNone/>
            </a:pPr>
            <a:r>
              <a:rPr lang="en-US" altLang="zh-CN" sz="2400" b="1" smtClean="0">
                <a:solidFill>
                  <a:schemeClr val="accent2"/>
                </a:solidFill>
                <a:latin typeface="Times New Roman" pitchFamily="18" charset="0"/>
                <a:sym typeface="Wingdings" pitchFamily="2" charset="2"/>
              </a:rPr>
              <a:t></a:t>
            </a:r>
            <a:r>
              <a:rPr lang="en-US" altLang="zh-CN" sz="2400" b="1" smtClean="0">
                <a:solidFill>
                  <a:schemeClr val="accent2"/>
                </a:solidFill>
                <a:latin typeface="Times New Roman" pitchFamily="18" charset="0"/>
              </a:rPr>
              <a:t> </a:t>
            </a:r>
            <a:r>
              <a:rPr lang="zh-CN" altLang="en-US" sz="2400" b="1" smtClean="0">
                <a:solidFill>
                  <a:schemeClr val="accent2"/>
                </a:solidFill>
                <a:latin typeface="Times New Roman" pitchFamily="18" charset="0"/>
              </a:rPr>
              <a:t>最常用的顶层容器，一般作为</a:t>
            </a:r>
            <a:r>
              <a:rPr lang="en-US" altLang="zh-CN" sz="2400" b="1" smtClean="0">
                <a:solidFill>
                  <a:schemeClr val="accent2"/>
                </a:solidFill>
                <a:latin typeface="Times New Roman" pitchFamily="18" charset="0"/>
              </a:rPr>
              <a:t>Java Application</a:t>
            </a:r>
            <a:r>
              <a:rPr lang="zh-CN" altLang="en-US" sz="2400" b="1" smtClean="0">
                <a:solidFill>
                  <a:schemeClr val="accent2"/>
                </a:solidFill>
                <a:latin typeface="Times New Roman" pitchFamily="18" charset="0"/>
              </a:rPr>
              <a:t>的主窗口。</a:t>
            </a:r>
          </a:p>
        </p:txBody>
      </p:sp>
      <p:pic>
        <p:nvPicPr>
          <p:cNvPr id="163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5" y="5500688"/>
            <a:ext cx="17621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10"/>
          <p:cNvSpPr txBox="1">
            <a:spLocks noChangeArrowheads="1"/>
          </p:cNvSpPr>
          <p:nvPr/>
        </p:nvSpPr>
        <p:spPr bwMode="auto">
          <a:xfrm>
            <a:off x="755650" y="1989138"/>
            <a:ext cx="78486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solidFill>
                  <a:srgbClr val="7F0055"/>
                </a:solidFill>
                <a:latin typeface="Courier New" pitchFamily="49" charset="0"/>
              </a:rPr>
              <a:t>import</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java.awt</a:t>
            </a:r>
            <a:r>
              <a:rPr lang="en-US" altLang="zh-CN" sz="1600" dirty="0">
                <a:solidFill>
                  <a:srgbClr val="000000"/>
                </a:solidFill>
                <a:latin typeface="Courier New" pitchFamily="49" charset="0"/>
              </a:rPr>
              <a:t>.*;</a:t>
            </a:r>
            <a:endParaRPr lang="en-US" altLang="zh-CN" sz="1600" dirty="0">
              <a:latin typeface="Courier New" pitchFamily="49" charset="0"/>
            </a:endParaRPr>
          </a:p>
          <a:p>
            <a:pPr eaLnBrk="1" hangingPunct="1"/>
            <a:r>
              <a:rPr lang="en-US" altLang="zh-CN" sz="1600" b="1" dirty="0">
                <a:solidFill>
                  <a:srgbClr val="7F0055"/>
                </a:solidFill>
                <a:latin typeface="Courier New" pitchFamily="49" charset="0"/>
              </a:rPr>
              <a:t>import</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javax.swing</a:t>
            </a:r>
            <a:r>
              <a:rPr lang="en-US" altLang="zh-CN" sz="1600" dirty="0">
                <a:solidFill>
                  <a:srgbClr val="000000"/>
                </a:solidFill>
                <a:latin typeface="Courier New" pitchFamily="49" charset="0"/>
              </a:rPr>
              <a:t>.*;</a:t>
            </a:r>
            <a:endParaRPr lang="en-US" altLang="zh-CN" sz="1600" dirty="0">
              <a:latin typeface="Courier New" pitchFamily="49" charset="0"/>
            </a:endParaRPr>
          </a:p>
          <a:p>
            <a:pPr eaLnBrk="1" hangingPunct="1"/>
            <a:endParaRPr lang="en-US" altLang="zh-CN" sz="1600" dirty="0" smtClean="0">
              <a:latin typeface="Courier New" pitchFamily="49" charset="0"/>
            </a:endParaRPr>
          </a:p>
          <a:p>
            <a:pPr eaLnBrk="1" hangingPunct="1"/>
            <a:r>
              <a:rPr lang="en-US" altLang="zh-CN" sz="1600" b="1" dirty="0" smtClean="0">
                <a:solidFill>
                  <a:srgbClr val="7F0055"/>
                </a:solidFill>
                <a:latin typeface="Courier New" pitchFamily="49" charset="0"/>
              </a:rPr>
              <a:t>public</a:t>
            </a:r>
            <a:r>
              <a:rPr lang="en-US" altLang="zh-CN" sz="1600" dirty="0" smtClean="0">
                <a:solidFill>
                  <a:srgbClr val="000000"/>
                </a:solidFill>
                <a:latin typeface="Courier New" pitchFamily="49" charset="0"/>
              </a:rPr>
              <a:t> </a:t>
            </a:r>
            <a:r>
              <a:rPr lang="en-US" altLang="zh-CN" sz="1600" b="1" dirty="0">
                <a:solidFill>
                  <a:srgbClr val="7F0055"/>
                </a:solidFill>
                <a:latin typeface="Courier New" pitchFamily="49" charset="0"/>
              </a:rPr>
              <a:t>class</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JFrameDemo</a:t>
            </a:r>
            <a:r>
              <a:rPr lang="en-US" altLang="zh-CN" sz="1600" dirty="0">
                <a:solidFill>
                  <a:srgbClr val="000000"/>
                </a:solidFill>
                <a:latin typeface="Courier New" pitchFamily="49" charset="0"/>
              </a:rPr>
              <a:t> {</a:t>
            </a:r>
            <a:endParaRPr lang="en-US" altLang="zh-CN" sz="1600" dirty="0">
              <a:latin typeface="Courier New" pitchFamily="49" charset="0"/>
            </a:endParaRPr>
          </a:p>
          <a:p>
            <a:pPr lvl="1" eaLnBrk="1" hangingPunct="1"/>
            <a:r>
              <a:rPr lang="en-US" altLang="zh-CN" sz="1600" b="1" dirty="0">
                <a:solidFill>
                  <a:srgbClr val="7F0055"/>
                </a:solidFill>
                <a:latin typeface="Courier New" pitchFamily="49" charset="0"/>
              </a:rPr>
              <a:t>public</a:t>
            </a:r>
            <a:r>
              <a:rPr lang="en-US" altLang="zh-CN" sz="1600" dirty="0">
                <a:solidFill>
                  <a:srgbClr val="000000"/>
                </a:solidFill>
                <a:latin typeface="Courier New" pitchFamily="49" charset="0"/>
              </a:rPr>
              <a:t> </a:t>
            </a:r>
            <a:r>
              <a:rPr lang="en-US" altLang="zh-CN" sz="1600" b="1" dirty="0">
                <a:solidFill>
                  <a:srgbClr val="7F0055"/>
                </a:solidFill>
                <a:latin typeface="Courier New" pitchFamily="49" charset="0"/>
              </a:rPr>
              <a:t>static</a:t>
            </a:r>
            <a:r>
              <a:rPr lang="en-US" altLang="zh-CN" sz="1600" dirty="0">
                <a:solidFill>
                  <a:srgbClr val="000000"/>
                </a:solidFill>
                <a:latin typeface="Courier New" pitchFamily="49" charset="0"/>
              </a:rPr>
              <a:t> </a:t>
            </a:r>
            <a:r>
              <a:rPr lang="en-US" altLang="zh-CN" sz="1600" b="1" dirty="0">
                <a:solidFill>
                  <a:srgbClr val="7F0055"/>
                </a:solidFill>
                <a:latin typeface="Courier New" pitchFamily="49" charset="0"/>
              </a:rPr>
              <a:t>void</a:t>
            </a:r>
            <a:r>
              <a:rPr lang="en-US" altLang="zh-CN" sz="1600" dirty="0">
                <a:solidFill>
                  <a:srgbClr val="000000"/>
                </a:solidFill>
                <a:latin typeface="Courier New" pitchFamily="49" charset="0"/>
              </a:rPr>
              <a:t> main(String s[]) {</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指定使用当前的</a:t>
            </a:r>
            <a:r>
              <a:rPr lang="en-US" altLang="zh-CN" sz="1600" dirty="0" err="1">
                <a:solidFill>
                  <a:srgbClr val="3F7F5F"/>
                </a:solidFill>
                <a:latin typeface="Courier New" pitchFamily="49" charset="0"/>
              </a:rPr>
              <a:t>Look&amp;Feel</a:t>
            </a:r>
            <a:r>
              <a:rPr lang="zh-CN" altLang="en-US" sz="1600" dirty="0">
                <a:solidFill>
                  <a:srgbClr val="3F7F5F"/>
                </a:solidFill>
                <a:latin typeface="Courier New" pitchFamily="49" charset="0"/>
              </a:rPr>
              <a:t>装饰窗口。必须在创建窗口前设定。</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JFrame.</a:t>
            </a:r>
            <a:r>
              <a:rPr lang="en-US" altLang="zh-CN" sz="1600" i="1" dirty="0" err="1">
                <a:solidFill>
                  <a:srgbClr val="000000"/>
                </a:solidFill>
                <a:latin typeface="Courier New" pitchFamily="49" charset="0"/>
              </a:rPr>
              <a:t>setDefaultLookAndFeelDecorated</a:t>
            </a:r>
            <a:r>
              <a:rPr lang="en-US" altLang="zh-CN" sz="1600" dirty="0">
                <a:solidFill>
                  <a:srgbClr val="000000"/>
                </a:solidFill>
                <a:latin typeface="Courier New" pitchFamily="49" charset="0"/>
              </a:rPr>
              <a:t>(</a:t>
            </a:r>
            <a:r>
              <a:rPr lang="en-US" altLang="zh-CN" sz="1600" b="1" dirty="0">
                <a:solidFill>
                  <a:srgbClr val="7F0055"/>
                </a:solidFill>
                <a:latin typeface="Courier New" pitchFamily="49" charset="0"/>
              </a:rPr>
              <a:t>true</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创建并设定关闭窗口操作。</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JFrame</a:t>
            </a:r>
            <a:r>
              <a:rPr lang="en-US" altLang="zh-CN" sz="1600" dirty="0">
                <a:solidFill>
                  <a:srgbClr val="000000"/>
                </a:solidFill>
                <a:latin typeface="Courier New" pitchFamily="49" charset="0"/>
              </a:rPr>
              <a:t> frame = </a:t>
            </a:r>
            <a:r>
              <a:rPr lang="en-US" altLang="zh-CN" sz="1600" b="1" dirty="0">
                <a:solidFill>
                  <a:srgbClr val="7F0055"/>
                </a:solidFill>
                <a:latin typeface="Courier New" pitchFamily="49" charset="0"/>
              </a:rPr>
              <a:t>new</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JFrame</a:t>
            </a:r>
            <a:r>
              <a:rPr lang="en-US" altLang="zh-CN" sz="1600" dirty="0">
                <a:solidFill>
                  <a:srgbClr val="000000"/>
                </a:solidFill>
                <a:latin typeface="Courier New" pitchFamily="49" charset="0"/>
              </a:rPr>
              <a:t>(</a:t>
            </a:r>
            <a:r>
              <a:rPr lang="en-US" altLang="zh-CN" sz="1600" dirty="0">
                <a:solidFill>
                  <a:srgbClr val="2A00FF"/>
                </a:solidFill>
                <a:latin typeface="Courier New" pitchFamily="49" charset="0"/>
              </a:rPr>
              <a:t>"</a:t>
            </a:r>
            <a:r>
              <a:rPr lang="en-US" altLang="zh-CN" sz="1600" dirty="0" err="1">
                <a:solidFill>
                  <a:srgbClr val="2A00FF"/>
                </a:solidFill>
                <a:latin typeface="Courier New" pitchFamily="49" charset="0"/>
              </a:rPr>
              <a:t>JFrameDemo</a:t>
            </a:r>
            <a:r>
              <a:rPr lang="en-US" altLang="zh-CN" sz="1600" dirty="0">
                <a:solidFill>
                  <a:srgbClr val="2A00FF"/>
                </a:solidFill>
                <a:latin typeface="Courier New" pitchFamily="49" charset="0"/>
              </a:rPr>
              <a:t>"</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frame.setDefaultCloseOperation</a:t>
            </a:r>
            <a:r>
              <a:rPr lang="en-US" altLang="zh-CN" sz="1600" dirty="0">
                <a:solidFill>
                  <a:srgbClr val="000000"/>
                </a:solidFill>
                <a:latin typeface="Courier New" pitchFamily="49" charset="0"/>
              </a:rPr>
              <a:t>(</a:t>
            </a:r>
            <a:r>
              <a:rPr lang="en-US" altLang="zh-CN" sz="1600" dirty="0" err="1">
                <a:solidFill>
                  <a:srgbClr val="000000"/>
                </a:solidFill>
                <a:latin typeface="Courier New" pitchFamily="49" charset="0"/>
              </a:rPr>
              <a:t>JFrame.</a:t>
            </a:r>
            <a:r>
              <a:rPr lang="en-US" altLang="zh-CN" sz="1600" i="1" dirty="0" err="1">
                <a:solidFill>
                  <a:srgbClr val="0000C0"/>
                </a:solidFill>
                <a:latin typeface="Courier New" pitchFamily="49" charset="0"/>
              </a:rPr>
              <a:t>EXIT_ON_CLOSE</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创建一个</a:t>
            </a:r>
            <a:r>
              <a:rPr lang="en-US" altLang="zh-CN" sz="1600" dirty="0" err="1">
                <a:solidFill>
                  <a:srgbClr val="3F7F5F"/>
                </a:solidFill>
                <a:latin typeface="Courier New" pitchFamily="49" charset="0"/>
              </a:rPr>
              <a:t>JLable</a:t>
            </a:r>
            <a:r>
              <a:rPr lang="zh-CN" altLang="en-US" sz="1600" dirty="0">
                <a:solidFill>
                  <a:srgbClr val="3F7F5F"/>
                </a:solidFill>
                <a:latin typeface="Courier New" pitchFamily="49" charset="0"/>
              </a:rPr>
              <a:t>并加到窗口中。</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JLabel</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emptyLabel</a:t>
            </a:r>
            <a:r>
              <a:rPr lang="en-US" altLang="zh-CN" sz="1600" dirty="0">
                <a:solidFill>
                  <a:srgbClr val="000000"/>
                </a:solidFill>
                <a:latin typeface="Courier New" pitchFamily="49" charset="0"/>
              </a:rPr>
              <a:t> = </a:t>
            </a:r>
            <a:r>
              <a:rPr lang="en-US" altLang="zh-CN" sz="1600" b="1" dirty="0">
                <a:solidFill>
                  <a:srgbClr val="7F0055"/>
                </a:solidFill>
                <a:latin typeface="Courier New" pitchFamily="49" charset="0"/>
              </a:rPr>
              <a:t>new</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JLabel</a:t>
            </a:r>
            <a:r>
              <a:rPr lang="en-US" altLang="zh-CN" sz="1600" dirty="0">
                <a:solidFill>
                  <a:srgbClr val="000000"/>
                </a:solidFill>
                <a:latin typeface="Courier New" pitchFamily="49" charset="0"/>
              </a:rPr>
              <a:t>(</a:t>
            </a:r>
            <a:r>
              <a:rPr lang="en-US" altLang="zh-CN" sz="1600" dirty="0">
                <a:solidFill>
                  <a:srgbClr val="2A00FF"/>
                </a:solidFill>
                <a:latin typeface="Courier New" pitchFamily="49" charset="0"/>
              </a:rPr>
              <a:t>""</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emptyLabel.setPreferredSize</a:t>
            </a:r>
            <a:r>
              <a:rPr lang="en-US" altLang="zh-CN" sz="1600" dirty="0">
                <a:solidFill>
                  <a:srgbClr val="000000"/>
                </a:solidFill>
                <a:latin typeface="Courier New" pitchFamily="49" charset="0"/>
              </a:rPr>
              <a:t>(</a:t>
            </a:r>
            <a:r>
              <a:rPr lang="en-US" altLang="zh-CN" sz="1600" b="1" dirty="0">
                <a:solidFill>
                  <a:srgbClr val="7F0055"/>
                </a:solidFill>
                <a:latin typeface="Courier New" pitchFamily="49" charset="0"/>
              </a:rPr>
              <a:t>new</a:t>
            </a:r>
            <a:r>
              <a:rPr lang="en-US" altLang="zh-CN" sz="1600" dirty="0">
                <a:solidFill>
                  <a:srgbClr val="000000"/>
                </a:solidFill>
                <a:latin typeface="Courier New" pitchFamily="49" charset="0"/>
              </a:rPr>
              <a:t> Dimension(175, 100));</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frame.add</a:t>
            </a:r>
            <a:r>
              <a:rPr lang="en-US" altLang="zh-CN" sz="1600" dirty="0">
                <a:solidFill>
                  <a:srgbClr val="000000"/>
                </a:solidFill>
                <a:latin typeface="Courier New" pitchFamily="49" charset="0"/>
              </a:rPr>
              <a:t>(</a:t>
            </a:r>
            <a:r>
              <a:rPr lang="en-US" altLang="zh-CN" sz="1600" dirty="0" err="1">
                <a:solidFill>
                  <a:srgbClr val="000000"/>
                </a:solidFill>
                <a:latin typeface="Courier New" pitchFamily="49" charset="0"/>
              </a:rPr>
              <a:t>emptyLabel</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BorderLayout.</a:t>
            </a:r>
            <a:r>
              <a:rPr lang="en-US" altLang="zh-CN" sz="1600" i="1" dirty="0" err="1">
                <a:solidFill>
                  <a:srgbClr val="0000C0"/>
                </a:solidFill>
                <a:latin typeface="Courier New" pitchFamily="49" charset="0"/>
              </a:rPr>
              <a:t>CENTER</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显示窗口。</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frame.pack</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frame.setVisible</a:t>
            </a:r>
            <a:r>
              <a:rPr lang="en-US" altLang="zh-CN" sz="1600" dirty="0">
                <a:solidFill>
                  <a:srgbClr val="000000"/>
                </a:solidFill>
                <a:latin typeface="Courier New" pitchFamily="49" charset="0"/>
              </a:rPr>
              <a:t>(</a:t>
            </a:r>
            <a:r>
              <a:rPr lang="en-US" altLang="zh-CN" sz="1600" b="1" dirty="0">
                <a:solidFill>
                  <a:srgbClr val="7F0055"/>
                </a:solidFill>
                <a:latin typeface="Courier New" pitchFamily="49" charset="0"/>
              </a:rPr>
              <a:t>true</a:t>
            </a:r>
            <a:r>
              <a:rPr lang="en-US" altLang="zh-CN" sz="1600" dirty="0">
                <a:solidFill>
                  <a:srgbClr val="000000"/>
                </a:solidFill>
                <a:latin typeface="Courier New" pitchFamily="49" charset="0"/>
              </a:rPr>
              <a:t>);</a:t>
            </a:r>
            <a:endParaRPr lang="en-US" altLang="zh-CN" sz="1600" dirty="0">
              <a:latin typeface="Courier New" pitchFamily="49" charset="0"/>
            </a:endParaRPr>
          </a:p>
          <a:p>
            <a:pPr lvl="1" eaLnBrk="1" hangingPunct="1"/>
            <a:r>
              <a:rPr lang="en-US" altLang="zh-CN" sz="1600" dirty="0">
                <a:solidFill>
                  <a:srgbClr val="000000"/>
                </a:solidFill>
                <a:latin typeface="Courier New" pitchFamily="49" charset="0"/>
              </a:rPr>
              <a:t>}</a:t>
            </a:r>
            <a:endParaRPr lang="en-US" altLang="zh-CN" sz="1600" dirty="0">
              <a:latin typeface="Courier New" pitchFamily="49" charset="0"/>
            </a:endParaRPr>
          </a:p>
          <a:p>
            <a:pPr eaLnBrk="1" hangingPunct="1"/>
            <a:r>
              <a:rPr lang="en-US" altLang="zh-CN" sz="1600" dirty="0">
                <a:solidFill>
                  <a:srgbClr val="000000"/>
                </a:solidFill>
                <a:latin typeface="Courier New" pitchFamily="49" charset="0"/>
              </a:rPr>
              <a:t>}</a:t>
            </a:r>
            <a:endParaRPr lang="zh-CN" altLang="en-US" sz="1600" dirty="0">
              <a:solidFill>
                <a:srgbClr val="000000"/>
              </a:solidFill>
              <a:latin typeface="Courier New" pitchFamily="49" charset="0"/>
            </a:endParaRPr>
          </a:p>
        </p:txBody>
      </p:sp>
      <p:sp>
        <p:nvSpPr>
          <p:cNvPr id="16391"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6391"/>
                                        </p:tgtEl>
                                        <p:attrNameLst>
                                          <p:attrName>ppt_x</p:attrName>
                                          <p:attrName>ppt_y</p:attrName>
                                        </p:attrNameLst>
                                      </p:cBhvr>
                                    </p:animMotion>
                                    <p:animRot by="1500000">
                                      <p:cBhvr>
                                        <p:cTn id="7" dur="125" fill="hold">
                                          <p:stCondLst>
                                            <p:cond delay="0"/>
                                          </p:stCondLst>
                                        </p:cTn>
                                        <p:tgtEl>
                                          <p:spTgt spid="16391"/>
                                        </p:tgtEl>
                                        <p:attrNameLst>
                                          <p:attrName>r</p:attrName>
                                        </p:attrNameLst>
                                      </p:cBhvr>
                                    </p:animRot>
                                    <p:animRot by="-1500000">
                                      <p:cBhvr>
                                        <p:cTn id="8" dur="125" fill="hold">
                                          <p:stCondLst>
                                            <p:cond delay="125"/>
                                          </p:stCondLst>
                                        </p:cTn>
                                        <p:tgtEl>
                                          <p:spTgt spid="16391"/>
                                        </p:tgtEl>
                                        <p:attrNameLst>
                                          <p:attrName>r</p:attrName>
                                        </p:attrNameLst>
                                      </p:cBhvr>
                                    </p:animRot>
                                    <p:animRot by="-1500000">
                                      <p:cBhvr>
                                        <p:cTn id="9" dur="125" fill="hold">
                                          <p:stCondLst>
                                            <p:cond delay="250"/>
                                          </p:stCondLst>
                                        </p:cTn>
                                        <p:tgtEl>
                                          <p:spTgt spid="16391"/>
                                        </p:tgtEl>
                                        <p:attrNameLst>
                                          <p:attrName>r</p:attrName>
                                        </p:attrNameLst>
                                      </p:cBhvr>
                                    </p:animRot>
                                    <p:animRot by="1500000">
                                      <p:cBhvr>
                                        <p:cTn id="10" dur="125" fill="hold">
                                          <p:stCondLst>
                                            <p:cond delay="375"/>
                                          </p:stCondLst>
                                        </p:cTn>
                                        <p:tgtEl>
                                          <p:spTgt spid="163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E4FF3F-5958-4B33-BF92-E9095530C885}" type="slidenum">
              <a:rPr lang="en-US" altLang="zh-CN" sz="1400" smtClean="0">
                <a:solidFill>
                  <a:schemeClr val="bg2"/>
                </a:solidFill>
                <a:latin typeface="Arial" pitchFamily="34" charset="0"/>
              </a:rPr>
              <a:pPr eaLnBrk="1" hangingPunct="1"/>
              <a:t>15</a:t>
            </a:fld>
            <a:endParaRPr lang="en-US" altLang="zh-CN" sz="1400" smtClean="0">
              <a:solidFill>
                <a:schemeClr val="bg2"/>
              </a:solidFill>
              <a:latin typeface="Arial" pitchFamily="34" charset="0"/>
            </a:endParaRPr>
          </a:p>
        </p:txBody>
      </p:sp>
      <p:sp>
        <p:nvSpPr>
          <p:cNvPr id="17411" name="Rectangle 2"/>
          <p:cNvSpPr>
            <a:spLocks noGrp="1" noChangeArrowheads="1"/>
          </p:cNvSpPr>
          <p:nvPr>
            <p:ph type="title"/>
          </p:nvPr>
        </p:nvSpPr>
        <p:spPr>
          <a:xfrm>
            <a:off x="1331913" y="590550"/>
            <a:ext cx="6846887" cy="822325"/>
          </a:xfrm>
        </p:spPr>
        <p:txBody>
          <a:bodyPr/>
          <a:lstStyle/>
          <a:p>
            <a:pPr eaLnBrk="1" hangingPunct="1"/>
            <a:r>
              <a:rPr lang="zh-CN" altLang="en-US" b="1" smtClean="0">
                <a:solidFill>
                  <a:schemeClr val="tx1"/>
                </a:solidFill>
                <a:latin typeface="Times New Roman" pitchFamily="18" charset="0"/>
              </a:rPr>
              <a:t>通用容器</a:t>
            </a:r>
            <a:r>
              <a:rPr lang="en-US" altLang="zh-CN" b="1" smtClean="0">
                <a:solidFill>
                  <a:schemeClr val="tx1"/>
                </a:solidFill>
                <a:latin typeface="Times New Roman" pitchFamily="18" charset="0"/>
              </a:rPr>
              <a:t>JPanel</a:t>
            </a:r>
            <a:r>
              <a:rPr lang="en-US" altLang="zh-CN" smtClean="0">
                <a:solidFill>
                  <a:schemeClr val="tx1"/>
                </a:solidFill>
              </a:rPr>
              <a:t> </a:t>
            </a:r>
          </a:p>
        </p:txBody>
      </p:sp>
      <p:sp>
        <p:nvSpPr>
          <p:cNvPr id="17412" name="Rectangle 3"/>
          <p:cNvSpPr>
            <a:spLocks noGrp="1" noChangeArrowheads="1"/>
          </p:cNvSpPr>
          <p:nvPr>
            <p:ph type="body" idx="1"/>
          </p:nvPr>
        </p:nvSpPr>
        <p:spPr>
          <a:xfrm>
            <a:off x="457200" y="2174875"/>
            <a:ext cx="6851650" cy="4133850"/>
          </a:xfrm>
        </p:spPr>
        <p:txBody>
          <a:bodyPr/>
          <a:lstStyle/>
          <a:p>
            <a:pPr eaLnBrk="1" hangingPunct="1">
              <a:lnSpc>
                <a:spcPct val="80000"/>
              </a:lnSpc>
              <a:buFont typeface="Monotype Sorts" pitchFamily="2" charset="2"/>
              <a:buNone/>
            </a:pPr>
            <a:r>
              <a:rPr lang="en-US" altLang="zh-CN" sz="1600" b="1" smtClean="0">
                <a:latin typeface="Times New Roman" pitchFamily="18" charset="0"/>
              </a:rPr>
              <a:t>import java.awt.*;</a:t>
            </a:r>
          </a:p>
          <a:p>
            <a:pPr eaLnBrk="1" hangingPunct="1">
              <a:lnSpc>
                <a:spcPct val="80000"/>
              </a:lnSpc>
              <a:buFont typeface="Monotype Sorts" pitchFamily="2" charset="2"/>
              <a:buNone/>
            </a:pPr>
            <a:r>
              <a:rPr lang="en-US" altLang="zh-CN" sz="1600" b="1" smtClean="0">
                <a:latin typeface="Times New Roman" pitchFamily="18" charset="0"/>
              </a:rPr>
              <a:t>import javax.swing.*;</a:t>
            </a:r>
          </a:p>
          <a:p>
            <a:pPr eaLnBrk="1" hangingPunct="1">
              <a:lnSpc>
                <a:spcPct val="80000"/>
              </a:lnSpc>
              <a:buFont typeface="Monotype Sorts" pitchFamily="2" charset="2"/>
              <a:buNone/>
            </a:pPr>
            <a:r>
              <a:rPr lang="en-US" altLang="zh-CN" sz="1600" b="1" smtClean="0">
                <a:latin typeface="Times New Roman" pitchFamily="18" charset="0"/>
              </a:rPr>
              <a:t>public class FrameWithPanel extends JFrame {</a:t>
            </a:r>
          </a:p>
          <a:p>
            <a:pPr eaLnBrk="1" hangingPunct="1">
              <a:lnSpc>
                <a:spcPct val="80000"/>
              </a:lnSpc>
              <a:buFont typeface="Monotype Sorts" pitchFamily="2" charset="2"/>
              <a:buNone/>
            </a:pPr>
            <a:r>
              <a:rPr lang="en-US" altLang="zh-CN" sz="1600" b="1" smtClean="0">
                <a:latin typeface="Times New Roman" pitchFamily="18" charset="0"/>
              </a:rPr>
              <a:t>	public FrameWithPanel(String str) {</a:t>
            </a:r>
          </a:p>
          <a:p>
            <a:pPr eaLnBrk="1" hangingPunct="1">
              <a:lnSpc>
                <a:spcPct val="80000"/>
              </a:lnSpc>
              <a:buFont typeface="Monotype Sorts" pitchFamily="2" charset="2"/>
              <a:buNone/>
            </a:pPr>
            <a:r>
              <a:rPr lang="en-US" altLang="zh-CN" sz="1600" b="1" smtClean="0">
                <a:latin typeface="Times New Roman" pitchFamily="18" charset="0"/>
              </a:rPr>
              <a:t>		super(str);</a:t>
            </a:r>
          </a:p>
          <a:p>
            <a:pPr eaLnBrk="1" hangingPunct="1">
              <a:lnSpc>
                <a:spcPct val="80000"/>
              </a:lnSpc>
              <a:buFont typeface="Monotype Sorts" pitchFamily="2" charset="2"/>
              <a:buNone/>
            </a:pPr>
            <a:r>
              <a:rPr lang="en-US" altLang="zh-CN" sz="1600" b="1" smtClean="0">
                <a:latin typeface="Times New Roman" pitchFamily="18" charset="0"/>
              </a:rPr>
              <a:t>	}</a:t>
            </a:r>
          </a:p>
          <a:p>
            <a:pPr eaLnBrk="1" hangingPunct="1">
              <a:lnSpc>
                <a:spcPct val="80000"/>
              </a:lnSpc>
              <a:buFont typeface="Monotype Sorts" pitchFamily="2" charset="2"/>
              <a:buNone/>
            </a:pPr>
            <a:r>
              <a:rPr lang="en-US" altLang="zh-CN" sz="1600" b="1" smtClean="0">
                <a:latin typeface="Times New Roman" pitchFamily="18" charset="0"/>
              </a:rPr>
              <a:t>	public static void main(String args[]) {</a:t>
            </a:r>
          </a:p>
          <a:p>
            <a:pPr eaLnBrk="1" hangingPunct="1">
              <a:lnSpc>
                <a:spcPct val="80000"/>
              </a:lnSpc>
              <a:buFont typeface="Monotype Sorts" pitchFamily="2" charset="2"/>
              <a:buNone/>
            </a:pPr>
            <a:r>
              <a:rPr lang="en-US" altLang="zh-CN" sz="1600" b="1" smtClean="0">
                <a:latin typeface="Times New Roman" pitchFamily="18" charset="0"/>
              </a:rPr>
              <a:t>		FrameWithPanel fr = new FrameWithPanel(“Hello !");</a:t>
            </a:r>
          </a:p>
          <a:p>
            <a:pPr eaLnBrk="1" hangingPunct="1">
              <a:lnSpc>
                <a:spcPct val="80000"/>
              </a:lnSpc>
              <a:buFont typeface="Monotype Sorts" pitchFamily="2" charset="2"/>
              <a:buNone/>
            </a:pPr>
            <a:r>
              <a:rPr lang="en-US" altLang="zh-CN" sz="1600" b="1" smtClean="0">
                <a:latin typeface="Times New Roman" pitchFamily="18" charset="0"/>
              </a:rPr>
              <a:t>		fr.setSize(200, 200);</a:t>
            </a:r>
          </a:p>
          <a:p>
            <a:pPr eaLnBrk="1" hangingPunct="1">
              <a:lnSpc>
                <a:spcPct val="80000"/>
              </a:lnSpc>
              <a:buFont typeface="Monotype Sorts" pitchFamily="2" charset="2"/>
              <a:buNone/>
            </a:pPr>
            <a:r>
              <a:rPr lang="en-US" altLang="zh-CN" sz="1600" b="1" smtClean="0">
                <a:latin typeface="Times New Roman" pitchFamily="18" charset="0"/>
              </a:rPr>
              <a:t>		fr.setDefaultCloseOperation(JFrame.EXIT_ON_CLOSE);</a:t>
            </a:r>
          </a:p>
          <a:p>
            <a:pPr eaLnBrk="1" hangingPunct="1">
              <a:lnSpc>
                <a:spcPct val="80000"/>
              </a:lnSpc>
              <a:buFont typeface="Monotype Sorts" pitchFamily="2" charset="2"/>
              <a:buNone/>
            </a:pPr>
            <a:r>
              <a:rPr lang="en-US" altLang="zh-CN" sz="1600" b="1" smtClean="0">
                <a:latin typeface="Times New Roman" pitchFamily="18" charset="0"/>
              </a:rPr>
              <a:t>		JPanel pan = new JPanel();</a:t>
            </a:r>
          </a:p>
          <a:p>
            <a:pPr eaLnBrk="1" hangingPunct="1">
              <a:lnSpc>
                <a:spcPct val="80000"/>
              </a:lnSpc>
              <a:buFont typeface="Monotype Sorts" pitchFamily="2" charset="2"/>
              <a:buNone/>
            </a:pPr>
            <a:r>
              <a:rPr lang="en-US" altLang="zh-CN" sz="1600" b="1" smtClean="0">
                <a:latin typeface="Times New Roman" pitchFamily="18" charset="0"/>
              </a:rPr>
              <a:t>		pan.setSize(200, 100);</a:t>
            </a:r>
          </a:p>
          <a:p>
            <a:pPr eaLnBrk="1" hangingPunct="1">
              <a:lnSpc>
                <a:spcPct val="80000"/>
              </a:lnSpc>
              <a:buFont typeface="Monotype Sorts" pitchFamily="2" charset="2"/>
              <a:buNone/>
            </a:pPr>
            <a:r>
              <a:rPr lang="en-US" altLang="zh-CN" sz="1600" b="1" smtClean="0">
                <a:latin typeface="Times New Roman" pitchFamily="18" charset="0"/>
              </a:rPr>
              <a:t>		pan.setBackground(Color.yellow);</a:t>
            </a:r>
          </a:p>
          <a:p>
            <a:pPr eaLnBrk="1" hangingPunct="1">
              <a:lnSpc>
                <a:spcPct val="80000"/>
              </a:lnSpc>
              <a:buFont typeface="Monotype Sorts" pitchFamily="2" charset="2"/>
              <a:buNone/>
            </a:pPr>
            <a:r>
              <a:rPr lang="en-US" altLang="zh-CN" sz="1600" b="1" smtClean="0">
                <a:latin typeface="Times New Roman" pitchFamily="18" charset="0"/>
              </a:rPr>
              <a:t>		pan.setLayout(new GridLayout(2, 1));</a:t>
            </a:r>
          </a:p>
          <a:p>
            <a:pPr eaLnBrk="1" hangingPunct="1">
              <a:lnSpc>
                <a:spcPct val="80000"/>
              </a:lnSpc>
              <a:buFont typeface="Monotype Sorts" pitchFamily="2" charset="2"/>
              <a:buNone/>
            </a:pPr>
            <a:r>
              <a:rPr lang="en-US" altLang="zh-CN" sz="1600" b="1" smtClean="0">
                <a:latin typeface="Times New Roman" pitchFamily="18" charset="0"/>
              </a:rPr>
              <a:t>		pan.add(new JButton("</a:t>
            </a:r>
            <a:r>
              <a:rPr lang="zh-CN" altLang="en-US" sz="1600" b="1" smtClean="0">
                <a:latin typeface="Times New Roman" pitchFamily="18" charset="0"/>
              </a:rPr>
              <a:t>确定</a:t>
            </a:r>
            <a:r>
              <a:rPr lang="en-US" altLang="zh-CN" sz="1600" b="1" smtClean="0">
                <a:latin typeface="Times New Roman" pitchFamily="18" charset="0"/>
              </a:rPr>
              <a:t>"));</a:t>
            </a:r>
          </a:p>
          <a:p>
            <a:pPr eaLnBrk="1" hangingPunct="1">
              <a:lnSpc>
                <a:spcPct val="80000"/>
              </a:lnSpc>
              <a:buFont typeface="Monotype Sorts" pitchFamily="2" charset="2"/>
              <a:buNone/>
            </a:pPr>
            <a:r>
              <a:rPr lang="en-US" altLang="zh-CN" sz="1600" b="1" smtClean="0">
                <a:latin typeface="Times New Roman" pitchFamily="18" charset="0"/>
              </a:rPr>
              <a:t>		fr.setContentPane(pan);</a:t>
            </a:r>
          </a:p>
          <a:p>
            <a:pPr eaLnBrk="1" hangingPunct="1">
              <a:lnSpc>
                <a:spcPct val="80000"/>
              </a:lnSpc>
              <a:buFont typeface="Monotype Sorts" pitchFamily="2" charset="2"/>
              <a:buNone/>
            </a:pPr>
            <a:r>
              <a:rPr lang="en-US" altLang="zh-CN" sz="1600" b="1" smtClean="0">
                <a:latin typeface="Times New Roman" pitchFamily="18" charset="0"/>
              </a:rPr>
              <a:t>		fr.setVisible(true);</a:t>
            </a:r>
          </a:p>
          <a:p>
            <a:pPr eaLnBrk="1" hangingPunct="1">
              <a:lnSpc>
                <a:spcPct val="80000"/>
              </a:lnSpc>
              <a:buFont typeface="Monotype Sorts" pitchFamily="2" charset="2"/>
              <a:buNone/>
            </a:pPr>
            <a:r>
              <a:rPr lang="en-US" altLang="zh-CN" sz="1600" b="1" smtClean="0">
                <a:latin typeface="Times New Roman" pitchFamily="18" charset="0"/>
              </a:rPr>
              <a:t>	}</a:t>
            </a:r>
          </a:p>
          <a:p>
            <a:pPr eaLnBrk="1" hangingPunct="1">
              <a:lnSpc>
                <a:spcPct val="80000"/>
              </a:lnSpc>
              <a:buFont typeface="Monotype Sorts" pitchFamily="2" charset="2"/>
              <a:buNone/>
            </a:pPr>
            <a:r>
              <a:rPr lang="en-US" altLang="zh-CN" sz="1600" b="1" smtClean="0">
                <a:latin typeface="Times New Roman" pitchFamily="18" charset="0"/>
              </a:rPr>
              <a:t>}</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589463"/>
            <a:ext cx="230505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6"/>
          <p:cNvSpPr>
            <a:spLocks noChangeArrowheads="1"/>
          </p:cNvSpPr>
          <p:nvPr/>
        </p:nvSpPr>
        <p:spPr bwMode="auto">
          <a:xfrm>
            <a:off x="683568" y="1484313"/>
            <a:ext cx="799370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altLang="zh-CN" sz="2000" b="1" dirty="0" err="1">
                <a:solidFill>
                  <a:schemeClr val="accent2"/>
                </a:solidFill>
              </a:rPr>
              <a:t>JPanel</a:t>
            </a:r>
            <a:r>
              <a:rPr lang="zh-CN" altLang="en-US" sz="2000" b="1" dirty="0">
                <a:solidFill>
                  <a:schemeClr val="accent2"/>
                </a:solidFill>
              </a:rPr>
              <a:t>是存放轻型组件的通用容器，缺省情况下是透明的，其对象可作为顶层容器的</a:t>
            </a:r>
            <a:r>
              <a:rPr lang="en-US" altLang="zh-CN" sz="2000" b="1" dirty="0">
                <a:solidFill>
                  <a:schemeClr val="accent2"/>
                </a:solidFill>
              </a:rPr>
              <a:t>Content Pane</a:t>
            </a:r>
            <a:r>
              <a:rPr lang="zh-CN" altLang="en-US" sz="2000" b="1" dirty="0">
                <a:solidFill>
                  <a:schemeClr val="accent2"/>
                </a:solidFill>
              </a:rPr>
              <a:t>使用。 </a:t>
            </a:r>
          </a:p>
        </p:txBody>
      </p:sp>
      <p:sp>
        <p:nvSpPr>
          <p:cNvPr id="17415"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7415"/>
                                        </p:tgtEl>
                                        <p:attrNameLst>
                                          <p:attrName>ppt_x</p:attrName>
                                          <p:attrName>ppt_y</p:attrName>
                                        </p:attrNameLst>
                                      </p:cBhvr>
                                    </p:animMotion>
                                    <p:animRot by="1500000">
                                      <p:cBhvr>
                                        <p:cTn id="7" dur="125" fill="hold">
                                          <p:stCondLst>
                                            <p:cond delay="0"/>
                                          </p:stCondLst>
                                        </p:cTn>
                                        <p:tgtEl>
                                          <p:spTgt spid="17415"/>
                                        </p:tgtEl>
                                        <p:attrNameLst>
                                          <p:attrName>r</p:attrName>
                                        </p:attrNameLst>
                                      </p:cBhvr>
                                    </p:animRot>
                                    <p:animRot by="-1500000">
                                      <p:cBhvr>
                                        <p:cTn id="8" dur="125" fill="hold">
                                          <p:stCondLst>
                                            <p:cond delay="125"/>
                                          </p:stCondLst>
                                        </p:cTn>
                                        <p:tgtEl>
                                          <p:spTgt spid="17415"/>
                                        </p:tgtEl>
                                        <p:attrNameLst>
                                          <p:attrName>r</p:attrName>
                                        </p:attrNameLst>
                                      </p:cBhvr>
                                    </p:animRot>
                                    <p:animRot by="-1500000">
                                      <p:cBhvr>
                                        <p:cTn id="9" dur="125" fill="hold">
                                          <p:stCondLst>
                                            <p:cond delay="250"/>
                                          </p:stCondLst>
                                        </p:cTn>
                                        <p:tgtEl>
                                          <p:spTgt spid="17415"/>
                                        </p:tgtEl>
                                        <p:attrNameLst>
                                          <p:attrName>r</p:attrName>
                                        </p:attrNameLst>
                                      </p:cBhvr>
                                    </p:animRot>
                                    <p:animRot by="1500000">
                                      <p:cBhvr>
                                        <p:cTn id="10" dur="125" fill="hold">
                                          <p:stCondLst>
                                            <p:cond delay="375"/>
                                          </p:stCondLst>
                                        </p:cTn>
                                        <p:tgtEl>
                                          <p:spTgt spid="174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4061D2E-8967-4E8B-B0B6-888BA2E8BB49}" type="slidenum">
              <a:rPr lang="en-US" altLang="zh-CN" sz="1400" smtClean="0">
                <a:solidFill>
                  <a:schemeClr val="bg2"/>
                </a:solidFill>
                <a:latin typeface="Arial" pitchFamily="34" charset="0"/>
              </a:rPr>
              <a:pPr eaLnBrk="1" hangingPunct="1"/>
              <a:t>16</a:t>
            </a:fld>
            <a:endParaRPr lang="en-US" altLang="zh-CN" sz="1400" smtClean="0">
              <a:solidFill>
                <a:schemeClr val="bg2"/>
              </a:solidFill>
              <a:latin typeface="Arial" pitchFamily="34" charset="0"/>
            </a:endParaRPr>
          </a:p>
        </p:txBody>
      </p:sp>
      <p:sp>
        <p:nvSpPr>
          <p:cNvPr id="18435" name="Text Box 2"/>
          <p:cNvSpPr txBox="1">
            <a:spLocks noChangeArrowheads="1"/>
          </p:cNvSpPr>
          <p:nvPr/>
        </p:nvSpPr>
        <p:spPr bwMode="auto">
          <a:xfrm>
            <a:off x="1403350" y="620713"/>
            <a:ext cx="756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Layout Manager</a:t>
            </a:r>
            <a:r>
              <a:rPr lang="zh-CN" altLang="en-US" sz="4000" b="1"/>
              <a:t>（</a:t>
            </a:r>
            <a:r>
              <a:rPr lang="zh-CN" altLang="zh-CN" sz="4000" b="1"/>
              <a:t>布局管理器）</a:t>
            </a:r>
            <a:endParaRPr lang="zh-CN" altLang="en-US" sz="4000" b="1"/>
          </a:p>
        </p:txBody>
      </p:sp>
      <p:pic>
        <p:nvPicPr>
          <p:cNvPr id="1843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5130378"/>
            <a:ext cx="6265862"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3284984"/>
            <a:ext cx="46815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ChangeArrowheads="1"/>
          </p:cNvSpPr>
          <p:nvPr/>
        </p:nvSpPr>
        <p:spPr bwMode="auto">
          <a:xfrm>
            <a:off x="683567" y="1772816"/>
            <a:ext cx="828104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b="1" dirty="0">
                <a:solidFill>
                  <a:srgbClr val="000066"/>
                </a:solidFill>
              </a:rPr>
              <a:t>为了实现跨平台的特性并获得动态的布局效果，</a:t>
            </a:r>
            <a:r>
              <a:rPr lang="en-US" altLang="zh-CN" b="1" dirty="0">
                <a:solidFill>
                  <a:srgbClr val="000066"/>
                </a:solidFill>
              </a:rPr>
              <a:t>Java</a:t>
            </a:r>
            <a:r>
              <a:rPr lang="zh-CN" altLang="en-US" b="1" dirty="0">
                <a:solidFill>
                  <a:srgbClr val="000066"/>
                </a:solidFill>
              </a:rPr>
              <a:t>在容器（如</a:t>
            </a:r>
            <a:r>
              <a:rPr lang="en-US" altLang="zh-CN" b="1" dirty="0" err="1">
                <a:solidFill>
                  <a:srgbClr val="000066"/>
                </a:solidFill>
              </a:rPr>
              <a:t>JFrame</a:t>
            </a:r>
            <a:r>
              <a:rPr lang="en-US" altLang="zh-CN" b="1" dirty="0">
                <a:solidFill>
                  <a:srgbClr val="000066"/>
                </a:solidFill>
              </a:rPr>
              <a:t>, </a:t>
            </a:r>
            <a:r>
              <a:rPr lang="en-US" altLang="zh-CN" b="1" dirty="0" err="1">
                <a:solidFill>
                  <a:srgbClr val="000066"/>
                </a:solidFill>
              </a:rPr>
              <a:t>JPanel</a:t>
            </a:r>
            <a:r>
              <a:rPr lang="zh-CN" altLang="en-US" b="1" dirty="0">
                <a:solidFill>
                  <a:srgbClr val="000066"/>
                </a:solidFill>
              </a:rPr>
              <a:t>）设置了布局管理器（</a:t>
            </a:r>
            <a:r>
              <a:rPr lang="en-US" altLang="zh-CN" b="1" dirty="0">
                <a:solidFill>
                  <a:srgbClr val="000066"/>
                </a:solidFill>
              </a:rPr>
              <a:t>Layout Manager</a:t>
            </a:r>
            <a:r>
              <a:rPr lang="zh-CN" altLang="en-US" b="1" dirty="0">
                <a:solidFill>
                  <a:srgbClr val="000066"/>
                </a:solidFill>
              </a:rPr>
              <a:t>）负责对容器内的组件进行布局。</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E9A95B8-B7E7-4C10-AA92-4FE8CA2DE639}" type="slidenum">
              <a:rPr lang="en-US" altLang="zh-CN" sz="1400" smtClean="0">
                <a:solidFill>
                  <a:schemeClr val="bg2"/>
                </a:solidFill>
                <a:latin typeface="Arial" pitchFamily="34" charset="0"/>
              </a:rPr>
              <a:pPr eaLnBrk="1" hangingPunct="1"/>
              <a:t>17</a:t>
            </a:fld>
            <a:endParaRPr lang="en-US" altLang="zh-CN" sz="1400" smtClean="0">
              <a:solidFill>
                <a:schemeClr val="bg2"/>
              </a:solidFill>
              <a:latin typeface="Arial" pitchFamily="34" charset="0"/>
            </a:endParaRPr>
          </a:p>
        </p:txBody>
      </p:sp>
      <p:sp>
        <p:nvSpPr>
          <p:cNvPr id="19459" name="Text Box 5"/>
          <p:cNvSpPr txBox="1">
            <a:spLocks noChangeArrowheads="1"/>
          </p:cNvSpPr>
          <p:nvPr/>
        </p:nvSpPr>
        <p:spPr bwMode="auto">
          <a:xfrm>
            <a:off x="828675" y="1556792"/>
            <a:ext cx="80645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b="1" dirty="0">
                <a:solidFill>
                  <a:schemeClr val="accent2"/>
                </a:solidFill>
              </a:rPr>
              <a:t>容器中组件的布局通常由</a:t>
            </a:r>
            <a:r>
              <a:rPr lang="en-US" altLang="zh-CN" b="1" dirty="0">
                <a:solidFill>
                  <a:schemeClr val="accent2"/>
                </a:solidFill>
              </a:rPr>
              <a:t>Layout Manager</a:t>
            </a:r>
            <a:r>
              <a:rPr lang="zh-CN" altLang="en-US" b="1" dirty="0">
                <a:solidFill>
                  <a:schemeClr val="accent2"/>
                </a:solidFill>
              </a:rPr>
              <a:t>控制。</a:t>
            </a:r>
          </a:p>
          <a:p>
            <a:pPr eaLnBrk="1" hangingPunct="1"/>
            <a:r>
              <a:rPr lang="zh-CN" altLang="en-US" b="1" dirty="0">
                <a:solidFill>
                  <a:schemeClr val="accent2"/>
                </a:solidFill>
                <a:sym typeface="Wingdings" pitchFamily="2" charset="2"/>
              </a:rPr>
              <a:t></a:t>
            </a:r>
            <a:r>
              <a:rPr lang="en-US" altLang="zh-CN" b="1" dirty="0">
                <a:solidFill>
                  <a:schemeClr val="accent2"/>
                </a:solidFill>
              </a:rPr>
              <a:t>Layout Manager</a:t>
            </a:r>
            <a:r>
              <a:rPr lang="zh-CN" altLang="en-US" b="1" dirty="0">
                <a:solidFill>
                  <a:schemeClr val="accent2"/>
                </a:solidFill>
              </a:rPr>
              <a:t>负责决定容器的布局策略及容器内组件的排列顺序、大小和位置，以及当窗口移动或调整大小后组件如何变化等。</a:t>
            </a:r>
          </a:p>
          <a:p>
            <a:pPr eaLnBrk="1" hangingPunct="1"/>
            <a:r>
              <a:rPr lang="zh-CN" altLang="en-US" b="1" dirty="0">
                <a:solidFill>
                  <a:schemeClr val="accent2"/>
                </a:solidFill>
                <a:sym typeface="Wingdings" pitchFamily="2" charset="2"/>
              </a:rPr>
              <a:t></a:t>
            </a:r>
            <a:r>
              <a:rPr lang="zh-CN" altLang="en-US" b="1" dirty="0">
                <a:solidFill>
                  <a:schemeClr val="accent2"/>
                </a:solidFill>
              </a:rPr>
              <a:t>每个容器都有一个默认的</a:t>
            </a:r>
            <a:r>
              <a:rPr lang="en-US" altLang="zh-CN" b="1" dirty="0">
                <a:solidFill>
                  <a:schemeClr val="accent2"/>
                </a:solidFill>
              </a:rPr>
              <a:t>Layout Manager</a:t>
            </a:r>
            <a:r>
              <a:rPr lang="zh-CN" altLang="en-US" b="1" dirty="0">
                <a:solidFill>
                  <a:schemeClr val="accent2"/>
                </a:solidFill>
              </a:rPr>
              <a:t>，可通过调用</a:t>
            </a:r>
            <a:r>
              <a:rPr lang="en-US" altLang="zh-CN" b="1" dirty="0" err="1">
                <a:solidFill>
                  <a:schemeClr val="accent2"/>
                </a:solidFill>
              </a:rPr>
              <a:t>setLayout</a:t>
            </a:r>
            <a:r>
              <a:rPr lang="en-US" altLang="zh-CN" b="1" dirty="0">
                <a:solidFill>
                  <a:schemeClr val="accent2"/>
                </a:solidFill>
              </a:rPr>
              <a:t>()</a:t>
            </a:r>
            <a:r>
              <a:rPr lang="zh-CN" altLang="en-US" b="1" dirty="0">
                <a:solidFill>
                  <a:schemeClr val="accent2"/>
                </a:solidFill>
              </a:rPr>
              <a:t>方法改变。</a:t>
            </a:r>
          </a:p>
          <a:p>
            <a:pPr eaLnBrk="1" hangingPunct="1"/>
            <a:r>
              <a:rPr lang="zh-CN" altLang="en-US" b="1" dirty="0">
                <a:solidFill>
                  <a:schemeClr val="accent2"/>
                </a:solidFill>
                <a:sym typeface="Wingdings" pitchFamily="2" charset="2"/>
              </a:rPr>
              <a:t></a:t>
            </a:r>
            <a:r>
              <a:rPr lang="en-US" altLang="zh-CN" b="1" dirty="0">
                <a:solidFill>
                  <a:schemeClr val="accent2"/>
                </a:solidFill>
              </a:rPr>
              <a:t>Java</a:t>
            </a:r>
            <a:r>
              <a:rPr lang="zh-CN" altLang="zh-CN" b="1" dirty="0">
                <a:solidFill>
                  <a:schemeClr val="accent2"/>
                </a:solidFill>
              </a:rPr>
              <a:t>提供的布局管理器</a:t>
            </a:r>
          </a:p>
          <a:p>
            <a:pPr eaLnBrk="1" hangingPunct="1"/>
            <a:r>
              <a:rPr lang="zh-CN" altLang="zh-CN" b="1" dirty="0">
                <a:solidFill>
                  <a:schemeClr val="accent2"/>
                </a:solidFill>
              </a:rPr>
              <a:t>	</a:t>
            </a:r>
            <a:r>
              <a:rPr lang="en-US" altLang="zh-CN" b="1" dirty="0" err="1">
                <a:solidFill>
                  <a:schemeClr val="accent2"/>
                </a:solidFill>
              </a:rPr>
              <a:t>FlowLayout</a:t>
            </a:r>
            <a:r>
              <a:rPr lang="en-US" altLang="zh-CN" b="1" dirty="0">
                <a:solidFill>
                  <a:schemeClr val="accent2"/>
                </a:solidFill>
              </a:rPr>
              <a:t>		</a:t>
            </a:r>
            <a:r>
              <a:rPr lang="zh-CN" altLang="en-US" b="1" dirty="0">
                <a:solidFill>
                  <a:schemeClr val="accent2"/>
                </a:solidFill>
              </a:rPr>
              <a:t>流式</a:t>
            </a:r>
          </a:p>
          <a:p>
            <a:pPr eaLnBrk="1" hangingPunct="1"/>
            <a:r>
              <a:rPr lang="en-US" altLang="zh-CN" b="1" dirty="0">
                <a:solidFill>
                  <a:schemeClr val="accent2"/>
                </a:solidFill>
              </a:rPr>
              <a:t>	</a:t>
            </a:r>
            <a:r>
              <a:rPr lang="en-US" altLang="zh-CN" b="1" dirty="0" err="1">
                <a:solidFill>
                  <a:schemeClr val="accent2"/>
                </a:solidFill>
              </a:rPr>
              <a:t>BorderLayout</a:t>
            </a:r>
            <a:r>
              <a:rPr lang="en-US" altLang="zh-CN" b="1" dirty="0">
                <a:solidFill>
                  <a:schemeClr val="accent2"/>
                </a:solidFill>
              </a:rPr>
              <a:t>	</a:t>
            </a:r>
            <a:r>
              <a:rPr lang="zh-CN" altLang="en-US" b="1" dirty="0">
                <a:solidFill>
                  <a:schemeClr val="accent2"/>
                </a:solidFill>
              </a:rPr>
              <a:t>边界</a:t>
            </a:r>
          </a:p>
          <a:p>
            <a:pPr eaLnBrk="1" hangingPunct="1"/>
            <a:r>
              <a:rPr lang="en-US" altLang="zh-CN" b="1" dirty="0">
                <a:solidFill>
                  <a:schemeClr val="accent2"/>
                </a:solidFill>
              </a:rPr>
              <a:t>	</a:t>
            </a:r>
            <a:r>
              <a:rPr lang="en-US" altLang="zh-CN" b="1" dirty="0" err="1">
                <a:solidFill>
                  <a:schemeClr val="accent2"/>
                </a:solidFill>
              </a:rPr>
              <a:t>GridLayout</a:t>
            </a:r>
            <a:r>
              <a:rPr lang="en-US" altLang="zh-CN" b="1" dirty="0">
                <a:solidFill>
                  <a:schemeClr val="accent2"/>
                </a:solidFill>
              </a:rPr>
              <a:t>		</a:t>
            </a:r>
            <a:r>
              <a:rPr lang="zh-CN" altLang="en-US" b="1" dirty="0">
                <a:solidFill>
                  <a:schemeClr val="accent2"/>
                </a:solidFill>
              </a:rPr>
              <a:t>网格</a:t>
            </a:r>
          </a:p>
          <a:p>
            <a:pPr eaLnBrk="1" hangingPunct="1"/>
            <a:r>
              <a:rPr lang="en-US" altLang="zh-CN" b="1" dirty="0">
                <a:solidFill>
                  <a:schemeClr val="accent2"/>
                </a:solidFill>
              </a:rPr>
              <a:t>	</a:t>
            </a:r>
            <a:r>
              <a:rPr lang="en-US" altLang="zh-CN" b="1" dirty="0" err="1">
                <a:solidFill>
                  <a:schemeClr val="accent2"/>
                </a:solidFill>
              </a:rPr>
              <a:t>CardLayout</a:t>
            </a:r>
            <a:r>
              <a:rPr lang="en-US" altLang="zh-CN" b="1" dirty="0">
                <a:solidFill>
                  <a:schemeClr val="accent2"/>
                </a:solidFill>
              </a:rPr>
              <a:t>		</a:t>
            </a:r>
            <a:r>
              <a:rPr lang="zh-CN" altLang="en-US" b="1" dirty="0">
                <a:solidFill>
                  <a:schemeClr val="accent2"/>
                </a:solidFill>
              </a:rPr>
              <a:t>卡片</a:t>
            </a:r>
          </a:p>
          <a:p>
            <a:pPr eaLnBrk="1" hangingPunct="1"/>
            <a:r>
              <a:rPr lang="en-US" altLang="zh-CN" b="1" dirty="0">
                <a:solidFill>
                  <a:schemeClr val="accent2"/>
                </a:solidFill>
              </a:rPr>
              <a:t>	</a:t>
            </a:r>
            <a:r>
              <a:rPr lang="en-US" altLang="zh-CN" b="1" dirty="0" err="1">
                <a:solidFill>
                  <a:schemeClr val="accent2"/>
                </a:solidFill>
              </a:rPr>
              <a:t>GridBagLayout</a:t>
            </a:r>
            <a:r>
              <a:rPr lang="en-US" altLang="zh-CN" b="1" dirty="0">
                <a:solidFill>
                  <a:schemeClr val="accent2"/>
                </a:solidFill>
              </a:rPr>
              <a:t>	</a:t>
            </a:r>
            <a:r>
              <a:rPr lang="zh-CN" altLang="en-US" b="1" dirty="0">
                <a:solidFill>
                  <a:schemeClr val="accent2"/>
                </a:solidFill>
              </a:rPr>
              <a:t>网格包</a:t>
            </a:r>
          </a:p>
          <a:p>
            <a:pPr eaLnBrk="1" hangingPunct="1"/>
            <a:r>
              <a:rPr lang="en-US" altLang="zh-CN" b="1" dirty="0">
                <a:solidFill>
                  <a:schemeClr val="accent2"/>
                </a:solidFill>
              </a:rPr>
              <a:t>	</a:t>
            </a:r>
            <a:r>
              <a:rPr lang="en-US" altLang="zh-CN" b="1" dirty="0" err="1">
                <a:solidFill>
                  <a:schemeClr val="accent2"/>
                </a:solidFill>
              </a:rPr>
              <a:t>BoxLayout</a:t>
            </a:r>
            <a:r>
              <a:rPr lang="en-US" altLang="zh-CN" b="1" dirty="0">
                <a:solidFill>
                  <a:schemeClr val="accent2"/>
                </a:solidFill>
              </a:rPr>
              <a:t>		</a:t>
            </a:r>
            <a:r>
              <a:rPr lang="zh-CN" altLang="en-US" b="1" dirty="0">
                <a:solidFill>
                  <a:schemeClr val="accent2"/>
                </a:solidFill>
              </a:rPr>
              <a:t>箱式		</a:t>
            </a:r>
            <a:r>
              <a:rPr lang="en-US" altLang="zh-CN" b="1" dirty="0">
                <a:solidFill>
                  <a:schemeClr val="accent2"/>
                </a:solidFill>
              </a:rPr>
              <a:t>//Swing</a:t>
            </a:r>
            <a:r>
              <a:rPr lang="zh-CN" altLang="en-US" b="1" dirty="0">
                <a:solidFill>
                  <a:schemeClr val="accent2"/>
                </a:solidFill>
              </a:rPr>
              <a:t>新增</a:t>
            </a:r>
          </a:p>
        </p:txBody>
      </p:sp>
      <p:sp>
        <p:nvSpPr>
          <p:cNvPr id="19460" name="Text Box 7"/>
          <p:cNvSpPr txBox="1">
            <a:spLocks noChangeArrowheads="1"/>
          </p:cNvSpPr>
          <p:nvPr/>
        </p:nvSpPr>
        <p:spPr bwMode="auto">
          <a:xfrm>
            <a:off x="1524000" y="586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19461" name="Text Box 2"/>
          <p:cNvSpPr txBox="1">
            <a:spLocks noChangeArrowheads="1"/>
          </p:cNvSpPr>
          <p:nvPr/>
        </p:nvSpPr>
        <p:spPr bwMode="auto">
          <a:xfrm>
            <a:off x="1403350" y="620713"/>
            <a:ext cx="756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Layout Manager</a:t>
            </a:r>
            <a:endParaRPr lang="zh-CN" altLang="en-US" sz="40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64CE6BC-A9EC-4733-A7CA-46AE796BA763}" type="slidenum">
              <a:rPr lang="en-US" altLang="zh-CN" sz="1400" smtClean="0">
                <a:solidFill>
                  <a:schemeClr val="bg2"/>
                </a:solidFill>
                <a:latin typeface="Arial" pitchFamily="34" charset="0"/>
              </a:rPr>
              <a:pPr eaLnBrk="1" hangingPunct="1"/>
              <a:t>18</a:t>
            </a:fld>
            <a:endParaRPr lang="en-US" altLang="zh-CN" sz="1400" smtClean="0">
              <a:solidFill>
                <a:schemeClr val="bg2"/>
              </a:solidFill>
              <a:latin typeface="Arial" pitchFamily="34" charset="0"/>
            </a:endParaRPr>
          </a:p>
        </p:txBody>
      </p:sp>
      <p:sp>
        <p:nvSpPr>
          <p:cNvPr id="20483" name="Text Box 4"/>
          <p:cNvSpPr txBox="1">
            <a:spLocks noChangeArrowheads="1"/>
          </p:cNvSpPr>
          <p:nvPr/>
        </p:nvSpPr>
        <p:spPr bwMode="auto">
          <a:xfrm>
            <a:off x="1331913" y="692150"/>
            <a:ext cx="6048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FlowLayout Manager</a:t>
            </a:r>
          </a:p>
        </p:txBody>
      </p:sp>
      <p:sp>
        <p:nvSpPr>
          <p:cNvPr id="20484" name="Text Box 5"/>
          <p:cNvSpPr txBox="1">
            <a:spLocks noChangeArrowheads="1"/>
          </p:cNvSpPr>
          <p:nvPr/>
        </p:nvSpPr>
        <p:spPr bwMode="auto">
          <a:xfrm>
            <a:off x="1187450" y="1557338"/>
            <a:ext cx="6416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itchFamily="2" charset="2"/>
              </a:rPr>
              <a:t></a:t>
            </a:r>
            <a:r>
              <a:rPr lang="zh-CN" altLang="en-US" b="1">
                <a:solidFill>
                  <a:schemeClr val="accent2"/>
                </a:solidFill>
              </a:rPr>
              <a:t>组件采用从左到右，从上到下逐行摆放。</a:t>
            </a:r>
            <a:r>
              <a:rPr lang="en-US" altLang="zh-CN" b="1">
                <a:solidFill>
                  <a:schemeClr val="accent2"/>
                </a:solidFill>
                <a:sym typeface="Wingdings" pitchFamily="2" charset="2"/>
              </a:rPr>
              <a:t> </a:t>
            </a:r>
            <a:r>
              <a:rPr lang="en-US" altLang="zh-CN" b="1" i="1">
                <a:sym typeface="Wingdings" pitchFamily="2" charset="2"/>
              </a:rPr>
              <a:t>Panel</a:t>
            </a:r>
            <a:r>
              <a:rPr lang="zh-CN" altLang="en-US" b="1" i="1">
                <a:sym typeface="Wingdings" pitchFamily="2" charset="2"/>
              </a:rPr>
              <a:t>和</a:t>
            </a:r>
            <a:r>
              <a:rPr lang="en-US" altLang="zh-CN" b="1" i="1">
                <a:sym typeface="Wingdings" pitchFamily="2" charset="2"/>
              </a:rPr>
              <a:t>Applet</a:t>
            </a:r>
            <a:r>
              <a:rPr lang="zh-CN" altLang="en-US" b="1" i="1">
                <a:sym typeface="Wingdings" pitchFamily="2" charset="2"/>
              </a:rPr>
              <a:t>默认布局</a:t>
            </a:r>
            <a:endParaRPr lang="zh-CN" altLang="en-US" b="1" i="1"/>
          </a:p>
        </p:txBody>
      </p:sp>
      <p:grpSp>
        <p:nvGrpSpPr>
          <p:cNvPr id="20485" name="Group 37"/>
          <p:cNvGrpSpPr>
            <a:grpSpLocks/>
          </p:cNvGrpSpPr>
          <p:nvPr/>
        </p:nvGrpSpPr>
        <p:grpSpPr bwMode="auto">
          <a:xfrm>
            <a:off x="1600200" y="2376488"/>
            <a:ext cx="1981200" cy="1828800"/>
            <a:chOff x="1008" y="1344"/>
            <a:chExt cx="1248" cy="1152"/>
          </a:xfrm>
        </p:grpSpPr>
        <p:grpSp>
          <p:nvGrpSpPr>
            <p:cNvPr id="20501" name="Group 8"/>
            <p:cNvGrpSpPr>
              <a:grpSpLocks/>
            </p:cNvGrpSpPr>
            <p:nvPr/>
          </p:nvGrpSpPr>
          <p:grpSpPr bwMode="auto">
            <a:xfrm>
              <a:off x="1008" y="1344"/>
              <a:ext cx="1248" cy="1152"/>
              <a:chOff x="3984" y="2832"/>
              <a:chExt cx="1248" cy="1152"/>
            </a:xfrm>
          </p:grpSpPr>
          <p:sp>
            <p:nvSpPr>
              <p:cNvPr id="20505" name="Rectangle 9"/>
              <p:cNvSpPr>
                <a:spLocks noChangeArrowheads="1"/>
              </p:cNvSpPr>
              <p:nvPr/>
            </p:nvSpPr>
            <p:spPr bwMode="auto">
              <a:xfrm>
                <a:off x="3984" y="3024"/>
                <a:ext cx="1248" cy="96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06" name="Line 10"/>
              <p:cNvSpPr>
                <a:spLocks noChangeShapeType="1"/>
              </p:cNvSpPr>
              <p:nvPr/>
            </p:nvSpPr>
            <p:spPr bwMode="auto">
              <a:xfrm>
                <a:off x="3984"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Line 11"/>
              <p:cNvSpPr>
                <a:spLocks noChangeShapeType="1"/>
              </p:cNvSpPr>
              <p:nvPr/>
            </p:nvSpPr>
            <p:spPr bwMode="auto">
              <a:xfrm>
                <a:off x="3984" y="288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Line 12"/>
              <p:cNvSpPr>
                <a:spLocks noChangeShapeType="1"/>
              </p:cNvSpPr>
              <p:nvPr/>
            </p:nvSpPr>
            <p:spPr bwMode="auto">
              <a:xfrm>
                <a:off x="5232"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Text Box 13"/>
              <p:cNvSpPr txBox="1">
                <a:spLocks noChangeArrowheads="1"/>
              </p:cNvSpPr>
              <p:nvPr/>
            </p:nvSpPr>
            <p:spPr bwMode="auto">
              <a:xfrm>
                <a:off x="4080" y="2832"/>
                <a:ext cx="9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t>   Flow Layout</a:t>
                </a:r>
                <a:endParaRPr lang="en-US" altLang="zh-CN" b="1"/>
              </a:p>
            </p:txBody>
          </p:sp>
          <p:sp>
            <p:nvSpPr>
              <p:cNvPr id="20510" name="Line 14"/>
              <p:cNvSpPr>
                <a:spLocks noChangeShapeType="1"/>
              </p:cNvSpPr>
              <p:nvPr/>
            </p:nvSpPr>
            <p:spPr bwMode="auto">
              <a:xfrm>
                <a:off x="4080"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15"/>
              <p:cNvSpPr>
                <a:spLocks noChangeShapeType="1"/>
              </p:cNvSpPr>
              <p:nvPr/>
            </p:nvSpPr>
            <p:spPr bwMode="auto">
              <a:xfrm>
                <a:off x="5136"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02" name="Text Box 16"/>
            <p:cNvSpPr txBox="1">
              <a:spLocks noChangeArrowheads="1"/>
            </p:cNvSpPr>
            <p:nvPr/>
          </p:nvSpPr>
          <p:spPr bwMode="auto">
            <a:xfrm>
              <a:off x="1056" y="1632"/>
              <a:ext cx="528" cy="256"/>
            </a:xfrm>
            <a:prstGeom prst="rect">
              <a:avLst/>
            </a:prstGeom>
            <a:solidFill>
              <a:srgbClr val="0099FF"/>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Open</a:t>
              </a:r>
              <a:endParaRPr lang="en-US" altLang="zh-CN" b="1"/>
            </a:p>
          </p:txBody>
        </p:sp>
        <p:sp>
          <p:nvSpPr>
            <p:cNvPr id="20503" name="Text Box 17"/>
            <p:cNvSpPr txBox="1">
              <a:spLocks noChangeArrowheads="1"/>
            </p:cNvSpPr>
            <p:nvPr/>
          </p:nvSpPr>
          <p:spPr bwMode="auto">
            <a:xfrm>
              <a:off x="1680" y="1632"/>
              <a:ext cx="528" cy="256"/>
            </a:xfrm>
            <a:prstGeom prst="rect">
              <a:avLst/>
            </a:prstGeom>
            <a:solidFill>
              <a:srgbClr val="0099FF"/>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Close</a:t>
              </a:r>
            </a:p>
          </p:txBody>
        </p:sp>
        <p:sp>
          <p:nvSpPr>
            <p:cNvPr id="20504" name="Text Box 18"/>
            <p:cNvSpPr txBox="1">
              <a:spLocks noChangeArrowheads="1"/>
            </p:cNvSpPr>
            <p:nvPr/>
          </p:nvSpPr>
          <p:spPr bwMode="auto">
            <a:xfrm>
              <a:off x="1440" y="2064"/>
              <a:ext cx="432" cy="294"/>
            </a:xfrm>
            <a:prstGeom prst="rect">
              <a:avLst/>
            </a:prstGeom>
            <a:solidFill>
              <a:srgbClr val="0099FF"/>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ok</a:t>
              </a:r>
            </a:p>
          </p:txBody>
        </p:sp>
      </p:grpSp>
      <p:sp>
        <p:nvSpPr>
          <p:cNvPr id="20486" name="AutoShape 19"/>
          <p:cNvSpPr>
            <a:spLocks noChangeArrowheads="1"/>
          </p:cNvSpPr>
          <p:nvPr/>
        </p:nvSpPr>
        <p:spPr bwMode="auto">
          <a:xfrm>
            <a:off x="4114800" y="3138488"/>
            <a:ext cx="914400" cy="457200"/>
          </a:xfrm>
          <a:prstGeom prst="rightArrow">
            <a:avLst>
              <a:gd name="adj1" fmla="val 50000"/>
              <a:gd name="adj2" fmla="val 50000"/>
            </a:avLst>
          </a:prstGeom>
          <a:solidFill>
            <a:schemeClr val="hlink"/>
          </a:solidFill>
          <a:ln w="9525">
            <a:solidFill>
              <a:schemeClr val="tx1"/>
            </a:solidFill>
            <a:miter lim="800000"/>
            <a:headEnd/>
            <a:tailEnd/>
          </a:ln>
        </p:spPr>
        <p:txBody>
          <a:bodyPr wrap="none" anchor="ctr"/>
          <a:lstStyle/>
          <a:p>
            <a:endParaRPr lang="zh-CN" altLang="en-US"/>
          </a:p>
        </p:txBody>
      </p:sp>
      <p:grpSp>
        <p:nvGrpSpPr>
          <p:cNvPr id="20487" name="Group 38"/>
          <p:cNvGrpSpPr>
            <a:grpSpLocks/>
          </p:cNvGrpSpPr>
          <p:nvPr/>
        </p:nvGrpSpPr>
        <p:grpSpPr bwMode="auto">
          <a:xfrm>
            <a:off x="5486400" y="2605088"/>
            <a:ext cx="3200400" cy="1752600"/>
            <a:chOff x="3456" y="1488"/>
            <a:chExt cx="2016" cy="1104"/>
          </a:xfrm>
        </p:grpSpPr>
        <p:grpSp>
          <p:nvGrpSpPr>
            <p:cNvPr id="20490" name="Group 20"/>
            <p:cNvGrpSpPr>
              <a:grpSpLocks/>
            </p:cNvGrpSpPr>
            <p:nvPr/>
          </p:nvGrpSpPr>
          <p:grpSpPr bwMode="auto">
            <a:xfrm>
              <a:off x="3456" y="1488"/>
              <a:ext cx="2016" cy="1104"/>
              <a:chOff x="3984" y="2832"/>
              <a:chExt cx="1248" cy="1152"/>
            </a:xfrm>
          </p:grpSpPr>
          <p:sp>
            <p:nvSpPr>
              <p:cNvPr id="20494" name="Rectangle 21"/>
              <p:cNvSpPr>
                <a:spLocks noChangeArrowheads="1"/>
              </p:cNvSpPr>
              <p:nvPr/>
            </p:nvSpPr>
            <p:spPr bwMode="auto">
              <a:xfrm>
                <a:off x="3984" y="3024"/>
                <a:ext cx="1248" cy="96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495" name="Line 22"/>
              <p:cNvSpPr>
                <a:spLocks noChangeShapeType="1"/>
              </p:cNvSpPr>
              <p:nvPr/>
            </p:nvSpPr>
            <p:spPr bwMode="auto">
              <a:xfrm>
                <a:off x="3984"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23"/>
              <p:cNvSpPr>
                <a:spLocks noChangeShapeType="1"/>
              </p:cNvSpPr>
              <p:nvPr/>
            </p:nvSpPr>
            <p:spPr bwMode="auto">
              <a:xfrm>
                <a:off x="3984" y="288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Line 24"/>
              <p:cNvSpPr>
                <a:spLocks noChangeShapeType="1"/>
              </p:cNvSpPr>
              <p:nvPr/>
            </p:nvSpPr>
            <p:spPr bwMode="auto">
              <a:xfrm>
                <a:off x="5232"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Text Box 25"/>
              <p:cNvSpPr txBox="1">
                <a:spLocks noChangeArrowheads="1"/>
              </p:cNvSpPr>
              <p:nvPr/>
            </p:nvSpPr>
            <p:spPr bwMode="auto">
              <a:xfrm>
                <a:off x="4080" y="2832"/>
                <a:ext cx="5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t>   Flow Layout</a:t>
                </a:r>
                <a:endParaRPr lang="en-US" altLang="zh-CN" b="1"/>
              </a:p>
            </p:txBody>
          </p:sp>
          <p:sp>
            <p:nvSpPr>
              <p:cNvPr id="20499" name="Line 26"/>
              <p:cNvSpPr>
                <a:spLocks noChangeShapeType="1"/>
              </p:cNvSpPr>
              <p:nvPr/>
            </p:nvSpPr>
            <p:spPr bwMode="auto">
              <a:xfrm>
                <a:off x="4080"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27"/>
              <p:cNvSpPr>
                <a:spLocks noChangeShapeType="1"/>
              </p:cNvSpPr>
              <p:nvPr/>
            </p:nvSpPr>
            <p:spPr bwMode="auto">
              <a:xfrm>
                <a:off x="5136" y="28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91" name="Text Box 28"/>
            <p:cNvSpPr txBox="1">
              <a:spLocks noChangeArrowheads="1"/>
            </p:cNvSpPr>
            <p:nvPr/>
          </p:nvSpPr>
          <p:spPr bwMode="auto">
            <a:xfrm>
              <a:off x="3552" y="1920"/>
              <a:ext cx="528" cy="256"/>
            </a:xfrm>
            <a:prstGeom prst="rect">
              <a:avLst/>
            </a:prstGeom>
            <a:solidFill>
              <a:srgbClr val="0099FF"/>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Open</a:t>
              </a:r>
              <a:endParaRPr lang="en-US" altLang="zh-CN" b="1"/>
            </a:p>
          </p:txBody>
        </p:sp>
        <p:sp>
          <p:nvSpPr>
            <p:cNvPr id="20492" name="Text Box 29"/>
            <p:cNvSpPr txBox="1">
              <a:spLocks noChangeArrowheads="1"/>
            </p:cNvSpPr>
            <p:nvPr/>
          </p:nvSpPr>
          <p:spPr bwMode="auto">
            <a:xfrm>
              <a:off x="4224" y="1920"/>
              <a:ext cx="528" cy="256"/>
            </a:xfrm>
            <a:prstGeom prst="rect">
              <a:avLst/>
            </a:prstGeom>
            <a:solidFill>
              <a:srgbClr val="0099FF"/>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Close</a:t>
              </a:r>
            </a:p>
          </p:txBody>
        </p:sp>
        <p:sp>
          <p:nvSpPr>
            <p:cNvPr id="20493" name="Text Box 30"/>
            <p:cNvSpPr txBox="1">
              <a:spLocks noChangeArrowheads="1"/>
            </p:cNvSpPr>
            <p:nvPr/>
          </p:nvSpPr>
          <p:spPr bwMode="auto">
            <a:xfrm>
              <a:off x="4944" y="1920"/>
              <a:ext cx="432" cy="294"/>
            </a:xfrm>
            <a:prstGeom prst="rect">
              <a:avLst/>
            </a:prstGeom>
            <a:solidFill>
              <a:srgbClr val="0099FF"/>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ok</a:t>
              </a:r>
            </a:p>
          </p:txBody>
        </p:sp>
      </p:grpSp>
      <p:sp>
        <p:nvSpPr>
          <p:cNvPr id="20488" name="Text Box 31"/>
          <p:cNvSpPr txBox="1">
            <a:spLocks noChangeArrowheads="1"/>
          </p:cNvSpPr>
          <p:nvPr/>
        </p:nvSpPr>
        <p:spPr bwMode="auto">
          <a:xfrm>
            <a:off x="1171575" y="4419600"/>
            <a:ext cx="794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itchFamily="2" charset="2"/>
              </a:rPr>
              <a:t></a:t>
            </a:r>
            <a:r>
              <a:rPr lang="en-US" altLang="zh-CN" b="1">
                <a:solidFill>
                  <a:schemeClr val="accent2"/>
                </a:solidFill>
              </a:rPr>
              <a:t> setLayout(new </a:t>
            </a:r>
            <a:r>
              <a:rPr lang="en-US" altLang="zh-CN" b="1">
                <a:solidFill>
                  <a:srgbClr val="333399"/>
                </a:solidFill>
              </a:rPr>
              <a:t>FlowLayout(int align, int hgap, int vgap)</a:t>
            </a:r>
            <a:r>
              <a:rPr lang="en-US" altLang="zh-CN" b="1">
                <a:solidFill>
                  <a:schemeClr val="accent2"/>
                </a:solidFill>
              </a:rPr>
              <a:t>)</a:t>
            </a:r>
          </a:p>
        </p:txBody>
      </p:sp>
      <p:sp>
        <p:nvSpPr>
          <p:cNvPr id="8225" name="AutoShape 33"/>
          <p:cNvSpPr>
            <a:spLocks noChangeArrowheads="1"/>
          </p:cNvSpPr>
          <p:nvPr/>
        </p:nvSpPr>
        <p:spPr bwMode="auto">
          <a:xfrm flipV="1">
            <a:off x="4724400" y="4953000"/>
            <a:ext cx="3200400" cy="1447800"/>
          </a:xfrm>
          <a:prstGeom prst="wedgeRectCallout">
            <a:avLst>
              <a:gd name="adj1" fmla="val -20144"/>
              <a:gd name="adj2" fmla="val 61620"/>
            </a:avLst>
          </a:prstGeom>
          <a:solidFill>
            <a:srgbClr val="FFFF00"/>
          </a:solidFill>
          <a:ln w="9525">
            <a:solidFill>
              <a:schemeClr val="tx1"/>
            </a:solidFill>
            <a:miter lim="800000"/>
            <a:headEnd/>
            <a:tailEnd/>
          </a:ln>
        </p:spPr>
        <p:txBody>
          <a:bodyPr rot="10800000" wrap="none" anchor="ctr"/>
          <a:lstStyle/>
          <a:p>
            <a:pPr algn="ctr"/>
            <a:r>
              <a:rPr lang="en-US" altLang="zh-CN" b="1"/>
              <a:t>FlowLayout.LEFT</a:t>
            </a:r>
          </a:p>
          <a:p>
            <a:pPr algn="ctr"/>
            <a:r>
              <a:rPr lang="en-US" altLang="zh-CN" b="1"/>
              <a:t>FlowLayout.CENTER</a:t>
            </a:r>
          </a:p>
          <a:p>
            <a:pPr algn="ctr"/>
            <a:r>
              <a:rPr lang="en-US" altLang="zh-CN" b="1"/>
              <a:t>FlowLayout.RIGHT</a:t>
            </a:r>
          </a:p>
          <a:p>
            <a:pPr algn="ctr"/>
            <a:r>
              <a:rPr lang="zh-CN" altLang="en-US" b="1"/>
              <a:t>缺省是居中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25"/>
                                        </p:tgtEl>
                                        <p:attrNameLst>
                                          <p:attrName>style.visibility</p:attrName>
                                        </p:attrNameLst>
                                      </p:cBhvr>
                                      <p:to>
                                        <p:strVal val="visible"/>
                                      </p:to>
                                    </p:set>
                                    <p:anim calcmode="lin" valueType="num">
                                      <p:cBhvr additive="base">
                                        <p:cTn id="7" dur="500" fill="hold"/>
                                        <p:tgtEl>
                                          <p:spTgt spid="8225"/>
                                        </p:tgtEl>
                                        <p:attrNameLst>
                                          <p:attrName>ppt_x</p:attrName>
                                        </p:attrNameLst>
                                      </p:cBhvr>
                                      <p:tavLst>
                                        <p:tav tm="0">
                                          <p:val>
                                            <p:strVal val="#ppt_x"/>
                                          </p:val>
                                        </p:tav>
                                        <p:tav tm="100000">
                                          <p:val>
                                            <p:strVal val="#ppt_x"/>
                                          </p:val>
                                        </p:tav>
                                      </p:tavLst>
                                    </p:anim>
                                    <p:anim calcmode="lin" valueType="num">
                                      <p:cBhvr additive="base">
                                        <p:cTn id="8" dur="500" fill="hold"/>
                                        <p:tgtEl>
                                          <p:spTgt spid="8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E69A9C-0E3A-4A57-9FF5-BB44401579F7}" type="slidenum">
              <a:rPr lang="en-US" altLang="zh-CN" sz="1400" smtClean="0">
                <a:solidFill>
                  <a:schemeClr val="bg2"/>
                </a:solidFill>
                <a:latin typeface="Arial" pitchFamily="34" charset="0"/>
              </a:rPr>
              <a:pPr eaLnBrk="1" hangingPunct="1"/>
              <a:t>19</a:t>
            </a:fld>
            <a:endParaRPr lang="en-US" altLang="zh-CN" sz="1400" smtClean="0">
              <a:solidFill>
                <a:schemeClr val="bg2"/>
              </a:solidFill>
              <a:latin typeface="Arial" pitchFamily="34" charset="0"/>
            </a:endParaRPr>
          </a:p>
        </p:txBody>
      </p:sp>
      <p:sp>
        <p:nvSpPr>
          <p:cNvPr id="21507" name="Text Box 3"/>
          <p:cNvSpPr txBox="1">
            <a:spLocks noChangeArrowheads="1"/>
          </p:cNvSpPr>
          <p:nvPr/>
        </p:nvSpPr>
        <p:spPr bwMode="auto">
          <a:xfrm>
            <a:off x="304800" y="1296988"/>
            <a:ext cx="829945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a:t>例：</a:t>
            </a:r>
            <a:r>
              <a:rPr lang="en-US" altLang="zh-CN" sz="1600" b="1"/>
              <a:t>import java.awt.*;</a:t>
            </a:r>
          </a:p>
          <a:p>
            <a:pPr eaLnBrk="1" hangingPunct="1"/>
            <a:r>
              <a:rPr lang="en-US" altLang="zh-CN" sz="1600" b="1"/>
              <a:t>        import javax.swing.*;</a:t>
            </a:r>
          </a:p>
          <a:p>
            <a:pPr eaLnBrk="1" hangingPunct="1"/>
            <a:r>
              <a:rPr lang="en-US" altLang="zh-CN" sz="1600" b="1"/>
              <a:t>        public class FlowLayoutWindow extends JFrame {</a:t>
            </a:r>
          </a:p>
          <a:p>
            <a:pPr eaLnBrk="1" hangingPunct="1"/>
            <a:r>
              <a:rPr lang="en-US" altLang="zh-CN" sz="1600" b="1"/>
              <a:t>          public FlowLayoutWindow() {</a:t>
            </a:r>
          </a:p>
          <a:p>
            <a:pPr lvl="1" eaLnBrk="1" hangingPunct="1"/>
            <a:r>
              <a:rPr lang="en-US" altLang="zh-CN" sz="1600" b="1"/>
              <a:t>        setLayout(new FlowLayout());</a:t>
            </a:r>
          </a:p>
          <a:p>
            <a:pPr lvl="1" eaLnBrk="1" hangingPunct="1"/>
            <a:r>
              <a:rPr lang="en-US" altLang="zh-CN" sz="1600" b="1"/>
              <a:t>        add(new JLabel("Buttons:"));</a:t>
            </a:r>
          </a:p>
          <a:p>
            <a:pPr lvl="1" eaLnBrk="1" hangingPunct="1"/>
            <a:r>
              <a:rPr lang="en-US" altLang="zh-CN" sz="1600" b="1"/>
              <a:t>        add(new JButton("Button 1"));</a:t>
            </a:r>
          </a:p>
          <a:p>
            <a:pPr lvl="1" eaLnBrk="1" hangingPunct="1"/>
            <a:r>
              <a:rPr lang="en-US" altLang="zh-CN" sz="1600" b="1"/>
              <a:t>        add(new JButton("2"));</a:t>
            </a:r>
          </a:p>
          <a:p>
            <a:pPr lvl="1" eaLnBrk="1" hangingPunct="1"/>
            <a:r>
              <a:rPr lang="en-US" altLang="zh-CN" sz="1600" b="1"/>
              <a:t>        add(new JButton("Button 3"));</a:t>
            </a:r>
          </a:p>
          <a:p>
            <a:pPr lvl="1" eaLnBrk="1" hangingPunct="1"/>
            <a:r>
              <a:rPr lang="en-US" altLang="zh-CN" sz="1600" b="1"/>
              <a:t>        add(new JButton("Long-Named Button 4"));</a:t>
            </a:r>
          </a:p>
          <a:p>
            <a:pPr lvl="1" eaLnBrk="1" hangingPunct="1"/>
            <a:r>
              <a:rPr lang="en-US" altLang="zh-CN" sz="1600" b="1"/>
              <a:t>        add(new JButton("Button 5"));</a:t>
            </a:r>
          </a:p>
          <a:p>
            <a:pPr eaLnBrk="1" hangingPunct="1"/>
            <a:r>
              <a:rPr lang="en-US" altLang="zh-CN" sz="1600" b="1"/>
              <a:t>            }</a:t>
            </a:r>
          </a:p>
          <a:p>
            <a:pPr eaLnBrk="1" hangingPunct="1"/>
            <a:r>
              <a:rPr lang="en-US" altLang="zh-CN" sz="1600" b="1"/>
              <a:t> </a:t>
            </a:r>
          </a:p>
          <a:p>
            <a:pPr lvl="1" eaLnBrk="1" hangingPunct="1"/>
            <a:r>
              <a:rPr lang="en-US" altLang="zh-CN" sz="1600" b="1"/>
              <a:t>    public static void main(String args[]) {</a:t>
            </a:r>
          </a:p>
          <a:p>
            <a:pPr lvl="1" eaLnBrk="1" hangingPunct="1"/>
            <a:r>
              <a:rPr lang="en-US" altLang="zh-CN" sz="1600" b="1"/>
              <a:t>        FlowLayoutWindow window = new FlowLayoutWindow();</a:t>
            </a:r>
          </a:p>
          <a:p>
            <a:pPr lvl="1" eaLnBrk="1" hangingPunct="1"/>
            <a:r>
              <a:rPr lang="en-US" altLang="zh-CN" sz="1600" b="1"/>
              <a:t>        window.setDefaultCloseOperation(JFrame.EXIT_ON_CLOSE);</a:t>
            </a:r>
          </a:p>
          <a:p>
            <a:pPr lvl="1" eaLnBrk="1" hangingPunct="1"/>
            <a:r>
              <a:rPr lang="en-US" altLang="zh-CN" sz="1600" b="1"/>
              <a:t>        window.setTitle("FlowLayoutWindow Application");</a:t>
            </a:r>
          </a:p>
          <a:p>
            <a:pPr lvl="1" eaLnBrk="1" hangingPunct="1"/>
            <a:r>
              <a:rPr lang="en-US" altLang="zh-CN" sz="1600" b="1"/>
              <a:t>        window.pack();//</a:t>
            </a:r>
            <a:r>
              <a:rPr lang="zh-CN" altLang="en-US" sz="1600" b="1"/>
              <a:t>窗口的大小设置为适合组件最佳尺寸与布局所需的空间</a:t>
            </a:r>
          </a:p>
          <a:p>
            <a:pPr lvl="1" eaLnBrk="1" hangingPunct="1"/>
            <a:r>
              <a:rPr lang="zh-CN" altLang="en-US" sz="1600" b="1"/>
              <a:t>        </a:t>
            </a:r>
            <a:r>
              <a:rPr lang="en-US" altLang="zh-CN" sz="1600" b="1"/>
              <a:t>window.setVisible(true);</a:t>
            </a:r>
          </a:p>
          <a:p>
            <a:pPr lvl="1" eaLnBrk="1" hangingPunct="1"/>
            <a:r>
              <a:rPr lang="en-US" altLang="zh-CN" sz="1600" b="1"/>
              <a:t>    }</a:t>
            </a:r>
          </a:p>
          <a:p>
            <a:pPr eaLnBrk="1" hangingPunct="1"/>
            <a:r>
              <a:rPr lang="en-US" altLang="zh-CN" sz="1600" b="1"/>
              <a:t>        }</a:t>
            </a:r>
            <a:r>
              <a:rPr lang="en-US" altLang="zh-CN" sz="1600"/>
              <a:t> </a:t>
            </a:r>
          </a:p>
        </p:txBody>
      </p:sp>
      <p:pic>
        <p:nvPicPr>
          <p:cNvPr id="113690"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663" y="6002338"/>
            <a:ext cx="53990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1">
            <a:spLocks noChangeArrowheads="1"/>
          </p:cNvSpPr>
          <p:nvPr/>
        </p:nvSpPr>
        <p:spPr bwMode="auto">
          <a:xfrm>
            <a:off x="1331913" y="692150"/>
            <a:ext cx="6048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FlowLayout Manager</a:t>
            </a:r>
          </a:p>
        </p:txBody>
      </p:sp>
      <p:sp>
        <p:nvSpPr>
          <p:cNvPr id="21510"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1510"/>
                                        </p:tgtEl>
                                        <p:attrNameLst>
                                          <p:attrName>ppt_x</p:attrName>
                                          <p:attrName>ppt_y</p:attrName>
                                        </p:attrNameLst>
                                      </p:cBhvr>
                                    </p:animMotion>
                                    <p:animRot by="1500000">
                                      <p:cBhvr>
                                        <p:cTn id="11" dur="125" fill="hold">
                                          <p:stCondLst>
                                            <p:cond delay="0"/>
                                          </p:stCondLst>
                                        </p:cTn>
                                        <p:tgtEl>
                                          <p:spTgt spid="21510"/>
                                        </p:tgtEl>
                                        <p:attrNameLst>
                                          <p:attrName>r</p:attrName>
                                        </p:attrNameLst>
                                      </p:cBhvr>
                                    </p:animRot>
                                    <p:animRot by="-1500000">
                                      <p:cBhvr>
                                        <p:cTn id="12" dur="125" fill="hold">
                                          <p:stCondLst>
                                            <p:cond delay="125"/>
                                          </p:stCondLst>
                                        </p:cTn>
                                        <p:tgtEl>
                                          <p:spTgt spid="21510"/>
                                        </p:tgtEl>
                                        <p:attrNameLst>
                                          <p:attrName>r</p:attrName>
                                        </p:attrNameLst>
                                      </p:cBhvr>
                                    </p:animRot>
                                    <p:animRot by="-1500000">
                                      <p:cBhvr>
                                        <p:cTn id="13" dur="125" fill="hold">
                                          <p:stCondLst>
                                            <p:cond delay="250"/>
                                          </p:stCondLst>
                                        </p:cTn>
                                        <p:tgtEl>
                                          <p:spTgt spid="21510"/>
                                        </p:tgtEl>
                                        <p:attrNameLst>
                                          <p:attrName>r</p:attrName>
                                        </p:attrNameLst>
                                      </p:cBhvr>
                                    </p:animRot>
                                    <p:animRot by="1500000">
                                      <p:cBhvr>
                                        <p:cTn id="14" dur="125" fill="hold">
                                          <p:stCondLst>
                                            <p:cond delay="375"/>
                                          </p:stCondLst>
                                        </p:cTn>
                                        <p:tgtEl>
                                          <p:spTgt spid="215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mod11_jfc-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888385" cy="351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65A9DE2-96F8-46DD-B931-EB56A20427AE}" type="slidenum">
              <a:rPr lang="en-US" altLang="zh-CN" sz="1400" smtClean="0">
                <a:solidFill>
                  <a:schemeClr val="bg2"/>
                </a:solidFill>
                <a:latin typeface="Arial" pitchFamily="34" charset="0"/>
              </a:rPr>
              <a:pPr eaLnBrk="1" hangingPunct="1"/>
              <a:t>2</a:t>
            </a:fld>
            <a:endParaRPr lang="en-US" altLang="zh-CN" sz="1400" smtClean="0">
              <a:solidFill>
                <a:schemeClr val="bg2"/>
              </a:solidFill>
              <a:latin typeface="Arial" pitchFamily="34" charset="0"/>
            </a:endParaRPr>
          </a:p>
        </p:txBody>
      </p:sp>
      <p:sp>
        <p:nvSpPr>
          <p:cNvPr id="4100" name="Rectangle 2"/>
          <p:cNvSpPr>
            <a:spLocks noGrp="1" noChangeArrowheads="1"/>
          </p:cNvSpPr>
          <p:nvPr>
            <p:ph type="title"/>
          </p:nvPr>
        </p:nvSpPr>
        <p:spPr>
          <a:xfrm>
            <a:off x="1187450" y="228600"/>
            <a:ext cx="6991350" cy="1143000"/>
          </a:xfrm>
        </p:spPr>
        <p:txBody>
          <a:bodyPr/>
          <a:lstStyle/>
          <a:p>
            <a:pPr eaLnBrk="1" hangingPunct="1"/>
            <a:r>
              <a:rPr lang="en-US" altLang="zh-CN" b="1" dirty="0" smtClean="0">
                <a:solidFill>
                  <a:schemeClr val="tx1"/>
                </a:solidFill>
                <a:latin typeface="Times New Roman" pitchFamily="18" charset="0"/>
                <a:cs typeface="Times New Roman" pitchFamily="18" charset="0"/>
              </a:rPr>
              <a:t>Java</a:t>
            </a:r>
            <a:r>
              <a:rPr lang="zh-CN" altLang="en-US" b="1" dirty="0" smtClean="0">
                <a:solidFill>
                  <a:schemeClr val="tx1"/>
                </a:solidFill>
              </a:rPr>
              <a:t>基础类库</a:t>
            </a:r>
            <a:endParaRPr lang="zh-CN" altLang="en-US" b="1" dirty="0" smtClean="0">
              <a:solidFill>
                <a:schemeClr val="tx1"/>
              </a:solidFill>
              <a:latin typeface="Times New Roman" pitchFamily="18" charset="0"/>
            </a:endParaRPr>
          </a:p>
        </p:txBody>
      </p:sp>
      <p:sp>
        <p:nvSpPr>
          <p:cNvPr id="4101" name="Rectangle 3"/>
          <p:cNvSpPr>
            <a:spLocks noGrp="1" noChangeArrowheads="1"/>
          </p:cNvSpPr>
          <p:nvPr>
            <p:ph type="body" idx="1"/>
          </p:nvPr>
        </p:nvSpPr>
        <p:spPr>
          <a:xfrm>
            <a:off x="468313" y="1626799"/>
            <a:ext cx="8496175" cy="1370153"/>
          </a:xfrm>
        </p:spPr>
        <p:txBody>
          <a:bodyPr/>
          <a:lstStyle/>
          <a:p>
            <a:pPr marL="0" indent="0" eaLnBrk="1" hangingPunct="1">
              <a:lnSpc>
                <a:spcPct val="110000"/>
              </a:lnSpc>
              <a:buNone/>
            </a:pPr>
            <a:r>
              <a:rPr lang="en-US" altLang="zh-CN" sz="2200" b="1" dirty="0" smtClean="0">
                <a:solidFill>
                  <a:schemeClr val="accent2"/>
                </a:solidFill>
                <a:latin typeface="Times New Roman" pitchFamily="18" charset="0"/>
              </a:rPr>
              <a:t>JFC(Java Foundation Classes)</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Java</a:t>
            </a:r>
            <a:r>
              <a:rPr lang="zh-CN" altLang="en-US" sz="2200" b="1" dirty="0" smtClean="0">
                <a:solidFill>
                  <a:schemeClr val="accent2"/>
                </a:solidFill>
                <a:latin typeface="Times New Roman" pitchFamily="18" charset="0"/>
              </a:rPr>
              <a:t>基础类库，包括开发</a:t>
            </a:r>
            <a:r>
              <a:rPr lang="en-US" altLang="zh-CN" sz="2200" b="1" dirty="0" smtClean="0">
                <a:solidFill>
                  <a:schemeClr val="accent2"/>
                </a:solidFill>
                <a:latin typeface="Times New Roman" pitchFamily="18" charset="0"/>
              </a:rPr>
              <a:t>GUI</a:t>
            </a:r>
            <a:r>
              <a:rPr lang="zh-CN" altLang="en-US" sz="2200" b="1" dirty="0" smtClean="0">
                <a:solidFill>
                  <a:schemeClr val="accent2"/>
                </a:solidFill>
                <a:latin typeface="Times New Roman" pitchFamily="18" charset="0"/>
              </a:rPr>
              <a:t>所需的组件和服务，包含</a:t>
            </a:r>
            <a:r>
              <a:rPr lang="en-US" altLang="zh-CN" sz="2200" b="1" dirty="0" smtClean="0">
                <a:solidFill>
                  <a:schemeClr val="accent2"/>
                </a:solidFill>
                <a:latin typeface="Times New Roman" pitchFamily="18" charset="0"/>
              </a:rPr>
              <a:t>5</a:t>
            </a:r>
            <a:r>
              <a:rPr lang="zh-CN" altLang="en-US" sz="2200" b="1" dirty="0" smtClean="0">
                <a:solidFill>
                  <a:schemeClr val="accent2"/>
                </a:solidFill>
                <a:latin typeface="Times New Roman" pitchFamily="18" charset="0"/>
              </a:rPr>
              <a:t>个部分的</a:t>
            </a:r>
            <a:r>
              <a:rPr lang="en-US" altLang="zh-CN" sz="2200" b="1" dirty="0" smtClean="0">
                <a:solidFill>
                  <a:schemeClr val="accent2"/>
                </a:solidFill>
                <a:latin typeface="Times New Roman" pitchFamily="18" charset="0"/>
              </a:rPr>
              <a:t>API</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AWT</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Java 2D</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Accessibility</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Drag </a:t>
            </a:r>
            <a:r>
              <a:rPr lang="zh-CN" altLang="en-US" sz="2200" b="1" dirty="0" smtClean="0">
                <a:solidFill>
                  <a:schemeClr val="accent2"/>
                </a:solidFill>
                <a:latin typeface="Times New Roman" pitchFamily="18" charset="0"/>
              </a:rPr>
              <a:t>＆ </a:t>
            </a:r>
            <a:r>
              <a:rPr lang="en-US" altLang="zh-CN" sz="2200" b="1" dirty="0" smtClean="0">
                <a:solidFill>
                  <a:schemeClr val="accent2"/>
                </a:solidFill>
                <a:latin typeface="Times New Roman" pitchFamily="18" charset="0"/>
              </a:rPr>
              <a:t>Drop</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Swing</a:t>
            </a:r>
            <a:r>
              <a:rPr lang="zh-CN" altLang="en-US" sz="2200" b="1" dirty="0" smtClean="0">
                <a:solidFill>
                  <a:schemeClr val="accent2"/>
                </a:solidFill>
                <a:latin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C315028-5C46-42BB-B33D-F87FB35CD015}" type="slidenum">
              <a:rPr lang="en-US" altLang="zh-CN" sz="1400" smtClean="0">
                <a:solidFill>
                  <a:schemeClr val="bg2"/>
                </a:solidFill>
                <a:latin typeface="Arial" pitchFamily="34" charset="0"/>
              </a:rPr>
              <a:pPr eaLnBrk="1" hangingPunct="1"/>
              <a:t>20</a:t>
            </a:fld>
            <a:endParaRPr lang="en-US" altLang="zh-CN" sz="1400" smtClean="0">
              <a:solidFill>
                <a:schemeClr val="bg2"/>
              </a:solidFill>
              <a:latin typeface="Arial" pitchFamily="34" charset="0"/>
            </a:endParaRPr>
          </a:p>
        </p:txBody>
      </p:sp>
      <p:sp>
        <p:nvSpPr>
          <p:cNvPr id="22531" name="Text Box 4"/>
          <p:cNvSpPr txBox="1">
            <a:spLocks noChangeArrowheads="1"/>
          </p:cNvSpPr>
          <p:nvPr/>
        </p:nvSpPr>
        <p:spPr bwMode="auto">
          <a:xfrm>
            <a:off x="1295400" y="692150"/>
            <a:ext cx="6300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BorderLayout Manager</a:t>
            </a:r>
          </a:p>
        </p:txBody>
      </p:sp>
      <p:sp>
        <p:nvSpPr>
          <p:cNvPr id="22532" name="Text Box 5"/>
          <p:cNvSpPr txBox="1">
            <a:spLocks noChangeArrowheads="1"/>
          </p:cNvSpPr>
          <p:nvPr/>
        </p:nvSpPr>
        <p:spPr bwMode="auto">
          <a:xfrm>
            <a:off x="684213" y="1484784"/>
            <a:ext cx="4614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rPr>
              <a:t>BorderLayout </a:t>
            </a:r>
            <a:r>
              <a:rPr lang="zh-CN" altLang="zh-CN" b="1">
                <a:solidFill>
                  <a:schemeClr val="accent2"/>
                </a:solidFill>
              </a:rPr>
              <a:t>分5个区：</a:t>
            </a:r>
            <a:endParaRPr lang="en-US" altLang="zh-CN" b="1">
              <a:solidFill>
                <a:schemeClr val="accent2"/>
              </a:solidFill>
            </a:endParaRPr>
          </a:p>
          <a:p>
            <a:pPr eaLnBrk="1" hangingPunct="1"/>
            <a:r>
              <a:rPr lang="en-US" altLang="zh-CN" b="1" i="1">
                <a:sym typeface="Wingdings" pitchFamily="2" charset="2"/>
              </a:rPr>
              <a:t>Window, Dialog</a:t>
            </a:r>
            <a:r>
              <a:rPr lang="zh-CN" altLang="en-US" b="1" i="1">
                <a:sym typeface="Wingdings" pitchFamily="2" charset="2"/>
              </a:rPr>
              <a:t>和</a:t>
            </a:r>
            <a:r>
              <a:rPr lang="en-US" altLang="zh-CN" b="1" i="1">
                <a:sym typeface="Wingdings" pitchFamily="2" charset="2"/>
              </a:rPr>
              <a:t>Frame</a:t>
            </a:r>
            <a:r>
              <a:rPr lang="zh-CN" altLang="en-US" b="1" i="1">
                <a:sym typeface="Wingdings" pitchFamily="2" charset="2"/>
              </a:rPr>
              <a:t>默认布局</a:t>
            </a:r>
            <a:endParaRPr lang="zh-CN" altLang="en-US" b="1">
              <a:solidFill>
                <a:schemeClr val="accent2"/>
              </a:solidFill>
            </a:endParaRPr>
          </a:p>
        </p:txBody>
      </p:sp>
      <p:sp>
        <p:nvSpPr>
          <p:cNvPr id="22533" name="Rectangle 6"/>
          <p:cNvSpPr>
            <a:spLocks noChangeArrowheads="1"/>
          </p:cNvSpPr>
          <p:nvPr/>
        </p:nvSpPr>
        <p:spPr bwMode="auto">
          <a:xfrm>
            <a:off x="1828800" y="2451571"/>
            <a:ext cx="4343400" cy="3048000"/>
          </a:xfrm>
          <a:prstGeom prst="rect">
            <a:avLst/>
          </a:prstGeom>
          <a:solidFill>
            <a:srgbClr val="0099FF"/>
          </a:solidFill>
          <a:ln w="9525">
            <a:solidFill>
              <a:schemeClr val="tx1"/>
            </a:solidFill>
            <a:miter lim="800000"/>
            <a:headEnd/>
            <a:tailEnd/>
          </a:ln>
        </p:spPr>
        <p:txBody>
          <a:bodyPr wrap="none" anchor="ctr"/>
          <a:lstStyle/>
          <a:p>
            <a:pPr algn="ctr"/>
            <a:endParaRPr lang="zh-CN" altLang="zh-CN" b="1"/>
          </a:p>
        </p:txBody>
      </p:sp>
      <p:sp>
        <p:nvSpPr>
          <p:cNvPr id="22534" name="Line 7"/>
          <p:cNvSpPr>
            <a:spLocks noChangeShapeType="1"/>
          </p:cNvSpPr>
          <p:nvPr/>
        </p:nvSpPr>
        <p:spPr bwMode="auto">
          <a:xfrm>
            <a:off x="1828800" y="2908771"/>
            <a:ext cx="434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AutoShape 8">
            <a:hlinkClick r:id="" action="ppaction://noaction" highlightClick="1"/>
          </p:cNvPr>
          <p:cNvSpPr>
            <a:spLocks noChangeArrowheads="1"/>
          </p:cNvSpPr>
          <p:nvPr/>
        </p:nvSpPr>
        <p:spPr bwMode="auto">
          <a:xfrm>
            <a:off x="1828800" y="2908771"/>
            <a:ext cx="4343400" cy="457200"/>
          </a:xfrm>
          <a:prstGeom prst="actionButtonBlank">
            <a:avLst/>
          </a:prstGeom>
          <a:solidFill>
            <a:schemeClr val="accent1"/>
          </a:solidFill>
          <a:ln w="9525">
            <a:solidFill>
              <a:schemeClr val="tx1"/>
            </a:solidFill>
            <a:miter lim="800000"/>
            <a:headEnd/>
            <a:tailEnd/>
          </a:ln>
        </p:spPr>
        <p:txBody>
          <a:bodyPr wrap="none" anchor="ctr"/>
          <a:lstStyle/>
          <a:p>
            <a:endParaRPr lang="zh-CN" altLang="en-US"/>
          </a:p>
        </p:txBody>
      </p:sp>
      <p:sp>
        <p:nvSpPr>
          <p:cNvPr id="22536" name="AutoShape 9">
            <a:hlinkClick r:id="" action="ppaction://noaction" highlightClick="1"/>
          </p:cNvPr>
          <p:cNvSpPr>
            <a:spLocks noChangeArrowheads="1"/>
          </p:cNvSpPr>
          <p:nvPr/>
        </p:nvSpPr>
        <p:spPr bwMode="auto">
          <a:xfrm>
            <a:off x="1828800" y="4966171"/>
            <a:ext cx="4343400" cy="533400"/>
          </a:xfrm>
          <a:prstGeom prst="actionButtonBlank">
            <a:avLst/>
          </a:prstGeom>
          <a:solidFill>
            <a:schemeClr val="accent1"/>
          </a:solidFill>
          <a:ln w="9525">
            <a:solidFill>
              <a:schemeClr val="tx1"/>
            </a:solidFill>
            <a:miter lim="800000"/>
            <a:headEnd/>
            <a:tailEnd/>
          </a:ln>
        </p:spPr>
        <p:txBody>
          <a:bodyPr wrap="none" anchor="ctr"/>
          <a:lstStyle/>
          <a:p>
            <a:endParaRPr lang="zh-CN" altLang="en-US"/>
          </a:p>
        </p:txBody>
      </p:sp>
      <p:sp>
        <p:nvSpPr>
          <p:cNvPr id="22537" name="AutoShape 10">
            <a:hlinkClick r:id="" action="ppaction://noaction" highlightClick="1"/>
          </p:cNvPr>
          <p:cNvSpPr>
            <a:spLocks noChangeArrowheads="1"/>
          </p:cNvSpPr>
          <p:nvPr/>
        </p:nvSpPr>
        <p:spPr bwMode="auto">
          <a:xfrm>
            <a:off x="1828800" y="3365971"/>
            <a:ext cx="762000" cy="1600200"/>
          </a:xfrm>
          <a:prstGeom prst="actionButtonBlank">
            <a:avLst/>
          </a:prstGeom>
          <a:solidFill>
            <a:schemeClr val="accent1"/>
          </a:solidFill>
          <a:ln w="9525">
            <a:solidFill>
              <a:schemeClr val="tx1"/>
            </a:solidFill>
            <a:miter lim="800000"/>
            <a:headEnd/>
            <a:tailEnd/>
          </a:ln>
        </p:spPr>
        <p:txBody>
          <a:bodyPr wrap="none" anchor="ctr"/>
          <a:lstStyle/>
          <a:p>
            <a:endParaRPr lang="zh-CN" altLang="en-US"/>
          </a:p>
        </p:txBody>
      </p:sp>
      <p:sp>
        <p:nvSpPr>
          <p:cNvPr id="22538" name="AutoShape 12">
            <a:hlinkClick r:id="" action="ppaction://noaction" highlightClick="1"/>
          </p:cNvPr>
          <p:cNvSpPr>
            <a:spLocks noChangeArrowheads="1"/>
          </p:cNvSpPr>
          <p:nvPr/>
        </p:nvSpPr>
        <p:spPr bwMode="auto">
          <a:xfrm>
            <a:off x="5334000" y="3365971"/>
            <a:ext cx="838200" cy="1600200"/>
          </a:xfrm>
          <a:prstGeom prst="actionButtonBlank">
            <a:avLst/>
          </a:prstGeom>
          <a:solidFill>
            <a:schemeClr val="accent1"/>
          </a:solidFill>
          <a:ln w="9525">
            <a:solidFill>
              <a:schemeClr val="tx1"/>
            </a:solidFill>
            <a:miter lim="800000"/>
            <a:headEnd/>
            <a:tailEnd/>
          </a:ln>
        </p:spPr>
        <p:txBody>
          <a:bodyPr wrap="none" anchor="ctr"/>
          <a:lstStyle/>
          <a:p>
            <a:endParaRPr lang="zh-CN" altLang="en-US"/>
          </a:p>
        </p:txBody>
      </p:sp>
      <p:sp>
        <p:nvSpPr>
          <p:cNvPr id="22539" name="Text Box 14"/>
          <p:cNvSpPr txBox="1">
            <a:spLocks noChangeArrowheads="1"/>
          </p:cNvSpPr>
          <p:nvPr/>
        </p:nvSpPr>
        <p:spPr bwMode="auto">
          <a:xfrm>
            <a:off x="2819400" y="2451571"/>
            <a:ext cx="204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BorderLayout</a:t>
            </a:r>
          </a:p>
        </p:txBody>
      </p:sp>
      <p:sp>
        <p:nvSpPr>
          <p:cNvPr id="22540" name="Text Box 15"/>
          <p:cNvSpPr txBox="1">
            <a:spLocks noChangeArrowheads="1"/>
          </p:cNvSpPr>
          <p:nvPr/>
        </p:nvSpPr>
        <p:spPr bwMode="auto">
          <a:xfrm>
            <a:off x="3492500" y="2908771"/>
            <a:ext cx="96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North</a:t>
            </a:r>
          </a:p>
        </p:txBody>
      </p:sp>
      <p:sp>
        <p:nvSpPr>
          <p:cNvPr id="22541" name="Text Box 17"/>
          <p:cNvSpPr txBox="1">
            <a:spLocks noChangeArrowheads="1"/>
          </p:cNvSpPr>
          <p:nvPr/>
        </p:nvSpPr>
        <p:spPr bwMode="auto">
          <a:xfrm>
            <a:off x="1752600" y="3899371"/>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West</a:t>
            </a:r>
          </a:p>
        </p:txBody>
      </p:sp>
      <p:sp>
        <p:nvSpPr>
          <p:cNvPr id="22542" name="Text Box 18"/>
          <p:cNvSpPr txBox="1">
            <a:spLocks noChangeArrowheads="1"/>
          </p:cNvSpPr>
          <p:nvPr/>
        </p:nvSpPr>
        <p:spPr bwMode="auto">
          <a:xfrm>
            <a:off x="5410200" y="3899371"/>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East</a:t>
            </a:r>
          </a:p>
        </p:txBody>
      </p:sp>
      <p:sp>
        <p:nvSpPr>
          <p:cNvPr id="22543" name="Text Box 19"/>
          <p:cNvSpPr txBox="1">
            <a:spLocks noChangeArrowheads="1"/>
          </p:cNvSpPr>
          <p:nvPr/>
        </p:nvSpPr>
        <p:spPr bwMode="auto">
          <a:xfrm>
            <a:off x="3505200" y="4966171"/>
            <a:ext cx="947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South</a:t>
            </a:r>
          </a:p>
        </p:txBody>
      </p:sp>
      <p:sp>
        <p:nvSpPr>
          <p:cNvPr id="22544" name="Line 20"/>
          <p:cNvSpPr>
            <a:spLocks noChangeShapeType="1"/>
          </p:cNvSpPr>
          <p:nvPr/>
        </p:nvSpPr>
        <p:spPr bwMode="auto">
          <a:xfrm>
            <a:off x="2133600" y="2451571"/>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21"/>
          <p:cNvSpPr>
            <a:spLocks noChangeShapeType="1"/>
          </p:cNvSpPr>
          <p:nvPr/>
        </p:nvSpPr>
        <p:spPr bwMode="auto">
          <a:xfrm>
            <a:off x="5867400" y="2451571"/>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22"/>
          <p:cNvSpPr>
            <a:spLocks noChangeShapeType="1"/>
          </p:cNvSpPr>
          <p:nvPr/>
        </p:nvSpPr>
        <p:spPr bwMode="auto">
          <a:xfrm>
            <a:off x="5562600" y="2451571"/>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AutoShape 26">
            <a:hlinkClick r:id="" action="ppaction://noaction" highlightClick="1"/>
          </p:cNvPr>
          <p:cNvSpPr>
            <a:spLocks noChangeArrowheads="1"/>
          </p:cNvSpPr>
          <p:nvPr/>
        </p:nvSpPr>
        <p:spPr bwMode="auto">
          <a:xfrm>
            <a:off x="2590800" y="3365971"/>
            <a:ext cx="2743200" cy="1600200"/>
          </a:xfrm>
          <a:prstGeom prst="actionButtonBlank">
            <a:avLst/>
          </a:prstGeom>
          <a:solidFill>
            <a:schemeClr val="accent1"/>
          </a:solidFill>
          <a:ln w="9525">
            <a:solidFill>
              <a:schemeClr val="tx1"/>
            </a:solidFill>
            <a:miter lim="800000"/>
            <a:headEnd/>
            <a:tailEnd/>
          </a:ln>
        </p:spPr>
        <p:txBody>
          <a:bodyPr wrap="none" anchor="ctr"/>
          <a:lstStyle/>
          <a:p>
            <a:endParaRPr lang="zh-CN" altLang="en-US"/>
          </a:p>
        </p:txBody>
      </p:sp>
      <p:sp>
        <p:nvSpPr>
          <p:cNvPr id="22548" name="Text Box 16"/>
          <p:cNvSpPr txBox="1">
            <a:spLocks noChangeArrowheads="1"/>
          </p:cNvSpPr>
          <p:nvPr/>
        </p:nvSpPr>
        <p:spPr bwMode="auto">
          <a:xfrm>
            <a:off x="3429000" y="3899371"/>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Center</a:t>
            </a:r>
          </a:p>
        </p:txBody>
      </p:sp>
      <p:sp>
        <p:nvSpPr>
          <p:cNvPr id="22549" name="Text Box 5"/>
          <p:cNvSpPr txBox="1">
            <a:spLocks noChangeArrowheads="1"/>
          </p:cNvSpPr>
          <p:nvPr/>
        </p:nvSpPr>
        <p:spPr bwMode="auto">
          <a:xfrm>
            <a:off x="684213" y="5572125"/>
            <a:ext cx="7385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dirty="0">
                <a:solidFill>
                  <a:schemeClr val="accent2"/>
                </a:solidFill>
                <a:sym typeface="Wingdings" pitchFamily="2" charset="2"/>
              </a:rPr>
              <a:t></a:t>
            </a:r>
            <a:r>
              <a:rPr lang="en-US" altLang="zh-CN" b="1" dirty="0" err="1">
                <a:solidFill>
                  <a:schemeClr val="accent2"/>
                </a:solidFill>
              </a:rPr>
              <a:t>setLayout</a:t>
            </a:r>
            <a:r>
              <a:rPr lang="en-US" altLang="zh-CN" b="1" dirty="0">
                <a:solidFill>
                  <a:schemeClr val="accent2"/>
                </a:solidFill>
              </a:rPr>
              <a:t>(new </a:t>
            </a:r>
            <a:r>
              <a:rPr lang="en-US" altLang="zh-CN" b="1" dirty="0" err="1">
                <a:solidFill>
                  <a:srgbClr val="333399"/>
                </a:solidFill>
              </a:rPr>
              <a:t>BorderLayout</a:t>
            </a:r>
            <a:r>
              <a:rPr lang="en-US" altLang="zh-CN" b="1" dirty="0">
                <a:solidFill>
                  <a:srgbClr val="333399"/>
                </a:solidFill>
              </a:rPr>
              <a:t>(</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hgap</a:t>
            </a:r>
            <a:r>
              <a:rPr lang="en-US" altLang="zh-CN" b="1" dirty="0">
                <a:solidFill>
                  <a:srgbClr val="333399"/>
                </a:solidFill>
              </a:rPr>
              <a:t>,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vgap</a:t>
            </a:r>
            <a:r>
              <a:rPr lang="en-US" altLang="zh-CN" b="1" dirty="0">
                <a:solidFill>
                  <a:srgbClr val="333399"/>
                </a:solidFill>
              </a:rPr>
              <a:t>)</a:t>
            </a:r>
            <a:r>
              <a:rPr lang="en-US" altLang="zh-CN" b="1" dirty="0">
                <a:solidFill>
                  <a:schemeClr val="accent2"/>
                </a:solidFill>
              </a:rPr>
              <a:t>)</a:t>
            </a:r>
          </a:p>
          <a:p>
            <a:pPr eaLnBrk="1" hangingPunct="1">
              <a:spcBef>
                <a:spcPct val="20000"/>
              </a:spcBef>
            </a:pPr>
            <a:r>
              <a:rPr lang="en-US" altLang="zh-CN" b="1" dirty="0">
                <a:solidFill>
                  <a:schemeClr val="accent2"/>
                </a:solidFill>
                <a:sym typeface="Wingdings" pitchFamily="2" charset="2"/>
              </a:rPr>
              <a:t></a:t>
            </a:r>
            <a:r>
              <a:rPr lang="zh-CN" altLang="en-US" b="1" dirty="0">
                <a:solidFill>
                  <a:schemeClr val="accent2"/>
                </a:solidFill>
              </a:rPr>
              <a:t>加入组件：</a:t>
            </a:r>
            <a:r>
              <a:rPr lang="en-US" altLang="zh-CN" b="1" dirty="0">
                <a:solidFill>
                  <a:schemeClr val="accent2"/>
                </a:solidFill>
              </a:rPr>
              <a:t>add(new </a:t>
            </a:r>
            <a:r>
              <a:rPr lang="en-US" altLang="zh-CN" b="1" dirty="0" err="1">
                <a:solidFill>
                  <a:schemeClr val="accent2"/>
                </a:solidFill>
              </a:rPr>
              <a:t>JButton</a:t>
            </a:r>
            <a:r>
              <a:rPr lang="en-US" altLang="zh-CN" b="1" dirty="0">
                <a:solidFill>
                  <a:schemeClr val="accent2"/>
                </a:solidFill>
              </a:rPr>
              <a:t>("Center"),"Center")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C6964C57-B9B9-478E-A5B7-BB757B85A6FF}" type="slidenum">
              <a:rPr lang="en-US" altLang="zh-CN" sz="1400">
                <a:solidFill>
                  <a:schemeClr val="bg2"/>
                </a:solidFill>
                <a:latin typeface="Arial" pitchFamily="34" charset="0"/>
              </a:rPr>
              <a:pPr algn="r" eaLnBrk="1" hangingPunct="1">
                <a:spcBef>
                  <a:spcPct val="50000"/>
                </a:spcBef>
              </a:pPr>
              <a:t>21</a:t>
            </a:fld>
            <a:endParaRPr lang="en-US" altLang="zh-CN" sz="1400">
              <a:solidFill>
                <a:schemeClr val="bg2"/>
              </a:solidFill>
              <a:latin typeface="Arial" pitchFamily="34" charset="0"/>
            </a:endParaRPr>
          </a:p>
        </p:txBody>
      </p:sp>
      <p:sp>
        <p:nvSpPr>
          <p:cNvPr id="23555" name="Text Box 3"/>
          <p:cNvSpPr txBox="1">
            <a:spLocks noChangeArrowheads="1"/>
          </p:cNvSpPr>
          <p:nvPr/>
        </p:nvSpPr>
        <p:spPr bwMode="auto">
          <a:xfrm>
            <a:off x="304800" y="1484313"/>
            <a:ext cx="829945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1600" b="1"/>
              <a:t>import java.awt.*;</a:t>
            </a:r>
          </a:p>
          <a:p>
            <a:pPr eaLnBrk="1" hangingPunct="1"/>
            <a:r>
              <a:rPr lang="zh-CN" altLang="zh-CN" sz="1600" b="1"/>
              <a:t>import javax.swing.*;</a:t>
            </a:r>
            <a:endParaRPr lang="zh-CN" altLang="en-US" sz="1600" b="1"/>
          </a:p>
          <a:p>
            <a:pPr eaLnBrk="1" hangingPunct="1"/>
            <a:endParaRPr lang="zh-CN" altLang="zh-CN" sz="1600" b="1"/>
          </a:p>
          <a:p>
            <a:pPr eaLnBrk="1" hangingPunct="1"/>
            <a:r>
              <a:rPr lang="zh-CN" altLang="zh-CN" sz="1600" b="1"/>
              <a:t>public class BorderLayoutWindow extends JFrame {</a:t>
            </a:r>
          </a:p>
          <a:p>
            <a:pPr eaLnBrk="1" hangingPunct="1"/>
            <a:r>
              <a:rPr lang="zh-CN" altLang="zh-CN" sz="1600" b="1"/>
              <a:t>    public BorderLayoutWindow() {</a:t>
            </a:r>
          </a:p>
          <a:p>
            <a:pPr eaLnBrk="1" hangingPunct="1"/>
            <a:r>
              <a:rPr lang="zh-CN" altLang="zh-CN" sz="1600" b="1"/>
              <a:t>        setLayout(new BorderLayout());</a:t>
            </a:r>
          </a:p>
          <a:p>
            <a:pPr eaLnBrk="1" hangingPunct="1"/>
            <a:r>
              <a:rPr lang="zh-CN" altLang="zh-CN" sz="1600" b="1"/>
              <a:t>        add(new JButton("North"), "North");       </a:t>
            </a:r>
          </a:p>
          <a:p>
            <a:pPr eaLnBrk="1" hangingPunct="1"/>
            <a:r>
              <a:rPr lang="zh-CN" altLang="zh-CN" sz="1600" b="1"/>
              <a:t>        add( new JButton("South"),"South");</a:t>
            </a:r>
          </a:p>
          <a:p>
            <a:pPr eaLnBrk="1" hangingPunct="1"/>
            <a:r>
              <a:rPr lang="zh-CN" altLang="zh-CN" sz="1600" b="1"/>
              <a:t>        add( new JButton("East"),"East");</a:t>
            </a:r>
          </a:p>
          <a:p>
            <a:pPr eaLnBrk="1" hangingPunct="1"/>
            <a:r>
              <a:rPr lang="zh-CN" altLang="zh-CN" sz="1600" b="1"/>
              <a:t>        add( new JButton("West"),"West");</a:t>
            </a:r>
          </a:p>
          <a:p>
            <a:pPr eaLnBrk="1" hangingPunct="1"/>
            <a:r>
              <a:rPr lang="zh-CN" altLang="zh-CN" sz="1600" b="1"/>
              <a:t>        add( new JButton("Center"),"Center");</a:t>
            </a:r>
          </a:p>
          <a:p>
            <a:pPr eaLnBrk="1" hangingPunct="1"/>
            <a:r>
              <a:rPr lang="zh-CN" altLang="zh-CN" sz="1600" b="1"/>
              <a:t>    }</a:t>
            </a:r>
          </a:p>
          <a:p>
            <a:pPr eaLnBrk="1" hangingPunct="1"/>
            <a:endParaRPr lang="zh-CN" altLang="zh-CN" sz="1600" b="1"/>
          </a:p>
          <a:p>
            <a:pPr eaLnBrk="1" hangingPunct="1"/>
            <a:r>
              <a:rPr lang="zh-CN" altLang="zh-CN" sz="1600" b="1"/>
              <a:t>    public static void main(String args[]) {</a:t>
            </a:r>
          </a:p>
          <a:p>
            <a:pPr eaLnBrk="1" hangingPunct="1"/>
            <a:r>
              <a:rPr lang="zh-CN" altLang="zh-CN" sz="1600" b="1"/>
              <a:t>        BorderLayoutWindow window = new BorderLayoutWindow();</a:t>
            </a:r>
          </a:p>
          <a:p>
            <a:pPr eaLnBrk="1" hangingPunct="1"/>
            <a:r>
              <a:rPr lang="zh-CN" altLang="zh-CN" sz="1600" b="1"/>
              <a:t>        window.setTitle("BorderWindow Application");</a:t>
            </a:r>
          </a:p>
          <a:p>
            <a:pPr eaLnBrk="1" hangingPunct="1"/>
            <a:r>
              <a:rPr lang="zh-CN" altLang="zh-CN" sz="1600" b="1"/>
              <a:t>        window.setDefaultCloseOperation(JFrame.EXIT_ON_CLOSE);</a:t>
            </a:r>
          </a:p>
          <a:p>
            <a:pPr eaLnBrk="1" hangingPunct="1"/>
            <a:r>
              <a:rPr lang="zh-CN" altLang="zh-CN" sz="1600" b="1"/>
              <a:t>        window.pack();</a:t>
            </a:r>
          </a:p>
          <a:p>
            <a:pPr eaLnBrk="1" hangingPunct="1"/>
            <a:r>
              <a:rPr lang="zh-CN" altLang="zh-CN" sz="1600" b="1"/>
              <a:t>        window.setVisible(true);</a:t>
            </a:r>
          </a:p>
          <a:p>
            <a:pPr eaLnBrk="1" hangingPunct="1"/>
            <a:r>
              <a:rPr lang="zh-CN" altLang="zh-CN" sz="1600" b="1"/>
              <a:t>    }</a:t>
            </a:r>
          </a:p>
          <a:p>
            <a:pPr eaLnBrk="1" hangingPunct="1"/>
            <a:r>
              <a:rPr lang="zh-CN" altLang="zh-CN" sz="1600" b="1"/>
              <a:t>}</a:t>
            </a:r>
          </a:p>
        </p:txBody>
      </p:sp>
      <p:sp>
        <p:nvSpPr>
          <p:cNvPr id="23556" name="Text Box 4"/>
          <p:cNvSpPr txBox="1">
            <a:spLocks noChangeArrowheads="1"/>
          </p:cNvSpPr>
          <p:nvPr/>
        </p:nvSpPr>
        <p:spPr bwMode="auto">
          <a:xfrm>
            <a:off x="1295400" y="692150"/>
            <a:ext cx="6300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BorderLayout Manager</a:t>
            </a:r>
          </a:p>
        </p:txBody>
      </p:sp>
      <p:pic>
        <p:nvPicPr>
          <p:cNvPr id="235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3" y="4929188"/>
            <a:ext cx="2490787"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3558"/>
                                        </p:tgtEl>
                                        <p:attrNameLst>
                                          <p:attrName>ppt_x</p:attrName>
                                          <p:attrName>ppt_y</p:attrName>
                                        </p:attrNameLst>
                                      </p:cBhvr>
                                    </p:animMotion>
                                    <p:animRot by="1500000">
                                      <p:cBhvr>
                                        <p:cTn id="7" dur="125" fill="hold">
                                          <p:stCondLst>
                                            <p:cond delay="0"/>
                                          </p:stCondLst>
                                        </p:cTn>
                                        <p:tgtEl>
                                          <p:spTgt spid="23558"/>
                                        </p:tgtEl>
                                        <p:attrNameLst>
                                          <p:attrName>r</p:attrName>
                                        </p:attrNameLst>
                                      </p:cBhvr>
                                    </p:animRot>
                                    <p:animRot by="-1500000">
                                      <p:cBhvr>
                                        <p:cTn id="8" dur="125" fill="hold">
                                          <p:stCondLst>
                                            <p:cond delay="125"/>
                                          </p:stCondLst>
                                        </p:cTn>
                                        <p:tgtEl>
                                          <p:spTgt spid="23558"/>
                                        </p:tgtEl>
                                        <p:attrNameLst>
                                          <p:attrName>r</p:attrName>
                                        </p:attrNameLst>
                                      </p:cBhvr>
                                    </p:animRot>
                                    <p:animRot by="-1500000">
                                      <p:cBhvr>
                                        <p:cTn id="9" dur="125" fill="hold">
                                          <p:stCondLst>
                                            <p:cond delay="250"/>
                                          </p:stCondLst>
                                        </p:cTn>
                                        <p:tgtEl>
                                          <p:spTgt spid="23558"/>
                                        </p:tgtEl>
                                        <p:attrNameLst>
                                          <p:attrName>r</p:attrName>
                                        </p:attrNameLst>
                                      </p:cBhvr>
                                    </p:animRot>
                                    <p:animRot by="1500000">
                                      <p:cBhvr>
                                        <p:cTn id="10" dur="125" fill="hold">
                                          <p:stCondLst>
                                            <p:cond delay="375"/>
                                          </p:stCondLst>
                                        </p:cTn>
                                        <p:tgtEl>
                                          <p:spTgt spid="235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51D5DF1-9160-464F-B0DC-B413CF1554AD}" type="slidenum">
              <a:rPr lang="en-US" altLang="zh-CN" sz="1400" smtClean="0">
                <a:solidFill>
                  <a:schemeClr val="bg2"/>
                </a:solidFill>
                <a:latin typeface="Arial" pitchFamily="34" charset="0"/>
              </a:rPr>
              <a:pPr eaLnBrk="1" hangingPunct="1"/>
              <a:t>22</a:t>
            </a:fld>
            <a:endParaRPr lang="en-US" altLang="zh-CN" sz="1400" smtClean="0">
              <a:solidFill>
                <a:schemeClr val="bg2"/>
              </a:solidFill>
              <a:latin typeface="Arial" pitchFamily="34" charset="0"/>
            </a:endParaRPr>
          </a:p>
        </p:txBody>
      </p:sp>
      <p:sp>
        <p:nvSpPr>
          <p:cNvPr id="24579" name="Rectangle 4"/>
          <p:cNvSpPr>
            <a:spLocks noChangeArrowheads="1"/>
          </p:cNvSpPr>
          <p:nvPr/>
        </p:nvSpPr>
        <p:spPr bwMode="auto">
          <a:xfrm>
            <a:off x="1331913" y="692150"/>
            <a:ext cx="6192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GridLayout Manager</a:t>
            </a:r>
          </a:p>
        </p:txBody>
      </p:sp>
      <p:sp>
        <p:nvSpPr>
          <p:cNvPr id="24580" name="Text Box 5"/>
          <p:cNvSpPr txBox="1">
            <a:spLocks noChangeArrowheads="1"/>
          </p:cNvSpPr>
          <p:nvPr/>
        </p:nvSpPr>
        <p:spPr bwMode="auto">
          <a:xfrm>
            <a:off x="899592" y="1905000"/>
            <a:ext cx="79205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itchFamily="2" charset="2"/>
              </a:rPr>
              <a:t></a:t>
            </a:r>
            <a:r>
              <a:rPr lang="zh-CN" altLang="en-US" b="1">
                <a:solidFill>
                  <a:schemeClr val="accent2"/>
                </a:solidFill>
              </a:rPr>
              <a:t>把容器分成</a:t>
            </a:r>
            <a:r>
              <a:rPr lang="en-US" altLang="zh-CN" b="1">
                <a:solidFill>
                  <a:schemeClr val="accent2"/>
                </a:solidFill>
              </a:rPr>
              <a:t>n</a:t>
            </a:r>
            <a:r>
              <a:rPr lang="zh-CN" altLang="en-US" b="1">
                <a:solidFill>
                  <a:schemeClr val="accent2"/>
                </a:solidFill>
              </a:rPr>
              <a:t>行*</a:t>
            </a:r>
            <a:r>
              <a:rPr lang="en-US" altLang="zh-CN" b="1">
                <a:solidFill>
                  <a:schemeClr val="accent2"/>
                </a:solidFill>
              </a:rPr>
              <a:t>m</a:t>
            </a:r>
            <a:r>
              <a:rPr lang="zh-CN" altLang="en-US" b="1">
                <a:solidFill>
                  <a:schemeClr val="accent2"/>
                </a:solidFill>
              </a:rPr>
              <a:t>列同样大小的网格单元，每个单元可充满一个组件。</a:t>
            </a:r>
          </a:p>
          <a:p>
            <a:pPr eaLnBrk="1" hangingPunct="1"/>
            <a:r>
              <a:rPr lang="zh-CN" altLang="en-US" b="1">
                <a:solidFill>
                  <a:schemeClr val="accent2"/>
                </a:solidFill>
              </a:rPr>
              <a:t>    组件从左到右、从上到下填充。</a:t>
            </a:r>
            <a:endParaRPr lang="en-US" altLang="zh-CN" b="1">
              <a:solidFill>
                <a:schemeClr val="accent2"/>
              </a:solidFill>
            </a:endParaRPr>
          </a:p>
        </p:txBody>
      </p:sp>
      <p:sp>
        <p:nvSpPr>
          <p:cNvPr id="24581" name="Text Box 8"/>
          <p:cNvSpPr txBox="1">
            <a:spLocks noChangeArrowheads="1"/>
          </p:cNvSpPr>
          <p:nvPr/>
        </p:nvSpPr>
        <p:spPr bwMode="auto">
          <a:xfrm>
            <a:off x="899592" y="3429000"/>
            <a:ext cx="763322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b="1" dirty="0">
                <a:solidFill>
                  <a:schemeClr val="accent2"/>
                </a:solidFill>
              </a:rPr>
              <a:t>构造与安装布局管理器：</a:t>
            </a:r>
          </a:p>
          <a:p>
            <a:pPr eaLnBrk="1" hangingPunct="1"/>
            <a:r>
              <a:rPr lang="zh-CN" altLang="en-US" b="1" dirty="0">
                <a:solidFill>
                  <a:schemeClr val="accent2"/>
                </a:solidFill>
              </a:rPr>
              <a:t>    </a:t>
            </a:r>
            <a:r>
              <a:rPr lang="en-US" altLang="zh-CN" b="1" dirty="0" err="1">
                <a:solidFill>
                  <a:schemeClr val="accent2"/>
                </a:solidFill>
              </a:rPr>
              <a:t>setLayout</a:t>
            </a:r>
            <a:r>
              <a:rPr lang="en-US" altLang="zh-CN" b="1" dirty="0">
                <a:solidFill>
                  <a:schemeClr val="accent2"/>
                </a:solidFill>
              </a:rPr>
              <a:t>(new </a:t>
            </a:r>
            <a:r>
              <a:rPr lang="en-US" altLang="zh-CN" b="1" dirty="0" err="1">
                <a:solidFill>
                  <a:srgbClr val="333399"/>
                </a:solidFill>
              </a:rPr>
              <a:t>GridLayout</a:t>
            </a:r>
            <a:r>
              <a:rPr lang="en-US" altLang="zh-CN" b="1" dirty="0">
                <a:solidFill>
                  <a:srgbClr val="333399"/>
                </a:solidFill>
              </a:rPr>
              <a:t>(</a:t>
            </a:r>
            <a:r>
              <a:rPr lang="en-US" altLang="zh-CN" b="1" dirty="0" err="1">
                <a:solidFill>
                  <a:srgbClr val="333399"/>
                </a:solidFill>
              </a:rPr>
              <a:t>int</a:t>
            </a:r>
            <a:r>
              <a:rPr lang="en-US" altLang="zh-CN" b="1" dirty="0">
                <a:solidFill>
                  <a:srgbClr val="333399"/>
                </a:solidFill>
              </a:rPr>
              <a:t> rows, </a:t>
            </a:r>
            <a:r>
              <a:rPr lang="en-US" altLang="zh-CN" b="1" dirty="0" err="1">
                <a:solidFill>
                  <a:srgbClr val="333399"/>
                </a:solidFill>
              </a:rPr>
              <a:t>int</a:t>
            </a:r>
            <a:r>
              <a:rPr lang="en-US" altLang="zh-CN" b="1" dirty="0">
                <a:solidFill>
                  <a:srgbClr val="333399"/>
                </a:solidFill>
              </a:rPr>
              <a:t> cols,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hgap</a:t>
            </a:r>
            <a:r>
              <a:rPr lang="en-US" altLang="zh-CN" b="1" dirty="0">
                <a:solidFill>
                  <a:srgbClr val="333399"/>
                </a:solidFill>
              </a:rPr>
              <a:t>,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vgap</a:t>
            </a:r>
            <a:r>
              <a:rPr lang="en-US" altLang="zh-CN" b="1" dirty="0">
                <a:solidFill>
                  <a:srgbClr val="333399"/>
                </a:solidFill>
              </a:rPr>
              <a:t>)</a:t>
            </a:r>
            <a:r>
              <a:rPr lang="en-US" altLang="zh-CN" b="1" dirty="0">
                <a:solidFill>
                  <a:schemeClr val="accent2"/>
                </a:solidFill>
              </a:rPr>
              <a:t>)</a:t>
            </a:r>
          </a:p>
          <a:p>
            <a:pPr eaLnBrk="1" hangingPunct="1"/>
            <a:r>
              <a:rPr lang="en-US" altLang="zh-CN" b="1" dirty="0"/>
              <a:t>    rows</a:t>
            </a:r>
            <a:r>
              <a:rPr lang="zh-CN" altLang="en-US" b="1" dirty="0"/>
              <a:t>或</a:t>
            </a:r>
            <a:r>
              <a:rPr lang="en-US" altLang="zh-CN" b="1" dirty="0"/>
              <a:t>cols</a:t>
            </a:r>
            <a:r>
              <a:rPr lang="zh-CN" altLang="en-US" b="1" dirty="0"/>
              <a:t>可取</a:t>
            </a:r>
            <a:r>
              <a:rPr lang="en-US" altLang="zh-CN" b="1" dirty="0"/>
              <a:t>0</a:t>
            </a:r>
            <a:r>
              <a:rPr lang="zh-CN" altLang="en-US" b="1" dirty="0"/>
              <a:t>，表示任意数目的行或列。</a:t>
            </a:r>
          </a:p>
          <a:p>
            <a:pPr eaLnBrk="1" hangingPunct="1"/>
            <a:r>
              <a:rPr lang="zh-CN" altLang="en-US" b="1" dirty="0"/>
              <a:t>    先满足行的限制。</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87AB0BC-003D-474D-9EE2-5791E8A56D41}" type="slidenum">
              <a:rPr lang="en-US" altLang="zh-CN" sz="1400" smtClean="0">
                <a:solidFill>
                  <a:schemeClr val="bg2"/>
                </a:solidFill>
                <a:latin typeface="Arial" pitchFamily="34" charset="0"/>
              </a:rPr>
              <a:pPr eaLnBrk="1" hangingPunct="1"/>
              <a:t>23</a:t>
            </a:fld>
            <a:endParaRPr lang="en-US" altLang="zh-CN" sz="1400" smtClean="0">
              <a:solidFill>
                <a:schemeClr val="bg2"/>
              </a:solidFill>
              <a:latin typeface="Arial" pitchFamily="34" charset="0"/>
            </a:endParaRPr>
          </a:p>
        </p:txBody>
      </p:sp>
      <p:sp>
        <p:nvSpPr>
          <p:cNvPr id="25603" name="Text Box 21"/>
          <p:cNvSpPr txBox="1">
            <a:spLocks noChangeArrowheads="1"/>
          </p:cNvSpPr>
          <p:nvPr/>
        </p:nvSpPr>
        <p:spPr bwMode="auto">
          <a:xfrm>
            <a:off x="468313" y="1516063"/>
            <a:ext cx="6192837"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t>import java.awt.*;</a:t>
            </a:r>
          </a:p>
          <a:p>
            <a:pPr eaLnBrk="1" hangingPunct="1"/>
            <a:r>
              <a:rPr lang="en-US" altLang="zh-CN" sz="1600" b="1"/>
              <a:t>import javax.swing.*;</a:t>
            </a:r>
            <a:r>
              <a:rPr lang="en-US" altLang="zh-CN" sz="1600"/>
              <a:t> </a:t>
            </a:r>
            <a:r>
              <a:rPr lang="en-US" altLang="zh-CN" sz="1600" b="1"/>
              <a:t>	</a:t>
            </a:r>
          </a:p>
          <a:p>
            <a:pPr eaLnBrk="1" hangingPunct="1"/>
            <a:r>
              <a:rPr lang="en-US" altLang="zh-CN" sz="1600" b="1"/>
              <a:t>public class GridLayoutWindow extends JFrame {</a:t>
            </a:r>
          </a:p>
          <a:p>
            <a:pPr eaLnBrk="1" hangingPunct="1"/>
            <a:r>
              <a:rPr lang="en-US" altLang="zh-CN" sz="1600" b="1"/>
              <a:t>    public GridLayoutWindow() {</a:t>
            </a:r>
          </a:p>
          <a:p>
            <a:pPr eaLnBrk="1" hangingPunct="1"/>
            <a:r>
              <a:rPr lang="en-US" altLang="zh-CN" sz="1600" b="1"/>
              <a:t>        setLayout(new GridLayout(3,2));</a:t>
            </a:r>
          </a:p>
          <a:p>
            <a:pPr eaLnBrk="1" hangingPunct="1"/>
            <a:r>
              <a:rPr lang="en-US" altLang="zh-CN" sz="1600" b="1"/>
              <a:t>        add(new JButton("Button 1"));</a:t>
            </a:r>
          </a:p>
          <a:p>
            <a:pPr eaLnBrk="1" hangingPunct="1"/>
            <a:r>
              <a:rPr lang="en-US" altLang="zh-CN" sz="1600" b="1"/>
              <a:t>        add(new JButton("2"));</a:t>
            </a:r>
          </a:p>
          <a:p>
            <a:pPr eaLnBrk="1" hangingPunct="1"/>
            <a:r>
              <a:rPr lang="en-US" altLang="zh-CN" sz="1600" b="1"/>
              <a:t>        add(new JButton("Button 3"));</a:t>
            </a:r>
          </a:p>
          <a:p>
            <a:pPr eaLnBrk="1" hangingPunct="1"/>
            <a:r>
              <a:rPr lang="en-US" altLang="zh-CN" sz="1600" b="1"/>
              <a:t>        add(new JButton("Long-Named Button 4"));</a:t>
            </a:r>
          </a:p>
          <a:p>
            <a:pPr eaLnBrk="1" hangingPunct="1"/>
            <a:r>
              <a:rPr lang="en-US" altLang="zh-CN" sz="1600" b="1"/>
              <a:t>        add(new JButton("Button 5"));</a:t>
            </a:r>
          </a:p>
          <a:p>
            <a:pPr eaLnBrk="1" hangingPunct="1"/>
            <a:r>
              <a:rPr lang="en-US" altLang="zh-CN" sz="1600" b="1"/>
              <a:t>        add(new JButton("6"));</a:t>
            </a:r>
          </a:p>
          <a:p>
            <a:pPr eaLnBrk="1" hangingPunct="1"/>
            <a:r>
              <a:rPr lang="en-US" altLang="zh-CN" sz="1600" b="1"/>
              <a:t>        add(new JButton(“</a:t>
            </a:r>
            <a:r>
              <a:rPr lang="zh-CN" altLang="en-US" sz="1600" b="1"/>
              <a:t>找茬</a:t>
            </a:r>
            <a:r>
              <a:rPr lang="en-US" altLang="zh-CN" sz="1600" b="1"/>
              <a:t>”));//</a:t>
            </a:r>
            <a:r>
              <a:rPr lang="zh-CN" altLang="en-US" sz="1600" b="1"/>
              <a:t>行优先</a:t>
            </a:r>
          </a:p>
          <a:p>
            <a:pPr eaLnBrk="1" hangingPunct="1"/>
            <a:r>
              <a:rPr lang="en-US" altLang="zh-CN" sz="1600" b="1"/>
              <a:t>    }</a:t>
            </a:r>
          </a:p>
          <a:p>
            <a:pPr eaLnBrk="1" hangingPunct="1"/>
            <a:r>
              <a:rPr lang="en-US" altLang="zh-CN" sz="1600" b="1"/>
              <a:t>    public static void main(String args[]) {</a:t>
            </a:r>
          </a:p>
          <a:p>
            <a:pPr eaLnBrk="1" hangingPunct="1"/>
            <a:r>
              <a:rPr lang="en-US" altLang="zh-CN" sz="1600" b="1"/>
              <a:t>        GridLayoutWindow window = new GridLayoutWindow();</a:t>
            </a:r>
          </a:p>
          <a:p>
            <a:pPr eaLnBrk="1" hangingPunct="1"/>
            <a:r>
              <a:rPr lang="en-US" altLang="zh-CN" sz="1600" b="1"/>
              <a:t>        window.setTitle("GridWindow Application");</a:t>
            </a:r>
          </a:p>
          <a:p>
            <a:pPr eaLnBrk="1" hangingPunct="1"/>
            <a:r>
              <a:rPr lang="en-US" altLang="zh-CN" sz="1600" b="1"/>
              <a:t>        window.setDefaultCloseOperation(JFrame.EXIT_ON_CLOSE);</a:t>
            </a:r>
          </a:p>
          <a:p>
            <a:pPr eaLnBrk="1" hangingPunct="1"/>
            <a:r>
              <a:rPr lang="en-US" altLang="zh-CN" sz="1600" b="1"/>
              <a:t>        window.pack();</a:t>
            </a:r>
          </a:p>
          <a:p>
            <a:pPr eaLnBrk="1" hangingPunct="1"/>
            <a:r>
              <a:rPr lang="en-US" altLang="zh-CN" sz="1600" b="1"/>
              <a:t>        window.setVisible(true);</a:t>
            </a:r>
          </a:p>
          <a:p>
            <a:pPr eaLnBrk="1" hangingPunct="1"/>
            <a:r>
              <a:rPr lang="en-US" altLang="zh-CN" sz="1600" b="1"/>
              <a:t>    }</a:t>
            </a:r>
          </a:p>
          <a:p>
            <a:pPr eaLnBrk="1" hangingPunct="1"/>
            <a:r>
              <a:rPr lang="en-US" altLang="zh-CN" sz="1600" b="1"/>
              <a:t>}</a:t>
            </a:r>
          </a:p>
        </p:txBody>
      </p:sp>
      <p:sp>
        <p:nvSpPr>
          <p:cNvPr id="25604" name="Rectangle 4"/>
          <p:cNvSpPr>
            <a:spLocks noChangeArrowheads="1"/>
          </p:cNvSpPr>
          <p:nvPr/>
        </p:nvSpPr>
        <p:spPr bwMode="auto">
          <a:xfrm>
            <a:off x="1331913" y="692150"/>
            <a:ext cx="6192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GridLayout Manager</a:t>
            </a:r>
          </a:p>
        </p:txBody>
      </p:sp>
      <p:pic>
        <p:nvPicPr>
          <p:cNvPr id="256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3811588"/>
            <a:ext cx="45339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420938"/>
            <a:ext cx="3048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5607"/>
                                        </p:tgtEl>
                                        <p:attrNameLst>
                                          <p:attrName>ppt_x</p:attrName>
                                          <p:attrName>ppt_y</p:attrName>
                                        </p:attrNameLst>
                                      </p:cBhvr>
                                    </p:animMotion>
                                    <p:animRot by="1500000">
                                      <p:cBhvr>
                                        <p:cTn id="7" dur="125" fill="hold">
                                          <p:stCondLst>
                                            <p:cond delay="0"/>
                                          </p:stCondLst>
                                        </p:cTn>
                                        <p:tgtEl>
                                          <p:spTgt spid="25607"/>
                                        </p:tgtEl>
                                        <p:attrNameLst>
                                          <p:attrName>r</p:attrName>
                                        </p:attrNameLst>
                                      </p:cBhvr>
                                    </p:animRot>
                                    <p:animRot by="-1500000">
                                      <p:cBhvr>
                                        <p:cTn id="8" dur="125" fill="hold">
                                          <p:stCondLst>
                                            <p:cond delay="125"/>
                                          </p:stCondLst>
                                        </p:cTn>
                                        <p:tgtEl>
                                          <p:spTgt spid="25607"/>
                                        </p:tgtEl>
                                        <p:attrNameLst>
                                          <p:attrName>r</p:attrName>
                                        </p:attrNameLst>
                                      </p:cBhvr>
                                    </p:animRot>
                                    <p:animRot by="-1500000">
                                      <p:cBhvr>
                                        <p:cTn id="9" dur="125" fill="hold">
                                          <p:stCondLst>
                                            <p:cond delay="250"/>
                                          </p:stCondLst>
                                        </p:cTn>
                                        <p:tgtEl>
                                          <p:spTgt spid="25607"/>
                                        </p:tgtEl>
                                        <p:attrNameLst>
                                          <p:attrName>r</p:attrName>
                                        </p:attrNameLst>
                                      </p:cBhvr>
                                    </p:animRot>
                                    <p:animRot by="1500000">
                                      <p:cBhvr>
                                        <p:cTn id="10" dur="125" fill="hold">
                                          <p:stCondLst>
                                            <p:cond delay="375"/>
                                          </p:stCondLst>
                                        </p:cTn>
                                        <p:tgtEl>
                                          <p:spTgt spid="256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9A18200-7A7D-4F37-B0A3-2A93438120AA}" type="slidenum">
              <a:rPr lang="en-US" altLang="zh-CN" sz="1400" smtClean="0">
                <a:solidFill>
                  <a:schemeClr val="bg2"/>
                </a:solidFill>
                <a:latin typeface="Arial" pitchFamily="34" charset="0"/>
              </a:rPr>
              <a:pPr eaLnBrk="1" hangingPunct="1"/>
              <a:t>24</a:t>
            </a:fld>
            <a:endParaRPr lang="en-US" altLang="zh-CN" sz="1400" smtClean="0">
              <a:solidFill>
                <a:schemeClr val="bg2"/>
              </a:solidFill>
              <a:latin typeface="Arial" pitchFamily="34" charset="0"/>
            </a:endParaRPr>
          </a:p>
        </p:txBody>
      </p:sp>
      <p:sp>
        <p:nvSpPr>
          <p:cNvPr id="26627" name="Text Box 4"/>
          <p:cNvSpPr txBox="1">
            <a:spLocks noChangeArrowheads="1"/>
          </p:cNvSpPr>
          <p:nvPr/>
        </p:nvSpPr>
        <p:spPr bwMode="auto">
          <a:xfrm>
            <a:off x="1331913" y="692150"/>
            <a:ext cx="650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CardLayout Manager</a:t>
            </a:r>
          </a:p>
        </p:txBody>
      </p:sp>
      <p:sp>
        <p:nvSpPr>
          <p:cNvPr id="26628" name="Text Box 7"/>
          <p:cNvSpPr txBox="1">
            <a:spLocks noChangeArrowheads="1"/>
          </p:cNvSpPr>
          <p:nvPr/>
        </p:nvSpPr>
        <p:spPr bwMode="auto">
          <a:xfrm>
            <a:off x="755650" y="1700213"/>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2"/>
                </a:solidFill>
              </a:rPr>
              <a:t>把组件象一系列卡片一样叠放，一个时刻只能看到最上面的。</a:t>
            </a:r>
          </a:p>
        </p:txBody>
      </p:sp>
      <p:pic>
        <p:nvPicPr>
          <p:cNvPr id="2662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95922"/>
            <a:ext cx="3240088"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276872"/>
            <a:ext cx="32400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8"/>
          <p:cNvSpPr txBox="1">
            <a:spLocks noChangeArrowheads="1"/>
          </p:cNvSpPr>
          <p:nvPr/>
        </p:nvSpPr>
        <p:spPr bwMode="auto">
          <a:xfrm>
            <a:off x="900113" y="4005064"/>
            <a:ext cx="77454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err="1">
                <a:solidFill>
                  <a:schemeClr val="accent2"/>
                </a:solidFill>
              </a:rPr>
              <a:t>setLayout</a:t>
            </a:r>
            <a:r>
              <a:rPr lang="en-US" altLang="zh-CN" b="1" dirty="0">
                <a:solidFill>
                  <a:schemeClr val="accent2"/>
                </a:solidFill>
              </a:rPr>
              <a:t>(new </a:t>
            </a:r>
            <a:r>
              <a:rPr lang="en-US" altLang="zh-CN" b="1" dirty="0" err="1">
                <a:solidFill>
                  <a:srgbClr val="333399"/>
                </a:solidFill>
              </a:rPr>
              <a:t>CardLayout</a:t>
            </a:r>
            <a:r>
              <a:rPr lang="en-US" altLang="zh-CN" b="1" dirty="0">
                <a:solidFill>
                  <a:srgbClr val="333399"/>
                </a:solidFill>
              </a:rPr>
              <a:t>(</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hgap</a:t>
            </a:r>
            <a:r>
              <a:rPr lang="en-US" altLang="zh-CN" b="1" dirty="0">
                <a:solidFill>
                  <a:srgbClr val="333399"/>
                </a:solidFill>
              </a:rPr>
              <a:t>,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vgap</a:t>
            </a:r>
            <a:r>
              <a:rPr lang="en-US" altLang="zh-CN" b="1" dirty="0">
                <a:solidFill>
                  <a:srgbClr val="333399"/>
                </a:solidFill>
              </a:rPr>
              <a:t>)</a:t>
            </a:r>
            <a:r>
              <a:rPr lang="en-US" altLang="zh-CN" b="1" dirty="0">
                <a:solidFill>
                  <a:schemeClr val="accent2"/>
                </a:solidFill>
              </a:rPr>
              <a:t>)</a:t>
            </a:r>
          </a:p>
          <a:p>
            <a:pPr eaLnBrk="1" hangingPunct="1"/>
            <a:endParaRPr lang="en-US" altLang="zh-CN" b="1" dirty="0">
              <a:solidFill>
                <a:schemeClr val="accent2"/>
              </a:solidFill>
            </a:endParaRPr>
          </a:p>
          <a:p>
            <a:pPr eaLnBrk="1" hangingPunct="1"/>
            <a:r>
              <a:rPr lang="en-US" altLang="zh-CN" b="1" dirty="0">
                <a:solidFill>
                  <a:schemeClr val="accent2"/>
                </a:solidFill>
              </a:rPr>
              <a:t>public void next(Container parent)//</a:t>
            </a:r>
            <a:r>
              <a:rPr lang="zh-CN" altLang="en-US" b="1" dirty="0">
                <a:solidFill>
                  <a:schemeClr val="accent2"/>
                </a:solidFill>
              </a:rPr>
              <a:t>循环显示下一张卡片</a:t>
            </a:r>
          </a:p>
          <a:p>
            <a:pPr eaLnBrk="1" hangingPunct="1"/>
            <a:r>
              <a:rPr lang="en-US" altLang="zh-CN" b="1" i="1" dirty="0"/>
              <a:t>first, previous, next, last, show</a:t>
            </a:r>
          </a:p>
          <a:p>
            <a:pPr eaLnBrk="1" hangingPunct="1"/>
            <a:endParaRPr lang="en-US" altLang="zh-CN" b="1" dirty="0">
              <a:solidFill>
                <a:schemeClr val="accent2"/>
              </a:solidFill>
            </a:endParaRPr>
          </a:p>
          <a:p>
            <a:pPr eaLnBrk="1" hangingPunct="1"/>
            <a:r>
              <a:rPr lang="en-US" altLang="zh-CN" b="1" dirty="0">
                <a:solidFill>
                  <a:schemeClr val="accent2"/>
                </a:solidFill>
              </a:rPr>
              <a:t>public Component add(String name, Component comp)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B19FA3A9-D0EF-4857-9942-0C52D742E37D}" type="slidenum">
              <a:rPr lang="en-US" altLang="zh-CN" sz="1400">
                <a:solidFill>
                  <a:schemeClr val="bg2"/>
                </a:solidFill>
                <a:latin typeface="Arial" pitchFamily="34" charset="0"/>
              </a:rPr>
              <a:pPr algn="r" eaLnBrk="1" hangingPunct="1">
                <a:spcBef>
                  <a:spcPct val="50000"/>
                </a:spcBef>
              </a:pPr>
              <a:t>25</a:t>
            </a:fld>
            <a:endParaRPr lang="en-US" altLang="zh-CN" sz="1400">
              <a:solidFill>
                <a:schemeClr val="bg2"/>
              </a:solidFill>
              <a:latin typeface="Arial" pitchFamily="34" charset="0"/>
            </a:endParaRPr>
          </a:p>
        </p:txBody>
      </p:sp>
      <p:sp>
        <p:nvSpPr>
          <p:cNvPr id="27651" name="Text Box 4"/>
          <p:cNvSpPr txBox="1">
            <a:spLocks noChangeArrowheads="1"/>
          </p:cNvSpPr>
          <p:nvPr/>
        </p:nvSpPr>
        <p:spPr bwMode="auto">
          <a:xfrm>
            <a:off x="1331913" y="692150"/>
            <a:ext cx="650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CardLayout Manager</a:t>
            </a:r>
          </a:p>
        </p:txBody>
      </p:sp>
      <p:sp>
        <p:nvSpPr>
          <p:cNvPr id="27652" name="Text Box 7"/>
          <p:cNvSpPr txBox="1">
            <a:spLocks noChangeArrowheads="1"/>
          </p:cNvSpPr>
          <p:nvPr/>
        </p:nvSpPr>
        <p:spPr bwMode="auto">
          <a:xfrm>
            <a:off x="755650" y="1431925"/>
            <a:ext cx="8208963"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7F0055"/>
                </a:solidFill>
                <a:latin typeface="Courier New" pitchFamily="49" charset="0"/>
              </a:rPr>
              <a:t>import</a:t>
            </a:r>
            <a:r>
              <a:rPr lang="en-US" altLang="zh-CN" sz="1800" b="1">
                <a:solidFill>
                  <a:srgbClr val="000000"/>
                </a:solidFill>
                <a:latin typeface="Courier New" pitchFamily="49" charset="0"/>
              </a:rPr>
              <a:t> java.awt.*;</a:t>
            </a:r>
            <a:endParaRPr lang="en-US" altLang="zh-CN" sz="1800" b="1">
              <a:solidFill>
                <a:schemeClr val="accent2"/>
              </a:solidFill>
              <a:latin typeface="Courier New" pitchFamily="49" charset="0"/>
            </a:endParaRPr>
          </a:p>
          <a:p>
            <a:pPr eaLnBrk="1" hangingPunct="1"/>
            <a:r>
              <a:rPr lang="en-US" altLang="zh-CN" sz="1800" b="1">
                <a:solidFill>
                  <a:srgbClr val="7F0055"/>
                </a:solidFill>
                <a:latin typeface="Courier New" pitchFamily="49" charset="0"/>
              </a:rPr>
              <a:t>import</a:t>
            </a:r>
            <a:r>
              <a:rPr lang="en-US" altLang="zh-CN" sz="1800" b="1">
                <a:solidFill>
                  <a:srgbClr val="000000"/>
                </a:solidFill>
                <a:latin typeface="Courier New" pitchFamily="49" charset="0"/>
              </a:rPr>
              <a:t> java.awt.event.*;</a:t>
            </a:r>
            <a:endParaRPr lang="en-US" altLang="zh-CN" sz="1800" b="1">
              <a:solidFill>
                <a:schemeClr val="accent2"/>
              </a:solidFill>
              <a:latin typeface="Courier New" pitchFamily="49" charset="0"/>
            </a:endParaRPr>
          </a:p>
          <a:p>
            <a:pPr eaLnBrk="1" hangingPunct="1"/>
            <a:r>
              <a:rPr lang="en-US" altLang="zh-CN" sz="1800" b="1">
                <a:solidFill>
                  <a:srgbClr val="7F0055"/>
                </a:solidFill>
                <a:latin typeface="Courier New" pitchFamily="49" charset="0"/>
              </a:rPr>
              <a:t>import</a:t>
            </a:r>
            <a:r>
              <a:rPr lang="en-US" altLang="zh-CN" sz="1800" b="1">
                <a:solidFill>
                  <a:srgbClr val="000000"/>
                </a:solidFill>
                <a:latin typeface="Courier New" pitchFamily="49" charset="0"/>
              </a:rPr>
              <a:t> javax.swing.*;</a:t>
            </a:r>
            <a:endParaRPr lang="en-US" altLang="zh-CN" sz="1800" b="1">
              <a:solidFill>
                <a:schemeClr val="accent2"/>
              </a:solidFill>
              <a:latin typeface="Courier New" pitchFamily="49" charset="0"/>
            </a:endParaRPr>
          </a:p>
          <a:p>
            <a:pPr eaLnBrk="1" hangingPunct="1"/>
            <a:r>
              <a:rPr lang="en-US" altLang="zh-CN" sz="1800" b="1">
                <a:solidFill>
                  <a:srgbClr val="7F0055"/>
                </a:solidFill>
                <a:latin typeface="Courier New" pitchFamily="49" charset="0"/>
              </a:rPr>
              <a:t>public</a:t>
            </a:r>
            <a:r>
              <a:rPr lang="en-US" altLang="zh-CN" sz="1800" b="1">
                <a:solidFill>
                  <a:srgbClr val="000000"/>
                </a:solidFill>
                <a:latin typeface="Courier New" pitchFamily="49" charset="0"/>
              </a:rPr>
              <a:t> </a:t>
            </a:r>
            <a:r>
              <a:rPr lang="en-US" altLang="zh-CN" sz="1800" b="1">
                <a:solidFill>
                  <a:srgbClr val="7F0055"/>
                </a:solidFill>
                <a:latin typeface="Courier New" pitchFamily="49" charset="0"/>
              </a:rPr>
              <a:t>class</a:t>
            </a:r>
            <a:r>
              <a:rPr lang="en-US" altLang="zh-CN" sz="1800" b="1">
                <a:solidFill>
                  <a:srgbClr val="000000"/>
                </a:solidFill>
                <a:latin typeface="Courier New" pitchFamily="49" charset="0"/>
              </a:rPr>
              <a:t> </a:t>
            </a:r>
            <a:r>
              <a:rPr lang="en-US" altLang="zh-CN" sz="1800" b="1" u="sng">
                <a:solidFill>
                  <a:srgbClr val="000000"/>
                </a:solidFill>
                <a:latin typeface="Courier New" pitchFamily="49" charset="0"/>
              </a:rPr>
              <a:t>CardLayoutWindow</a:t>
            </a:r>
            <a:r>
              <a:rPr lang="en-US" altLang="zh-CN" sz="1800" b="1">
                <a:solidFill>
                  <a:srgbClr val="000000"/>
                </a:solidFill>
                <a:latin typeface="Courier New" pitchFamily="49" charset="0"/>
              </a:rPr>
              <a:t> </a:t>
            </a:r>
            <a:r>
              <a:rPr lang="en-US" altLang="zh-CN" sz="1800" b="1">
                <a:solidFill>
                  <a:srgbClr val="7F0055"/>
                </a:solidFill>
                <a:latin typeface="Courier New" pitchFamily="49" charset="0"/>
              </a:rPr>
              <a:t>extends</a:t>
            </a:r>
            <a:r>
              <a:rPr lang="en-US" altLang="zh-CN" sz="1800" b="1">
                <a:solidFill>
                  <a:srgbClr val="000000"/>
                </a:solidFill>
                <a:latin typeface="Courier New" pitchFamily="49" charset="0"/>
              </a:rPr>
              <a:t> JFrame </a:t>
            </a:r>
            <a:r>
              <a:rPr lang="en-US" altLang="zh-CN" sz="1800" b="1">
                <a:solidFill>
                  <a:srgbClr val="7F0055"/>
                </a:solidFill>
                <a:latin typeface="Courier New" pitchFamily="49" charset="0"/>
              </a:rPr>
              <a:t>implements</a:t>
            </a:r>
            <a:r>
              <a:rPr lang="en-US" altLang="zh-CN" sz="1800" b="1">
                <a:solidFill>
                  <a:srgbClr val="000000"/>
                </a:solidFill>
                <a:latin typeface="Courier New" pitchFamily="49" charset="0"/>
              </a:rPr>
              <a:t> ActionListener {</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JPanel </a:t>
            </a:r>
            <a:r>
              <a:rPr lang="en-US" altLang="zh-CN" sz="1800" b="1">
                <a:solidFill>
                  <a:srgbClr val="0000C0"/>
                </a:solidFill>
                <a:latin typeface="Courier New" pitchFamily="49" charset="0"/>
              </a:rPr>
              <a:t>cards</a:t>
            </a:r>
            <a:r>
              <a:rPr lang="en-US" altLang="zh-CN" sz="1800" b="1">
                <a:solidFill>
                  <a:srgbClr val="000000"/>
                </a:solidFill>
                <a:latin typeface="Courier New" pitchFamily="49" charset="0"/>
              </a:rPr>
              <a: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CardLayout </a:t>
            </a:r>
            <a:r>
              <a:rPr lang="en-US" altLang="zh-CN" sz="1800" b="1">
                <a:solidFill>
                  <a:srgbClr val="0000C0"/>
                </a:solidFill>
                <a:latin typeface="Courier New" pitchFamily="49" charset="0"/>
              </a:rPr>
              <a:t>CLayout</a:t>
            </a:r>
            <a:r>
              <a:rPr lang="en-US" altLang="zh-CN" sz="1800" b="1">
                <a:solidFill>
                  <a:srgbClr val="000000"/>
                </a:solidFill>
                <a:latin typeface="Courier New" pitchFamily="49" charset="0"/>
              </a:rPr>
              <a:t>=</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CardLayout();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t>
            </a:r>
            <a:r>
              <a:rPr lang="en-US" altLang="zh-CN" sz="1800" b="1">
                <a:solidFill>
                  <a:srgbClr val="7F0055"/>
                </a:solidFill>
                <a:latin typeface="Courier New" pitchFamily="49" charset="0"/>
              </a:rPr>
              <a:t>public</a:t>
            </a:r>
            <a:r>
              <a:rPr lang="en-US" altLang="zh-CN" sz="1800" b="1">
                <a:solidFill>
                  <a:srgbClr val="000000"/>
                </a:solidFill>
                <a:latin typeface="Courier New" pitchFamily="49" charset="0"/>
              </a:rPr>
              <a:t> CardLayoutWindow() {</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setLayout(</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BorderLayout()); </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设置</a:t>
            </a:r>
            <a:r>
              <a:rPr lang="en-US" altLang="zh-CN" sz="1800" b="1">
                <a:solidFill>
                  <a:srgbClr val="3F7F5F"/>
                </a:solidFill>
                <a:latin typeface="Courier New" pitchFamily="49" charset="0"/>
              </a:rPr>
              <a:t>Frame</a:t>
            </a:r>
            <a:r>
              <a:rPr lang="zh-CN" altLang="en-US" sz="1800" b="1">
                <a:solidFill>
                  <a:srgbClr val="3F7F5F"/>
                </a:solidFill>
                <a:latin typeface="Courier New" pitchFamily="49" charset="0"/>
              </a:rPr>
              <a:t>为</a:t>
            </a:r>
            <a:r>
              <a:rPr lang="en-US" altLang="zh-CN" sz="1800" b="1">
                <a:solidFill>
                  <a:srgbClr val="3F7F5F"/>
                </a:solidFill>
                <a:latin typeface="Courier New" pitchFamily="49" charset="0"/>
              </a:rPr>
              <a:t>BorderLayout</a:t>
            </a:r>
            <a:r>
              <a:rPr lang="zh-CN" altLang="en-US" sz="1800" b="1">
                <a:solidFill>
                  <a:srgbClr val="3F7F5F"/>
                </a:solidFill>
                <a:latin typeface="Courier New" pitchFamily="49" charset="0"/>
              </a:rPr>
              <a:t>。</a:t>
            </a:r>
            <a:endParaRPr lang="zh-CN" altLang="en-US" sz="1800" b="1">
              <a:solidFill>
                <a:schemeClr val="accent2"/>
              </a:solidFill>
              <a:latin typeface="Courier New" pitchFamily="49" charset="0"/>
            </a:endParaRPr>
          </a:p>
          <a:p>
            <a:pPr eaLnBrk="1" hangingPunct="1"/>
            <a:r>
              <a:rPr lang="zh-CN" altLang="en-US" sz="1800" b="1">
                <a:solidFill>
                  <a:srgbClr val="000000"/>
                </a:solidFill>
                <a:latin typeface="Courier New" pitchFamily="49" charset="0"/>
              </a:rPr>
              <a:t>       </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创建摆放</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卡片切换</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按钮的</a:t>
            </a:r>
            <a:r>
              <a:rPr lang="en-US" altLang="zh-CN" sz="1800" b="1">
                <a:solidFill>
                  <a:srgbClr val="3F7F5F"/>
                </a:solidFill>
                <a:latin typeface="Courier New" pitchFamily="49" charset="0"/>
              </a:rPr>
              <a:t>panel,</a:t>
            </a:r>
            <a:r>
              <a:rPr lang="zh-CN" altLang="en-US" sz="1800" b="1">
                <a:solidFill>
                  <a:srgbClr val="3F7F5F"/>
                </a:solidFill>
                <a:latin typeface="Courier New" pitchFamily="49" charset="0"/>
              </a:rPr>
              <a:t>并添加到</a:t>
            </a:r>
            <a:r>
              <a:rPr lang="en-US" altLang="zh-CN" sz="1800" b="1">
                <a:solidFill>
                  <a:srgbClr val="3F7F5F"/>
                </a:solidFill>
                <a:latin typeface="Courier New" pitchFamily="49" charset="0"/>
              </a:rPr>
              <a:t>Frame</a:t>
            </a:r>
            <a:r>
              <a:rPr lang="zh-CN" altLang="en-US" sz="1800" b="1">
                <a:solidFill>
                  <a:srgbClr val="3F7F5F"/>
                </a:solidFill>
                <a:latin typeface="Courier New" pitchFamily="49" charset="0"/>
              </a:rPr>
              <a:t>中。</a:t>
            </a:r>
            <a:endParaRPr lang="zh-CN" altLang="en-US" sz="1800" b="1">
              <a:solidFill>
                <a:schemeClr val="accent2"/>
              </a:solidFill>
              <a:latin typeface="Courier New" pitchFamily="49" charset="0"/>
            </a:endParaRPr>
          </a:p>
          <a:p>
            <a:pPr eaLnBrk="1" hangingPunct="1"/>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JPanel cp = </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JPanel();</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JButton bt = </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JButton(</a:t>
            </a:r>
            <a:r>
              <a:rPr lang="en-US" altLang="zh-CN" sz="1800" b="1">
                <a:solidFill>
                  <a:srgbClr val="2A00FF"/>
                </a:solidFill>
                <a:latin typeface="Courier New" pitchFamily="49" charset="0"/>
              </a:rPr>
              <a:t>"</a:t>
            </a:r>
            <a:r>
              <a:rPr lang="zh-CN" altLang="en-US" sz="1800" b="1">
                <a:solidFill>
                  <a:srgbClr val="2A00FF"/>
                </a:solidFill>
                <a:latin typeface="Courier New" pitchFamily="49" charset="0"/>
              </a:rPr>
              <a:t>卡片切换</a:t>
            </a:r>
            <a:r>
              <a:rPr lang="en-US" altLang="zh-CN" sz="1800" b="1">
                <a:solidFill>
                  <a:srgbClr val="2A00FF"/>
                </a:solidFill>
                <a:latin typeface="Courier New" pitchFamily="49" charset="0"/>
              </a:rPr>
              <a:t>"</a:t>
            </a:r>
            <a:r>
              <a:rPr lang="en-US" altLang="zh-CN" sz="1800" b="1">
                <a:solidFill>
                  <a:srgbClr val="000000"/>
                </a:solidFill>
                <a:latin typeface="Courier New" pitchFamily="49" charset="0"/>
              </a:rPr>
              <a: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bt.addActionListener(</a:t>
            </a:r>
            <a:r>
              <a:rPr lang="en-US" altLang="zh-CN" sz="1800" b="1">
                <a:solidFill>
                  <a:srgbClr val="7F0055"/>
                </a:solidFill>
                <a:latin typeface="Courier New" pitchFamily="49" charset="0"/>
              </a:rPr>
              <a:t>this</a:t>
            </a:r>
            <a:r>
              <a:rPr lang="en-US" altLang="zh-CN" sz="1800" b="1">
                <a:solidFill>
                  <a:srgbClr val="000000"/>
                </a:solidFill>
                <a:latin typeface="Courier New" pitchFamily="49" charset="0"/>
              </a:rPr>
              <a: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cp.add(bt);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add(</a:t>
            </a:r>
            <a:r>
              <a:rPr lang="en-US" altLang="zh-CN" sz="1800" b="1">
                <a:solidFill>
                  <a:srgbClr val="2A00FF"/>
                </a:solidFill>
                <a:latin typeface="Courier New" pitchFamily="49" charset="0"/>
              </a:rPr>
              <a:t>"North"</a:t>
            </a:r>
            <a:r>
              <a:rPr lang="en-US" altLang="zh-CN" sz="1800" b="1">
                <a:solidFill>
                  <a:srgbClr val="000000"/>
                </a:solidFill>
                <a:latin typeface="Courier New" pitchFamily="49" charset="0"/>
              </a:rPr>
              <a:t>, cp);</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创建承放多个卡片的</a:t>
            </a:r>
            <a:r>
              <a:rPr lang="en-US" altLang="zh-CN" sz="1800" b="1">
                <a:solidFill>
                  <a:srgbClr val="3F7F5F"/>
                </a:solidFill>
                <a:latin typeface="Courier New" pitchFamily="49" charset="0"/>
              </a:rPr>
              <a:t>Panel</a:t>
            </a:r>
            <a:r>
              <a:rPr lang="zh-CN" altLang="en-US" sz="1800" b="1">
                <a:solidFill>
                  <a:srgbClr val="3F7F5F"/>
                </a:solidFill>
                <a:latin typeface="Courier New" pitchFamily="49" charset="0"/>
              </a:rPr>
              <a:t>，设置为</a:t>
            </a:r>
            <a:r>
              <a:rPr lang="en-US" altLang="zh-CN" sz="1800" b="1">
                <a:solidFill>
                  <a:srgbClr val="3F7F5F"/>
                </a:solidFill>
                <a:latin typeface="Courier New" pitchFamily="49" charset="0"/>
              </a:rPr>
              <a:t>CardLayout</a:t>
            </a:r>
            <a:r>
              <a:rPr lang="zh-CN" altLang="en-US" sz="1800" b="1">
                <a:solidFill>
                  <a:srgbClr val="3F7F5F"/>
                </a:solidFill>
                <a:latin typeface="Courier New" pitchFamily="49" charset="0"/>
              </a:rPr>
              <a:t>。</a:t>
            </a:r>
            <a:endParaRPr lang="zh-CN" altLang="en-US" sz="1800" b="1">
              <a:solidFill>
                <a:schemeClr val="accent2"/>
              </a:solidFill>
              <a:latin typeface="Courier New" pitchFamily="49" charset="0"/>
            </a:endParaRPr>
          </a:p>
          <a:p>
            <a:pPr eaLnBrk="1" hangingPunct="1"/>
            <a:r>
              <a:rPr lang="zh-CN" altLang="en-US" sz="1800" b="1">
                <a:solidFill>
                  <a:srgbClr val="000000"/>
                </a:solidFill>
                <a:latin typeface="Courier New" pitchFamily="49" charset="0"/>
              </a:rPr>
              <a:t>        </a:t>
            </a:r>
            <a:r>
              <a:rPr lang="en-US" altLang="zh-CN" sz="1800" b="1">
                <a:solidFill>
                  <a:srgbClr val="0000C0"/>
                </a:solidFill>
                <a:latin typeface="Courier New" pitchFamily="49" charset="0"/>
              </a:rPr>
              <a:t>cards</a:t>
            </a:r>
            <a:r>
              <a:rPr lang="en-US" altLang="zh-CN" sz="1800" b="1">
                <a:solidFill>
                  <a:srgbClr val="000000"/>
                </a:solidFill>
                <a:latin typeface="Courier New" pitchFamily="49" charset="0"/>
              </a:rPr>
              <a:t> = </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JPanel();  </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t>
            </a:r>
            <a:r>
              <a:rPr lang="en-US" altLang="zh-CN" sz="1800" b="1">
                <a:solidFill>
                  <a:srgbClr val="0000C0"/>
                </a:solidFill>
                <a:latin typeface="Courier New" pitchFamily="49" charset="0"/>
              </a:rPr>
              <a:t>cards</a:t>
            </a:r>
            <a:r>
              <a:rPr lang="en-US" altLang="zh-CN" sz="1800" b="1">
                <a:solidFill>
                  <a:srgbClr val="000000"/>
                </a:solidFill>
                <a:latin typeface="Courier New" pitchFamily="49" charset="0"/>
              </a:rPr>
              <a:t>.setLayout(</a:t>
            </a:r>
            <a:r>
              <a:rPr lang="en-US" altLang="zh-CN" sz="1800" b="1">
                <a:solidFill>
                  <a:srgbClr val="0000C0"/>
                </a:solidFill>
                <a:latin typeface="Courier New" pitchFamily="49" charset="0"/>
              </a:rPr>
              <a:t>CLayout</a:t>
            </a:r>
            <a:r>
              <a:rPr lang="en-US" altLang="zh-CN" sz="1800" b="1">
                <a:solidFill>
                  <a:srgbClr val="000000"/>
                </a:solidFill>
                <a:latin typeface="Courier New" pitchFamily="49" charset="0"/>
              </a:rPr>
              <a:t>); </a:t>
            </a:r>
            <a:endParaRPr lang="zh-CN" altLang="en-US" sz="1800" b="1">
              <a:solidFill>
                <a:schemeClr val="accen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D386B2D0-E7A3-44CB-9474-8EFE5BDCED86}" type="slidenum">
              <a:rPr lang="en-US" altLang="zh-CN" sz="1400">
                <a:solidFill>
                  <a:schemeClr val="bg2"/>
                </a:solidFill>
                <a:latin typeface="Arial" pitchFamily="34" charset="0"/>
              </a:rPr>
              <a:pPr algn="r" eaLnBrk="1" hangingPunct="1">
                <a:spcBef>
                  <a:spcPct val="50000"/>
                </a:spcBef>
              </a:pPr>
              <a:t>26</a:t>
            </a:fld>
            <a:endParaRPr lang="en-US" altLang="zh-CN" sz="1400">
              <a:solidFill>
                <a:schemeClr val="bg2"/>
              </a:solidFill>
              <a:latin typeface="Arial" pitchFamily="34" charset="0"/>
            </a:endParaRPr>
          </a:p>
        </p:txBody>
      </p:sp>
      <p:sp>
        <p:nvSpPr>
          <p:cNvPr id="28675" name="Text Box 4"/>
          <p:cNvSpPr txBox="1">
            <a:spLocks noChangeArrowheads="1"/>
          </p:cNvSpPr>
          <p:nvPr/>
        </p:nvSpPr>
        <p:spPr bwMode="auto">
          <a:xfrm>
            <a:off x="1331913" y="692150"/>
            <a:ext cx="650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CardLayout Manager</a:t>
            </a:r>
          </a:p>
        </p:txBody>
      </p:sp>
      <p:sp>
        <p:nvSpPr>
          <p:cNvPr id="28676" name="Text Box 7"/>
          <p:cNvSpPr txBox="1">
            <a:spLocks noChangeArrowheads="1"/>
          </p:cNvSpPr>
          <p:nvPr/>
        </p:nvSpPr>
        <p:spPr bwMode="auto">
          <a:xfrm>
            <a:off x="755650" y="1341438"/>
            <a:ext cx="820896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a:solidFill>
                  <a:srgbClr val="3F7F5F"/>
                </a:solidFill>
                <a:latin typeface="Courier New" pitchFamily="49" charset="0"/>
              </a:rPr>
              <a:t>	//</a:t>
            </a:r>
            <a:r>
              <a:rPr lang="zh-CN" altLang="en-US" sz="1400" b="1">
                <a:solidFill>
                  <a:srgbClr val="3F7F5F"/>
                </a:solidFill>
                <a:latin typeface="Courier New" pitchFamily="49" charset="0"/>
              </a:rPr>
              <a:t>创建</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中的第一个</a:t>
            </a:r>
            <a:r>
              <a:rPr lang="en-US" altLang="zh-CN" sz="1400" b="1">
                <a:solidFill>
                  <a:srgbClr val="3F7F5F"/>
                </a:solidFill>
                <a:latin typeface="Courier New" pitchFamily="49" charset="0"/>
              </a:rPr>
              <a:t>panel</a:t>
            </a:r>
            <a:r>
              <a:rPr lang="zh-CN" altLang="en-US" sz="1400" b="1">
                <a:solidFill>
                  <a:srgbClr val="3F7F5F"/>
                </a:solidFill>
                <a:latin typeface="Courier New" pitchFamily="49" charset="0"/>
              </a:rPr>
              <a:t>及其组件。</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JPanel p1 = </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JPanel();    </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p1.add(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JButton(</a:t>
            </a:r>
            <a:r>
              <a:rPr lang="en-US" altLang="zh-CN" sz="1400" b="1">
                <a:solidFill>
                  <a:srgbClr val="2A00FF"/>
                </a:solidFill>
                <a:latin typeface="Courier New" pitchFamily="49" charset="0"/>
              </a:rPr>
              <a:t>"Button 1"</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p1.add(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JButton(</a:t>
            </a:r>
            <a:r>
              <a:rPr lang="en-US" altLang="zh-CN" sz="1400" b="1">
                <a:solidFill>
                  <a:srgbClr val="2A00FF"/>
                </a:solidFill>
                <a:latin typeface="Courier New" pitchFamily="49" charset="0"/>
              </a:rPr>
              <a:t>"Button 2"</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p1.add(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JButton(</a:t>
            </a:r>
            <a:r>
              <a:rPr lang="en-US" altLang="zh-CN" sz="1400" b="1">
                <a:solidFill>
                  <a:srgbClr val="2A00FF"/>
                </a:solidFill>
                <a:latin typeface="Courier New" pitchFamily="49" charset="0"/>
              </a:rPr>
              <a:t>"Button 3"</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创建</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中的另一个</a:t>
            </a:r>
            <a:r>
              <a:rPr lang="en-US" altLang="zh-CN" sz="1400" b="1">
                <a:solidFill>
                  <a:srgbClr val="3F7F5F"/>
                </a:solidFill>
                <a:latin typeface="Courier New" pitchFamily="49" charset="0"/>
              </a:rPr>
              <a:t>panel</a:t>
            </a:r>
            <a:r>
              <a:rPr lang="zh-CN" altLang="en-US" sz="1400" b="1">
                <a:solidFill>
                  <a:srgbClr val="3F7F5F"/>
                </a:solidFill>
                <a:latin typeface="Courier New" pitchFamily="49" charset="0"/>
              </a:rPr>
              <a:t>及其组件。</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JPanel p2 = </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JPanel();</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p2.add(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JTextField(</a:t>
            </a:r>
            <a:r>
              <a:rPr lang="en-US" altLang="zh-CN" sz="1400" b="1">
                <a:solidFill>
                  <a:srgbClr val="2A00FF"/>
                </a:solidFill>
                <a:latin typeface="Courier New" pitchFamily="49" charset="0"/>
              </a:rPr>
              <a:t>"TextField"</a:t>
            </a:r>
            <a:r>
              <a:rPr lang="en-US" altLang="zh-CN" sz="1400" b="1">
                <a:solidFill>
                  <a:srgbClr val="000000"/>
                </a:solidFill>
                <a:latin typeface="Courier New" pitchFamily="49" charset="0"/>
              </a:rPr>
              <a:t>, 20));</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把上述两个</a:t>
            </a:r>
            <a:r>
              <a:rPr lang="en-US" altLang="zh-CN" sz="1400" b="1">
                <a:solidFill>
                  <a:srgbClr val="3F7F5F"/>
                </a:solidFill>
                <a:latin typeface="Courier New" pitchFamily="49" charset="0"/>
              </a:rPr>
              <a:t>panel</a:t>
            </a:r>
            <a:r>
              <a:rPr lang="zh-CN" altLang="en-US" sz="1400" b="1">
                <a:solidFill>
                  <a:srgbClr val="3F7F5F"/>
                </a:solidFill>
                <a:latin typeface="Courier New" pitchFamily="49" charset="0"/>
              </a:rPr>
              <a:t>加到</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中。</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.add(</a:t>
            </a:r>
            <a:r>
              <a:rPr lang="en-US" altLang="zh-CN" sz="1400" b="1">
                <a:solidFill>
                  <a:srgbClr val="2A00FF"/>
                </a:solidFill>
                <a:latin typeface="Courier New" pitchFamily="49" charset="0"/>
              </a:rPr>
              <a:t>"Panel with Buttons"</a:t>
            </a:r>
            <a:r>
              <a:rPr lang="en-US" altLang="zh-CN" sz="1400" b="1">
                <a:solidFill>
                  <a:srgbClr val="000000"/>
                </a:solidFill>
                <a:latin typeface="Courier New" pitchFamily="49" charset="0"/>
              </a:rPr>
              <a:t>, p1);</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.add(</a:t>
            </a:r>
            <a:r>
              <a:rPr lang="en-US" altLang="zh-CN" sz="1400" b="1">
                <a:solidFill>
                  <a:srgbClr val="2A00FF"/>
                </a:solidFill>
                <a:latin typeface="Courier New" pitchFamily="49" charset="0"/>
              </a:rPr>
              <a:t>"Panel with TextField"</a:t>
            </a:r>
            <a:r>
              <a:rPr lang="en-US" altLang="zh-CN" sz="1400" b="1">
                <a:solidFill>
                  <a:srgbClr val="000000"/>
                </a:solidFill>
                <a:latin typeface="Courier New" pitchFamily="49" charset="0"/>
              </a:rPr>
              <a:t>, p2);</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将</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放入</a:t>
            </a:r>
            <a:r>
              <a:rPr lang="en-US" altLang="zh-CN" sz="1400" b="1">
                <a:solidFill>
                  <a:srgbClr val="3F7F5F"/>
                </a:solidFill>
                <a:latin typeface="Courier New" pitchFamily="49" charset="0"/>
              </a:rPr>
              <a:t>Frame</a:t>
            </a:r>
            <a:r>
              <a:rPr lang="zh-CN" altLang="en-US" sz="1400" b="1">
                <a:solidFill>
                  <a:srgbClr val="3F7F5F"/>
                </a:solidFill>
                <a:latin typeface="Courier New" pitchFamily="49" charset="0"/>
              </a:rPr>
              <a:t>中。</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add(</a:t>
            </a:r>
            <a:r>
              <a:rPr lang="en-US" altLang="zh-CN" sz="1400" b="1">
                <a:solidFill>
                  <a:srgbClr val="2A00FF"/>
                </a:solidFill>
                <a:latin typeface="Courier New" pitchFamily="49" charset="0"/>
              </a:rPr>
              <a:t>"Center"</a:t>
            </a:r>
            <a:r>
              <a:rPr lang="en-US" altLang="zh-CN" sz="1400" b="1">
                <a:solidFill>
                  <a:srgbClr val="000000"/>
                </a:solidFill>
                <a:latin typeface="Courier New" pitchFamily="49" charset="0"/>
              </a:rPr>
              <a:t>, </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响应点击切换卡片按钮的事件。</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7F0055"/>
                </a:solidFill>
                <a:latin typeface="Courier New" pitchFamily="49" charset="0"/>
              </a:rPr>
              <a:t>public</a:t>
            </a:r>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void</a:t>
            </a:r>
            <a:r>
              <a:rPr lang="en-US" altLang="zh-CN" sz="1400" b="1">
                <a:solidFill>
                  <a:srgbClr val="000000"/>
                </a:solidFill>
                <a:latin typeface="Courier New" pitchFamily="49" charset="0"/>
              </a:rPr>
              <a:t> actionPerformed(ActionEvent e){</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0000C0"/>
                </a:solidFill>
                <a:latin typeface="Courier New" pitchFamily="49" charset="0"/>
              </a:rPr>
              <a:t>CLayout</a:t>
            </a:r>
            <a:r>
              <a:rPr lang="en-US" altLang="zh-CN" sz="1400" b="1">
                <a:solidFill>
                  <a:srgbClr val="000000"/>
                </a:solidFill>
                <a:latin typeface="Courier New" pitchFamily="49" charset="0"/>
              </a:rPr>
              <a:t>.next(</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显示下一张卡片。</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public</a:t>
            </a:r>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static</a:t>
            </a:r>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void</a:t>
            </a:r>
            <a:r>
              <a:rPr lang="en-US" altLang="zh-CN" sz="1400" b="1">
                <a:solidFill>
                  <a:srgbClr val="000000"/>
                </a:solidFill>
                <a:latin typeface="Courier New" pitchFamily="49" charset="0"/>
              </a:rPr>
              <a:t> main(String args[]) {</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CardLayoutWindow window = </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CardLayoutWindow();</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window.setTitle(</a:t>
            </a:r>
            <a:r>
              <a:rPr lang="en-US" altLang="zh-CN" sz="1400" b="1">
                <a:solidFill>
                  <a:srgbClr val="2A00FF"/>
                </a:solidFill>
                <a:latin typeface="Courier New" pitchFamily="49" charset="0"/>
              </a:rPr>
              <a:t>"CardWindow Application"</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window.pack();</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window.setDefaultCloseOperation(JFrame.</a:t>
            </a:r>
            <a:r>
              <a:rPr lang="en-US" altLang="zh-CN" sz="1400" b="1" i="1">
                <a:solidFill>
                  <a:srgbClr val="0000C0"/>
                </a:solidFill>
                <a:latin typeface="Courier New" pitchFamily="49" charset="0"/>
              </a:rPr>
              <a:t>EXIT_ON_CLOSE</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window.setVisible(</a:t>
            </a:r>
            <a:r>
              <a:rPr lang="en-US" altLang="zh-CN" sz="1400" b="1">
                <a:solidFill>
                  <a:srgbClr val="7F0055"/>
                </a:solidFill>
                <a:latin typeface="Courier New" pitchFamily="49" charset="0"/>
              </a:rPr>
              <a:t>true</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endParaRPr lang="zh-CN" altLang="en-US" sz="1400" b="1">
              <a:solidFill>
                <a:srgbClr val="000000"/>
              </a:solidFill>
              <a:latin typeface="Courier New" pitchFamily="49" charset="0"/>
            </a:endParaRPr>
          </a:p>
        </p:txBody>
      </p:sp>
      <p:sp>
        <p:nvSpPr>
          <p:cNvPr id="28677"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8677"/>
                                        </p:tgtEl>
                                        <p:attrNameLst>
                                          <p:attrName>ppt_x</p:attrName>
                                          <p:attrName>ppt_y</p:attrName>
                                        </p:attrNameLst>
                                      </p:cBhvr>
                                    </p:animMotion>
                                    <p:animRot by="1500000">
                                      <p:cBhvr>
                                        <p:cTn id="7" dur="125" fill="hold">
                                          <p:stCondLst>
                                            <p:cond delay="0"/>
                                          </p:stCondLst>
                                        </p:cTn>
                                        <p:tgtEl>
                                          <p:spTgt spid="28677"/>
                                        </p:tgtEl>
                                        <p:attrNameLst>
                                          <p:attrName>r</p:attrName>
                                        </p:attrNameLst>
                                      </p:cBhvr>
                                    </p:animRot>
                                    <p:animRot by="-1500000">
                                      <p:cBhvr>
                                        <p:cTn id="8" dur="125" fill="hold">
                                          <p:stCondLst>
                                            <p:cond delay="125"/>
                                          </p:stCondLst>
                                        </p:cTn>
                                        <p:tgtEl>
                                          <p:spTgt spid="28677"/>
                                        </p:tgtEl>
                                        <p:attrNameLst>
                                          <p:attrName>r</p:attrName>
                                        </p:attrNameLst>
                                      </p:cBhvr>
                                    </p:animRot>
                                    <p:animRot by="-1500000">
                                      <p:cBhvr>
                                        <p:cTn id="9" dur="125" fill="hold">
                                          <p:stCondLst>
                                            <p:cond delay="250"/>
                                          </p:stCondLst>
                                        </p:cTn>
                                        <p:tgtEl>
                                          <p:spTgt spid="28677"/>
                                        </p:tgtEl>
                                        <p:attrNameLst>
                                          <p:attrName>r</p:attrName>
                                        </p:attrNameLst>
                                      </p:cBhvr>
                                    </p:animRot>
                                    <p:animRot by="1500000">
                                      <p:cBhvr>
                                        <p:cTn id="10" dur="125" fill="hold">
                                          <p:stCondLst>
                                            <p:cond delay="375"/>
                                          </p:stCondLst>
                                        </p:cTn>
                                        <p:tgtEl>
                                          <p:spTgt spid="286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3A209FD-9E2D-47D9-85D0-B815375FD337}" type="slidenum">
              <a:rPr lang="en-US" altLang="zh-CN" sz="1400" smtClean="0">
                <a:solidFill>
                  <a:schemeClr val="bg2"/>
                </a:solidFill>
                <a:latin typeface="Arial" pitchFamily="34" charset="0"/>
              </a:rPr>
              <a:pPr eaLnBrk="1" hangingPunct="1"/>
              <a:t>27</a:t>
            </a:fld>
            <a:endParaRPr lang="en-US" altLang="zh-CN" sz="1400" smtClean="0">
              <a:solidFill>
                <a:schemeClr val="bg2"/>
              </a:solidFill>
              <a:latin typeface="Arial" pitchFamily="34" charset="0"/>
            </a:endParaRPr>
          </a:p>
        </p:txBody>
      </p:sp>
      <p:sp>
        <p:nvSpPr>
          <p:cNvPr id="29699" name="Rectangle 4"/>
          <p:cNvSpPr>
            <a:spLocks noChangeArrowheads="1"/>
          </p:cNvSpPr>
          <p:nvPr/>
        </p:nvSpPr>
        <p:spPr bwMode="auto">
          <a:xfrm>
            <a:off x="1331913" y="711200"/>
            <a:ext cx="7272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GridBagLayout Manager</a:t>
            </a:r>
          </a:p>
        </p:txBody>
      </p:sp>
      <p:sp>
        <p:nvSpPr>
          <p:cNvPr id="29700" name="Text Box 34"/>
          <p:cNvSpPr txBox="1">
            <a:spLocks noChangeArrowheads="1"/>
          </p:cNvSpPr>
          <p:nvPr/>
        </p:nvSpPr>
        <p:spPr bwMode="auto">
          <a:xfrm>
            <a:off x="1042988" y="1773238"/>
            <a:ext cx="7777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GridBagLayout</a:t>
            </a:r>
            <a:r>
              <a:rPr lang="zh-CN" altLang="en-US" b="1"/>
              <a:t>不需要组件的尺寸一致，容许组件扩展到多行、多列。</a:t>
            </a:r>
            <a:r>
              <a:rPr lang="zh-CN" altLang="en-US"/>
              <a:t> </a:t>
            </a:r>
          </a:p>
        </p:txBody>
      </p:sp>
      <p:pic>
        <p:nvPicPr>
          <p:cNvPr id="2970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738"/>
            <a:ext cx="40322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9702"/>
                                        </p:tgtEl>
                                        <p:attrNameLst>
                                          <p:attrName>ppt_x</p:attrName>
                                          <p:attrName>ppt_y</p:attrName>
                                        </p:attrNameLst>
                                      </p:cBhvr>
                                    </p:animMotion>
                                    <p:animRot by="1500000">
                                      <p:cBhvr>
                                        <p:cTn id="7" dur="125" fill="hold">
                                          <p:stCondLst>
                                            <p:cond delay="0"/>
                                          </p:stCondLst>
                                        </p:cTn>
                                        <p:tgtEl>
                                          <p:spTgt spid="29702"/>
                                        </p:tgtEl>
                                        <p:attrNameLst>
                                          <p:attrName>r</p:attrName>
                                        </p:attrNameLst>
                                      </p:cBhvr>
                                    </p:animRot>
                                    <p:animRot by="-1500000">
                                      <p:cBhvr>
                                        <p:cTn id="8" dur="125" fill="hold">
                                          <p:stCondLst>
                                            <p:cond delay="125"/>
                                          </p:stCondLst>
                                        </p:cTn>
                                        <p:tgtEl>
                                          <p:spTgt spid="29702"/>
                                        </p:tgtEl>
                                        <p:attrNameLst>
                                          <p:attrName>r</p:attrName>
                                        </p:attrNameLst>
                                      </p:cBhvr>
                                    </p:animRot>
                                    <p:animRot by="-1500000">
                                      <p:cBhvr>
                                        <p:cTn id="9" dur="125" fill="hold">
                                          <p:stCondLst>
                                            <p:cond delay="250"/>
                                          </p:stCondLst>
                                        </p:cTn>
                                        <p:tgtEl>
                                          <p:spTgt spid="29702"/>
                                        </p:tgtEl>
                                        <p:attrNameLst>
                                          <p:attrName>r</p:attrName>
                                        </p:attrNameLst>
                                      </p:cBhvr>
                                    </p:animRot>
                                    <p:animRot by="1500000">
                                      <p:cBhvr>
                                        <p:cTn id="10" dur="125" fill="hold">
                                          <p:stCondLst>
                                            <p:cond delay="375"/>
                                          </p:stCondLst>
                                        </p:cTn>
                                        <p:tgtEl>
                                          <p:spTgt spid="297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E6EEF0B-C78E-4222-B685-E87A570B3942}" type="slidenum">
              <a:rPr lang="en-US" altLang="zh-CN" sz="1400" smtClean="0">
                <a:solidFill>
                  <a:schemeClr val="bg2"/>
                </a:solidFill>
                <a:latin typeface="Arial" pitchFamily="34" charset="0"/>
              </a:rPr>
              <a:pPr eaLnBrk="1" hangingPunct="1"/>
              <a:t>28</a:t>
            </a:fld>
            <a:endParaRPr lang="en-US" altLang="zh-CN" sz="1400" smtClean="0">
              <a:solidFill>
                <a:schemeClr val="bg2"/>
              </a:solidFill>
              <a:latin typeface="Arial" pitchFamily="34" charset="0"/>
            </a:endParaRPr>
          </a:p>
        </p:txBody>
      </p:sp>
      <p:sp>
        <p:nvSpPr>
          <p:cNvPr id="30723" name="Rectangle 2"/>
          <p:cNvSpPr>
            <a:spLocks noGrp="1" noChangeArrowheads="1"/>
          </p:cNvSpPr>
          <p:nvPr>
            <p:ph type="title"/>
          </p:nvPr>
        </p:nvSpPr>
        <p:spPr>
          <a:xfrm>
            <a:off x="1331913" y="590550"/>
            <a:ext cx="6846887" cy="822325"/>
          </a:xfrm>
        </p:spPr>
        <p:txBody>
          <a:bodyPr/>
          <a:lstStyle/>
          <a:p>
            <a:pPr eaLnBrk="1" hangingPunct="1"/>
            <a:r>
              <a:rPr lang="en-US" altLang="zh-CN" b="1" smtClean="0">
                <a:solidFill>
                  <a:schemeClr val="tx1"/>
                </a:solidFill>
                <a:latin typeface="Times New Roman" pitchFamily="18" charset="0"/>
              </a:rPr>
              <a:t>BoxLayout Manager</a:t>
            </a:r>
          </a:p>
        </p:txBody>
      </p:sp>
      <p:sp>
        <p:nvSpPr>
          <p:cNvPr id="30724" name="Rectangle 4"/>
          <p:cNvSpPr>
            <a:spLocks noChangeArrowheads="1"/>
          </p:cNvSpPr>
          <p:nvPr/>
        </p:nvSpPr>
        <p:spPr bwMode="auto">
          <a:xfrm>
            <a:off x="900113" y="1955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a:t>BoxLayout</a:t>
            </a:r>
            <a:r>
              <a:rPr lang="zh-CN" altLang="en-US" b="1"/>
              <a:t>将组件垂直摆放在一列或水平摆放在一行中。</a:t>
            </a: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781300"/>
            <a:ext cx="26924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26"/>
                                        </p:tgtEl>
                                        <p:attrNameLst>
                                          <p:attrName>ppt_x</p:attrName>
                                          <p:attrName>ppt_y</p:attrName>
                                        </p:attrNameLst>
                                      </p:cBhvr>
                                    </p:animMotion>
                                    <p:animRot by="1500000">
                                      <p:cBhvr>
                                        <p:cTn id="7" dur="125" fill="hold">
                                          <p:stCondLst>
                                            <p:cond delay="0"/>
                                          </p:stCondLst>
                                        </p:cTn>
                                        <p:tgtEl>
                                          <p:spTgt spid="30726"/>
                                        </p:tgtEl>
                                        <p:attrNameLst>
                                          <p:attrName>r</p:attrName>
                                        </p:attrNameLst>
                                      </p:cBhvr>
                                    </p:animRot>
                                    <p:animRot by="-1500000">
                                      <p:cBhvr>
                                        <p:cTn id="8" dur="125" fill="hold">
                                          <p:stCondLst>
                                            <p:cond delay="125"/>
                                          </p:stCondLst>
                                        </p:cTn>
                                        <p:tgtEl>
                                          <p:spTgt spid="30726"/>
                                        </p:tgtEl>
                                        <p:attrNameLst>
                                          <p:attrName>r</p:attrName>
                                        </p:attrNameLst>
                                      </p:cBhvr>
                                    </p:animRot>
                                    <p:animRot by="-1500000">
                                      <p:cBhvr>
                                        <p:cTn id="9" dur="125" fill="hold">
                                          <p:stCondLst>
                                            <p:cond delay="250"/>
                                          </p:stCondLst>
                                        </p:cTn>
                                        <p:tgtEl>
                                          <p:spTgt spid="30726"/>
                                        </p:tgtEl>
                                        <p:attrNameLst>
                                          <p:attrName>r</p:attrName>
                                        </p:attrNameLst>
                                      </p:cBhvr>
                                    </p:animRot>
                                    <p:animRot by="1500000">
                                      <p:cBhvr>
                                        <p:cTn id="10" dur="125" fill="hold">
                                          <p:stCondLst>
                                            <p:cond delay="375"/>
                                          </p:stCondLst>
                                        </p:cTn>
                                        <p:tgtEl>
                                          <p:spTgt spid="307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D463A91-EA05-4616-8B83-80445CEEB68C}" type="slidenum">
              <a:rPr lang="en-US" altLang="zh-CN" sz="1400" smtClean="0">
                <a:solidFill>
                  <a:schemeClr val="bg2"/>
                </a:solidFill>
                <a:latin typeface="Arial" pitchFamily="34" charset="0"/>
              </a:rPr>
              <a:pPr eaLnBrk="1" hangingPunct="1"/>
              <a:t>29</a:t>
            </a:fld>
            <a:endParaRPr lang="en-US" altLang="zh-CN" sz="1400" smtClean="0">
              <a:solidFill>
                <a:schemeClr val="bg2"/>
              </a:solidFill>
              <a:latin typeface="Arial" pitchFamily="34" charset="0"/>
            </a:endParaRPr>
          </a:p>
        </p:txBody>
      </p:sp>
      <p:sp>
        <p:nvSpPr>
          <p:cNvPr id="31747" name="Rectangle 2"/>
          <p:cNvSpPr>
            <a:spLocks noGrp="1" noChangeArrowheads="1"/>
          </p:cNvSpPr>
          <p:nvPr>
            <p:ph type="title"/>
          </p:nvPr>
        </p:nvSpPr>
        <p:spPr>
          <a:xfrm>
            <a:off x="1331913" y="685800"/>
            <a:ext cx="6846887" cy="685800"/>
          </a:xfrm>
        </p:spPr>
        <p:txBody>
          <a:bodyPr/>
          <a:lstStyle/>
          <a:p>
            <a:pPr eaLnBrk="1" hangingPunct="1"/>
            <a:r>
              <a:rPr lang="zh-CN" altLang="en-US" b="1" smtClean="0">
                <a:solidFill>
                  <a:schemeClr val="tx1"/>
                </a:solidFill>
              </a:rPr>
              <a:t>如何选择布局管理器</a:t>
            </a:r>
          </a:p>
        </p:txBody>
      </p:sp>
      <p:sp>
        <p:nvSpPr>
          <p:cNvPr id="31748" name="Text Box 4"/>
          <p:cNvSpPr txBox="1">
            <a:spLocks noChangeArrowheads="1"/>
          </p:cNvSpPr>
          <p:nvPr/>
        </p:nvSpPr>
        <p:spPr bwMode="auto">
          <a:xfrm>
            <a:off x="755576" y="1604963"/>
            <a:ext cx="7720383" cy="22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pPr>
            <a:r>
              <a:rPr lang="en-US" altLang="zh-CN" b="1" dirty="0">
                <a:solidFill>
                  <a:schemeClr val="accent2"/>
                </a:solidFill>
                <a:sym typeface="Wingdings" pitchFamily="2" charset="2"/>
              </a:rPr>
              <a:t></a:t>
            </a:r>
            <a:r>
              <a:rPr lang="zh-CN" altLang="en-US" b="1" dirty="0">
                <a:solidFill>
                  <a:schemeClr val="accent2"/>
                </a:solidFill>
              </a:rPr>
              <a:t>组件以自然大小紧凑的在一行中显示</a:t>
            </a:r>
            <a:r>
              <a:rPr lang="en-US" altLang="zh-CN" b="1" dirty="0">
                <a:solidFill>
                  <a:schemeClr val="accent2"/>
                </a:solidFill>
              </a:rPr>
              <a:t>——</a:t>
            </a:r>
            <a:r>
              <a:rPr lang="en-US" altLang="zh-CN" b="1" dirty="0" err="1">
                <a:solidFill>
                  <a:schemeClr val="accent2"/>
                </a:solidFill>
              </a:rPr>
              <a:t>FlowLayout</a:t>
            </a:r>
            <a:r>
              <a:rPr lang="en-US" altLang="zh-CN" b="1" dirty="0">
                <a:solidFill>
                  <a:schemeClr val="accent2"/>
                </a:solidFill>
              </a:rPr>
              <a:t> </a:t>
            </a:r>
          </a:p>
          <a:p>
            <a:pPr eaLnBrk="1" hangingPunct="1">
              <a:lnSpc>
                <a:spcPct val="150000"/>
              </a:lnSpc>
            </a:pPr>
            <a:r>
              <a:rPr lang="en-US" altLang="zh-CN" b="1" dirty="0">
                <a:solidFill>
                  <a:schemeClr val="accent2"/>
                </a:solidFill>
                <a:sym typeface="Wingdings" pitchFamily="2" charset="2"/>
              </a:rPr>
              <a:t></a:t>
            </a:r>
            <a:r>
              <a:rPr lang="zh-CN" altLang="en-US" b="1" dirty="0">
                <a:solidFill>
                  <a:schemeClr val="accent2"/>
                </a:solidFill>
              </a:rPr>
              <a:t>组件大小相同，并且成行或成列显示</a:t>
            </a:r>
            <a:r>
              <a:rPr lang="en-US" altLang="zh-CN" b="1" dirty="0">
                <a:solidFill>
                  <a:schemeClr val="accent2"/>
                </a:solidFill>
              </a:rPr>
              <a:t>——</a:t>
            </a:r>
            <a:r>
              <a:rPr lang="en-US" altLang="zh-CN" b="1" dirty="0" err="1">
                <a:solidFill>
                  <a:schemeClr val="accent2"/>
                </a:solidFill>
              </a:rPr>
              <a:t>GridLayout</a:t>
            </a:r>
            <a:endParaRPr lang="en-US" altLang="zh-CN" b="1" dirty="0">
              <a:solidFill>
                <a:schemeClr val="accent2"/>
              </a:solidFill>
            </a:endParaRPr>
          </a:p>
          <a:p>
            <a:pPr eaLnBrk="1" hangingPunct="1">
              <a:lnSpc>
                <a:spcPct val="150000"/>
              </a:lnSpc>
            </a:pPr>
            <a:r>
              <a:rPr lang="en-US" altLang="zh-CN" b="1" dirty="0">
                <a:solidFill>
                  <a:schemeClr val="accent2"/>
                </a:solidFill>
                <a:sym typeface="Wingdings" pitchFamily="2" charset="2"/>
              </a:rPr>
              <a:t></a:t>
            </a:r>
            <a:r>
              <a:rPr lang="zh-CN" altLang="en-US" b="1" dirty="0">
                <a:solidFill>
                  <a:schemeClr val="accent2"/>
                </a:solidFill>
              </a:rPr>
              <a:t>组件尽量充满容器空间</a:t>
            </a:r>
            <a:r>
              <a:rPr lang="en-US" altLang="zh-CN" b="1" dirty="0">
                <a:solidFill>
                  <a:schemeClr val="accent2"/>
                </a:solidFill>
              </a:rPr>
              <a:t>——</a:t>
            </a:r>
            <a:r>
              <a:rPr lang="zh-CN" altLang="en-US" b="1" dirty="0">
                <a:solidFill>
                  <a:schemeClr val="accent2"/>
                </a:solidFill>
              </a:rPr>
              <a:t>使用</a:t>
            </a:r>
            <a:r>
              <a:rPr lang="en-US" altLang="zh-CN" b="1" dirty="0" err="1">
                <a:solidFill>
                  <a:schemeClr val="accent2"/>
                </a:solidFill>
              </a:rPr>
              <a:t>BorderLayout</a:t>
            </a:r>
            <a:r>
              <a:rPr lang="zh-CN" altLang="en-US" b="1" dirty="0">
                <a:solidFill>
                  <a:schemeClr val="accent2"/>
                </a:solidFill>
              </a:rPr>
              <a:t>或</a:t>
            </a:r>
          </a:p>
          <a:p>
            <a:pPr eaLnBrk="1" hangingPunct="1">
              <a:lnSpc>
                <a:spcPct val="150000"/>
              </a:lnSpc>
            </a:pPr>
            <a:r>
              <a:rPr lang="zh-CN" altLang="en-US" b="1" dirty="0">
                <a:solidFill>
                  <a:schemeClr val="accent2"/>
                </a:solidFill>
              </a:rPr>
              <a:t>					</a:t>
            </a:r>
            <a:r>
              <a:rPr lang="en-US" altLang="zh-CN" b="1" dirty="0" err="1">
                <a:solidFill>
                  <a:schemeClr val="accent2"/>
                </a:solidFill>
              </a:rPr>
              <a:t>GridBagLayout</a:t>
            </a:r>
            <a:endParaRPr lang="en-US" altLang="zh-CN" b="1" dirty="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F472FF3-5E0D-4D21-A4F4-D37B1500BEA8}" type="slidenum">
              <a:rPr lang="en-US" altLang="zh-CN" sz="1400" smtClean="0">
                <a:solidFill>
                  <a:schemeClr val="bg2"/>
                </a:solidFill>
                <a:latin typeface="Arial" pitchFamily="34" charset="0"/>
              </a:rPr>
              <a:pPr eaLnBrk="1" hangingPunct="1"/>
              <a:t>3</a:t>
            </a:fld>
            <a:endParaRPr lang="en-US" altLang="zh-CN" sz="1400" smtClean="0">
              <a:solidFill>
                <a:schemeClr val="bg2"/>
              </a:solidFill>
              <a:latin typeface="Arial" pitchFamily="34" charset="0"/>
            </a:endParaRPr>
          </a:p>
        </p:txBody>
      </p:sp>
      <p:sp>
        <p:nvSpPr>
          <p:cNvPr id="5123" name="Rectangle 2"/>
          <p:cNvSpPr>
            <a:spLocks noGrp="1" noChangeArrowheads="1"/>
          </p:cNvSpPr>
          <p:nvPr>
            <p:ph type="title"/>
          </p:nvPr>
        </p:nvSpPr>
        <p:spPr>
          <a:xfrm>
            <a:off x="1187450" y="252181"/>
            <a:ext cx="6991350" cy="1143000"/>
          </a:xfrm>
        </p:spPr>
        <p:txBody>
          <a:bodyPr/>
          <a:lstStyle/>
          <a:p>
            <a:pPr eaLnBrk="1" hangingPunct="1"/>
            <a:r>
              <a:rPr lang="en-US" altLang="zh-CN" b="1" dirty="0" smtClean="0">
                <a:solidFill>
                  <a:schemeClr val="tx1"/>
                </a:solidFill>
                <a:latin typeface="Times New Roman" pitchFamily="18" charset="0"/>
              </a:rPr>
              <a:t>Java</a:t>
            </a:r>
            <a:r>
              <a:rPr lang="zh-CN" altLang="en-US" b="1" dirty="0" smtClean="0">
                <a:solidFill>
                  <a:schemeClr val="tx1"/>
                </a:solidFill>
              </a:rPr>
              <a:t>基础类库</a:t>
            </a:r>
          </a:p>
        </p:txBody>
      </p:sp>
      <p:sp>
        <p:nvSpPr>
          <p:cNvPr id="5124" name="Rectangle 3"/>
          <p:cNvSpPr>
            <a:spLocks noGrp="1" noChangeArrowheads="1"/>
          </p:cNvSpPr>
          <p:nvPr>
            <p:ph type="body" idx="1"/>
          </p:nvPr>
        </p:nvSpPr>
        <p:spPr>
          <a:xfrm>
            <a:off x="468313" y="1556792"/>
            <a:ext cx="8389937" cy="4943475"/>
          </a:xfrm>
        </p:spPr>
        <p:txBody>
          <a:bodyPr/>
          <a:lstStyle/>
          <a:p>
            <a:pPr eaLnBrk="1" hangingPunct="1">
              <a:lnSpc>
                <a:spcPct val="110000"/>
              </a:lnSpc>
              <a:buFont typeface="Wingdings" pitchFamily="2" charset="2"/>
              <a:buChar char="u"/>
            </a:pPr>
            <a:r>
              <a:rPr lang="en-US" altLang="zh-CN" sz="2000" b="1" dirty="0" smtClean="0">
                <a:solidFill>
                  <a:schemeClr val="accent2"/>
                </a:solidFill>
                <a:latin typeface="Times New Roman" pitchFamily="18" charset="0"/>
              </a:rPr>
              <a:t>AWT(Abstract Window Toolkit)</a:t>
            </a:r>
            <a:r>
              <a:rPr lang="zh-CN" altLang="en-US" sz="2000" b="1" dirty="0" smtClean="0">
                <a:solidFill>
                  <a:schemeClr val="accent2"/>
                </a:solidFill>
                <a:latin typeface="Times New Roman" pitchFamily="18" charset="0"/>
              </a:rPr>
              <a:t>是抽象窗口工具集，包括建立</a:t>
            </a:r>
            <a:r>
              <a:rPr lang="en-US" altLang="zh-CN" sz="2000" b="1" dirty="0" smtClean="0">
                <a:solidFill>
                  <a:schemeClr val="accent2"/>
                </a:solidFill>
                <a:latin typeface="Times New Roman" pitchFamily="18" charset="0"/>
              </a:rPr>
              <a:t>GUI</a:t>
            </a:r>
            <a:r>
              <a:rPr lang="zh-CN" altLang="en-US" sz="2000" b="1" dirty="0" smtClean="0">
                <a:solidFill>
                  <a:schemeClr val="accent2"/>
                </a:solidFill>
                <a:latin typeface="Times New Roman" pitchFamily="18" charset="0"/>
              </a:rPr>
              <a:t>的各种组件与事件处理机制。</a:t>
            </a:r>
            <a:endParaRPr lang="zh-CN" altLang="en-US" sz="2000" b="1" dirty="0">
              <a:solidFill>
                <a:schemeClr val="accent2"/>
              </a:solidFill>
              <a:latin typeface="Times New Roman" pitchFamily="18" charset="0"/>
            </a:endParaRPr>
          </a:p>
          <a:p>
            <a:pPr eaLnBrk="1" hangingPunct="1">
              <a:lnSpc>
                <a:spcPct val="110000"/>
              </a:lnSpc>
              <a:buFont typeface="Wingdings" pitchFamily="2" charset="2"/>
              <a:buChar char="u"/>
            </a:pPr>
            <a:r>
              <a:rPr lang="en-US" altLang="zh-CN" sz="2000" b="1" dirty="0" smtClean="0">
                <a:solidFill>
                  <a:schemeClr val="accent2"/>
                </a:solidFill>
                <a:latin typeface="Times New Roman" pitchFamily="18" charset="0"/>
              </a:rPr>
              <a:t>Java 2D</a:t>
            </a:r>
            <a:r>
              <a:rPr lang="zh-CN" altLang="en-US" sz="2000" b="1" dirty="0" smtClean="0">
                <a:solidFill>
                  <a:schemeClr val="accent2"/>
                </a:solidFill>
                <a:latin typeface="Times New Roman" pitchFamily="18" charset="0"/>
              </a:rPr>
              <a:t>是一套图形</a:t>
            </a:r>
            <a:r>
              <a:rPr lang="en-US" altLang="zh-CN" sz="2000" b="1" dirty="0" smtClean="0">
                <a:solidFill>
                  <a:schemeClr val="accent2"/>
                </a:solidFill>
                <a:latin typeface="Times New Roman" pitchFamily="18" charset="0"/>
              </a:rPr>
              <a:t>API</a:t>
            </a:r>
            <a:r>
              <a:rPr lang="zh-CN" altLang="en-US" sz="2000" b="1" dirty="0" smtClean="0">
                <a:solidFill>
                  <a:schemeClr val="accent2"/>
                </a:solidFill>
                <a:latin typeface="Times New Roman" pitchFamily="18" charset="0"/>
              </a:rPr>
              <a:t>，它为</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应用程序提供了一套高级的有关二维图形图像处理的类。</a:t>
            </a:r>
            <a:r>
              <a:rPr lang="en-US" altLang="zh-CN" sz="2000" b="1" dirty="0" smtClean="0">
                <a:solidFill>
                  <a:schemeClr val="accent2"/>
                </a:solidFill>
                <a:latin typeface="Times New Roman" pitchFamily="18" charset="0"/>
              </a:rPr>
              <a:t>Java2D API</a:t>
            </a:r>
            <a:r>
              <a:rPr lang="zh-CN" altLang="en-US" sz="2000" b="1" dirty="0" smtClean="0">
                <a:solidFill>
                  <a:schemeClr val="accent2"/>
                </a:solidFill>
                <a:latin typeface="Times New Roman" pitchFamily="18" charset="0"/>
              </a:rPr>
              <a:t>扩展了</a:t>
            </a:r>
            <a:r>
              <a:rPr lang="en-US" altLang="zh-CN" sz="2000" b="1" dirty="0" err="1" smtClean="0">
                <a:solidFill>
                  <a:schemeClr val="accent2"/>
                </a:solidFill>
                <a:latin typeface="Times New Roman" pitchFamily="18" charset="0"/>
              </a:rPr>
              <a:t>java.awt</a:t>
            </a:r>
            <a:r>
              <a:rPr lang="zh-CN" altLang="en-US" sz="2000" b="1" dirty="0" smtClean="0">
                <a:solidFill>
                  <a:schemeClr val="accent2"/>
                </a:solidFill>
                <a:latin typeface="Times New Roman" pitchFamily="18" charset="0"/>
              </a:rPr>
              <a:t>和</a:t>
            </a:r>
            <a:r>
              <a:rPr lang="en-US" altLang="zh-CN" sz="2000" b="1" dirty="0" err="1" smtClean="0">
                <a:solidFill>
                  <a:schemeClr val="accent2"/>
                </a:solidFill>
                <a:latin typeface="Times New Roman" pitchFamily="18" charset="0"/>
              </a:rPr>
              <a:t>java.awt.image</a:t>
            </a:r>
            <a:r>
              <a:rPr lang="zh-CN" altLang="en-US" sz="2000" b="1" dirty="0" smtClean="0">
                <a:solidFill>
                  <a:schemeClr val="accent2"/>
                </a:solidFill>
                <a:latin typeface="Times New Roman" pitchFamily="18" charset="0"/>
              </a:rPr>
              <a:t>类，并提供了丰富的绘图风格，定义了复杂图形的机制和精心调节绘制过程的方法和类。</a:t>
            </a:r>
          </a:p>
          <a:p>
            <a:pPr eaLnBrk="1" hangingPunct="1">
              <a:lnSpc>
                <a:spcPct val="110000"/>
              </a:lnSpc>
              <a:buFont typeface="Wingdings" pitchFamily="2" charset="2"/>
              <a:buChar char="u"/>
            </a:pPr>
            <a:r>
              <a:rPr lang="en-US" altLang="zh-CN" sz="2000" b="1" dirty="0" smtClean="0">
                <a:solidFill>
                  <a:schemeClr val="accent2"/>
                </a:solidFill>
                <a:latin typeface="Times New Roman" pitchFamily="18" charset="0"/>
              </a:rPr>
              <a:t>Accessibility</a:t>
            </a:r>
            <a:r>
              <a:rPr lang="zh-CN" altLang="en-US" sz="2000" b="1" dirty="0" smtClean="0">
                <a:solidFill>
                  <a:schemeClr val="accent2"/>
                </a:solidFill>
                <a:latin typeface="Times New Roman" pitchFamily="18" charset="0"/>
              </a:rPr>
              <a:t>提供了一套高级工具，用以辅助开发使用非传统输入和输出的应用程序。它提供了一个辅助的技术接口，如屏幕阅读器、屏幕放大器、语音处理等。</a:t>
            </a:r>
          </a:p>
          <a:p>
            <a:pPr eaLnBrk="1" hangingPunct="1">
              <a:lnSpc>
                <a:spcPct val="110000"/>
              </a:lnSpc>
              <a:buFont typeface="Wingdings" pitchFamily="2" charset="2"/>
              <a:buChar char="u"/>
            </a:pPr>
            <a:r>
              <a:rPr lang="en-US" altLang="zh-CN" sz="2000" b="1" dirty="0" smtClean="0">
                <a:solidFill>
                  <a:schemeClr val="accent2"/>
                </a:solidFill>
                <a:latin typeface="Times New Roman" pitchFamily="18" charset="0"/>
              </a:rPr>
              <a:t>Drag &amp; Drop</a:t>
            </a:r>
            <a:r>
              <a:rPr lang="zh-CN" altLang="en-US" sz="2000" b="1" dirty="0" smtClean="0">
                <a:solidFill>
                  <a:schemeClr val="accent2"/>
                </a:solidFill>
                <a:latin typeface="Times New Roman" pitchFamily="18" charset="0"/>
              </a:rPr>
              <a:t>拖放功能，提供了</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和本地应用程序之间的互操作性，用来在</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应用程序和不支持</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技术的应用程序之间交换数据。</a:t>
            </a:r>
          </a:p>
          <a:p>
            <a:pPr eaLnBrk="1" hangingPunct="1">
              <a:lnSpc>
                <a:spcPct val="110000"/>
              </a:lnSpc>
              <a:buFont typeface="Wingdings" pitchFamily="2" charset="2"/>
              <a:buChar char="u"/>
            </a:pPr>
            <a:r>
              <a:rPr lang="en-US" altLang="zh-CN" sz="2000" b="1" dirty="0" smtClean="0">
                <a:solidFill>
                  <a:schemeClr val="accent2"/>
                </a:solidFill>
                <a:latin typeface="Times New Roman" pitchFamily="18" charset="0"/>
              </a:rPr>
              <a:t>JFC</a:t>
            </a:r>
            <a:r>
              <a:rPr lang="zh-CN" altLang="en-US" sz="2000" b="1" dirty="0" smtClean="0">
                <a:solidFill>
                  <a:schemeClr val="accent2"/>
                </a:solidFill>
                <a:latin typeface="Times New Roman" pitchFamily="18" charset="0"/>
              </a:rPr>
              <a:t>模块的重点在</a:t>
            </a:r>
            <a:r>
              <a:rPr lang="en-US" altLang="zh-CN" sz="2000" b="1" dirty="0" smtClean="0">
                <a:solidFill>
                  <a:schemeClr val="accent2"/>
                </a:solidFill>
                <a:latin typeface="Times New Roman" pitchFamily="18" charset="0"/>
              </a:rPr>
              <a:t>Swing</a:t>
            </a:r>
            <a:r>
              <a:rPr lang="zh-CN" altLang="en-US" sz="2000" b="1" dirty="0" smtClean="0">
                <a:solidFill>
                  <a:schemeClr val="accent2"/>
                </a:solidFill>
                <a:latin typeface="Times New Roman" pitchFamily="18" charset="0"/>
              </a:rPr>
              <a:t>。</a:t>
            </a:r>
            <a:r>
              <a:rPr lang="en-US" altLang="zh-CN" sz="2000" b="1" dirty="0" smtClean="0">
                <a:solidFill>
                  <a:schemeClr val="accent2"/>
                </a:solidFill>
                <a:latin typeface="Times New Roman" pitchFamily="18" charset="0"/>
              </a:rPr>
              <a:t>Swing</a:t>
            </a:r>
            <a:r>
              <a:rPr lang="zh-CN" altLang="en-US" sz="2000" b="1" dirty="0" smtClean="0">
                <a:solidFill>
                  <a:schemeClr val="accent2"/>
                </a:solidFill>
                <a:latin typeface="Times New Roman" pitchFamily="18" charset="0"/>
              </a:rPr>
              <a:t>用来进行基于窗口的应用程序开发，它提供了一套丰富的组件和工作框架，以指定</a:t>
            </a:r>
            <a:r>
              <a:rPr lang="en-US" altLang="zh-CN" sz="2000" b="1" dirty="0" smtClean="0">
                <a:solidFill>
                  <a:schemeClr val="accent2"/>
                </a:solidFill>
                <a:latin typeface="Times New Roman" pitchFamily="18" charset="0"/>
              </a:rPr>
              <a:t>GUI</a:t>
            </a:r>
            <a:r>
              <a:rPr lang="zh-CN" altLang="en-US" sz="2000" b="1" dirty="0" smtClean="0">
                <a:solidFill>
                  <a:schemeClr val="accent2"/>
                </a:solidFill>
                <a:latin typeface="Times New Roman" pitchFamily="18" charset="0"/>
              </a:rPr>
              <a:t>如何独立于平台地展现其视觉效果。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1FF62EC-D37A-4C18-B3CA-CE71DA614DE3}" type="slidenum">
              <a:rPr lang="en-US" altLang="zh-CN" sz="1400" smtClean="0">
                <a:solidFill>
                  <a:schemeClr val="bg2"/>
                </a:solidFill>
                <a:latin typeface="Arial" pitchFamily="34" charset="0"/>
              </a:rPr>
              <a:pPr eaLnBrk="1" hangingPunct="1"/>
              <a:t>30</a:t>
            </a:fld>
            <a:endParaRPr lang="en-US" altLang="zh-CN" sz="1400" smtClean="0">
              <a:solidFill>
                <a:schemeClr val="bg2"/>
              </a:solidFill>
              <a:latin typeface="Arial" pitchFamily="34" charset="0"/>
            </a:endParaRPr>
          </a:p>
        </p:txBody>
      </p:sp>
      <p:sp>
        <p:nvSpPr>
          <p:cNvPr id="32771" name="Text Box 4"/>
          <p:cNvSpPr txBox="1">
            <a:spLocks noChangeArrowheads="1"/>
          </p:cNvSpPr>
          <p:nvPr/>
        </p:nvSpPr>
        <p:spPr bwMode="auto">
          <a:xfrm>
            <a:off x="2133600" y="641350"/>
            <a:ext cx="4310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GUI</a:t>
            </a:r>
            <a:r>
              <a:rPr lang="zh-CN" altLang="en-US" sz="4000" b="1"/>
              <a:t>的设计步骤</a:t>
            </a:r>
          </a:p>
        </p:txBody>
      </p:sp>
      <p:sp>
        <p:nvSpPr>
          <p:cNvPr id="32772" name="Rectangle 7"/>
          <p:cNvSpPr>
            <a:spLocks noChangeArrowheads="1"/>
          </p:cNvSpPr>
          <p:nvPr/>
        </p:nvSpPr>
        <p:spPr bwMode="auto">
          <a:xfrm>
            <a:off x="1476375" y="1772816"/>
            <a:ext cx="6840538"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10000"/>
              </a:spcBef>
            </a:pPr>
            <a:r>
              <a:rPr lang="en-US" altLang="zh-CN" sz="2800" b="1" dirty="0">
                <a:solidFill>
                  <a:schemeClr val="accent2"/>
                </a:solidFill>
                <a:sym typeface="Wingdings" pitchFamily="2" charset="2"/>
              </a:rPr>
              <a:t></a:t>
            </a:r>
            <a:r>
              <a:rPr lang="zh-CN" altLang="en-US" sz="2800" b="1" dirty="0">
                <a:solidFill>
                  <a:schemeClr val="accent2"/>
                </a:solidFill>
              </a:rPr>
              <a:t>引入</a:t>
            </a:r>
            <a:r>
              <a:rPr lang="en-US" altLang="zh-CN" sz="2800" b="1" dirty="0">
                <a:solidFill>
                  <a:schemeClr val="accent2"/>
                </a:solidFill>
              </a:rPr>
              <a:t>Swing </a:t>
            </a:r>
            <a:r>
              <a:rPr lang="zh-CN" altLang="en-US" sz="2800" b="1" dirty="0">
                <a:solidFill>
                  <a:schemeClr val="accent2"/>
                </a:solidFill>
              </a:rPr>
              <a:t>包及其它程序包 </a:t>
            </a:r>
          </a:p>
          <a:p>
            <a:pPr>
              <a:lnSpc>
                <a:spcPct val="120000"/>
              </a:lnSpc>
              <a:spcBef>
                <a:spcPct val="10000"/>
              </a:spcBef>
            </a:pPr>
            <a:r>
              <a:rPr lang="zh-CN" altLang="en-US" sz="2800" b="1" dirty="0">
                <a:solidFill>
                  <a:schemeClr val="accent2"/>
                </a:solidFill>
                <a:sym typeface="Wingdings" pitchFamily="2" charset="2"/>
              </a:rPr>
              <a:t></a:t>
            </a:r>
            <a:r>
              <a:rPr lang="zh-CN" altLang="en-US" sz="2800" b="1" dirty="0">
                <a:solidFill>
                  <a:schemeClr val="accent2"/>
                </a:solidFill>
              </a:rPr>
              <a:t>选择</a:t>
            </a:r>
            <a:r>
              <a:rPr lang="en-US" altLang="zh-CN" sz="2800" b="1" dirty="0">
                <a:solidFill>
                  <a:schemeClr val="accent2"/>
                </a:solidFill>
              </a:rPr>
              <a:t>GUI</a:t>
            </a:r>
            <a:r>
              <a:rPr lang="zh-CN" altLang="en-US" sz="2800" b="1" dirty="0">
                <a:solidFill>
                  <a:schemeClr val="accent2"/>
                </a:solidFill>
              </a:rPr>
              <a:t>的外观风格</a:t>
            </a:r>
            <a:r>
              <a:rPr lang="en-US" altLang="zh-CN" sz="2800" b="1" dirty="0">
                <a:solidFill>
                  <a:schemeClr val="accent2"/>
                </a:solidFill>
              </a:rPr>
              <a:t>L&amp;F </a:t>
            </a:r>
          </a:p>
          <a:p>
            <a:pPr>
              <a:lnSpc>
                <a:spcPct val="120000"/>
              </a:lnSpc>
              <a:spcBef>
                <a:spcPct val="10000"/>
              </a:spcBef>
            </a:pPr>
            <a:r>
              <a:rPr lang="en-US" altLang="zh-CN" sz="2800" b="1" dirty="0">
                <a:solidFill>
                  <a:schemeClr val="accent2"/>
                </a:solidFill>
                <a:sym typeface="Wingdings" pitchFamily="2" charset="2"/>
              </a:rPr>
              <a:t></a:t>
            </a:r>
            <a:r>
              <a:rPr lang="zh-CN" altLang="en-US" sz="2800" b="1" dirty="0">
                <a:solidFill>
                  <a:schemeClr val="accent2"/>
                </a:solidFill>
              </a:rPr>
              <a:t>创建并设置顶层容器 </a:t>
            </a:r>
          </a:p>
          <a:p>
            <a:pPr>
              <a:lnSpc>
                <a:spcPct val="120000"/>
              </a:lnSpc>
              <a:spcBef>
                <a:spcPct val="10000"/>
              </a:spcBef>
            </a:pPr>
            <a:r>
              <a:rPr lang="zh-CN" altLang="en-US" sz="2800" b="1" dirty="0">
                <a:solidFill>
                  <a:schemeClr val="accent2"/>
                </a:solidFill>
                <a:sym typeface="Wingdings" pitchFamily="2" charset="2"/>
              </a:rPr>
              <a:t></a:t>
            </a:r>
            <a:r>
              <a:rPr lang="zh-CN" altLang="en-US" sz="2800" b="1" dirty="0">
                <a:solidFill>
                  <a:schemeClr val="accent2"/>
                </a:solidFill>
              </a:rPr>
              <a:t>创建与添加</a:t>
            </a:r>
            <a:r>
              <a:rPr lang="en-US" altLang="zh-CN" sz="2800" b="1" dirty="0">
                <a:solidFill>
                  <a:schemeClr val="accent2"/>
                </a:solidFill>
              </a:rPr>
              <a:t>Swing</a:t>
            </a:r>
            <a:r>
              <a:rPr lang="zh-CN" altLang="en-US" sz="2800" b="1" dirty="0">
                <a:solidFill>
                  <a:schemeClr val="accent2"/>
                </a:solidFill>
              </a:rPr>
              <a:t>组件</a:t>
            </a:r>
          </a:p>
          <a:p>
            <a:pPr>
              <a:lnSpc>
                <a:spcPct val="120000"/>
              </a:lnSpc>
              <a:spcBef>
                <a:spcPct val="10000"/>
              </a:spcBef>
            </a:pPr>
            <a:r>
              <a:rPr lang="zh-CN" altLang="en-US" sz="2800" b="1" dirty="0">
                <a:solidFill>
                  <a:schemeClr val="accent2"/>
                </a:solidFill>
                <a:sym typeface="Wingdings" pitchFamily="2" charset="2"/>
              </a:rPr>
              <a:t></a:t>
            </a:r>
            <a:r>
              <a:rPr lang="zh-CN" altLang="en-US" sz="2800" b="1" dirty="0">
                <a:solidFill>
                  <a:schemeClr val="accent2"/>
                </a:solidFill>
              </a:rPr>
              <a:t>显示顶层容器，将整个</a:t>
            </a:r>
            <a:r>
              <a:rPr lang="en-US" altLang="zh-CN" sz="2800" b="1" dirty="0">
                <a:solidFill>
                  <a:schemeClr val="accent2"/>
                </a:solidFill>
              </a:rPr>
              <a:t>GUI</a:t>
            </a:r>
            <a:r>
              <a:rPr lang="zh-CN" altLang="en-US" sz="2800" b="1" dirty="0">
                <a:solidFill>
                  <a:schemeClr val="accent2"/>
                </a:solidFill>
              </a:rPr>
              <a:t>显示出来</a:t>
            </a:r>
            <a:r>
              <a:rPr lang="zh-CN" altLang="en-US" sz="2800" dirty="0"/>
              <a:t> </a:t>
            </a:r>
          </a:p>
          <a:p>
            <a:pPr>
              <a:lnSpc>
                <a:spcPct val="120000"/>
              </a:lnSpc>
              <a:spcBef>
                <a:spcPct val="10000"/>
              </a:spcBef>
            </a:pPr>
            <a:r>
              <a:rPr lang="zh-CN" altLang="en-US" sz="2800" b="1" dirty="0">
                <a:solidFill>
                  <a:schemeClr val="accent2"/>
                </a:solidFill>
                <a:sym typeface="Wingdings" pitchFamily="2" charset="2"/>
              </a:rPr>
              <a:t></a:t>
            </a:r>
            <a:r>
              <a:rPr lang="zh-CN" altLang="en-US" sz="2800" b="1" dirty="0">
                <a:solidFill>
                  <a:srgbClr val="FF3300"/>
                </a:solidFill>
              </a:rPr>
              <a:t>增加事件处理</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1EEE16-8A51-45CB-B597-473D45A5EEB0}" type="slidenum">
              <a:rPr lang="en-US" altLang="zh-CN" sz="1400" smtClean="0">
                <a:solidFill>
                  <a:schemeClr val="bg2"/>
                </a:solidFill>
                <a:latin typeface="Arial" pitchFamily="34" charset="0"/>
              </a:rPr>
              <a:pPr eaLnBrk="1" hangingPunct="1"/>
              <a:t>31</a:t>
            </a:fld>
            <a:endParaRPr lang="en-US" altLang="zh-CN" sz="1400" smtClean="0">
              <a:solidFill>
                <a:schemeClr val="bg2"/>
              </a:solidFill>
              <a:latin typeface="Arial" pitchFamily="34" charset="0"/>
            </a:endParaRPr>
          </a:p>
        </p:txBody>
      </p:sp>
      <p:sp>
        <p:nvSpPr>
          <p:cNvPr id="33795" name="Text Box 2"/>
          <p:cNvSpPr txBox="1">
            <a:spLocks noChangeArrowheads="1"/>
          </p:cNvSpPr>
          <p:nvPr/>
        </p:nvSpPr>
        <p:spPr bwMode="auto">
          <a:xfrm>
            <a:off x="1403350" y="692150"/>
            <a:ext cx="5454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AWT</a:t>
            </a:r>
            <a:r>
              <a:rPr lang="zh-CN" altLang="en-US" sz="4000" b="1"/>
              <a:t>事件处理模型</a:t>
            </a:r>
          </a:p>
        </p:txBody>
      </p:sp>
      <p:sp>
        <p:nvSpPr>
          <p:cNvPr id="33796" name="Text Box 3"/>
          <p:cNvSpPr txBox="1">
            <a:spLocks noChangeArrowheads="1"/>
          </p:cNvSpPr>
          <p:nvPr/>
        </p:nvSpPr>
        <p:spPr bwMode="auto">
          <a:xfrm>
            <a:off x="571500" y="1571625"/>
            <a:ext cx="8429625" cy="485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a:sym typeface="Wingdings" pitchFamily="2" charset="2"/>
              </a:rPr>
              <a:t>    当用户在界面上利用鼠标或键盘进行操作时，监测</a:t>
            </a:r>
            <a:r>
              <a:rPr lang="en-US" altLang="zh-CN" sz="2800" b="1" dirty="0">
                <a:sym typeface="Wingdings" pitchFamily="2" charset="2"/>
              </a:rPr>
              <a:t>GUI</a:t>
            </a:r>
            <a:r>
              <a:rPr lang="zh-CN" altLang="en-US" sz="2800" b="1" dirty="0">
                <a:sym typeface="Wingdings" pitchFamily="2" charset="2"/>
              </a:rPr>
              <a:t>的操作系统将所发生的事件传送给</a:t>
            </a:r>
            <a:r>
              <a:rPr lang="en-US" altLang="zh-CN" sz="2800" b="1" dirty="0">
                <a:sym typeface="Wingdings" pitchFamily="2" charset="2"/>
              </a:rPr>
              <a:t>GUI</a:t>
            </a:r>
            <a:r>
              <a:rPr lang="zh-CN" altLang="en-US" sz="2800" b="1" dirty="0">
                <a:sym typeface="Wingdings" pitchFamily="2" charset="2"/>
              </a:rPr>
              <a:t>应用程序，应用程序根据事件的类型作出相应的反应。</a:t>
            </a:r>
            <a:endParaRPr lang="en-US" altLang="zh-CN" sz="2800" b="1" dirty="0">
              <a:sym typeface="Wingdings" pitchFamily="2" charset="2"/>
            </a:endParaRPr>
          </a:p>
          <a:p>
            <a:pPr eaLnBrk="1" hangingPunct="1">
              <a:spcBef>
                <a:spcPts val="1200"/>
              </a:spcBef>
            </a:pPr>
            <a:r>
              <a:rPr lang="zh-CN" altLang="en-US" sz="2800" b="1" dirty="0">
                <a:solidFill>
                  <a:schemeClr val="accent2"/>
                </a:solidFill>
                <a:sym typeface="Wingdings" pitchFamily="2" charset="2"/>
              </a:rPr>
              <a:t>基于</a:t>
            </a:r>
            <a:r>
              <a:rPr lang="en-US" altLang="zh-CN" sz="2800" b="1" dirty="0">
                <a:solidFill>
                  <a:schemeClr val="accent2"/>
                </a:solidFill>
                <a:sym typeface="Wingdings" pitchFamily="2" charset="2"/>
              </a:rPr>
              <a:t>Swing</a:t>
            </a:r>
            <a:r>
              <a:rPr lang="zh-CN" altLang="en-US" sz="2800" b="1" dirty="0">
                <a:solidFill>
                  <a:schemeClr val="accent2"/>
                </a:solidFill>
                <a:sym typeface="Wingdings" pitchFamily="2" charset="2"/>
              </a:rPr>
              <a:t>的</a:t>
            </a:r>
            <a:r>
              <a:rPr lang="en-US" altLang="zh-CN" sz="2800" b="1" dirty="0">
                <a:solidFill>
                  <a:schemeClr val="accent2"/>
                </a:solidFill>
                <a:sym typeface="Wingdings" pitchFamily="2" charset="2"/>
              </a:rPr>
              <a:t>GUI</a:t>
            </a:r>
            <a:r>
              <a:rPr lang="zh-CN" altLang="en-US" sz="2800" b="1" dirty="0">
                <a:solidFill>
                  <a:schemeClr val="accent2"/>
                </a:solidFill>
                <a:sym typeface="Wingdings" pitchFamily="2" charset="2"/>
              </a:rPr>
              <a:t>中，仍然采用</a:t>
            </a:r>
            <a:r>
              <a:rPr lang="en-US" altLang="zh-CN" sz="2800" b="1" dirty="0">
                <a:solidFill>
                  <a:schemeClr val="accent2"/>
                </a:solidFill>
                <a:sym typeface="Wingdings" pitchFamily="2" charset="2"/>
              </a:rPr>
              <a:t>AWT</a:t>
            </a:r>
            <a:r>
              <a:rPr lang="zh-CN" altLang="en-US" sz="2800" b="1" dirty="0">
                <a:solidFill>
                  <a:schemeClr val="accent2"/>
                </a:solidFill>
                <a:sym typeface="Wingdings" pitchFamily="2" charset="2"/>
              </a:rPr>
              <a:t>的事件处理模型</a:t>
            </a:r>
          </a:p>
          <a:p>
            <a:pPr lvl="1" eaLnBrk="1" hangingPunct="1">
              <a:spcBef>
                <a:spcPct val="30000"/>
              </a:spcBef>
            </a:pPr>
            <a:r>
              <a:rPr lang="zh-CN" altLang="en-US" b="1" dirty="0">
                <a:solidFill>
                  <a:schemeClr val="accent2"/>
                </a:solidFill>
                <a:sym typeface="Wingdings" pitchFamily="2" charset="2"/>
              </a:rPr>
              <a:t></a:t>
            </a:r>
            <a:r>
              <a:rPr lang="zh-CN" altLang="en-US" b="1" dirty="0">
                <a:solidFill>
                  <a:schemeClr val="accent2"/>
                </a:solidFill>
              </a:rPr>
              <a:t>什么是事件</a:t>
            </a:r>
          </a:p>
          <a:p>
            <a:pPr lvl="1" eaLnBrk="1" hangingPunct="1">
              <a:spcBef>
                <a:spcPct val="30000"/>
              </a:spcBef>
            </a:pPr>
            <a:r>
              <a:rPr lang="zh-CN" altLang="en-US" b="1" dirty="0">
                <a:solidFill>
                  <a:schemeClr val="accent2"/>
                </a:solidFill>
                <a:sym typeface="Wingdings" pitchFamily="2" charset="2"/>
              </a:rPr>
              <a:t></a:t>
            </a:r>
            <a:r>
              <a:rPr lang="zh-CN" altLang="en-US" b="1" dirty="0">
                <a:solidFill>
                  <a:schemeClr val="accent2"/>
                </a:solidFill>
              </a:rPr>
              <a:t>事件处理机制</a:t>
            </a:r>
          </a:p>
          <a:p>
            <a:pPr lvl="1" eaLnBrk="1" hangingPunct="1">
              <a:spcBef>
                <a:spcPct val="30000"/>
              </a:spcBef>
            </a:pPr>
            <a:r>
              <a:rPr lang="zh-CN" altLang="en-US" b="1" dirty="0">
                <a:solidFill>
                  <a:schemeClr val="accent2"/>
                </a:solidFill>
                <a:sym typeface="Wingdings" pitchFamily="2" charset="2"/>
              </a:rPr>
              <a:t></a:t>
            </a:r>
            <a:r>
              <a:rPr lang="zh-CN" altLang="en-US" b="1" dirty="0">
                <a:solidFill>
                  <a:schemeClr val="accent2"/>
                </a:solidFill>
              </a:rPr>
              <a:t>事件目录</a:t>
            </a:r>
          </a:p>
          <a:p>
            <a:pPr lvl="1" eaLnBrk="1" hangingPunct="1">
              <a:spcBef>
                <a:spcPct val="30000"/>
              </a:spcBef>
            </a:pPr>
            <a:r>
              <a:rPr lang="zh-CN" altLang="en-US" b="1" dirty="0">
                <a:solidFill>
                  <a:schemeClr val="accent2"/>
                </a:solidFill>
                <a:sym typeface="Wingdings" pitchFamily="2" charset="2"/>
              </a:rPr>
              <a:t></a:t>
            </a:r>
            <a:r>
              <a:rPr lang="zh-CN" altLang="en-US" b="1" dirty="0">
                <a:solidFill>
                  <a:schemeClr val="accent2"/>
                </a:solidFill>
              </a:rPr>
              <a:t>事件、接口、方法列表</a:t>
            </a:r>
          </a:p>
          <a:p>
            <a:pPr lvl="1" eaLnBrk="1" hangingPunct="1">
              <a:spcBef>
                <a:spcPct val="30000"/>
              </a:spcBef>
            </a:pPr>
            <a:r>
              <a:rPr lang="zh-CN" altLang="en-US" b="1" dirty="0">
                <a:solidFill>
                  <a:schemeClr val="accent2"/>
                </a:solidFill>
                <a:sym typeface="Wingdings" pitchFamily="2" charset="2"/>
              </a:rPr>
              <a:t></a:t>
            </a:r>
            <a:r>
              <a:rPr lang="zh-CN" altLang="en-US" b="1" dirty="0">
                <a:solidFill>
                  <a:schemeClr val="accent2"/>
                </a:solidFill>
              </a:rPr>
              <a:t>多监听器</a:t>
            </a:r>
          </a:p>
          <a:p>
            <a:pPr lvl="1" eaLnBrk="1" hangingPunct="1">
              <a:spcBef>
                <a:spcPct val="30000"/>
              </a:spcBef>
            </a:pPr>
            <a:r>
              <a:rPr lang="zh-CN" altLang="en-US" b="1" dirty="0">
                <a:solidFill>
                  <a:schemeClr val="accent2"/>
                </a:solidFill>
                <a:sym typeface="Wingdings" pitchFamily="2" charset="2"/>
              </a:rPr>
              <a:t></a:t>
            </a:r>
            <a:r>
              <a:rPr lang="zh-CN" altLang="en-US" b="1" dirty="0">
                <a:solidFill>
                  <a:schemeClr val="accent2"/>
                </a:solidFill>
              </a:rPr>
              <a:t>事件适配器</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658234-E759-4A2C-86CE-6043302A4BC4}" type="slidenum">
              <a:rPr lang="en-US" altLang="zh-CN" sz="1400" smtClean="0">
                <a:solidFill>
                  <a:schemeClr val="bg2"/>
                </a:solidFill>
                <a:latin typeface="Arial" pitchFamily="34" charset="0"/>
              </a:rPr>
              <a:pPr eaLnBrk="1" hangingPunct="1"/>
              <a:t>32</a:t>
            </a:fld>
            <a:endParaRPr lang="en-US" altLang="zh-CN" sz="1400" smtClean="0">
              <a:solidFill>
                <a:schemeClr val="bg2"/>
              </a:solidFill>
              <a:latin typeface="Arial" pitchFamily="34" charset="0"/>
            </a:endParaRPr>
          </a:p>
        </p:txBody>
      </p:sp>
      <p:sp>
        <p:nvSpPr>
          <p:cNvPr id="34819" name="Text Box 5"/>
          <p:cNvSpPr txBox="1">
            <a:spLocks noChangeArrowheads="1"/>
          </p:cNvSpPr>
          <p:nvPr/>
        </p:nvSpPr>
        <p:spPr bwMode="auto">
          <a:xfrm>
            <a:off x="1331913" y="692150"/>
            <a:ext cx="741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t>事件处理模型中的</a:t>
            </a:r>
            <a:r>
              <a:rPr lang="en-US" altLang="zh-CN" sz="4000" b="1" dirty="0"/>
              <a:t>3</a:t>
            </a:r>
            <a:r>
              <a:rPr lang="zh-CN" altLang="en-US" sz="4000" b="1" dirty="0"/>
              <a:t>类对象</a:t>
            </a:r>
          </a:p>
        </p:txBody>
      </p:sp>
      <p:sp>
        <p:nvSpPr>
          <p:cNvPr id="34820" name="Text Box 6"/>
          <p:cNvSpPr txBox="1">
            <a:spLocks noChangeArrowheads="1"/>
          </p:cNvSpPr>
          <p:nvPr/>
        </p:nvSpPr>
        <p:spPr bwMode="auto">
          <a:xfrm>
            <a:off x="395288" y="1860550"/>
            <a:ext cx="84978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b="1" dirty="0">
                <a:solidFill>
                  <a:schemeClr val="accent2"/>
                </a:solidFill>
              </a:rPr>
              <a:t>事件</a:t>
            </a:r>
            <a:r>
              <a:rPr lang="en-US" altLang="zh-CN" b="1" dirty="0">
                <a:solidFill>
                  <a:schemeClr val="accent2"/>
                </a:solidFill>
              </a:rPr>
              <a:t>—</a:t>
            </a:r>
            <a:r>
              <a:rPr lang="zh-CN" altLang="en-US" b="1" dirty="0">
                <a:solidFill>
                  <a:schemeClr val="accent2"/>
                </a:solidFill>
              </a:rPr>
              <a:t>描述所发生事件的对象</a:t>
            </a:r>
          </a:p>
          <a:p>
            <a:pPr eaLnBrk="1" hangingPunct="1"/>
            <a:r>
              <a:rPr lang="zh-CN" altLang="en-US" b="1" dirty="0" smtClean="0">
                <a:solidFill>
                  <a:schemeClr val="accent2"/>
                </a:solidFill>
              </a:rPr>
              <a:t>         </a:t>
            </a:r>
            <a:r>
              <a:rPr lang="en-US" altLang="zh-CN" b="1" dirty="0" smtClean="0">
                <a:solidFill>
                  <a:schemeClr val="accent2"/>
                </a:solidFill>
              </a:rPr>
              <a:t>Java</a:t>
            </a:r>
            <a:r>
              <a:rPr lang="zh-CN" altLang="zh-CN" b="1" dirty="0">
                <a:solidFill>
                  <a:schemeClr val="accent2"/>
                </a:solidFill>
              </a:rPr>
              <a:t>中有很多不同类型的事件类，用来描述不同类型的用户动作。</a:t>
            </a:r>
            <a:r>
              <a:rPr lang="zh-CN" altLang="en-US" b="1" dirty="0">
                <a:solidFill>
                  <a:schemeClr val="accent2"/>
                </a:solidFill>
              </a:rPr>
              <a:t>如按下键盘</a:t>
            </a:r>
            <a:r>
              <a:rPr lang="zh-CN" altLang="en-US" b="1" dirty="0" smtClean="0">
                <a:solidFill>
                  <a:schemeClr val="accent2"/>
                </a:solidFill>
              </a:rPr>
              <a:t>、拖动或单击</a:t>
            </a:r>
            <a:r>
              <a:rPr lang="zh-CN" altLang="en-US" b="1" dirty="0">
                <a:solidFill>
                  <a:schemeClr val="accent2"/>
                </a:solidFill>
              </a:rPr>
              <a:t>鼠标。</a:t>
            </a:r>
          </a:p>
          <a:p>
            <a:pPr eaLnBrk="1" hangingPunct="1"/>
            <a:endParaRPr lang="zh-CN" altLang="en-US" b="1" dirty="0">
              <a:solidFill>
                <a:schemeClr val="accent2"/>
              </a:solidFill>
            </a:endParaRPr>
          </a:p>
          <a:p>
            <a:pPr eaLnBrk="1" hangingPunct="1"/>
            <a:r>
              <a:rPr lang="zh-CN" altLang="en-US" b="1" dirty="0">
                <a:solidFill>
                  <a:schemeClr val="accent2"/>
                </a:solidFill>
                <a:sym typeface="Wingdings" pitchFamily="2" charset="2"/>
              </a:rPr>
              <a:t></a:t>
            </a:r>
            <a:r>
              <a:rPr lang="zh-CN" altLang="en-US" b="1" dirty="0">
                <a:solidFill>
                  <a:schemeClr val="accent2"/>
                </a:solidFill>
              </a:rPr>
              <a:t>事件源</a:t>
            </a:r>
            <a:r>
              <a:rPr lang="en-US" altLang="zh-CN" b="1" dirty="0">
                <a:solidFill>
                  <a:schemeClr val="accent2"/>
                </a:solidFill>
              </a:rPr>
              <a:t>—</a:t>
            </a:r>
            <a:r>
              <a:rPr lang="zh-CN" altLang="en-US" b="1" dirty="0">
                <a:solidFill>
                  <a:schemeClr val="accent2"/>
                </a:solidFill>
              </a:rPr>
              <a:t>产生事件的组件</a:t>
            </a:r>
            <a:endParaRPr lang="en-US" altLang="zh-CN" b="1" dirty="0">
              <a:solidFill>
                <a:schemeClr val="accent2"/>
              </a:solidFill>
            </a:endParaRPr>
          </a:p>
          <a:p>
            <a:pPr eaLnBrk="1" hangingPunct="1"/>
            <a:r>
              <a:rPr lang="zh-CN" altLang="en-US" b="1" dirty="0" smtClean="0">
                <a:solidFill>
                  <a:schemeClr val="accent2"/>
                </a:solidFill>
              </a:rPr>
              <a:t>         </a:t>
            </a:r>
            <a:r>
              <a:rPr lang="zh-CN" altLang="en-US" b="1" dirty="0" smtClean="0">
                <a:solidFill>
                  <a:schemeClr val="accent2"/>
                </a:solidFill>
              </a:rPr>
              <a:t>产生事件的组件就是一个事件源。例如</a:t>
            </a:r>
            <a:r>
              <a:rPr lang="zh-CN" altLang="en-US" b="1" dirty="0">
                <a:solidFill>
                  <a:schemeClr val="accent2"/>
                </a:solidFill>
              </a:rPr>
              <a:t>当在一个</a:t>
            </a:r>
            <a:r>
              <a:rPr lang="en-US" altLang="zh-CN" b="1" dirty="0">
                <a:solidFill>
                  <a:schemeClr val="accent2"/>
                </a:solidFill>
              </a:rPr>
              <a:t>Button</a:t>
            </a:r>
            <a:r>
              <a:rPr lang="zh-CN" altLang="en-US" b="1" dirty="0">
                <a:solidFill>
                  <a:schemeClr val="accent2"/>
                </a:solidFill>
              </a:rPr>
              <a:t>上单击鼠标时，将产生一个</a:t>
            </a:r>
            <a:r>
              <a:rPr lang="en-US" altLang="zh-CN" b="1" dirty="0" err="1">
                <a:solidFill>
                  <a:schemeClr val="accent2"/>
                </a:solidFill>
              </a:rPr>
              <a:t>ActionEvent</a:t>
            </a:r>
            <a:r>
              <a:rPr lang="zh-CN" altLang="en-US" b="1" dirty="0">
                <a:solidFill>
                  <a:schemeClr val="accent2"/>
                </a:solidFill>
              </a:rPr>
              <a:t>事件，这个</a:t>
            </a:r>
            <a:r>
              <a:rPr lang="en-US" altLang="zh-CN" b="1" dirty="0">
                <a:solidFill>
                  <a:schemeClr val="accent2"/>
                </a:solidFill>
              </a:rPr>
              <a:t>Button</a:t>
            </a:r>
            <a:r>
              <a:rPr lang="zh-CN" altLang="en-US" b="1" dirty="0">
                <a:solidFill>
                  <a:schemeClr val="accent2"/>
                </a:solidFill>
              </a:rPr>
              <a:t>就是事件源。</a:t>
            </a:r>
          </a:p>
          <a:p>
            <a:pPr eaLnBrk="1" hangingPunct="1"/>
            <a:endParaRPr lang="zh-CN" altLang="en-US" b="1" dirty="0">
              <a:solidFill>
                <a:schemeClr val="accent2"/>
              </a:solidFill>
            </a:endParaRPr>
          </a:p>
          <a:p>
            <a:pPr eaLnBrk="1" hangingPunct="1"/>
            <a:r>
              <a:rPr lang="zh-CN" altLang="en-US" b="1" dirty="0">
                <a:solidFill>
                  <a:schemeClr val="accent2"/>
                </a:solidFill>
                <a:sym typeface="Wingdings" pitchFamily="2" charset="2"/>
              </a:rPr>
              <a:t></a:t>
            </a:r>
            <a:r>
              <a:rPr lang="zh-CN" altLang="en-US" b="1" dirty="0">
                <a:solidFill>
                  <a:schemeClr val="accent2"/>
                </a:solidFill>
              </a:rPr>
              <a:t>事件处理器</a:t>
            </a:r>
            <a:r>
              <a:rPr lang="en-US" altLang="zh-CN" b="1" dirty="0">
                <a:solidFill>
                  <a:schemeClr val="accent2"/>
                </a:solidFill>
              </a:rPr>
              <a:t>—</a:t>
            </a:r>
            <a:r>
              <a:rPr lang="zh-CN" altLang="en-US" b="1" dirty="0">
                <a:solidFill>
                  <a:schemeClr val="accent2"/>
                </a:solidFill>
              </a:rPr>
              <a:t>一个接收事件对象并处理用户交互的方法</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35C3B54-56C1-46C4-8644-BBD83AC337BE}" type="slidenum">
              <a:rPr lang="en-US" altLang="zh-CN" sz="1400" smtClean="0">
                <a:solidFill>
                  <a:schemeClr val="bg2"/>
                </a:solidFill>
                <a:latin typeface="Arial" pitchFamily="34" charset="0"/>
              </a:rPr>
              <a:pPr eaLnBrk="1" hangingPunct="1"/>
              <a:t>33</a:t>
            </a:fld>
            <a:endParaRPr lang="en-US" altLang="zh-CN" sz="1400" smtClean="0">
              <a:solidFill>
                <a:schemeClr val="bg2"/>
              </a:solidFill>
              <a:latin typeface="Arial" pitchFamily="34" charset="0"/>
            </a:endParaRPr>
          </a:p>
        </p:txBody>
      </p:sp>
      <p:sp>
        <p:nvSpPr>
          <p:cNvPr id="35843" name="Text Box 4"/>
          <p:cNvSpPr txBox="1">
            <a:spLocks noChangeArrowheads="1"/>
          </p:cNvSpPr>
          <p:nvPr/>
        </p:nvSpPr>
        <p:spPr bwMode="auto">
          <a:xfrm>
            <a:off x="1331913" y="702634"/>
            <a:ext cx="6264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4000" b="1" dirty="0"/>
              <a:t>事件处理机制</a:t>
            </a:r>
            <a:endParaRPr lang="zh-CN" altLang="en-US" sz="4000" b="1" dirty="0"/>
          </a:p>
        </p:txBody>
      </p:sp>
      <p:sp>
        <p:nvSpPr>
          <p:cNvPr id="35844" name="Rectangle 5"/>
          <p:cNvSpPr>
            <a:spLocks noChangeArrowheads="1"/>
          </p:cNvSpPr>
          <p:nvPr/>
        </p:nvSpPr>
        <p:spPr bwMode="auto">
          <a:xfrm>
            <a:off x="285750" y="2286000"/>
            <a:ext cx="4191000" cy="2667000"/>
          </a:xfrm>
          <a:prstGeom prst="rect">
            <a:avLst/>
          </a:prstGeom>
          <a:solidFill>
            <a:srgbClr val="FFFFFF"/>
          </a:solidFill>
          <a:ln w="9525">
            <a:solidFill>
              <a:schemeClr val="tx1"/>
            </a:solidFill>
            <a:miter lim="800000"/>
            <a:headEnd/>
            <a:tailEnd/>
          </a:ln>
        </p:spPr>
        <p:txBody>
          <a:bodyPr wrap="none" anchor="ctr"/>
          <a:lstStyle/>
          <a:p>
            <a:pPr algn="ctr"/>
            <a:endParaRPr lang="zh-CN" altLang="zh-CN"/>
          </a:p>
        </p:txBody>
      </p:sp>
      <p:sp>
        <p:nvSpPr>
          <p:cNvPr id="35845" name="Text Box 6"/>
          <p:cNvSpPr txBox="1">
            <a:spLocks noChangeArrowheads="1"/>
          </p:cNvSpPr>
          <p:nvPr/>
        </p:nvSpPr>
        <p:spPr bwMode="auto">
          <a:xfrm>
            <a:off x="428625" y="2357438"/>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Frame</a:t>
            </a:r>
            <a:endParaRPr lang="en-US" altLang="zh-CN"/>
          </a:p>
        </p:txBody>
      </p:sp>
      <p:sp>
        <p:nvSpPr>
          <p:cNvPr id="35846" name="Rectangle 7"/>
          <p:cNvSpPr>
            <a:spLocks noChangeArrowheads="1"/>
          </p:cNvSpPr>
          <p:nvPr/>
        </p:nvSpPr>
        <p:spPr bwMode="auto">
          <a:xfrm>
            <a:off x="857250" y="2819400"/>
            <a:ext cx="3078163" cy="18462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847" name="Text Box 8"/>
          <p:cNvSpPr txBox="1">
            <a:spLocks noChangeArrowheads="1"/>
          </p:cNvSpPr>
          <p:nvPr/>
        </p:nvSpPr>
        <p:spPr bwMode="auto">
          <a:xfrm>
            <a:off x="1071563" y="290195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Pane</a:t>
            </a:r>
            <a:r>
              <a:rPr lang="en-US" altLang="zh-CN"/>
              <a:t>l</a:t>
            </a:r>
          </a:p>
        </p:txBody>
      </p:sp>
      <p:sp>
        <p:nvSpPr>
          <p:cNvPr id="35848" name="AutoShape 9"/>
          <p:cNvSpPr>
            <a:spLocks noChangeArrowheads="1"/>
          </p:cNvSpPr>
          <p:nvPr/>
        </p:nvSpPr>
        <p:spPr bwMode="auto">
          <a:xfrm>
            <a:off x="1809750" y="3459163"/>
            <a:ext cx="1484313" cy="508000"/>
          </a:xfrm>
          <a:prstGeom prst="roundRect">
            <a:avLst>
              <a:gd name="adj" fmla="val 16667"/>
            </a:avLst>
          </a:prstGeom>
          <a:solidFill>
            <a:schemeClr val="bg1"/>
          </a:solidFill>
          <a:ln w="9525">
            <a:solidFill>
              <a:schemeClr val="tx1"/>
            </a:solidFill>
            <a:round/>
            <a:headEnd/>
            <a:tailEnd/>
          </a:ln>
        </p:spPr>
        <p:txBody>
          <a:bodyPr>
            <a:spAutoFit/>
          </a:bodyPr>
          <a:lstStyle/>
          <a:p>
            <a:r>
              <a:rPr lang="en-US" altLang="zh-CN" b="1"/>
              <a:t>Button</a:t>
            </a:r>
          </a:p>
        </p:txBody>
      </p:sp>
      <p:sp>
        <p:nvSpPr>
          <p:cNvPr id="35849" name="Text Box 14"/>
          <p:cNvSpPr txBox="1">
            <a:spLocks noChangeArrowheads="1"/>
          </p:cNvSpPr>
          <p:nvPr/>
        </p:nvSpPr>
        <p:spPr bwMode="auto">
          <a:xfrm>
            <a:off x="5072063" y="5373688"/>
            <a:ext cx="3913187"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actionPerformed(ActionEvent e){</a:t>
            </a:r>
          </a:p>
          <a:p>
            <a:pPr eaLnBrk="1" hangingPunct="1"/>
            <a:r>
              <a:rPr lang="en-US" altLang="zh-CN" sz="2000" b="1"/>
              <a:t>	…</a:t>
            </a:r>
          </a:p>
          <a:p>
            <a:pPr eaLnBrk="1" hangingPunct="1"/>
            <a:r>
              <a:rPr lang="en-US" altLang="zh-CN" sz="2000" b="1"/>
              <a:t>}</a:t>
            </a:r>
          </a:p>
        </p:txBody>
      </p:sp>
      <p:sp>
        <p:nvSpPr>
          <p:cNvPr id="16401" name="Text Box 17"/>
          <p:cNvSpPr txBox="1">
            <a:spLocks noChangeArrowheads="1"/>
          </p:cNvSpPr>
          <p:nvPr/>
        </p:nvSpPr>
        <p:spPr bwMode="auto">
          <a:xfrm>
            <a:off x="5143500" y="1857375"/>
            <a:ext cx="232886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用户单击</a:t>
            </a:r>
            <a:r>
              <a:rPr lang="en-US" altLang="zh-CN" b="1"/>
              <a:t>Button</a:t>
            </a:r>
          </a:p>
        </p:txBody>
      </p:sp>
      <p:sp>
        <p:nvSpPr>
          <p:cNvPr id="16402" name="Line 18"/>
          <p:cNvSpPr>
            <a:spLocks noChangeShapeType="1"/>
          </p:cNvSpPr>
          <p:nvPr/>
        </p:nvSpPr>
        <p:spPr bwMode="auto">
          <a:xfrm flipH="1">
            <a:off x="3071813" y="2214563"/>
            <a:ext cx="2000250" cy="1285875"/>
          </a:xfrm>
          <a:prstGeom prst="line">
            <a:avLst/>
          </a:prstGeom>
          <a:noFill/>
          <a:ln w="3175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2"/>
          <p:cNvSpPr>
            <a:spLocks noChangeShapeType="1"/>
          </p:cNvSpPr>
          <p:nvPr/>
        </p:nvSpPr>
        <p:spPr bwMode="auto">
          <a:xfrm>
            <a:off x="3286125" y="3929063"/>
            <a:ext cx="1500188" cy="1108868"/>
          </a:xfrm>
          <a:prstGeom prst="line">
            <a:avLst/>
          </a:prstGeom>
          <a:noFill/>
          <a:ln w="34925">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Text Box 23"/>
          <p:cNvSpPr txBox="1">
            <a:spLocks noChangeArrowheads="1"/>
          </p:cNvSpPr>
          <p:nvPr/>
        </p:nvSpPr>
        <p:spPr bwMode="auto">
          <a:xfrm>
            <a:off x="684213" y="1614488"/>
            <a:ext cx="383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a:solidFill>
                  <a:schemeClr val="accent2"/>
                </a:solidFill>
              </a:rPr>
              <a:t>委托模型</a:t>
            </a:r>
            <a:r>
              <a:rPr lang="en-US" altLang="zh-CN" sz="2800" b="1" dirty="0">
                <a:solidFill>
                  <a:schemeClr val="accent2"/>
                </a:solidFill>
              </a:rPr>
              <a:t>/</a:t>
            </a:r>
            <a:r>
              <a:rPr lang="zh-CN" altLang="en-US" sz="2800" b="1" dirty="0">
                <a:solidFill>
                  <a:schemeClr val="accent2"/>
                </a:solidFill>
              </a:rPr>
              <a:t>监听器模型：</a:t>
            </a:r>
          </a:p>
        </p:txBody>
      </p:sp>
      <p:sp>
        <p:nvSpPr>
          <p:cNvPr id="35854" name="Rectangle 25"/>
          <p:cNvSpPr>
            <a:spLocks noChangeArrowheads="1"/>
          </p:cNvSpPr>
          <p:nvPr/>
        </p:nvSpPr>
        <p:spPr bwMode="auto">
          <a:xfrm>
            <a:off x="4786313" y="5013325"/>
            <a:ext cx="4289425" cy="1655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0" name="Text Box 26"/>
          <p:cNvSpPr txBox="1">
            <a:spLocks noChangeArrowheads="1"/>
          </p:cNvSpPr>
          <p:nvPr/>
        </p:nvSpPr>
        <p:spPr bwMode="auto">
          <a:xfrm>
            <a:off x="4760913" y="4714875"/>
            <a:ext cx="3311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t>监听器</a:t>
            </a:r>
            <a:r>
              <a:rPr lang="en-US" altLang="zh-CN" sz="1800" b="1"/>
              <a:t>2</a:t>
            </a:r>
          </a:p>
          <a:p>
            <a:pPr eaLnBrk="1" hangingPunct="1"/>
            <a:r>
              <a:rPr lang="zh-CN" altLang="en-US" sz="1800" b="1"/>
              <a:t>事件处理器</a:t>
            </a:r>
            <a:endParaRPr lang="en-US" altLang="zh-CN" sz="1800" b="1"/>
          </a:p>
        </p:txBody>
      </p:sp>
      <p:sp>
        <p:nvSpPr>
          <p:cNvPr id="35856" name="Text Box 22"/>
          <p:cNvSpPr txBox="1">
            <a:spLocks noChangeArrowheads="1"/>
          </p:cNvSpPr>
          <p:nvPr/>
        </p:nvSpPr>
        <p:spPr bwMode="auto">
          <a:xfrm>
            <a:off x="287462" y="4976589"/>
            <a:ext cx="421253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600" b="1" i="1" dirty="0">
                <a:solidFill>
                  <a:srgbClr val="333399"/>
                </a:solidFill>
              </a:rPr>
              <a:t>需要响应用户操作的组件事先已经注册一个或多个包含事件处理器的对象，称为监听器（</a:t>
            </a:r>
            <a:r>
              <a:rPr lang="en-US" altLang="zh-CN" sz="1600" b="1" i="1" dirty="0">
                <a:solidFill>
                  <a:srgbClr val="333399"/>
                </a:solidFill>
              </a:rPr>
              <a:t>listener</a:t>
            </a:r>
            <a:r>
              <a:rPr lang="zh-CN" altLang="en-US" sz="1600" b="1" i="1" dirty="0">
                <a:solidFill>
                  <a:srgbClr val="333399"/>
                </a:solidFill>
              </a:rPr>
              <a:t>）。</a:t>
            </a:r>
          </a:p>
          <a:p>
            <a:pPr eaLnBrk="1" hangingPunct="1">
              <a:spcBef>
                <a:spcPct val="50000"/>
              </a:spcBef>
            </a:pPr>
            <a:r>
              <a:rPr lang="zh-CN" altLang="en-US" sz="1600" b="1" i="1" dirty="0">
                <a:solidFill>
                  <a:srgbClr val="333399"/>
                </a:solidFill>
              </a:rPr>
              <a:t>当界面操作事件产生并被发送到产生事件的组件时，该组件将把事件发送给能接收和处理该事件的监听器。</a:t>
            </a:r>
          </a:p>
        </p:txBody>
      </p:sp>
      <p:sp>
        <p:nvSpPr>
          <p:cNvPr id="35857" name="灯片编号占位符 3"/>
          <p:cNvSpPr txBox="1">
            <a:spLocks/>
          </p:cNvSpPr>
          <p:nvPr/>
        </p:nvSpPr>
        <p:spPr bwMode="auto">
          <a:xfrm>
            <a:off x="6727825" y="40862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853ED38B-8623-42C4-B53D-500C427AAF6E}" type="slidenum">
              <a:rPr lang="en-US" altLang="zh-CN" sz="1400">
                <a:solidFill>
                  <a:schemeClr val="bg2"/>
                </a:solidFill>
                <a:latin typeface="Arial" pitchFamily="34" charset="0"/>
              </a:rPr>
              <a:pPr algn="r" eaLnBrk="1" hangingPunct="1">
                <a:spcBef>
                  <a:spcPct val="50000"/>
                </a:spcBef>
              </a:pPr>
              <a:t>33</a:t>
            </a:fld>
            <a:endParaRPr lang="en-US" altLang="zh-CN" sz="1400">
              <a:solidFill>
                <a:schemeClr val="bg2"/>
              </a:solidFill>
              <a:latin typeface="Arial" pitchFamily="34" charset="0"/>
            </a:endParaRPr>
          </a:p>
        </p:txBody>
      </p:sp>
      <p:sp>
        <p:nvSpPr>
          <p:cNvPr id="35858" name="Text Box 14"/>
          <p:cNvSpPr txBox="1">
            <a:spLocks noChangeArrowheads="1"/>
          </p:cNvSpPr>
          <p:nvPr/>
        </p:nvSpPr>
        <p:spPr bwMode="auto">
          <a:xfrm>
            <a:off x="5068888" y="3230563"/>
            <a:ext cx="3913187"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actionPerformed(ActionEvent e){</a:t>
            </a:r>
          </a:p>
          <a:p>
            <a:pPr eaLnBrk="1" hangingPunct="1"/>
            <a:r>
              <a:rPr lang="en-US" altLang="zh-CN" sz="2000" b="1"/>
              <a:t>	…</a:t>
            </a:r>
          </a:p>
          <a:p>
            <a:pPr eaLnBrk="1" hangingPunct="1"/>
            <a:r>
              <a:rPr lang="en-US" altLang="zh-CN" sz="2000" b="1"/>
              <a:t>}</a:t>
            </a:r>
          </a:p>
        </p:txBody>
      </p:sp>
      <p:sp>
        <p:nvSpPr>
          <p:cNvPr id="35859" name="Rectangle 25"/>
          <p:cNvSpPr>
            <a:spLocks noChangeArrowheads="1"/>
          </p:cNvSpPr>
          <p:nvPr/>
        </p:nvSpPr>
        <p:spPr bwMode="auto">
          <a:xfrm>
            <a:off x="4783138" y="2870200"/>
            <a:ext cx="4289425" cy="1655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Text Box 26"/>
          <p:cNvSpPr txBox="1">
            <a:spLocks noChangeArrowheads="1"/>
          </p:cNvSpPr>
          <p:nvPr/>
        </p:nvSpPr>
        <p:spPr bwMode="auto">
          <a:xfrm>
            <a:off x="4757738" y="2568575"/>
            <a:ext cx="3311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t>监听器</a:t>
            </a:r>
            <a:r>
              <a:rPr lang="en-US" altLang="zh-CN" sz="1800" b="1"/>
              <a:t>1</a:t>
            </a:r>
          </a:p>
          <a:p>
            <a:pPr eaLnBrk="1" hangingPunct="1"/>
            <a:r>
              <a:rPr lang="zh-CN" altLang="en-US" sz="1800" b="1"/>
              <a:t>事件处理器</a:t>
            </a:r>
            <a:endParaRPr lang="en-US" altLang="zh-CN" sz="1800" b="1"/>
          </a:p>
        </p:txBody>
      </p:sp>
      <p:sp>
        <p:nvSpPr>
          <p:cNvPr id="25" name="Line 22"/>
          <p:cNvSpPr>
            <a:spLocks noChangeShapeType="1"/>
          </p:cNvSpPr>
          <p:nvPr/>
        </p:nvSpPr>
        <p:spPr bwMode="auto">
          <a:xfrm flipV="1">
            <a:off x="3286125" y="3429000"/>
            <a:ext cx="1500188" cy="357188"/>
          </a:xfrm>
          <a:prstGeom prst="line">
            <a:avLst/>
          </a:prstGeom>
          <a:noFill/>
          <a:ln w="34925">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17"/>
          <p:cNvSpPr txBox="1">
            <a:spLocks noChangeArrowheads="1"/>
          </p:cNvSpPr>
          <p:nvPr/>
        </p:nvSpPr>
        <p:spPr bwMode="auto">
          <a:xfrm>
            <a:off x="3357563" y="3773488"/>
            <a:ext cx="141605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ActionEvent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animBg="1" autoUpdateAnimBg="0"/>
      <p:bldP spid="16402" grpId="0" animBg="1"/>
      <p:bldP spid="16406" grpId="0" animBg="1"/>
      <p:bldP spid="16410" grpId="0"/>
      <p:bldP spid="24" grpId="0"/>
      <p:bldP spid="25" grpId="0" animBg="1"/>
      <p:bldP spid="2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FA77396-D72D-435A-B75D-B2ED052AFA2F}" type="slidenum">
              <a:rPr lang="en-US" altLang="zh-CN" sz="1400" smtClean="0">
                <a:solidFill>
                  <a:schemeClr val="bg2"/>
                </a:solidFill>
                <a:latin typeface="Arial" pitchFamily="34" charset="0"/>
              </a:rPr>
              <a:pPr eaLnBrk="1" hangingPunct="1"/>
              <a:t>34</a:t>
            </a:fld>
            <a:endParaRPr lang="en-US" altLang="zh-CN" sz="1400" smtClean="0">
              <a:solidFill>
                <a:schemeClr val="bg2"/>
              </a:solidFill>
              <a:latin typeface="Arial" pitchFamily="34" charset="0"/>
            </a:endParaRPr>
          </a:p>
        </p:txBody>
      </p:sp>
      <p:sp>
        <p:nvSpPr>
          <p:cNvPr id="36867" name="Text Box 5"/>
          <p:cNvSpPr txBox="1">
            <a:spLocks noChangeArrowheads="1"/>
          </p:cNvSpPr>
          <p:nvPr/>
        </p:nvSpPr>
        <p:spPr bwMode="auto">
          <a:xfrm>
            <a:off x="533400" y="1905000"/>
            <a:ext cx="835977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每类事件有一个相应的监听器接口，定义了接收事件的方法。实现该接口的类，其对象可作为监听器注册。</a:t>
            </a: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需要响应用户操作的相关</a:t>
            </a:r>
            <a:r>
              <a:rPr lang="zh-CN" altLang="en-US" sz="2800" b="1">
                <a:solidFill>
                  <a:schemeClr val="accent2"/>
                </a:solidFill>
              </a:rPr>
              <a:t>组件要注册一个或多个相应事件的监听器，该监听器中包含了能接收和处理事件的事件处理。</a:t>
            </a: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事件对象只向已注册的监听器报告。</a:t>
            </a:r>
          </a:p>
        </p:txBody>
      </p:sp>
      <p:sp>
        <p:nvSpPr>
          <p:cNvPr id="36868" name="Text Box 4"/>
          <p:cNvSpPr txBox="1">
            <a:spLocks noChangeArrowheads="1"/>
          </p:cNvSpPr>
          <p:nvPr/>
        </p:nvSpPr>
        <p:spPr bwMode="auto">
          <a:xfrm>
            <a:off x="1331913" y="690565"/>
            <a:ext cx="6264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4000" b="1" dirty="0"/>
              <a:t>事件处理机制</a:t>
            </a:r>
            <a:endParaRPr lang="zh-CN" altLang="en-US" sz="4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2198008-7261-4E73-9D8F-68E57DC897CB}" type="slidenum">
              <a:rPr lang="en-US" altLang="zh-CN" sz="1400" smtClean="0">
                <a:solidFill>
                  <a:schemeClr val="bg2"/>
                </a:solidFill>
                <a:latin typeface="Arial" pitchFamily="34" charset="0"/>
              </a:rPr>
              <a:pPr eaLnBrk="1" hangingPunct="1"/>
              <a:t>35</a:t>
            </a:fld>
            <a:endParaRPr lang="en-US" altLang="zh-CN" sz="1400" smtClean="0">
              <a:solidFill>
                <a:schemeClr val="bg2"/>
              </a:solidFill>
              <a:latin typeface="Arial" pitchFamily="34" charset="0"/>
            </a:endParaRPr>
          </a:p>
        </p:txBody>
      </p:sp>
      <p:sp>
        <p:nvSpPr>
          <p:cNvPr id="37891" name="Text Box 3"/>
          <p:cNvSpPr txBox="1">
            <a:spLocks noChangeArrowheads="1"/>
          </p:cNvSpPr>
          <p:nvPr/>
        </p:nvSpPr>
        <p:spPr bwMode="auto">
          <a:xfrm>
            <a:off x="762000" y="1612900"/>
            <a:ext cx="8131175" cy="453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b="1" dirty="0">
                <a:solidFill>
                  <a:schemeClr val="accent2"/>
                </a:solidFill>
              </a:rPr>
              <a:t>委托方式的事件处理机制的实现包括以下两部分：</a:t>
            </a:r>
          </a:p>
          <a:p>
            <a:pPr eaLnBrk="1" hangingPunct="1">
              <a:lnSpc>
                <a:spcPct val="120000"/>
              </a:lnSpc>
              <a:spcBef>
                <a:spcPts val="1200"/>
              </a:spcBef>
            </a:pPr>
            <a:r>
              <a:rPr lang="en-US" altLang="zh-CN" b="1" dirty="0" smtClean="0">
                <a:solidFill>
                  <a:schemeClr val="accent2"/>
                </a:solidFill>
              </a:rPr>
              <a:t>1</a:t>
            </a:r>
            <a:r>
              <a:rPr lang="en-US" altLang="zh-CN" b="1" dirty="0">
                <a:solidFill>
                  <a:schemeClr val="accent2"/>
                </a:solidFill>
              </a:rPr>
              <a:t>.</a:t>
            </a:r>
            <a:r>
              <a:rPr lang="zh-CN" altLang="en-US" b="1" dirty="0">
                <a:solidFill>
                  <a:schemeClr val="accent2"/>
                </a:solidFill>
              </a:rPr>
              <a:t>在事件处理类的声明中指定要实现的监听器接口，并实现该监听器接口中的所有方法。例如：</a:t>
            </a:r>
          </a:p>
          <a:p>
            <a:pPr eaLnBrk="1" hangingPunct="1">
              <a:lnSpc>
                <a:spcPct val="120000"/>
              </a:lnSpc>
            </a:pPr>
            <a:r>
              <a:rPr lang="en-US" altLang="zh-CN" sz="2000" b="1" dirty="0">
                <a:solidFill>
                  <a:schemeClr val="accent2"/>
                </a:solidFill>
              </a:rPr>
              <a:t>	public class </a:t>
            </a:r>
            <a:r>
              <a:rPr lang="en-US" altLang="zh-CN" sz="2000" b="1" dirty="0" err="1">
                <a:solidFill>
                  <a:schemeClr val="accent2"/>
                </a:solidFill>
              </a:rPr>
              <a:t>MyClass</a:t>
            </a:r>
            <a:r>
              <a:rPr lang="en-US" altLang="zh-CN" sz="2000" b="1" dirty="0">
                <a:solidFill>
                  <a:schemeClr val="accent2"/>
                </a:solidFill>
              </a:rPr>
              <a:t> implements </a:t>
            </a:r>
            <a:r>
              <a:rPr lang="en-US" altLang="zh-CN" sz="2000" b="1" dirty="0" err="1">
                <a:solidFill>
                  <a:schemeClr val="accent2"/>
                </a:solidFill>
              </a:rPr>
              <a:t>ActionListener</a:t>
            </a:r>
            <a:r>
              <a:rPr lang="en-US" altLang="zh-CN" sz="2000" b="1" dirty="0">
                <a:solidFill>
                  <a:schemeClr val="accent2"/>
                </a:solidFill>
              </a:rPr>
              <a:t> { </a:t>
            </a:r>
          </a:p>
          <a:p>
            <a:pPr eaLnBrk="1" hangingPunct="1">
              <a:lnSpc>
                <a:spcPct val="120000"/>
              </a:lnSpc>
            </a:pPr>
            <a:r>
              <a:rPr lang="en-US" altLang="zh-CN" sz="2000" b="1" dirty="0">
                <a:solidFill>
                  <a:schemeClr val="accent2"/>
                </a:solidFill>
              </a:rPr>
              <a:t>		public void </a:t>
            </a:r>
            <a:r>
              <a:rPr lang="en-US" altLang="zh-CN" sz="2000" b="1" dirty="0" err="1">
                <a:solidFill>
                  <a:schemeClr val="accent2"/>
                </a:solidFill>
              </a:rPr>
              <a:t>actionPerformed</a:t>
            </a:r>
            <a:r>
              <a:rPr lang="en-US" altLang="zh-CN" sz="2000" b="1" dirty="0">
                <a:solidFill>
                  <a:schemeClr val="accent2"/>
                </a:solidFill>
              </a:rPr>
              <a:t>(</a:t>
            </a:r>
            <a:r>
              <a:rPr lang="en-US" altLang="zh-CN" sz="2000" b="1" dirty="0" err="1">
                <a:solidFill>
                  <a:schemeClr val="accent2"/>
                </a:solidFill>
              </a:rPr>
              <a:t>ActionEvent</a:t>
            </a:r>
            <a:r>
              <a:rPr lang="en-US" altLang="zh-CN" sz="2000" b="1" dirty="0">
                <a:solidFill>
                  <a:schemeClr val="accent2"/>
                </a:solidFill>
              </a:rPr>
              <a:t> e) {</a:t>
            </a:r>
          </a:p>
          <a:p>
            <a:pPr eaLnBrk="1" hangingPunct="1">
              <a:lnSpc>
                <a:spcPct val="120000"/>
              </a:lnSpc>
            </a:pPr>
            <a:r>
              <a:rPr lang="en-US" altLang="zh-CN" sz="2000" b="1" dirty="0">
                <a:solidFill>
                  <a:schemeClr val="accent2"/>
                </a:solidFill>
              </a:rPr>
              <a:t>			 </a:t>
            </a:r>
            <a:r>
              <a:rPr lang="en-US" altLang="zh-CN" sz="2000" b="1" i="1" dirty="0">
                <a:solidFill>
                  <a:schemeClr val="accent2"/>
                </a:solidFill>
              </a:rPr>
              <a:t>...//</a:t>
            </a:r>
            <a:r>
              <a:rPr lang="zh-CN" altLang="en-US" sz="2000" b="1" i="1" dirty="0">
                <a:solidFill>
                  <a:schemeClr val="accent2"/>
                </a:solidFill>
              </a:rPr>
              <a:t>响应某个动作的代码</a:t>
            </a:r>
            <a:r>
              <a:rPr lang="en-US" altLang="zh-CN" sz="2000" b="1" i="1" dirty="0">
                <a:solidFill>
                  <a:schemeClr val="accent2"/>
                </a:solidFill>
              </a:rPr>
              <a:t>...</a:t>
            </a: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r>
              <a:rPr lang="en-US" altLang="zh-CN" b="1" dirty="0">
                <a:solidFill>
                  <a:schemeClr val="accent2"/>
                </a:solidFill>
              </a:rPr>
              <a:t> </a:t>
            </a:r>
            <a:endParaRPr lang="en-US" altLang="zh-CN" sz="2000" b="1" dirty="0">
              <a:solidFill>
                <a:schemeClr val="accent2"/>
              </a:solidFill>
            </a:endParaRPr>
          </a:p>
          <a:p>
            <a:pPr eaLnBrk="1" hangingPunct="1">
              <a:lnSpc>
                <a:spcPct val="120000"/>
              </a:lnSpc>
            </a:pPr>
            <a:r>
              <a:rPr lang="en-US" altLang="zh-CN" sz="2000" b="1" dirty="0">
                <a:solidFill>
                  <a:schemeClr val="accent2"/>
                </a:solidFill>
              </a:rPr>
              <a:t>	}</a:t>
            </a:r>
          </a:p>
          <a:p>
            <a:pPr eaLnBrk="1" hangingPunct="1">
              <a:lnSpc>
                <a:spcPct val="120000"/>
              </a:lnSpc>
              <a:spcBef>
                <a:spcPts val="1200"/>
              </a:spcBef>
            </a:pPr>
            <a:r>
              <a:rPr lang="en-US" altLang="zh-CN" b="1" dirty="0" smtClean="0">
                <a:solidFill>
                  <a:schemeClr val="accent2"/>
                </a:solidFill>
              </a:rPr>
              <a:t>2</a:t>
            </a:r>
            <a:r>
              <a:rPr lang="en-US" altLang="zh-CN" b="1" dirty="0">
                <a:solidFill>
                  <a:schemeClr val="accent2"/>
                </a:solidFill>
              </a:rPr>
              <a:t>.</a:t>
            </a:r>
            <a:r>
              <a:rPr lang="zh-CN" altLang="en-US" b="1" dirty="0">
                <a:solidFill>
                  <a:schemeClr val="accent2"/>
                </a:solidFill>
              </a:rPr>
              <a:t>在一个或多个组件上将监听器类的实例注册为监听器，如：</a:t>
            </a:r>
            <a:r>
              <a:rPr lang="en-US" altLang="zh-CN" sz="2000" b="1" dirty="0" err="1">
                <a:solidFill>
                  <a:schemeClr val="accent2"/>
                </a:solidFill>
              </a:rPr>
              <a:t>someComponent.addActionListener</a:t>
            </a:r>
            <a:r>
              <a:rPr lang="en-US" altLang="zh-CN" sz="2000" b="1" dirty="0">
                <a:solidFill>
                  <a:schemeClr val="accent2"/>
                </a:solidFill>
              </a:rPr>
              <a:t>(new </a:t>
            </a:r>
            <a:r>
              <a:rPr lang="en-US" altLang="zh-CN" sz="2000" b="1" dirty="0" err="1">
                <a:solidFill>
                  <a:schemeClr val="accent2"/>
                </a:solidFill>
              </a:rPr>
              <a:t>MyClass</a:t>
            </a:r>
            <a:r>
              <a:rPr lang="en-US" altLang="zh-CN" sz="2000" b="1" dirty="0">
                <a:solidFill>
                  <a:schemeClr val="accent2"/>
                </a:solidFill>
              </a:rPr>
              <a:t>( ));</a:t>
            </a:r>
            <a:r>
              <a:rPr lang="en-US" altLang="zh-CN" b="1" dirty="0">
                <a:solidFill>
                  <a:schemeClr val="accent2"/>
                </a:solidFill>
              </a:rPr>
              <a:t> </a:t>
            </a:r>
          </a:p>
        </p:txBody>
      </p:sp>
      <p:sp>
        <p:nvSpPr>
          <p:cNvPr id="37892" name="Text Box 4"/>
          <p:cNvSpPr txBox="1">
            <a:spLocks noChangeArrowheads="1"/>
          </p:cNvSpPr>
          <p:nvPr/>
        </p:nvSpPr>
        <p:spPr bwMode="auto">
          <a:xfrm>
            <a:off x="1331913" y="639763"/>
            <a:ext cx="6264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4000" b="1"/>
              <a:t>事件处理机制</a:t>
            </a:r>
            <a:endParaRPr lang="zh-CN" altLang="en-US" sz="4000"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FE462FC-D000-426D-857E-22248E521D40}" type="slidenum">
              <a:rPr lang="en-US" altLang="zh-CN" sz="1400" smtClean="0">
                <a:solidFill>
                  <a:schemeClr val="bg2"/>
                </a:solidFill>
                <a:latin typeface="Arial" pitchFamily="34" charset="0"/>
              </a:rPr>
              <a:pPr eaLnBrk="1" hangingPunct="1"/>
              <a:t>36</a:t>
            </a:fld>
            <a:endParaRPr lang="en-US" altLang="zh-CN" sz="1400" smtClean="0">
              <a:solidFill>
                <a:schemeClr val="bg2"/>
              </a:solidFill>
              <a:latin typeface="Arial" pitchFamily="34" charset="0"/>
            </a:endParaRPr>
          </a:p>
        </p:txBody>
      </p:sp>
      <p:sp>
        <p:nvSpPr>
          <p:cNvPr id="38915" name="Text Box 4"/>
          <p:cNvSpPr txBox="1">
            <a:spLocks noChangeArrowheads="1"/>
          </p:cNvSpPr>
          <p:nvPr/>
        </p:nvSpPr>
        <p:spPr bwMode="auto">
          <a:xfrm>
            <a:off x="107949" y="116632"/>
            <a:ext cx="863890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b="1" dirty="0">
                <a:solidFill>
                  <a:srgbClr val="7F0055"/>
                </a:solidFill>
                <a:latin typeface="Consolas"/>
              </a:rPr>
              <a:t>import</a:t>
            </a:r>
            <a:r>
              <a:rPr lang="en-US" altLang="zh-CN" sz="1600" b="1" dirty="0">
                <a:solidFill>
                  <a:srgbClr val="000000"/>
                </a:solidFill>
                <a:latin typeface="Consolas"/>
              </a:rPr>
              <a:t> </a:t>
            </a:r>
            <a:r>
              <a:rPr lang="en-US" altLang="zh-CN" sz="1600" b="1" dirty="0" err="1">
                <a:solidFill>
                  <a:srgbClr val="000000"/>
                </a:solidFill>
                <a:latin typeface="Consolas"/>
              </a:rPr>
              <a:t>java.awt</a:t>
            </a:r>
            <a:r>
              <a:rPr lang="en-US" altLang="zh-CN" sz="1600" b="1" dirty="0">
                <a:solidFill>
                  <a:srgbClr val="000000"/>
                </a:solidFill>
                <a:latin typeface="Consolas"/>
              </a:rPr>
              <a:t>.*;</a:t>
            </a:r>
          </a:p>
          <a:p>
            <a:r>
              <a:rPr lang="en-US" altLang="zh-CN" sz="1600" b="1" dirty="0">
                <a:solidFill>
                  <a:srgbClr val="7F0055"/>
                </a:solidFill>
                <a:latin typeface="Consolas"/>
              </a:rPr>
              <a:t>import</a:t>
            </a:r>
            <a:r>
              <a:rPr lang="en-US" altLang="zh-CN" sz="1600" b="1" dirty="0">
                <a:solidFill>
                  <a:srgbClr val="000000"/>
                </a:solidFill>
                <a:latin typeface="Consolas"/>
              </a:rPr>
              <a:t> </a:t>
            </a:r>
            <a:r>
              <a:rPr lang="en-US" altLang="zh-CN" sz="1600" b="1" dirty="0" err="1">
                <a:solidFill>
                  <a:srgbClr val="000000"/>
                </a:solidFill>
                <a:latin typeface="Consolas"/>
              </a:rPr>
              <a:t>java.awt.event</a:t>
            </a:r>
            <a:r>
              <a:rPr lang="en-US" altLang="zh-CN" sz="1600" b="1" dirty="0">
                <a:solidFill>
                  <a:srgbClr val="000000"/>
                </a:solidFill>
                <a:latin typeface="Consolas"/>
              </a:rPr>
              <a:t>.*;</a:t>
            </a:r>
          </a:p>
          <a:p>
            <a:r>
              <a:rPr lang="en-US" altLang="zh-CN" sz="1600" b="1" dirty="0">
                <a:solidFill>
                  <a:srgbClr val="7F0055"/>
                </a:solidFill>
                <a:latin typeface="Consolas"/>
              </a:rPr>
              <a:t>import</a:t>
            </a:r>
            <a:r>
              <a:rPr lang="en-US" altLang="zh-CN" sz="1600" b="1" dirty="0">
                <a:solidFill>
                  <a:srgbClr val="000000"/>
                </a:solidFill>
                <a:latin typeface="Consolas"/>
              </a:rPr>
              <a:t> </a:t>
            </a:r>
            <a:r>
              <a:rPr lang="en-US" altLang="zh-CN" sz="1600" b="1" dirty="0" err="1">
                <a:solidFill>
                  <a:srgbClr val="000000"/>
                </a:solidFill>
                <a:latin typeface="Consolas"/>
              </a:rPr>
              <a:t>javax.swing</a:t>
            </a:r>
            <a:r>
              <a:rPr lang="en-US" altLang="zh-CN" sz="1600" b="1" dirty="0">
                <a:solidFill>
                  <a:srgbClr val="000000"/>
                </a:solidFill>
                <a:latin typeface="Consolas"/>
              </a:rPr>
              <a:t>.*;</a:t>
            </a:r>
          </a:p>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a:solidFill>
                  <a:srgbClr val="7F0055"/>
                </a:solidFill>
                <a:latin typeface="Consolas"/>
              </a:rPr>
              <a:t>class</a:t>
            </a:r>
            <a:r>
              <a:rPr lang="en-US" altLang="zh-CN" sz="1600" b="1" dirty="0">
                <a:solidFill>
                  <a:srgbClr val="000000"/>
                </a:solidFill>
                <a:latin typeface="Consolas"/>
              </a:rPr>
              <a:t> </a:t>
            </a:r>
            <a:r>
              <a:rPr lang="en-US" altLang="zh-CN" sz="1600" b="1" dirty="0" err="1">
                <a:solidFill>
                  <a:srgbClr val="000000"/>
                </a:solidFill>
                <a:latin typeface="Consolas"/>
              </a:rPr>
              <a:t>TestButton</a:t>
            </a:r>
            <a:r>
              <a:rPr lang="en-US" altLang="zh-CN" sz="1600" b="1" dirty="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a:solidFill>
                  <a:srgbClr val="7F0055"/>
                </a:solidFill>
                <a:latin typeface="Consolas"/>
              </a:rPr>
              <a:t>static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main(String </a:t>
            </a:r>
            <a:r>
              <a:rPr lang="en-US" altLang="zh-CN" sz="1600" b="1" dirty="0" err="1">
                <a:solidFill>
                  <a:srgbClr val="6A3E3E"/>
                </a:solidFill>
                <a:latin typeface="Consolas"/>
              </a:rPr>
              <a:t>args</a:t>
            </a:r>
            <a:r>
              <a:rPr lang="en-US" altLang="zh-CN" sz="1600" b="1" dirty="0">
                <a:solidFill>
                  <a:srgbClr val="000000"/>
                </a:solidFill>
                <a:latin typeface="Consolas"/>
              </a:rPr>
              <a:t>[]) {</a:t>
            </a:r>
          </a:p>
          <a:p>
            <a:r>
              <a:rPr lang="en-US" altLang="zh-CN" sz="1600" dirty="0" smtClean="0">
                <a:solidFill>
                  <a:srgbClr val="000000"/>
                </a:solidFill>
                <a:latin typeface="Consolas"/>
              </a:rPr>
              <a:t>	</a:t>
            </a:r>
            <a:r>
              <a:rPr lang="en-US" altLang="zh-CN" sz="1600" dirty="0" err="1" smtClean="0">
                <a:solidFill>
                  <a:srgbClr val="000000"/>
                </a:solidFill>
                <a:latin typeface="Consolas"/>
              </a:rPr>
              <a:t>JFrame</a:t>
            </a:r>
            <a:r>
              <a:rPr lang="en-US" altLang="zh-CN" sz="1600" dirty="0" smtClean="0">
                <a:solidFill>
                  <a:srgbClr val="000000"/>
                </a:solidFill>
                <a:latin typeface="Consolas"/>
              </a:rPr>
              <a:t> </a:t>
            </a:r>
            <a:r>
              <a:rPr lang="en-US" altLang="zh-CN" sz="1600" dirty="0">
                <a:solidFill>
                  <a:srgbClr val="6A3E3E"/>
                </a:solidFill>
                <a:latin typeface="Consolas"/>
              </a:rPr>
              <a:t>f</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a:t>
            </a:r>
            <a:r>
              <a:rPr lang="en-US" altLang="zh-CN" sz="1600" b="1" dirty="0" err="1">
                <a:solidFill>
                  <a:srgbClr val="000000"/>
                </a:solidFill>
                <a:latin typeface="Consolas"/>
              </a:rPr>
              <a:t>JFrame</a:t>
            </a:r>
            <a:r>
              <a:rPr lang="en-US" altLang="zh-CN" sz="1600" b="1" dirty="0">
                <a:solidFill>
                  <a:srgbClr val="000000"/>
                </a:solidFill>
                <a:latin typeface="Consolas"/>
              </a:rPr>
              <a:t>(</a:t>
            </a:r>
            <a:r>
              <a:rPr lang="en-US" altLang="zh-CN" sz="1600" b="1" dirty="0">
                <a:solidFill>
                  <a:srgbClr val="2A00FF"/>
                </a:solidFill>
                <a:latin typeface="Consolas"/>
              </a:rPr>
              <a:t>"Test"</a:t>
            </a:r>
            <a:r>
              <a:rPr lang="en-US" altLang="zh-CN" sz="1600" b="1" dirty="0">
                <a:solidFill>
                  <a:srgbClr val="000000"/>
                </a:solidFill>
                <a:latin typeface="Consolas"/>
              </a:rPr>
              <a:t>);</a:t>
            </a: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.setSize</a:t>
            </a:r>
            <a:r>
              <a:rPr lang="en-US" altLang="zh-CN" sz="1600" dirty="0" smtClean="0">
                <a:solidFill>
                  <a:srgbClr val="000000"/>
                </a:solidFill>
                <a:latin typeface="Consolas"/>
              </a:rPr>
              <a:t>(200</a:t>
            </a:r>
            <a:r>
              <a:rPr lang="en-US" altLang="zh-CN" sz="1600" dirty="0">
                <a:solidFill>
                  <a:srgbClr val="000000"/>
                </a:solidFill>
                <a:latin typeface="Consolas"/>
              </a:rPr>
              <a:t>, 100);</a:t>
            </a: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.setLayout</a:t>
            </a:r>
            <a:r>
              <a:rPr lang="en-US" altLang="zh-CN" sz="1600" dirty="0" smtClean="0">
                <a:solidFill>
                  <a:srgbClr val="000000"/>
                </a:solidFill>
                <a:latin typeface="Consolas"/>
              </a:rPr>
              <a:t>(</a:t>
            </a:r>
            <a:r>
              <a:rPr lang="en-US" altLang="zh-CN" sz="1600" b="1" dirty="0" smtClean="0">
                <a:solidFill>
                  <a:srgbClr val="7F0055"/>
                </a:solidFill>
                <a:latin typeface="Consolas"/>
              </a:rPr>
              <a:t>new</a:t>
            </a:r>
            <a:r>
              <a:rPr lang="en-US" altLang="zh-CN" sz="1600" b="1" dirty="0" smtClean="0">
                <a:solidFill>
                  <a:srgbClr val="000000"/>
                </a:solidFill>
                <a:latin typeface="Consolas"/>
              </a:rPr>
              <a:t> </a:t>
            </a:r>
            <a:r>
              <a:rPr lang="en-US" altLang="zh-CN" sz="1600" b="1" dirty="0" err="1">
                <a:solidFill>
                  <a:srgbClr val="000000"/>
                </a:solidFill>
                <a:latin typeface="Consolas"/>
              </a:rPr>
              <a:t>FlowLayout</a:t>
            </a:r>
            <a:r>
              <a:rPr lang="en-US" altLang="zh-CN" sz="1600" b="1" dirty="0">
                <a:solidFill>
                  <a:srgbClr val="000000"/>
                </a:solidFill>
                <a:latin typeface="Consolas"/>
              </a:rPr>
              <a:t>(</a:t>
            </a:r>
            <a:r>
              <a:rPr lang="en-US" altLang="zh-CN" sz="1600" b="1" dirty="0" err="1">
                <a:solidFill>
                  <a:srgbClr val="000000"/>
                </a:solidFill>
                <a:latin typeface="Consolas"/>
              </a:rPr>
              <a:t>FlowLayout.</a:t>
            </a:r>
            <a:r>
              <a:rPr lang="en-US" altLang="zh-CN" sz="1600" b="1" i="1" dirty="0" err="1">
                <a:solidFill>
                  <a:srgbClr val="0000C0"/>
                </a:solidFill>
                <a:latin typeface="Consolas"/>
              </a:rPr>
              <a:t>CENTER</a:t>
            </a:r>
            <a:r>
              <a:rPr lang="en-US" altLang="zh-CN" sz="1600" b="1" i="1" dirty="0">
                <a:solidFill>
                  <a:srgbClr val="000000"/>
                </a:solidFill>
                <a:latin typeface="Consolas"/>
              </a:rPr>
              <a:t>));</a:t>
            </a: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.setDefaultCloseOperation</a:t>
            </a:r>
            <a:r>
              <a:rPr lang="en-US" altLang="zh-CN" sz="1600" dirty="0" smtClean="0">
                <a:solidFill>
                  <a:srgbClr val="000000"/>
                </a:solidFill>
                <a:latin typeface="Consolas"/>
              </a:rPr>
              <a:t>(</a:t>
            </a:r>
            <a:r>
              <a:rPr lang="en-US" altLang="zh-CN" sz="1600" dirty="0" err="1" smtClean="0">
                <a:solidFill>
                  <a:srgbClr val="000000"/>
                </a:solidFill>
                <a:latin typeface="Consolas"/>
              </a:rPr>
              <a:t>JFrame.</a:t>
            </a:r>
            <a:r>
              <a:rPr lang="en-US" altLang="zh-CN" sz="1600" b="1" i="1" dirty="0" err="1" smtClean="0">
                <a:solidFill>
                  <a:srgbClr val="0000C0"/>
                </a:solidFill>
                <a:latin typeface="Consolas"/>
              </a:rPr>
              <a:t>EXIT_ON_CLOSE</a:t>
            </a:r>
            <a:r>
              <a:rPr lang="en-US" altLang="zh-CN" sz="1600" b="1" i="1" dirty="0">
                <a:solidFill>
                  <a:srgbClr val="000000"/>
                </a:solidFill>
                <a:latin typeface="Consolas"/>
              </a:rPr>
              <a:t>);</a:t>
            </a:r>
          </a:p>
          <a:p>
            <a:r>
              <a:rPr lang="en-US" altLang="zh-CN" sz="1600" dirty="0" smtClean="0">
                <a:solidFill>
                  <a:srgbClr val="000000"/>
                </a:solidFill>
                <a:latin typeface="Consolas"/>
              </a:rPr>
              <a:t>	</a:t>
            </a:r>
            <a:r>
              <a:rPr lang="en-US" altLang="zh-CN" sz="1600" dirty="0" err="1" smtClean="0">
                <a:solidFill>
                  <a:srgbClr val="000000"/>
                </a:solidFill>
                <a:latin typeface="Consolas"/>
              </a:rPr>
              <a:t>JButton</a:t>
            </a:r>
            <a:r>
              <a:rPr lang="en-US" altLang="zh-CN" sz="1600" dirty="0" smtClean="0">
                <a:solidFill>
                  <a:srgbClr val="000000"/>
                </a:solidFill>
                <a:latin typeface="Consolas"/>
              </a:rPr>
              <a:t> </a:t>
            </a:r>
            <a:r>
              <a:rPr lang="en-US" altLang="zh-CN" sz="1600" dirty="0">
                <a:solidFill>
                  <a:srgbClr val="6A3E3E"/>
                </a:solidFill>
                <a:latin typeface="Consolas"/>
              </a:rPr>
              <a:t>b</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a:t>
            </a:r>
            <a:r>
              <a:rPr lang="en-US" altLang="zh-CN" sz="1600" b="1" dirty="0" err="1">
                <a:solidFill>
                  <a:srgbClr val="000000"/>
                </a:solidFill>
                <a:latin typeface="Consolas"/>
              </a:rPr>
              <a:t>JButton</a:t>
            </a:r>
            <a:r>
              <a:rPr lang="en-US" altLang="zh-CN" sz="1600" b="1" dirty="0">
                <a:solidFill>
                  <a:srgbClr val="000000"/>
                </a:solidFill>
                <a:latin typeface="Consolas"/>
              </a:rPr>
              <a:t>(</a:t>
            </a:r>
            <a:r>
              <a:rPr lang="en-US" altLang="zh-CN" sz="1600" b="1" dirty="0">
                <a:solidFill>
                  <a:srgbClr val="2A00FF"/>
                </a:solidFill>
                <a:latin typeface="Consolas"/>
              </a:rPr>
              <a:t>"Press Me!"</a:t>
            </a:r>
            <a:r>
              <a:rPr lang="en-US" altLang="zh-CN" sz="1600" b="1" dirty="0">
                <a:solidFill>
                  <a:srgbClr val="000000"/>
                </a:solidFill>
                <a:latin typeface="Consolas"/>
              </a:rPr>
              <a:t>);</a:t>
            </a:r>
          </a:p>
          <a:p>
            <a:r>
              <a:rPr lang="en-US" altLang="zh-CN" sz="1600" dirty="0" smtClean="0">
                <a:solidFill>
                  <a:srgbClr val="6A3E3E"/>
                </a:solidFill>
                <a:latin typeface="Consolas"/>
              </a:rPr>
              <a:t>	</a:t>
            </a:r>
            <a:r>
              <a:rPr lang="en-US" altLang="zh-CN" sz="1600" dirty="0" err="1" smtClean="0">
                <a:solidFill>
                  <a:srgbClr val="6A3E3E"/>
                </a:solidFill>
                <a:latin typeface="Consolas"/>
              </a:rPr>
              <a:t>b</a:t>
            </a:r>
            <a:r>
              <a:rPr lang="en-US" altLang="zh-CN" sz="1600" dirty="0" err="1" smtClean="0">
                <a:solidFill>
                  <a:srgbClr val="000000"/>
                </a:solidFill>
                <a:latin typeface="Consolas"/>
              </a:rPr>
              <a:t>.addActionListener</a:t>
            </a:r>
            <a:r>
              <a:rPr lang="en-US" altLang="zh-CN" sz="1600" dirty="0" smtClean="0">
                <a:solidFill>
                  <a:srgbClr val="000000"/>
                </a:solidFill>
                <a:latin typeface="Consolas"/>
              </a:rPr>
              <a:t>(</a:t>
            </a:r>
            <a:r>
              <a:rPr lang="en-US" altLang="zh-CN" sz="1600" b="1" dirty="0" smtClean="0">
                <a:solidFill>
                  <a:srgbClr val="7F0055"/>
                </a:solidFill>
                <a:latin typeface="Consolas"/>
              </a:rPr>
              <a:t>new</a:t>
            </a:r>
            <a:r>
              <a:rPr lang="en-US" altLang="zh-CN" sz="1600" b="1" dirty="0" smtClean="0">
                <a:solidFill>
                  <a:srgbClr val="000000"/>
                </a:solidFill>
                <a:latin typeface="Consolas"/>
              </a:rPr>
              <a:t> </a:t>
            </a:r>
            <a:r>
              <a:rPr lang="en-US" altLang="zh-CN" sz="1600" b="1" dirty="0" err="1">
                <a:solidFill>
                  <a:srgbClr val="000000"/>
                </a:solidFill>
                <a:latin typeface="Consolas"/>
              </a:rPr>
              <a:t>ButtonHandler</a:t>
            </a:r>
            <a:r>
              <a:rPr lang="en-US" altLang="zh-CN" sz="1600" b="1" dirty="0">
                <a:solidFill>
                  <a:srgbClr val="000000"/>
                </a:solidFill>
                <a:latin typeface="Consolas"/>
              </a:rPr>
              <a:t>()); </a:t>
            </a:r>
            <a:r>
              <a:rPr lang="en-US" altLang="zh-CN" sz="1600" b="1" dirty="0">
                <a:solidFill>
                  <a:srgbClr val="3F7F5F"/>
                </a:solidFill>
                <a:latin typeface="Consolas"/>
              </a:rPr>
              <a:t>// </a:t>
            </a:r>
            <a:r>
              <a:rPr lang="zh-CN" altLang="en-US" sz="1600" b="1" dirty="0">
                <a:solidFill>
                  <a:srgbClr val="3F7F5F"/>
                </a:solidFill>
                <a:latin typeface="Consolas"/>
              </a:rPr>
              <a:t>注册点击鼠标事件监听器。</a:t>
            </a: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.add</a:t>
            </a:r>
            <a:r>
              <a:rPr lang="en-US" altLang="zh-CN" sz="1600" dirty="0" smtClean="0">
                <a:solidFill>
                  <a:srgbClr val="000000"/>
                </a:solidFill>
                <a:latin typeface="Consolas"/>
              </a:rPr>
              <a:t>(</a:t>
            </a:r>
            <a:r>
              <a:rPr lang="en-US" altLang="zh-CN" sz="1600" dirty="0" smtClean="0">
                <a:solidFill>
                  <a:srgbClr val="6A3E3E"/>
                </a:solidFill>
                <a:latin typeface="Consolas"/>
              </a:rPr>
              <a:t>b</a:t>
            </a:r>
            <a:r>
              <a:rPr lang="en-US" altLang="zh-CN" sz="1600" dirty="0">
                <a:solidFill>
                  <a:srgbClr val="000000"/>
                </a:solidFill>
                <a:latin typeface="Consolas"/>
              </a:rPr>
              <a:t>);</a:t>
            </a: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.setVisible</a:t>
            </a:r>
            <a:r>
              <a:rPr lang="en-US" altLang="zh-CN" sz="1600" dirty="0" smtClean="0">
                <a:solidFill>
                  <a:srgbClr val="000000"/>
                </a:solidFill>
                <a:latin typeface="Consolas"/>
              </a:rPr>
              <a:t>(</a:t>
            </a:r>
            <a:r>
              <a:rPr lang="en-US" altLang="zh-CN" sz="1600" b="1" dirty="0" smtClean="0">
                <a:solidFill>
                  <a:srgbClr val="7F0055"/>
                </a:solidFill>
                <a:latin typeface="Consolas"/>
              </a:rPr>
              <a:t>true</a:t>
            </a:r>
            <a:r>
              <a:rPr lang="en-US" altLang="zh-CN" sz="1600" b="1" dirty="0">
                <a:solidFill>
                  <a:srgbClr val="000000"/>
                </a:solidFill>
                <a:latin typeface="Consolas"/>
              </a:rPr>
              <a:t>);</a:t>
            </a:r>
          </a:p>
          <a:p>
            <a:r>
              <a:rPr lang="en-US" altLang="zh-CN" sz="1600" dirty="0" smtClean="0">
                <a:solidFill>
                  <a:srgbClr val="000000"/>
                </a:solidFill>
                <a:latin typeface="Consolas"/>
              </a:rPr>
              <a:t>    }</a:t>
            </a:r>
            <a:endParaRPr lang="en-US" altLang="zh-CN" sz="1600" dirty="0">
              <a:solidFill>
                <a:srgbClr val="000000"/>
              </a:solidFill>
              <a:latin typeface="Consolas"/>
            </a:endParaRPr>
          </a:p>
          <a:p>
            <a:r>
              <a:rPr lang="en-US" altLang="zh-CN" sz="1600" dirty="0">
                <a:solidFill>
                  <a:srgbClr val="000000"/>
                </a:solidFill>
                <a:latin typeface="Consolas"/>
              </a:rPr>
              <a:t>}</a:t>
            </a:r>
          </a:p>
          <a:p>
            <a:r>
              <a:rPr lang="en-US" altLang="zh-CN" sz="1600" dirty="0" smtClean="0">
                <a:solidFill>
                  <a:srgbClr val="3F7F5F"/>
                </a:solidFill>
                <a:latin typeface="Consolas"/>
              </a:rPr>
              <a:t>// </a:t>
            </a:r>
            <a:r>
              <a:rPr lang="zh-CN" altLang="en-US" sz="1600" dirty="0">
                <a:solidFill>
                  <a:srgbClr val="3F7F5F"/>
                </a:solidFill>
                <a:latin typeface="Consolas"/>
              </a:rPr>
              <a:t>定义</a:t>
            </a:r>
            <a:r>
              <a:rPr lang="en-US" altLang="zh-CN" sz="1600" dirty="0" err="1">
                <a:solidFill>
                  <a:srgbClr val="3F7F5F"/>
                </a:solidFill>
                <a:latin typeface="Consolas"/>
              </a:rPr>
              <a:t>ActionEvent</a:t>
            </a:r>
            <a:r>
              <a:rPr lang="zh-CN" altLang="en-US" sz="1600" dirty="0">
                <a:solidFill>
                  <a:srgbClr val="3F7F5F"/>
                </a:solidFill>
                <a:latin typeface="Consolas"/>
              </a:rPr>
              <a:t>监听器类</a:t>
            </a:r>
          </a:p>
          <a:p>
            <a:r>
              <a:rPr lang="en-US" altLang="zh-CN" sz="1600" b="1" dirty="0">
                <a:solidFill>
                  <a:srgbClr val="7F0055"/>
                </a:solidFill>
                <a:latin typeface="Consolas"/>
              </a:rPr>
              <a:t>class</a:t>
            </a:r>
            <a:r>
              <a:rPr lang="en-US" altLang="zh-CN" sz="1600" b="1" dirty="0">
                <a:solidFill>
                  <a:srgbClr val="000000"/>
                </a:solidFill>
                <a:latin typeface="Consolas"/>
              </a:rPr>
              <a:t> </a:t>
            </a:r>
            <a:r>
              <a:rPr lang="en-US" altLang="zh-CN" sz="1600" b="1" dirty="0" err="1">
                <a:solidFill>
                  <a:srgbClr val="000000"/>
                </a:solidFill>
                <a:latin typeface="Consolas"/>
              </a:rPr>
              <a:t>ButtonHandler</a:t>
            </a:r>
            <a:r>
              <a:rPr lang="en-US" altLang="zh-CN" sz="1600" b="1" dirty="0">
                <a:solidFill>
                  <a:srgbClr val="000000"/>
                </a:solidFill>
                <a:latin typeface="Consolas"/>
              </a:rPr>
              <a:t> </a:t>
            </a:r>
            <a:r>
              <a:rPr lang="en-US" altLang="zh-CN" sz="1600" b="1" dirty="0">
                <a:solidFill>
                  <a:srgbClr val="7F0055"/>
                </a:solidFill>
                <a:latin typeface="Consolas"/>
              </a:rPr>
              <a:t>implements</a:t>
            </a:r>
            <a:r>
              <a:rPr lang="en-US" altLang="zh-CN" sz="1600" b="1" dirty="0">
                <a:solidFill>
                  <a:srgbClr val="000000"/>
                </a:solidFill>
                <a:latin typeface="Consolas"/>
              </a:rPr>
              <a:t> </a:t>
            </a:r>
            <a:r>
              <a:rPr lang="en-US" altLang="zh-CN" sz="1600" b="1" dirty="0" err="1">
                <a:solidFill>
                  <a:srgbClr val="000000"/>
                </a:solidFill>
                <a:latin typeface="Consolas"/>
              </a:rPr>
              <a:t>ActionListener</a:t>
            </a:r>
            <a:r>
              <a:rPr lang="en-US" altLang="zh-CN" sz="1600" b="1" dirty="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a:t>
            </a:r>
            <a:r>
              <a:rPr lang="en-US" altLang="zh-CN" sz="1600" b="1" dirty="0" err="1">
                <a:solidFill>
                  <a:srgbClr val="000000"/>
                </a:solidFill>
                <a:latin typeface="Consolas"/>
              </a:rPr>
              <a:t>actionPerformed</a:t>
            </a:r>
            <a:r>
              <a:rPr lang="en-US" altLang="zh-CN" sz="1600" b="1" dirty="0">
                <a:solidFill>
                  <a:srgbClr val="000000"/>
                </a:solidFill>
                <a:latin typeface="Consolas"/>
              </a:rPr>
              <a:t>(</a:t>
            </a:r>
            <a:r>
              <a:rPr lang="en-US" altLang="zh-CN" sz="1600" b="1" dirty="0" err="1">
                <a:solidFill>
                  <a:srgbClr val="000000"/>
                </a:solidFill>
                <a:latin typeface="Consolas"/>
              </a:rPr>
              <a:t>ActionEvent</a:t>
            </a:r>
            <a:r>
              <a:rPr lang="en-US" altLang="zh-CN" sz="1600" b="1" dirty="0">
                <a:solidFill>
                  <a:srgbClr val="000000"/>
                </a:solidFill>
                <a:latin typeface="Consolas"/>
              </a:rPr>
              <a:t> </a:t>
            </a:r>
            <a:r>
              <a:rPr lang="en-US" altLang="zh-CN" sz="1600" b="1" dirty="0">
                <a:solidFill>
                  <a:srgbClr val="6A3E3E"/>
                </a:solidFill>
                <a:latin typeface="Consolas"/>
              </a:rPr>
              <a:t>e</a:t>
            </a:r>
            <a:r>
              <a:rPr lang="en-US" altLang="zh-CN" sz="1600" b="1" dirty="0">
                <a:solidFill>
                  <a:srgbClr val="000000"/>
                </a:solidFill>
                <a:latin typeface="Consolas"/>
              </a:rPr>
              <a:t>) {</a:t>
            </a:r>
          </a:p>
          <a:p>
            <a:r>
              <a:rPr lang="en-US" altLang="zh-CN" sz="1600" dirty="0" smtClean="0">
                <a:solidFill>
                  <a:srgbClr val="000000"/>
                </a:solidFill>
                <a:latin typeface="Consolas"/>
              </a:rPr>
              <a:t>	</a:t>
            </a:r>
            <a:r>
              <a:rPr lang="en-US" altLang="zh-CN" sz="1600" dirty="0" err="1" smtClean="0">
                <a:solidFill>
                  <a:srgbClr val="000000"/>
                </a:solidFill>
                <a:latin typeface="Consolas"/>
              </a:rPr>
              <a:t>System.</a:t>
            </a:r>
            <a:r>
              <a:rPr lang="en-US" altLang="zh-CN" sz="1600" b="1" i="1" dirty="0" err="1" smtClean="0">
                <a:solidFill>
                  <a:srgbClr val="0000C0"/>
                </a:solidFill>
                <a:latin typeface="Consolas"/>
              </a:rPr>
              <a:t>out</a:t>
            </a:r>
            <a:r>
              <a:rPr lang="en-US" altLang="zh-CN" sz="1600" b="1" i="1" dirty="0" err="1" smtClean="0">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"Action occurred"</a:t>
            </a:r>
            <a:r>
              <a:rPr lang="en-US" altLang="zh-CN" sz="1600" b="1" i="1" dirty="0">
                <a:solidFill>
                  <a:srgbClr val="000000"/>
                </a:solidFill>
                <a:latin typeface="Consolas"/>
              </a:rPr>
              <a:t>);</a:t>
            </a:r>
          </a:p>
          <a:p>
            <a:r>
              <a:rPr lang="en-US" altLang="zh-CN" sz="1600" dirty="0" smtClean="0">
                <a:solidFill>
                  <a:srgbClr val="000000"/>
                </a:solidFill>
                <a:latin typeface="Consolas"/>
              </a:rPr>
              <a:t>	</a:t>
            </a:r>
            <a:r>
              <a:rPr lang="en-US" altLang="zh-CN" sz="1600" dirty="0" err="1" smtClean="0">
                <a:solidFill>
                  <a:srgbClr val="000000"/>
                </a:solidFill>
                <a:latin typeface="Consolas"/>
              </a:rPr>
              <a:t>System.</a:t>
            </a:r>
            <a:r>
              <a:rPr lang="en-US" altLang="zh-CN" sz="1600" b="1" i="1" dirty="0" err="1" smtClean="0">
                <a:solidFill>
                  <a:srgbClr val="0000C0"/>
                </a:solidFill>
                <a:latin typeface="Consolas"/>
              </a:rPr>
              <a:t>out</a:t>
            </a:r>
            <a:r>
              <a:rPr lang="en-US" altLang="zh-CN" sz="1600" b="1" i="1" dirty="0" err="1" smtClean="0">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"Button's label is:"</a:t>
            </a:r>
            <a:r>
              <a:rPr lang="en-US" altLang="zh-CN" sz="1600" b="1" i="1" dirty="0">
                <a:solidFill>
                  <a:srgbClr val="000000"/>
                </a:solidFill>
                <a:latin typeface="Consolas"/>
              </a:rPr>
              <a:t> + </a:t>
            </a:r>
            <a:r>
              <a:rPr lang="en-US" altLang="zh-CN" sz="1600" b="1" i="1" dirty="0" err="1">
                <a:solidFill>
                  <a:srgbClr val="6A3E3E"/>
                </a:solidFill>
                <a:latin typeface="Consolas"/>
              </a:rPr>
              <a:t>e</a:t>
            </a:r>
            <a:r>
              <a:rPr lang="en-US" altLang="zh-CN" sz="1600" b="1" i="1" dirty="0" err="1">
                <a:solidFill>
                  <a:srgbClr val="000000"/>
                </a:solidFill>
                <a:latin typeface="Consolas"/>
              </a:rPr>
              <a:t>.getActionCommand</a:t>
            </a:r>
            <a:r>
              <a:rPr lang="en-US" altLang="zh-CN" sz="1600" b="1" i="1" dirty="0">
                <a:solidFill>
                  <a:srgbClr val="000000"/>
                </a:solidFill>
                <a:latin typeface="Consolas"/>
              </a:rPr>
              <a:t>());</a:t>
            </a:r>
          </a:p>
          <a:p>
            <a:r>
              <a:rPr lang="en-US" altLang="zh-CN" sz="1600" dirty="0" smtClean="0">
                <a:solidFill>
                  <a:srgbClr val="000000"/>
                </a:solidFill>
                <a:latin typeface="Consolas"/>
              </a:rPr>
              <a:t>    }</a:t>
            </a:r>
            <a:endParaRPr lang="en-US" altLang="zh-CN" sz="1600" dirty="0">
              <a:solidFill>
                <a:srgbClr val="000000"/>
              </a:solidFill>
              <a:latin typeface="Consolas"/>
            </a:endParaRPr>
          </a:p>
          <a:p>
            <a:r>
              <a:rPr lang="en-US" altLang="zh-CN" sz="1600" dirty="0">
                <a:solidFill>
                  <a:srgbClr val="000000"/>
                </a:solidFill>
                <a:latin typeface="Consolas"/>
              </a:rPr>
              <a:t>}</a:t>
            </a:r>
            <a:endParaRPr lang="en-US" altLang="zh-CN" sz="1600" b="1" dirty="0"/>
          </a:p>
        </p:txBody>
      </p:sp>
      <p:pic>
        <p:nvPicPr>
          <p:cNvPr id="5" name="Picture 1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5163403"/>
            <a:ext cx="4752231" cy="150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6"/>
                                        </p:tgtEl>
                                        <p:attrNameLst>
                                          <p:attrName>ppt_x</p:attrName>
                                          <p:attrName>ppt_y</p:attrName>
                                        </p:attrNameLst>
                                      </p:cBhvr>
                                    </p:animMotion>
                                    <p:animRot by="1500000">
                                      <p:cBhvr>
                                        <p:cTn id="11" dur="125" fill="hold">
                                          <p:stCondLst>
                                            <p:cond delay="0"/>
                                          </p:stCondLst>
                                        </p:cTn>
                                        <p:tgtEl>
                                          <p:spTgt spid="6"/>
                                        </p:tgtEl>
                                        <p:attrNameLst>
                                          <p:attrName>r</p:attrName>
                                        </p:attrNameLst>
                                      </p:cBhvr>
                                    </p:animRot>
                                    <p:animRot by="-1500000">
                                      <p:cBhvr>
                                        <p:cTn id="12" dur="125" fill="hold">
                                          <p:stCondLst>
                                            <p:cond delay="125"/>
                                          </p:stCondLst>
                                        </p:cTn>
                                        <p:tgtEl>
                                          <p:spTgt spid="6"/>
                                        </p:tgtEl>
                                        <p:attrNameLst>
                                          <p:attrName>r</p:attrName>
                                        </p:attrNameLst>
                                      </p:cBhvr>
                                    </p:animRot>
                                    <p:animRot by="-1500000">
                                      <p:cBhvr>
                                        <p:cTn id="13" dur="125" fill="hold">
                                          <p:stCondLst>
                                            <p:cond delay="250"/>
                                          </p:stCondLst>
                                        </p:cTn>
                                        <p:tgtEl>
                                          <p:spTgt spid="6"/>
                                        </p:tgtEl>
                                        <p:attrNameLst>
                                          <p:attrName>r</p:attrName>
                                        </p:attrNameLst>
                                      </p:cBhvr>
                                    </p:animRot>
                                    <p:animRot by="1500000">
                                      <p:cBhvr>
                                        <p:cTn id="14"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B713AC6-F3FB-4634-8F3E-2FAD54C43502}" type="slidenum">
              <a:rPr lang="en-US" altLang="zh-CN" sz="1400" smtClean="0">
                <a:solidFill>
                  <a:schemeClr val="bg2"/>
                </a:solidFill>
                <a:latin typeface="Arial" pitchFamily="34" charset="0"/>
              </a:rPr>
              <a:pPr eaLnBrk="1" hangingPunct="1"/>
              <a:t>37</a:t>
            </a:fld>
            <a:endParaRPr lang="en-US" altLang="zh-CN" sz="1400" smtClean="0">
              <a:solidFill>
                <a:schemeClr val="bg2"/>
              </a:solidFill>
              <a:latin typeface="Arial" pitchFamily="34" charset="0"/>
            </a:endParaRPr>
          </a:p>
        </p:txBody>
      </p:sp>
      <p:sp>
        <p:nvSpPr>
          <p:cNvPr id="40963" name="Text Box 4"/>
          <p:cNvSpPr txBox="1">
            <a:spLocks noChangeArrowheads="1"/>
          </p:cNvSpPr>
          <p:nvPr/>
        </p:nvSpPr>
        <p:spPr bwMode="auto">
          <a:xfrm>
            <a:off x="1331913" y="692150"/>
            <a:ext cx="4176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事件分类</a:t>
            </a:r>
          </a:p>
        </p:txBody>
      </p:sp>
      <p:sp>
        <p:nvSpPr>
          <p:cNvPr id="40964" name="Text Box 5"/>
          <p:cNvSpPr txBox="1">
            <a:spLocks noChangeArrowheads="1"/>
          </p:cNvSpPr>
          <p:nvPr/>
        </p:nvSpPr>
        <p:spPr bwMode="auto">
          <a:xfrm>
            <a:off x="500063" y="2032000"/>
            <a:ext cx="312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  java.util.EventObject</a:t>
            </a:r>
          </a:p>
        </p:txBody>
      </p:sp>
      <p:sp>
        <p:nvSpPr>
          <p:cNvPr id="40965" name="Text Box 6"/>
          <p:cNvSpPr txBox="1">
            <a:spLocks noChangeArrowheads="1"/>
          </p:cNvSpPr>
          <p:nvPr/>
        </p:nvSpPr>
        <p:spPr bwMode="auto">
          <a:xfrm>
            <a:off x="665163" y="2946400"/>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java.awt.AWTEvent</a:t>
            </a:r>
          </a:p>
        </p:txBody>
      </p:sp>
      <p:sp>
        <p:nvSpPr>
          <p:cNvPr id="40966" name="Text Box 7"/>
          <p:cNvSpPr txBox="1">
            <a:spLocks noChangeArrowheads="1"/>
          </p:cNvSpPr>
          <p:nvPr/>
        </p:nvSpPr>
        <p:spPr bwMode="auto">
          <a:xfrm>
            <a:off x="3636963" y="2535238"/>
            <a:ext cx="24892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t>ActionEvent</a:t>
            </a:r>
          </a:p>
          <a:p>
            <a:pPr eaLnBrk="1" hangingPunct="1">
              <a:lnSpc>
                <a:spcPct val="110000"/>
              </a:lnSpc>
            </a:pPr>
            <a:r>
              <a:rPr lang="en-US" altLang="zh-CN" b="1"/>
              <a:t>AdjustmentEvent</a:t>
            </a:r>
          </a:p>
          <a:p>
            <a:pPr eaLnBrk="1" hangingPunct="1">
              <a:lnSpc>
                <a:spcPct val="110000"/>
              </a:lnSpc>
            </a:pPr>
            <a:r>
              <a:rPr lang="en-US" altLang="zh-CN" b="1"/>
              <a:t>ComponentEvent</a:t>
            </a:r>
          </a:p>
          <a:p>
            <a:pPr eaLnBrk="1" hangingPunct="1">
              <a:lnSpc>
                <a:spcPct val="110000"/>
              </a:lnSpc>
            </a:pPr>
            <a:r>
              <a:rPr lang="en-US" altLang="zh-CN" b="1"/>
              <a:t>ItemEvent</a:t>
            </a:r>
          </a:p>
          <a:p>
            <a:pPr eaLnBrk="1" hangingPunct="1">
              <a:lnSpc>
                <a:spcPct val="110000"/>
              </a:lnSpc>
            </a:pPr>
            <a:r>
              <a:rPr lang="en-US" altLang="zh-CN" b="1"/>
              <a:t>TextEvent</a:t>
            </a:r>
          </a:p>
        </p:txBody>
      </p:sp>
      <p:sp>
        <p:nvSpPr>
          <p:cNvPr id="40967" name="Text Box 8"/>
          <p:cNvSpPr txBox="1">
            <a:spLocks noChangeArrowheads="1"/>
          </p:cNvSpPr>
          <p:nvPr/>
        </p:nvSpPr>
        <p:spPr bwMode="auto">
          <a:xfrm>
            <a:off x="6288088" y="2682875"/>
            <a:ext cx="226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ContainerEvent</a:t>
            </a:r>
          </a:p>
          <a:p>
            <a:pPr eaLnBrk="1" hangingPunct="1"/>
            <a:r>
              <a:rPr lang="en-US" altLang="zh-CN" b="1"/>
              <a:t>FocusEvent</a:t>
            </a:r>
          </a:p>
          <a:p>
            <a:pPr eaLnBrk="1" hangingPunct="1"/>
            <a:r>
              <a:rPr lang="en-US" altLang="zh-CN" b="1"/>
              <a:t>InputEvent</a:t>
            </a:r>
          </a:p>
          <a:p>
            <a:pPr eaLnBrk="1" hangingPunct="1"/>
            <a:r>
              <a:rPr lang="en-US" altLang="zh-CN" b="1"/>
              <a:t>WindowEvent</a:t>
            </a:r>
          </a:p>
        </p:txBody>
      </p:sp>
      <p:sp>
        <p:nvSpPr>
          <p:cNvPr id="40968" name="Line 10"/>
          <p:cNvSpPr>
            <a:spLocks noChangeShapeType="1"/>
          </p:cNvSpPr>
          <p:nvPr/>
        </p:nvSpPr>
        <p:spPr bwMode="auto">
          <a:xfrm>
            <a:off x="1427163" y="2489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Line 12"/>
          <p:cNvSpPr>
            <a:spLocks noChangeShapeType="1"/>
          </p:cNvSpPr>
          <p:nvPr/>
        </p:nvSpPr>
        <p:spPr bwMode="auto">
          <a:xfrm>
            <a:off x="2493963" y="3403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Line 13"/>
          <p:cNvSpPr>
            <a:spLocks noChangeShapeType="1"/>
          </p:cNvSpPr>
          <p:nvPr/>
        </p:nvSpPr>
        <p:spPr bwMode="auto">
          <a:xfrm>
            <a:off x="2493963" y="3708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14"/>
          <p:cNvSpPr>
            <a:spLocks noChangeShapeType="1"/>
          </p:cNvSpPr>
          <p:nvPr/>
        </p:nvSpPr>
        <p:spPr bwMode="auto">
          <a:xfrm>
            <a:off x="3484563" y="26416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5"/>
          <p:cNvSpPr>
            <a:spLocks noChangeShapeType="1"/>
          </p:cNvSpPr>
          <p:nvPr/>
        </p:nvSpPr>
        <p:spPr bwMode="auto">
          <a:xfrm>
            <a:off x="3484563" y="45466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6"/>
          <p:cNvSpPr>
            <a:spLocks noChangeShapeType="1"/>
          </p:cNvSpPr>
          <p:nvPr/>
        </p:nvSpPr>
        <p:spPr bwMode="auto">
          <a:xfrm>
            <a:off x="3484563" y="26416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7"/>
          <p:cNvSpPr>
            <a:spLocks noChangeShapeType="1"/>
          </p:cNvSpPr>
          <p:nvPr/>
        </p:nvSpPr>
        <p:spPr bwMode="auto">
          <a:xfrm>
            <a:off x="5922963" y="3556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18"/>
          <p:cNvSpPr>
            <a:spLocks noChangeShapeType="1"/>
          </p:cNvSpPr>
          <p:nvPr/>
        </p:nvSpPr>
        <p:spPr bwMode="auto">
          <a:xfrm>
            <a:off x="6227763" y="2717800"/>
            <a:ext cx="0" cy="147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9"/>
          <p:cNvSpPr>
            <a:spLocks noChangeShapeType="1"/>
          </p:cNvSpPr>
          <p:nvPr/>
        </p:nvSpPr>
        <p:spPr bwMode="auto">
          <a:xfrm>
            <a:off x="6227763" y="4214813"/>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20"/>
          <p:cNvSpPr>
            <a:spLocks noChangeShapeType="1"/>
          </p:cNvSpPr>
          <p:nvPr/>
        </p:nvSpPr>
        <p:spPr bwMode="auto">
          <a:xfrm>
            <a:off x="6227763" y="27178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Text Box 8"/>
          <p:cNvSpPr txBox="1">
            <a:spLocks noChangeArrowheads="1"/>
          </p:cNvSpPr>
          <p:nvPr/>
        </p:nvSpPr>
        <p:spPr bwMode="auto">
          <a:xfrm>
            <a:off x="6175375" y="5000625"/>
            <a:ext cx="1825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KeyEvent</a:t>
            </a:r>
          </a:p>
          <a:p>
            <a:pPr eaLnBrk="1" hangingPunct="1"/>
            <a:r>
              <a:rPr lang="en-US" altLang="zh-CN" b="1"/>
              <a:t>MouseEvent</a:t>
            </a:r>
          </a:p>
        </p:txBody>
      </p:sp>
      <p:sp>
        <p:nvSpPr>
          <p:cNvPr id="40979" name="Line 18"/>
          <p:cNvSpPr>
            <a:spLocks noChangeShapeType="1"/>
          </p:cNvSpPr>
          <p:nvPr/>
        </p:nvSpPr>
        <p:spPr bwMode="auto">
          <a:xfrm>
            <a:off x="8358188" y="52117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19"/>
          <p:cNvSpPr>
            <a:spLocks noChangeShapeType="1"/>
          </p:cNvSpPr>
          <p:nvPr/>
        </p:nvSpPr>
        <p:spPr bwMode="auto">
          <a:xfrm>
            <a:off x="8001000" y="5643563"/>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20"/>
          <p:cNvSpPr>
            <a:spLocks noChangeShapeType="1"/>
          </p:cNvSpPr>
          <p:nvPr/>
        </p:nvSpPr>
        <p:spPr bwMode="auto">
          <a:xfrm>
            <a:off x="8001000" y="5214938"/>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19"/>
          <p:cNvSpPr>
            <a:spLocks noChangeShapeType="1"/>
          </p:cNvSpPr>
          <p:nvPr/>
        </p:nvSpPr>
        <p:spPr bwMode="auto">
          <a:xfrm>
            <a:off x="8358188" y="542925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19"/>
          <p:cNvSpPr>
            <a:spLocks noChangeShapeType="1"/>
          </p:cNvSpPr>
          <p:nvPr/>
        </p:nvSpPr>
        <p:spPr bwMode="auto">
          <a:xfrm>
            <a:off x="8175625" y="3643313"/>
            <a:ext cx="539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14"/>
          <p:cNvSpPr>
            <a:spLocks noChangeShapeType="1"/>
          </p:cNvSpPr>
          <p:nvPr/>
        </p:nvSpPr>
        <p:spPr bwMode="auto">
          <a:xfrm>
            <a:off x="8715375" y="3643313"/>
            <a:ext cx="0" cy="1763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5CB8FA6-22F4-4993-A308-A491B53C93B7}" type="slidenum">
              <a:rPr lang="en-US" altLang="zh-CN" sz="1400" smtClean="0">
                <a:solidFill>
                  <a:schemeClr val="bg2"/>
                </a:solidFill>
                <a:latin typeface="Arial" pitchFamily="34" charset="0"/>
              </a:rPr>
              <a:pPr eaLnBrk="1" hangingPunct="1"/>
              <a:t>38</a:t>
            </a:fld>
            <a:endParaRPr lang="en-US" altLang="zh-CN" sz="1400" smtClean="0">
              <a:solidFill>
                <a:schemeClr val="bg2"/>
              </a:solidFill>
              <a:latin typeface="Arial" pitchFamily="34" charset="0"/>
            </a:endParaRPr>
          </a:p>
        </p:txBody>
      </p:sp>
      <p:sp>
        <p:nvSpPr>
          <p:cNvPr id="41987" name="Text Box 4"/>
          <p:cNvSpPr txBox="1">
            <a:spLocks noChangeArrowheads="1"/>
          </p:cNvSpPr>
          <p:nvPr/>
        </p:nvSpPr>
        <p:spPr bwMode="auto">
          <a:xfrm>
            <a:off x="1331913" y="692150"/>
            <a:ext cx="4416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事件监听器接口</a:t>
            </a:r>
          </a:p>
        </p:txBody>
      </p:sp>
      <p:sp>
        <p:nvSpPr>
          <p:cNvPr id="41988" name="Text Box 5"/>
          <p:cNvSpPr txBox="1">
            <a:spLocks noChangeArrowheads="1"/>
          </p:cNvSpPr>
          <p:nvPr/>
        </p:nvSpPr>
        <p:spPr bwMode="auto">
          <a:xfrm>
            <a:off x="1066800" y="3925143"/>
            <a:ext cx="333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  </a:t>
            </a:r>
            <a:r>
              <a:rPr lang="en-US" altLang="zh-CN" b="1" dirty="0" err="1"/>
              <a:t>java.util.EventListener</a:t>
            </a:r>
            <a:endParaRPr lang="en-US" altLang="zh-CN" b="1" dirty="0"/>
          </a:p>
        </p:txBody>
      </p:sp>
      <p:sp>
        <p:nvSpPr>
          <p:cNvPr id="41989" name="Text Box 7"/>
          <p:cNvSpPr txBox="1">
            <a:spLocks noChangeArrowheads="1"/>
          </p:cNvSpPr>
          <p:nvPr/>
        </p:nvSpPr>
        <p:spPr bwMode="auto">
          <a:xfrm>
            <a:off x="3886200" y="4458543"/>
            <a:ext cx="21304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err="1"/>
              <a:t>ActionListener</a:t>
            </a:r>
            <a:endParaRPr lang="en-US" altLang="zh-CN" b="1" dirty="0"/>
          </a:p>
          <a:p>
            <a:pPr eaLnBrk="1" hangingPunct="1"/>
            <a:r>
              <a:rPr lang="en-US" altLang="zh-CN" b="1" dirty="0"/>
              <a:t>… </a:t>
            </a:r>
            <a:r>
              <a:rPr lang="en-US" altLang="zh-CN" b="1" dirty="0" err="1"/>
              <a:t>ItemListener</a:t>
            </a:r>
            <a:endParaRPr lang="en-US" altLang="zh-CN" b="1" dirty="0"/>
          </a:p>
          <a:p>
            <a:pPr eaLnBrk="1" hangingPunct="1"/>
            <a:endParaRPr lang="en-US" altLang="zh-CN" b="1" dirty="0"/>
          </a:p>
          <a:p>
            <a:pPr eaLnBrk="1" hangingPunct="1"/>
            <a:r>
              <a:rPr lang="en-US" altLang="zh-CN" b="1" dirty="0"/>
              <a:t>…</a:t>
            </a:r>
          </a:p>
          <a:p>
            <a:pPr eaLnBrk="1" hangingPunct="1"/>
            <a:endParaRPr lang="en-US" altLang="zh-CN" b="1" dirty="0"/>
          </a:p>
        </p:txBody>
      </p:sp>
      <p:sp>
        <p:nvSpPr>
          <p:cNvPr id="41990" name="Line 12"/>
          <p:cNvSpPr>
            <a:spLocks noChangeShapeType="1"/>
          </p:cNvSpPr>
          <p:nvPr/>
        </p:nvSpPr>
        <p:spPr bwMode="auto">
          <a:xfrm>
            <a:off x="2819400" y="4458543"/>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1" name="Line 13"/>
          <p:cNvSpPr>
            <a:spLocks noChangeShapeType="1"/>
          </p:cNvSpPr>
          <p:nvPr/>
        </p:nvSpPr>
        <p:spPr bwMode="auto">
          <a:xfrm>
            <a:off x="2819400" y="560154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14"/>
          <p:cNvSpPr>
            <a:spLocks noChangeShapeType="1"/>
          </p:cNvSpPr>
          <p:nvPr/>
        </p:nvSpPr>
        <p:spPr bwMode="auto">
          <a:xfrm>
            <a:off x="3810000" y="4534743"/>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15"/>
          <p:cNvSpPr>
            <a:spLocks noChangeShapeType="1"/>
          </p:cNvSpPr>
          <p:nvPr/>
        </p:nvSpPr>
        <p:spPr bwMode="auto">
          <a:xfrm>
            <a:off x="3810000" y="6439743"/>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16"/>
          <p:cNvSpPr>
            <a:spLocks noChangeShapeType="1"/>
          </p:cNvSpPr>
          <p:nvPr/>
        </p:nvSpPr>
        <p:spPr bwMode="auto">
          <a:xfrm>
            <a:off x="3810000" y="4534743"/>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Box 1"/>
          <p:cNvSpPr txBox="1"/>
          <p:nvPr/>
        </p:nvSpPr>
        <p:spPr>
          <a:xfrm>
            <a:off x="971600" y="1628800"/>
            <a:ext cx="7776864" cy="2092881"/>
          </a:xfrm>
          <a:prstGeom prst="rect">
            <a:avLst/>
          </a:prstGeom>
          <a:noFill/>
        </p:spPr>
        <p:txBody>
          <a:bodyPr wrap="square" rtlCol="0">
            <a:spAutoFit/>
          </a:bodyPr>
          <a:lstStyle/>
          <a:p>
            <a:r>
              <a:rPr lang="zh-CN" altLang="en-US" b="1" dirty="0" smtClean="0">
                <a:ea typeface="+mn-ea"/>
                <a:cs typeface="Times New Roman" pitchFamily="18" charset="0"/>
              </a:rPr>
              <a:t>        对于</a:t>
            </a:r>
            <a:r>
              <a:rPr lang="en-US" altLang="zh-CN" b="1" dirty="0" smtClean="0">
                <a:ea typeface="+mn-ea"/>
                <a:cs typeface="Times New Roman" pitchFamily="18" charset="0"/>
              </a:rPr>
              <a:t>AWT</a:t>
            </a:r>
            <a:r>
              <a:rPr lang="zh-CN" altLang="en-US" b="1" dirty="0" smtClean="0">
                <a:ea typeface="+mn-ea"/>
                <a:cs typeface="Times New Roman" pitchFamily="18" charset="0"/>
              </a:rPr>
              <a:t>每种类型的事件，都定义了相应的事件处理接口，即监听器接口。监听器接口中要定义一个或多个事件处理方法，这些方法在特定事件出现时被调用。</a:t>
            </a:r>
            <a:endParaRPr lang="en-US" altLang="zh-CN" b="1" dirty="0" smtClean="0">
              <a:ea typeface="+mn-ea"/>
              <a:cs typeface="Times New Roman" pitchFamily="18" charset="0"/>
            </a:endParaRPr>
          </a:p>
          <a:p>
            <a:pPr>
              <a:spcBef>
                <a:spcPts val="1200"/>
              </a:spcBef>
            </a:pPr>
            <a:r>
              <a:rPr lang="zh-CN" altLang="en-US" b="1" dirty="0" smtClean="0">
                <a:ea typeface="+mn-ea"/>
                <a:cs typeface="Times New Roman" pitchFamily="18" charset="0"/>
              </a:rPr>
              <a:t>        实现某种监听器接口的类，其对象可以作为接收并处理相应事件的监听器。</a:t>
            </a:r>
            <a:endParaRPr lang="en-US" altLang="zh-CN" b="1" dirty="0" smtClean="0">
              <a:ea typeface="+mn-ea"/>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350710-0159-43B8-BAF7-3D9D9B1E2580}" type="slidenum">
              <a:rPr lang="en-US" altLang="zh-CN" sz="1400" smtClean="0">
                <a:solidFill>
                  <a:schemeClr val="bg2"/>
                </a:solidFill>
                <a:latin typeface="Arial" pitchFamily="34" charset="0"/>
              </a:rPr>
              <a:pPr eaLnBrk="1" hangingPunct="1"/>
              <a:t>39</a:t>
            </a:fld>
            <a:endParaRPr lang="en-US" altLang="zh-CN" sz="1400" smtClean="0">
              <a:solidFill>
                <a:schemeClr val="bg2"/>
              </a:solidFill>
              <a:latin typeface="Arial" pitchFamily="34" charset="0"/>
            </a:endParaRPr>
          </a:p>
        </p:txBody>
      </p:sp>
      <p:sp>
        <p:nvSpPr>
          <p:cNvPr id="43011" name="Text Box 1026"/>
          <p:cNvSpPr txBox="1">
            <a:spLocks noChangeArrowheads="1"/>
          </p:cNvSpPr>
          <p:nvPr/>
        </p:nvSpPr>
        <p:spPr bwMode="auto">
          <a:xfrm>
            <a:off x="1447800" y="533400"/>
            <a:ext cx="6076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事件接口与方法目录</a:t>
            </a:r>
          </a:p>
        </p:txBody>
      </p:sp>
      <p:graphicFrame>
        <p:nvGraphicFramePr>
          <p:cNvPr id="40011" name="Group 75"/>
          <p:cNvGraphicFramePr>
            <a:graphicFrameLocks noGrp="1"/>
          </p:cNvGraphicFramePr>
          <p:nvPr/>
        </p:nvGraphicFramePr>
        <p:xfrm>
          <a:off x="381000" y="1397000"/>
          <a:ext cx="8583613" cy="5360988"/>
        </p:xfrm>
        <a:graphic>
          <a:graphicData uri="http://schemas.openxmlformats.org/drawingml/2006/table">
            <a:tbl>
              <a:tblPr/>
              <a:tblGrid>
                <a:gridCol w="2860675"/>
                <a:gridCol w="2698750"/>
                <a:gridCol w="3024188"/>
              </a:tblGrid>
              <a:tr h="58110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Listener Interface </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Adapter Class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Methods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6889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ActionListener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1600" b="1" i="1" u="none" strike="noStrike" cap="none" normalizeH="0" baseline="0" dirty="0" smtClean="0">
                          <a:ln>
                            <a:noFill/>
                          </a:ln>
                          <a:solidFill>
                            <a:schemeClr val="tx1"/>
                          </a:solidFill>
                          <a:effectLst/>
                          <a:latin typeface="Times New Roman" pitchFamily="18" charset="0"/>
                          <a:ea typeface="宋体" pitchFamily="2" charset="-122"/>
                        </a:rPr>
                        <a:t>激活组件</a:t>
                      </a:r>
                      <a:endParaRPr kumimoji="1" lang="en-US" altLang="zh-CN" sz="1600" b="1" i="1"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actionPerformed</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AdjustmentListener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1600" b="1" i="1" u="none" strike="noStrike" cap="none" normalizeH="0" baseline="0" dirty="0" smtClean="0">
                          <a:ln>
                            <a:noFill/>
                          </a:ln>
                          <a:solidFill>
                            <a:schemeClr val="tx1"/>
                          </a:solidFill>
                          <a:effectLst/>
                          <a:latin typeface="Times New Roman" pitchFamily="18" charset="0"/>
                          <a:ea typeface="宋体" pitchFamily="2" charset="-122"/>
                        </a:rPr>
                        <a:t>移动滚动条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adjustmentValueChanged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81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组件移动、缩放、显示、隐藏等</a:t>
                      </a:r>
                      <a:endParaRPr kumimoji="1" lang="zh-CN" altLang="en-US" sz="16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ComponentAdapter</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componentHidden </a:t>
                      </a:r>
                      <a:b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componentMoved </a:t>
                      </a:r>
                      <a:b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componentResized </a:t>
                      </a:r>
                      <a:b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componentShown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3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ContainerListener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容器中增加或删除组件</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ContainerAdapter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componentAdded</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componentRemoved</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3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FocusListener</a:t>
                      </a: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组件得到或失去聚焦</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FocusAdapter</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focusGained</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focusLost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ItemListener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条目状态改变</a:t>
                      </a:r>
                      <a:endParaRPr kumimoji="1" lang="zh-CN" altLang="en-US" sz="16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itemStateChanged</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8237D1-CB43-4FC6-9132-8B42154A49EE}" type="slidenum">
              <a:rPr lang="en-US" altLang="zh-CN" sz="1400" smtClean="0">
                <a:solidFill>
                  <a:schemeClr val="bg2"/>
                </a:solidFill>
                <a:latin typeface="Arial" pitchFamily="34" charset="0"/>
              </a:rPr>
              <a:pPr eaLnBrk="1" hangingPunct="1"/>
              <a:t>4</a:t>
            </a:fld>
            <a:endParaRPr lang="en-US" altLang="zh-CN" sz="1400" smtClean="0">
              <a:solidFill>
                <a:schemeClr val="bg2"/>
              </a:solidFill>
              <a:latin typeface="Arial" pitchFamily="34" charset="0"/>
            </a:endParaRPr>
          </a:p>
        </p:txBody>
      </p:sp>
      <p:sp>
        <p:nvSpPr>
          <p:cNvPr id="6147" name="Rectangle 2"/>
          <p:cNvSpPr>
            <a:spLocks noGrp="1" noChangeArrowheads="1"/>
          </p:cNvSpPr>
          <p:nvPr>
            <p:ph type="title"/>
          </p:nvPr>
        </p:nvSpPr>
        <p:spPr>
          <a:xfrm>
            <a:off x="1187450" y="228600"/>
            <a:ext cx="6991350" cy="1143000"/>
          </a:xfrm>
        </p:spPr>
        <p:txBody>
          <a:bodyPr/>
          <a:lstStyle/>
          <a:p>
            <a:pPr eaLnBrk="1" hangingPunct="1"/>
            <a:r>
              <a:rPr lang="zh-CN" altLang="en-US" b="1" smtClean="0">
                <a:solidFill>
                  <a:schemeClr val="tx1"/>
                </a:solidFill>
              </a:rPr>
              <a:t>抽象窗口工具集</a:t>
            </a:r>
            <a:r>
              <a:rPr lang="en-US" altLang="zh-CN" b="1" smtClean="0">
                <a:solidFill>
                  <a:schemeClr val="tx1"/>
                </a:solidFill>
                <a:latin typeface="Times New Roman" pitchFamily="18" charset="0"/>
              </a:rPr>
              <a:t>AWT</a:t>
            </a:r>
            <a:r>
              <a:rPr lang="zh-CN" altLang="en-US" b="1" smtClean="0">
                <a:solidFill>
                  <a:schemeClr val="tx1"/>
                </a:solidFill>
                <a:latin typeface="Times New Roman" pitchFamily="18" charset="0"/>
              </a:rPr>
              <a:t>简介</a:t>
            </a:r>
          </a:p>
        </p:txBody>
      </p:sp>
      <p:sp>
        <p:nvSpPr>
          <p:cNvPr id="6148" name="Rectangle 3"/>
          <p:cNvSpPr>
            <a:spLocks noGrp="1" noChangeArrowheads="1"/>
          </p:cNvSpPr>
          <p:nvPr>
            <p:ph type="body" idx="1"/>
          </p:nvPr>
        </p:nvSpPr>
        <p:spPr>
          <a:xfrm>
            <a:off x="468313" y="1484784"/>
            <a:ext cx="8178800" cy="2447925"/>
          </a:xfrm>
        </p:spPr>
        <p:txBody>
          <a:bodyPr/>
          <a:lstStyle/>
          <a:p>
            <a:pPr eaLnBrk="1" hangingPunct="1">
              <a:lnSpc>
                <a:spcPct val="110000"/>
              </a:lnSpc>
              <a:buFont typeface="Monotype Sorts" pitchFamily="2" charset="2"/>
              <a:buNone/>
            </a:pPr>
            <a:r>
              <a:rPr lang="en-US" altLang="zh-CN" sz="2400" b="1" dirty="0" smtClean="0">
                <a:solidFill>
                  <a:schemeClr val="accent2"/>
                </a:solidFill>
                <a:latin typeface="Times New Roman" pitchFamily="18" charset="0"/>
                <a:sym typeface="Wingdings" pitchFamily="2" charset="2"/>
              </a:rPr>
              <a:t></a:t>
            </a:r>
            <a:r>
              <a:rPr lang="zh-CN" altLang="en-US" sz="2400" b="1" dirty="0" smtClean="0">
                <a:solidFill>
                  <a:schemeClr val="accent2"/>
                </a:solidFill>
                <a:latin typeface="Times New Roman" pitchFamily="18" charset="0"/>
              </a:rPr>
              <a:t>设计目标是具有独立于平台的</a:t>
            </a:r>
            <a:r>
              <a:rPr lang="en-US" altLang="zh-CN" sz="2400" b="1" dirty="0" smtClean="0">
                <a:solidFill>
                  <a:schemeClr val="accent2"/>
                </a:solidFill>
                <a:latin typeface="Times New Roman" pitchFamily="18" charset="0"/>
              </a:rPr>
              <a:t>API</a:t>
            </a:r>
            <a:r>
              <a:rPr lang="zh-CN" altLang="en-US" sz="2400" b="1" dirty="0" smtClean="0">
                <a:solidFill>
                  <a:schemeClr val="accent2"/>
                </a:solidFill>
                <a:latin typeface="Times New Roman" pitchFamily="18" charset="0"/>
              </a:rPr>
              <a:t>，但同时保留每个平台的界面显示风格</a:t>
            </a:r>
            <a:r>
              <a:rPr lang="en-US" altLang="zh-CN" sz="2400" b="1" dirty="0" smtClean="0">
                <a:solidFill>
                  <a:schemeClr val="accent2"/>
                </a:solidFill>
                <a:latin typeface="Times New Roman" pitchFamily="18" charset="0"/>
              </a:rPr>
              <a:t>L&amp;F (Look &amp; Feel) </a:t>
            </a:r>
            <a:r>
              <a:rPr lang="zh-CN" altLang="en-US" sz="2400" b="1" dirty="0" smtClean="0">
                <a:solidFill>
                  <a:schemeClr val="accent2"/>
                </a:solidFill>
                <a:latin typeface="Times New Roman" pitchFamily="18" charset="0"/>
              </a:rPr>
              <a:t>。</a:t>
            </a:r>
          </a:p>
          <a:p>
            <a:pPr eaLnBrk="1" hangingPunct="1">
              <a:lnSpc>
                <a:spcPct val="110000"/>
              </a:lnSpc>
              <a:buFont typeface="Monotype Sorts" pitchFamily="2" charset="2"/>
              <a:buNone/>
            </a:pPr>
            <a:r>
              <a:rPr lang="en-US" altLang="zh-CN" sz="2400" b="1" dirty="0" smtClean="0">
                <a:solidFill>
                  <a:schemeClr val="accent2"/>
                </a:solidFill>
                <a:latin typeface="Times New Roman" pitchFamily="18" charset="0"/>
                <a:sym typeface="Wingdings" pitchFamily="2" charset="2"/>
              </a:rPr>
              <a:t></a:t>
            </a:r>
            <a:r>
              <a:rPr lang="zh-CN" altLang="en-US" sz="2400" b="1" dirty="0" smtClean="0">
                <a:solidFill>
                  <a:schemeClr val="accent2"/>
                </a:solidFill>
                <a:latin typeface="Times New Roman" pitchFamily="18" charset="0"/>
              </a:rPr>
              <a:t>实现方法是：定义各种组件（</a:t>
            </a:r>
            <a:r>
              <a:rPr lang="en-US" altLang="zh-CN" sz="2400" b="1" dirty="0" smtClean="0">
                <a:solidFill>
                  <a:schemeClr val="accent2"/>
                </a:solidFill>
                <a:latin typeface="Times New Roman" pitchFamily="18" charset="0"/>
              </a:rPr>
              <a:t>Components</a:t>
            </a:r>
            <a:r>
              <a:rPr lang="zh-CN" altLang="en-US" sz="2400" b="1" dirty="0" smtClean="0">
                <a:solidFill>
                  <a:schemeClr val="accent2"/>
                </a:solidFill>
                <a:latin typeface="Times New Roman" pitchFamily="18" charset="0"/>
              </a:rPr>
              <a:t>）类平台独立的</a:t>
            </a:r>
            <a:r>
              <a:rPr lang="en-US" altLang="zh-CN" sz="2400" b="1" dirty="0" smtClean="0">
                <a:solidFill>
                  <a:schemeClr val="accent2"/>
                </a:solidFill>
                <a:latin typeface="Times New Roman" pitchFamily="18" charset="0"/>
              </a:rPr>
              <a:t>API</a:t>
            </a:r>
            <a:r>
              <a:rPr lang="zh-CN" altLang="en-US" sz="2400" b="1" dirty="0" smtClean="0">
                <a:solidFill>
                  <a:schemeClr val="accent2"/>
                </a:solidFill>
                <a:latin typeface="Times New Roman" pitchFamily="18" charset="0"/>
              </a:rPr>
              <a:t>，然后利用特定于平台的各种类的实现（称为对等组件，</a:t>
            </a:r>
            <a:r>
              <a:rPr lang="en-US" altLang="zh-CN" sz="2400" b="1" dirty="0" smtClean="0">
                <a:solidFill>
                  <a:schemeClr val="accent2"/>
                </a:solidFill>
                <a:latin typeface="Times New Roman" pitchFamily="18" charset="0"/>
              </a:rPr>
              <a:t>peers</a:t>
            </a:r>
            <a:r>
              <a:rPr lang="zh-CN" altLang="en-US" sz="2400" b="1" dirty="0" smtClean="0">
                <a:solidFill>
                  <a:schemeClr val="accent2"/>
                </a:solidFill>
                <a:latin typeface="Times New Roman" pitchFamily="18" charset="0"/>
              </a:rPr>
              <a:t>）提供具有特定平台风格的</a:t>
            </a:r>
            <a:r>
              <a:rPr lang="en-US" altLang="zh-CN" sz="2400" b="1" dirty="0" smtClean="0">
                <a:solidFill>
                  <a:schemeClr val="accent2"/>
                </a:solidFill>
                <a:latin typeface="Times New Roman" pitchFamily="18" charset="0"/>
              </a:rPr>
              <a:t>L&amp;F</a:t>
            </a:r>
            <a:r>
              <a:rPr lang="zh-CN" altLang="en-US" sz="2400" b="1" dirty="0" smtClean="0">
                <a:solidFill>
                  <a:schemeClr val="accent2"/>
                </a:solidFill>
                <a:latin typeface="Times New Roman" pitchFamily="18" charset="0"/>
              </a:rPr>
              <a:t>。</a:t>
            </a:r>
            <a:endParaRPr lang="zh-CN" altLang="en-US" sz="2400" dirty="0" smtClean="0"/>
          </a:p>
        </p:txBody>
      </p:sp>
      <p:grpSp>
        <p:nvGrpSpPr>
          <p:cNvPr id="6149" name="Group 4"/>
          <p:cNvGrpSpPr>
            <a:grpSpLocks/>
          </p:cNvGrpSpPr>
          <p:nvPr/>
        </p:nvGrpSpPr>
        <p:grpSpPr bwMode="auto">
          <a:xfrm>
            <a:off x="1908175" y="3645024"/>
            <a:ext cx="5040313" cy="2717800"/>
            <a:chOff x="2232" y="9660"/>
            <a:chExt cx="5540" cy="3033"/>
          </a:xfrm>
        </p:grpSpPr>
        <p:sp>
          <p:nvSpPr>
            <p:cNvPr id="6150" name="AutoShape 5"/>
            <p:cNvSpPr>
              <a:spLocks noChangeArrowheads="1"/>
            </p:cNvSpPr>
            <p:nvPr/>
          </p:nvSpPr>
          <p:spPr bwMode="auto">
            <a:xfrm>
              <a:off x="2409" y="10617"/>
              <a:ext cx="1032" cy="372"/>
            </a:xfrm>
            <a:prstGeom prst="flowChartTerminator">
              <a:avLst/>
            </a:prstGeom>
            <a:solidFill>
              <a:srgbClr val="FFFFFF"/>
            </a:solidFill>
            <a:ln w="9525">
              <a:solidFill>
                <a:srgbClr val="000000"/>
              </a:solidFill>
              <a:miter lim="800000"/>
              <a:headEnd/>
              <a:tailEnd/>
            </a:ln>
          </p:spPr>
          <p:txBody>
            <a:bodyPr lIns="54000" tIns="10800" rIns="54000" bIns="10800"/>
            <a:lstStyle/>
            <a:p>
              <a:pPr algn="ctr">
                <a:lnSpc>
                  <a:spcPct val="80000"/>
                </a:lnSpc>
              </a:pPr>
              <a:r>
                <a:rPr lang="en-US" altLang="zh-CN" sz="1400" b="1"/>
                <a:t>Button</a:t>
              </a:r>
            </a:p>
          </p:txBody>
        </p:sp>
        <p:sp>
          <p:nvSpPr>
            <p:cNvPr id="6151" name="AutoShape 6"/>
            <p:cNvSpPr>
              <a:spLocks noChangeArrowheads="1"/>
            </p:cNvSpPr>
            <p:nvPr/>
          </p:nvSpPr>
          <p:spPr bwMode="auto">
            <a:xfrm>
              <a:off x="5300" y="10581"/>
              <a:ext cx="1644" cy="372"/>
            </a:xfrm>
            <a:prstGeom prst="flowChartTerminator">
              <a:avLst/>
            </a:prstGeom>
            <a:solidFill>
              <a:srgbClr val="FFFFFF"/>
            </a:solidFill>
            <a:ln w="9525">
              <a:solidFill>
                <a:srgbClr val="000000"/>
              </a:solidFill>
              <a:miter lim="800000"/>
              <a:headEnd/>
              <a:tailEnd/>
            </a:ln>
          </p:spPr>
          <p:txBody>
            <a:bodyPr lIns="54000" tIns="10800" rIns="54000" bIns="10800"/>
            <a:lstStyle/>
            <a:p>
              <a:pPr algn="ctr">
                <a:lnSpc>
                  <a:spcPct val="80000"/>
                </a:lnSpc>
              </a:pPr>
              <a:r>
                <a:rPr lang="en-US" altLang="zh-CN" sz="1400" b="1"/>
                <a:t>ButtonPeer</a:t>
              </a:r>
            </a:p>
          </p:txBody>
        </p:sp>
        <p:sp>
          <p:nvSpPr>
            <p:cNvPr id="6152" name="AutoShape 7"/>
            <p:cNvSpPr>
              <a:spLocks noChangeArrowheads="1"/>
            </p:cNvSpPr>
            <p:nvPr/>
          </p:nvSpPr>
          <p:spPr bwMode="auto">
            <a:xfrm>
              <a:off x="4328" y="11397"/>
              <a:ext cx="1344" cy="576"/>
            </a:xfrm>
            <a:prstGeom prst="flowChartTerminator">
              <a:avLst/>
            </a:prstGeom>
            <a:solidFill>
              <a:srgbClr val="FFFFFF"/>
            </a:solidFill>
            <a:ln w="9525">
              <a:solidFill>
                <a:srgbClr val="000000"/>
              </a:solidFill>
              <a:miter lim="800000"/>
              <a:headEnd/>
              <a:tailEnd/>
            </a:ln>
          </p:spPr>
          <p:txBody>
            <a:bodyPr lIns="54000" tIns="10800" rIns="54000" bIns="10800"/>
            <a:lstStyle/>
            <a:p>
              <a:pPr algn="ctr">
                <a:lnSpc>
                  <a:spcPct val="80000"/>
                </a:lnSpc>
              </a:pPr>
              <a:r>
                <a:rPr lang="en-US" altLang="zh-CN" sz="1400" b="1" dirty="0"/>
                <a:t>Windows</a:t>
              </a:r>
            </a:p>
            <a:p>
              <a:pPr algn="ctr">
                <a:lnSpc>
                  <a:spcPct val="80000"/>
                </a:lnSpc>
              </a:pPr>
              <a:r>
                <a:rPr lang="en-US" altLang="zh-CN" sz="1400" b="1" dirty="0" err="1"/>
                <a:t>ButtonPeer</a:t>
              </a:r>
              <a:endParaRPr lang="en-US" altLang="zh-CN" sz="1400" b="1" dirty="0"/>
            </a:p>
          </p:txBody>
        </p:sp>
        <p:sp>
          <p:nvSpPr>
            <p:cNvPr id="6153" name="AutoShape 8"/>
            <p:cNvSpPr>
              <a:spLocks noChangeArrowheads="1"/>
            </p:cNvSpPr>
            <p:nvPr/>
          </p:nvSpPr>
          <p:spPr bwMode="auto">
            <a:xfrm>
              <a:off x="6440" y="11409"/>
              <a:ext cx="1332" cy="600"/>
            </a:xfrm>
            <a:prstGeom prst="flowChartTerminator">
              <a:avLst/>
            </a:prstGeom>
            <a:solidFill>
              <a:srgbClr val="FFFFFF"/>
            </a:solidFill>
            <a:ln w="9525">
              <a:solidFill>
                <a:srgbClr val="000000"/>
              </a:solidFill>
              <a:miter lim="800000"/>
              <a:headEnd/>
              <a:tailEnd/>
            </a:ln>
          </p:spPr>
          <p:txBody>
            <a:bodyPr lIns="54000" tIns="10800" rIns="54000" bIns="10800"/>
            <a:lstStyle/>
            <a:p>
              <a:pPr algn="ctr">
                <a:lnSpc>
                  <a:spcPct val="80000"/>
                </a:lnSpc>
              </a:pPr>
              <a:r>
                <a:rPr lang="en-US" altLang="zh-CN" sz="1400" b="1"/>
                <a:t>MacOs</a:t>
              </a:r>
            </a:p>
            <a:p>
              <a:pPr algn="ctr">
                <a:lnSpc>
                  <a:spcPct val="80000"/>
                </a:lnSpc>
              </a:pPr>
              <a:r>
                <a:rPr lang="en-US" altLang="zh-CN" sz="1400" b="1"/>
                <a:t>ButtonPeer</a:t>
              </a:r>
            </a:p>
          </p:txBody>
        </p:sp>
        <p:sp>
          <p:nvSpPr>
            <p:cNvPr id="6154" name="AutoShape 9"/>
            <p:cNvSpPr>
              <a:spLocks noChangeArrowheads="1"/>
            </p:cNvSpPr>
            <p:nvPr/>
          </p:nvSpPr>
          <p:spPr bwMode="auto">
            <a:xfrm>
              <a:off x="5432" y="12129"/>
              <a:ext cx="1332" cy="564"/>
            </a:xfrm>
            <a:prstGeom prst="flowChartTerminator">
              <a:avLst/>
            </a:prstGeom>
            <a:solidFill>
              <a:srgbClr val="FFFFFF"/>
            </a:solidFill>
            <a:ln w="9525">
              <a:solidFill>
                <a:srgbClr val="000000"/>
              </a:solidFill>
              <a:miter lim="800000"/>
              <a:headEnd/>
              <a:tailEnd/>
            </a:ln>
          </p:spPr>
          <p:txBody>
            <a:bodyPr lIns="54000" tIns="10800" rIns="54000" bIns="10800"/>
            <a:lstStyle/>
            <a:p>
              <a:pPr algn="ctr">
                <a:lnSpc>
                  <a:spcPct val="80000"/>
                </a:lnSpc>
              </a:pPr>
              <a:r>
                <a:rPr lang="en-US" altLang="zh-CN" sz="1400" b="1"/>
                <a:t>Motif</a:t>
              </a:r>
            </a:p>
            <a:p>
              <a:pPr algn="ctr">
                <a:lnSpc>
                  <a:spcPct val="80000"/>
                </a:lnSpc>
              </a:pPr>
              <a:r>
                <a:rPr lang="en-US" altLang="zh-CN" sz="1400" b="1"/>
                <a:t>ButtonPeer</a:t>
              </a:r>
            </a:p>
          </p:txBody>
        </p:sp>
        <p:sp>
          <p:nvSpPr>
            <p:cNvPr id="6155" name="Text Box 10"/>
            <p:cNvSpPr txBox="1">
              <a:spLocks noChangeArrowheads="1"/>
            </p:cNvSpPr>
            <p:nvPr/>
          </p:nvSpPr>
          <p:spPr bwMode="auto">
            <a:xfrm>
              <a:off x="5316" y="9744"/>
              <a:ext cx="1956"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1400" b="1" dirty="0"/>
                <a:t>特定于平台的实现</a:t>
              </a:r>
            </a:p>
          </p:txBody>
        </p:sp>
        <p:sp>
          <p:nvSpPr>
            <p:cNvPr id="6156" name="Text Box 11"/>
            <p:cNvSpPr txBox="1">
              <a:spLocks noChangeArrowheads="1"/>
            </p:cNvSpPr>
            <p:nvPr/>
          </p:nvSpPr>
          <p:spPr bwMode="auto">
            <a:xfrm>
              <a:off x="2232" y="9660"/>
              <a:ext cx="1620"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400" b="1"/>
                <a:t>平台无关的</a:t>
              </a:r>
              <a:r>
                <a:rPr lang="en-US" altLang="zh-CN" sz="1400" b="1"/>
                <a:t>API</a:t>
              </a:r>
              <a:r>
                <a:rPr lang="zh-CN" altLang="en-US" sz="1400" b="1"/>
                <a:t>和实现</a:t>
              </a:r>
            </a:p>
          </p:txBody>
        </p:sp>
        <p:sp>
          <p:nvSpPr>
            <p:cNvPr id="6157" name="Line 12"/>
            <p:cNvSpPr>
              <a:spLocks noChangeShapeType="1"/>
            </p:cNvSpPr>
            <p:nvPr/>
          </p:nvSpPr>
          <p:spPr bwMode="auto">
            <a:xfrm flipH="1">
              <a:off x="4992" y="10956"/>
              <a:ext cx="816" cy="4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3"/>
            <p:cNvSpPr>
              <a:spLocks noChangeShapeType="1"/>
            </p:cNvSpPr>
            <p:nvPr/>
          </p:nvSpPr>
          <p:spPr bwMode="auto">
            <a:xfrm>
              <a:off x="6120" y="10968"/>
              <a:ext cx="0" cy="1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14"/>
            <p:cNvSpPr>
              <a:spLocks noChangeShapeType="1"/>
            </p:cNvSpPr>
            <p:nvPr/>
          </p:nvSpPr>
          <p:spPr bwMode="auto">
            <a:xfrm>
              <a:off x="6516" y="10956"/>
              <a:ext cx="624"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15"/>
            <p:cNvSpPr>
              <a:spLocks noChangeShapeType="1"/>
            </p:cNvSpPr>
            <p:nvPr/>
          </p:nvSpPr>
          <p:spPr bwMode="auto">
            <a:xfrm>
              <a:off x="3516" y="10788"/>
              <a:ext cx="1716" cy="0"/>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16"/>
            <p:cNvSpPr>
              <a:spLocks noChangeShapeType="1"/>
            </p:cNvSpPr>
            <p:nvPr/>
          </p:nvSpPr>
          <p:spPr bwMode="auto">
            <a:xfrm flipH="1">
              <a:off x="4044" y="9801"/>
              <a:ext cx="0" cy="28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2366156-ED4C-4CCF-98B2-B724FB5C2FA7}" type="slidenum">
              <a:rPr lang="en-US" altLang="zh-CN" sz="1400" smtClean="0">
                <a:solidFill>
                  <a:schemeClr val="bg2"/>
                </a:solidFill>
                <a:latin typeface="Arial" pitchFamily="34" charset="0"/>
              </a:rPr>
              <a:pPr eaLnBrk="1" hangingPunct="1"/>
              <a:t>40</a:t>
            </a:fld>
            <a:endParaRPr lang="en-US" altLang="zh-CN" sz="1400" smtClean="0">
              <a:solidFill>
                <a:schemeClr val="bg2"/>
              </a:solidFill>
              <a:latin typeface="Arial" pitchFamily="34" charset="0"/>
            </a:endParaRPr>
          </a:p>
        </p:txBody>
      </p:sp>
      <p:graphicFrame>
        <p:nvGraphicFramePr>
          <p:cNvPr id="41004" name="Group 44"/>
          <p:cNvGraphicFramePr>
            <a:graphicFrameLocks noGrp="1"/>
          </p:cNvGraphicFramePr>
          <p:nvPr>
            <p:extLst>
              <p:ext uri="{D42A27DB-BD31-4B8C-83A1-F6EECF244321}">
                <p14:modId xmlns:p14="http://schemas.microsoft.com/office/powerpoint/2010/main" val="3593673829"/>
              </p:ext>
            </p:extLst>
          </p:nvPr>
        </p:nvGraphicFramePr>
        <p:xfrm>
          <a:off x="381000" y="1143000"/>
          <a:ext cx="8305800" cy="5610225"/>
        </p:xfrm>
        <a:graphic>
          <a:graphicData uri="http://schemas.openxmlformats.org/drawingml/2006/table">
            <a:tbl>
              <a:tblPr/>
              <a:tblGrid>
                <a:gridCol w="2768600"/>
                <a:gridCol w="2768600"/>
                <a:gridCol w="2768600"/>
              </a:tblGrid>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Listener Interface </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Adapter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Methods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KeyListener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2000" b="1" i="1" u="none" strike="noStrike" cap="none" normalizeH="0" baseline="0" dirty="0" smtClean="0">
                          <a:ln>
                            <a:noFill/>
                          </a:ln>
                          <a:solidFill>
                            <a:schemeClr val="tx1"/>
                          </a:solidFill>
                          <a:effectLst/>
                          <a:latin typeface="Times New Roman" pitchFamily="18" charset="0"/>
                          <a:ea typeface="宋体" pitchFamily="2" charset="-122"/>
                        </a:rPr>
                        <a:t>键盘输入</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KeyAdapter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keyPressed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keyReleased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keyTyped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rgbClr val="0070C0"/>
                          </a:solidFill>
                          <a:effectLst/>
                          <a:latin typeface="Times New Roman" pitchFamily="18" charset="0"/>
                          <a:ea typeface="黑体" pitchFamily="2" charset="-122"/>
                        </a:rPr>
                        <a:t>MouseListener</a:t>
                      </a:r>
                      <a:endParaRPr kumimoji="1" lang="en-US" altLang="zh-CN" sz="2000" b="1"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2000" b="1" i="1" u="none" strike="noStrike" cap="none" normalizeH="0" baseline="0" dirty="0" smtClean="0">
                          <a:ln>
                            <a:noFill/>
                          </a:ln>
                          <a:solidFill>
                            <a:srgbClr val="0070C0"/>
                          </a:solidFill>
                          <a:effectLst/>
                          <a:latin typeface="Times New Roman" pitchFamily="18" charset="0"/>
                          <a:ea typeface="宋体" pitchFamily="2" charset="-122"/>
                        </a:rPr>
                        <a:t>单击鼠标</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MouseAdapter</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 </a:t>
                      </a:r>
                      <a:endPar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mouseClicked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mouseEntered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mouseExited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mousePressed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mouseReleased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rgbClr val="0070C0"/>
                          </a:solidFill>
                          <a:effectLst/>
                          <a:latin typeface="Times New Roman" pitchFamily="18" charset="0"/>
                          <a:ea typeface="黑体" pitchFamily="2" charset="-122"/>
                        </a:rPr>
                        <a:t>MouseMotionListener</a:t>
                      </a:r>
                      <a:endParaRPr kumimoji="1" lang="en-US" altLang="zh-CN" sz="2000" b="1" i="0" u="none" strike="noStrike" cap="none" normalizeH="0" baseline="0" dirty="0" smtClean="0">
                        <a:ln>
                          <a:noFill/>
                        </a:ln>
                        <a:solidFill>
                          <a:srgbClr val="0070C0"/>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2000" b="1" i="1" u="none" strike="noStrike" cap="none" normalizeH="0" baseline="0" dirty="0" smtClean="0">
                          <a:ln>
                            <a:noFill/>
                          </a:ln>
                          <a:solidFill>
                            <a:srgbClr val="0070C0"/>
                          </a:solidFill>
                          <a:effectLst/>
                          <a:latin typeface="Times New Roman" pitchFamily="18" charset="0"/>
                          <a:ea typeface="宋体" pitchFamily="2" charset="-122"/>
                        </a:rPr>
                        <a:t>移动鼠标</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             </a:t>
                      </a: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MouseMotionAdapter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mouseDragged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mouseMoved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TextListener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文本域或文本区值改变</a:t>
                      </a: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textValueChanged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WindowListener</a:t>
                      </a: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窗口激活、去活、打开、关闭、最小化、从图标恢复等</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WindowAdapter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tabLst/>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windowActivated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windowClosed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windowClosing</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windowDeactivated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windowDeiconified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windowIconified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windowOpened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5" name="Text Box 36"/>
          <p:cNvSpPr txBox="1">
            <a:spLocks noChangeArrowheads="1"/>
          </p:cNvSpPr>
          <p:nvPr/>
        </p:nvSpPr>
        <p:spPr bwMode="auto">
          <a:xfrm>
            <a:off x="1447800" y="533400"/>
            <a:ext cx="5572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事件接口与方法目录</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D5A77C5-C510-4ED5-A321-90B7F8AFFDD9}" type="slidenum">
              <a:rPr lang="en-US" altLang="zh-CN" sz="1400" smtClean="0">
                <a:solidFill>
                  <a:schemeClr val="bg2"/>
                </a:solidFill>
                <a:latin typeface="Arial" pitchFamily="34" charset="0"/>
              </a:rPr>
              <a:pPr eaLnBrk="1" hangingPunct="1"/>
              <a:t>41</a:t>
            </a:fld>
            <a:endParaRPr lang="en-US" altLang="zh-CN" sz="1400" smtClean="0">
              <a:solidFill>
                <a:schemeClr val="bg2"/>
              </a:solidFill>
              <a:latin typeface="Arial" pitchFamily="34" charset="0"/>
            </a:endParaRPr>
          </a:p>
        </p:txBody>
      </p:sp>
      <p:sp>
        <p:nvSpPr>
          <p:cNvPr id="45059" name="Text Box 4"/>
          <p:cNvSpPr txBox="1">
            <a:spLocks noChangeArrowheads="1"/>
          </p:cNvSpPr>
          <p:nvPr/>
        </p:nvSpPr>
        <p:spPr bwMode="auto">
          <a:xfrm>
            <a:off x="1403350" y="692150"/>
            <a:ext cx="684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AWT</a:t>
            </a:r>
            <a:r>
              <a:rPr lang="zh-CN" altLang="en-US" sz="4000" b="1"/>
              <a:t>事件处理示例</a:t>
            </a:r>
          </a:p>
        </p:txBody>
      </p:sp>
      <p:sp>
        <p:nvSpPr>
          <p:cNvPr id="45060" name="Text Box 5"/>
          <p:cNvSpPr txBox="1">
            <a:spLocks noChangeArrowheads="1"/>
          </p:cNvSpPr>
          <p:nvPr/>
        </p:nvSpPr>
        <p:spPr bwMode="auto">
          <a:xfrm>
            <a:off x="1095375" y="1771650"/>
            <a:ext cx="77978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可以使用一个监听器处理多个组件可能产生的多种事件。如：</a:t>
            </a:r>
          </a:p>
          <a:p>
            <a:pPr eaLnBrk="1" hangingPunct="1"/>
            <a:r>
              <a:rPr kumimoji="0" lang="en-US" altLang="zh-CN" sz="2000" b="1" dirty="0">
                <a:solidFill>
                  <a:srgbClr val="7F0055"/>
                </a:solidFill>
                <a:latin typeface="Courier New" pitchFamily="49" charset="0"/>
              </a:rPr>
              <a:t>public</a:t>
            </a:r>
            <a:r>
              <a:rPr kumimoji="0" lang="en-US" altLang="zh-CN" sz="2000" b="1" dirty="0">
                <a:solidFill>
                  <a:srgbClr val="000000"/>
                </a:solidFill>
                <a:latin typeface="Courier New" pitchFamily="49" charset="0"/>
              </a:rPr>
              <a:t> </a:t>
            </a:r>
            <a:r>
              <a:rPr kumimoji="0" lang="en-US" altLang="zh-CN" sz="2000" b="1" dirty="0">
                <a:solidFill>
                  <a:srgbClr val="7F0055"/>
                </a:solidFill>
                <a:latin typeface="Courier New" pitchFamily="49" charset="0"/>
              </a:rPr>
              <a:t>class</a:t>
            </a:r>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ComplexListener</a:t>
            </a:r>
            <a:r>
              <a:rPr kumimoji="0" lang="en-US" altLang="zh-CN" sz="2000" b="1" dirty="0">
                <a:solidFill>
                  <a:srgbClr val="000000"/>
                </a:solidFill>
                <a:latin typeface="Courier New" pitchFamily="49" charset="0"/>
              </a:rPr>
              <a:t> </a:t>
            </a:r>
            <a:r>
              <a:rPr kumimoji="0" lang="en-US" altLang="zh-CN" sz="2000" b="1" dirty="0">
                <a:solidFill>
                  <a:srgbClr val="7F0055"/>
                </a:solidFill>
                <a:latin typeface="Courier New" pitchFamily="49" charset="0"/>
              </a:rPr>
              <a:t>implements</a:t>
            </a:r>
            <a:r>
              <a:rPr kumimoji="0" lang="en-US" altLang="zh-CN" sz="2000" b="1" dirty="0">
                <a:solidFill>
                  <a:srgbClr val="000000"/>
                </a:solidFill>
                <a:latin typeface="Courier New" pitchFamily="49" charset="0"/>
              </a:rPr>
              <a:t> </a:t>
            </a:r>
            <a:endParaRPr kumimoji="0" lang="en-US" altLang="zh-CN" sz="2000" b="1" dirty="0">
              <a:solidFill>
                <a:schemeClr val="accent2"/>
              </a:solidFill>
              <a:latin typeface="Courier New" pitchFamily="49" charset="0"/>
            </a:endParaRPr>
          </a:p>
          <a:p>
            <a:pPr eaLnBrk="1" hangingPunct="1"/>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MouseMotionListener</a:t>
            </a:r>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MouseListener</a:t>
            </a:r>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ActionListener</a:t>
            </a:r>
            <a:r>
              <a:rPr kumimoji="0" lang="en-US" altLang="zh-CN" sz="2000" b="1" dirty="0">
                <a:solidFill>
                  <a:srgbClr val="000000"/>
                </a:solidFill>
                <a:latin typeface="Courier New" pitchFamily="49" charset="0"/>
              </a:rPr>
              <a:t>{ ……</a:t>
            </a:r>
            <a:endParaRPr kumimoji="0" lang="en-US" altLang="zh-CN" sz="2000" b="1" dirty="0">
              <a:solidFill>
                <a:schemeClr val="accent2"/>
              </a:solidFill>
            </a:endParaRPr>
          </a:p>
          <a:p>
            <a:pPr eaLnBrk="1" hangingPunct="1"/>
            <a:endParaRPr lang="en-US" altLang="zh-CN" sz="2800" b="1" dirty="0">
              <a:solidFill>
                <a:schemeClr val="accent2"/>
              </a:solidFill>
              <a:sym typeface="Wingdings" pitchFamily="2" charset="2"/>
            </a:endParaRPr>
          </a:p>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可以</a:t>
            </a:r>
            <a:r>
              <a:rPr lang="zh-CN" altLang="en-US" sz="2800" b="1" dirty="0">
                <a:solidFill>
                  <a:schemeClr val="accent2"/>
                </a:solidFill>
              </a:rPr>
              <a:t>在一个组件上注册多个监听器，而且多个监听器可以监听同一个事件。</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根据需要多次调用</a:t>
            </a:r>
            <a:r>
              <a:rPr lang="en-US" altLang="zh-CN" sz="2800" b="1" dirty="0" err="1">
                <a:solidFill>
                  <a:schemeClr val="accent2"/>
                </a:solidFill>
              </a:rPr>
              <a:t>addXXXListener</a:t>
            </a:r>
            <a:r>
              <a:rPr lang="en-US" altLang="zh-CN" sz="2800" b="1" dirty="0">
                <a:solidFill>
                  <a:schemeClr val="accent2"/>
                </a:solidFill>
              </a:rPr>
              <a:t>()</a:t>
            </a:r>
            <a:r>
              <a:rPr lang="zh-CN" altLang="en-US" sz="2800" b="1" dirty="0">
                <a:solidFill>
                  <a:schemeClr val="accent2"/>
                </a:solidFill>
              </a:rPr>
              <a:t>方法注册多个监听器。</a:t>
            </a:r>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91A5E9-486F-474F-8E0B-A39F652496C0}" type="slidenum">
              <a:rPr lang="en-US" altLang="zh-CN" sz="1400" smtClean="0">
                <a:solidFill>
                  <a:schemeClr val="bg2"/>
                </a:solidFill>
                <a:latin typeface="Arial" pitchFamily="34" charset="0"/>
              </a:rPr>
              <a:pPr eaLnBrk="1" hangingPunct="1"/>
              <a:t>42</a:t>
            </a:fld>
            <a:endParaRPr lang="en-US" altLang="zh-CN" sz="1400" smtClean="0">
              <a:solidFill>
                <a:schemeClr val="bg2"/>
              </a:solidFill>
              <a:latin typeface="Arial" pitchFamily="34" charset="0"/>
            </a:endParaRPr>
          </a:p>
        </p:txBody>
      </p:sp>
      <p:sp>
        <p:nvSpPr>
          <p:cNvPr id="46083" name="Text Box 4"/>
          <p:cNvSpPr txBox="1">
            <a:spLocks noChangeArrowheads="1"/>
          </p:cNvSpPr>
          <p:nvPr/>
        </p:nvSpPr>
        <p:spPr bwMode="auto">
          <a:xfrm>
            <a:off x="1238250" y="692150"/>
            <a:ext cx="7726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举例</a:t>
            </a:r>
            <a:r>
              <a:rPr lang="en-US" altLang="zh-CN" sz="4000" b="1"/>
              <a:t>—</a:t>
            </a:r>
            <a:r>
              <a:rPr lang="zh-CN" altLang="en-US" sz="4000" b="1"/>
              <a:t>带有两个监听器的</a:t>
            </a:r>
            <a:r>
              <a:rPr lang="en-US" altLang="zh-CN" sz="4000" b="1"/>
              <a:t>Frame</a:t>
            </a:r>
          </a:p>
        </p:txBody>
      </p:sp>
      <p:sp>
        <p:nvSpPr>
          <p:cNvPr id="46084" name="Text Box 5"/>
          <p:cNvSpPr txBox="1">
            <a:spLocks noChangeArrowheads="1"/>
          </p:cNvSpPr>
          <p:nvPr/>
        </p:nvSpPr>
        <p:spPr bwMode="auto">
          <a:xfrm>
            <a:off x="1219200" y="1371600"/>
            <a:ext cx="71897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a:t>
            </a:r>
          </a:p>
          <a:p>
            <a:pPr eaLnBrk="1" hangingPunct="1"/>
            <a:r>
              <a:rPr lang="en-US" altLang="zh-CN" b="1" dirty="0">
                <a:solidFill>
                  <a:srgbClr val="FF3300"/>
                </a:solidFill>
              </a:rPr>
              <a:t>public class </a:t>
            </a:r>
            <a:r>
              <a:rPr lang="en-US" altLang="zh-CN" b="1" dirty="0" err="1">
                <a:solidFill>
                  <a:srgbClr val="FF3300"/>
                </a:solidFill>
              </a:rPr>
              <a:t>TwoListener</a:t>
            </a:r>
            <a:r>
              <a:rPr lang="en-US" altLang="zh-CN" b="1" dirty="0">
                <a:solidFill>
                  <a:srgbClr val="FF3300"/>
                </a:solidFill>
              </a:rPr>
              <a:t> implements </a:t>
            </a:r>
          </a:p>
          <a:p>
            <a:pPr eaLnBrk="1" hangingPunct="1"/>
            <a:r>
              <a:rPr lang="en-US" altLang="zh-CN" b="1" dirty="0">
                <a:solidFill>
                  <a:srgbClr val="FF3300"/>
                </a:solidFill>
              </a:rPr>
              <a:t>	</a:t>
            </a:r>
            <a:r>
              <a:rPr lang="en-US" altLang="zh-CN" b="1" dirty="0" err="1">
                <a:solidFill>
                  <a:srgbClr val="FF3300"/>
                </a:solidFill>
              </a:rPr>
              <a:t>MouseMotionListener</a:t>
            </a:r>
            <a:r>
              <a:rPr lang="en-US" altLang="zh-CN" b="1" dirty="0">
                <a:solidFill>
                  <a:srgbClr val="FF3300"/>
                </a:solidFill>
              </a:rPr>
              <a:t>, </a:t>
            </a:r>
            <a:r>
              <a:rPr lang="en-US" altLang="zh-CN" b="1" dirty="0" err="1">
                <a:solidFill>
                  <a:srgbClr val="FF3300"/>
                </a:solidFill>
              </a:rPr>
              <a:t>MouseListener</a:t>
            </a:r>
            <a:r>
              <a:rPr lang="en-US" altLang="zh-CN" b="1" dirty="0"/>
              <a:t>{</a:t>
            </a:r>
          </a:p>
          <a:p>
            <a:pPr eaLnBrk="1" hangingPunct="1"/>
            <a:r>
              <a:rPr lang="en-US" altLang="zh-CN" b="1" dirty="0"/>
              <a:t>	</a:t>
            </a:r>
            <a:r>
              <a:rPr lang="en-US" altLang="zh-CN" b="1" dirty="0" err="1"/>
              <a:t>JFrame</a:t>
            </a:r>
            <a:r>
              <a:rPr lang="en-US" altLang="zh-CN" b="1" dirty="0"/>
              <a:t> f;</a:t>
            </a:r>
          </a:p>
          <a:p>
            <a:pPr eaLnBrk="1" hangingPunct="1"/>
            <a:r>
              <a:rPr lang="en-US" altLang="zh-CN" b="1" dirty="0"/>
              <a:t>	</a:t>
            </a:r>
            <a:r>
              <a:rPr lang="en-US" altLang="zh-CN" b="1" dirty="0" err="1" smtClean="0"/>
              <a:t>JTextField</a:t>
            </a:r>
            <a:r>
              <a:rPr lang="en-US" altLang="zh-CN" b="1" dirty="0" smtClean="0"/>
              <a:t> </a:t>
            </a:r>
            <a:r>
              <a:rPr lang="en-US" altLang="zh-CN" b="1" dirty="0" err="1" smtClean="0"/>
              <a:t>tf</a:t>
            </a:r>
            <a:r>
              <a:rPr lang="en-US" altLang="zh-CN" b="1" dirty="0" smtClean="0"/>
              <a:t>;</a:t>
            </a:r>
            <a:endParaRPr lang="en-US" altLang="zh-CN" b="1" dirty="0"/>
          </a:p>
          <a:p>
            <a:pPr eaLnBrk="1" hangingPunct="1"/>
            <a:r>
              <a:rPr lang="en-US" altLang="zh-CN" b="1" dirty="0"/>
              <a:t>	public static void main(String </a:t>
            </a:r>
            <a:r>
              <a:rPr lang="en-US" altLang="zh-CN" b="1" dirty="0" err="1"/>
              <a:t>args</a:t>
            </a:r>
            <a:r>
              <a:rPr lang="en-US" altLang="zh-CN" b="1" dirty="0"/>
              <a:t>[]){</a:t>
            </a:r>
          </a:p>
          <a:p>
            <a:pPr eaLnBrk="1" hangingPunct="1"/>
            <a:r>
              <a:rPr lang="en-US" altLang="zh-CN" b="1" dirty="0"/>
              <a:t>		</a:t>
            </a:r>
            <a:r>
              <a:rPr lang="en-US" altLang="zh-CN" b="1" dirty="0" err="1"/>
              <a:t>TwoListener</a:t>
            </a:r>
            <a:r>
              <a:rPr lang="en-US" altLang="zh-CN" b="1" dirty="0"/>
              <a:t> two = new </a:t>
            </a:r>
            <a:r>
              <a:rPr lang="en-US" altLang="zh-CN" b="1" dirty="0" err="1"/>
              <a:t>TwoListener</a:t>
            </a:r>
            <a:r>
              <a:rPr lang="en-US" altLang="zh-CN" b="1" dirty="0"/>
              <a:t>( );</a:t>
            </a:r>
          </a:p>
          <a:p>
            <a:pPr eaLnBrk="1" hangingPunct="1"/>
            <a:r>
              <a:rPr lang="en-US" altLang="zh-CN" b="1" dirty="0"/>
              <a:t>		</a:t>
            </a:r>
            <a:r>
              <a:rPr lang="en-US" altLang="zh-CN" b="1" dirty="0" err="1"/>
              <a:t>two.go</a:t>
            </a:r>
            <a:r>
              <a:rPr lang="en-US" altLang="zh-CN" b="1" dirty="0"/>
              <a:t>();</a:t>
            </a:r>
          </a:p>
          <a:p>
            <a:pPr eaLnBrk="1" hangingPunct="1"/>
            <a:r>
              <a:rPr lang="en-US" altLang="zh-CN" b="1" dirty="0"/>
              <a:t>	}</a:t>
            </a:r>
          </a:p>
          <a:p>
            <a:pPr eaLnBrk="1" hangingPunct="1"/>
            <a:r>
              <a:rPr lang="en-US" altLang="zh-CN" b="1" dirty="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6A6ED6-5120-41B6-AE9F-5ACBFC9C4CE1}" type="slidenum">
              <a:rPr lang="en-US" altLang="zh-CN" sz="1400" smtClean="0">
                <a:solidFill>
                  <a:schemeClr val="bg2"/>
                </a:solidFill>
                <a:latin typeface="Arial" pitchFamily="34" charset="0"/>
              </a:rPr>
              <a:pPr eaLnBrk="1" hangingPunct="1"/>
              <a:t>43</a:t>
            </a:fld>
            <a:endParaRPr lang="en-US" altLang="zh-CN" sz="1400" smtClean="0">
              <a:solidFill>
                <a:schemeClr val="bg2"/>
              </a:solidFill>
              <a:latin typeface="Arial" pitchFamily="34" charset="0"/>
            </a:endParaRPr>
          </a:p>
        </p:txBody>
      </p:sp>
      <p:sp>
        <p:nvSpPr>
          <p:cNvPr id="47107" name="Text Box 4"/>
          <p:cNvSpPr txBox="1">
            <a:spLocks noChangeArrowheads="1"/>
          </p:cNvSpPr>
          <p:nvPr/>
        </p:nvSpPr>
        <p:spPr bwMode="auto">
          <a:xfrm>
            <a:off x="1259632" y="1192742"/>
            <a:ext cx="5341938"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t>public void go(){</a:t>
            </a:r>
          </a:p>
          <a:p>
            <a:pPr eaLnBrk="1" hangingPunct="1"/>
            <a:r>
              <a:rPr lang="en-US" altLang="zh-CN" sz="2000" b="1" dirty="0"/>
              <a:t>	f=new </a:t>
            </a:r>
            <a:r>
              <a:rPr lang="en-US" altLang="zh-CN" sz="2000" b="1" dirty="0" err="1"/>
              <a:t>JFrame</a:t>
            </a:r>
            <a:r>
              <a:rPr lang="en-US" altLang="zh-CN" sz="2000" b="1" dirty="0"/>
              <a:t>("Two Listener");</a:t>
            </a:r>
          </a:p>
          <a:p>
            <a:pPr eaLnBrk="1" hangingPunct="1"/>
            <a:r>
              <a:rPr lang="en-US" altLang="zh-CN" sz="2000" b="1" dirty="0"/>
              <a:t>	</a:t>
            </a:r>
            <a:r>
              <a:rPr lang="en-US" altLang="zh-CN" sz="2000" b="1" dirty="0" err="1" smtClean="0"/>
              <a:t>tf</a:t>
            </a:r>
            <a:r>
              <a:rPr lang="en-US" altLang="zh-CN" sz="2000" b="1" dirty="0" smtClean="0"/>
              <a:t>=new </a:t>
            </a:r>
            <a:r>
              <a:rPr lang="en-US" altLang="zh-CN" sz="2000" b="1" dirty="0" err="1" smtClean="0"/>
              <a:t>JText</a:t>
            </a:r>
            <a:r>
              <a:rPr lang="en-US" altLang="zh-CN" sz="2000" b="1" dirty="0" err="1"/>
              <a:t>Field</a:t>
            </a:r>
            <a:r>
              <a:rPr lang="en-US" altLang="zh-CN" sz="2000" b="1" dirty="0" smtClean="0"/>
              <a:t>(30);</a:t>
            </a:r>
            <a:endParaRPr lang="en-US" altLang="zh-CN" sz="2000" b="1" dirty="0"/>
          </a:p>
          <a:p>
            <a:pPr eaLnBrk="1" hangingPunct="1"/>
            <a:r>
              <a:rPr lang="en-US" altLang="zh-CN" sz="2000" b="1" dirty="0"/>
              <a:t>	</a:t>
            </a:r>
            <a:r>
              <a:rPr lang="en-US" altLang="zh-CN" sz="2000" b="1" dirty="0" err="1" smtClean="0"/>
              <a:t>f.add</a:t>
            </a:r>
            <a:r>
              <a:rPr lang="en-US" altLang="zh-CN" sz="2000" b="1" dirty="0" smtClean="0"/>
              <a:t>(</a:t>
            </a:r>
            <a:r>
              <a:rPr lang="en-US" altLang="zh-CN" sz="2000" b="1" dirty="0" err="1" smtClean="0"/>
              <a:t>tf</a:t>
            </a:r>
            <a:r>
              <a:rPr lang="en-US" altLang="zh-CN" sz="2000" b="1" dirty="0" smtClean="0"/>
              <a:t>,"</a:t>
            </a:r>
            <a:r>
              <a:rPr lang="en-US" altLang="zh-CN" sz="2000" b="1" dirty="0" err="1"/>
              <a:t>BorderLayout.SOUTH</a:t>
            </a:r>
            <a:r>
              <a:rPr lang="en-US" altLang="zh-CN" sz="2000" b="1" dirty="0"/>
              <a:t>");</a:t>
            </a:r>
          </a:p>
          <a:p>
            <a:pPr eaLnBrk="1" hangingPunct="1"/>
            <a:r>
              <a:rPr lang="en-US" altLang="zh-CN" sz="2000" b="1" dirty="0"/>
              <a:t>	</a:t>
            </a:r>
            <a:r>
              <a:rPr lang="en-US" altLang="zh-CN" sz="2000" b="1" dirty="0" err="1">
                <a:solidFill>
                  <a:srgbClr val="FF3300"/>
                </a:solidFill>
              </a:rPr>
              <a:t>f.addMouseMotionListener</a:t>
            </a:r>
            <a:r>
              <a:rPr lang="en-US" altLang="zh-CN" sz="2000" b="1" dirty="0">
                <a:solidFill>
                  <a:srgbClr val="FF3300"/>
                </a:solidFill>
              </a:rPr>
              <a:t>(this);</a:t>
            </a:r>
          </a:p>
          <a:p>
            <a:pPr eaLnBrk="1" hangingPunct="1"/>
            <a:r>
              <a:rPr lang="en-US" altLang="zh-CN" sz="2000" b="1" dirty="0">
                <a:solidFill>
                  <a:srgbClr val="FF3300"/>
                </a:solidFill>
              </a:rPr>
              <a:t>	</a:t>
            </a:r>
            <a:r>
              <a:rPr lang="en-US" altLang="zh-CN" sz="2000" b="1" dirty="0" err="1">
                <a:solidFill>
                  <a:srgbClr val="FF3300"/>
                </a:solidFill>
              </a:rPr>
              <a:t>f.addMouseListener</a:t>
            </a:r>
            <a:r>
              <a:rPr lang="en-US" altLang="zh-CN" sz="2000" b="1" dirty="0">
                <a:solidFill>
                  <a:srgbClr val="FF3300"/>
                </a:solidFill>
              </a:rPr>
              <a:t>(this);</a:t>
            </a:r>
          </a:p>
          <a:p>
            <a:pPr eaLnBrk="1" hangingPunct="1"/>
            <a:r>
              <a:rPr lang="en-US" altLang="zh-CN" sz="2000" b="1" dirty="0"/>
              <a:t>	…	}</a:t>
            </a:r>
          </a:p>
          <a:p>
            <a:pPr eaLnBrk="1" hangingPunct="1"/>
            <a:r>
              <a:rPr lang="en-US" altLang="zh-CN" sz="2000" b="1" dirty="0">
                <a:solidFill>
                  <a:srgbClr val="FF3300"/>
                </a:solidFill>
              </a:rPr>
              <a:t>// These are </a:t>
            </a:r>
            <a:r>
              <a:rPr lang="en-US" altLang="zh-CN" sz="2000" b="1" dirty="0" err="1">
                <a:solidFill>
                  <a:srgbClr val="FF3300"/>
                </a:solidFill>
              </a:rPr>
              <a:t>MouseMotionListener</a:t>
            </a:r>
            <a:r>
              <a:rPr lang="en-US" altLang="zh-CN" sz="2000" b="1" dirty="0">
                <a:solidFill>
                  <a:srgbClr val="FF3300"/>
                </a:solidFill>
              </a:rPr>
              <a:t> events</a:t>
            </a:r>
            <a:endParaRPr lang="en-US" altLang="zh-CN" sz="2000" b="1" dirty="0"/>
          </a:p>
          <a:p>
            <a:pPr eaLnBrk="1" hangingPunct="1"/>
            <a:r>
              <a:rPr lang="en-US" altLang="zh-CN" sz="2000" b="1" dirty="0"/>
              <a:t>public void </a:t>
            </a:r>
            <a:r>
              <a:rPr lang="en-US" altLang="zh-CN" sz="2000" b="1" dirty="0" err="1"/>
              <a:t>mouseDragged</a:t>
            </a:r>
            <a:r>
              <a:rPr lang="en-US" altLang="zh-CN" sz="2000" b="1" dirty="0"/>
              <a:t>(</a:t>
            </a:r>
            <a:r>
              <a:rPr lang="en-US" altLang="zh-CN" sz="2000" b="1" dirty="0" err="1"/>
              <a:t>MouseEvent</a:t>
            </a:r>
            <a:r>
              <a:rPr lang="en-US" altLang="zh-CN" sz="2000" b="1" dirty="0"/>
              <a:t> e){… }</a:t>
            </a:r>
          </a:p>
          <a:p>
            <a:pPr eaLnBrk="1" hangingPunct="1"/>
            <a:r>
              <a:rPr lang="en-US" altLang="zh-CN" sz="2000" b="1" dirty="0"/>
              <a:t>public void </a:t>
            </a:r>
            <a:r>
              <a:rPr lang="en-US" altLang="zh-CN" sz="2000" b="1" dirty="0" err="1"/>
              <a:t>mouseMoved</a:t>
            </a:r>
            <a:r>
              <a:rPr lang="en-US" altLang="zh-CN" sz="2000" b="1" dirty="0"/>
              <a:t>(</a:t>
            </a:r>
            <a:r>
              <a:rPr lang="en-US" altLang="zh-CN" sz="2000" b="1" dirty="0" err="1"/>
              <a:t>MouseEvent</a:t>
            </a:r>
            <a:r>
              <a:rPr lang="en-US" altLang="zh-CN" sz="2000" b="1" dirty="0"/>
              <a:t> e){…}</a:t>
            </a:r>
          </a:p>
          <a:p>
            <a:pPr eaLnBrk="1" hangingPunct="1"/>
            <a:r>
              <a:rPr lang="en-US" altLang="zh-CN" sz="2000" b="1" dirty="0">
                <a:solidFill>
                  <a:srgbClr val="FF3300"/>
                </a:solidFill>
              </a:rPr>
              <a:t>// These are </a:t>
            </a:r>
            <a:r>
              <a:rPr lang="en-US" altLang="zh-CN" sz="2000" b="1" dirty="0" err="1">
                <a:solidFill>
                  <a:srgbClr val="FF3300"/>
                </a:solidFill>
              </a:rPr>
              <a:t>MouseListener</a:t>
            </a:r>
            <a:r>
              <a:rPr lang="en-US" altLang="zh-CN" sz="2000" b="1" dirty="0">
                <a:solidFill>
                  <a:srgbClr val="FF3300"/>
                </a:solidFill>
              </a:rPr>
              <a:t> events</a:t>
            </a:r>
            <a:endParaRPr lang="en-US" altLang="zh-CN" sz="2000" b="1" dirty="0"/>
          </a:p>
          <a:p>
            <a:pPr eaLnBrk="1" hangingPunct="1"/>
            <a:r>
              <a:rPr lang="en-US" altLang="zh-CN" sz="2000" b="1" dirty="0"/>
              <a:t>public void </a:t>
            </a:r>
            <a:r>
              <a:rPr lang="en-US" altLang="zh-CN" sz="2000" b="1" dirty="0" err="1"/>
              <a:t>mouseEntered</a:t>
            </a:r>
            <a:r>
              <a:rPr lang="en-US" altLang="zh-CN" sz="2000" b="1" dirty="0"/>
              <a:t>(</a:t>
            </a:r>
            <a:r>
              <a:rPr lang="en-US" altLang="zh-CN" sz="2000" b="1" dirty="0" err="1"/>
              <a:t>MouseEvent</a:t>
            </a:r>
            <a:r>
              <a:rPr lang="en-US" altLang="zh-CN" sz="2000" b="1" dirty="0"/>
              <a:t> e){</a:t>
            </a:r>
          </a:p>
          <a:p>
            <a:pPr eaLnBrk="1" hangingPunct="1"/>
            <a:r>
              <a:rPr lang="en-US" altLang="zh-CN" sz="2000" b="1" dirty="0"/>
              <a:t>	String s ="The mouse entered";</a:t>
            </a:r>
          </a:p>
          <a:p>
            <a:pPr eaLnBrk="1" hangingPunct="1"/>
            <a:r>
              <a:rPr lang="en-US" altLang="zh-CN" sz="2000" b="1" dirty="0"/>
              <a:t>	</a:t>
            </a:r>
            <a:r>
              <a:rPr lang="en-US" altLang="zh-CN" sz="2000" b="1" dirty="0" err="1" smtClean="0"/>
              <a:t>tf.setText</a:t>
            </a:r>
            <a:r>
              <a:rPr lang="en-US" altLang="zh-CN" sz="2000" b="1" dirty="0" smtClean="0"/>
              <a:t>(s</a:t>
            </a:r>
            <a:r>
              <a:rPr lang="en-US" altLang="zh-CN" sz="2000" b="1" dirty="0"/>
              <a:t>);  }</a:t>
            </a:r>
          </a:p>
          <a:p>
            <a:pPr eaLnBrk="1" hangingPunct="1"/>
            <a:r>
              <a:rPr lang="en-US" altLang="zh-CN" sz="2000" b="1" dirty="0"/>
              <a:t>public void </a:t>
            </a:r>
            <a:r>
              <a:rPr lang="en-US" altLang="zh-CN" sz="2000" b="1" dirty="0" err="1"/>
              <a:t>mouseClicked</a:t>
            </a:r>
            <a:r>
              <a:rPr lang="en-US" altLang="zh-CN" sz="2000" b="1" dirty="0"/>
              <a:t>(</a:t>
            </a:r>
            <a:r>
              <a:rPr lang="en-US" altLang="zh-CN" sz="2000" b="1" dirty="0" err="1"/>
              <a:t>MouseEvent</a:t>
            </a:r>
            <a:r>
              <a:rPr lang="en-US" altLang="zh-CN" sz="2000" b="1" dirty="0"/>
              <a:t> e){…}</a:t>
            </a:r>
          </a:p>
          <a:p>
            <a:pPr eaLnBrk="1" hangingPunct="1"/>
            <a:r>
              <a:rPr lang="en-US" altLang="zh-CN" sz="2000" b="1" dirty="0"/>
              <a:t>public void </a:t>
            </a:r>
            <a:r>
              <a:rPr lang="en-US" altLang="zh-CN" sz="2000" b="1" dirty="0" err="1"/>
              <a:t>mouseReleased</a:t>
            </a:r>
            <a:r>
              <a:rPr lang="en-US" altLang="zh-CN" sz="2000" b="1" dirty="0"/>
              <a:t>(</a:t>
            </a:r>
            <a:r>
              <a:rPr lang="en-US" altLang="zh-CN" sz="2000" b="1" dirty="0" err="1"/>
              <a:t>MouseEvent</a:t>
            </a:r>
            <a:r>
              <a:rPr lang="en-US" altLang="zh-CN" sz="2000" b="1" dirty="0"/>
              <a:t> e){…}</a:t>
            </a:r>
          </a:p>
          <a:p>
            <a:pPr eaLnBrk="1" hangingPunct="1"/>
            <a:r>
              <a:rPr lang="en-US" altLang="zh-CN" sz="2000" b="1" dirty="0"/>
              <a:t>…  …  }</a:t>
            </a:r>
          </a:p>
        </p:txBody>
      </p:sp>
      <p:sp>
        <p:nvSpPr>
          <p:cNvPr id="47108"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a:solidFill>
                  <a:srgbClr val="C0C0C0"/>
                </a:solidFill>
                <a:ea typeface="楷体_GB2312"/>
                <a:cs typeface="楷体_GB2312"/>
              </a:rPr>
              <a:t>8-11</a:t>
            </a:r>
            <a:r>
              <a:rPr lang="zh-CN" altLang="en-US" sz="1400">
                <a:solidFill>
                  <a:srgbClr val="C0C0C0"/>
                </a:solidFill>
                <a:ea typeface="楷体_GB2312"/>
                <a:cs typeface="楷体_GB2312"/>
              </a:rPr>
              <a:t>、</a:t>
            </a:r>
            <a:r>
              <a:rPr lang="en-US" altLang="zh-CN" sz="1400">
                <a:solidFill>
                  <a:srgbClr val="C0C0C0"/>
                </a:solidFill>
                <a:ea typeface="楷体_GB2312"/>
                <a:cs typeface="楷体_GB2312"/>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7108"/>
                                        </p:tgtEl>
                                        <p:attrNameLst>
                                          <p:attrName>ppt_x</p:attrName>
                                          <p:attrName>ppt_y</p:attrName>
                                        </p:attrNameLst>
                                      </p:cBhvr>
                                    </p:animMotion>
                                    <p:animRot by="1500000">
                                      <p:cBhvr>
                                        <p:cTn id="7" dur="125" fill="hold">
                                          <p:stCondLst>
                                            <p:cond delay="0"/>
                                          </p:stCondLst>
                                        </p:cTn>
                                        <p:tgtEl>
                                          <p:spTgt spid="47108"/>
                                        </p:tgtEl>
                                        <p:attrNameLst>
                                          <p:attrName>r</p:attrName>
                                        </p:attrNameLst>
                                      </p:cBhvr>
                                    </p:animRot>
                                    <p:animRot by="-1500000">
                                      <p:cBhvr>
                                        <p:cTn id="8" dur="125" fill="hold">
                                          <p:stCondLst>
                                            <p:cond delay="125"/>
                                          </p:stCondLst>
                                        </p:cTn>
                                        <p:tgtEl>
                                          <p:spTgt spid="47108"/>
                                        </p:tgtEl>
                                        <p:attrNameLst>
                                          <p:attrName>r</p:attrName>
                                        </p:attrNameLst>
                                      </p:cBhvr>
                                    </p:animRot>
                                    <p:animRot by="-1500000">
                                      <p:cBhvr>
                                        <p:cTn id="9" dur="125" fill="hold">
                                          <p:stCondLst>
                                            <p:cond delay="250"/>
                                          </p:stCondLst>
                                        </p:cTn>
                                        <p:tgtEl>
                                          <p:spTgt spid="47108"/>
                                        </p:tgtEl>
                                        <p:attrNameLst>
                                          <p:attrName>r</p:attrName>
                                        </p:attrNameLst>
                                      </p:cBhvr>
                                    </p:animRot>
                                    <p:animRot by="1500000">
                                      <p:cBhvr>
                                        <p:cTn id="10" dur="125" fill="hold">
                                          <p:stCondLst>
                                            <p:cond delay="375"/>
                                          </p:stCondLst>
                                        </p:cTn>
                                        <p:tgtEl>
                                          <p:spTgt spid="4710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2F6B624-ABF0-4231-98B6-130B83CBFD99}" type="slidenum">
              <a:rPr lang="en-US" altLang="zh-CN" sz="1400" smtClean="0">
                <a:solidFill>
                  <a:schemeClr val="bg2"/>
                </a:solidFill>
                <a:latin typeface="Arial" pitchFamily="34" charset="0"/>
              </a:rPr>
              <a:pPr eaLnBrk="1" hangingPunct="1"/>
              <a:t>44</a:t>
            </a:fld>
            <a:endParaRPr lang="en-US" altLang="zh-CN" sz="1400" smtClean="0">
              <a:solidFill>
                <a:schemeClr val="bg2"/>
              </a:solidFill>
              <a:latin typeface="Arial" pitchFamily="34" charset="0"/>
            </a:endParaRPr>
          </a:p>
        </p:txBody>
      </p:sp>
      <p:sp>
        <p:nvSpPr>
          <p:cNvPr id="48131" name="Text Box 5"/>
          <p:cNvSpPr txBox="1">
            <a:spLocks noChangeArrowheads="1"/>
          </p:cNvSpPr>
          <p:nvPr/>
        </p:nvSpPr>
        <p:spPr bwMode="auto">
          <a:xfrm>
            <a:off x="990600" y="1557338"/>
            <a:ext cx="790257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en-US" altLang="zh-CN" b="1">
                <a:solidFill>
                  <a:schemeClr val="accent2"/>
                </a:solidFill>
              </a:rPr>
              <a:t>Adapter</a:t>
            </a:r>
            <a:r>
              <a:rPr lang="zh-CN" altLang="zh-CN" b="1">
                <a:solidFill>
                  <a:schemeClr val="accent2"/>
                </a:solidFill>
              </a:rPr>
              <a:t>类实现了相应</a:t>
            </a:r>
            <a:r>
              <a:rPr lang="en-US" altLang="zh-CN" b="1">
                <a:solidFill>
                  <a:schemeClr val="accent2"/>
                </a:solidFill>
              </a:rPr>
              <a:t>Listener</a:t>
            </a:r>
            <a:r>
              <a:rPr lang="zh-CN" altLang="zh-CN" b="1">
                <a:solidFill>
                  <a:schemeClr val="accent2"/>
                </a:solidFill>
              </a:rPr>
              <a:t>接口，但所有方法体都是空的。</a:t>
            </a:r>
          </a:p>
          <a:p>
            <a:pPr eaLnBrk="1" hangingPunct="1"/>
            <a:r>
              <a:rPr lang="zh-CN" altLang="en-US" b="1">
                <a:solidFill>
                  <a:schemeClr val="accent2"/>
                </a:solidFill>
                <a:sym typeface="Wingdings" pitchFamily="2" charset="2"/>
              </a:rPr>
              <a:t></a:t>
            </a:r>
            <a:r>
              <a:rPr lang="zh-CN" altLang="zh-CN" b="1">
                <a:solidFill>
                  <a:schemeClr val="accent2"/>
                </a:solidFill>
              </a:rPr>
              <a:t>用户可以把自己的监听器类声明为</a:t>
            </a:r>
            <a:r>
              <a:rPr lang="en-US" altLang="zh-CN" b="1">
                <a:solidFill>
                  <a:schemeClr val="accent2"/>
                </a:solidFill>
              </a:rPr>
              <a:t>Adapter</a:t>
            </a:r>
            <a:r>
              <a:rPr lang="zh-CN" altLang="zh-CN" b="1">
                <a:solidFill>
                  <a:schemeClr val="accent2"/>
                </a:solidFill>
              </a:rPr>
              <a:t>类的子类，便可以只重写需要的方法。</a:t>
            </a:r>
          </a:p>
          <a:p>
            <a:pPr eaLnBrk="1" hangingPunct="1"/>
            <a:r>
              <a:rPr lang="en-US" altLang="zh-CN" b="1"/>
              <a:t>…</a:t>
            </a:r>
          </a:p>
          <a:p>
            <a:pPr eaLnBrk="1" hangingPunct="1"/>
            <a:r>
              <a:rPr lang="en-US" altLang="zh-CN" b="1"/>
              <a:t>public class MouseClickHandler extends MouseAdapter{</a:t>
            </a:r>
          </a:p>
          <a:p>
            <a:pPr eaLnBrk="1" hangingPunct="1"/>
            <a:r>
              <a:rPr lang="en-US" altLang="zh-CN" b="1"/>
              <a:t>	public void mouseClicked(MouseEvent e){</a:t>
            </a:r>
          </a:p>
          <a:p>
            <a:pPr eaLnBrk="1" hangingPunct="1"/>
            <a:r>
              <a:rPr lang="en-US" altLang="zh-CN" b="1"/>
              <a:t>		….</a:t>
            </a:r>
          </a:p>
          <a:p>
            <a:pPr eaLnBrk="1" hangingPunct="1"/>
            <a:r>
              <a:rPr lang="en-US" altLang="zh-CN" b="1"/>
              <a:t>	}</a:t>
            </a:r>
          </a:p>
          <a:p>
            <a:pPr eaLnBrk="1" hangingPunct="1"/>
            <a:r>
              <a:rPr lang="en-US" altLang="zh-CN" b="1"/>
              <a:t>}</a:t>
            </a:r>
          </a:p>
          <a:p>
            <a:pPr eaLnBrk="1" hangingPunct="1"/>
            <a:endParaRPr lang="en-US" altLang="zh-CN" b="1"/>
          </a:p>
          <a:p>
            <a:pPr eaLnBrk="1" hangingPunct="1"/>
            <a:r>
              <a:rPr lang="zh-CN" altLang="en-US" b="1">
                <a:solidFill>
                  <a:schemeClr val="accent2"/>
                </a:solidFill>
                <a:sym typeface="Wingdings" pitchFamily="2" charset="2"/>
              </a:rPr>
              <a:t></a:t>
            </a:r>
            <a:r>
              <a:rPr lang="zh-CN" altLang="zh-CN" b="1">
                <a:solidFill>
                  <a:schemeClr val="accent2"/>
                </a:solidFill>
              </a:rPr>
              <a:t>用户定义的监听器类只能继承一个适配器类，并且一旦从适配器继承就不能再继承其它类。</a:t>
            </a:r>
            <a:endParaRPr lang="en-US" altLang="zh-CN" b="1"/>
          </a:p>
        </p:txBody>
      </p:sp>
      <p:sp>
        <p:nvSpPr>
          <p:cNvPr id="48132" name="Text Box 4"/>
          <p:cNvSpPr txBox="1">
            <a:spLocks noChangeArrowheads="1"/>
          </p:cNvSpPr>
          <p:nvPr/>
        </p:nvSpPr>
        <p:spPr bwMode="auto">
          <a:xfrm>
            <a:off x="1238250" y="692150"/>
            <a:ext cx="7726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事件适配器</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B1A5220-AE9B-4901-8211-36507D3E25B9}" type="slidenum">
              <a:rPr lang="en-US" altLang="zh-CN" sz="1400" smtClean="0">
                <a:solidFill>
                  <a:schemeClr val="bg2"/>
                </a:solidFill>
                <a:latin typeface="Arial" pitchFamily="34" charset="0"/>
              </a:rPr>
              <a:pPr eaLnBrk="1" hangingPunct="1"/>
              <a:t>45</a:t>
            </a:fld>
            <a:endParaRPr lang="en-US" altLang="zh-CN" sz="1400" smtClean="0">
              <a:solidFill>
                <a:schemeClr val="bg2"/>
              </a:solidFill>
              <a:latin typeface="Arial" pitchFamily="34" charset="0"/>
            </a:endParaRPr>
          </a:p>
        </p:txBody>
      </p:sp>
      <p:sp>
        <p:nvSpPr>
          <p:cNvPr id="49155" name="Text Box 2"/>
          <p:cNvSpPr txBox="1">
            <a:spLocks noChangeArrowheads="1"/>
          </p:cNvSpPr>
          <p:nvPr/>
        </p:nvSpPr>
        <p:spPr bwMode="auto">
          <a:xfrm>
            <a:off x="1258888" y="692150"/>
            <a:ext cx="6586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使用内部类进行事件处理</a:t>
            </a:r>
          </a:p>
        </p:txBody>
      </p:sp>
      <p:sp>
        <p:nvSpPr>
          <p:cNvPr id="49156" name="Text Box 3"/>
          <p:cNvSpPr txBox="1">
            <a:spLocks noChangeArrowheads="1"/>
          </p:cNvSpPr>
          <p:nvPr/>
        </p:nvSpPr>
        <p:spPr bwMode="auto">
          <a:xfrm>
            <a:off x="669925" y="154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9157" name="Text Box 4"/>
          <p:cNvSpPr txBox="1">
            <a:spLocks noChangeArrowheads="1"/>
          </p:cNvSpPr>
          <p:nvPr/>
        </p:nvSpPr>
        <p:spPr bwMode="auto">
          <a:xfrm>
            <a:off x="395288" y="1600200"/>
            <a:ext cx="81613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2"/>
                </a:solidFill>
              </a:rPr>
              <a:t>既使用</a:t>
            </a:r>
            <a:r>
              <a:rPr lang="en-US" altLang="zh-CN" b="1">
                <a:solidFill>
                  <a:schemeClr val="accent2"/>
                </a:solidFill>
              </a:rPr>
              <a:t>Adapter</a:t>
            </a:r>
            <a:r>
              <a:rPr lang="zh-CN" altLang="en-US" b="1">
                <a:solidFill>
                  <a:schemeClr val="accent2"/>
                </a:solidFill>
              </a:rPr>
              <a:t>类，又避免多重继承的限制：</a:t>
            </a:r>
          </a:p>
          <a:p>
            <a:pPr eaLnBrk="1" hangingPunct="1"/>
            <a:r>
              <a:rPr lang="zh-CN" altLang="en-US" b="1">
                <a:solidFill>
                  <a:schemeClr val="accent2"/>
                </a:solidFill>
              </a:rPr>
              <a:t>     在一个类中定义内部类，由内部类继承相应</a:t>
            </a:r>
            <a:r>
              <a:rPr lang="en-US" altLang="zh-CN" b="1">
                <a:solidFill>
                  <a:schemeClr val="accent2"/>
                </a:solidFill>
              </a:rPr>
              <a:t>Adapter</a:t>
            </a:r>
            <a:r>
              <a:rPr lang="zh-CN" altLang="en-US" b="1">
                <a:solidFill>
                  <a:schemeClr val="accent2"/>
                </a:solidFill>
              </a:rPr>
              <a:t>类。</a:t>
            </a:r>
          </a:p>
          <a:p>
            <a:pPr eaLnBrk="1" hangingPunct="1"/>
            <a:endParaRPr lang="zh-CN" altLang="en-US" b="1">
              <a:solidFill>
                <a:schemeClr val="accent2"/>
              </a:solidFill>
            </a:endParaRPr>
          </a:p>
          <a:p>
            <a:pPr eaLnBrk="1" hangingPunct="1"/>
            <a:r>
              <a:rPr lang="zh-CN" altLang="en-US" b="1">
                <a:solidFill>
                  <a:schemeClr val="accent2"/>
                </a:solidFill>
              </a:rPr>
              <a:t>例：</a:t>
            </a:r>
          </a:p>
        </p:txBody>
      </p:sp>
      <p:sp>
        <p:nvSpPr>
          <p:cNvPr id="49158" name="Rectangle 6"/>
          <p:cNvSpPr>
            <a:spLocks noChangeArrowheads="1"/>
          </p:cNvSpPr>
          <p:nvPr/>
        </p:nvSpPr>
        <p:spPr bwMode="auto">
          <a:xfrm>
            <a:off x="539750" y="3213100"/>
            <a:ext cx="83534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t>public class MyApplet extends Applet { </a:t>
            </a:r>
          </a:p>
          <a:p>
            <a:r>
              <a:rPr lang="en-US" altLang="zh-CN" sz="2000" b="1"/>
              <a:t>	... </a:t>
            </a:r>
          </a:p>
          <a:p>
            <a:r>
              <a:rPr lang="en-US" altLang="zh-CN" sz="2000" b="1"/>
              <a:t>	someObject.addMouseListener(new MyAdapter()); </a:t>
            </a:r>
          </a:p>
          <a:p>
            <a:r>
              <a:rPr lang="en-US" altLang="zh-CN" sz="2000" b="1"/>
              <a:t>	... </a:t>
            </a:r>
          </a:p>
          <a:p>
            <a:r>
              <a:rPr lang="en-US" altLang="zh-CN" sz="2000" b="1"/>
              <a:t>	class MyAdapter extends MouseAdapter { </a:t>
            </a:r>
          </a:p>
          <a:p>
            <a:r>
              <a:rPr lang="en-US" altLang="zh-CN" sz="2000" b="1"/>
              <a:t>		public void mouseClicked(MouseEvent e) {</a:t>
            </a:r>
          </a:p>
          <a:p>
            <a:r>
              <a:rPr lang="en-US" altLang="zh-CN" sz="2000" b="1"/>
              <a:t>			 </a:t>
            </a:r>
            <a:r>
              <a:rPr lang="en-US" altLang="zh-CN" sz="2000" b="1" i="1"/>
              <a:t>...//Event handler implementation goes here...</a:t>
            </a:r>
            <a:r>
              <a:rPr lang="en-US" altLang="zh-CN" sz="2000" b="1"/>
              <a:t> </a:t>
            </a:r>
          </a:p>
          <a:p>
            <a:r>
              <a:rPr lang="en-US" altLang="zh-CN" sz="2000" b="1"/>
              <a:t>			} </a:t>
            </a:r>
          </a:p>
          <a:p>
            <a:r>
              <a:rPr lang="en-US" altLang="zh-CN" sz="2000" b="1"/>
              <a:t>	} </a:t>
            </a:r>
          </a:p>
          <a:p>
            <a:r>
              <a:rPr lang="en-US" altLang="zh-CN" sz="2000" b="1"/>
              <a:t>} </a:t>
            </a:r>
          </a:p>
        </p:txBody>
      </p:sp>
      <p:sp>
        <p:nvSpPr>
          <p:cNvPr id="49159"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9159"/>
                                        </p:tgtEl>
                                        <p:attrNameLst>
                                          <p:attrName>ppt_x</p:attrName>
                                          <p:attrName>ppt_y</p:attrName>
                                        </p:attrNameLst>
                                      </p:cBhvr>
                                    </p:animMotion>
                                    <p:animRot by="1500000">
                                      <p:cBhvr>
                                        <p:cTn id="7" dur="125" fill="hold">
                                          <p:stCondLst>
                                            <p:cond delay="0"/>
                                          </p:stCondLst>
                                        </p:cTn>
                                        <p:tgtEl>
                                          <p:spTgt spid="49159"/>
                                        </p:tgtEl>
                                        <p:attrNameLst>
                                          <p:attrName>r</p:attrName>
                                        </p:attrNameLst>
                                      </p:cBhvr>
                                    </p:animRot>
                                    <p:animRot by="-1500000">
                                      <p:cBhvr>
                                        <p:cTn id="8" dur="125" fill="hold">
                                          <p:stCondLst>
                                            <p:cond delay="125"/>
                                          </p:stCondLst>
                                        </p:cTn>
                                        <p:tgtEl>
                                          <p:spTgt spid="49159"/>
                                        </p:tgtEl>
                                        <p:attrNameLst>
                                          <p:attrName>r</p:attrName>
                                        </p:attrNameLst>
                                      </p:cBhvr>
                                    </p:animRot>
                                    <p:animRot by="-1500000">
                                      <p:cBhvr>
                                        <p:cTn id="9" dur="125" fill="hold">
                                          <p:stCondLst>
                                            <p:cond delay="250"/>
                                          </p:stCondLst>
                                        </p:cTn>
                                        <p:tgtEl>
                                          <p:spTgt spid="49159"/>
                                        </p:tgtEl>
                                        <p:attrNameLst>
                                          <p:attrName>r</p:attrName>
                                        </p:attrNameLst>
                                      </p:cBhvr>
                                    </p:animRot>
                                    <p:animRot by="1500000">
                                      <p:cBhvr>
                                        <p:cTn id="10" dur="125" fill="hold">
                                          <p:stCondLst>
                                            <p:cond delay="375"/>
                                          </p:stCondLst>
                                        </p:cTn>
                                        <p:tgtEl>
                                          <p:spTgt spid="491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0967883-0B7E-40E1-915B-E6010B497E2E}" type="slidenum">
              <a:rPr lang="en-US" altLang="zh-CN" sz="1400" smtClean="0">
                <a:solidFill>
                  <a:schemeClr val="bg2"/>
                </a:solidFill>
                <a:latin typeface="Arial" pitchFamily="34" charset="0"/>
              </a:rPr>
              <a:pPr eaLnBrk="1" hangingPunct="1"/>
              <a:t>46</a:t>
            </a:fld>
            <a:endParaRPr lang="en-US" altLang="zh-CN" sz="1400" smtClean="0">
              <a:solidFill>
                <a:schemeClr val="bg2"/>
              </a:solidFill>
              <a:latin typeface="Arial" pitchFamily="34" charset="0"/>
            </a:endParaRPr>
          </a:p>
        </p:txBody>
      </p:sp>
      <p:sp>
        <p:nvSpPr>
          <p:cNvPr id="50179" name="Text Box 3"/>
          <p:cNvSpPr txBox="1">
            <a:spLocks noChangeArrowheads="1"/>
          </p:cNvSpPr>
          <p:nvPr/>
        </p:nvSpPr>
        <p:spPr bwMode="auto">
          <a:xfrm>
            <a:off x="539750" y="1641475"/>
            <a:ext cx="73183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2"/>
                </a:solidFill>
              </a:rPr>
              <a:t>匿名类（</a:t>
            </a:r>
            <a:r>
              <a:rPr lang="en-US" altLang="zh-CN" b="1">
                <a:solidFill>
                  <a:schemeClr val="accent2"/>
                </a:solidFill>
              </a:rPr>
              <a:t>Anonymous Class</a:t>
            </a:r>
            <a:r>
              <a:rPr lang="zh-CN" altLang="en-US" b="1">
                <a:solidFill>
                  <a:schemeClr val="accent2"/>
                </a:solidFill>
              </a:rPr>
              <a:t>）是没有名字的内部类。</a:t>
            </a:r>
          </a:p>
          <a:p>
            <a:pPr eaLnBrk="1" hangingPunct="1"/>
            <a:r>
              <a:rPr lang="zh-CN" altLang="en-US" b="1">
                <a:solidFill>
                  <a:schemeClr val="accent2"/>
                </a:solidFill>
              </a:rPr>
              <a:t>可以使用匿名类进行事件处理。</a:t>
            </a:r>
          </a:p>
          <a:p>
            <a:pPr eaLnBrk="1" hangingPunct="1"/>
            <a:endParaRPr lang="zh-CN" altLang="en-US" b="1">
              <a:solidFill>
                <a:schemeClr val="accent2"/>
              </a:solidFill>
            </a:endParaRPr>
          </a:p>
          <a:p>
            <a:pPr eaLnBrk="1" hangingPunct="1"/>
            <a:r>
              <a:rPr lang="zh-CN" altLang="en-US" b="1">
                <a:solidFill>
                  <a:schemeClr val="accent2"/>
                </a:solidFill>
              </a:rPr>
              <a:t>例：</a:t>
            </a:r>
          </a:p>
        </p:txBody>
      </p:sp>
      <p:sp>
        <p:nvSpPr>
          <p:cNvPr id="50180" name="Rectangle 4"/>
          <p:cNvSpPr>
            <a:spLocks noChangeArrowheads="1"/>
          </p:cNvSpPr>
          <p:nvPr/>
        </p:nvSpPr>
        <p:spPr bwMode="auto">
          <a:xfrm>
            <a:off x="533400" y="3200400"/>
            <a:ext cx="843121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t>public class MyApplet extends Applet {</a:t>
            </a:r>
          </a:p>
          <a:p>
            <a:r>
              <a:rPr lang="en-US" altLang="zh-CN" sz="2000" b="1"/>
              <a:t>	 ... </a:t>
            </a:r>
          </a:p>
          <a:p>
            <a:r>
              <a:rPr lang="en-US" altLang="zh-CN" sz="2000" b="1"/>
              <a:t>	someObject.addMouseListener(new MouseAdapter() </a:t>
            </a:r>
            <a:r>
              <a:rPr lang="en-US" altLang="zh-CN" sz="2000" b="1">
                <a:solidFill>
                  <a:srgbClr val="FF3300"/>
                </a:solidFill>
              </a:rPr>
              <a:t>{ </a:t>
            </a:r>
          </a:p>
          <a:p>
            <a:r>
              <a:rPr lang="en-US" altLang="zh-CN" sz="2000" b="1">
                <a:solidFill>
                  <a:srgbClr val="FF3300"/>
                </a:solidFill>
              </a:rPr>
              <a:t>		public void mouseClicked(MouseEvent e) { </a:t>
            </a:r>
          </a:p>
          <a:p>
            <a:r>
              <a:rPr lang="en-US" altLang="zh-CN" sz="2000" b="1">
                <a:solidFill>
                  <a:srgbClr val="FF3300"/>
                </a:solidFill>
              </a:rPr>
              <a:t>			</a:t>
            </a:r>
            <a:r>
              <a:rPr lang="en-US" altLang="zh-CN" sz="2000" b="1" i="1">
                <a:solidFill>
                  <a:srgbClr val="FF3300"/>
                </a:solidFill>
              </a:rPr>
              <a:t>...//Event handler implementation goes here...</a:t>
            </a:r>
            <a:r>
              <a:rPr lang="en-US" altLang="zh-CN" sz="2000" b="1">
                <a:solidFill>
                  <a:srgbClr val="FF3300"/>
                </a:solidFill>
              </a:rPr>
              <a:t> } }</a:t>
            </a:r>
            <a:r>
              <a:rPr lang="en-US" altLang="zh-CN" sz="2000" b="1"/>
              <a:t>);</a:t>
            </a:r>
          </a:p>
          <a:p>
            <a:r>
              <a:rPr lang="en-US" altLang="zh-CN" sz="2000" b="1"/>
              <a:t>	 ... </a:t>
            </a:r>
          </a:p>
          <a:p>
            <a:r>
              <a:rPr lang="en-US" altLang="zh-CN" sz="2000" b="1"/>
              <a:t>	} </a:t>
            </a:r>
          </a:p>
        </p:txBody>
      </p:sp>
      <p:sp>
        <p:nvSpPr>
          <p:cNvPr id="50181" name="Text Box 7"/>
          <p:cNvSpPr txBox="1">
            <a:spLocks noChangeArrowheads="1"/>
          </p:cNvSpPr>
          <p:nvPr/>
        </p:nvSpPr>
        <p:spPr bwMode="auto">
          <a:xfrm>
            <a:off x="13557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0182" name="Text Box 2"/>
          <p:cNvSpPr txBox="1">
            <a:spLocks noChangeArrowheads="1"/>
          </p:cNvSpPr>
          <p:nvPr/>
        </p:nvSpPr>
        <p:spPr bwMode="auto">
          <a:xfrm>
            <a:off x="1258888" y="692150"/>
            <a:ext cx="6586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使用匿名类进行事件处理</a:t>
            </a:r>
          </a:p>
        </p:txBody>
      </p:sp>
      <p:sp>
        <p:nvSpPr>
          <p:cNvPr id="50183"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0183"/>
                                        </p:tgtEl>
                                        <p:attrNameLst>
                                          <p:attrName>ppt_x</p:attrName>
                                          <p:attrName>ppt_y</p:attrName>
                                        </p:attrNameLst>
                                      </p:cBhvr>
                                    </p:animMotion>
                                    <p:animRot by="1500000">
                                      <p:cBhvr>
                                        <p:cTn id="7" dur="125" fill="hold">
                                          <p:stCondLst>
                                            <p:cond delay="0"/>
                                          </p:stCondLst>
                                        </p:cTn>
                                        <p:tgtEl>
                                          <p:spTgt spid="50183"/>
                                        </p:tgtEl>
                                        <p:attrNameLst>
                                          <p:attrName>r</p:attrName>
                                        </p:attrNameLst>
                                      </p:cBhvr>
                                    </p:animRot>
                                    <p:animRot by="-1500000">
                                      <p:cBhvr>
                                        <p:cTn id="8" dur="125" fill="hold">
                                          <p:stCondLst>
                                            <p:cond delay="125"/>
                                          </p:stCondLst>
                                        </p:cTn>
                                        <p:tgtEl>
                                          <p:spTgt spid="50183"/>
                                        </p:tgtEl>
                                        <p:attrNameLst>
                                          <p:attrName>r</p:attrName>
                                        </p:attrNameLst>
                                      </p:cBhvr>
                                    </p:animRot>
                                    <p:animRot by="-1500000">
                                      <p:cBhvr>
                                        <p:cTn id="9" dur="125" fill="hold">
                                          <p:stCondLst>
                                            <p:cond delay="250"/>
                                          </p:stCondLst>
                                        </p:cTn>
                                        <p:tgtEl>
                                          <p:spTgt spid="50183"/>
                                        </p:tgtEl>
                                        <p:attrNameLst>
                                          <p:attrName>r</p:attrName>
                                        </p:attrNameLst>
                                      </p:cBhvr>
                                    </p:animRot>
                                    <p:animRot by="1500000">
                                      <p:cBhvr>
                                        <p:cTn id="10" dur="125" fill="hold">
                                          <p:stCondLst>
                                            <p:cond delay="375"/>
                                          </p:stCondLst>
                                        </p:cTn>
                                        <p:tgtEl>
                                          <p:spTgt spid="50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2D3F1EF-DB65-40A7-AB94-FB8DFED0A0B3}" type="slidenum">
              <a:rPr lang="en-US" altLang="zh-CN" sz="1400" smtClean="0">
                <a:solidFill>
                  <a:schemeClr val="bg2"/>
                </a:solidFill>
                <a:latin typeface="Arial" pitchFamily="34" charset="0"/>
              </a:rPr>
              <a:pPr eaLnBrk="1" hangingPunct="1"/>
              <a:t>47</a:t>
            </a:fld>
            <a:endParaRPr lang="en-US" altLang="zh-CN" sz="1400" smtClean="0">
              <a:solidFill>
                <a:schemeClr val="bg2"/>
              </a:solidFill>
              <a:latin typeface="Arial" pitchFamily="34" charset="0"/>
            </a:endParaRPr>
          </a:p>
        </p:txBody>
      </p:sp>
      <p:sp>
        <p:nvSpPr>
          <p:cNvPr id="51203" name="Rectangle 2"/>
          <p:cNvSpPr>
            <a:spLocks noChangeArrowheads="1"/>
          </p:cNvSpPr>
          <p:nvPr/>
        </p:nvSpPr>
        <p:spPr bwMode="auto">
          <a:xfrm>
            <a:off x="1331913" y="692150"/>
            <a:ext cx="4027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p>
        </p:txBody>
      </p:sp>
      <p:sp>
        <p:nvSpPr>
          <p:cNvPr id="51204" name="Text Box 3"/>
          <p:cNvSpPr txBox="1">
            <a:spLocks noChangeArrowheads="1"/>
          </p:cNvSpPr>
          <p:nvPr/>
        </p:nvSpPr>
        <p:spPr bwMode="auto">
          <a:xfrm>
            <a:off x="611560" y="1600200"/>
            <a:ext cx="820859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30000"/>
              </a:spcBef>
            </a:pPr>
            <a:r>
              <a:rPr lang="en-US" altLang="zh-CN" b="1" dirty="0">
                <a:solidFill>
                  <a:schemeClr val="accent2"/>
                </a:solidFill>
                <a:sym typeface="Wingdings" pitchFamily="2" charset="2"/>
              </a:rPr>
              <a:t></a:t>
            </a:r>
            <a:r>
              <a:rPr lang="en-US" altLang="zh-CN" dirty="0"/>
              <a:t> </a:t>
            </a:r>
            <a:r>
              <a:rPr lang="en-US" altLang="zh-CN" b="1" dirty="0" smtClean="0">
                <a:solidFill>
                  <a:schemeClr val="accent2"/>
                </a:solidFill>
              </a:rPr>
              <a:t>Swing</a:t>
            </a:r>
            <a:r>
              <a:rPr lang="zh-CN" altLang="en-US" b="1" dirty="0" smtClean="0">
                <a:solidFill>
                  <a:schemeClr val="accent2"/>
                </a:solidFill>
              </a:rPr>
              <a:t>组件分类：</a:t>
            </a:r>
            <a:endParaRPr lang="zh-CN" altLang="en-US" b="1" dirty="0">
              <a:solidFill>
                <a:schemeClr val="accent2"/>
              </a:solidFill>
            </a:endParaRPr>
          </a:p>
          <a:p>
            <a:pPr indent="0" eaLnBrk="1" hangingPunct="1">
              <a:lnSpc>
                <a:spcPct val="120000"/>
              </a:lnSpc>
              <a:spcBef>
                <a:spcPct val="30000"/>
              </a:spcBef>
            </a:pPr>
            <a:r>
              <a:rPr lang="zh-CN" altLang="en-US" sz="2000" b="1" dirty="0" smtClean="0">
                <a:solidFill>
                  <a:schemeClr val="accent2"/>
                </a:solidFill>
                <a:latin typeface="宋体" pitchFamily="2" charset="-122"/>
              </a:rPr>
              <a:t>■</a:t>
            </a:r>
            <a:r>
              <a:rPr lang="zh-CN" altLang="en-US" sz="2000" b="1" dirty="0" smtClean="0">
                <a:solidFill>
                  <a:schemeClr val="accent2"/>
                </a:solidFill>
                <a:cs typeface="Times New Roman" pitchFamily="18" charset="0"/>
              </a:rPr>
              <a:t> </a:t>
            </a:r>
            <a:r>
              <a:rPr lang="zh-CN" altLang="en-US" sz="2000" b="1" dirty="0" smtClean="0">
                <a:solidFill>
                  <a:schemeClr val="accent2"/>
                </a:solidFill>
              </a:rPr>
              <a:t>顶层容器：</a:t>
            </a:r>
            <a:r>
              <a:rPr lang="zh-CN" altLang="en-US" sz="1600" b="1" dirty="0" smtClean="0">
                <a:solidFill>
                  <a:schemeClr val="accent2"/>
                </a:solidFill>
              </a:rPr>
              <a:t>主要包括</a:t>
            </a:r>
            <a:r>
              <a:rPr lang="en-US" altLang="zh-CN" sz="1600" b="1" dirty="0" err="1" smtClean="0">
                <a:solidFill>
                  <a:schemeClr val="accent2"/>
                </a:solidFill>
              </a:rPr>
              <a:t>JFrame</a:t>
            </a:r>
            <a:r>
              <a:rPr lang="zh-CN" altLang="en-US" sz="1600" b="1" dirty="0" smtClean="0">
                <a:solidFill>
                  <a:schemeClr val="accent2"/>
                </a:solidFill>
              </a:rPr>
              <a:t>、</a:t>
            </a:r>
            <a:r>
              <a:rPr lang="en-US" altLang="zh-CN" sz="1600" b="1" dirty="0" err="1" smtClean="0">
                <a:solidFill>
                  <a:schemeClr val="accent2"/>
                </a:solidFill>
              </a:rPr>
              <a:t>JApplet</a:t>
            </a:r>
            <a:r>
              <a:rPr lang="zh-CN" altLang="en-US" sz="1600" b="1" dirty="0" smtClean="0">
                <a:solidFill>
                  <a:schemeClr val="accent2"/>
                </a:solidFill>
              </a:rPr>
              <a:t>、</a:t>
            </a:r>
            <a:r>
              <a:rPr lang="en-US" altLang="zh-CN" sz="1600" b="1" dirty="0" smtClean="0">
                <a:solidFill>
                  <a:schemeClr val="accent2"/>
                </a:solidFill>
              </a:rPr>
              <a:t> </a:t>
            </a:r>
            <a:r>
              <a:rPr lang="en-US" altLang="zh-CN" sz="1600" b="1" dirty="0" err="1" smtClean="0">
                <a:solidFill>
                  <a:schemeClr val="accent2"/>
                </a:solidFill>
              </a:rPr>
              <a:t>JDialog</a:t>
            </a:r>
            <a:r>
              <a:rPr lang="zh-CN" altLang="en-US" sz="1600" b="1" dirty="0" smtClean="0">
                <a:solidFill>
                  <a:schemeClr val="accent2"/>
                </a:solidFill>
              </a:rPr>
              <a:t>等</a:t>
            </a:r>
            <a:endParaRPr lang="en-US" altLang="zh-CN" sz="1600" b="1" dirty="0">
              <a:solidFill>
                <a:schemeClr val="accent2"/>
              </a:solidFill>
            </a:endParaRPr>
          </a:p>
          <a:p>
            <a:pPr indent="0" eaLnBrk="1" hangingPunct="1">
              <a:lnSpc>
                <a:spcPct val="120000"/>
              </a:lnSpc>
              <a:spcBef>
                <a:spcPct val="30000"/>
              </a:spcBef>
            </a:pPr>
            <a:r>
              <a:rPr lang="en-US" altLang="zh-CN" sz="2000" b="1" dirty="0" smtClean="0">
                <a:solidFill>
                  <a:schemeClr val="accent2"/>
                </a:solidFill>
              </a:rPr>
              <a:t>■ </a:t>
            </a:r>
            <a:r>
              <a:rPr lang="zh-CN" altLang="en-US" sz="2000" b="1" dirty="0">
                <a:solidFill>
                  <a:schemeClr val="accent2"/>
                </a:solidFill>
              </a:rPr>
              <a:t>通用</a:t>
            </a:r>
            <a:r>
              <a:rPr lang="zh-CN" altLang="en-US" sz="2000" b="1" dirty="0" smtClean="0">
                <a:solidFill>
                  <a:schemeClr val="accent2"/>
                </a:solidFill>
              </a:rPr>
              <a:t>容器：</a:t>
            </a:r>
            <a:r>
              <a:rPr lang="zh-CN" altLang="en-US" sz="1600" b="1" dirty="0" smtClean="0">
                <a:solidFill>
                  <a:schemeClr val="accent2"/>
                </a:solidFill>
              </a:rPr>
              <a:t>具有普遍应用场合的中间层容器，</a:t>
            </a:r>
            <a:r>
              <a:rPr lang="zh-CN" altLang="en-US" sz="1600" b="1" dirty="0">
                <a:solidFill>
                  <a:srgbClr val="000066"/>
                </a:solidFill>
              </a:rPr>
              <a:t>如</a:t>
            </a:r>
            <a:r>
              <a:rPr lang="en-US" altLang="zh-CN" sz="1600" b="1" dirty="0" err="1" smtClean="0">
                <a:solidFill>
                  <a:schemeClr val="accent2"/>
                </a:solidFill>
              </a:rPr>
              <a:t>JPanel</a:t>
            </a:r>
            <a:r>
              <a:rPr lang="zh-CN" altLang="en-US" sz="1600" b="1" dirty="0" smtClean="0">
                <a:solidFill>
                  <a:schemeClr val="accent2"/>
                </a:solidFill>
              </a:rPr>
              <a:t>、</a:t>
            </a:r>
            <a:r>
              <a:rPr lang="en-US" altLang="zh-CN" sz="1600" b="1" dirty="0" err="1" smtClean="0">
                <a:solidFill>
                  <a:schemeClr val="accent2"/>
                </a:solidFill>
              </a:rPr>
              <a:t>JScrollPane</a:t>
            </a:r>
            <a:endParaRPr lang="en-US" altLang="zh-CN" sz="2000" b="1" dirty="0">
              <a:solidFill>
                <a:schemeClr val="accent2"/>
              </a:solidFill>
            </a:endParaRPr>
          </a:p>
          <a:p>
            <a:pPr indent="0" eaLnBrk="1" hangingPunct="1">
              <a:lnSpc>
                <a:spcPct val="120000"/>
              </a:lnSpc>
              <a:spcBef>
                <a:spcPct val="30000"/>
              </a:spcBef>
            </a:pPr>
            <a:r>
              <a:rPr lang="en-US" altLang="zh-CN" sz="2000" b="1" dirty="0" smtClean="0">
                <a:solidFill>
                  <a:schemeClr val="accent2"/>
                </a:solidFill>
              </a:rPr>
              <a:t>■ </a:t>
            </a:r>
            <a:r>
              <a:rPr lang="zh-CN" altLang="en-US" sz="2000" b="1" dirty="0" smtClean="0">
                <a:solidFill>
                  <a:schemeClr val="accent2"/>
                </a:solidFill>
              </a:rPr>
              <a:t>特殊容器</a:t>
            </a:r>
            <a:r>
              <a:rPr lang="zh-CN" altLang="en-US" sz="2000" b="1" dirty="0" smtClean="0">
                <a:solidFill>
                  <a:srgbClr val="000066"/>
                </a:solidFill>
              </a:rPr>
              <a:t>：</a:t>
            </a:r>
            <a:r>
              <a:rPr lang="zh-CN" altLang="en-US" sz="1600" b="1" dirty="0" smtClean="0">
                <a:solidFill>
                  <a:srgbClr val="000066"/>
                </a:solidFill>
              </a:rPr>
              <a:t>起特殊作用的中间层容器，</a:t>
            </a:r>
            <a:r>
              <a:rPr lang="zh-CN" altLang="en-US" sz="1600" b="1" dirty="0">
                <a:solidFill>
                  <a:srgbClr val="000066"/>
                </a:solidFill>
              </a:rPr>
              <a:t>如</a:t>
            </a:r>
            <a:r>
              <a:rPr lang="en-US" altLang="zh-CN" sz="1600" b="1" dirty="0" err="1" smtClean="0">
                <a:solidFill>
                  <a:srgbClr val="000066"/>
                </a:solidFill>
              </a:rPr>
              <a:t>JIternalFrame</a:t>
            </a:r>
            <a:r>
              <a:rPr lang="zh-CN" altLang="en-US" sz="1600" b="1" dirty="0" smtClean="0">
                <a:solidFill>
                  <a:srgbClr val="000066"/>
                </a:solidFill>
              </a:rPr>
              <a:t>、</a:t>
            </a:r>
            <a:r>
              <a:rPr lang="en-US" altLang="zh-CN" sz="1600" b="1" dirty="0" err="1" smtClean="0">
                <a:solidFill>
                  <a:srgbClr val="000066"/>
                </a:solidFill>
              </a:rPr>
              <a:t>JLayeredPane</a:t>
            </a:r>
            <a:endParaRPr lang="en-US" altLang="zh-CN" sz="2000" b="1" dirty="0" smtClean="0">
              <a:solidFill>
                <a:schemeClr val="accent2"/>
              </a:solidFill>
            </a:endParaRPr>
          </a:p>
          <a:p>
            <a:pPr indent="0" eaLnBrk="1" hangingPunct="1">
              <a:lnSpc>
                <a:spcPct val="120000"/>
              </a:lnSpc>
              <a:spcBef>
                <a:spcPct val="30000"/>
              </a:spcBef>
            </a:pPr>
            <a:r>
              <a:rPr lang="en-US" altLang="zh-CN" sz="2000" b="1" dirty="0">
                <a:solidFill>
                  <a:schemeClr val="accent2"/>
                </a:solidFill>
              </a:rPr>
              <a:t>■ </a:t>
            </a:r>
            <a:r>
              <a:rPr lang="zh-CN" altLang="en-US" sz="2000" b="1" dirty="0" smtClean="0">
                <a:solidFill>
                  <a:schemeClr val="accent2"/>
                </a:solidFill>
              </a:rPr>
              <a:t>基本控制组件：</a:t>
            </a:r>
            <a:r>
              <a:rPr lang="zh-CN" altLang="en-US" sz="1600" b="1" dirty="0" smtClean="0">
                <a:solidFill>
                  <a:srgbClr val="000066"/>
                </a:solidFill>
              </a:rPr>
              <a:t>主要用于接收用户输入，显示简单状态，如</a:t>
            </a:r>
            <a:r>
              <a:rPr lang="en-US" altLang="zh-CN" sz="1600" b="1" dirty="0" err="1" smtClean="0">
                <a:solidFill>
                  <a:srgbClr val="000066"/>
                </a:solidFill>
              </a:rPr>
              <a:t>JButton</a:t>
            </a:r>
            <a:r>
              <a:rPr lang="zh-CN" altLang="en-US" sz="1600" b="1" dirty="0" smtClean="0">
                <a:solidFill>
                  <a:srgbClr val="000066"/>
                </a:solidFill>
              </a:rPr>
              <a:t>、</a:t>
            </a:r>
            <a:r>
              <a:rPr lang="en-US" altLang="zh-CN" sz="1600" b="1" dirty="0" err="1" smtClean="0">
                <a:solidFill>
                  <a:srgbClr val="000066"/>
                </a:solidFill>
              </a:rPr>
              <a:t>JMenu</a:t>
            </a:r>
            <a:endParaRPr lang="en-US" altLang="zh-CN" sz="2000" b="1" dirty="0">
              <a:solidFill>
                <a:schemeClr val="accent2"/>
              </a:solidFill>
            </a:endParaRPr>
          </a:p>
          <a:p>
            <a:pPr indent="0" eaLnBrk="1" hangingPunct="1">
              <a:lnSpc>
                <a:spcPct val="120000"/>
              </a:lnSpc>
              <a:spcBef>
                <a:spcPct val="30000"/>
              </a:spcBef>
            </a:pPr>
            <a:r>
              <a:rPr lang="en-US" altLang="zh-CN" sz="2000" b="1" dirty="0">
                <a:solidFill>
                  <a:schemeClr val="accent2"/>
                </a:solidFill>
              </a:rPr>
              <a:t>■ </a:t>
            </a:r>
            <a:r>
              <a:rPr lang="zh-CN" altLang="en-US" sz="2000" b="1" dirty="0" smtClean="0">
                <a:solidFill>
                  <a:schemeClr val="accent2"/>
                </a:solidFill>
              </a:rPr>
              <a:t>不可编辑的信息显示</a:t>
            </a:r>
            <a:r>
              <a:rPr lang="zh-CN" altLang="en-US" sz="2000" b="1" dirty="0" smtClean="0">
                <a:solidFill>
                  <a:srgbClr val="000066"/>
                </a:solidFill>
              </a:rPr>
              <a:t>：</a:t>
            </a:r>
            <a:r>
              <a:rPr lang="zh-CN" altLang="en-US" sz="1600" b="1" dirty="0" smtClean="0">
                <a:solidFill>
                  <a:srgbClr val="000066"/>
                </a:solidFill>
              </a:rPr>
              <a:t>完全用来显示信息，如</a:t>
            </a:r>
            <a:r>
              <a:rPr lang="en-US" altLang="zh-CN" sz="1600" b="1" dirty="0" err="1" smtClean="0">
                <a:solidFill>
                  <a:srgbClr val="000066"/>
                </a:solidFill>
              </a:rPr>
              <a:t>JLabel</a:t>
            </a:r>
            <a:r>
              <a:rPr lang="zh-CN" altLang="en-US" sz="1600" b="1" dirty="0" smtClean="0">
                <a:solidFill>
                  <a:srgbClr val="000066"/>
                </a:solidFill>
              </a:rPr>
              <a:t>、</a:t>
            </a:r>
            <a:r>
              <a:rPr lang="en-US" altLang="zh-CN" sz="1600" b="1" dirty="0" err="1" smtClean="0">
                <a:solidFill>
                  <a:srgbClr val="000066"/>
                </a:solidFill>
              </a:rPr>
              <a:t>JProgressBar</a:t>
            </a:r>
            <a:endParaRPr lang="en-US" altLang="zh-CN" sz="2000" b="1" dirty="0">
              <a:solidFill>
                <a:schemeClr val="accent2"/>
              </a:solidFill>
            </a:endParaRPr>
          </a:p>
          <a:p>
            <a:pPr indent="0" eaLnBrk="1" hangingPunct="1">
              <a:lnSpc>
                <a:spcPct val="120000"/>
              </a:lnSpc>
              <a:spcBef>
                <a:spcPct val="30000"/>
              </a:spcBef>
            </a:pPr>
            <a:r>
              <a:rPr lang="en-US" altLang="zh-CN" sz="2000" b="1" dirty="0" smtClean="0">
                <a:solidFill>
                  <a:schemeClr val="accent2"/>
                </a:solidFill>
              </a:rPr>
              <a:t>■ </a:t>
            </a:r>
            <a:r>
              <a:rPr lang="zh-CN" altLang="en-US" sz="2000" b="1" dirty="0" smtClean="0">
                <a:solidFill>
                  <a:schemeClr val="accent2"/>
                </a:solidFill>
              </a:rPr>
              <a:t>可</a:t>
            </a:r>
            <a:r>
              <a:rPr lang="zh-CN" altLang="en-US" sz="2000" b="1" dirty="0">
                <a:solidFill>
                  <a:schemeClr val="accent2"/>
                </a:solidFill>
              </a:rPr>
              <a:t>编辑的</a:t>
            </a:r>
            <a:r>
              <a:rPr lang="zh-CN" altLang="en-US" sz="2000" b="1" dirty="0" smtClean="0">
                <a:solidFill>
                  <a:schemeClr val="accent2"/>
                </a:solidFill>
              </a:rPr>
              <a:t>信息显示</a:t>
            </a:r>
            <a:r>
              <a:rPr lang="zh-CN" altLang="en-US" sz="2000" b="1" dirty="0" smtClean="0">
                <a:solidFill>
                  <a:srgbClr val="000066"/>
                </a:solidFill>
              </a:rPr>
              <a:t>：</a:t>
            </a:r>
            <a:r>
              <a:rPr lang="zh-CN" altLang="en-US" sz="1600" b="1" dirty="0" smtClean="0">
                <a:solidFill>
                  <a:srgbClr val="000066"/>
                </a:solidFill>
              </a:rPr>
              <a:t>显示可被编辑的信息</a:t>
            </a:r>
            <a:r>
              <a:rPr lang="zh-CN" altLang="en-US" sz="1600" b="1" dirty="0">
                <a:solidFill>
                  <a:srgbClr val="000066"/>
                </a:solidFill>
              </a:rPr>
              <a:t>，如</a:t>
            </a:r>
            <a:r>
              <a:rPr lang="en-US" altLang="zh-CN" sz="1600" b="1" dirty="0" err="1" smtClean="0">
                <a:solidFill>
                  <a:srgbClr val="000066"/>
                </a:solidFill>
              </a:rPr>
              <a:t>JTable</a:t>
            </a:r>
            <a:r>
              <a:rPr lang="zh-CN" altLang="en-US" sz="1600" b="1" dirty="0" smtClean="0">
                <a:solidFill>
                  <a:srgbClr val="000066"/>
                </a:solidFill>
              </a:rPr>
              <a:t>、</a:t>
            </a:r>
            <a:r>
              <a:rPr lang="en-US" altLang="zh-CN" sz="1600" b="1" dirty="0" err="1" smtClean="0">
                <a:solidFill>
                  <a:srgbClr val="000066"/>
                </a:solidFill>
              </a:rPr>
              <a:t>JTree</a:t>
            </a:r>
            <a:endParaRPr lang="en-US" altLang="zh-CN" sz="2000" b="1" dirty="0">
              <a:solidFill>
                <a:schemeClr val="accent2"/>
              </a:solidFill>
            </a:endParaRPr>
          </a:p>
          <a:p>
            <a:pPr eaLnBrk="1" hangingPunct="1">
              <a:lnSpc>
                <a:spcPct val="120000"/>
              </a:lnSpc>
              <a:spcBef>
                <a:spcPct val="30000"/>
              </a:spcBef>
            </a:pPr>
            <a:r>
              <a:rPr lang="zh-CN" altLang="en-US" b="1" dirty="0" smtClean="0">
                <a:solidFill>
                  <a:schemeClr val="accent2"/>
                </a:solidFill>
                <a:sym typeface="Wingdings" pitchFamily="2" charset="2"/>
              </a:rPr>
              <a:t></a:t>
            </a:r>
            <a:r>
              <a:rPr lang="zh-CN" altLang="en-US" b="1" dirty="0">
                <a:solidFill>
                  <a:schemeClr val="accent2"/>
                </a:solidFill>
              </a:rPr>
              <a:t>一般如果使用</a:t>
            </a:r>
            <a:r>
              <a:rPr lang="en-US" altLang="zh-CN" b="1" dirty="0">
                <a:solidFill>
                  <a:schemeClr val="accent2"/>
                </a:solidFill>
              </a:rPr>
              <a:t>Swing</a:t>
            </a:r>
            <a:r>
              <a:rPr lang="zh-CN" altLang="en-US" b="1" dirty="0">
                <a:solidFill>
                  <a:schemeClr val="accent2"/>
                </a:solidFill>
              </a:rPr>
              <a:t>组件，则程序中只使用</a:t>
            </a:r>
            <a:r>
              <a:rPr lang="en-US" altLang="zh-CN" b="1" dirty="0">
                <a:solidFill>
                  <a:schemeClr val="accent2"/>
                </a:solidFill>
              </a:rPr>
              <a:t>Swing</a:t>
            </a:r>
            <a:r>
              <a:rPr lang="zh-CN" altLang="en-US" b="1" dirty="0">
                <a:solidFill>
                  <a:schemeClr val="accent2"/>
                </a:solidFill>
              </a:rPr>
              <a:t>组件和</a:t>
            </a:r>
            <a:r>
              <a:rPr lang="en-US" altLang="zh-CN" b="1" dirty="0">
                <a:solidFill>
                  <a:schemeClr val="accent2"/>
                </a:solidFill>
              </a:rPr>
              <a:t>Swing</a:t>
            </a:r>
            <a:r>
              <a:rPr lang="zh-CN" altLang="en-US" b="1" dirty="0">
                <a:solidFill>
                  <a:schemeClr val="accent2"/>
                </a:solidFill>
              </a:rPr>
              <a:t>容器</a:t>
            </a:r>
            <a:r>
              <a:rPr lang="zh-CN" altLang="en-US" b="1" dirty="0" smtClean="0">
                <a:solidFill>
                  <a:schemeClr val="accent2"/>
                </a:solidFill>
              </a:rPr>
              <a:t>。</a:t>
            </a:r>
            <a:endParaRPr lang="zh-CN" altLang="en-US" b="1" dirty="0">
              <a:solidFill>
                <a:schemeClr val="accent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462E861-A52D-4617-A5BC-E3E2AC0F77DB}" type="slidenum">
              <a:rPr lang="en-US" altLang="zh-CN" sz="1400" smtClean="0">
                <a:solidFill>
                  <a:schemeClr val="bg2"/>
                </a:solidFill>
                <a:latin typeface="Arial" pitchFamily="34" charset="0"/>
              </a:rPr>
              <a:pPr eaLnBrk="1" hangingPunct="1"/>
              <a:t>48</a:t>
            </a:fld>
            <a:endParaRPr lang="en-US" altLang="zh-CN" sz="1400" smtClean="0">
              <a:solidFill>
                <a:schemeClr val="bg2"/>
              </a:solidFill>
              <a:latin typeface="Arial" pitchFamily="34" charset="0"/>
            </a:endParaRPr>
          </a:p>
        </p:txBody>
      </p:sp>
      <p:sp>
        <p:nvSpPr>
          <p:cNvPr id="52227" name="Rectangle 3"/>
          <p:cNvSpPr>
            <a:spLocks noGrp="1" noChangeArrowheads="1"/>
          </p:cNvSpPr>
          <p:nvPr>
            <p:ph type="body" idx="1"/>
          </p:nvPr>
        </p:nvSpPr>
        <p:spPr>
          <a:xfrm>
            <a:off x="323850" y="1844675"/>
            <a:ext cx="8178800" cy="1111250"/>
          </a:xfrm>
        </p:spPr>
        <p:txBody>
          <a:bodyPr/>
          <a:lstStyle/>
          <a:p>
            <a:pPr eaLnBrk="1" hangingPunct="1">
              <a:buFont typeface="Monotype Sorts" pitchFamily="2" charset="2"/>
              <a:buNone/>
            </a:pPr>
            <a:r>
              <a:rPr lang="en-US" altLang="zh-CN" sz="2400" b="1" smtClean="0">
                <a:solidFill>
                  <a:schemeClr val="accent2"/>
                </a:solidFill>
                <a:latin typeface="Times New Roman" pitchFamily="18" charset="0"/>
                <a:sym typeface="Wingdings" pitchFamily="2" charset="2"/>
              </a:rPr>
              <a:t></a:t>
            </a:r>
            <a:r>
              <a:rPr lang="en-US" altLang="zh-CN" sz="2400" smtClean="0">
                <a:solidFill>
                  <a:schemeClr val="accent2"/>
                </a:solidFill>
                <a:latin typeface="Times New Roman" pitchFamily="18" charset="0"/>
              </a:rPr>
              <a:t> </a:t>
            </a:r>
            <a:r>
              <a:rPr lang="en-US" altLang="zh-CN" sz="2400" b="1" smtClean="0">
                <a:solidFill>
                  <a:schemeClr val="accent2"/>
                </a:solidFill>
                <a:latin typeface="Times New Roman" pitchFamily="18" charset="0"/>
              </a:rPr>
              <a:t>JOptionPane</a:t>
            </a:r>
          </a:p>
        </p:txBody>
      </p:sp>
      <p:sp>
        <p:nvSpPr>
          <p:cNvPr id="52228" name="Rectangle 4"/>
          <p:cNvSpPr>
            <a:spLocks noChangeArrowheads="1"/>
          </p:cNvSpPr>
          <p:nvPr/>
        </p:nvSpPr>
        <p:spPr bwMode="auto">
          <a:xfrm>
            <a:off x="1331913" y="692150"/>
            <a:ext cx="7489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对话框</a:t>
            </a:r>
            <a:r>
              <a:rPr lang="en-US" altLang="zh-CN" sz="4000" b="1"/>
              <a:t>(</a:t>
            </a:r>
            <a:r>
              <a:rPr lang="zh-CN" altLang="en-US" sz="4000" b="1"/>
              <a:t>容器类）</a:t>
            </a:r>
          </a:p>
        </p:txBody>
      </p:sp>
      <p:pic>
        <p:nvPicPr>
          <p:cNvPr id="52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420938"/>
            <a:ext cx="19653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493963"/>
            <a:ext cx="315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437063"/>
            <a:ext cx="229393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Rectangle 9"/>
          <p:cNvSpPr>
            <a:spLocks noChangeArrowheads="1"/>
          </p:cNvSpPr>
          <p:nvPr/>
        </p:nvSpPr>
        <p:spPr bwMode="auto">
          <a:xfrm>
            <a:off x="971550" y="3471863"/>
            <a:ext cx="2462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showMessageDialog </a:t>
            </a:r>
          </a:p>
        </p:txBody>
      </p:sp>
      <p:sp>
        <p:nvSpPr>
          <p:cNvPr id="52233" name="Rectangle 10"/>
          <p:cNvSpPr>
            <a:spLocks noChangeArrowheads="1"/>
          </p:cNvSpPr>
          <p:nvPr/>
        </p:nvSpPr>
        <p:spPr bwMode="auto">
          <a:xfrm>
            <a:off x="5435600" y="3543300"/>
            <a:ext cx="2263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showOptionDialog </a:t>
            </a:r>
          </a:p>
        </p:txBody>
      </p:sp>
      <p:sp>
        <p:nvSpPr>
          <p:cNvPr id="52234" name="Rectangle 11"/>
          <p:cNvSpPr>
            <a:spLocks noChangeArrowheads="1"/>
          </p:cNvSpPr>
          <p:nvPr/>
        </p:nvSpPr>
        <p:spPr bwMode="auto">
          <a:xfrm>
            <a:off x="5651500" y="5559425"/>
            <a:ext cx="2109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showInputDialog </a:t>
            </a:r>
          </a:p>
        </p:txBody>
      </p:sp>
      <p:pic>
        <p:nvPicPr>
          <p:cNvPr id="5223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4437063"/>
            <a:ext cx="23923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6" name="Rectangle 13"/>
          <p:cNvSpPr>
            <a:spLocks noChangeArrowheads="1"/>
          </p:cNvSpPr>
          <p:nvPr/>
        </p:nvSpPr>
        <p:spPr bwMode="auto">
          <a:xfrm>
            <a:off x="1042988" y="5559425"/>
            <a:ext cx="243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showConfirmDialog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21C53DE-419E-4B47-A3FB-41FCC9C56456}" type="slidenum">
              <a:rPr lang="en-US" altLang="zh-CN" sz="1400" smtClean="0">
                <a:solidFill>
                  <a:schemeClr val="bg2"/>
                </a:solidFill>
                <a:latin typeface="Arial" pitchFamily="34" charset="0"/>
              </a:rPr>
              <a:pPr eaLnBrk="1" hangingPunct="1"/>
              <a:t>49</a:t>
            </a:fld>
            <a:endParaRPr lang="en-US" altLang="zh-CN" sz="1400" smtClean="0">
              <a:solidFill>
                <a:schemeClr val="bg2"/>
              </a:solidFill>
              <a:latin typeface="Arial" pitchFamily="34" charset="0"/>
            </a:endParaRPr>
          </a:p>
        </p:txBody>
      </p:sp>
      <p:sp>
        <p:nvSpPr>
          <p:cNvPr id="53251" name="Rectangle 2"/>
          <p:cNvSpPr>
            <a:spLocks noChangeArrowheads="1"/>
          </p:cNvSpPr>
          <p:nvPr/>
        </p:nvSpPr>
        <p:spPr bwMode="auto">
          <a:xfrm>
            <a:off x="1331913" y="692150"/>
            <a:ext cx="6478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通用容器</a:t>
            </a:r>
          </a:p>
        </p:txBody>
      </p:sp>
      <p:sp>
        <p:nvSpPr>
          <p:cNvPr id="53252" name="Rectangle 9"/>
          <p:cNvSpPr>
            <a:spLocks noChangeArrowheads="1"/>
          </p:cNvSpPr>
          <p:nvPr/>
        </p:nvSpPr>
        <p:spPr bwMode="auto">
          <a:xfrm>
            <a:off x="1468438" y="3292475"/>
            <a:ext cx="1538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JScrollPane</a:t>
            </a:r>
          </a:p>
        </p:txBody>
      </p:sp>
      <p:sp>
        <p:nvSpPr>
          <p:cNvPr id="53253" name="Rectangle 10"/>
          <p:cNvSpPr>
            <a:spLocks noChangeArrowheads="1"/>
          </p:cNvSpPr>
          <p:nvPr/>
        </p:nvSpPr>
        <p:spPr bwMode="auto">
          <a:xfrm>
            <a:off x="6156325" y="3492500"/>
            <a:ext cx="1365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JSplitPane</a:t>
            </a:r>
          </a:p>
        </p:txBody>
      </p:sp>
      <p:sp>
        <p:nvSpPr>
          <p:cNvPr id="53254" name="Rectangle 11"/>
          <p:cNvSpPr>
            <a:spLocks noChangeArrowheads="1"/>
          </p:cNvSpPr>
          <p:nvPr/>
        </p:nvSpPr>
        <p:spPr bwMode="auto">
          <a:xfrm>
            <a:off x="6426200" y="5732463"/>
            <a:ext cx="12366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JToolBar</a:t>
            </a:r>
          </a:p>
        </p:txBody>
      </p:sp>
      <p:sp>
        <p:nvSpPr>
          <p:cNvPr id="53255" name="Rectangle 12"/>
          <p:cNvSpPr>
            <a:spLocks noChangeArrowheads="1"/>
          </p:cNvSpPr>
          <p:nvPr/>
        </p:nvSpPr>
        <p:spPr bwMode="auto">
          <a:xfrm>
            <a:off x="1258888" y="5589588"/>
            <a:ext cx="172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JTabbedPane</a:t>
            </a:r>
          </a:p>
        </p:txBody>
      </p:sp>
      <p:pic>
        <p:nvPicPr>
          <p:cNvPr id="53256" name="Picture 13" descr="A snapshot of ToolBar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9138"/>
            <a:ext cx="3581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700213"/>
            <a:ext cx="3070225"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32464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4581525"/>
            <a:ext cx="29940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FA860DD-0A9F-46CB-B118-C1B64268283D}" type="slidenum">
              <a:rPr lang="en-US" altLang="zh-CN" sz="1400" smtClean="0">
                <a:solidFill>
                  <a:schemeClr val="bg2"/>
                </a:solidFill>
                <a:latin typeface="Arial" pitchFamily="34" charset="0"/>
              </a:rPr>
              <a:pPr eaLnBrk="1" hangingPunct="1"/>
              <a:t>5</a:t>
            </a:fld>
            <a:endParaRPr lang="en-US" altLang="zh-CN" sz="1400" smtClean="0">
              <a:solidFill>
                <a:schemeClr val="bg2"/>
              </a:solidFill>
              <a:latin typeface="Arial" pitchFamily="34" charset="0"/>
            </a:endParaRPr>
          </a:p>
        </p:txBody>
      </p:sp>
      <p:sp>
        <p:nvSpPr>
          <p:cNvPr id="7171" name="Text Box 4"/>
          <p:cNvSpPr txBox="1">
            <a:spLocks noChangeArrowheads="1"/>
          </p:cNvSpPr>
          <p:nvPr/>
        </p:nvSpPr>
        <p:spPr bwMode="auto">
          <a:xfrm>
            <a:off x="1331913" y="620713"/>
            <a:ext cx="4175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AWT</a:t>
            </a:r>
            <a:r>
              <a:rPr lang="zh-CN" altLang="en-US" sz="4000" b="1"/>
              <a:t>组件</a:t>
            </a:r>
          </a:p>
        </p:txBody>
      </p:sp>
      <p:sp>
        <p:nvSpPr>
          <p:cNvPr id="7172" name="Text Box 5"/>
          <p:cNvSpPr txBox="1">
            <a:spLocks noChangeArrowheads="1"/>
          </p:cNvSpPr>
          <p:nvPr/>
        </p:nvSpPr>
        <p:spPr bwMode="auto">
          <a:xfrm>
            <a:off x="899592" y="1484784"/>
            <a:ext cx="5599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en-US" altLang="zh-CN" b="1" dirty="0">
                <a:solidFill>
                  <a:schemeClr val="accent2"/>
                </a:solidFill>
              </a:rPr>
              <a:t> </a:t>
            </a:r>
            <a:r>
              <a:rPr lang="en-US" altLang="zh-CN" b="1" dirty="0" err="1">
                <a:solidFill>
                  <a:schemeClr val="accent2"/>
                </a:solidFill>
              </a:rPr>
              <a:t>java.awt</a:t>
            </a:r>
            <a:r>
              <a:rPr lang="zh-CN" altLang="en-US" b="1" dirty="0">
                <a:solidFill>
                  <a:schemeClr val="accent2"/>
                </a:solidFill>
              </a:rPr>
              <a:t>包括建立</a:t>
            </a:r>
            <a:r>
              <a:rPr lang="en-US" altLang="zh-CN" b="1" dirty="0">
                <a:solidFill>
                  <a:schemeClr val="accent2"/>
                </a:solidFill>
              </a:rPr>
              <a:t>GUI</a:t>
            </a:r>
            <a:r>
              <a:rPr lang="zh-CN" altLang="en-US" b="1" dirty="0">
                <a:solidFill>
                  <a:schemeClr val="accent2"/>
                </a:solidFill>
              </a:rPr>
              <a:t>所需基本组件。</a:t>
            </a:r>
          </a:p>
          <a:p>
            <a:pPr eaLnBrk="1" hangingPunct="1"/>
            <a:r>
              <a:rPr lang="zh-CN" altLang="en-US" b="1" dirty="0">
                <a:solidFill>
                  <a:schemeClr val="accent2"/>
                </a:solidFill>
                <a:sym typeface="Wingdings" pitchFamily="2" charset="2"/>
              </a:rPr>
              <a:t></a:t>
            </a:r>
            <a:r>
              <a:rPr lang="zh-CN" altLang="en-US" b="1" dirty="0">
                <a:solidFill>
                  <a:schemeClr val="accent2"/>
                </a:solidFill>
              </a:rPr>
              <a:t> </a:t>
            </a:r>
            <a:r>
              <a:rPr lang="en-US" altLang="zh-CN" b="1" dirty="0" err="1">
                <a:solidFill>
                  <a:schemeClr val="accent2"/>
                </a:solidFill>
              </a:rPr>
              <a:t>java.awt</a:t>
            </a:r>
            <a:r>
              <a:rPr lang="zh-CN" altLang="zh-CN" b="1" dirty="0">
                <a:solidFill>
                  <a:schemeClr val="accent2"/>
                </a:solidFill>
              </a:rPr>
              <a:t>的主要类及层次关系</a:t>
            </a:r>
            <a:endParaRPr lang="zh-CN" altLang="en-US" b="1" dirty="0">
              <a:solidFill>
                <a:schemeClr val="accent2"/>
              </a:solidFill>
            </a:endParaRPr>
          </a:p>
        </p:txBody>
      </p:sp>
      <p:sp>
        <p:nvSpPr>
          <p:cNvPr id="7173" name="Text Box 6"/>
          <p:cNvSpPr txBox="1">
            <a:spLocks noChangeArrowheads="1"/>
          </p:cNvSpPr>
          <p:nvPr/>
        </p:nvSpPr>
        <p:spPr bwMode="auto">
          <a:xfrm>
            <a:off x="1050925" y="2563639"/>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Object</a:t>
            </a:r>
          </a:p>
        </p:txBody>
      </p:sp>
      <p:sp>
        <p:nvSpPr>
          <p:cNvPr id="7174" name="Text Box 7"/>
          <p:cNvSpPr txBox="1">
            <a:spLocks noChangeArrowheads="1"/>
          </p:cNvSpPr>
          <p:nvPr/>
        </p:nvSpPr>
        <p:spPr bwMode="auto">
          <a:xfrm>
            <a:off x="2484438" y="3212927"/>
            <a:ext cx="204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BorderLayout</a:t>
            </a:r>
          </a:p>
        </p:txBody>
      </p:sp>
      <p:sp>
        <p:nvSpPr>
          <p:cNvPr id="7175" name="Text Box 10"/>
          <p:cNvSpPr txBox="1">
            <a:spLocks noChangeArrowheads="1"/>
          </p:cNvSpPr>
          <p:nvPr/>
        </p:nvSpPr>
        <p:spPr bwMode="auto">
          <a:xfrm>
            <a:off x="2339975" y="2204864"/>
            <a:ext cx="167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err="1"/>
              <a:t>AWTEvent</a:t>
            </a:r>
            <a:endParaRPr lang="en-US" altLang="zh-CN" b="1" dirty="0"/>
          </a:p>
        </p:txBody>
      </p:sp>
      <p:sp>
        <p:nvSpPr>
          <p:cNvPr id="7176" name="Text Box 11"/>
          <p:cNvSpPr txBox="1">
            <a:spLocks noChangeArrowheads="1"/>
          </p:cNvSpPr>
          <p:nvPr/>
        </p:nvSpPr>
        <p:spPr bwMode="auto">
          <a:xfrm>
            <a:off x="2555875" y="2636664"/>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FlowLayout</a:t>
            </a:r>
          </a:p>
        </p:txBody>
      </p:sp>
      <p:sp>
        <p:nvSpPr>
          <p:cNvPr id="7177" name="Text Box 12"/>
          <p:cNvSpPr txBox="1">
            <a:spLocks noChangeArrowheads="1"/>
          </p:cNvSpPr>
          <p:nvPr/>
        </p:nvSpPr>
        <p:spPr bwMode="auto">
          <a:xfrm>
            <a:off x="2362200" y="3665364"/>
            <a:ext cx="224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GridBagLayout</a:t>
            </a:r>
          </a:p>
        </p:txBody>
      </p:sp>
      <p:sp>
        <p:nvSpPr>
          <p:cNvPr id="7178" name="Text Box 13"/>
          <p:cNvSpPr txBox="1">
            <a:spLocks noChangeArrowheads="1"/>
          </p:cNvSpPr>
          <p:nvPr/>
        </p:nvSpPr>
        <p:spPr bwMode="auto">
          <a:xfrm>
            <a:off x="2514600" y="4198764"/>
            <a:ext cx="247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MenuComponent</a:t>
            </a:r>
          </a:p>
        </p:txBody>
      </p:sp>
      <p:sp>
        <p:nvSpPr>
          <p:cNvPr id="7179" name="Text Box 14"/>
          <p:cNvSpPr txBox="1">
            <a:spLocks noChangeArrowheads="1"/>
          </p:cNvSpPr>
          <p:nvPr/>
        </p:nvSpPr>
        <p:spPr bwMode="auto">
          <a:xfrm>
            <a:off x="5029200" y="3893964"/>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MenuBar</a:t>
            </a:r>
          </a:p>
        </p:txBody>
      </p:sp>
      <p:sp>
        <p:nvSpPr>
          <p:cNvPr id="7180" name="Text Box 15"/>
          <p:cNvSpPr txBox="1">
            <a:spLocks noChangeArrowheads="1"/>
          </p:cNvSpPr>
          <p:nvPr/>
        </p:nvSpPr>
        <p:spPr bwMode="auto">
          <a:xfrm>
            <a:off x="5029200" y="4427364"/>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MenuItem</a:t>
            </a:r>
          </a:p>
        </p:txBody>
      </p:sp>
      <p:sp>
        <p:nvSpPr>
          <p:cNvPr id="7181" name="Text Box 16"/>
          <p:cNvSpPr txBox="1">
            <a:spLocks noChangeArrowheads="1"/>
          </p:cNvSpPr>
          <p:nvPr/>
        </p:nvSpPr>
        <p:spPr bwMode="auto">
          <a:xfrm>
            <a:off x="2438400" y="4884564"/>
            <a:ext cx="170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Component</a:t>
            </a:r>
          </a:p>
        </p:txBody>
      </p:sp>
      <p:sp>
        <p:nvSpPr>
          <p:cNvPr id="7182" name="Text Box 18"/>
          <p:cNvSpPr txBox="1">
            <a:spLocks noChangeArrowheads="1"/>
          </p:cNvSpPr>
          <p:nvPr/>
        </p:nvSpPr>
        <p:spPr bwMode="auto">
          <a:xfrm>
            <a:off x="4403725" y="5002039"/>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Button</a:t>
            </a:r>
          </a:p>
        </p:txBody>
      </p:sp>
      <p:sp>
        <p:nvSpPr>
          <p:cNvPr id="7183" name="Text Box 19"/>
          <p:cNvSpPr txBox="1">
            <a:spLocks noChangeArrowheads="1"/>
          </p:cNvSpPr>
          <p:nvPr/>
        </p:nvSpPr>
        <p:spPr bwMode="auto">
          <a:xfrm>
            <a:off x="4403725" y="5459239"/>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Container</a:t>
            </a:r>
          </a:p>
        </p:txBody>
      </p:sp>
      <p:sp>
        <p:nvSpPr>
          <p:cNvPr id="7184" name="Text Box 20"/>
          <p:cNvSpPr txBox="1">
            <a:spLocks noChangeArrowheads="1"/>
          </p:cNvSpPr>
          <p:nvPr/>
        </p:nvSpPr>
        <p:spPr bwMode="auto">
          <a:xfrm>
            <a:off x="5851525" y="4925839"/>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Panel</a:t>
            </a:r>
          </a:p>
        </p:txBody>
      </p:sp>
      <p:sp>
        <p:nvSpPr>
          <p:cNvPr id="7185" name="Text Box 21"/>
          <p:cNvSpPr txBox="1">
            <a:spLocks noChangeArrowheads="1"/>
          </p:cNvSpPr>
          <p:nvPr/>
        </p:nvSpPr>
        <p:spPr bwMode="auto">
          <a:xfrm>
            <a:off x="5851525" y="5535439"/>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Window</a:t>
            </a:r>
          </a:p>
        </p:txBody>
      </p:sp>
      <p:sp>
        <p:nvSpPr>
          <p:cNvPr id="7186" name="Text Box 22"/>
          <p:cNvSpPr txBox="1">
            <a:spLocks noChangeArrowheads="1"/>
          </p:cNvSpPr>
          <p:nvPr/>
        </p:nvSpPr>
        <p:spPr bwMode="auto">
          <a:xfrm>
            <a:off x="5851525" y="5992639"/>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ScrollPane</a:t>
            </a:r>
          </a:p>
        </p:txBody>
      </p:sp>
      <p:sp>
        <p:nvSpPr>
          <p:cNvPr id="7187" name="Text Box 23"/>
          <p:cNvSpPr txBox="1">
            <a:spLocks noChangeArrowheads="1"/>
          </p:cNvSpPr>
          <p:nvPr/>
        </p:nvSpPr>
        <p:spPr bwMode="auto">
          <a:xfrm>
            <a:off x="4556125" y="5992639"/>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t>
            </a:r>
          </a:p>
        </p:txBody>
      </p:sp>
      <p:sp>
        <p:nvSpPr>
          <p:cNvPr id="7188" name="Text Box 24"/>
          <p:cNvSpPr txBox="1">
            <a:spLocks noChangeArrowheads="1"/>
          </p:cNvSpPr>
          <p:nvPr/>
        </p:nvSpPr>
        <p:spPr bwMode="auto">
          <a:xfrm>
            <a:off x="7146925" y="5230639"/>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Dialog</a:t>
            </a:r>
          </a:p>
        </p:txBody>
      </p:sp>
      <p:sp>
        <p:nvSpPr>
          <p:cNvPr id="7189" name="Text Box 25"/>
          <p:cNvSpPr txBox="1">
            <a:spLocks noChangeArrowheads="1"/>
          </p:cNvSpPr>
          <p:nvPr/>
        </p:nvSpPr>
        <p:spPr bwMode="auto">
          <a:xfrm>
            <a:off x="7223125" y="5764039"/>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Frame</a:t>
            </a:r>
          </a:p>
        </p:txBody>
      </p:sp>
      <p:sp>
        <p:nvSpPr>
          <p:cNvPr id="7190" name="Line 26"/>
          <p:cNvSpPr>
            <a:spLocks noChangeShapeType="1"/>
          </p:cNvSpPr>
          <p:nvPr/>
        </p:nvSpPr>
        <p:spPr bwMode="auto">
          <a:xfrm flipV="1">
            <a:off x="2057400" y="2446164"/>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Line 27"/>
          <p:cNvSpPr>
            <a:spLocks noChangeShapeType="1"/>
          </p:cNvSpPr>
          <p:nvPr/>
        </p:nvSpPr>
        <p:spPr bwMode="auto">
          <a:xfrm>
            <a:off x="2133600" y="2827164"/>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Line 28"/>
          <p:cNvSpPr>
            <a:spLocks noChangeShapeType="1"/>
          </p:cNvSpPr>
          <p:nvPr/>
        </p:nvSpPr>
        <p:spPr bwMode="auto">
          <a:xfrm>
            <a:off x="2057400" y="2903364"/>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3" name="Line 29"/>
          <p:cNvSpPr>
            <a:spLocks noChangeShapeType="1"/>
          </p:cNvSpPr>
          <p:nvPr/>
        </p:nvSpPr>
        <p:spPr bwMode="auto">
          <a:xfrm>
            <a:off x="1981200" y="2903364"/>
            <a:ext cx="381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Line 30"/>
          <p:cNvSpPr>
            <a:spLocks noChangeShapeType="1"/>
          </p:cNvSpPr>
          <p:nvPr/>
        </p:nvSpPr>
        <p:spPr bwMode="auto">
          <a:xfrm>
            <a:off x="1905000" y="2979564"/>
            <a:ext cx="4572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5" name="Line 31"/>
          <p:cNvSpPr>
            <a:spLocks noChangeShapeType="1"/>
          </p:cNvSpPr>
          <p:nvPr/>
        </p:nvSpPr>
        <p:spPr bwMode="auto">
          <a:xfrm>
            <a:off x="1828800" y="2979564"/>
            <a:ext cx="6096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6" name="Line 32"/>
          <p:cNvSpPr>
            <a:spLocks noChangeShapeType="1"/>
          </p:cNvSpPr>
          <p:nvPr/>
        </p:nvSpPr>
        <p:spPr bwMode="auto">
          <a:xfrm flipV="1">
            <a:off x="4800600" y="4198764"/>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7" name="Line 33"/>
          <p:cNvSpPr>
            <a:spLocks noChangeShapeType="1"/>
          </p:cNvSpPr>
          <p:nvPr/>
        </p:nvSpPr>
        <p:spPr bwMode="auto">
          <a:xfrm>
            <a:off x="4876800" y="4503564"/>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8" name="Line 34"/>
          <p:cNvSpPr>
            <a:spLocks noChangeShapeType="1"/>
          </p:cNvSpPr>
          <p:nvPr/>
        </p:nvSpPr>
        <p:spPr bwMode="auto">
          <a:xfrm>
            <a:off x="4114800" y="5189364"/>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9" name="Line 35"/>
          <p:cNvSpPr>
            <a:spLocks noChangeShapeType="1"/>
          </p:cNvSpPr>
          <p:nvPr/>
        </p:nvSpPr>
        <p:spPr bwMode="auto">
          <a:xfrm>
            <a:off x="4114800" y="5265564"/>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0" name="Line 36"/>
          <p:cNvSpPr>
            <a:spLocks noChangeShapeType="1"/>
          </p:cNvSpPr>
          <p:nvPr/>
        </p:nvSpPr>
        <p:spPr bwMode="auto">
          <a:xfrm flipV="1">
            <a:off x="5715000" y="5265564"/>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37"/>
          <p:cNvSpPr>
            <a:spLocks noChangeShapeType="1"/>
          </p:cNvSpPr>
          <p:nvPr/>
        </p:nvSpPr>
        <p:spPr bwMode="auto">
          <a:xfrm>
            <a:off x="5715000" y="5798964"/>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38"/>
          <p:cNvSpPr>
            <a:spLocks noChangeShapeType="1"/>
          </p:cNvSpPr>
          <p:nvPr/>
        </p:nvSpPr>
        <p:spPr bwMode="auto">
          <a:xfrm>
            <a:off x="5638800" y="5798964"/>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Line 39"/>
          <p:cNvSpPr>
            <a:spLocks noChangeShapeType="1"/>
          </p:cNvSpPr>
          <p:nvPr/>
        </p:nvSpPr>
        <p:spPr bwMode="auto">
          <a:xfrm flipV="1">
            <a:off x="6934200" y="5570364"/>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4" name="Line 40"/>
          <p:cNvSpPr>
            <a:spLocks noChangeShapeType="1"/>
          </p:cNvSpPr>
          <p:nvPr/>
        </p:nvSpPr>
        <p:spPr bwMode="auto">
          <a:xfrm>
            <a:off x="6934200" y="5798964"/>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5" name="Line 41"/>
          <p:cNvSpPr>
            <a:spLocks noChangeShapeType="1"/>
          </p:cNvSpPr>
          <p:nvPr/>
        </p:nvSpPr>
        <p:spPr bwMode="auto">
          <a:xfrm flipV="1">
            <a:off x="6705600" y="5113164"/>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6" name="Text Box 43"/>
          <p:cNvSpPr txBox="1">
            <a:spLocks noChangeArrowheads="1"/>
          </p:cNvSpPr>
          <p:nvPr/>
        </p:nvSpPr>
        <p:spPr bwMode="auto">
          <a:xfrm>
            <a:off x="7070725" y="4773439"/>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Applet</a:t>
            </a:r>
          </a:p>
        </p:txBody>
      </p:sp>
      <p:sp>
        <p:nvSpPr>
          <p:cNvPr id="7207" name="Line 44"/>
          <p:cNvSpPr>
            <a:spLocks noChangeShapeType="1"/>
          </p:cNvSpPr>
          <p:nvPr/>
        </p:nvSpPr>
        <p:spPr bwMode="auto">
          <a:xfrm>
            <a:off x="1828800" y="2979564"/>
            <a:ext cx="68580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Text Box 45"/>
          <p:cNvSpPr txBox="1">
            <a:spLocks noChangeArrowheads="1"/>
          </p:cNvSpPr>
          <p:nvPr/>
        </p:nvSpPr>
        <p:spPr bwMode="auto">
          <a:xfrm>
            <a:off x="2727325" y="5992639"/>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91C23BC-AC41-4ECE-896B-658F9E1C1546}" type="slidenum">
              <a:rPr lang="en-US" altLang="zh-CN" sz="1400" smtClean="0">
                <a:solidFill>
                  <a:schemeClr val="bg2"/>
                </a:solidFill>
                <a:latin typeface="Arial" pitchFamily="34" charset="0"/>
              </a:rPr>
              <a:pPr eaLnBrk="1" hangingPunct="1"/>
              <a:t>50</a:t>
            </a:fld>
            <a:endParaRPr lang="en-US" altLang="zh-CN" sz="1400" smtClean="0">
              <a:solidFill>
                <a:schemeClr val="bg2"/>
              </a:solidFill>
              <a:latin typeface="Arial" pitchFamily="34" charset="0"/>
            </a:endParaRPr>
          </a:p>
        </p:txBody>
      </p:sp>
      <p:sp>
        <p:nvSpPr>
          <p:cNvPr id="54275" name="Rectangle 3"/>
          <p:cNvSpPr>
            <a:spLocks noChangeArrowheads="1"/>
          </p:cNvSpPr>
          <p:nvPr/>
        </p:nvSpPr>
        <p:spPr bwMode="auto">
          <a:xfrm>
            <a:off x="1331913" y="692150"/>
            <a:ext cx="75295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特殊用途的容器</a:t>
            </a:r>
          </a:p>
        </p:txBody>
      </p:sp>
      <p:sp>
        <p:nvSpPr>
          <p:cNvPr id="54276" name="Rectangle 6"/>
          <p:cNvSpPr>
            <a:spLocks noChangeArrowheads="1"/>
          </p:cNvSpPr>
          <p:nvPr/>
        </p:nvSpPr>
        <p:spPr bwMode="auto">
          <a:xfrm>
            <a:off x="990600" y="3581400"/>
            <a:ext cx="1927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JInternalFrame</a:t>
            </a:r>
          </a:p>
        </p:txBody>
      </p:sp>
      <p:sp>
        <p:nvSpPr>
          <p:cNvPr id="54277" name="Rectangle 7"/>
          <p:cNvSpPr>
            <a:spLocks noChangeArrowheads="1"/>
          </p:cNvSpPr>
          <p:nvPr/>
        </p:nvSpPr>
        <p:spPr bwMode="auto">
          <a:xfrm>
            <a:off x="2058988" y="6202363"/>
            <a:ext cx="1431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JRootPane</a:t>
            </a:r>
          </a:p>
        </p:txBody>
      </p:sp>
      <p:sp>
        <p:nvSpPr>
          <p:cNvPr id="54278" name="Rectangle 8"/>
          <p:cNvSpPr>
            <a:spLocks noChangeArrowheads="1"/>
          </p:cNvSpPr>
          <p:nvPr/>
        </p:nvSpPr>
        <p:spPr bwMode="auto">
          <a:xfrm>
            <a:off x="6372225" y="5157788"/>
            <a:ext cx="1811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JLayeredPane</a:t>
            </a:r>
          </a:p>
        </p:txBody>
      </p:sp>
      <p:pic>
        <p:nvPicPr>
          <p:cNvPr id="54279" name="Picture 9" descr="Representation of JRootP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221163"/>
            <a:ext cx="51816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0" descr="A snapshot of LayeredPaneDem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1700213"/>
            <a:ext cx="24336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11" descr="InternalFrameDemo has multiple internal frames, managed by a desktop pa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628775"/>
            <a:ext cx="34559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4C3C7B3-4F58-4FFB-8A19-CC5CC5C8924E}" type="slidenum">
              <a:rPr lang="en-US" altLang="zh-CN" sz="1400" smtClean="0">
                <a:solidFill>
                  <a:schemeClr val="bg2"/>
                </a:solidFill>
                <a:latin typeface="Arial" pitchFamily="34" charset="0"/>
              </a:rPr>
              <a:pPr eaLnBrk="1" hangingPunct="1"/>
              <a:t>51</a:t>
            </a:fld>
            <a:endParaRPr lang="en-US" altLang="zh-CN" sz="1400" smtClean="0">
              <a:solidFill>
                <a:schemeClr val="bg2"/>
              </a:solidFill>
              <a:latin typeface="Arial" pitchFamily="34" charset="0"/>
            </a:endParaRPr>
          </a:p>
        </p:txBody>
      </p:sp>
      <p:sp>
        <p:nvSpPr>
          <p:cNvPr id="55299" name="Rectangle 2"/>
          <p:cNvSpPr>
            <a:spLocks noChangeArrowheads="1"/>
          </p:cNvSpPr>
          <p:nvPr/>
        </p:nvSpPr>
        <p:spPr bwMode="auto">
          <a:xfrm>
            <a:off x="1331913" y="692150"/>
            <a:ext cx="6669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a:t>Swing</a:t>
            </a:r>
            <a:r>
              <a:rPr lang="zh-CN" altLang="en-US" sz="4000" b="1"/>
              <a:t>组件</a:t>
            </a:r>
            <a:r>
              <a:rPr lang="en-US" altLang="zh-CN" sz="4000" b="1"/>
              <a:t>—</a:t>
            </a:r>
            <a:r>
              <a:rPr lang="zh-CN" altLang="en-US" sz="4000" b="1"/>
              <a:t>按钮类常用组件</a:t>
            </a:r>
          </a:p>
        </p:txBody>
      </p:sp>
      <p:sp>
        <p:nvSpPr>
          <p:cNvPr id="55300" name="Rectangle 9"/>
          <p:cNvSpPr>
            <a:spLocks noChangeArrowheads="1"/>
          </p:cNvSpPr>
          <p:nvPr/>
        </p:nvSpPr>
        <p:spPr bwMode="auto">
          <a:xfrm>
            <a:off x="1331913" y="3284538"/>
            <a:ext cx="1068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JButton</a:t>
            </a:r>
          </a:p>
        </p:txBody>
      </p:sp>
      <p:sp>
        <p:nvSpPr>
          <p:cNvPr id="55301" name="Rectangle 11"/>
          <p:cNvSpPr>
            <a:spLocks noChangeArrowheads="1"/>
          </p:cNvSpPr>
          <p:nvPr/>
        </p:nvSpPr>
        <p:spPr bwMode="auto">
          <a:xfrm>
            <a:off x="1042988" y="6021388"/>
            <a:ext cx="1787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JRadioButton </a:t>
            </a:r>
          </a:p>
        </p:txBody>
      </p:sp>
      <p:pic>
        <p:nvPicPr>
          <p:cNvPr id="55302"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17" y="1989138"/>
            <a:ext cx="428307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16"/>
          <p:cNvSpPr>
            <a:spLocks noChangeArrowheads="1"/>
          </p:cNvSpPr>
          <p:nvPr/>
        </p:nvSpPr>
        <p:spPr bwMode="auto">
          <a:xfrm>
            <a:off x="5724525" y="3673475"/>
            <a:ext cx="1503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JCheckBox </a:t>
            </a:r>
          </a:p>
        </p:txBody>
      </p:sp>
      <p:pic>
        <p:nvPicPr>
          <p:cNvPr id="55304" name="Picture 17" descr="NOT a tutorial rea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844675"/>
            <a:ext cx="1871662"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05263"/>
            <a:ext cx="25050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8172896-B7A6-48B2-A2C1-37DA861BF6B6}" type="slidenum">
              <a:rPr lang="en-US" altLang="zh-CN" sz="1400" smtClean="0">
                <a:solidFill>
                  <a:schemeClr val="bg2"/>
                </a:solidFill>
                <a:latin typeface="Arial" pitchFamily="34" charset="0"/>
              </a:rPr>
              <a:pPr eaLnBrk="1" hangingPunct="1"/>
              <a:t>52</a:t>
            </a:fld>
            <a:endParaRPr lang="en-US" altLang="zh-CN" sz="1400" smtClean="0">
              <a:solidFill>
                <a:schemeClr val="bg2"/>
              </a:solidFill>
              <a:latin typeface="Arial" pitchFamily="34" charset="0"/>
            </a:endParaRPr>
          </a:p>
        </p:txBody>
      </p:sp>
      <p:pic>
        <p:nvPicPr>
          <p:cNvPr id="563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56896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6"/>
          <p:cNvSpPr>
            <a:spLocks noChangeArrowheads="1"/>
          </p:cNvSpPr>
          <p:nvPr/>
        </p:nvSpPr>
        <p:spPr bwMode="auto">
          <a:xfrm>
            <a:off x="900113" y="5773738"/>
            <a:ext cx="7843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JTextField</a:t>
            </a:r>
            <a:r>
              <a:rPr lang="zh-CN" altLang="en-US" sz="2000" b="1"/>
              <a:t>，</a:t>
            </a:r>
            <a:r>
              <a:rPr lang="en-US" altLang="zh-CN" sz="2000" b="1"/>
              <a:t>JPasswordField</a:t>
            </a:r>
            <a:r>
              <a:rPr lang="zh-CN" altLang="en-US" sz="2000" b="1"/>
              <a:t>，</a:t>
            </a:r>
            <a:r>
              <a:rPr lang="en-US" altLang="zh-CN" sz="2000" b="1"/>
              <a:t>JTextArea</a:t>
            </a:r>
            <a:r>
              <a:rPr lang="zh-CN" altLang="en-US" sz="2000" b="1"/>
              <a:t>，</a:t>
            </a:r>
            <a:r>
              <a:rPr lang="en-US" altLang="zh-CN" sz="2000" b="1"/>
              <a:t>JEditorPane</a:t>
            </a:r>
            <a:r>
              <a:rPr lang="zh-CN" altLang="en-US" sz="2000" b="1"/>
              <a:t>，</a:t>
            </a:r>
            <a:r>
              <a:rPr lang="en-US" altLang="zh-CN" sz="2000" b="1"/>
              <a:t>JTextPane </a:t>
            </a:r>
          </a:p>
        </p:txBody>
      </p:sp>
      <p:sp>
        <p:nvSpPr>
          <p:cNvPr id="56325" name="Rectangle 7"/>
          <p:cNvSpPr>
            <a:spLocks noChangeArrowheads="1"/>
          </p:cNvSpPr>
          <p:nvPr/>
        </p:nvSpPr>
        <p:spPr bwMode="auto">
          <a:xfrm>
            <a:off x="1331913" y="692150"/>
            <a:ext cx="7127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文本类常用组件</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F40DC40-3D5C-4F42-9CE0-C6E7C17EC286}" type="slidenum">
              <a:rPr lang="en-US" altLang="zh-CN" sz="1400" smtClean="0">
                <a:solidFill>
                  <a:schemeClr val="bg2"/>
                </a:solidFill>
                <a:latin typeface="Arial" pitchFamily="34" charset="0"/>
              </a:rPr>
              <a:pPr eaLnBrk="1" hangingPunct="1"/>
              <a:t>53</a:t>
            </a:fld>
            <a:endParaRPr lang="en-US" altLang="zh-CN" sz="1400" smtClean="0">
              <a:solidFill>
                <a:schemeClr val="bg2"/>
              </a:solidFill>
              <a:latin typeface="Arial" pitchFamily="34" charset="0"/>
            </a:endParaRPr>
          </a:p>
        </p:txBody>
      </p:sp>
      <p:pic>
        <p:nvPicPr>
          <p:cNvPr id="573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060575"/>
            <a:ext cx="30321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5"/>
          <p:cNvSpPr>
            <a:spLocks noChangeArrowheads="1"/>
          </p:cNvSpPr>
          <p:nvPr/>
        </p:nvSpPr>
        <p:spPr bwMode="auto">
          <a:xfrm>
            <a:off x="900113" y="3744913"/>
            <a:ext cx="1003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JLable </a:t>
            </a:r>
          </a:p>
        </p:txBody>
      </p:sp>
      <p:pic>
        <p:nvPicPr>
          <p:cNvPr id="573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2205038"/>
            <a:ext cx="23082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7"/>
          <p:cNvSpPr>
            <a:spLocks noChangeArrowheads="1"/>
          </p:cNvSpPr>
          <p:nvPr/>
        </p:nvSpPr>
        <p:spPr bwMode="auto">
          <a:xfrm>
            <a:off x="4572000" y="3744913"/>
            <a:ext cx="803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JList </a:t>
            </a:r>
          </a:p>
        </p:txBody>
      </p:sp>
      <p:pic>
        <p:nvPicPr>
          <p:cNvPr id="5735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508500"/>
            <a:ext cx="38560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Rectangle 9"/>
          <p:cNvSpPr>
            <a:spLocks noChangeArrowheads="1"/>
          </p:cNvSpPr>
          <p:nvPr/>
        </p:nvSpPr>
        <p:spPr bwMode="auto">
          <a:xfrm>
            <a:off x="2268538" y="5689600"/>
            <a:ext cx="979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JTable </a:t>
            </a:r>
          </a:p>
        </p:txBody>
      </p:sp>
      <p:pic>
        <p:nvPicPr>
          <p:cNvPr id="5735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4221163"/>
            <a:ext cx="324008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4" name="Rectangle 11"/>
          <p:cNvSpPr>
            <a:spLocks noChangeArrowheads="1"/>
          </p:cNvSpPr>
          <p:nvPr/>
        </p:nvSpPr>
        <p:spPr bwMode="auto">
          <a:xfrm>
            <a:off x="6588125" y="6265863"/>
            <a:ext cx="86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JTree </a:t>
            </a:r>
          </a:p>
        </p:txBody>
      </p:sp>
      <p:sp>
        <p:nvSpPr>
          <p:cNvPr id="57355" name="Rectangle 13"/>
          <p:cNvSpPr>
            <a:spLocks noChangeArrowheads="1"/>
          </p:cNvSpPr>
          <p:nvPr/>
        </p:nvSpPr>
        <p:spPr bwMode="auto">
          <a:xfrm>
            <a:off x="1331913" y="692150"/>
            <a:ext cx="6154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a:t>Swing</a:t>
            </a:r>
            <a:r>
              <a:rPr lang="zh-CN" altLang="en-US" sz="4000" b="1"/>
              <a:t>组件</a:t>
            </a:r>
            <a:r>
              <a:rPr lang="en-US" altLang="zh-CN" sz="4000" b="1"/>
              <a:t>—</a:t>
            </a:r>
            <a:r>
              <a:rPr lang="zh-CN" altLang="en-US" sz="4000" b="1"/>
              <a:t>其他常用组件</a:t>
            </a:r>
          </a:p>
        </p:txBody>
      </p:sp>
      <p:pic>
        <p:nvPicPr>
          <p:cNvPr id="57356" name="Picture 14" descr="An uneditable combo 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2133600"/>
            <a:ext cx="137953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7" name="Rectangle 15"/>
          <p:cNvSpPr>
            <a:spLocks noChangeArrowheads="1"/>
          </p:cNvSpPr>
          <p:nvPr/>
        </p:nvSpPr>
        <p:spPr bwMode="auto">
          <a:xfrm>
            <a:off x="7092950" y="3170238"/>
            <a:ext cx="160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JComboBox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500865F-D717-4951-B264-8CAF7550CD78}" type="slidenum">
              <a:rPr lang="en-US" altLang="zh-CN" sz="1400" smtClean="0">
                <a:solidFill>
                  <a:schemeClr val="bg2"/>
                </a:solidFill>
                <a:latin typeface="Arial" pitchFamily="34" charset="0"/>
              </a:rPr>
              <a:pPr eaLnBrk="1" hangingPunct="1"/>
              <a:t>54</a:t>
            </a:fld>
            <a:endParaRPr lang="en-US" altLang="zh-CN" sz="1400" smtClean="0">
              <a:solidFill>
                <a:schemeClr val="bg2"/>
              </a:solidFill>
              <a:latin typeface="Arial" pitchFamily="34" charset="0"/>
            </a:endParaRPr>
          </a:p>
        </p:txBody>
      </p:sp>
      <p:pic>
        <p:nvPicPr>
          <p:cNvPr id="58371" name="Picture 6" descr="A standard 1.4 open dialog shown in the Java look and f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076700"/>
            <a:ext cx="390207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7"/>
          <p:cNvSpPr>
            <a:spLocks noChangeArrowheads="1"/>
          </p:cNvSpPr>
          <p:nvPr/>
        </p:nvSpPr>
        <p:spPr bwMode="auto">
          <a:xfrm>
            <a:off x="5580063" y="6265863"/>
            <a:ext cx="169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JFileChooser </a:t>
            </a:r>
          </a:p>
        </p:txBody>
      </p:sp>
      <p:pic>
        <p:nvPicPr>
          <p:cNvPr id="58373" name="Picture 8" descr="MenuLookDe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424815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9"/>
          <p:cNvSpPr>
            <a:spLocks noChangeArrowheads="1"/>
          </p:cNvSpPr>
          <p:nvPr/>
        </p:nvSpPr>
        <p:spPr bwMode="auto">
          <a:xfrm>
            <a:off x="1619250" y="4249738"/>
            <a:ext cx="1017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JMenu </a:t>
            </a:r>
          </a:p>
        </p:txBody>
      </p:sp>
      <p:sp>
        <p:nvSpPr>
          <p:cNvPr id="58375" name="Rectangle 10"/>
          <p:cNvSpPr>
            <a:spLocks noChangeArrowheads="1"/>
          </p:cNvSpPr>
          <p:nvPr/>
        </p:nvSpPr>
        <p:spPr bwMode="auto">
          <a:xfrm>
            <a:off x="1331913" y="692150"/>
            <a:ext cx="64087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其他常用组件</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7CE11C3-2CD4-442E-8CBE-402B754CC289}" type="slidenum">
              <a:rPr lang="en-US" altLang="zh-CN" sz="1400" smtClean="0">
                <a:solidFill>
                  <a:schemeClr val="bg2"/>
                </a:solidFill>
                <a:latin typeface="Arial" pitchFamily="34" charset="0"/>
              </a:rPr>
              <a:pPr eaLnBrk="1" hangingPunct="1"/>
              <a:t>55</a:t>
            </a:fld>
            <a:endParaRPr lang="en-US" altLang="zh-CN" sz="1400" smtClean="0">
              <a:solidFill>
                <a:schemeClr val="bg2"/>
              </a:solidFill>
              <a:latin typeface="Arial" pitchFamily="34" charset="0"/>
            </a:endParaRPr>
          </a:p>
        </p:txBody>
      </p:sp>
      <p:sp>
        <p:nvSpPr>
          <p:cNvPr id="59395" name="Rectangle 9"/>
          <p:cNvSpPr>
            <a:spLocks noChangeArrowheads="1"/>
          </p:cNvSpPr>
          <p:nvPr/>
        </p:nvSpPr>
        <p:spPr bwMode="auto">
          <a:xfrm>
            <a:off x="1331913" y="692150"/>
            <a:ext cx="5545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其他组件</a:t>
            </a:r>
          </a:p>
        </p:txBody>
      </p:sp>
      <p:pic>
        <p:nvPicPr>
          <p:cNvPr id="593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16113"/>
            <a:ext cx="260667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11"/>
          <p:cNvSpPr>
            <a:spLocks noChangeArrowheads="1"/>
          </p:cNvSpPr>
          <p:nvPr/>
        </p:nvSpPr>
        <p:spPr bwMode="auto">
          <a:xfrm>
            <a:off x="755650" y="4537075"/>
            <a:ext cx="191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JColorChooser </a:t>
            </a:r>
          </a:p>
        </p:txBody>
      </p:sp>
      <p:pic>
        <p:nvPicPr>
          <p:cNvPr id="5939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133600"/>
            <a:ext cx="199707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Rectangle 13"/>
          <p:cNvSpPr>
            <a:spLocks noChangeArrowheads="1"/>
          </p:cNvSpPr>
          <p:nvPr/>
        </p:nvSpPr>
        <p:spPr bwMode="auto">
          <a:xfrm>
            <a:off x="4049713" y="3246438"/>
            <a:ext cx="173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JProgressBar </a:t>
            </a:r>
          </a:p>
        </p:txBody>
      </p:sp>
      <p:pic>
        <p:nvPicPr>
          <p:cNvPr id="5940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2420938"/>
            <a:ext cx="1600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Rectangle 15"/>
          <p:cNvSpPr>
            <a:spLocks noChangeArrowheads="1"/>
          </p:cNvSpPr>
          <p:nvPr/>
        </p:nvSpPr>
        <p:spPr bwMode="auto">
          <a:xfrm>
            <a:off x="7092950" y="4105275"/>
            <a:ext cx="917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JSlide </a:t>
            </a:r>
          </a:p>
        </p:txBody>
      </p:sp>
      <p:pic>
        <p:nvPicPr>
          <p:cNvPr id="59402" name="Picture 16" descr="Java look and feel spinn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5013325"/>
            <a:ext cx="19446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Rectangle 17"/>
          <p:cNvSpPr>
            <a:spLocks noChangeArrowheads="1"/>
          </p:cNvSpPr>
          <p:nvPr/>
        </p:nvSpPr>
        <p:spPr bwMode="auto">
          <a:xfrm>
            <a:off x="4787900" y="5834063"/>
            <a:ext cx="1241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JSpinner </a:t>
            </a:r>
          </a:p>
        </p:txBody>
      </p:sp>
      <p:sp>
        <p:nvSpPr>
          <p:cNvPr id="12"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smtClean="0">
                <a:solidFill>
                  <a:srgbClr val="C0C0C0"/>
                </a:solidFill>
                <a:ea typeface="楷体_GB2312"/>
                <a:cs typeface="楷体_GB2312"/>
              </a:rPr>
              <a:t>8-15</a:t>
            </a:r>
            <a:r>
              <a:rPr lang="zh-CN" altLang="en-US" sz="1400" dirty="0" smtClean="0">
                <a:solidFill>
                  <a:srgbClr val="C0C0C0"/>
                </a:solidFill>
                <a:ea typeface="楷体_GB2312"/>
                <a:cs typeface="楷体_GB2312"/>
              </a:rPr>
              <a:t>、</a:t>
            </a:r>
            <a:r>
              <a:rPr lang="en-US" altLang="zh-CN" sz="1400" dirty="0" smtClean="0">
                <a:solidFill>
                  <a:srgbClr val="C0C0C0"/>
                </a:solidFill>
                <a:ea typeface="楷体_GB2312"/>
                <a:cs typeface="楷体_GB2312"/>
              </a:rPr>
              <a:t>16</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2"/>
                                        </p:tgtEl>
                                        <p:attrNameLst>
                                          <p:attrName>ppt_x</p:attrName>
                                          <p:attrName>ppt_y</p:attrName>
                                        </p:attrNameLst>
                                      </p:cBhvr>
                                    </p:animMotion>
                                    <p:animRot by="1500000">
                                      <p:cBhvr>
                                        <p:cTn id="7" dur="125" fill="hold">
                                          <p:stCondLst>
                                            <p:cond delay="0"/>
                                          </p:stCondLst>
                                        </p:cTn>
                                        <p:tgtEl>
                                          <p:spTgt spid="12"/>
                                        </p:tgtEl>
                                        <p:attrNameLst>
                                          <p:attrName>r</p:attrName>
                                        </p:attrNameLst>
                                      </p:cBhvr>
                                    </p:animRot>
                                    <p:animRot by="-1500000">
                                      <p:cBhvr>
                                        <p:cTn id="8" dur="125" fill="hold">
                                          <p:stCondLst>
                                            <p:cond delay="125"/>
                                          </p:stCondLst>
                                        </p:cTn>
                                        <p:tgtEl>
                                          <p:spTgt spid="12"/>
                                        </p:tgtEl>
                                        <p:attrNameLst>
                                          <p:attrName>r</p:attrName>
                                        </p:attrNameLst>
                                      </p:cBhvr>
                                    </p:animRot>
                                    <p:animRot by="-1500000">
                                      <p:cBhvr>
                                        <p:cTn id="9" dur="125" fill="hold">
                                          <p:stCondLst>
                                            <p:cond delay="250"/>
                                          </p:stCondLst>
                                        </p:cTn>
                                        <p:tgtEl>
                                          <p:spTgt spid="12"/>
                                        </p:tgtEl>
                                        <p:attrNameLst>
                                          <p:attrName>r</p:attrName>
                                        </p:attrNameLst>
                                      </p:cBhvr>
                                    </p:animRot>
                                    <p:animRot by="1500000">
                                      <p:cBhvr>
                                        <p:cTn id="10" dur="125" fill="hold">
                                          <p:stCondLst>
                                            <p:cond delay="375"/>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50D6D3C-DBC2-4C32-BF56-BC75AC74FC68}" type="slidenum">
              <a:rPr lang="en-US" altLang="zh-CN" sz="1400" smtClean="0">
                <a:solidFill>
                  <a:schemeClr val="bg2"/>
                </a:solidFill>
                <a:latin typeface="Arial" pitchFamily="34" charset="0"/>
              </a:rPr>
              <a:pPr eaLnBrk="1" hangingPunct="1"/>
              <a:t>6</a:t>
            </a:fld>
            <a:endParaRPr lang="en-US" altLang="zh-CN" sz="1400" smtClean="0">
              <a:solidFill>
                <a:schemeClr val="bg2"/>
              </a:solidFill>
              <a:latin typeface="Arial" pitchFamily="34" charset="0"/>
            </a:endParaRPr>
          </a:p>
        </p:txBody>
      </p:sp>
      <p:sp>
        <p:nvSpPr>
          <p:cNvPr id="8195" name="Text Box 2"/>
          <p:cNvSpPr txBox="1">
            <a:spLocks noChangeArrowheads="1"/>
          </p:cNvSpPr>
          <p:nvPr/>
        </p:nvSpPr>
        <p:spPr bwMode="auto">
          <a:xfrm>
            <a:off x="1258888" y="620713"/>
            <a:ext cx="4264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Swing</a:t>
            </a:r>
            <a:r>
              <a:rPr lang="zh-CN" altLang="en-US" sz="4000" b="1"/>
              <a:t>简介</a:t>
            </a:r>
          </a:p>
        </p:txBody>
      </p:sp>
      <p:sp>
        <p:nvSpPr>
          <p:cNvPr id="8196" name="Text Box 3"/>
          <p:cNvSpPr txBox="1">
            <a:spLocks noChangeArrowheads="1"/>
          </p:cNvSpPr>
          <p:nvPr/>
        </p:nvSpPr>
        <p:spPr bwMode="auto">
          <a:xfrm>
            <a:off x="900113" y="1571625"/>
            <a:ext cx="7775575" cy="445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defRPr kumimoji="1" sz="2400">
                <a:solidFill>
                  <a:schemeClr val="tx1"/>
                </a:solidFill>
                <a:latin typeface="Times New Roman" pitchFamily="18" charset="0"/>
                <a:ea typeface="宋体" pitchFamily="2" charset="-122"/>
              </a:defRPr>
            </a:lvl1pPr>
            <a:lvl2pPr marL="812800" indent="-35560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buFont typeface="Wingdings" pitchFamily="2" charset="2"/>
              <a:buChar char="u"/>
            </a:pPr>
            <a:r>
              <a:rPr lang="en-US" altLang="zh-CN" b="1" dirty="0">
                <a:solidFill>
                  <a:schemeClr val="accent2"/>
                </a:solidFill>
              </a:rPr>
              <a:t>Swing</a:t>
            </a:r>
            <a:r>
              <a:rPr lang="zh-CN" altLang="en-US" b="1" dirty="0">
                <a:solidFill>
                  <a:schemeClr val="accent2"/>
                </a:solidFill>
              </a:rPr>
              <a:t>中的所有组件全部用</a:t>
            </a:r>
            <a:r>
              <a:rPr lang="en-US" altLang="zh-CN" b="1" dirty="0">
                <a:solidFill>
                  <a:schemeClr val="accent2"/>
                </a:solidFill>
              </a:rPr>
              <a:t>Java</a:t>
            </a:r>
            <a:r>
              <a:rPr lang="zh-CN" altLang="en-US" b="1" dirty="0">
                <a:solidFill>
                  <a:schemeClr val="accent2"/>
                </a:solidFill>
              </a:rPr>
              <a:t>语言实现（轻量级）。</a:t>
            </a:r>
          </a:p>
          <a:p>
            <a:pPr eaLnBrk="1" hangingPunct="1">
              <a:lnSpc>
                <a:spcPct val="130000"/>
              </a:lnSpc>
              <a:buFont typeface="Wingdings" pitchFamily="2" charset="2"/>
              <a:buChar char="u"/>
            </a:pPr>
            <a:r>
              <a:rPr lang="zh-CN" altLang="en-US" b="1" dirty="0">
                <a:solidFill>
                  <a:schemeClr val="accent2"/>
                </a:solidFill>
              </a:rPr>
              <a:t>采用分离模型：组件及与组件相关的</a:t>
            </a:r>
            <a:r>
              <a:rPr lang="zh-CN" altLang="en-US" b="1" dirty="0" smtClean="0">
                <a:solidFill>
                  <a:schemeClr val="accent2"/>
                </a:solidFill>
              </a:rPr>
              <a:t>数据模型</a:t>
            </a:r>
            <a:r>
              <a:rPr lang="zh-CN" altLang="en-US" dirty="0" smtClean="0"/>
              <a:t>。</a:t>
            </a:r>
            <a:endParaRPr lang="zh-CN" altLang="en-US" b="1" dirty="0">
              <a:solidFill>
                <a:schemeClr val="accent2"/>
              </a:solidFill>
            </a:endParaRPr>
          </a:p>
          <a:p>
            <a:pPr eaLnBrk="1" hangingPunct="1">
              <a:lnSpc>
                <a:spcPct val="130000"/>
              </a:lnSpc>
              <a:buFont typeface="Wingdings" pitchFamily="2" charset="2"/>
              <a:buChar char="u"/>
            </a:pPr>
            <a:r>
              <a:rPr lang="zh-CN" altLang="en-US" b="1" dirty="0">
                <a:solidFill>
                  <a:schemeClr val="accent2"/>
                </a:solidFill>
              </a:rPr>
              <a:t>可设置的组件外观感觉（</a:t>
            </a:r>
            <a:r>
              <a:rPr lang="en-US" altLang="zh-CN" b="1" dirty="0">
                <a:solidFill>
                  <a:schemeClr val="accent2"/>
                </a:solidFill>
              </a:rPr>
              <a:t>Look &amp; Feel </a:t>
            </a:r>
            <a:r>
              <a:rPr lang="zh-CN" altLang="en-US" b="1" dirty="0">
                <a:solidFill>
                  <a:schemeClr val="accent2"/>
                </a:solidFill>
              </a:rPr>
              <a:t>）。</a:t>
            </a:r>
          </a:p>
          <a:p>
            <a:pPr eaLnBrk="1" hangingPunct="1">
              <a:lnSpc>
                <a:spcPct val="130000"/>
              </a:lnSpc>
              <a:buFont typeface="Wingdings" pitchFamily="2" charset="2"/>
              <a:buChar char="u"/>
            </a:pPr>
            <a:r>
              <a:rPr lang="zh-CN" altLang="en-US" b="1" dirty="0">
                <a:solidFill>
                  <a:schemeClr val="accent2"/>
                </a:solidFill>
              </a:rPr>
              <a:t>与</a:t>
            </a:r>
            <a:r>
              <a:rPr lang="en-US" altLang="zh-CN" b="1" dirty="0">
                <a:solidFill>
                  <a:schemeClr val="accent2"/>
                </a:solidFill>
              </a:rPr>
              <a:t>AWT</a:t>
            </a:r>
            <a:r>
              <a:rPr lang="zh-CN" altLang="en-US" b="1" dirty="0">
                <a:solidFill>
                  <a:schemeClr val="accent2"/>
                </a:solidFill>
              </a:rPr>
              <a:t>相比提供更丰富的</a:t>
            </a:r>
            <a:r>
              <a:rPr lang="en-US" altLang="zh-CN" b="1" dirty="0">
                <a:solidFill>
                  <a:schemeClr val="accent2"/>
                </a:solidFill>
              </a:rPr>
              <a:t>GUI</a:t>
            </a:r>
            <a:r>
              <a:rPr lang="zh-CN" altLang="en-US" b="1" dirty="0">
                <a:solidFill>
                  <a:schemeClr val="accent2"/>
                </a:solidFill>
              </a:rPr>
              <a:t>组件，引入新的特征，并提供更丰富的功能。例如：</a:t>
            </a:r>
            <a:endParaRPr lang="en-US" altLang="zh-CN" b="1" dirty="0">
              <a:solidFill>
                <a:schemeClr val="accent2"/>
              </a:solidFill>
            </a:endParaRPr>
          </a:p>
          <a:p>
            <a:pPr lvl="1" eaLnBrk="1" hangingPunct="1">
              <a:lnSpc>
                <a:spcPct val="130000"/>
              </a:lnSpc>
              <a:buFont typeface="Wingdings" pitchFamily="2" charset="2"/>
              <a:buChar char="Ø"/>
            </a:pPr>
            <a:r>
              <a:rPr lang="zh-CN" altLang="en-US" sz="2000" b="1" dirty="0">
                <a:solidFill>
                  <a:schemeClr val="accent2"/>
                </a:solidFill>
              </a:rPr>
              <a:t>高层组件集合，如表格</a:t>
            </a:r>
            <a:r>
              <a:rPr lang="en-US" altLang="zh-CN" sz="2000" b="1" dirty="0" err="1">
                <a:solidFill>
                  <a:schemeClr val="accent2"/>
                </a:solidFill>
              </a:rPr>
              <a:t>JTable</a:t>
            </a:r>
            <a:r>
              <a:rPr lang="zh-CN" altLang="en-US" sz="2000" b="1" dirty="0">
                <a:solidFill>
                  <a:schemeClr val="accent2"/>
                </a:solidFill>
              </a:rPr>
              <a:t>、树</a:t>
            </a:r>
            <a:r>
              <a:rPr lang="en-US" altLang="zh-CN" sz="2000" b="1" dirty="0" err="1">
                <a:solidFill>
                  <a:schemeClr val="accent2"/>
                </a:solidFill>
              </a:rPr>
              <a:t>JTree</a:t>
            </a:r>
            <a:r>
              <a:rPr lang="zh-CN" altLang="en-US" sz="2000" b="1" dirty="0">
                <a:solidFill>
                  <a:schemeClr val="accent2"/>
                </a:solidFill>
              </a:rPr>
              <a:t>；</a:t>
            </a:r>
            <a:endParaRPr lang="en-US" altLang="zh-CN" sz="2000" b="1" dirty="0">
              <a:solidFill>
                <a:schemeClr val="accent2"/>
              </a:solidFill>
            </a:endParaRPr>
          </a:p>
          <a:p>
            <a:pPr lvl="1" eaLnBrk="1" hangingPunct="1">
              <a:lnSpc>
                <a:spcPct val="130000"/>
              </a:lnSpc>
              <a:buFont typeface="Wingdings" pitchFamily="2" charset="2"/>
              <a:buChar char="Ø"/>
            </a:pPr>
            <a:r>
              <a:rPr lang="zh-CN" altLang="en-US" sz="2000" b="1" dirty="0">
                <a:solidFill>
                  <a:schemeClr val="accent2"/>
                </a:solidFill>
              </a:rPr>
              <a:t>都实现了</a:t>
            </a:r>
            <a:r>
              <a:rPr lang="en-US" altLang="zh-CN" sz="2000" b="1" dirty="0">
                <a:solidFill>
                  <a:schemeClr val="accent2"/>
                </a:solidFill>
              </a:rPr>
              <a:t>Accessible</a:t>
            </a:r>
            <a:r>
              <a:rPr lang="zh-CN" altLang="en-US" sz="2000" b="1" dirty="0">
                <a:solidFill>
                  <a:schemeClr val="accent2"/>
                </a:solidFill>
              </a:rPr>
              <a:t>接口；</a:t>
            </a:r>
            <a:endParaRPr lang="en-US" altLang="zh-CN" sz="2000" b="1" dirty="0">
              <a:solidFill>
                <a:schemeClr val="accent2"/>
              </a:solidFill>
            </a:endParaRPr>
          </a:p>
          <a:p>
            <a:pPr lvl="1" eaLnBrk="1" hangingPunct="1">
              <a:lnSpc>
                <a:spcPct val="130000"/>
              </a:lnSpc>
              <a:buFont typeface="Wingdings" pitchFamily="2" charset="2"/>
              <a:buChar char="Ø"/>
            </a:pPr>
            <a:r>
              <a:rPr lang="zh-CN" altLang="en-US" sz="2000" b="1" dirty="0">
                <a:solidFill>
                  <a:schemeClr val="accent2"/>
                </a:solidFill>
              </a:rPr>
              <a:t>支持键盘代替鼠标；</a:t>
            </a:r>
            <a:endParaRPr lang="en-US" altLang="zh-CN" sz="2000" b="1" dirty="0">
              <a:solidFill>
                <a:schemeClr val="accent2"/>
              </a:solidFill>
            </a:endParaRPr>
          </a:p>
          <a:p>
            <a:pPr lvl="1" eaLnBrk="1" hangingPunct="1">
              <a:lnSpc>
                <a:spcPct val="130000"/>
              </a:lnSpc>
              <a:buFont typeface="Wingdings" pitchFamily="2" charset="2"/>
              <a:buChar char="Ø"/>
            </a:pPr>
            <a:r>
              <a:rPr lang="zh-CN" altLang="en-US" sz="2000" b="1" dirty="0">
                <a:solidFill>
                  <a:schemeClr val="accent2"/>
                </a:solidFill>
              </a:rPr>
              <a:t>设置边框；</a:t>
            </a:r>
            <a:endParaRPr lang="en-US" altLang="zh-CN" sz="2000" b="1" dirty="0">
              <a:solidFill>
                <a:schemeClr val="accent2"/>
              </a:solidFill>
            </a:endParaRPr>
          </a:p>
          <a:p>
            <a:pPr lvl="1" eaLnBrk="1" hangingPunct="1">
              <a:lnSpc>
                <a:spcPct val="130000"/>
              </a:lnSpc>
              <a:buFont typeface="Wingdings" pitchFamily="2" charset="2"/>
              <a:buChar char="Ø"/>
            </a:pPr>
            <a:r>
              <a:rPr lang="zh-CN" altLang="en-US" sz="2000" b="1" dirty="0">
                <a:solidFill>
                  <a:schemeClr val="accent2"/>
                </a:solidFill>
              </a:rPr>
              <a:t>使用图标。</a:t>
            </a:r>
            <a:endParaRPr lang="en-US" altLang="zh-CN" sz="2000" b="1" dirty="0">
              <a:solidFill>
                <a:schemeClr val="accent2"/>
              </a:solidFill>
            </a:endParaRPr>
          </a:p>
        </p:txBody>
      </p:sp>
      <p:sp>
        <p:nvSpPr>
          <p:cNvPr id="8197" name="Text Box 4"/>
          <p:cNvSpPr txBox="1">
            <a:spLocks noChangeArrowheads="1"/>
          </p:cNvSpPr>
          <p:nvPr/>
        </p:nvSpPr>
        <p:spPr bwMode="auto">
          <a:xfrm>
            <a:off x="152400" y="1066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6C013DD-F2DB-4448-84A9-A22B0DA0E4AE}" type="slidenum">
              <a:rPr lang="en-US" altLang="zh-CN" sz="1400" smtClean="0">
                <a:solidFill>
                  <a:schemeClr val="bg2"/>
                </a:solidFill>
                <a:latin typeface="Arial" pitchFamily="34" charset="0"/>
              </a:rPr>
              <a:pPr eaLnBrk="1" hangingPunct="1"/>
              <a:t>7</a:t>
            </a:fld>
            <a:endParaRPr lang="en-US" altLang="zh-CN" sz="1400" smtClean="0">
              <a:solidFill>
                <a:schemeClr val="bg2"/>
              </a:solidFill>
              <a:latin typeface="Arial" pitchFamily="34" charset="0"/>
            </a:endParaRPr>
          </a:p>
        </p:txBody>
      </p:sp>
      <p:sp>
        <p:nvSpPr>
          <p:cNvPr id="9219" name="Text Box 2"/>
          <p:cNvSpPr txBox="1">
            <a:spLocks noChangeArrowheads="1"/>
          </p:cNvSpPr>
          <p:nvPr/>
        </p:nvSpPr>
        <p:spPr bwMode="auto">
          <a:xfrm>
            <a:off x="1258888" y="609600"/>
            <a:ext cx="59769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Swing</a:t>
            </a:r>
            <a:r>
              <a:rPr lang="zh-CN" altLang="en-US" sz="4000" b="1"/>
              <a:t>组件类层次</a:t>
            </a:r>
          </a:p>
        </p:txBody>
      </p:sp>
      <p:sp>
        <p:nvSpPr>
          <p:cNvPr id="9220" name="Text Box 3"/>
          <p:cNvSpPr txBox="1">
            <a:spLocks noChangeArrowheads="1"/>
          </p:cNvSpPr>
          <p:nvPr/>
        </p:nvSpPr>
        <p:spPr bwMode="auto">
          <a:xfrm>
            <a:off x="838200" y="1600200"/>
            <a:ext cx="2271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java.awt.Container</a:t>
            </a:r>
          </a:p>
        </p:txBody>
      </p:sp>
      <p:sp>
        <p:nvSpPr>
          <p:cNvPr id="9221" name="Text Box 4"/>
          <p:cNvSpPr txBox="1">
            <a:spLocks noChangeArrowheads="1"/>
          </p:cNvSpPr>
          <p:nvPr/>
        </p:nvSpPr>
        <p:spPr bwMode="auto">
          <a:xfrm>
            <a:off x="762000" y="2384425"/>
            <a:ext cx="292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javax.swing.JComponent</a:t>
            </a:r>
          </a:p>
        </p:txBody>
      </p:sp>
      <p:sp>
        <p:nvSpPr>
          <p:cNvPr id="9222" name="Text Box 5"/>
          <p:cNvSpPr txBox="1">
            <a:spLocks noChangeArrowheads="1"/>
          </p:cNvSpPr>
          <p:nvPr/>
        </p:nvSpPr>
        <p:spPr bwMode="auto">
          <a:xfrm>
            <a:off x="1981200" y="3124200"/>
            <a:ext cx="20748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JTextComponent</a:t>
            </a:r>
          </a:p>
          <a:p>
            <a:pPr eaLnBrk="1" hangingPunct="1"/>
            <a:endParaRPr lang="en-US" altLang="zh-CN" sz="2000" b="1"/>
          </a:p>
          <a:p>
            <a:pPr eaLnBrk="1" hangingPunct="1"/>
            <a:endParaRPr lang="en-US" altLang="zh-CN" sz="2000" b="1"/>
          </a:p>
          <a:p>
            <a:pPr eaLnBrk="1" hangingPunct="1"/>
            <a:r>
              <a:rPr lang="en-US" altLang="zh-CN" sz="2000" b="1"/>
              <a:t>AbstractButton</a:t>
            </a:r>
          </a:p>
          <a:p>
            <a:pPr eaLnBrk="1" hangingPunct="1"/>
            <a:endParaRPr lang="en-US" altLang="zh-CN" sz="2000" b="1"/>
          </a:p>
          <a:p>
            <a:pPr eaLnBrk="1" hangingPunct="1"/>
            <a:r>
              <a:rPr lang="en-US" altLang="zh-CN" sz="2000" b="1"/>
              <a:t>JPanel</a:t>
            </a:r>
          </a:p>
          <a:p>
            <a:pPr eaLnBrk="1" hangingPunct="1"/>
            <a:r>
              <a:rPr lang="en-US" altLang="zh-CN" sz="2000" b="1"/>
              <a:t>JComboBox</a:t>
            </a:r>
          </a:p>
          <a:p>
            <a:pPr eaLnBrk="1" hangingPunct="1"/>
            <a:r>
              <a:rPr lang="en-US" altLang="zh-CN" sz="2000" b="1"/>
              <a:t>JLabel</a:t>
            </a:r>
          </a:p>
          <a:p>
            <a:pPr eaLnBrk="1" hangingPunct="1"/>
            <a:r>
              <a:rPr lang="en-US" altLang="zh-CN" sz="2000" b="1"/>
              <a:t>JTree</a:t>
            </a:r>
          </a:p>
          <a:p>
            <a:pPr eaLnBrk="1" hangingPunct="1"/>
            <a:r>
              <a:rPr lang="en-US" altLang="zh-CN" sz="2000" b="1"/>
              <a:t>…</a:t>
            </a:r>
          </a:p>
        </p:txBody>
      </p:sp>
      <p:sp>
        <p:nvSpPr>
          <p:cNvPr id="9223" name="Text Box 6"/>
          <p:cNvSpPr txBox="1">
            <a:spLocks noChangeArrowheads="1"/>
          </p:cNvSpPr>
          <p:nvPr/>
        </p:nvSpPr>
        <p:spPr bwMode="auto">
          <a:xfrm>
            <a:off x="4343400" y="2819400"/>
            <a:ext cx="13954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JTextArea</a:t>
            </a:r>
          </a:p>
          <a:p>
            <a:pPr eaLnBrk="1" hangingPunct="1"/>
            <a:r>
              <a:rPr lang="en-US" altLang="zh-CN" sz="2000" b="1"/>
              <a:t>JTextField</a:t>
            </a:r>
          </a:p>
          <a:p>
            <a:pPr eaLnBrk="1" hangingPunct="1"/>
            <a:r>
              <a:rPr lang="en-US" altLang="zh-CN" sz="2000" b="1"/>
              <a:t>JEditPane</a:t>
            </a:r>
          </a:p>
        </p:txBody>
      </p:sp>
      <p:sp>
        <p:nvSpPr>
          <p:cNvPr id="9224" name="Text Box 7"/>
          <p:cNvSpPr txBox="1">
            <a:spLocks noChangeArrowheads="1"/>
          </p:cNvSpPr>
          <p:nvPr/>
        </p:nvSpPr>
        <p:spPr bwMode="auto">
          <a:xfrm>
            <a:off x="6096000" y="31242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JPasswordField</a:t>
            </a:r>
          </a:p>
        </p:txBody>
      </p:sp>
      <p:sp>
        <p:nvSpPr>
          <p:cNvPr id="9225" name="Text Box 8"/>
          <p:cNvSpPr txBox="1">
            <a:spLocks noChangeArrowheads="1"/>
          </p:cNvSpPr>
          <p:nvPr/>
        </p:nvSpPr>
        <p:spPr bwMode="auto">
          <a:xfrm>
            <a:off x="4495800" y="3810000"/>
            <a:ext cx="17922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JToggleButton</a:t>
            </a:r>
          </a:p>
          <a:p>
            <a:pPr eaLnBrk="1" hangingPunct="1"/>
            <a:r>
              <a:rPr lang="en-US" altLang="zh-CN" sz="2000" b="1"/>
              <a:t>JButton</a:t>
            </a:r>
          </a:p>
          <a:p>
            <a:pPr eaLnBrk="1" hangingPunct="1"/>
            <a:r>
              <a:rPr lang="en-US" altLang="zh-CN" sz="2000" b="1"/>
              <a:t>JMeneItem</a:t>
            </a:r>
          </a:p>
        </p:txBody>
      </p:sp>
      <p:sp>
        <p:nvSpPr>
          <p:cNvPr id="9226" name="Text Box 9"/>
          <p:cNvSpPr txBox="1">
            <a:spLocks noChangeArrowheads="1"/>
          </p:cNvSpPr>
          <p:nvPr/>
        </p:nvSpPr>
        <p:spPr bwMode="auto">
          <a:xfrm>
            <a:off x="6629400" y="3643313"/>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JCheckBox</a:t>
            </a:r>
          </a:p>
          <a:p>
            <a:pPr eaLnBrk="1" hangingPunct="1"/>
            <a:r>
              <a:rPr lang="en-US" altLang="zh-CN" sz="2000" b="1"/>
              <a:t>JRadioButton</a:t>
            </a:r>
          </a:p>
        </p:txBody>
      </p:sp>
      <p:sp>
        <p:nvSpPr>
          <p:cNvPr id="9227" name="Line 10"/>
          <p:cNvSpPr>
            <a:spLocks noChangeShapeType="1"/>
          </p:cNvSpPr>
          <p:nvPr/>
        </p:nvSpPr>
        <p:spPr bwMode="auto">
          <a:xfrm>
            <a:off x="1828800" y="19812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8" name="Line 11"/>
          <p:cNvSpPr>
            <a:spLocks noChangeShapeType="1"/>
          </p:cNvSpPr>
          <p:nvPr/>
        </p:nvSpPr>
        <p:spPr bwMode="auto">
          <a:xfrm>
            <a:off x="1828800" y="2819400"/>
            <a:ext cx="0" cy="3276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9" name="Line 12"/>
          <p:cNvSpPr>
            <a:spLocks noChangeShapeType="1"/>
          </p:cNvSpPr>
          <p:nvPr/>
        </p:nvSpPr>
        <p:spPr bwMode="auto">
          <a:xfrm>
            <a:off x="1828800" y="2060575"/>
            <a:ext cx="23828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0" name="Line 13"/>
          <p:cNvSpPr>
            <a:spLocks noChangeShapeType="1"/>
          </p:cNvSpPr>
          <p:nvPr/>
        </p:nvSpPr>
        <p:spPr bwMode="auto">
          <a:xfrm>
            <a:off x="1828800" y="42672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1" name="Line 14"/>
          <p:cNvSpPr>
            <a:spLocks noChangeShapeType="1"/>
          </p:cNvSpPr>
          <p:nvPr/>
        </p:nvSpPr>
        <p:spPr bwMode="auto">
          <a:xfrm>
            <a:off x="1828800" y="48768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2" name="Line 15"/>
          <p:cNvSpPr>
            <a:spLocks noChangeShapeType="1"/>
          </p:cNvSpPr>
          <p:nvPr/>
        </p:nvSpPr>
        <p:spPr bwMode="auto">
          <a:xfrm>
            <a:off x="1828800" y="51816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3" name="Line 16"/>
          <p:cNvSpPr>
            <a:spLocks noChangeShapeType="1"/>
          </p:cNvSpPr>
          <p:nvPr/>
        </p:nvSpPr>
        <p:spPr bwMode="auto">
          <a:xfrm>
            <a:off x="1828800" y="54864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4" name="Line 17"/>
          <p:cNvSpPr>
            <a:spLocks noChangeShapeType="1"/>
          </p:cNvSpPr>
          <p:nvPr/>
        </p:nvSpPr>
        <p:spPr bwMode="auto">
          <a:xfrm>
            <a:off x="1828800" y="57912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5" name="Line 18"/>
          <p:cNvSpPr>
            <a:spLocks noChangeShapeType="1"/>
          </p:cNvSpPr>
          <p:nvPr/>
        </p:nvSpPr>
        <p:spPr bwMode="auto">
          <a:xfrm>
            <a:off x="1828800" y="60960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6" name="Line 19"/>
          <p:cNvSpPr>
            <a:spLocks noChangeShapeType="1"/>
          </p:cNvSpPr>
          <p:nvPr/>
        </p:nvSpPr>
        <p:spPr bwMode="auto">
          <a:xfrm flipV="1">
            <a:off x="3962400" y="3048000"/>
            <a:ext cx="3810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7" name="Line 20"/>
          <p:cNvSpPr>
            <a:spLocks noChangeShapeType="1"/>
          </p:cNvSpPr>
          <p:nvPr/>
        </p:nvSpPr>
        <p:spPr bwMode="auto">
          <a:xfrm flipV="1">
            <a:off x="3962400" y="3352800"/>
            <a:ext cx="3810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8" name="Line 21"/>
          <p:cNvSpPr>
            <a:spLocks noChangeShapeType="1"/>
          </p:cNvSpPr>
          <p:nvPr/>
        </p:nvSpPr>
        <p:spPr bwMode="auto">
          <a:xfrm>
            <a:off x="3962400" y="3505200"/>
            <a:ext cx="3810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9" name="Line 22"/>
          <p:cNvSpPr>
            <a:spLocks noChangeShapeType="1"/>
          </p:cNvSpPr>
          <p:nvPr/>
        </p:nvSpPr>
        <p:spPr bwMode="auto">
          <a:xfrm flipV="1">
            <a:off x="3810000" y="4038600"/>
            <a:ext cx="6858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0" name="Line 23"/>
          <p:cNvSpPr>
            <a:spLocks noChangeShapeType="1"/>
          </p:cNvSpPr>
          <p:nvPr/>
        </p:nvSpPr>
        <p:spPr bwMode="auto">
          <a:xfrm>
            <a:off x="3810000" y="4267200"/>
            <a:ext cx="7620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1" name="Line 24"/>
          <p:cNvSpPr>
            <a:spLocks noChangeShapeType="1"/>
          </p:cNvSpPr>
          <p:nvPr/>
        </p:nvSpPr>
        <p:spPr bwMode="auto">
          <a:xfrm>
            <a:off x="3810000" y="4343400"/>
            <a:ext cx="6858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2" name="Line 25"/>
          <p:cNvSpPr>
            <a:spLocks noChangeShapeType="1"/>
          </p:cNvSpPr>
          <p:nvPr/>
        </p:nvSpPr>
        <p:spPr bwMode="auto">
          <a:xfrm flipV="1">
            <a:off x="6248400" y="3886200"/>
            <a:ext cx="4572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3" name="Line 26"/>
          <p:cNvSpPr>
            <a:spLocks noChangeShapeType="1"/>
          </p:cNvSpPr>
          <p:nvPr/>
        </p:nvSpPr>
        <p:spPr bwMode="auto">
          <a:xfrm>
            <a:off x="6248400" y="4114800"/>
            <a:ext cx="457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4" name="Line 27"/>
          <p:cNvSpPr>
            <a:spLocks noChangeShapeType="1"/>
          </p:cNvSpPr>
          <p:nvPr/>
        </p:nvSpPr>
        <p:spPr bwMode="auto">
          <a:xfrm>
            <a:off x="5638800" y="33528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5" name="Line 12"/>
          <p:cNvSpPr>
            <a:spLocks noChangeShapeType="1"/>
          </p:cNvSpPr>
          <p:nvPr/>
        </p:nvSpPr>
        <p:spPr bwMode="auto">
          <a:xfrm>
            <a:off x="1828800" y="2349500"/>
            <a:ext cx="4111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6" name="Line 12"/>
          <p:cNvSpPr>
            <a:spLocks noChangeShapeType="1"/>
          </p:cNvSpPr>
          <p:nvPr/>
        </p:nvSpPr>
        <p:spPr bwMode="auto">
          <a:xfrm>
            <a:off x="1828800" y="33528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7" name="Text Box 7"/>
          <p:cNvSpPr txBox="1">
            <a:spLocks noChangeArrowheads="1"/>
          </p:cNvSpPr>
          <p:nvPr/>
        </p:nvSpPr>
        <p:spPr bwMode="auto">
          <a:xfrm>
            <a:off x="4140200" y="1844675"/>
            <a:ext cx="1101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Window</a:t>
            </a:r>
          </a:p>
        </p:txBody>
      </p:sp>
      <p:sp>
        <p:nvSpPr>
          <p:cNvPr id="9248" name="Text Box 7"/>
          <p:cNvSpPr txBox="1">
            <a:spLocks noChangeArrowheads="1"/>
          </p:cNvSpPr>
          <p:nvPr/>
        </p:nvSpPr>
        <p:spPr bwMode="auto">
          <a:xfrm>
            <a:off x="5867400" y="2133600"/>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Panel</a:t>
            </a:r>
          </a:p>
        </p:txBody>
      </p:sp>
      <p:sp>
        <p:nvSpPr>
          <p:cNvPr id="9249" name="Line 12"/>
          <p:cNvSpPr>
            <a:spLocks noChangeShapeType="1"/>
          </p:cNvSpPr>
          <p:nvPr/>
        </p:nvSpPr>
        <p:spPr bwMode="auto">
          <a:xfrm>
            <a:off x="5207000" y="2060575"/>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50" name="Line 12"/>
          <p:cNvSpPr>
            <a:spLocks noChangeShapeType="1"/>
          </p:cNvSpPr>
          <p:nvPr/>
        </p:nvSpPr>
        <p:spPr bwMode="auto">
          <a:xfrm>
            <a:off x="6588125" y="23495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51" name="Line 12"/>
          <p:cNvSpPr>
            <a:spLocks noChangeShapeType="1"/>
          </p:cNvSpPr>
          <p:nvPr/>
        </p:nvSpPr>
        <p:spPr bwMode="auto">
          <a:xfrm flipV="1">
            <a:off x="5857875" y="4606925"/>
            <a:ext cx="428625" cy="46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52" name="Text Box 9"/>
          <p:cNvSpPr txBox="1">
            <a:spLocks noChangeArrowheads="1"/>
          </p:cNvSpPr>
          <p:nvPr/>
        </p:nvSpPr>
        <p:spPr bwMode="auto">
          <a:xfrm>
            <a:off x="6215063" y="4429125"/>
            <a:ext cx="2876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JRadioButtonMenuItem</a:t>
            </a:r>
          </a:p>
          <a:p>
            <a:pPr eaLnBrk="1" hangingPunct="1"/>
            <a:r>
              <a:rPr lang="en-US" altLang="zh-CN" sz="2000" b="1"/>
              <a:t>JCheckBoxMenuItem</a:t>
            </a:r>
          </a:p>
          <a:p>
            <a:pPr eaLnBrk="1" hangingPunct="1"/>
            <a:r>
              <a:rPr lang="en-US" altLang="zh-CN" sz="2000" b="1"/>
              <a:t>JMenu</a:t>
            </a:r>
          </a:p>
        </p:txBody>
      </p:sp>
      <p:sp>
        <p:nvSpPr>
          <p:cNvPr id="9253" name="Line 12"/>
          <p:cNvSpPr>
            <a:spLocks noChangeShapeType="1"/>
          </p:cNvSpPr>
          <p:nvPr/>
        </p:nvSpPr>
        <p:spPr bwMode="auto">
          <a:xfrm>
            <a:off x="5857875" y="4713288"/>
            <a:ext cx="428625" cy="215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54" name="Line 12"/>
          <p:cNvSpPr>
            <a:spLocks noChangeShapeType="1"/>
          </p:cNvSpPr>
          <p:nvPr/>
        </p:nvSpPr>
        <p:spPr bwMode="auto">
          <a:xfrm>
            <a:off x="5786438" y="4786313"/>
            <a:ext cx="500062" cy="428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2E1E375-F9D2-42C2-818D-8A82474F1A40}" type="slidenum">
              <a:rPr lang="en-US" altLang="zh-CN" sz="1400" smtClean="0">
                <a:solidFill>
                  <a:schemeClr val="bg2"/>
                </a:solidFill>
                <a:latin typeface="Arial" pitchFamily="34" charset="0"/>
              </a:rPr>
              <a:pPr eaLnBrk="1" hangingPunct="1"/>
              <a:t>8</a:t>
            </a:fld>
            <a:endParaRPr lang="en-US" altLang="zh-CN" sz="1400" smtClean="0">
              <a:solidFill>
                <a:schemeClr val="bg2"/>
              </a:solidFill>
              <a:latin typeface="Arial" pitchFamily="34" charset="0"/>
            </a:endParaRPr>
          </a:p>
        </p:txBody>
      </p:sp>
      <p:sp>
        <p:nvSpPr>
          <p:cNvPr id="10243" name="Rectangle 2"/>
          <p:cNvSpPr>
            <a:spLocks noGrp="1" noChangeArrowheads="1"/>
          </p:cNvSpPr>
          <p:nvPr>
            <p:ph type="title"/>
          </p:nvPr>
        </p:nvSpPr>
        <p:spPr>
          <a:xfrm>
            <a:off x="1258888" y="661988"/>
            <a:ext cx="6919912" cy="679450"/>
          </a:xfrm>
        </p:spPr>
        <p:txBody>
          <a:bodyPr anchor="ctr"/>
          <a:lstStyle/>
          <a:p>
            <a:pPr eaLnBrk="1" hangingPunct="1"/>
            <a:r>
              <a:rPr lang="zh-CN" altLang="en-US" b="1" smtClean="0">
                <a:solidFill>
                  <a:schemeClr val="tx1"/>
                </a:solidFill>
                <a:latin typeface="Times New Roman" pitchFamily="18" charset="0"/>
              </a:rPr>
              <a:t>基于</a:t>
            </a:r>
            <a:r>
              <a:rPr lang="en-US" altLang="zh-CN" b="1" smtClean="0">
                <a:solidFill>
                  <a:schemeClr val="tx1"/>
                </a:solidFill>
                <a:latin typeface="Times New Roman" pitchFamily="18" charset="0"/>
              </a:rPr>
              <a:t>Swing</a:t>
            </a:r>
            <a:r>
              <a:rPr lang="zh-CN" altLang="en-US" b="1" smtClean="0">
                <a:solidFill>
                  <a:schemeClr val="tx1"/>
                </a:solidFill>
                <a:latin typeface="Times New Roman" pitchFamily="18" charset="0"/>
              </a:rPr>
              <a:t>的</a:t>
            </a:r>
            <a:r>
              <a:rPr lang="en-US" altLang="zh-CN" b="1" smtClean="0">
                <a:solidFill>
                  <a:schemeClr val="tx1"/>
                </a:solidFill>
                <a:latin typeface="Times New Roman" pitchFamily="18" charset="0"/>
              </a:rPr>
              <a:t>GUI</a:t>
            </a:r>
            <a:r>
              <a:rPr lang="zh-CN" altLang="en-US" b="1" smtClean="0">
                <a:solidFill>
                  <a:schemeClr val="tx1"/>
                </a:solidFill>
                <a:latin typeface="Times New Roman" pitchFamily="18" charset="0"/>
              </a:rPr>
              <a:t>设计步骤</a:t>
            </a:r>
            <a:r>
              <a:rPr lang="zh-CN" altLang="en-US" smtClean="0">
                <a:solidFill>
                  <a:schemeClr val="tx1"/>
                </a:solidFill>
              </a:rPr>
              <a:t> </a:t>
            </a:r>
          </a:p>
        </p:txBody>
      </p:sp>
      <p:sp>
        <p:nvSpPr>
          <p:cNvPr id="10244" name="Rectangle 3"/>
          <p:cNvSpPr>
            <a:spLocks noGrp="1" noChangeArrowheads="1"/>
          </p:cNvSpPr>
          <p:nvPr>
            <p:ph type="body" idx="1"/>
          </p:nvPr>
        </p:nvSpPr>
        <p:spPr>
          <a:xfrm>
            <a:off x="250825" y="1844675"/>
            <a:ext cx="4043363" cy="4171950"/>
          </a:xfrm>
        </p:spPr>
        <p:txBody>
          <a:bodyPr/>
          <a:lstStyle/>
          <a:p>
            <a:pPr eaLnBrk="1" hangingPunct="1"/>
            <a:r>
              <a:rPr lang="zh-CN" altLang="en-US" sz="2000" b="1" dirty="0" smtClean="0">
                <a:latin typeface="Times New Roman" pitchFamily="18" charset="0"/>
              </a:rPr>
              <a:t>引入</a:t>
            </a:r>
            <a:r>
              <a:rPr lang="en-US" altLang="zh-CN" sz="2000" b="1" dirty="0" smtClean="0">
                <a:latin typeface="Times New Roman" pitchFamily="18" charset="0"/>
              </a:rPr>
              <a:t>Swing </a:t>
            </a:r>
            <a:r>
              <a:rPr lang="zh-CN" altLang="en-US" sz="2000" b="1" dirty="0" smtClean="0">
                <a:latin typeface="Times New Roman" pitchFamily="18" charset="0"/>
              </a:rPr>
              <a:t>包及其它程序包 </a:t>
            </a:r>
          </a:p>
          <a:p>
            <a:pPr eaLnBrk="1" hangingPunct="1"/>
            <a:r>
              <a:rPr lang="zh-CN" altLang="en-US" sz="2000" b="1" dirty="0" smtClean="0">
                <a:latin typeface="Times New Roman" pitchFamily="18" charset="0"/>
              </a:rPr>
              <a:t>选择</a:t>
            </a:r>
            <a:r>
              <a:rPr lang="en-US" altLang="zh-CN" sz="2000" b="1" dirty="0" smtClean="0">
                <a:latin typeface="Times New Roman" pitchFamily="18" charset="0"/>
              </a:rPr>
              <a:t>GUI</a:t>
            </a:r>
            <a:r>
              <a:rPr lang="zh-CN" altLang="en-US" sz="2000" b="1" dirty="0" smtClean="0">
                <a:latin typeface="Times New Roman" pitchFamily="18" charset="0"/>
              </a:rPr>
              <a:t>的外观风格</a:t>
            </a:r>
            <a:r>
              <a:rPr lang="en-US" altLang="zh-CN" sz="2000" b="1" dirty="0" smtClean="0">
                <a:latin typeface="Times New Roman" pitchFamily="18" charset="0"/>
              </a:rPr>
              <a:t>L&amp;F </a:t>
            </a:r>
          </a:p>
          <a:p>
            <a:pPr eaLnBrk="1" hangingPunct="1"/>
            <a:r>
              <a:rPr lang="zh-CN" altLang="en-US" sz="2000" b="1" dirty="0" smtClean="0">
                <a:latin typeface="Times New Roman" pitchFamily="18" charset="0"/>
              </a:rPr>
              <a:t>创建并设置窗口容器 </a:t>
            </a:r>
          </a:p>
          <a:p>
            <a:pPr eaLnBrk="1" hangingPunct="1"/>
            <a:r>
              <a:rPr lang="zh-CN" altLang="en-US" sz="2000" b="1" dirty="0" smtClean="0">
                <a:latin typeface="Times New Roman" pitchFamily="18" charset="0"/>
              </a:rPr>
              <a:t>创建与添加</a:t>
            </a:r>
            <a:r>
              <a:rPr lang="en-US" altLang="zh-CN" sz="2000" b="1" dirty="0" smtClean="0">
                <a:latin typeface="Times New Roman" pitchFamily="18" charset="0"/>
              </a:rPr>
              <a:t>Swing</a:t>
            </a:r>
            <a:r>
              <a:rPr lang="zh-CN" altLang="en-US" sz="2000" b="1" dirty="0" smtClean="0">
                <a:latin typeface="Times New Roman" pitchFamily="18" charset="0"/>
              </a:rPr>
              <a:t>组件</a:t>
            </a:r>
          </a:p>
          <a:p>
            <a:pPr eaLnBrk="1" hangingPunct="1"/>
            <a:r>
              <a:rPr lang="zh-CN" altLang="en-US" sz="2000" b="1" dirty="0" smtClean="0">
                <a:latin typeface="Times New Roman" pitchFamily="18" charset="0"/>
              </a:rPr>
              <a:t>显示顶层容器，将整个</a:t>
            </a:r>
            <a:r>
              <a:rPr lang="en-US" altLang="zh-CN" sz="2000" b="1" dirty="0" smtClean="0">
                <a:latin typeface="Times New Roman" pitchFamily="18" charset="0"/>
              </a:rPr>
              <a:t>GUI</a:t>
            </a:r>
            <a:r>
              <a:rPr lang="zh-CN" altLang="en-US" sz="2000" b="1" dirty="0" smtClean="0">
                <a:latin typeface="Times New Roman" pitchFamily="18" charset="0"/>
              </a:rPr>
              <a:t>显示出来 </a:t>
            </a:r>
          </a:p>
        </p:txBody>
      </p:sp>
      <p:sp>
        <p:nvSpPr>
          <p:cNvPr id="10245" name="Line 5"/>
          <p:cNvSpPr>
            <a:spLocks noChangeShapeType="1"/>
          </p:cNvSpPr>
          <p:nvPr/>
        </p:nvSpPr>
        <p:spPr bwMode="auto">
          <a:xfrm flipV="1">
            <a:off x="3635896" y="1916113"/>
            <a:ext cx="215900" cy="73025"/>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6" name="Line 6"/>
          <p:cNvSpPr>
            <a:spLocks noChangeShapeType="1"/>
          </p:cNvSpPr>
          <p:nvPr/>
        </p:nvSpPr>
        <p:spPr bwMode="auto">
          <a:xfrm flipV="1">
            <a:off x="3419475" y="2708275"/>
            <a:ext cx="1152525" cy="73025"/>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Line 7"/>
          <p:cNvSpPr>
            <a:spLocks noChangeShapeType="1"/>
          </p:cNvSpPr>
          <p:nvPr/>
        </p:nvSpPr>
        <p:spPr bwMode="auto">
          <a:xfrm flipV="1">
            <a:off x="3347864" y="2997200"/>
            <a:ext cx="1223963" cy="144463"/>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8" name="Line 8"/>
          <p:cNvSpPr>
            <a:spLocks noChangeShapeType="1"/>
          </p:cNvSpPr>
          <p:nvPr/>
        </p:nvSpPr>
        <p:spPr bwMode="auto">
          <a:xfrm>
            <a:off x="3347864" y="3716338"/>
            <a:ext cx="1223963" cy="649287"/>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02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5084763"/>
            <a:ext cx="34750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3"/>
          <p:cNvSpPr txBox="1">
            <a:spLocks noChangeArrowheads="1"/>
          </p:cNvSpPr>
          <p:nvPr/>
        </p:nvSpPr>
        <p:spPr bwMode="auto">
          <a:xfrm>
            <a:off x="3779912" y="1773238"/>
            <a:ext cx="5291137"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200" b="1" dirty="0">
                <a:solidFill>
                  <a:srgbClr val="7F0055"/>
                </a:solidFill>
                <a:latin typeface="Courier New" pitchFamily="49" charset="0"/>
              </a:rPr>
              <a:t>import</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javax.swing</a:t>
            </a: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b="1" dirty="0">
                <a:solidFill>
                  <a:srgbClr val="7F0055"/>
                </a:solidFill>
                <a:latin typeface="Courier New" pitchFamily="49" charset="0"/>
              </a:rPr>
              <a:t>public</a:t>
            </a: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class</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HelloWorldSwing</a:t>
            </a: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public</a:t>
            </a: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static</a:t>
            </a: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void</a:t>
            </a:r>
            <a:r>
              <a:rPr lang="en-US" altLang="zh-CN" sz="1200" dirty="0">
                <a:solidFill>
                  <a:srgbClr val="000000"/>
                </a:solidFill>
                <a:latin typeface="Courier New" pitchFamily="49" charset="0"/>
              </a:rPr>
              <a:t> main(String[] </a:t>
            </a:r>
            <a:r>
              <a:rPr lang="en-US" altLang="zh-CN" sz="1200" dirty="0" err="1">
                <a:solidFill>
                  <a:srgbClr val="000000"/>
                </a:solidFill>
                <a:latin typeface="Courier New" pitchFamily="49" charset="0"/>
              </a:rPr>
              <a:t>args</a:t>
            </a: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JFrame</a:t>
            </a:r>
            <a:r>
              <a:rPr lang="en-US" altLang="zh-CN" sz="1200" dirty="0">
                <a:solidFill>
                  <a:srgbClr val="000000"/>
                </a:solidFill>
                <a:latin typeface="Courier New" pitchFamily="49" charset="0"/>
              </a:rPr>
              <a:t> frame = </a:t>
            </a:r>
            <a:r>
              <a:rPr lang="en-US" altLang="zh-CN" sz="1200" b="1" dirty="0">
                <a:solidFill>
                  <a:srgbClr val="7F0055"/>
                </a:solidFill>
                <a:latin typeface="Courier New" pitchFamily="49" charset="0"/>
              </a:rPr>
              <a:t>new</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JFrame</a:t>
            </a:r>
            <a:r>
              <a:rPr lang="en-US" altLang="zh-CN" sz="1200" dirty="0">
                <a:solidFill>
                  <a:srgbClr val="000000"/>
                </a:solidFill>
                <a:latin typeface="Courier New" pitchFamily="49" charset="0"/>
              </a:rPr>
              <a:t>(</a:t>
            </a:r>
            <a:r>
              <a:rPr lang="en-US" altLang="zh-CN" sz="1200" dirty="0">
                <a:solidFill>
                  <a:srgbClr val="2A00FF"/>
                </a:solidFill>
                <a:latin typeface="Courier New" pitchFamily="49" charset="0"/>
              </a:rPr>
              <a:t>"</a:t>
            </a:r>
            <a:r>
              <a:rPr lang="en-US" altLang="zh-CN" sz="1200" dirty="0" err="1">
                <a:solidFill>
                  <a:srgbClr val="2A00FF"/>
                </a:solidFill>
                <a:latin typeface="Courier New" pitchFamily="49" charset="0"/>
              </a:rPr>
              <a:t>HelloWorldSwing</a:t>
            </a:r>
            <a:r>
              <a:rPr lang="en-US" altLang="zh-CN" sz="1200" dirty="0">
                <a:solidFill>
                  <a:srgbClr val="2A00FF"/>
                </a:solidFill>
                <a:latin typeface="Courier New" pitchFamily="49" charset="0"/>
              </a:rPr>
              <a:t>"</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final</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JLabel</a:t>
            </a:r>
            <a:r>
              <a:rPr lang="en-US" altLang="zh-CN" sz="1200" dirty="0">
                <a:solidFill>
                  <a:srgbClr val="000000"/>
                </a:solidFill>
                <a:latin typeface="Courier New" pitchFamily="49" charset="0"/>
              </a:rPr>
              <a:t> label = </a:t>
            </a:r>
            <a:r>
              <a:rPr lang="en-US" altLang="zh-CN" sz="1200" b="1" dirty="0">
                <a:solidFill>
                  <a:srgbClr val="7F0055"/>
                </a:solidFill>
                <a:latin typeface="Courier New" pitchFamily="49" charset="0"/>
              </a:rPr>
              <a:t>new</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JLabel</a:t>
            </a:r>
            <a:r>
              <a:rPr lang="en-US" altLang="zh-CN" sz="1200" dirty="0">
                <a:solidFill>
                  <a:srgbClr val="000000"/>
                </a:solidFill>
                <a:latin typeface="Courier New" pitchFamily="49" charset="0"/>
              </a:rPr>
              <a:t>(</a:t>
            </a:r>
            <a:r>
              <a:rPr lang="en-US" altLang="zh-CN" sz="1200" dirty="0">
                <a:solidFill>
                  <a:srgbClr val="2A00FF"/>
                </a:solidFill>
                <a:latin typeface="Courier New" pitchFamily="49" charset="0"/>
              </a:rPr>
              <a:t>"Hello World!"</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frame.add</a:t>
            </a:r>
            <a:r>
              <a:rPr lang="en-US" altLang="zh-CN" sz="1200" dirty="0">
                <a:solidFill>
                  <a:srgbClr val="000000"/>
                </a:solidFill>
                <a:latin typeface="Courier New" pitchFamily="49" charset="0"/>
              </a:rPr>
              <a:t>(label);</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frame.setDefaultCloseOperation</a:t>
            </a:r>
            <a:r>
              <a:rPr lang="en-US" altLang="zh-CN" sz="1200" dirty="0">
                <a:solidFill>
                  <a:srgbClr val="000000"/>
                </a:solidFill>
                <a:latin typeface="Courier New" pitchFamily="49" charset="0"/>
              </a:rPr>
              <a:t>(</a:t>
            </a: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JFrame.</a:t>
            </a:r>
            <a:r>
              <a:rPr lang="en-US" altLang="zh-CN" sz="1200" i="1" dirty="0" err="1">
                <a:solidFill>
                  <a:srgbClr val="0000C0"/>
                </a:solidFill>
                <a:latin typeface="Courier New" pitchFamily="49" charset="0"/>
              </a:rPr>
              <a:t>EXIT_ON_CLOSE</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frame.setSize</a:t>
            </a:r>
            <a:r>
              <a:rPr lang="en-US" altLang="zh-CN" sz="1200" dirty="0">
                <a:solidFill>
                  <a:srgbClr val="000000"/>
                </a:solidFill>
                <a:latin typeface="Courier New" pitchFamily="49" charset="0"/>
              </a:rPr>
              <a:t>(200,70);</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frame.setVisible</a:t>
            </a:r>
            <a:r>
              <a:rPr lang="en-US" altLang="zh-CN" sz="1200" dirty="0">
                <a:solidFill>
                  <a:srgbClr val="000000"/>
                </a:solidFill>
                <a:latin typeface="Courier New" pitchFamily="49" charset="0"/>
              </a:rPr>
              <a:t>(</a:t>
            </a:r>
            <a:r>
              <a:rPr lang="en-US" altLang="zh-CN" sz="1200" b="1" dirty="0">
                <a:solidFill>
                  <a:srgbClr val="7F0055"/>
                </a:solidFill>
                <a:latin typeface="Courier New" pitchFamily="49" charset="0"/>
              </a:rPr>
              <a:t>true</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a:t>
            </a:r>
            <a:endParaRPr lang="zh-CN" altLang="en-US" sz="1200" dirty="0">
              <a:solidFill>
                <a:srgbClr val="000000"/>
              </a:solidFill>
              <a:latin typeface="Courier New" pitchFamily="49" charset="0"/>
            </a:endParaRPr>
          </a:p>
        </p:txBody>
      </p:sp>
      <p:sp>
        <p:nvSpPr>
          <p:cNvPr id="10251"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251"/>
                                        </p:tgtEl>
                                        <p:attrNameLst>
                                          <p:attrName>ppt_x</p:attrName>
                                          <p:attrName>ppt_y</p:attrName>
                                        </p:attrNameLst>
                                      </p:cBhvr>
                                    </p:animMotion>
                                    <p:animRot by="1500000">
                                      <p:cBhvr>
                                        <p:cTn id="7" dur="125" fill="hold">
                                          <p:stCondLst>
                                            <p:cond delay="0"/>
                                          </p:stCondLst>
                                        </p:cTn>
                                        <p:tgtEl>
                                          <p:spTgt spid="10251"/>
                                        </p:tgtEl>
                                        <p:attrNameLst>
                                          <p:attrName>r</p:attrName>
                                        </p:attrNameLst>
                                      </p:cBhvr>
                                    </p:animRot>
                                    <p:animRot by="-1500000">
                                      <p:cBhvr>
                                        <p:cTn id="8" dur="125" fill="hold">
                                          <p:stCondLst>
                                            <p:cond delay="125"/>
                                          </p:stCondLst>
                                        </p:cTn>
                                        <p:tgtEl>
                                          <p:spTgt spid="10251"/>
                                        </p:tgtEl>
                                        <p:attrNameLst>
                                          <p:attrName>r</p:attrName>
                                        </p:attrNameLst>
                                      </p:cBhvr>
                                    </p:animRot>
                                    <p:animRot by="-1500000">
                                      <p:cBhvr>
                                        <p:cTn id="9" dur="125" fill="hold">
                                          <p:stCondLst>
                                            <p:cond delay="250"/>
                                          </p:stCondLst>
                                        </p:cTn>
                                        <p:tgtEl>
                                          <p:spTgt spid="10251"/>
                                        </p:tgtEl>
                                        <p:attrNameLst>
                                          <p:attrName>r</p:attrName>
                                        </p:attrNameLst>
                                      </p:cBhvr>
                                    </p:animRot>
                                    <p:animRot by="1500000">
                                      <p:cBhvr>
                                        <p:cTn id="10" dur="125" fill="hold">
                                          <p:stCondLst>
                                            <p:cond delay="375"/>
                                          </p:stCondLst>
                                        </p:cTn>
                                        <p:tgtEl>
                                          <p:spTgt spid="102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8E50012-F82F-416D-96BD-CE84EF681766}" type="slidenum">
              <a:rPr lang="en-US" altLang="zh-CN" sz="1400" smtClean="0">
                <a:solidFill>
                  <a:schemeClr val="bg2"/>
                </a:solidFill>
                <a:latin typeface="Arial" pitchFamily="34" charset="0"/>
              </a:rPr>
              <a:pPr eaLnBrk="1" hangingPunct="1"/>
              <a:t>9</a:t>
            </a:fld>
            <a:endParaRPr lang="en-US" altLang="zh-CN" sz="1400" smtClean="0">
              <a:solidFill>
                <a:schemeClr val="bg2"/>
              </a:solidFill>
              <a:latin typeface="Arial" pitchFamily="34" charset="0"/>
            </a:endParaRPr>
          </a:p>
        </p:txBody>
      </p:sp>
      <p:sp>
        <p:nvSpPr>
          <p:cNvPr id="11267" name="Rectangle 2"/>
          <p:cNvSpPr>
            <a:spLocks noChangeArrowheads="1"/>
          </p:cNvSpPr>
          <p:nvPr/>
        </p:nvSpPr>
        <p:spPr bwMode="auto">
          <a:xfrm>
            <a:off x="1331913" y="639763"/>
            <a:ext cx="6769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中的</a:t>
            </a:r>
            <a:r>
              <a:rPr lang="en-US" altLang="zh-CN" sz="4000" b="1"/>
              <a:t>Look &amp; Feel</a:t>
            </a:r>
          </a:p>
        </p:txBody>
      </p:sp>
      <p:sp>
        <p:nvSpPr>
          <p:cNvPr id="11268" name="Rectangle 3"/>
          <p:cNvSpPr>
            <a:spLocks noChangeArrowheads="1"/>
          </p:cNvSpPr>
          <p:nvPr/>
        </p:nvSpPr>
        <p:spPr bwMode="auto">
          <a:xfrm>
            <a:off x="0" y="542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1269" name="Picture 4" descr="Java look and f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5257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5" descr="CDE/Motif look and fe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10000"/>
            <a:ext cx="41148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descr="Windows look and fe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810000"/>
            <a:ext cx="457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7"/>
          <p:cNvSpPr>
            <a:spLocks noChangeArrowheads="1"/>
          </p:cNvSpPr>
          <p:nvPr/>
        </p:nvSpPr>
        <p:spPr bwMode="auto">
          <a:xfrm>
            <a:off x="1036638" y="5105400"/>
            <a:ext cx="223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CDE/Motif L&amp;F</a:t>
            </a:r>
          </a:p>
        </p:txBody>
      </p:sp>
      <p:sp>
        <p:nvSpPr>
          <p:cNvPr id="11273" name="Rectangle 8"/>
          <p:cNvSpPr>
            <a:spLocks noChangeArrowheads="1"/>
          </p:cNvSpPr>
          <p:nvPr/>
        </p:nvSpPr>
        <p:spPr bwMode="auto">
          <a:xfrm>
            <a:off x="5795963" y="5084763"/>
            <a:ext cx="2020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Windows L&amp;F</a:t>
            </a:r>
          </a:p>
        </p:txBody>
      </p:sp>
      <p:sp>
        <p:nvSpPr>
          <p:cNvPr id="11274" name="Rectangle 9"/>
          <p:cNvSpPr>
            <a:spLocks noChangeArrowheads="1"/>
          </p:cNvSpPr>
          <p:nvPr/>
        </p:nvSpPr>
        <p:spPr bwMode="auto">
          <a:xfrm>
            <a:off x="3606800" y="2743200"/>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a:t>Java L&amp;F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简洁型模板">
  <a:themeElements>
    <a:clrScheme name="">
      <a:dk1>
        <a:srgbClr val="000000"/>
      </a:dk1>
      <a:lt1>
        <a:srgbClr val="FFFFFF"/>
      </a:lt1>
      <a:dk2>
        <a:srgbClr val="000000"/>
      </a:dk2>
      <a:lt2>
        <a:srgbClr val="5E574E"/>
      </a:lt2>
      <a:accent1>
        <a:srgbClr val="FF6600"/>
      </a:accent1>
      <a:accent2>
        <a:srgbClr val="000066"/>
      </a:accent2>
      <a:accent3>
        <a:srgbClr val="FFFFFF"/>
      </a:accent3>
      <a:accent4>
        <a:srgbClr val="000000"/>
      </a:accent4>
      <a:accent5>
        <a:srgbClr val="FFB8AA"/>
      </a:accent5>
      <a:accent6>
        <a:srgbClr val="00005C"/>
      </a:accent6>
      <a:hlink>
        <a:srgbClr val="996633"/>
      </a:hlink>
      <a:folHlink>
        <a:srgbClr val="808000"/>
      </a:folHlink>
    </a:clrScheme>
    <a:fontScheme name="简洁型模板">
      <a:majorFont>
        <a:latin typeface="Arial Black"/>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简洁型模板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简洁型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简洁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简洁型模板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简洁型模板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简洁型模板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简洁型模板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D:\Office\Templates\演示文稿设计\简洁型模板.pot</Template>
  <TotalTime>5737</TotalTime>
  <Words>3008</Words>
  <Application>Microsoft Office PowerPoint</Application>
  <PresentationFormat>全屏显示(4:3)</PresentationFormat>
  <Paragraphs>705</Paragraphs>
  <Slides>55</Slides>
  <Notes>7</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简洁型模板</vt:lpstr>
      <vt:lpstr>PowerPoint 演示文稿</vt:lpstr>
      <vt:lpstr>Java基础类库</vt:lpstr>
      <vt:lpstr>Java基础类库</vt:lpstr>
      <vt:lpstr>抽象窗口工具集AWT简介</vt:lpstr>
      <vt:lpstr>PowerPoint 演示文稿</vt:lpstr>
      <vt:lpstr>PowerPoint 演示文稿</vt:lpstr>
      <vt:lpstr>PowerPoint 演示文稿</vt:lpstr>
      <vt:lpstr>基于Swing的GUI设计步骤 </vt:lpstr>
      <vt:lpstr>PowerPoint 演示文稿</vt:lpstr>
      <vt:lpstr>PowerPoint 演示文稿</vt:lpstr>
      <vt:lpstr>常用容器</vt:lpstr>
      <vt:lpstr>顶层容器</vt:lpstr>
      <vt:lpstr>向顶层容器中加入组件</vt:lpstr>
      <vt:lpstr>JFrame</vt:lpstr>
      <vt:lpstr>通用容器JPanel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BoxLayout Manager</vt:lpstr>
      <vt:lpstr>如何选择布局管理器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wqw</dc:creator>
  <cp:lastModifiedBy>Amy</cp:lastModifiedBy>
  <cp:revision>445</cp:revision>
  <dcterms:created xsi:type="dcterms:W3CDTF">2001-03-12T13:05:17Z</dcterms:created>
  <dcterms:modified xsi:type="dcterms:W3CDTF">2017-03-26T09:36:54Z</dcterms:modified>
</cp:coreProperties>
</file>