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sldIdLst>
    <p:sldId id="257" r:id="rId2"/>
    <p:sldId id="258" r:id="rId3"/>
    <p:sldId id="277" r:id="rId4"/>
    <p:sldId id="259" r:id="rId5"/>
    <p:sldId id="271" r:id="rId6"/>
    <p:sldId id="272" r:id="rId7"/>
    <p:sldId id="262" r:id="rId8"/>
    <p:sldId id="263" r:id="rId9"/>
    <p:sldId id="273" r:id="rId10"/>
    <p:sldId id="264" r:id="rId11"/>
    <p:sldId id="265" r:id="rId12"/>
    <p:sldId id="266" r:id="rId13"/>
    <p:sldId id="274" r:id="rId14"/>
    <p:sldId id="267" r:id="rId15"/>
    <p:sldId id="275" r:id="rId16"/>
    <p:sldId id="276" r:id="rId17"/>
    <p:sldId id="268" r:id="rId18"/>
    <p:sldId id="278" r:id="rId19"/>
    <p:sldId id="279" r:id="rId20"/>
    <p:sldId id="280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703" autoAdjust="0"/>
  </p:normalViewPr>
  <p:slideViewPr>
    <p:cSldViewPr>
      <p:cViewPr varScale="1">
        <p:scale>
          <a:sx n="84" d="100"/>
          <a:sy n="84" d="100"/>
        </p:scale>
        <p:origin x="1881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B1E3DBA-0BBC-4DF4-B1AD-F03E4FA8E3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512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F3AC2F4E-6730-4D51-AF59-BEF2B9EFBB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00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E0858-FD68-4136-8066-1730080746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8DEFC-EDF9-4B50-A3C3-B0CA880837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25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C7149-E0ED-472C-8542-26EBACF4B4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686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5D518-F564-4E84-81FF-0BCDEE396A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092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9782C-F3FF-4A4F-86B8-3606893C6D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974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2D2C2-9F11-44EC-8C3C-3646DB0CB4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100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F6F9B-C0E1-4EA9-BE5C-7653904BEC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618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725CE-1086-4A3C-AEFF-01AAFC04AC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80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423F0-97C5-4F49-BF18-76F6B14E88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08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A2059-5CD9-4CD2-A9FD-115C6E18E0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54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043D7F74-3093-494F-904D-02A8A129D8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E75A0CF-2816-4FD9-8332-E4B79033845A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1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1541463" y="692150"/>
            <a:ext cx="38227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FF0000"/>
                </a:solidFill>
              </a:rPr>
              <a:t>JDBC</a:t>
            </a: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2057400" y="1828800"/>
            <a:ext cx="5106988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zh-CN" sz="2800" b="1" smtClean="0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en-US" altLang="zh-CN" sz="2000" b="1" smtClean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US" altLang="zh-CN" sz="2800" b="1" smtClean="0">
                <a:solidFill>
                  <a:schemeClr val="accent2"/>
                </a:solidFill>
              </a:rPr>
              <a:t>JDBC</a:t>
            </a:r>
            <a:r>
              <a:rPr lang="zh-CN" altLang="en-US" sz="2800" b="1" dirty="0">
                <a:solidFill>
                  <a:schemeClr val="accent2"/>
                </a:solidFill>
              </a:rPr>
              <a:t>简介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zh-CN" sz="2800" b="1" smtClean="0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 smtClean="0">
                <a:solidFill>
                  <a:schemeClr val="accent2"/>
                </a:solidFill>
              </a:rPr>
              <a:t> </a:t>
            </a:r>
            <a:r>
              <a:rPr lang="en-US" altLang="zh-CN" sz="2800" b="1" smtClean="0">
                <a:solidFill>
                  <a:schemeClr val="accent2"/>
                </a:solidFill>
              </a:rPr>
              <a:t>JDBC</a:t>
            </a:r>
            <a:r>
              <a:rPr lang="zh-CN" altLang="en-US" sz="2800" b="1" dirty="0">
                <a:solidFill>
                  <a:schemeClr val="accent2"/>
                </a:solidFill>
              </a:rPr>
              <a:t>驱动类型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zh-CN" sz="2800" b="1" smtClean="0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 smtClean="0">
                <a:solidFill>
                  <a:schemeClr val="accent2"/>
                </a:solidFill>
              </a:rPr>
              <a:t> </a:t>
            </a:r>
            <a:r>
              <a:rPr lang="en-US" altLang="zh-CN" sz="2800" b="1" smtClean="0">
                <a:solidFill>
                  <a:schemeClr val="accent2"/>
                </a:solidFill>
              </a:rPr>
              <a:t>JDBC API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798C061-FA4F-43B3-87CF-46B623181DD2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10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1476375" y="692150"/>
            <a:ext cx="4378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smtClean="0"/>
              <a:t>JDBC API</a:t>
            </a:r>
            <a:r>
              <a:rPr lang="zh-CN" altLang="en-US" sz="4000" b="1" dirty="0"/>
              <a:t>类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2133600" y="1725613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类型			</a:t>
            </a:r>
            <a:r>
              <a:rPr lang="en-US" altLang="zh-CN" b="1"/>
              <a:t>JDBC</a:t>
            </a:r>
            <a:r>
              <a:rPr lang="zh-CN" altLang="en-US" b="1"/>
              <a:t>类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1524000" y="2565400"/>
            <a:ext cx="2327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驱动程序管理</a:t>
            </a: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4572000" y="2160588"/>
            <a:ext cx="41036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java.sql.Driver</a:t>
            </a:r>
          </a:p>
          <a:p>
            <a:pPr eaLnBrk="1" hangingPunct="1"/>
            <a:r>
              <a:rPr lang="en-US" altLang="zh-CN" b="1"/>
              <a:t>java.sql.DriverManager</a:t>
            </a:r>
          </a:p>
          <a:p>
            <a:pPr eaLnBrk="1" hangingPunct="1"/>
            <a:r>
              <a:rPr lang="en-US" altLang="zh-CN" b="1"/>
              <a:t>java.sql.DrivePropertyInfo</a:t>
            </a:r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1600200" y="3432175"/>
            <a:ext cx="225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数据库连接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4572000" y="3457575"/>
            <a:ext cx="3529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java.sql.Connection</a:t>
            </a:r>
          </a:p>
        </p:txBody>
      </p:sp>
      <p:sp>
        <p:nvSpPr>
          <p:cNvPr id="12297" name="Text Box 11"/>
          <p:cNvSpPr txBox="1">
            <a:spLocks noChangeArrowheads="1"/>
          </p:cNvSpPr>
          <p:nvPr/>
        </p:nvSpPr>
        <p:spPr bwMode="auto">
          <a:xfrm>
            <a:off x="1676400" y="4279900"/>
            <a:ext cx="1887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SQL</a:t>
            </a:r>
            <a:r>
              <a:rPr lang="zh-CN" altLang="en-US" b="1"/>
              <a:t>语句</a:t>
            </a:r>
          </a:p>
        </p:txBody>
      </p:sp>
      <p:sp>
        <p:nvSpPr>
          <p:cNvPr id="12298" name="Text Box 13"/>
          <p:cNvSpPr txBox="1">
            <a:spLocks noChangeArrowheads="1"/>
          </p:cNvSpPr>
          <p:nvPr/>
        </p:nvSpPr>
        <p:spPr bwMode="auto">
          <a:xfrm>
            <a:off x="4572000" y="3889375"/>
            <a:ext cx="42481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java.sql.Statement</a:t>
            </a:r>
          </a:p>
          <a:p>
            <a:pPr eaLnBrk="1" hangingPunct="1"/>
            <a:r>
              <a:rPr lang="en-US" altLang="zh-CN" b="1"/>
              <a:t>java.sql.PreparedStatement</a:t>
            </a:r>
          </a:p>
          <a:p>
            <a:pPr eaLnBrk="1" hangingPunct="1"/>
            <a:r>
              <a:rPr lang="en-US" altLang="zh-CN" b="1"/>
              <a:t>java.sql.CallableStatement</a:t>
            </a:r>
          </a:p>
        </p:txBody>
      </p:sp>
      <p:sp>
        <p:nvSpPr>
          <p:cNvPr id="12299" name="Text Box 14"/>
          <p:cNvSpPr txBox="1">
            <a:spLocks noChangeArrowheads="1"/>
          </p:cNvSpPr>
          <p:nvPr/>
        </p:nvSpPr>
        <p:spPr bwMode="auto">
          <a:xfrm>
            <a:off x="1828800" y="5184775"/>
            <a:ext cx="209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数据</a:t>
            </a:r>
          </a:p>
        </p:txBody>
      </p:sp>
      <p:sp>
        <p:nvSpPr>
          <p:cNvPr id="12300" name="Text Box 15"/>
          <p:cNvSpPr txBox="1">
            <a:spLocks noChangeArrowheads="1"/>
          </p:cNvSpPr>
          <p:nvPr/>
        </p:nvSpPr>
        <p:spPr bwMode="auto">
          <a:xfrm>
            <a:off x="4572000" y="5184775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java.sql.ResultSet</a:t>
            </a:r>
          </a:p>
        </p:txBody>
      </p:sp>
      <p:sp>
        <p:nvSpPr>
          <p:cNvPr id="12301" name="Text Box 16"/>
          <p:cNvSpPr txBox="1">
            <a:spLocks noChangeArrowheads="1"/>
          </p:cNvSpPr>
          <p:nvPr/>
        </p:nvSpPr>
        <p:spPr bwMode="auto">
          <a:xfrm>
            <a:off x="1828800" y="5775325"/>
            <a:ext cx="166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错误</a:t>
            </a:r>
          </a:p>
        </p:txBody>
      </p:sp>
      <p:sp>
        <p:nvSpPr>
          <p:cNvPr id="12302" name="Text Box 17"/>
          <p:cNvSpPr txBox="1">
            <a:spLocks noChangeArrowheads="1"/>
          </p:cNvSpPr>
          <p:nvPr/>
        </p:nvSpPr>
        <p:spPr bwMode="auto">
          <a:xfrm>
            <a:off x="4572000" y="5630863"/>
            <a:ext cx="41767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java.sql.SQLException</a:t>
            </a:r>
          </a:p>
          <a:p>
            <a:pPr eaLnBrk="1" hangingPunct="1"/>
            <a:r>
              <a:rPr lang="en-US" altLang="zh-CN" b="1"/>
              <a:t>java.sql.SQLWarning</a:t>
            </a:r>
          </a:p>
        </p:txBody>
      </p:sp>
      <p:sp>
        <p:nvSpPr>
          <p:cNvPr id="12303" name="Line 18"/>
          <p:cNvSpPr>
            <a:spLocks noChangeShapeType="1"/>
          </p:cNvSpPr>
          <p:nvPr/>
        </p:nvSpPr>
        <p:spPr bwMode="auto">
          <a:xfrm>
            <a:off x="1219200" y="2182813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4" name="Line 19"/>
          <p:cNvSpPr>
            <a:spLocks noChangeShapeType="1"/>
          </p:cNvSpPr>
          <p:nvPr/>
        </p:nvSpPr>
        <p:spPr bwMode="auto">
          <a:xfrm>
            <a:off x="3995738" y="1652588"/>
            <a:ext cx="0" cy="4757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Line 21"/>
          <p:cNvSpPr>
            <a:spLocks noChangeShapeType="1"/>
          </p:cNvSpPr>
          <p:nvPr/>
        </p:nvSpPr>
        <p:spPr bwMode="auto">
          <a:xfrm>
            <a:off x="1219200" y="3402013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6" name="Line 22"/>
          <p:cNvSpPr>
            <a:spLocks noChangeShapeType="1"/>
          </p:cNvSpPr>
          <p:nvPr/>
        </p:nvSpPr>
        <p:spPr bwMode="auto">
          <a:xfrm>
            <a:off x="1219200" y="3960813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7" name="Line 23"/>
          <p:cNvSpPr>
            <a:spLocks noChangeShapeType="1"/>
          </p:cNvSpPr>
          <p:nvPr/>
        </p:nvSpPr>
        <p:spPr bwMode="auto">
          <a:xfrm>
            <a:off x="1219200" y="5108575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8" name="Line 24"/>
          <p:cNvSpPr>
            <a:spLocks noChangeShapeType="1"/>
          </p:cNvSpPr>
          <p:nvPr/>
        </p:nvSpPr>
        <p:spPr bwMode="auto">
          <a:xfrm>
            <a:off x="1143000" y="5703888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9" name="Line 25"/>
          <p:cNvSpPr>
            <a:spLocks noChangeShapeType="1"/>
          </p:cNvSpPr>
          <p:nvPr/>
        </p:nvSpPr>
        <p:spPr bwMode="auto">
          <a:xfrm flipV="1">
            <a:off x="1066800" y="6423025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Line 26"/>
          <p:cNvSpPr>
            <a:spLocks noChangeShapeType="1"/>
          </p:cNvSpPr>
          <p:nvPr/>
        </p:nvSpPr>
        <p:spPr bwMode="auto">
          <a:xfrm>
            <a:off x="1295400" y="1649413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0934CE4-7A3C-4FE9-8DCA-2D1F957114BB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11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1476375" y="692150"/>
            <a:ext cx="5832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dirty="0"/>
              <a:t>JDBC</a:t>
            </a:r>
            <a:r>
              <a:rPr lang="zh-CN" altLang="zh-CN" sz="4000" b="1" dirty="0"/>
              <a:t>核心类和接口</a:t>
            </a:r>
            <a:endParaRPr lang="zh-CN" altLang="en-US" sz="4000" b="1" dirty="0"/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3048000" y="1546225"/>
            <a:ext cx="198278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驱动程序管理器</a:t>
            </a:r>
          </a:p>
        </p:txBody>
      </p:sp>
      <p:sp>
        <p:nvSpPr>
          <p:cNvPr id="13317" name="Oval 6"/>
          <p:cNvSpPr>
            <a:spLocks noChangeArrowheads="1"/>
          </p:cNvSpPr>
          <p:nvPr/>
        </p:nvSpPr>
        <p:spPr bwMode="auto">
          <a:xfrm>
            <a:off x="1778000" y="2322513"/>
            <a:ext cx="731838" cy="4413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lIns="0" tIns="0" rIns="0" bIns="0">
            <a:spAutoFit/>
          </a:bodyPr>
          <a:lstStyle/>
          <a:p>
            <a:r>
              <a:rPr lang="zh-CN" altLang="en-US" sz="2000" b="1"/>
              <a:t>连接</a:t>
            </a:r>
          </a:p>
        </p:txBody>
      </p:sp>
      <p:sp>
        <p:nvSpPr>
          <p:cNvPr id="13318" name="Oval 8"/>
          <p:cNvSpPr>
            <a:spLocks noChangeArrowheads="1"/>
          </p:cNvSpPr>
          <p:nvPr/>
        </p:nvSpPr>
        <p:spPr bwMode="auto">
          <a:xfrm>
            <a:off x="3454400" y="2322513"/>
            <a:ext cx="731838" cy="4413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lIns="0" tIns="0" rIns="0" bIns="0">
            <a:spAutoFit/>
          </a:bodyPr>
          <a:lstStyle/>
          <a:p>
            <a:r>
              <a:rPr lang="zh-CN" altLang="en-US" sz="2000" b="1"/>
              <a:t>连接</a:t>
            </a:r>
          </a:p>
        </p:txBody>
      </p:sp>
      <p:sp>
        <p:nvSpPr>
          <p:cNvPr id="13319" name="Oval 9"/>
          <p:cNvSpPr>
            <a:spLocks noChangeArrowheads="1"/>
          </p:cNvSpPr>
          <p:nvPr/>
        </p:nvSpPr>
        <p:spPr bwMode="auto">
          <a:xfrm>
            <a:off x="5207000" y="2246313"/>
            <a:ext cx="731838" cy="4413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lIns="0" tIns="0" rIns="0" bIns="0">
            <a:spAutoFit/>
          </a:bodyPr>
          <a:lstStyle/>
          <a:p>
            <a:r>
              <a:rPr lang="zh-CN" altLang="en-US" sz="2000" b="1"/>
              <a:t>连接</a:t>
            </a:r>
          </a:p>
        </p:txBody>
      </p:sp>
      <p:sp>
        <p:nvSpPr>
          <p:cNvPr id="13320" name="Text Box 11"/>
          <p:cNvSpPr txBox="1">
            <a:spLocks noChangeArrowheads="1"/>
          </p:cNvSpPr>
          <p:nvPr/>
        </p:nvSpPr>
        <p:spPr bwMode="auto">
          <a:xfrm>
            <a:off x="3581400" y="2994025"/>
            <a:ext cx="630238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语句</a:t>
            </a:r>
          </a:p>
        </p:txBody>
      </p:sp>
      <p:sp>
        <p:nvSpPr>
          <p:cNvPr id="13321" name="Oval 12"/>
          <p:cNvSpPr>
            <a:spLocks noChangeArrowheads="1"/>
          </p:cNvSpPr>
          <p:nvPr/>
        </p:nvSpPr>
        <p:spPr bwMode="auto">
          <a:xfrm>
            <a:off x="1701800" y="3541713"/>
            <a:ext cx="731838" cy="4413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lIns="0" tIns="0" rIns="0" bIns="0">
            <a:spAutoFit/>
          </a:bodyPr>
          <a:lstStyle/>
          <a:p>
            <a:r>
              <a:rPr lang="zh-CN" altLang="en-US" sz="2000" b="1"/>
              <a:t>语句</a:t>
            </a:r>
          </a:p>
        </p:txBody>
      </p:sp>
      <p:sp>
        <p:nvSpPr>
          <p:cNvPr id="13322" name="Oval 13"/>
          <p:cNvSpPr>
            <a:spLocks noChangeArrowheads="1"/>
          </p:cNvSpPr>
          <p:nvPr/>
        </p:nvSpPr>
        <p:spPr bwMode="auto">
          <a:xfrm>
            <a:off x="3048000" y="3603625"/>
            <a:ext cx="2436813" cy="533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zh-CN" altLang="en-US" sz="2000" b="1"/>
              <a:t>存储过程调用</a:t>
            </a:r>
          </a:p>
        </p:txBody>
      </p:sp>
      <p:sp>
        <p:nvSpPr>
          <p:cNvPr id="13323" name="Oval 14"/>
          <p:cNvSpPr>
            <a:spLocks noChangeArrowheads="1"/>
          </p:cNvSpPr>
          <p:nvPr/>
        </p:nvSpPr>
        <p:spPr bwMode="auto">
          <a:xfrm>
            <a:off x="6019800" y="3527425"/>
            <a:ext cx="2081213" cy="533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zh-CN" altLang="en-US" sz="2000" b="1"/>
              <a:t>预编译语句</a:t>
            </a:r>
          </a:p>
        </p:txBody>
      </p:sp>
      <p:sp>
        <p:nvSpPr>
          <p:cNvPr id="13324" name="Text Box 16"/>
          <p:cNvSpPr txBox="1">
            <a:spLocks noChangeArrowheads="1"/>
          </p:cNvSpPr>
          <p:nvPr/>
        </p:nvSpPr>
        <p:spPr bwMode="auto">
          <a:xfrm>
            <a:off x="1431925" y="4330700"/>
            <a:ext cx="2281238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err="1"/>
              <a:t>executeUpdate</a:t>
            </a:r>
            <a:r>
              <a:rPr lang="en-US" altLang="zh-CN" smtClean="0"/>
              <a:t>( )</a:t>
            </a:r>
            <a:endParaRPr lang="en-US" altLang="zh-CN" dirty="0"/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1447800" y="5051425"/>
            <a:ext cx="2163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err="1"/>
              <a:t>executeQuery</a:t>
            </a:r>
            <a:r>
              <a:rPr lang="en-US" altLang="zh-CN" smtClean="0"/>
              <a:t>( )</a:t>
            </a:r>
            <a:endParaRPr lang="en-US" altLang="zh-CN" dirty="0"/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1447800" y="5661025"/>
            <a:ext cx="140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execute</a:t>
            </a:r>
            <a:r>
              <a:rPr lang="en-US" altLang="zh-CN" smtClean="0"/>
              <a:t>( )</a:t>
            </a:r>
            <a:endParaRPr lang="en-US" altLang="zh-CN" dirty="0"/>
          </a:p>
        </p:txBody>
      </p:sp>
      <p:sp>
        <p:nvSpPr>
          <p:cNvPr id="13327" name="Text Box 19"/>
          <p:cNvSpPr txBox="1">
            <a:spLocks noChangeArrowheads="1"/>
          </p:cNvSpPr>
          <p:nvPr/>
        </p:nvSpPr>
        <p:spPr bwMode="auto">
          <a:xfrm>
            <a:off x="1447800" y="6337300"/>
            <a:ext cx="2401888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getMoreResults</a:t>
            </a:r>
            <a:r>
              <a:rPr lang="en-US" altLang="zh-CN" dirty="0" smtClean="0"/>
              <a:t>( )</a:t>
            </a:r>
            <a:endParaRPr lang="en-US" altLang="zh-CN" dirty="0"/>
          </a:p>
        </p:txBody>
      </p:sp>
      <p:sp>
        <p:nvSpPr>
          <p:cNvPr id="13328" name="Oval 20"/>
          <p:cNvSpPr>
            <a:spLocks noChangeArrowheads="1"/>
          </p:cNvSpPr>
          <p:nvPr/>
        </p:nvSpPr>
        <p:spPr bwMode="auto">
          <a:xfrm>
            <a:off x="4572000" y="5127625"/>
            <a:ext cx="1281113" cy="533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2000" b="1"/>
              <a:t>结果组</a:t>
            </a:r>
          </a:p>
        </p:txBody>
      </p:sp>
      <p:sp>
        <p:nvSpPr>
          <p:cNvPr id="13329" name="Text Box 21"/>
          <p:cNvSpPr txBox="1">
            <a:spLocks noChangeArrowheads="1"/>
          </p:cNvSpPr>
          <p:nvPr/>
        </p:nvSpPr>
        <p:spPr bwMode="auto">
          <a:xfrm>
            <a:off x="6781800" y="4786313"/>
            <a:ext cx="862013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元数据</a:t>
            </a:r>
          </a:p>
        </p:txBody>
      </p:sp>
      <p:sp>
        <p:nvSpPr>
          <p:cNvPr id="13330" name="Text Box 22"/>
          <p:cNvSpPr txBox="1">
            <a:spLocks noChangeArrowheads="1"/>
          </p:cNvSpPr>
          <p:nvPr/>
        </p:nvSpPr>
        <p:spPr bwMode="auto">
          <a:xfrm>
            <a:off x="6800850" y="5661025"/>
            <a:ext cx="842963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smtClean="0"/>
              <a:t> </a:t>
            </a:r>
            <a:r>
              <a:rPr lang="zh-CN" altLang="en-US" sz="2000" b="1" smtClean="0"/>
              <a:t>数据</a:t>
            </a:r>
            <a:endParaRPr lang="zh-CN" altLang="en-US" sz="2000" b="1" dirty="0"/>
          </a:p>
        </p:txBody>
      </p:sp>
      <p:sp>
        <p:nvSpPr>
          <p:cNvPr id="13331" name="Text Box 23"/>
          <p:cNvSpPr txBox="1">
            <a:spLocks noChangeArrowheads="1"/>
          </p:cNvSpPr>
          <p:nvPr/>
        </p:nvSpPr>
        <p:spPr bwMode="auto">
          <a:xfrm>
            <a:off x="4419600" y="6346825"/>
            <a:ext cx="21304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err="1"/>
              <a:t>getResultsSet</a:t>
            </a:r>
            <a:r>
              <a:rPr lang="en-US" altLang="zh-CN" smtClean="0"/>
              <a:t>( )</a:t>
            </a:r>
            <a:endParaRPr lang="en-US" altLang="zh-CN" dirty="0"/>
          </a:p>
        </p:txBody>
      </p:sp>
      <p:sp>
        <p:nvSpPr>
          <p:cNvPr id="13332" name="Line 24"/>
          <p:cNvSpPr>
            <a:spLocks noChangeShapeType="1"/>
          </p:cNvSpPr>
          <p:nvPr/>
        </p:nvSpPr>
        <p:spPr bwMode="auto">
          <a:xfrm>
            <a:off x="3886200" y="19272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3" name="Line 25"/>
          <p:cNvSpPr>
            <a:spLocks noChangeShapeType="1"/>
          </p:cNvSpPr>
          <p:nvPr/>
        </p:nvSpPr>
        <p:spPr bwMode="auto">
          <a:xfrm>
            <a:off x="2209800" y="2079625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4" name="Line 26"/>
          <p:cNvSpPr>
            <a:spLocks noChangeShapeType="1"/>
          </p:cNvSpPr>
          <p:nvPr/>
        </p:nvSpPr>
        <p:spPr bwMode="auto">
          <a:xfrm>
            <a:off x="2209800" y="20796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5" name="Line 27"/>
          <p:cNvSpPr>
            <a:spLocks noChangeShapeType="1"/>
          </p:cNvSpPr>
          <p:nvPr/>
        </p:nvSpPr>
        <p:spPr bwMode="auto">
          <a:xfrm>
            <a:off x="5715000" y="207962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6" name="Line 28"/>
          <p:cNvSpPr>
            <a:spLocks noChangeShapeType="1"/>
          </p:cNvSpPr>
          <p:nvPr/>
        </p:nvSpPr>
        <p:spPr bwMode="auto">
          <a:xfrm>
            <a:off x="3886200" y="28416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7" name="Line 29"/>
          <p:cNvSpPr>
            <a:spLocks noChangeShapeType="1"/>
          </p:cNvSpPr>
          <p:nvPr/>
        </p:nvSpPr>
        <p:spPr bwMode="auto">
          <a:xfrm>
            <a:off x="2133600" y="2917825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8" name="Line 30"/>
          <p:cNvSpPr>
            <a:spLocks noChangeShapeType="1"/>
          </p:cNvSpPr>
          <p:nvPr/>
        </p:nvSpPr>
        <p:spPr bwMode="auto">
          <a:xfrm>
            <a:off x="6172200" y="29178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9" name="Line 31"/>
          <p:cNvSpPr>
            <a:spLocks noChangeShapeType="1"/>
          </p:cNvSpPr>
          <p:nvPr/>
        </p:nvSpPr>
        <p:spPr bwMode="auto">
          <a:xfrm>
            <a:off x="2133600" y="29178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0" name="Line 32"/>
          <p:cNvSpPr>
            <a:spLocks noChangeShapeType="1"/>
          </p:cNvSpPr>
          <p:nvPr/>
        </p:nvSpPr>
        <p:spPr bwMode="auto">
          <a:xfrm>
            <a:off x="3886200" y="337502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1" name="Line 33"/>
          <p:cNvSpPr>
            <a:spLocks noChangeShapeType="1"/>
          </p:cNvSpPr>
          <p:nvPr/>
        </p:nvSpPr>
        <p:spPr bwMode="auto">
          <a:xfrm flipH="1">
            <a:off x="2133600" y="345122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2" name="Line 34"/>
          <p:cNvSpPr>
            <a:spLocks noChangeShapeType="1"/>
          </p:cNvSpPr>
          <p:nvPr/>
        </p:nvSpPr>
        <p:spPr bwMode="auto">
          <a:xfrm>
            <a:off x="3886200" y="3451225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3" name="Line 35"/>
          <p:cNvSpPr>
            <a:spLocks noChangeShapeType="1"/>
          </p:cNvSpPr>
          <p:nvPr/>
        </p:nvSpPr>
        <p:spPr bwMode="auto">
          <a:xfrm>
            <a:off x="4267200" y="345122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4" name="Line 36"/>
          <p:cNvSpPr>
            <a:spLocks noChangeShapeType="1"/>
          </p:cNvSpPr>
          <p:nvPr/>
        </p:nvSpPr>
        <p:spPr bwMode="auto">
          <a:xfrm>
            <a:off x="2133600" y="345122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5" name="Line 37"/>
          <p:cNvSpPr>
            <a:spLocks noChangeShapeType="1"/>
          </p:cNvSpPr>
          <p:nvPr/>
        </p:nvSpPr>
        <p:spPr bwMode="auto">
          <a:xfrm>
            <a:off x="6934200" y="345122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6" name="Line 39"/>
          <p:cNvSpPr>
            <a:spLocks noChangeShapeType="1"/>
          </p:cNvSpPr>
          <p:nvPr/>
        </p:nvSpPr>
        <p:spPr bwMode="auto">
          <a:xfrm flipH="1">
            <a:off x="2819400" y="39846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7" name="Line 40"/>
          <p:cNvSpPr>
            <a:spLocks noChangeShapeType="1"/>
          </p:cNvSpPr>
          <p:nvPr/>
        </p:nvSpPr>
        <p:spPr bwMode="auto">
          <a:xfrm>
            <a:off x="2819400" y="39846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8" name="Line 41"/>
          <p:cNvSpPr>
            <a:spLocks noChangeShapeType="1"/>
          </p:cNvSpPr>
          <p:nvPr/>
        </p:nvSpPr>
        <p:spPr bwMode="auto">
          <a:xfrm>
            <a:off x="7010400" y="40608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9" name="Line 42"/>
          <p:cNvSpPr>
            <a:spLocks noChangeShapeType="1"/>
          </p:cNvSpPr>
          <p:nvPr/>
        </p:nvSpPr>
        <p:spPr bwMode="auto">
          <a:xfrm flipH="1">
            <a:off x="3733800" y="4441825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0" name="Line 43"/>
          <p:cNvSpPr>
            <a:spLocks noChangeShapeType="1"/>
          </p:cNvSpPr>
          <p:nvPr/>
        </p:nvSpPr>
        <p:spPr bwMode="auto">
          <a:xfrm>
            <a:off x="3657600" y="52800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1" name="Line 44"/>
          <p:cNvSpPr>
            <a:spLocks noChangeShapeType="1"/>
          </p:cNvSpPr>
          <p:nvPr/>
        </p:nvSpPr>
        <p:spPr bwMode="auto">
          <a:xfrm>
            <a:off x="5867400" y="53562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2" name="Line 45"/>
          <p:cNvSpPr>
            <a:spLocks noChangeShapeType="1"/>
          </p:cNvSpPr>
          <p:nvPr/>
        </p:nvSpPr>
        <p:spPr bwMode="auto">
          <a:xfrm>
            <a:off x="6324600" y="49752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3" name="Line 46"/>
          <p:cNvSpPr>
            <a:spLocks noChangeShapeType="1"/>
          </p:cNvSpPr>
          <p:nvPr/>
        </p:nvSpPr>
        <p:spPr bwMode="auto">
          <a:xfrm>
            <a:off x="6324600" y="49752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4" name="Line 47"/>
          <p:cNvSpPr>
            <a:spLocks noChangeShapeType="1"/>
          </p:cNvSpPr>
          <p:nvPr/>
        </p:nvSpPr>
        <p:spPr bwMode="auto">
          <a:xfrm>
            <a:off x="6324600" y="5813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5" name="Line 48"/>
          <p:cNvSpPr>
            <a:spLocks noChangeShapeType="1"/>
          </p:cNvSpPr>
          <p:nvPr/>
        </p:nvSpPr>
        <p:spPr bwMode="auto">
          <a:xfrm>
            <a:off x="5181600" y="56610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6" name="Line 49"/>
          <p:cNvSpPr>
            <a:spLocks noChangeShapeType="1"/>
          </p:cNvSpPr>
          <p:nvPr/>
        </p:nvSpPr>
        <p:spPr bwMode="auto">
          <a:xfrm>
            <a:off x="3810000" y="65754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7" name="Line 50"/>
          <p:cNvSpPr>
            <a:spLocks noChangeShapeType="1"/>
          </p:cNvSpPr>
          <p:nvPr/>
        </p:nvSpPr>
        <p:spPr bwMode="auto">
          <a:xfrm>
            <a:off x="2133600" y="61182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CDCD2B4-730F-4BF3-8D50-CF4F5F779658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12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331913" y="639763"/>
            <a:ext cx="60086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/>
              <a:t>建立与数据库的连接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250825" y="1538288"/>
            <a:ext cx="87852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</a:rPr>
              <a:t>加载</a:t>
            </a:r>
            <a:r>
              <a:rPr lang="en-US" altLang="zh-CN" b="1" dirty="0">
                <a:solidFill>
                  <a:schemeClr val="accent2"/>
                </a:solidFill>
              </a:rPr>
              <a:t>JDBC</a:t>
            </a:r>
            <a:r>
              <a:rPr lang="zh-CN" altLang="en-US" b="1" dirty="0">
                <a:solidFill>
                  <a:schemeClr val="accent2"/>
                </a:solidFill>
              </a:rPr>
              <a:t>驱动程序</a:t>
            </a:r>
          </a:p>
          <a:p>
            <a:pPr eaLnBrk="1" hangingPunct="1"/>
            <a:r>
              <a:rPr lang="en-US" altLang="zh-CN" b="1" dirty="0">
                <a:solidFill>
                  <a:schemeClr val="accent2"/>
                </a:solidFill>
              </a:rPr>
              <a:t>JDBC</a:t>
            </a:r>
            <a:r>
              <a:rPr lang="zh-CN" altLang="en-US" b="1" dirty="0">
                <a:solidFill>
                  <a:schemeClr val="accent2"/>
                </a:solidFill>
              </a:rPr>
              <a:t>的</a:t>
            </a:r>
            <a:r>
              <a:rPr lang="en-US" altLang="zh-CN" b="1" dirty="0" err="1">
                <a:solidFill>
                  <a:schemeClr val="accent2"/>
                </a:solidFill>
              </a:rPr>
              <a:t>DriverManager</a:t>
            </a:r>
            <a:r>
              <a:rPr lang="zh-CN" altLang="en-US" b="1" dirty="0">
                <a:solidFill>
                  <a:schemeClr val="accent2"/>
                </a:solidFill>
              </a:rPr>
              <a:t>查找到相应的数据库</a:t>
            </a:r>
            <a:r>
              <a:rPr lang="en-US" altLang="zh-CN" b="1" dirty="0">
                <a:solidFill>
                  <a:schemeClr val="accent2"/>
                </a:solidFill>
              </a:rPr>
              <a:t>Driver</a:t>
            </a:r>
            <a:r>
              <a:rPr lang="zh-CN" altLang="en-US" b="1" dirty="0">
                <a:solidFill>
                  <a:schemeClr val="accent2"/>
                </a:solidFill>
              </a:rPr>
              <a:t>并加载。</a:t>
            </a:r>
          </a:p>
          <a:p>
            <a:pPr eaLnBrk="1" hangingPunct="1"/>
            <a:endParaRPr lang="zh-CN" altLang="en-US" b="1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b="1" dirty="0">
                <a:solidFill>
                  <a:schemeClr val="accent2"/>
                </a:solidFill>
              </a:rPr>
              <a:t>加载的方式有两种：</a:t>
            </a:r>
          </a:p>
          <a:p>
            <a:pPr eaLnBrk="1" hangingPunct="1"/>
            <a:endParaRPr lang="zh-CN" altLang="en-US" b="1" dirty="0">
              <a:solidFill>
                <a:schemeClr val="accent2"/>
              </a:solidFill>
            </a:endParaRPr>
          </a:p>
          <a:p>
            <a:pPr eaLnBrk="1" hangingPunct="1">
              <a:buFontTx/>
              <a:buChar char="•"/>
            </a:pPr>
            <a:r>
              <a:rPr lang="zh-CN" altLang="en-US" b="1" dirty="0">
                <a:solidFill>
                  <a:schemeClr val="accent2"/>
                </a:solidFill>
              </a:rPr>
              <a:t>从系统属性</a:t>
            </a:r>
            <a:r>
              <a:rPr lang="en-US" altLang="zh-CN" b="1" dirty="0" err="1">
                <a:solidFill>
                  <a:schemeClr val="accent2"/>
                </a:solidFill>
              </a:rPr>
              <a:t>java.sql</a:t>
            </a:r>
            <a:r>
              <a:rPr lang="zh-CN" altLang="en-US" b="1" dirty="0">
                <a:solidFill>
                  <a:schemeClr val="accent2"/>
                </a:solidFill>
              </a:rPr>
              <a:t>中读取</a:t>
            </a:r>
            <a:r>
              <a:rPr lang="en-US" altLang="zh-CN" b="1" dirty="0">
                <a:solidFill>
                  <a:schemeClr val="accent2"/>
                </a:solidFill>
              </a:rPr>
              <a:t>Driver</a:t>
            </a:r>
            <a:r>
              <a:rPr lang="zh-CN" altLang="en-US" b="1" dirty="0">
                <a:solidFill>
                  <a:schemeClr val="accent2"/>
                </a:solidFill>
              </a:rPr>
              <a:t>的类名，并一一注册。</a:t>
            </a:r>
          </a:p>
          <a:p>
            <a:pPr eaLnBrk="1" hangingPunct="1">
              <a:buFontTx/>
              <a:buChar char="•"/>
            </a:pPr>
            <a:endParaRPr lang="zh-CN" altLang="en-US" b="1" dirty="0">
              <a:solidFill>
                <a:schemeClr val="accent2"/>
              </a:solidFill>
            </a:endParaRPr>
          </a:p>
          <a:p>
            <a:pPr eaLnBrk="1" hangingPunct="1">
              <a:buFontTx/>
              <a:buChar char="•"/>
            </a:pPr>
            <a:r>
              <a:rPr lang="zh-CN" altLang="en-US" b="1" dirty="0">
                <a:solidFill>
                  <a:schemeClr val="accent2"/>
                </a:solidFill>
              </a:rPr>
              <a:t>程序中使用</a:t>
            </a:r>
            <a:r>
              <a:rPr lang="en-US" altLang="zh-CN" b="1" dirty="0" err="1">
                <a:solidFill>
                  <a:schemeClr val="accent2"/>
                </a:solidFill>
              </a:rPr>
              <a:t>Class.forName</a:t>
            </a:r>
            <a:r>
              <a:rPr lang="en-US" altLang="zh-CN" b="1" dirty="0">
                <a:solidFill>
                  <a:schemeClr val="accent2"/>
                </a:solidFill>
              </a:rPr>
              <a:t>()</a:t>
            </a:r>
            <a:r>
              <a:rPr lang="zh-CN" altLang="en-US" b="1" dirty="0">
                <a:solidFill>
                  <a:schemeClr val="accent2"/>
                </a:solidFill>
              </a:rPr>
              <a:t>方法动态装载并注册</a:t>
            </a:r>
            <a:r>
              <a:rPr lang="en-US" altLang="zh-CN" b="1" dirty="0">
                <a:solidFill>
                  <a:schemeClr val="accent2"/>
                </a:solidFill>
              </a:rPr>
              <a:t>Driver</a:t>
            </a:r>
            <a:r>
              <a:rPr lang="zh-CN" altLang="en-US" b="1" dirty="0">
                <a:solidFill>
                  <a:schemeClr val="accent2"/>
                </a:solidFill>
              </a:rPr>
              <a:t>，如：</a:t>
            </a:r>
          </a:p>
          <a:p>
            <a:pPr eaLnBrk="1" hangingPunct="1"/>
            <a:r>
              <a:rPr lang="en-US" altLang="zh-CN" b="1" dirty="0" err="1">
                <a:solidFill>
                  <a:schemeClr val="accent2"/>
                </a:solidFill>
              </a:rPr>
              <a:t>Class.forName</a:t>
            </a:r>
            <a:r>
              <a:rPr lang="en-US" altLang="zh-CN" b="1" dirty="0">
                <a:solidFill>
                  <a:schemeClr val="accent2"/>
                </a:solidFill>
              </a:rPr>
              <a:t>("</a:t>
            </a:r>
            <a:r>
              <a:rPr lang="en-US" altLang="zh-CN" b="1" dirty="0" err="1">
                <a:solidFill>
                  <a:schemeClr val="accent2"/>
                </a:solidFill>
              </a:rPr>
              <a:t>sun.jdbc.odbc.JdbcOdbcDriver</a:t>
            </a:r>
            <a:r>
              <a:rPr lang="en-US" altLang="zh-CN" b="1" dirty="0">
                <a:solidFill>
                  <a:schemeClr val="accent2"/>
                </a:solidFill>
              </a:rPr>
              <a:t>")</a:t>
            </a:r>
          </a:p>
          <a:p>
            <a:pPr eaLnBrk="1" hangingPunct="1"/>
            <a:r>
              <a:rPr lang="en-US" altLang="zh-CN" b="1" dirty="0" err="1">
                <a:solidFill>
                  <a:schemeClr val="accent2"/>
                </a:solidFill>
              </a:rPr>
              <a:t>Class.forName</a:t>
            </a:r>
            <a:r>
              <a:rPr lang="en-US" altLang="zh-CN" b="1" dirty="0">
                <a:solidFill>
                  <a:schemeClr val="accent2"/>
                </a:solidFill>
              </a:rPr>
              <a:t>("</a:t>
            </a:r>
            <a:r>
              <a:rPr lang="en-US" altLang="en-US" b="1" dirty="0" err="1">
                <a:solidFill>
                  <a:schemeClr val="accent2"/>
                </a:solidFill>
              </a:rPr>
              <a:t>com.microsoft.sqlserver.jdbc.SQLServerDriver</a:t>
            </a:r>
            <a:r>
              <a:rPr lang="en-US" altLang="zh-CN" b="1" dirty="0">
                <a:solidFill>
                  <a:schemeClr val="accent2"/>
                </a:solidFill>
              </a:rPr>
              <a:t>")</a:t>
            </a:r>
          </a:p>
          <a:p>
            <a:pPr eaLnBrk="1" hangingPunct="1"/>
            <a:r>
              <a:rPr lang="en-US" altLang="zh-CN" b="1" dirty="0" err="1">
                <a:solidFill>
                  <a:schemeClr val="accent2"/>
                </a:solidFill>
              </a:rPr>
              <a:t>Class.forName</a:t>
            </a:r>
            <a:r>
              <a:rPr lang="en-US" altLang="zh-CN" b="1" dirty="0">
                <a:solidFill>
                  <a:schemeClr val="accent2"/>
                </a:solidFill>
              </a:rPr>
              <a:t>("</a:t>
            </a:r>
            <a:r>
              <a:rPr lang="en-US" altLang="zh-CN" b="1" dirty="0" err="1">
                <a:solidFill>
                  <a:schemeClr val="accent2"/>
                </a:solidFill>
              </a:rPr>
              <a:t>oracle.jdbc.driver.OracleDriver</a:t>
            </a:r>
            <a:r>
              <a:rPr lang="en-US" altLang="zh-CN" b="1" dirty="0">
                <a:solidFill>
                  <a:schemeClr val="accent2"/>
                </a:solidFill>
              </a:rPr>
              <a:t>")</a:t>
            </a:r>
          </a:p>
          <a:p>
            <a:pPr eaLnBrk="1" hangingPunct="1"/>
            <a:r>
              <a:rPr lang="en-US" altLang="zh-CN" b="1" dirty="0" err="1">
                <a:solidFill>
                  <a:schemeClr val="accent2"/>
                </a:solidFill>
              </a:rPr>
              <a:t>Class.forName</a:t>
            </a:r>
            <a:r>
              <a:rPr lang="en-US" altLang="zh-CN" b="1" dirty="0">
                <a:solidFill>
                  <a:schemeClr val="accent2"/>
                </a:solidFill>
              </a:rPr>
              <a:t>("</a:t>
            </a:r>
            <a:r>
              <a:rPr lang="en-US" altLang="en-US" b="1" dirty="0" err="1">
                <a:solidFill>
                  <a:schemeClr val="accent2"/>
                </a:solidFill>
              </a:rPr>
              <a:t>com.mysql.jdbc.Driver</a:t>
            </a:r>
            <a:r>
              <a:rPr lang="en-US" altLang="zh-CN" b="1" dirty="0">
                <a:solidFill>
                  <a:schemeClr val="accent2"/>
                </a:solidFill>
              </a:rPr>
              <a:t>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1496FAF-6BB2-4AF1-A40D-939014424139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13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331913" y="639763"/>
            <a:ext cx="60086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/>
              <a:t>建立与数据库的连接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68313" y="1528763"/>
            <a:ext cx="8496300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</a:rPr>
              <a:t>建立数据库连接</a:t>
            </a:r>
          </a:p>
          <a:p>
            <a:pPr eaLnBrk="1" hangingPunct="1"/>
            <a:r>
              <a:rPr lang="zh-CN" altLang="en-US" b="1" dirty="0">
                <a:solidFill>
                  <a:schemeClr val="accent2"/>
                </a:solidFill>
              </a:rPr>
              <a:t>通过</a:t>
            </a:r>
            <a:r>
              <a:rPr lang="en-US" altLang="zh-CN" b="1" dirty="0" err="1">
                <a:solidFill>
                  <a:schemeClr val="accent2"/>
                </a:solidFill>
              </a:rPr>
              <a:t>DriverManager.getConnection</a:t>
            </a:r>
            <a:r>
              <a:rPr lang="en-US" altLang="zh-CN" b="1" dirty="0" smtClean="0">
                <a:solidFill>
                  <a:schemeClr val="accent2"/>
                </a:solidFill>
              </a:rPr>
              <a:t>( )</a:t>
            </a:r>
            <a:r>
              <a:rPr lang="zh-CN" altLang="en-US" b="1" dirty="0">
                <a:solidFill>
                  <a:schemeClr val="accent2"/>
                </a:solidFill>
              </a:rPr>
              <a:t>与数据库建立连接。</a:t>
            </a:r>
          </a:p>
          <a:p>
            <a:pPr eaLnBrk="1" hangingPunct="1"/>
            <a:r>
              <a:rPr kumimoji="0" lang="en-US" altLang="zh-CN" b="1" dirty="0" smtClean="0">
                <a:solidFill>
                  <a:schemeClr val="accent2"/>
                </a:solidFill>
              </a:rPr>
              <a:t>public static C</a:t>
            </a:r>
            <a:r>
              <a:rPr lang="en-US" altLang="zh-CN" b="1" dirty="0" smtClean="0">
                <a:solidFill>
                  <a:schemeClr val="accent2"/>
                </a:solidFill>
              </a:rPr>
              <a:t>onnection 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getConnection</a:t>
            </a:r>
            <a:r>
              <a:rPr lang="en-US" altLang="zh-CN" b="1" dirty="0" smtClean="0">
                <a:solidFill>
                  <a:schemeClr val="accent2"/>
                </a:solidFill>
              </a:rPr>
              <a:t>(String 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url</a:t>
            </a:r>
            <a:r>
              <a:rPr lang="en-US" altLang="zh-CN" b="1" dirty="0" smtClean="0">
                <a:solidFill>
                  <a:schemeClr val="accent2"/>
                </a:solidFill>
              </a:rPr>
              <a:t>, String user, String password) throws </a:t>
            </a:r>
            <a:r>
              <a:rPr lang="en-US" altLang="zh-CN" b="1" dirty="0" err="1" smtClean="0">
                <a:solidFill>
                  <a:schemeClr val="accent2"/>
                </a:solidFill>
              </a:rPr>
              <a:t>SQLException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/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b="1" dirty="0" err="1">
                <a:solidFill>
                  <a:schemeClr val="accent2"/>
                </a:solidFill>
              </a:rPr>
              <a:t>url</a:t>
            </a:r>
            <a:r>
              <a:rPr lang="zh-CN" altLang="en-US" b="1" dirty="0">
                <a:solidFill>
                  <a:schemeClr val="accent2"/>
                </a:solidFill>
              </a:rPr>
              <a:t>是数据库连接串，指定数据库访问协议以及数据源。</a:t>
            </a:r>
          </a:p>
          <a:p>
            <a:pPr eaLnBrk="1" hangingPunct="1"/>
            <a:r>
              <a:rPr kumimoji="0" lang="zh-CN" altLang="en-US" b="1" dirty="0">
                <a:solidFill>
                  <a:schemeClr val="accent2"/>
                </a:solidFill>
              </a:rPr>
              <a:t>一般格</a:t>
            </a:r>
            <a:r>
              <a:rPr lang="zh-CN" altLang="en-US" b="1" dirty="0">
                <a:solidFill>
                  <a:schemeClr val="accent2"/>
                </a:solidFill>
              </a:rPr>
              <a:t>式：</a:t>
            </a:r>
            <a:r>
              <a:rPr lang="en-US" altLang="zh-CN" b="1" dirty="0" err="1">
                <a:solidFill>
                  <a:schemeClr val="accent2"/>
                </a:solidFill>
              </a:rPr>
              <a:t>jdbc</a:t>
            </a:r>
            <a:r>
              <a:rPr lang="en-US" altLang="zh-CN" b="1" dirty="0">
                <a:solidFill>
                  <a:schemeClr val="accent2"/>
                </a:solidFill>
              </a:rPr>
              <a:t>:&lt;</a:t>
            </a:r>
            <a:r>
              <a:rPr lang="en-US" altLang="zh-CN" b="1" dirty="0" err="1">
                <a:solidFill>
                  <a:schemeClr val="accent2"/>
                </a:solidFill>
              </a:rPr>
              <a:t>subprotocol</a:t>
            </a:r>
            <a:r>
              <a:rPr lang="en-US" altLang="zh-CN" b="1" dirty="0">
                <a:solidFill>
                  <a:schemeClr val="accent2"/>
                </a:solidFill>
              </a:rPr>
              <a:t>&gt;:&lt;</a:t>
            </a:r>
            <a:r>
              <a:rPr lang="en-US" altLang="zh-CN" b="1" dirty="0" err="1">
                <a:solidFill>
                  <a:schemeClr val="accent2"/>
                </a:solidFill>
              </a:rPr>
              <a:t>subname</a:t>
            </a:r>
            <a:r>
              <a:rPr lang="en-US" altLang="zh-CN" b="1" dirty="0">
                <a:solidFill>
                  <a:schemeClr val="accent2"/>
                </a:solidFill>
              </a:rPr>
              <a:t>&gt;</a:t>
            </a:r>
          </a:p>
          <a:p>
            <a:pPr eaLnBrk="1" hangingPunct="1"/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b="1" dirty="0"/>
              <a:t>例：通过</a:t>
            </a:r>
            <a:r>
              <a:rPr lang="en-US" altLang="zh-CN" b="1" dirty="0"/>
              <a:t>JDBC-ODBC</a:t>
            </a:r>
            <a:r>
              <a:rPr lang="zh-CN" altLang="en-US" b="1" dirty="0"/>
              <a:t>桥接驱动与</a:t>
            </a:r>
            <a:r>
              <a:rPr lang="en-US" altLang="zh-CN" b="1" dirty="0"/>
              <a:t>wombat</a:t>
            </a:r>
            <a:r>
              <a:rPr lang="zh-CN" altLang="en-US" b="1" dirty="0"/>
              <a:t>数据源建立连接。</a:t>
            </a:r>
          </a:p>
          <a:p>
            <a:pPr eaLnBrk="1" hangingPunct="1"/>
            <a:r>
              <a:rPr lang="en-US" altLang="zh-CN" b="1" dirty="0" smtClean="0"/>
              <a:t>Connection con = </a:t>
            </a:r>
            <a:r>
              <a:rPr lang="en-US" altLang="zh-CN" b="1" dirty="0" err="1" smtClean="0"/>
              <a:t>DriverManager.getConnection</a:t>
            </a:r>
            <a:r>
              <a:rPr lang="en-US" altLang="zh-CN" b="1" dirty="0"/>
              <a:t>("</a:t>
            </a:r>
            <a:r>
              <a:rPr lang="en-US" altLang="zh-CN" b="1" dirty="0" err="1"/>
              <a:t>jdbc:odbc</a:t>
            </a:r>
            <a:r>
              <a:rPr lang="en-US" altLang="zh-CN" b="1" dirty="0"/>
              <a:t>:</a:t>
            </a:r>
          </a:p>
          <a:p>
            <a:pPr eaLnBrk="1" hangingPunct="1"/>
            <a:r>
              <a:rPr lang="en-US" altLang="zh-CN" b="1" dirty="0" smtClean="0"/>
              <a:t>    </a:t>
            </a:r>
            <a:r>
              <a:rPr lang="en-US" altLang="zh-CN" b="1" dirty="0"/>
              <a:t>wombat", "</a:t>
            </a:r>
            <a:r>
              <a:rPr lang="en-US" altLang="zh-CN" b="1" dirty="0" err="1" smtClean="0"/>
              <a:t>myUsername</a:t>
            </a:r>
            <a:r>
              <a:rPr lang="en-US" altLang="zh-CN" b="1" dirty="0"/>
              <a:t>", "</a:t>
            </a:r>
            <a:r>
              <a:rPr lang="en-US" altLang="zh-CN" b="1" dirty="0" err="1" smtClean="0"/>
              <a:t>myPassword</a:t>
            </a:r>
            <a:r>
              <a:rPr lang="en-US" altLang="zh-CN" b="1" dirty="0"/>
              <a:t>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BD01344-B0C2-4AB5-8933-5B0EF7A46CA1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14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331913" y="692150"/>
            <a:ext cx="47513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/>
              <a:t>执行</a:t>
            </a:r>
            <a:r>
              <a:rPr lang="en-US" altLang="zh-CN" sz="4000" b="1"/>
              <a:t>SQL</a:t>
            </a:r>
            <a:r>
              <a:rPr lang="zh-CN" altLang="en-US" sz="4000" b="1"/>
              <a:t>语句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609600" y="1524000"/>
            <a:ext cx="84343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</a:rPr>
              <a:t>在数据库连接上创建</a:t>
            </a:r>
            <a:r>
              <a:rPr lang="en-US" altLang="zh-CN" b="1" dirty="0">
                <a:solidFill>
                  <a:schemeClr val="accent2"/>
                </a:solidFill>
              </a:rPr>
              <a:t>Statement</a:t>
            </a:r>
            <a:r>
              <a:rPr lang="zh-CN" altLang="en-US" b="1" dirty="0">
                <a:solidFill>
                  <a:schemeClr val="accent2"/>
                </a:solidFill>
              </a:rPr>
              <a:t>对象，将各种</a:t>
            </a:r>
            <a:r>
              <a:rPr lang="en-US" altLang="zh-CN" b="1" dirty="0">
                <a:solidFill>
                  <a:schemeClr val="accent2"/>
                </a:solidFill>
              </a:rPr>
              <a:t>SQL</a:t>
            </a:r>
            <a:r>
              <a:rPr lang="zh-CN" altLang="en-US" b="1" dirty="0">
                <a:solidFill>
                  <a:schemeClr val="accent2"/>
                </a:solidFill>
              </a:rPr>
              <a:t>语句</a:t>
            </a:r>
          </a:p>
          <a:p>
            <a:pPr eaLnBrk="1" hangingPunct="1"/>
            <a:r>
              <a:rPr lang="zh-CN" altLang="en-US" b="1" dirty="0">
                <a:solidFill>
                  <a:schemeClr val="accent2"/>
                </a:solidFill>
              </a:rPr>
              <a:t>发送到所连接的数据库执行。</a:t>
            </a:r>
          </a:p>
          <a:p>
            <a:pPr eaLnBrk="1" hangingPunct="1"/>
            <a:r>
              <a:rPr lang="en-US" altLang="zh-CN" sz="2000" b="1">
                <a:solidFill>
                  <a:schemeClr val="accent2"/>
                </a:solidFill>
              </a:rPr>
              <a:t>	</a:t>
            </a:r>
            <a:r>
              <a:rPr lang="en-US" altLang="zh-CN" sz="2000" b="1" smtClean="0">
                <a:solidFill>
                  <a:schemeClr val="accent2"/>
                </a:solidFill>
              </a:rPr>
              <a:t>public ResultSet</a:t>
            </a:r>
            <a:r>
              <a:rPr lang="zh-CN" altLang="en-US" sz="2000" b="1" smtClean="0">
                <a:solidFill>
                  <a:schemeClr val="accent2"/>
                </a:solidFill>
              </a:rPr>
              <a:t> </a:t>
            </a:r>
            <a:r>
              <a:rPr lang="en-US" altLang="zh-CN" sz="2000" b="1" smtClean="0">
                <a:solidFill>
                  <a:schemeClr val="accent2"/>
                </a:solidFill>
              </a:rPr>
              <a:t>executeQuery(String</a:t>
            </a:r>
            <a:r>
              <a:rPr lang="zh-CN" altLang="en-US" sz="2000" b="1" smtClean="0">
                <a:solidFill>
                  <a:schemeClr val="accent2"/>
                </a:solidFill>
              </a:rPr>
              <a:t> </a:t>
            </a:r>
            <a:r>
              <a:rPr lang="en-US" altLang="zh-CN" sz="2000" b="1" smtClean="0">
                <a:solidFill>
                  <a:schemeClr val="accent2"/>
                </a:solidFill>
              </a:rPr>
              <a:t>sql) throws SQLException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sz="2000" b="1">
                <a:solidFill>
                  <a:schemeClr val="accent2"/>
                </a:solidFill>
              </a:rPr>
              <a:t>	</a:t>
            </a:r>
            <a:r>
              <a:rPr lang="en-US" altLang="zh-CN" sz="2000" b="1" smtClean="0">
                <a:solidFill>
                  <a:schemeClr val="accent2"/>
                </a:solidFill>
              </a:rPr>
              <a:t>public int executeUpdate(String</a:t>
            </a:r>
            <a:r>
              <a:rPr lang="zh-CN" altLang="en-US" sz="2000" b="1" smtClean="0">
                <a:solidFill>
                  <a:schemeClr val="accent2"/>
                </a:solidFill>
              </a:rPr>
              <a:t> </a:t>
            </a:r>
            <a:r>
              <a:rPr lang="en-US" altLang="zh-CN" sz="2000" b="1" smtClean="0">
                <a:solidFill>
                  <a:schemeClr val="accent2"/>
                </a:solidFill>
              </a:rPr>
              <a:t>sql) throws SQLException</a:t>
            </a:r>
            <a:endParaRPr lang="zh-CN" altLang="en-US" sz="2000" b="1" dirty="0">
              <a:solidFill>
                <a:schemeClr val="accent2"/>
              </a:solidFill>
            </a:endParaRPr>
          </a:p>
          <a:p>
            <a:pPr eaLnBrk="1" hangingPunct="1"/>
            <a:endParaRPr lang="en-US" altLang="zh-CN" sz="2000" b="1" dirty="0"/>
          </a:p>
          <a:p>
            <a:pPr eaLnBrk="1" hangingPunct="1"/>
            <a:r>
              <a:rPr lang="en-US" altLang="zh-CN" sz="2000" b="1" smtClean="0"/>
              <a:t>/* </a:t>
            </a:r>
            <a:r>
              <a:rPr lang="zh-CN" altLang="en-US" sz="2000" b="1" smtClean="0"/>
              <a:t>传送</a:t>
            </a:r>
            <a:r>
              <a:rPr lang="en-US" altLang="zh-CN" sz="2000" b="1" dirty="0"/>
              <a:t>SQL</a:t>
            </a:r>
            <a:r>
              <a:rPr lang="zh-CN" altLang="en-US" sz="2000" b="1" dirty="0"/>
              <a:t>语句并得到结果</a:t>
            </a:r>
            <a:r>
              <a:rPr lang="zh-CN" altLang="en-US" sz="2000" b="1"/>
              <a:t>集</a:t>
            </a:r>
            <a:r>
              <a:rPr lang="en-US" altLang="zh-CN" sz="2000" b="1" smtClean="0"/>
              <a:t>rs */</a:t>
            </a:r>
            <a:endParaRPr lang="en-US" altLang="zh-CN" sz="2000" b="1" dirty="0"/>
          </a:p>
          <a:p>
            <a:pPr eaLnBrk="1" hangingPunct="1"/>
            <a:r>
              <a:rPr lang="en-US" altLang="zh-CN" sz="2000" b="1" smtClean="0"/>
              <a:t>Statement stmt = con.createStatement( );</a:t>
            </a:r>
            <a:endParaRPr lang="en-US" altLang="zh-CN" sz="2000" b="1" dirty="0"/>
          </a:p>
          <a:p>
            <a:pPr eaLnBrk="1" hangingPunct="1"/>
            <a:r>
              <a:rPr lang="en-US" altLang="zh-CN" sz="2000" b="1" smtClean="0"/>
              <a:t>ResultSet rs = stmt.executeQuery</a:t>
            </a:r>
            <a:r>
              <a:rPr lang="en-US" altLang="zh-CN" sz="2000" b="1"/>
              <a:t>("</a:t>
            </a:r>
            <a:r>
              <a:rPr lang="en-US" altLang="zh-CN" sz="2000" b="1" smtClean="0"/>
              <a:t>SELECT a, b, c FROM Table1</a:t>
            </a:r>
            <a:r>
              <a:rPr lang="en-US" altLang="zh-CN" sz="2000" b="1" dirty="0"/>
              <a:t>");</a:t>
            </a:r>
          </a:p>
          <a:p>
            <a:pPr eaLnBrk="1" hangingPunct="1"/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sz="20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</a:rPr>
              <a:t>对于多次执行但参数不同的</a:t>
            </a:r>
            <a:r>
              <a:rPr lang="en-US" altLang="zh-CN" b="1" dirty="0">
                <a:solidFill>
                  <a:schemeClr val="accent2"/>
                </a:solidFill>
              </a:rPr>
              <a:t>SQL</a:t>
            </a:r>
            <a:r>
              <a:rPr lang="zh-CN" altLang="en-US" b="1" dirty="0">
                <a:solidFill>
                  <a:schemeClr val="accent2"/>
                </a:solidFill>
              </a:rPr>
              <a:t>语句，可以使用</a:t>
            </a:r>
          </a:p>
          <a:p>
            <a:pPr eaLnBrk="1" hangingPunct="1"/>
            <a:r>
              <a:rPr lang="en-US" altLang="zh-CN" b="1" smtClean="0">
                <a:solidFill>
                  <a:schemeClr val="accent2"/>
                </a:solidFill>
              </a:rPr>
              <a:t>PreparedStatement </a:t>
            </a:r>
            <a:r>
              <a:rPr lang="zh-CN" altLang="en-US" b="1" smtClean="0">
                <a:solidFill>
                  <a:schemeClr val="accent2"/>
                </a:solidFill>
              </a:rPr>
              <a:t>对象</a:t>
            </a:r>
            <a:r>
              <a:rPr lang="zh-CN" altLang="en-US" b="1" dirty="0">
                <a:solidFill>
                  <a:schemeClr val="accent2"/>
                </a:solidFill>
              </a:rPr>
              <a:t>。</a:t>
            </a:r>
          </a:p>
          <a:p>
            <a:pPr eaLnBrk="1" hangingPunct="1"/>
            <a:endParaRPr lang="zh-CN" altLang="en-US" b="1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0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可以</a:t>
            </a:r>
            <a:r>
              <a:rPr lang="zh-CN" altLang="en-US" b="1" dirty="0">
                <a:solidFill>
                  <a:schemeClr val="accent2"/>
                </a:solidFill>
              </a:rPr>
              <a:t>使用</a:t>
            </a:r>
            <a:r>
              <a:rPr lang="en-US" altLang="zh-CN" b="1" dirty="0" err="1">
                <a:solidFill>
                  <a:schemeClr val="accent2"/>
                </a:solidFill>
              </a:rPr>
              <a:t>CallableStatement</a:t>
            </a:r>
            <a:r>
              <a:rPr lang="zh-CN" altLang="en-US" b="1" dirty="0">
                <a:solidFill>
                  <a:schemeClr val="accent2"/>
                </a:solidFill>
              </a:rPr>
              <a:t>对象调用数据库上的存储过程。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21F4A69-E26A-4A4E-A05E-8E0E16E0A507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15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1331913" y="692150"/>
            <a:ext cx="47513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/>
              <a:t>执行</a:t>
            </a:r>
            <a:r>
              <a:rPr lang="en-US" altLang="zh-CN" sz="4000" b="1"/>
              <a:t>SQL</a:t>
            </a:r>
            <a:r>
              <a:rPr lang="zh-CN" altLang="en-US" sz="4000" b="1"/>
              <a:t>语句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609600" y="1524000"/>
            <a:ext cx="832008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u"/>
            </a:pPr>
            <a:r>
              <a:rPr lang="en-US" altLang="zh-CN" b="1" dirty="0" err="1">
                <a:solidFill>
                  <a:schemeClr val="accent2"/>
                </a:solidFill>
              </a:rPr>
              <a:t>PreparedStatement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b="1" smtClean="0">
                <a:solidFill>
                  <a:schemeClr val="accent2"/>
                </a:solidFill>
              </a:rPr>
              <a:t>        </a:t>
            </a:r>
            <a:r>
              <a:rPr lang="zh-CN" altLang="en-US" b="1" smtClean="0">
                <a:solidFill>
                  <a:schemeClr val="accent2"/>
                </a:solidFill>
              </a:rPr>
              <a:t>由</a:t>
            </a:r>
            <a:r>
              <a:rPr lang="zh-CN" altLang="en-US" b="1" dirty="0">
                <a:solidFill>
                  <a:schemeClr val="accent2"/>
                </a:solidFill>
              </a:rPr>
              <a:t>方法</a:t>
            </a:r>
            <a:r>
              <a:rPr lang="en-US" altLang="zh-CN" b="1" dirty="0" err="1">
                <a:solidFill>
                  <a:schemeClr val="accent2"/>
                </a:solidFill>
              </a:rPr>
              <a:t>prepareStatement</a:t>
            </a:r>
            <a:r>
              <a:rPr lang="zh-CN" altLang="en-US" b="1" dirty="0">
                <a:solidFill>
                  <a:schemeClr val="accent2"/>
                </a:solidFill>
              </a:rPr>
              <a:t>所创建。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b="1" smtClean="0">
                <a:solidFill>
                  <a:schemeClr val="accent2"/>
                </a:solidFill>
              </a:rPr>
              <a:t>        PreparedStatement</a:t>
            </a:r>
            <a:r>
              <a:rPr lang="zh-CN" altLang="en-US" b="1" dirty="0">
                <a:solidFill>
                  <a:schemeClr val="accent2"/>
                </a:solidFill>
              </a:rPr>
              <a:t>对象用于发送带有一个或多个输入参数（</a:t>
            </a:r>
            <a:r>
              <a:rPr lang="en-US" altLang="zh-CN" b="1" dirty="0">
                <a:solidFill>
                  <a:schemeClr val="accent2"/>
                </a:solidFill>
              </a:rPr>
              <a:t>IN</a:t>
            </a:r>
            <a:r>
              <a:rPr lang="zh-CN" altLang="en-US" b="1" dirty="0">
                <a:solidFill>
                  <a:schemeClr val="accent2"/>
                </a:solidFill>
              </a:rPr>
              <a:t>参数）的</a:t>
            </a:r>
            <a:r>
              <a:rPr lang="en-US" altLang="zh-CN" b="1" dirty="0">
                <a:solidFill>
                  <a:schemeClr val="accent2"/>
                </a:solidFill>
              </a:rPr>
              <a:t>SQL</a:t>
            </a:r>
            <a:r>
              <a:rPr lang="zh-CN" altLang="en-US" b="1" dirty="0">
                <a:solidFill>
                  <a:schemeClr val="accent2"/>
                </a:solidFill>
              </a:rPr>
              <a:t>语句。</a:t>
            </a:r>
            <a:r>
              <a:rPr lang="en-US" altLang="zh-CN" b="1" dirty="0" err="1">
                <a:solidFill>
                  <a:schemeClr val="accent2"/>
                </a:solidFill>
              </a:rPr>
              <a:t>PreparedStatement</a:t>
            </a:r>
            <a:r>
              <a:rPr lang="zh-CN" altLang="en-US" b="1" dirty="0">
                <a:solidFill>
                  <a:schemeClr val="accent2"/>
                </a:solidFill>
              </a:rPr>
              <a:t>拥有一组方法，用于设置</a:t>
            </a:r>
            <a:r>
              <a:rPr lang="en-US" altLang="zh-CN" b="1" dirty="0">
                <a:solidFill>
                  <a:schemeClr val="accent2"/>
                </a:solidFill>
              </a:rPr>
              <a:t>IN</a:t>
            </a:r>
            <a:r>
              <a:rPr lang="zh-CN" altLang="en-US" b="1" dirty="0">
                <a:solidFill>
                  <a:schemeClr val="accent2"/>
                </a:solidFill>
              </a:rPr>
              <a:t>参数的值。执行语句时，这些</a:t>
            </a:r>
            <a:r>
              <a:rPr lang="en-US" altLang="zh-CN" b="1" dirty="0">
                <a:solidFill>
                  <a:schemeClr val="accent2"/>
                </a:solidFill>
              </a:rPr>
              <a:t>IN</a:t>
            </a:r>
            <a:r>
              <a:rPr lang="zh-CN" altLang="en-US" b="1" dirty="0">
                <a:solidFill>
                  <a:schemeClr val="accent2"/>
                </a:solidFill>
              </a:rPr>
              <a:t>参数将被送到数据库中。</a:t>
            </a:r>
            <a:r>
              <a:rPr lang="en-US" altLang="zh-CN" b="1" dirty="0" err="1">
                <a:solidFill>
                  <a:schemeClr val="accent2"/>
                </a:solidFill>
              </a:rPr>
              <a:t>PreparedStatement</a:t>
            </a:r>
            <a:r>
              <a:rPr lang="zh-CN" altLang="en-US" b="1" dirty="0">
                <a:solidFill>
                  <a:schemeClr val="accent2"/>
                </a:solidFill>
              </a:rPr>
              <a:t>的实例扩展了</a:t>
            </a:r>
            <a:r>
              <a:rPr lang="en-US" altLang="zh-CN" b="1" dirty="0">
                <a:solidFill>
                  <a:schemeClr val="accent2"/>
                </a:solidFill>
              </a:rPr>
              <a:t>Statement</a:t>
            </a:r>
            <a:r>
              <a:rPr lang="zh-CN" altLang="en-US" b="1" dirty="0">
                <a:solidFill>
                  <a:schemeClr val="accent2"/>
                </a:solidFill>
              </a:rPr>
              <a:t>，因此它们都包括了</a:t>
            </a:r>
            <a:r>
              <a:rPr lang="en-US" altLang="zh-CN" b="1" dirty="0">
                <a:solidFill>
                  <a:schemeClr val="accent2"/>
                </a:solidFill>
              </a:rPr>
              <a:t>Statement</a:t>
            </a:r>
            <a:r>
              <a:rPr lang="zh-CN" altLang="en-US" b="1" dirty="0">
                <a:solidFill>
                  <a:schemeClr val="accent2"/>
                </a:solidFill>
              </a:rPr>
              <a:t>的方法。</a:t>
            </a:r>
            <a:r>
              <a:rPr lang="en-US" altLang="zh-CN" b="1" dirty="0" err="1">
                <a:solidFill>
                  <a:schemeClr val="accent2"/>
                </a:solidFill>
              </a:rPr>
              <a:t>PreparedStatement</a:t>
            </a:r>
            <a:r>
              <a:rPr lang="zh-CN" altLang="en-US" b="1" dirty="0">
                <a:solidFill>
                  <a:schemeClr val="accent2"/>
                </a:solidFill>
              </a:rPr>
              <a:t>对象有可能比</a:t>
            </a:r>
            <a:r>
              <a:rPr lang="en-US" altLang="zh-CN" b="1" dirty="0">
                <a:solidFill>
                  <a:schemeClr val="accent2"/>
                </a:solidFill>
              </a:rPr>
              <a:t>Statement</a:t>
            </a:r>
            <a:r>
              <a:rPr lang="zh-CN" altLang="en-US" b="1" dirty="0">
                <a:solidFill>
                  <a:schemeClr val="accent2"/>
                </a:solidFill>
              </a:rPr>
              <a:t>对象的效率更高，因为它已被预编译过并存放在那以供将来使用。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458F51B-55AE-484D-82A6-ADB9451E5C20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16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1331913" y="692150"/>
            <a:ext cx="47513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/>
              <a:t>执行</a:t>
            </a:r>
            <a:r>
              <a:rPr lang="en-US" altLang="zh-CN" sz="4000" b="1"/>
              <a:t>SQL</a:t>
            </a:r>
            <a:r>
              <a:rPr lang="zh-CN" altLang="en-US" sz="4000" b="1"/>
              <a:t>语句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609600" y="1524000"/>
            <a:ext cx="832008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u"/>
            </a:pPr>
            <a:r>
              <a:rPr lang="en-US" altLang="zh-CN" b="1" smtClean="0">
                <a:solidFill>
                  <a:schemeClr val="accent2"/>
                </a:solidFill>
              </a:rPr>
              <a:t>CallableStatement 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b="1" smtClean="0">
                <a:solidFill>
                  <a:schemeClr val="accent2"/>
                </a:solidFill>
              </a:rPr>
              <a:t>        </a:t>
            </a:r>
            <a:r>
              <a:rPr lang="zh-CN" altLang="en-US" b="1" smtClean="0">
                <a:solidFill>
                  <a:schemeClr val="accent2"/>
                </a:solidFill>
              </a:rPr>
              <a:t>由</a:t>
            </a:r>
            <a:r>
              <a:rPr lang="zh-CN" altLang="en-US" b="1" dirty="0">
                <a:solidFill>
                  <a:schemeClr val="accent2"/>
                </a:solidFill>
              </a:rPr>
              <a:t>方法</a:t>
            </a:r>
            <a:r>
              <a:rPr lang="en-US" altLang="zh-CN" b="1" dirty="0" err="1">
                <a:solidFill>
                  <a:schemeClr val="accent2"/>
                </a:solidFill>
              </a:rPr>
              <a:t>prepareCall</a:t>
            </a:r>
            <a:r>
              <a:rPr lang="zh-CN" altLang="en-US" b="1" dirty="0">
                <a:solidFill>
                  <a:schemeClr val="accent2"/>
                </a:solidFill>
              </a:rPr>
              <a:t>所创建。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b="1" smtClean="0">
                <a:solidFill>
                  <a:schemeClr val="accent2"/>
                </a:solidFill>
              </a:rPr>
              <a:t>        CallableStatement</a:t>
            </a:r>
            <a:r>
              <a:rPr lang="zh-CN" altLang="en-US" b="1" dirty="0">
                <a:solidFill>
                  <a:schemeClr val="accent2"/>
                </a:solidFill>
              </a:rPr>
              <a:t>对象用于执行</a:t>
            </a:r>
            <a:r>
              <a:rPr lang="en-US" altLang="zh-CN" b="1" dirty="0">
                <a:solidFill>
                  <a:schemeClr val="accent2"/>
                </a:solidFill>
              </a:rPr>
              <a:t>SQL</a:t>
            </a:r>
            <a:r>
              <a:rPr lang="zh-CN" altLang="en-US" b="1" dirty="0">
                <a:solidFill>
                  <a:schemeClr val="accent2"/>
                </a:solidFill>
              </a:rPr>
              <a:t>存储过程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dirty="0">
                <a:solidFill>
                  <a:schemeClr val="accent2"/>
                </a:solidFill>
              </a:rPr>
              <a:t>一组可通过名称来调用（就象函数的调用那样）的</a:t>
            </a:r>
            <a:r>
              <a:rPr lang="en-US" altLang="zh-CN" b="1" dirty="0">
                <a:solidFill>
                  <a:schemeClr val="accent2"/>
                </a:solidFill>
              </a:rPr>
              <a:t>SQL</a:t>
            </a:r>
            <a:r>
              <a:rPr lang="zh-CN" altLang="en-US" b="1" dirty="0">
                <a:solidFill>
                  <a:schemeClr val="accent2"/>
                </a:solidFill>
              </a:rPr>
              <a:t>语句。</a:t>
            </a:r>
            <a:r>
              <a:rPr lang="en-US" altLang="zh-CN" b="1" dirty="0" err="1">
                <a:solidFill>
                  <a:schemeClr val="accent2"/>
                </a:solidFill>
              </a:rPr>
              <a:t>CallableStatement</a:t>
            </a:r>
            <a:r>
              <a:rPr lang="zh-CN" altLang="en-US" b="1" dirty="0">
                <a:solidFill>
                  <a:schemeClr val="accent2"/>
                </a:solidFill>
              </a:rPr>
              <a:t>对象从</a:t>
            </a:r>
            <a:r>
              <a:rPr lang="en-US" altLang="zh-CN" b="1" dirty="0" err="1">
                <a:solidFill>
                  <a:schemeClr val="accent2"/>
                </a:solidFill>
              </a:rPr>
              <a:t>PreparedStatement</a:t>
            </a:r>
            <a:r>
              <a:rPr lang="zh-CN" altLang="en-US" b="1" dirty="0">
                <a:solidFill>
                  <a:schemeClr val="accent2"/>
                </a:solidFill>
              </a:rPr>
              <a:t>中继承了用于处理</a:t>
            </a:r>
            <a:r>
              <a:rPr lang="en-US" altLang="zh-CN" b="1" dirty="0">
                <a:solidFill>
                  <a:schemeClr val="accent2"/>
                </a:solidFill>
              </a:rPr>
              <a:t>IN</a:t>
            </a:r>
            <a:r>
              <a:rPr lang="zh-CN" altLang="en-US" b="1" dirty="0">
                <a:solidFill>
                  <a:schemeClr val="accent2"/>
                </a:solidFill>
              </a:rPr>
              <a:t>参数的方法，而且还增加了用于处理</a:t>
            </a:r>
            <a:r>
              <a:rPr lang="en-US" altLang="zh-CN" b="1" dirty="0">
                <a:solidFill>
                  <a:schemeClr val="accent2"/>
                </a:solidFill>
              </a:rPr>
              <a:t>OUT</a:t>
            </a:r>
            <a:r>
              <a:rPr lang="zh-CN" altLang="en-US" b="1" dirty="0">
                <a:solidFill>
                  <a:schemeClr val="accent2"/>
                </a:solidFill>
              </a:rPr>
              <a:t>参数和</a:t>
            </a:r>
            <a:r>
              <a:rPr lang="en-US" altLang="zh-CN" b="1" dirty="0">
                <a:solidFill>
                  <a:schemeClr val="accent2"/>
                </a:solidFill>
              </a:rPr>
              <a:t>INOUT</a:t>
            </a:r>
            <a:r>
              <a:rPr lang="zh-CN" altLang="en-US" b="1" dirty="0">
                <a:solidFill>
                  <a:schemeClr val="accent2"/>
                </a:solidFill>
              </a:rPr>
              <a:t>参数的方法。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56AB199-A24B-4A69-B782-B36A39F6720C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17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1331913" y="639763"/>
            <a:ext cx="3292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/>
              <a:t>处理结果集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900113" y="1557338"/>
            <a:ext cx="7519987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</a:rPr>
              <a:t>结果集是查询语句返回的数据库记录的集合。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</a:rPr>
              <a:t>在结果集中通过游标</a:t>
            </a:r>
            <a:r>
              <a:rPr lang="en-US" altLang="zh-CN" b="1" dirty="0">
                <a:solidFill>
                  <a:schemeClr val="accent2"/>
                </a:solidFill>
              </a:rPr>
              <a:t>(cursor)</a:t>
            </a:r>
            <a:r>
              <a:rPr lang="zh-CN" altLang="zh-CN" b="1" dirty="0">
                <a:solidFill>
                  <a:schemeClr val="accent2"/>
                </a:solidFill>
              </a:rPr>
              <a:t>控制具体记录的访问。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b="1" dirty="0">
                <a:solidFill>
                  <a:schemeClr val="accent2"/>
                </a:solidFill>
              </a:rPr>
              <a:t>SQL</a:t>
            </a:r>
            <a:r>
              <a:rPr lang="zh-CN" altLang="zh-CN" b="1" dirty="0">
                <a:solidFill>
                  <a:schemeClr val="accent2"/>
                </a:solidFill>
              </a:rPr>
              <a:t>数据类型与</a:t>
            </a:r>
            <a:r>
              <a:rPr lang="en-US" altLang="zh-CN" b="1" dirty="0">
                <a:solidFill>
                  <a:schemeClr val="accent2"/>
                </a:solidFill>
              </a:rPr>
              <a:t>Java</a:t>
            </a:r>
            <a:r>
              <a:rPr lang="zh-CN" altLang="zh-CN" b="1" dirty="0">
                <a:solidFill>
                  <a:schemeClr val="accent2"/>
                </a:solidFill>
              </a:rPr>
              <a:t>数据类型的转换</a:t>
            </a:r>
            <a:r>
              <a:rPr lang="zh-CN" altLang="zh-CN" b="1" dirty="0" smtClean="0">
                <a:solidFill>
                  <a:schemeClr val="accent2"/>
                </a:solidFill>
              </a:rPr>
              <a:t>—— 根据</a:t>
            </a:r>
            <a:r>
              <a:rPr lang="en-US" altLang="zh-CN" b="1" dirty="0">
                <a:solidFill>
                  <a:schemeClr val="accent2"/>
                </a:solidFill>
              </a:rPr>
              <a:t>SQL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chemeClr val="accent2"/>
                </a:solidFill>
              </a:rPr>
              <a:t>    </a:t>
            </a:r>
            <a:r>
              <a:rPr lang="zh-CN" altLang="zh-CN" b="1" dirty="0" smtClean="0">
                <a:solidFill>
                  <a:schemeClr val="accent2"/>
                </a:solidFill>
              </a:rPr>
              <a:t>数据类型</a:t>
            </a:r>
            <a:r>
              <a:rPr lang="zh-CN" altLang="zh-CN" b="1" dirty="0">
                <a:solidFill>
                  <a:schemeClr val="accent2"/>
                </a:solidFill>
              </a:rPr>
              <a:t>的不同，使用不同的方法读取数据。</a:t>
            </a:r>
            <a:endParaRPr lang="zh-CN" altLang="zh-CN" b="1" dirty="0"/>
          </a:p>
          <a:p>
            <a:pPr eaLnBrk="1" hangingPunct="1"/>
            <a:r>
              <a:rPr lang="zh-CN" altLang="zh-CN" b="1" dirty="0"/>
              <a:t>/*处理结果</a:t>
            </a:r>
            <a:r>
              <a:rPr lang="zh-CN" altLang="zh-CN" b="1" dirty="0" smtClean="0"/>
              <a:t>集 </a:t>
            </a:r>
            <a:r>
              <a:rPr lang="en-US" altLang="zh-CN" b="1" dirty="0" err="1" smtClean="0"/>
              <a:t>rs</a:t>
            </a:r>
            <a:r>
              <a:rPr lang="en-US" altLang="zh-CN" b="1" dirty="0"/>
              <a:t>*/</a:t>
            </a:r>
          </a:p>
          <a:p>
            <a:pPr eaLnBrk="1" hangingPunct="1"/>
            <a:r>
              <a:rPr lang="en-US" altLang="zh-CN" b="1" dirty="0" smtClean="0"/>
              <a:t>while (</a:t>
            </a:r>
            <a:r>
              <a:rPr lang="en-US" altLang="zh-CN" b="1" dirty="0" err="1" smtClean="0"/>
              <a:t>rs.next</a:t>
            </a:r>
            <a:r>
              <a:rPr lang="en-US" altLang="zh-CN" b="1" dirty="0" smtClean="0"/>
              <a:t>( )){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	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x = </a:t>
            </a:r>
            <a:r>
              <a:rPr lang="en-US" altLang="zh-CN" b="1" dirty="0" err="1" smtClean="0"/>
              <a:t>rs.getInt</a:t>
            </a:r>
            <a:r>
              <a:rPr lang="en-US" altLang="zh-CN" b="1" dirty="0" smtClean="0"/>
              <a:t>("a");</a:t>
            </a:r>
            <a:r>
              <a:rPr lang="en-US" altLang="zh-CN" b="1" dirty="0"/>
              <a:t>	//</a:t>
            </a:r>
            <a:r>
              <a:rPr lang="zh-CN" altLang="en-US" b="1" dirty="0" smtClean="0"/>
              <a:t>或 </a:t>
            </a:r>
            <a:r>
              <a:rPr lang="en-US" altLang="zh-CN" b="1" dirty="0" err="1" smtClean="0"/>
              <a:t>rs.getInt</a:t>
            </a:r>
            <a:r>
              <a:rPr lang="en-US" altLang="zh-CN" b="1" dirty="0" smtClean="0"/>
              <a:t>(1</a:t>
            </a:r>
            <a:r>
              <a:rPr lang="en-US" altLang="zh-CN" b="1" dirty="0"/>
              <a:t>);</a:t>
            </a:r>
          </a:p>
          <a:p>
            <a:pPr eaLnBrk="1" hangingPunct="1"/>
            <a:r>
              <a:rPr lang="en-US" altLang="zh-CN" b="1" dirty="0"/>
              <a:t>	</a:t>
            </a:r>
            <a:r>
              <a:rPr lang="en-US" altLang="zh-CN" b="1" dirty="0" smtClean="0"/>
              <a:t>String s = </a:t>
            </a:r>
            <a:r>
              <a:rPr lang="en-US" altLang="zh-CN" b="1" dirty="0" err="1" smtClean="0"/>
              <a:t>rs.getString</a:t>
            </a:r>
            <a:r>
              <a:rPr lang="en-US" altLang="zh-CN" b="1" dirty="0"/>
              <a:t>("b");</a:t>
            </a:r>
          </a:p>
          <a:p>
            <a:pPr eaLnBrk="1" hangingPunct="1"/>
            <a:r>
              <a:rPr lang="en-US" altLang="zh-CN" b="1" dirty="0"/>
              <a:t>	</a:t>
            </a:r>
            <a:r>
              <a:rPr lang="en-US" altLang="zh-CN" b="1" dirty="0" smtClean="0"/>
              <a:t>float f = </a:t>
            </a:r>
            <a:r>
              <a:rPr lang="en-US" altLang="zh-CN" b="1" dirty="0" err="1" smtClean="0"/>
              <a:t>rs.getFloat</a:t>
            </a:r>
            <a:r>
              <a:rPr lang="en-US" altLang="zh-CN" b="1" dirty="0"/>
              <a:t>("c");</a:t>
            </a:r>
          </a:p>
          <a:p>
            <a:pPr eaLnBrk="1" hangingPunct="1"/>
            <a:r>
              <a:rPr lang="en-US" altLang="zh-CN" b="1" dirty="0"/>
              <a:t>	</a:t>
            </a:r>
            <a:r>
              <a:rPr lang="en-US" altLang="zh-CN" b="1" dirty="0" smtClean="0"/>
              <a:t>…… }</a:t>
            </a:r>
            <a:endParaRPr lang="en-US" altLang="zh-CN" b="1" dirty="0"/>
          </a:p>
          <a:p>
            <a:pPr eaLnBrk="1" hangingPunct="1"/>
            <a:r>
              <a:rPr lang="en-US" altLang="zh-CN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</a:rPr>
              <a:t>关闭数据库连接</a:t>
            </a:r>
            <a:endParaRPr lang="zh-CN" altLang="en-US" b="1" dirty="0"/>
          </a:p>
          <a:p>
            <a:pPr eaLnBrk="1" hangingPunct="1"/>
            <a:r>
              <a:rPr lang="en-US" altLang="zh-CN" b="1" dirty="0" err="1"/>
              <a:t>stmt.close</a:t>
            </a:r>
            <a:r>
              <a:rPr lang="en-US" altLang="zh-CN" b="1" dirty="0" smtClean="0"/>
              <a:t>( );</a:t>
            </a:r>
            <a:endParaRPr lang="en-US" altLang="zh-CN" b="1" dirty="0"/>
          </a:p>
          <a:p>
            <a:pPr eaLnBrk="1" hangingPunct="1"/>
            <a:r>
              <a:rPr lang="en-US" altLang="zh-CN" b="1" dirty="0" err="1"/>
              <a:t>con.close</a:t>
            </a:r>
            <a:r>
              <a:rPr lang="en-US" altLang="zh-CN" b="1" dirty="0" smtClean="0"/>
              <a:t>( );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76375" y="692150"/>
            <a:ext cx="5832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dirty="0" smtClean="0"/>
              <a:t>JDBC</a:t>
            </a:r>
            <a:r>
              <a:rPr lang="zh-CN" altLang="en-US" sz="4000" b="1" dirty="0" smtClean="0"/>
              <a:t>的层次结构</a:t>
            </a:r>
            <a:endParaRPr lang="zh-CN" altLang="en-US" sz="40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725CE-1086-4A3C-AEFF-01AAFC04ACA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1026" name="Picture 2" descr="20140612101655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47452"/>
            <a:ext cx="7632848" cy="497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728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76375" y="692150"/>
            <a:ext cx="5832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/>
              <a:t>基本构成分析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725CE-1086-4A3C-AEFF-01AAFC04ACA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39552" y="1628800"/>
            <a:ext cx="83529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Drive</a:t>
            </a:r>
            <a:r>
              <a:rPr lang="zh-CN" altLang="zh-CN" b="1" dirty="0" smtClean="0">
                <a:solidFill>
                  <a:srgbClr val="FF0000"/>
                </a:solidFill>
              </a:rPr>
              <a:t>角色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zh-CN" b="1" dirty="0" smtClean="0">
                <a:solidFill>
                  <a:schemeClr val="accent2"/>
                </a:solidFill>
              </a:rPr>
              <a:t>所谓驱动</a:t>
            </a:r>
            <a:r>
              <a:rPr lang="zh-CN" altLang="zh-CN" b="1" dirty="0">
                <a:solidFill>
                  <a:schemeClr val="accent2"/>
                </a:solidFill>
              </a:rPr>
              <a:t>加载进内存，其实就是实现了</a:t>
            </a:r>
            <a:r>
              <a:rPr lang="en-US" altLang="zh-CN" b="1" dirty="0">
                <a:solidFill>
                  <a:schemeClr val="accent2"/>
                </a:solidFill>
              </a:rPr>
              <a:t>Java.sql.Driver</a:t>
            </a:r>
            <a:r>
              <a:rPr lang="zh-CN" altLang="zh-CN" b="1" dirty="0">
                <a:solidFill>
                  <a:schemeClr val="accent2"/>
                </a:solidFill>
              </a:rPr>
              <a:t>接口的类。比如使用</a:t>
            </a:r>
            <a:r>
              <a:rPr lang="en-US" altLang="zh-CN" b="1" dirty="0" err="1">
                <a:solidFill>
                  <a:schemeClr val="accent2"/>
                </a:solidFill>
              </a:rPr>
              <a:t>Class.forName</a:t>
            </a:r>
            <a:r>
              <a:rPr lang="en-US" altLang="zh-CN" b="1" dirty="0">
                <a:solidFill>
                  <a:schemeClr val="accent2"/>
                </a:solidFill>
              </a:rPr>
              <a:t>()</a:t>
            </a:r>
            <a:r>
              <a:rPr lang="zh-CN" altLang="zh-CN" b="1" dirty="0">
                <a:solidFill>
                  <a:schemeClr val="accent2"/>
                </a:solidFill>
              </a:rPr>
              <a:t>将对应的驱动类加载到内存中，然后执行内存中的</a:t>
            </a:r>
            <a:r>
              <a:rPr lang="en-US" altLang="zh-CN" b="1" dirty="0">
                <a:solidFill>
                  <a:schemeClr val="accent2"/>
                </a:solidFill>
              </a:rPr>
              <a:t>static</a:t>
            </a:r>
            <a:r>
              <a:rPr lang="zh-CN" altLang="zh-CN" b="1" dirty="0">
                <a:solidFill>
                  <a:schemeClr val="accent2"/>
                </a:solidFill>
              </a:rPr>
              <a:t>静态代码段，代码段中，会创建一个驱动</a:t>
            </a:r>
            <a:r>
              <a:rPr lang="en-US" altLang="zh-CN" b="1" dirty="0">
                <a:solidFill>
                  <a:schemeClr val="accent2"/>
                </a:solidFill>
              </a:rPr>
              <a:t>Driver</a:t>
            </a:r>
            <a:r>
              <a:rPr lang="zh-CN" altLang="zh-CN" b="1" dirty="0">
                <a:solidFill>
                  <a:schemeClr val="accent2"/>
                </a:solidFill>
              </a:rPr>
              <a:t>的实例，放入</a:t>
            </a:r>
            <a:r>
              <a:rPr lang="en-US" altLang="zh-CN" b="1" dirty="0" err="1">
                <a:solidFill>
                  <a:schemeClr val="accent2"/>
                </a:solidFill>
              </a:rPr>
              <a:t>DriverManager</a:t>
            </a:r>
            <a:r>
              <a:rPr lang="zh-CN" altLang="zh-CN" b="1" dirty="0">
                <a:solidFill>
                  <a:schemeClr val="accent2"/>
                </a:solidFill>
              </a:rPr>
              <a:t>中，供</a:t>
            </a:r>
            <a:r>
              <a:rPr lang="en-US" altLang="zh-CN" b="1" dirty="0" err="1">
                <a:solidFill>
                  <a:schemeClr val="accent2"/>
                </a:solidFill>
              </a:rPr>
              <a:t>DriverManager</a:t>
            </a:r>
            <a:r>
              <a:rPr lang="zh-CN" altLang="zh-CN" b="1" dirty="0">
                <a:solidFill>
                  <a:schemeClr val="accent2"/>
                </a:solidFill>
              </a:rPr>
              <a:t>使用。</a:t>
            </a:r>
            <a:endParaRPr lang="en-US" altLang="zh-CN" b="1" dirty="0">
              <a:solidFill>
                <a:schemeClr val="accent2"/>
              </a:solidFill>
            </a:endParaRPr>
          </a:p>
          <a:p>
            <a:endParaRPr lang="zh-CN" altLang="zh-CN" b="1" dirty="0">
              <a:solidFill>
                <a:schemeClr val="accent2"/>
              </a:solidFill>
            </a:endParaRPr>
          </a:p>
          <a:p>
            <a:r>
              <a:rPr lang="en-US" altLang="zh-CN" b="1" dirty="0" err="1">
                <a:solidFill>
                  <a:srgbClr val="FF0000"/>
                </a:solidFill>
              </a:rPr>
              <a:t>DriverManager</a:t>
            </a:r>
            <a:r>
              <a:rPr lang="zh-CN" altLang="zh-CN" b="1" dirty="0" smtClean="0">
                <a:solidFill>
                  <a:srgbClr val="FF0000"/>
                </a:solidFill>
              </a:rPr>
              <a:t>角色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zh-CN" b="1" dirty="0" smtClean="0">
                <a:solidFill>
                  <a:schemeClr val="accent2"/>
                </a:solidFill>
              </a:rPr>
              <a:t>事实上</a:t>
            </a:r>
            <a:r>
              <a:rPr lang="zh-CN" altLang="zh-CN" b="1" dirty="0">
                <a:solidFill>
                  <a:schemeClr val="accent2"/>
                </a:solidFill>
              </a:rPr>
              <a:t>，一般我们操作</a:t>
            </a:r>
            <a:r>
              <a:rPr lang="en-US" altLang="zh-CN" b="1" dirty="0">
                <a:solidFill>
                  <a:schemeClr val="accent2"/>
                </a:solidFill>
              </a:rPr>
              <a:t>Driver</a:t>
            </a:r>
            <a:r>
              <a:rPr lang="zh-CN" altLang="zh-CN" b="1" dirty="0">
                <a:solidFill>
                  <a:schemeClr val="accent2"/>
                </a:solidFill>
              </a:rPr>
              <a:t>，获取</a:t>
            </a:r>
            <a:r>
              <a:rPr lang="en-US" altLang="zh-CN" b="1" dirty="0">
                <a:solidFill>
                  <a:schemeClr val="accent2"/>
                </a:solidFill>
              </a:rPr>
              <a:t>Connection</a:t>
            </a:r>
            <a:r>
              <a:rPr lang="zh-CN" altLang="zh-CN" b="1" dirty="0">
                <a:solidFill>
                  <a:schemeClr val="accent2"/>
                </a:solidFill>
              </a:rPr>
              <a:t>对象都是交给</a:t>
            </a:r>
            <a:r>
              <a:rPr lang="en-US" altLang="zh-CN" b="1" dirty="0" err="1">
                <a:solidFill>
                  <a:schemeClr val="accent2"/>
                </a:solidFill>
              </a:rPr>
              <a:t>DriverManager</a:t>
            </a:r>
            <a:r>
              <a:rPr lang="zh-CN" altLang="zh-CN" b="1" dirty="0">
                <a:solidFill>
                  <a:schemeClr val="accent2"/>
                </a:solidFill>
              </a:rPr>
              <a:t>统一管理的。</a:t>
            </a:r>
            <a:r>
              <a:rPr lang="en-US" altLang="zh-CN" b="1" dirty="0" err="1">
                <a:solidFill>
                  <a:schemeClr val="accent2"/>
                </a:solidFill>
              </a:rPr>
              <a:t>DriverManger</a:t>
            </a:r>
            <a:r>
              <a:rPr lang="zh-CN" altLang="zh-CN" b="1" dirty="0">
                <a:solidFill>
                  <a:schemeClr val="accent2"/>
                </a:solidFill>
              </a:rPr>
              <a:t>可以注册和删除加载的驱动程序，可以根据给定的</a:t>
            </a:r>
            <a:r>
              <a:rPr lang="en-US" altLang="zh-CN" b="1" dirty="0" err="1">
                <a:solidFill>
                  <a:schemeClr val="accent2"/>
                </a:solidFill>
              </a:rPr>
              <a:t>url</a:t>
            </a:r>
            <a:r>
              <a:rPr lang="zh-CN" altLang="zh-CN" b="1" dirty="0">
                <a:solidFill>
                  <a:schemeClr val="accent2"/>
                </a:solidFill>
              </a:rPr>
              <a:t>获取符合</a:t>
            </a:r>
            <a:r>
              <a:rPr lang="en-US" altLang="zh-CN" b="1" dirty="0" err="1">
                <a:solidFill>
                  <a:schemeClr val="accent2"/>
                </a:solidFill>
              </a:rPr>
              <a:t>url</a:t>
            </a:r>
            <a:r>
              <a:rPr lang="zh-CN" altLang="zh-CN" b="1" dirty="0">
                <a:solidFill>
                  <a:schemeClr val="accent2"/>
                </a:solidFill>
              </a:rPr>
              <a:t>协议的驱动</a:t>
            </a:r>
            <a:r>
              <a:rPr lang="en-US" altLang="zh-CN" b="1" dirty="0">
                <a:solidFill>
                  <a:schemeClr val="accent2"/>
                </a:solidFill>
              </a:rPr>
              <a:t>Driver</a:t>
            </a:r>
            <a:r>
              <a:rPr lang="zh-CN" altLang="zh-CN" b="1" dirty="0">
                <a:solidFill>
                  <a:schemeClr val="accent2"/>
                </a:solidFill>
              </a:rPr>
              <a:t>或者是建立</a:t>
            </a:r>
            <a:r>
              <a:rPr lang="en-US" altLang="zh-CN" b="1" dirty="0" err="1">
                <a:solidFill>
                  <a:schemeClr val="accent2"/>
                </a:solidFill>
              </a:rPr>
              <a:t>Conenction</a:t>
            </a:r>
            <a:r>
              <a:rPr lang="zh-CN" altLang="zh-CN" b="1" dirty="0">
                <a:solidFill>
                  <a:schemeClr val="accent2"/>
                </a:solidFill>
              </a:rPr>
              <a:t>连接，进行数据库交互。</a:t>
            </a:r>
          </a:p>
        </p:txBody>
      </p:sp>
    </p:spTree>
    <p:extLst>
      <p:ext uri="{BB962C8B-B14F-4D97-AF65-F5344CB8AC3E}">
        <p14:creationId xmlns:p14="http://schemas.microsoft.com/office/powerpoint/2010/main" val="388223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6C5CC2D-002E-42CE-8DAC-58CB8C87CB79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2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554162" y="692150"/>
            <a:ext cx="52500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/>
              <a:t>为什么</a:t>
            </a:r>
            <a:r>
              <a:rPr lang="zh-CN" altLang="en-US" sz="4000" b="1" dirty="0" smtClean="0"/>
              <a:t>需要</a:t>
            </a:r>
            <a:r>
              <a:rPr lang="en-US" altLang="zh-CN" sz="4000" b="1" dirty="0" smtClean="0"/>
              <a:t>JDBC</a:t>
            </a:r>
            <a:endParaRPr lang="zh-CN" altLang="en-US" sz="4000" b="1" dirty="0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760412" y="1606550"/>
            <a:ext cx="8132068" cy="485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 smtClean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b="1" dirty="0" smtClean="0">
                <a:solidFill>
                  <a:schemeClr val="accent2"/>
                </a:solidFill>
              </a:rPr>
              <a:t>ODBC</a:t>
            </a:r>
            <a:r>
              <a:rPr lang="zh-CN" altLang="en-US" b="1" dirty="0" smtClean="0">
                <a:solidFill>
                  <a:schemeClr val="accent2"/>
                </a:solidFill>
              </a:rPr>
              <a:t>可能</a:t>
            </a:r>
            <a:r>
              <a:rPr lang="zh-CN" altLang="en-US" b="1" dirty="0">
                <a:solidFill>
                  <a:schemeClr val="accent2"/>
                </a:solidFill>
              </a:rPr>
              <a:t>是使用最广的、用于访问关系数据库的编程</a:t>
            </a:r>
            <a:r>
              <a:rPr lang="zh-CN" altLang="en-US" b="1" dirty="0" smtClean="0">
                <a:solidFill>
                  <a:schemeClr val="accent2"/>
                </a:solidFill>
              </a:rPr>
              <a:t>接口，它</a:t>
            </a:r>
            <a:r>
              <a:rPr lang="zh-CN" altLang="en-US" b="1" dirty="0">
                <a:solidFill>
                  <a:schemeClr val="accent2"/>
                </a:solidFill>
              </a:rPr>
              <a:t>能在几乎所有平台上连接几乎所有的数据库</a:t>
            </a:r>
            <a:r>
              <a:rPr lang="zh-CN" altLang="en-US" b="1" dirty="0" smtClean="0">
                <a:solidFill>
                  <a:schemeClr val="accent2"/>
                </a:solidFill>
              </a:rPr>
              <a:t>。</a:t>
            </a:r>
            <a:endParaRPr lang="zh-CN" altLang="zh-CN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b="1" dirty="0" smtClean="0">
                <a:solidFill>
                  <a:schemeClr val="accent2"/>
                </a:solidFill>
              </a:rPr>
              <a:t>ODBC</a:t>
            </a:r>
            <a:r>
              <a:rPr lang="zh-CN" altLang="en-US" b="1" dirty="0" smtClean="0">
                <a:solidFill>
                  <a:schemeClr val="accent2"/>
                </a:solidFill>
              </a:rPr>
              <a:t>不</a:t>
            </a:r>
            <a:r>
              <a:rPr lang="zh-CN" altLang="en-US" b="1" dirty="0">
                <a:solidFill>
                  <a:schemeClr val="accent2"/>
                </a:solidFill>
              </a:rPr>
              <a:t>适合直接</a:t>
            </a:r>
            <a:r>
              <a:rPr lang="zh-CN" altLang="en-US" b="1" dirty="0" smtClean="0">
                <a:solidFill>
                  <a:schemeClr val="accent2"/>
                </a:solidFill>
              </a:rPr>
              <a:t>在</a:t>
            </a:r>
            <a:r>
              <a:rPr lang="en-US" altLang="zh-CN" b="1" dirty="0" smtClean="0">
                <a:solidFill>
                  <a:schemeClr val="accent2"/>
                </a:solidFill>
              </a:rPr>
              <a:t>Java</a:t>
            </a:r>
            <a:r>
              <a:rPr lang="zh-CN" altLang="en-US" b="1" dirty="0" smtClean="0">
                <a:solidFill>
                  <a:schemeClr val="accent2"/>
                </a:solidFill>
              </a:rPr>
              <a:t>中</a:t>
            </a:r>
            <a:r>
              <a:rPr lang="zh-CN" altLang="en-US" b="1" dirty="0">
                <a:solidFill>
                  <a:schemeClr val="accent2"/>
                </a:solidFill>
              </a:rPr>
              <a:t>使用，</a:t>
            </a:r>
            <a:r>
              <a:rPr lang="zh-CN" altLang="en-US" b="1" dirty="0" smtClean="0">
                <a:solidFill>
                  <a:schemeClr val="accent2"/>
                </a:solidFill>
              </a:rPr>
              <a:t>因为</a:t>
            </a:r>
            <a:r>
              <a:rPr lang="en-US" altLang="zh-CN" b="1" dirty="0">
                <a:solidFill>
                  <a:schemeClr val="accent2"/>
                </a:solidFill>
              </a:rPr>
              <a:t>ODBC API</a:t>
            </a:r>
            <a:r>
              <a:rPr lang="zh-CN" altLang="en-US" b="1" dirty="0">
                <a:solidFill>
                  <a:schemeClr val="accent2"/>
                </a:solidFill>
              </a:rPr>
              <a:t>是</a:t>
            </a:r>
            <a:r>
              <a:rPr lang="en-US" altLang="zh-CN" b="1" dirty="0">
                <a:solidFill>
                  <a:schemeClr val="accent2"/>
                </a:solidFill>
              </a:rPr>
              <a:t>C</a:t>
            </a:r>
            <a:r>
              <a:rPr lang="zh-CN" altLang="en-US" b="1" dirty="0">
                <a:solidFill>
                  <a:schemeClr val="accent2"/>
                </a:solidFill>
              </a:rPr>
              <a:t>的库函数，在</a:t>
            </a:r>
            <a:r>
              <a:rPr lang="en-US" altLang="zh-CN" b="1" dirty="0">
                <a:solidFill>
                  <a:schemeClr val="accent2"/>
                </a:solidFill>
              </a:rPr>
              <a:t>Java</a:t>
            </a:r>
            <a:r>
              <a:rPr lang="zh-CN" altLang="en-US" b="1" dirty="0">
                <a:solidFill>
                  <a:schemeClr val="accent2"/>
                </a:solidFill>
              </a:rPr>
              <a:t>程序中调用本地</a:t>
            </a:r>
            <a:r>
              <a:rPr lang="en-US" altLang="zh-CN" b="1" dirty="0">
                <a:solidFill>
                  <a:schemeClr val="accent2"/>
                </a:solidFill>
              </a:rPr>
              <a:t>C</a:t>
            </a:r>
            <a:r>
              <a:rPr lang="zh-CN" altLang="en-US" b="1" dirty="0">
                <a:solidFill>
                  <a:schemeClr val="accent2"/>
                </a:solidFill>
              </a:rPr>
              <a:t>代码有比较大的局限性，如安全性、健壮性、可移植性</a:t>
            </a:r>
            <a:r>
              <a:rPr lang="zh-CN" altLang="en-US" b="1" dirty="0" smtClean="0">
                <a:solidFill>
                  <a:schemeClr val="accent2"/>
                </a:solidFill>
              </a:rPr>
              <a:t>等；从</a:t>
            </a:r>
            <a:r>
              <a:rPr lang="en-US" altLang="zh-CN" b="1" dirty="0" smtClean="0">
                <a:solidFill>
                  <a:schemeClr val="accent2"/>
                </a:solidFill>
              </a:rPr>
              <a:t>ODBC C API</a:t>
            </a:r>
            <a:r>
              <a:rPr lang="zh-CN" altLang="en-US" b="1" dirty="0" smtClean="0">
                <a:solidFill>
                  <a:schemeClr val="accent2"/>
                </a:solidFill>
              </a:rPr>
              <a:t>到</a:t>
            </a:r>
            <a:r>
              <a:rPr lang="en-US" altLang="zh-CN" b="1" dirty="0" smtClean="0">
                <a:solidFill>
                  <a:schemeClr val="accent2"/>
                </a:solidFill>
              </a:rPr>
              <a:t>Java API</a:t>
            </a:r>
            <a:r>
              <a:rPr lang="zh-CN" altLang="en-US" b="1" dirty="0" smtClean="0">
                <a:solidFill>
                  <a:schemeClr val="accent2"/>
                </a:solidFill>
              </a:rPr>
              <a:t>的</a:t>
            </a:r>
            <a:r>
              <a:rPr lang="zh-CN" altLang="en-US" b="1" dirty="0">
                <a:solidFill>
                  <a:schemeClr val="accent2"/>
                </a:solidFill>
              </a:rPr>
              <a:t>字面翻译是不可取</a:t>
            </a:r>
            <a:r>
              <a:rPr lang="zh-CN" altLang="en-US" b="1" dirty="0" smtClean="0">
                <a:solidFill>
                  <a:schemeClr val="accent2"/>
                </a:solidFill>
              </a:rPr>
              <a:t>的，例如</a:t>
            </a:r>
            <a:r>
              <a:rPr lang="en-US" altLang="zh-CN" b="1" dirty="0" smtClean="0">
                <a:solidFill>
                  <a:schemeClr val="accent2"/>
                </a:solidFill>
              </a:rPr>
              <a:t>Java</a:t>
            </a:r>
            <a:r>
              <a:rPr lang="zh-CN" altLang="en-US" b="1" dirty="0" smtClean="0">
                <a:solidFill>
                  <a:schemeClr val="accent2"/>
                </a:solidFill>
              </a:rPr>
              <a:t>没有指针而</a:t>
            </a:r>
            <a:r>
              <a:rPr lang="en-US" altLang="zh-CN" b="1" dirty="0" smtClean="0">
                <a:solidFill>
                  <a:schemeClr val="accent2"/>
                </a:solidFill>
              </a:rPr>
              <a:t>ODBC</a:t>
            </a:r>
            <a:r>
              <a:rPr lang="zh-CN" altLang="en-US" b="1" dirty="0" smtClean="0">
                <a:solidFill>
                  <a:schemeClr val="accent2"/>
                </a:solidFill>
              </a:rPr>
              <a:t>却</a:t>
            </a:r>
            <a:r>
              <a:rPr lang="zh-CN" altLang="en-US" b="1" dirty="0">
                <a:solidFill>
                  <a:schemeClr val="accent2"/>
                </a:solidFill>
              </a:rPr>
              <a:t>对指针用得很</a:t>
            </a:r>
            <a:r>
              <a:rPr lang="zh-CN" altLang="en-US" b="1" dirty="0" smtClean="0">
                <a:solidFill>
                  <a:schemeClr val="accent2"/>
                </a:solidFill>
              </a:rPr>
              <a:t>广泛。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b="1" dirty="0" smtClean="0">
                <a:solidFill>
                  <a:schemeClr val="accent2"/>
                </a:solidFill>
              </a:rPr>
              <a:t>JDBC</a:t>
            </a:r>
            <a:r>
              <a:rPr lang="zh-CN" altLang="en-US" b="1" dirty="0">
                <a:solidFill>
                  <a:schemeClr val="accent2"/>
                </a:solidFill>
              </a:rPr>
              <a:t>以</a:t>
            </a:r>
            <a:r>
              <a:rPr lang="en-US" altLang="zh-CN" b="1" dirty="0">
                <a:solidFill>
                  <a:schemeClr val="accent2"/>
                </a:solidFill>
              </a:rPr>
              <a:t>ODBC</a:t>
            </a:r>
            <a:r>
              <a:rPr lang="zh-CN" altLang="en-US" b="1" dirty="0">
                <a:solidFill>
                  <a:schemeClr val="accent2"/>
                </a:solidFill>
              </a:rPr>
              <a:t>为基础，采用了与</a:t>
            </a:r>
            <a:r>
              <a:rPr lang="en-US" altLang="zh-CN" b="1" dirty="0">
                <a:solidFill>
                  <a:schemeClr val="accent2"/>
                </a:solidFill>
              </a:rPr>
              <a:t>ODBC</a:t>
            </a:r>
            <a:r>
              <a:rPr lang="zh-CN" altLang="en-US" b="1" dirty="0">
                <a:solidFill>
                  <a:schemeClr val="accent2"/>
                </a:solidFill>
              </a:rPr>
              <a:t>相同的</a:t>
            </a:r>
            <a:r>
              <a:rPr lang="zh-CN" altLang="en-US" b="1" dirty="0" smtClean="0">
                <a:solidFill>
                  <a:schemeClr val="accent2"/>
                </a:solidFill>
              </a:rPr>
              <a:t>标准</a:t>
            </a:r>
            <a:r>
              <a:rPr lang="zh-CN" altLang="en-US" b="1" dirty="0">
                <a:solidFill>
                  <a:schemeClr val="accent2"/>
                </a:solidFill>
              </a:rPr>
              <a:t>。</a:t>
            </a:r>
            <a:endParaRPr lang="zh-CN" altLang="en-US" b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003399"/>
                </a:solidFill>
                <a:sym typeface="Wingdings" pitchFamily="2" charset="2"/>
              </a:rPr>
              <a:t></a:t>
            </a:r>
            <a:r>
              <a:rPr lang="zh-CN" altLang="en-US" b="1" dirty="0" smtClean="0">
                <a:solidFill>
                  <a:schemeClr val="accent2"/>
                </a:solidFill>
              </a:rPr>
              <a:t>使用</a:t>
            </a:r>
            <a:r>
              <a:rPr lang="en-US" altLang="zh-CN" b="1" dirty="0" smtClean="0">
                <a:solidFill>
                  <a:schemeClr val="accent2"/>
                </a:solidFill>
              </a:rPr>
              <a:t>JDBC</a:t>
            </a:r>
            <a:r>
              <a:rPr lang="zh-CN" altLang="en-US" b="1" dirty="0" smtClean="0">
                <a:solidFill>
                  <a:schemeClr val="accent2"/>
                </a:solidFill>
              </a:rPr>
              <a:t>使应用程序保持“纯</a:t>
            </a:r>
            <a:r>
              <a:rPr lang="en-US" altLang="zh-CN" b="1" dirty="0" smtClean="0">
                <a:solidFill>
                  <a:schemeClr val="accent2"/>
                </a:solidFill>
              </a:rPr>
              <a:t>Java ”</a:t>
            </a:r>
            <a:r>
              <a:rPr lang="zh-CN" altLang="en-US" b="1" dirty="0" smtClean="0">
                <a:solidFill>
                  <a:schemeClr val="accent2"/>
                </a:solidFill>
              </a:rPr>
              <a:t>的可移植性等。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76375" y="692150"/>
            <a:ext cx="5832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/>
              <a:t>基本构成分析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725CE-1086-4A3C-AEFF-01AAFC04ACA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2050" name="Picture 2" descr="201406111211510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1"/>
            <a:ext cx="8352928" cy="518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775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76375" y="692150"/>
            <a:ext cx="5832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/>
              <a:t>基本构成分析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725CE-1086-4A3C-AEFF-01AAFC04ACA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21642" y="1715324"/>
            <a:ext cx="82194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Connection</a:t>
            </a:r>
            <a:r>
              <a:rPr lang="zh-CN" altLang="zh-CN" b="1" dirty="0" smtClean="0">
                <a:solidFill>
                  <a:srgbClr val="FF0000"/>
                </a:solidFill>
              </a:rPr>
              <a:t>角色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b="1" dirty="0" smtClean="0">
                <a:solidFill>
                  <a:schemeClr val="accent2"/>
                </a:solidFill>
              </a:rPr>
              <a:t>表示</a:t>
            </a:r>
            <a:r>
              <a:rPr lang="zh-CN" altLang="en-US" b="1" dirty="0">
                <a:solidFill>
                  <a:schemeClr val="accent2"/>
                </a:solidFill>
              </a:rPr>
              <a:t>与特定数据库的连接，可以获取到数据库的一些信息</a:t>
            </a:r>
            <a:r>
              <a:rPr lang="zh-CN" altLang="en-US" b="1" dirty="0" smtClean="0">
                <a:solidFill>
                  <a:schemeClr val="accent2"/>
                </a:solidFill>
              </a:rPr>
              <a:t>，包括</a:t>
            </a:r>
            <a:r>
              <a:rPr lang="zh-CN" altLang="en-US" b="1" dirty="0">
                <a:solidFill>
                  <a:schemeClr val="accent2"/>
                </a:solidFill>
              </a:rPr>
              <a:t>：其表信息，应该支持的</a:t>
            </a:r>
            <a:r>
              <a:rPr lang="en-US" altLang="zh-CN" b="1" dirty="0">
                <a:solidFill>
                  <a:schemeClr val="accent2"/>
                </a:solidFill>
              </a:rPr>
              <a:t>SQL</a:t>
            </a:r>
            <a:r>
              <a:rPr lang="zh-CN" altLang="en-US" b="1" dirty="0">
                <a:solidFill>
                  <a:schemeClr val="accent2"/>
                </a:solidFill>
              </a:rPr>
              <a:t>语法，数据库内有什么存储过程，此链接功能的信息等等。</a:t>
            </a:r>
            <a:endParaRPr lang="zh-CN" altLang="zh-CN" b="1" dirty="0">
              <a:solidFill>
                <a:schemeClr val="accent2"/>
              </a:solidFill>
            </a:endParaRPr>
          </a:p>
        </p:txBody>
      </p:sp>
      <p:pic>
        <p:nvPicPr>
          <p:cNvPr id="3074" name="Picture 2" descr="201406120952268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23" y="3051338"/>
            <a:ext cx="8693331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095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76375" y="692150"/>
            <a:ext cx="5832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/>
              <a:t>基本构成分析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725CE-1086-4A3C-AEFF-01AAFC04ACA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21642" y="1556792"/>
            <a:ext cx="82194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Statement</a:t>
            </a:r>
            <a:r>
              <a:rPr lang="zh-CN" altLang="zh-CN" b="1" dirty="0" smtClean="0">
                <a:solidFill>
                  <a:srgbClr val="FF0000"/>
                </a:solidFill>
              </a:rPr>
              <a:t>角色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b="1" dirty="0" smtClean="0">
                <a:solidFill>
                  <a:schemeClr val="accent2"/>
                </a:solidFill>
              </a:rPr>
              <a:t>根据</a:t>
            </a:r>
            <a:r>
              <a:rPr lang="zh-CN" altLang="en-US" b="1" dirty="0">
                <a:solidFill>
                  <a:schemeClr val="accent2"/>
                </a:solidFill>
              </a:rPr>
              <a:t>传入的</a:t>
            </a:r>
            <a:r>
              <a:rPr lang="en-US" altLang="zh-CN" b="1" dirty="0" err="1">
                <a:solidFill>
                  <a:schemeClr val="accent2"/>
                </a:solidFill>
              </a:rPr>
              <a:t>sql</a:t>
            </a:r>
            <a:r>
              <a:rPr lang="zh-CN" altLang="en-US" b="1" dirty="0">
                <a:solidFill>
                  <a:schemeClr val="accent2"/>
                </a:solidFill>
              </a:rPr>
              <a:t>语句，</a:t>
            </a:r>
            <a:r>
              <a:rPr lang="zh-CN" altLang="en-US" b="1" dirty="0" smtClean="0">
                <a:solidFill>
                  <a:schemeClr val="accent2"/>
                </a:solidFill>
              </a:rPr>
              <a:t>将</a:t>
            </a:r>
            <a:r>
              <a:rPr lang="zh-CN" altLang="en-US" b="1" dirty="0">
                <a:solidFill>
                  <a:schemeClr val="accent2"/>
                </a:solidFill>
              </a:rPr>
              <a:t>其</a:t>
            </a:r>
            <a:r>
              <a:rPr lang="zh-CN" altLang="en-US" b="1" dirty="0" smtClean="0">
                <a:solidFill>
                  <a:schemeClr val="accent2"/>
                </a:solidFill>
              </a:rPr>
              <a:t>整理</a:t>
            </a:r>
            <a:r>
              <a:rPr lang="zh-CN" altLang="en-US" b="1" dirty="0">
                <a:solidFill>
                  <a:schemeClr val="accent2"/>
                </a:solidFill>
              </a:rPr>
              <a:t>组合成数据库能够识别的</a:t>
            </a:r>
            <a:r>
              <a:rPr lang="en-US" altLang="zh-CN" b="1" dirty="0" err="1">
                <a:solidFill>
                  <a:schemeClr val="accent2"/>
                </a:solidFill>
              </a:rPr>
              <a:t>sql</a:t>
            </a:r>
            <a:r>
              <a:rPr lang="zh-CN" altLang="en-US" b="1" dirty="0" smtClean="0">
                <a:solidFill>
                  <a:schemeClr val="accent2"/>
                </a:solidFill>
              </a:rPr>
              <a:t>语句，</a:t>
            </a:r>
            <a:r>
              <a:rPr lang="zh-CN" altLang="en-US" b="1" dirty="0">
                <a:solidFill>
                  <a:schemeClr val="accent2"/>
                </a:solidFill>
              </a:rPr>
              <a:t>然后传递</a:t>
            </a:r>
            <a:r>
              <a:rPr lang="en-US" altLang="zh-CN" b="1" dirty="0" err="1">
                <a:solidFill>
                  <a:schemeClr val="accent2"/>
                </a:solidFill>
              </a:rPr>
              <a:t>sql</a:t>
            </a:r>
            <a:r>
              <a:rPr lang="zh-CN" altLang="en-US" b="1" dirty="0">
                <a:solidFill>
                  <a:schemeClr val="accent2"/>
                </a:solidFill>
              </a:rPr>
              <a:t>请求，之后会得到返回的结果。对于查询</a:t>
            </a:r>
            <a:r>
              <a:rPr lang="en-US" altLang="zh-CN" b="1" dirty="0" err="1">
                <a:solidFill>
                  <a:schemeClr val="accent2"/>
                </a:solidFill>
              </a:rPr>
              <a:t>sql</a:t>
            </a:r>
            <a:r>
              <a:rPr lang="zh-CN" altLang="en-US" b="1" dirty="0">
                <a:solidFill>
                  <a:schemeClr val="accent2"/>
                </a:solidFill>
              </a:rPr>
              <a:t>，结果会以</a:t>
            </a:r>
            <a:r>
              <a:rPr lang="en-US" altLang="zh-CN" b="1" dirty="0" err="1">
                <a:solidFill>
                  <a:schemeClr val="accent2"/>
                </a:solidFill>
              </a:rPr>
              <a:t>ResultSet</a:t>
            </a:r>
            <a:r>
              <a:rPr lang="zh-CN" altLang="en-US" b="1" dirty="0">
                <a:solidFill>
                  <a:schemeClr val="accent2"/>
                </a:solidFill>
              </a:rPr>
              <a:t>的形式返回。</a:t>
            </a:r>
            <a:endParaRPr lang="zh-CN" altLang="zh-CN" b="1" dirty="0">
              <a:solidFill>
                <a:schemeClr val="accent2"/>
              </a:solidFill>
            </a:endParaRPr>
          </a:p>
        </p:txBody>
      </p:sp>
      <p:pic>
        <p:nvPicPr>
          <p:cNvPr id="4098" name="Picture 2" descr="201406121331503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5795855" cy="407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709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76375" y="692150"/>
            <a:ext cx="5832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/>
              <a:t>基本构成分析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725CE-1086-4A3C-AEFF-01AAFC04ACA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21642" y="1556792"/>
            <a:ext cx="82194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ResultSet</a:t>
            </a:r>
            <a:r>
              <a:rPr lang="zh-CN" altLang="zh-CN" b="1" dirty="0" smtClean="0">
                <a:solidFill>
                  <a:srgbClr val="FF0000"/>
                </a:solidFill>
              </a:rPr>
              <a:t>角色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b="1" dirty="0" smtClean="0">
                <a:solidFill>
                  <a:schemeClr val="accent2"/>
                </a:solidFill>
              </a:rPr>
              <a:t>查询</a:t>
            </a:r>
            <a:r>
              <a:rPr lang="en-US" altLang="zh-CN" b="1" dirty="0" err="1">
                <a:solidFill>
                  <a:schemeClr val="accent2"/>
                </a:solidFill>
              </a:rPr>
              <a:t>sql</a:t>
            </a:r>
            <a:r>
              <a:rPr lang="zh-CN" altLang="en-US" b="1" dirty="0">
                <a:solidFill>
                  <a:schemeClr val="accent2"/>
                </a:solidFill>
              </a:rPr>
              <a:t>执行后，会得到</a:t>
            </a:r>
            <a:r>
              <a:rPr lang="en-US" altLang="zh-CN" b="1" dirty="0" err="1">
                <a:solidFill>
                  <a:schemeClr val="accent2"/>
                </a:solidFill>
              </a:rPr>
              <a:t>ResultSet</a:t>
            </a:r>
            <a:r>
              <a:rPr lang="zh-CN" altLang="en-US" b="1" dirty="0">
                <a:solidFill>
                  <a:schemeClr val="accent2"/>
                </a:solidFill>
              </a:rPr>
              <a:t>对象</a:t>
            </a:r>
            <a:r>
              <a:rPr lang="zh-CN" altLang="en-US" b="1" dirty="0" smtClean="0">
                <a:solidFill>
                  <a:schemeClr val="accent2"/>
                </a:solidFill>
              </a:rPr>
              <a:t>，作为</a:t>
            </a:r>
            <a:r>
              <a:rPr lang="zh-CN" altLang="en-US" b="1" dirty="0">
                <a:solidFill>
                  <a:schemeClr val="accent2"/>
                </a:solidFill>
              </a:rPr>
              <a:t>数据库结果的</a:t>
            </a:r>
            <a:r>
              <a:rPr lang="zh-CN" altLang="en-US" b="1" dirty="0" smtClean="0">
                <a:solidFill>
                  <a:schemeClr val="accent2"/>
                </a:solidFill>
              </a:rPr>
              <a:t>映射。</a:t>
            </a:r>
            <a:r>
              <a:rPr lang="en-US" altLang="zh-CN" b="1" dirty="0" err="1">
                <a:solidFill>
                  <a:schemeClr val="accent2"/>
                </a:solidFill>
              </a:rPr>
              <a:t>ResultSet</a:t>
            </a:r>
            <a:r>
              <a:rPr lang="zh-CN" altLang="en-US" b="1" dirty="0">
                <a:solidFill>
                  <a:schemeClr val="accent2"/>
                </a:solidFill>
              </a:rPr>
              <a:t>对从数据库返回的结果进行了封装，使用迭代器的模式逐条取出结果集中的记录。</a:t>
            </a:r>
            <a:endParaRPr lang="zh-CN" altLang="zh-CN" b="1" dirty="0">
              <a:solidFill>
                <a:schemeClr val="accent2"/>
              </a:solidFill>
            </a:endParaRPr>
          </a:p>
        </p:txBody>
      </p:sp>
      <p:pic>
        <p:nvPicPr>
          <p:cNvPr id="5122" name="Picture 2" descr="201406121533065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57121"/>
            <a:ext cx="6480720" cy="410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44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6C5CC2D-002E-42CE-8DAC-58CB8C87CB79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3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554163" y="692150"/>
            <a:ext cx="337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/>
              <a:t>JDBC</a:t>
            </a:r>
            <a:r>
              <a:rPr lang="zh-CN" altLang="en-US" sz="4000" b="1"/>
              <a:t>简介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760412" y="1606550"/>
            <a:ext cx="827608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b="1" dirty="0">
                <a:solidFill>
                  <a:schemeClr val="accent2"/>
                </a:solidFill>
              </a:rPr>
              <a:t>JDBC</a:t>
            </a:r>
            <a:r>
              <a:rPr lang="zh-CN" altLang="en-US" b="1" dirty="0">
                <a:solidFill>
                  <a:schemeClr val="accent2"/>
                </a:solidFill>
              </a:rPr>
              <a:t>是为在</a:t>
            </a:r>
            <a:r>
              <a:rPr lang="en-US" altLang="zh-CN" b="1" dirty="0">
                <a:solidFill>
                  <a:schemeClr val="accent2"/>
                </a:solidFill>
              </a:rPr>
              <a:t>Java</a:t>
            </a:r>
            <a:r>
              <a:rPr lang="zh-CN" altLang="zh-CN" b="1" dirty="0">
                <a:solidFill>
                  <a:schemeClr val="accent2"/>
                </a:solidFill>
              </a:rPr>
              <a:t>程序中访问数据库而设计的一组</a:t>
            </a:r>
            <a:r>
              <a:rPr lang="zh-CN" altLang="zh-CN" b="1" dirty="0" smtClean="0">
                <a:solidFill>
                  <a:schemeClr val="accent2"/>
                </a:solidFill>
              </a:rPr>
              <a:t>Java </a:t>
            </a:r>
            <a:r>
              <a:rPr lang="en-US" altLang="zh-CN" b="1" dirty="0" smtClean="0">
                <a:solidFill>
                  <a:schemeClr val="accent2"/>
                </a:solidFill>
              </a:rPr>
              <a:t>API</a:t>
            </a:r>
            <a:r>
              <a:rPr lang="zh-CN" altLang="zh-CN" b="1" dirty="0">
                <a:solidFill>
                  <a:schemeClr val="accent2"/>
                </a:solidFill>
              </a:rPr>
              <a:t>，是Java数据库应用开发中的一项核心技术。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b="1" dirty="0">
                <a:solidFill>
                  <a:schemeClr val="accent2"/>
                </a:solidFill>
              </a:rPr>
              <a:t>JDBC</a:t>
            </a:r>
            <a:r>
              <a:rPr lang="zh-CN" altLang="zh-CN" b="1" dirty="0">
                <a:solidFill>
                  <a:schemeClr val="accent2"/>
                </a:solidFill>
              </a:rPr>
              <a:t>独立于平台和数据库。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b="1" dirty="0" smtClean="0">
                <a:solidFill>
                  <a:schemeClr val="accent2"/>
                </a:solidFill>
              </a:rPr>
              <a:t>JDBC</a:t>
            </a:r>
            <a:r>
              <a:rPr lang="zh-CN" altLang="zh-CN" b="1" dirty="0">
                <a:solidFill>
                  <a:schemeClr val="accent2"/>
                </a:solidFill>
              </a:rPr>
              <a:t>规范</a:t>
            </a:r>
            <a:r>
              <a:rPr lang="zh-CN" altLang="zh-CN" b="1" dirty="0" smtClean="0">
                <a:solidFill>
                  <a:schemeClr val="accent2"/>
                </a:solidFill>
              </a:rPr>
              <a:t>中成功</a:t>
            </a:r>
            <a:r>
              <a:rPr lang="zh-CN" altLang="zh-CN" b="1" dirty="0">
                <a:solidFill>
                  <a:schemeClr val="accent2"/>
                </a:solidFill>
              </a:rPr>
              <a:t>地提供了</a:t>
            </a:r>
            <a:r>
              <a:rPr lang="en-US" altLang="zh-CN" b="1" dirty="0">
                <a:solidFill>
                  <a:schemeClr val="accent2"/>
                </a:solidFill>
              </a:rPr>
              <a:t>SQL</a:t>
            </a:r>
            <a:r>
              <a:rPr lang="zh-CN" altLang="zh-CN" b="1" dirty="0">
                <a:solidFill>
                  <a:schemeClr val="accent2"/>
                </a:solidFill>
              </a:rPr>
              <a:t>数据库访问的</a:t>
            </a:r>
            <a:r>
              <a:rPr lang="en-US" altLang="zh-CN" b="1" dirty="0">
                <a:solidFill>
                  <a:schemeClr val="accent2"/>
                </a:solidFill>
              </a:rPr>
              <a:t>Java</a:t>
            </a:r>
            <a:r>
              <a:rPr lang="zh-CN" altLang="zh-CN" b="1" dirty="0">
                <a:solidFill>
                  <a:schemeClr val="accent2"/>
                </a:solidFill>
              </a:rPr>
              <a:t>方法。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003399"/>
                </a:solidFill>
                <a:sym typeface="Wingdings" pitchFamily="2" charset="2"/>
              </a:rPr>
              <a:t>尽管</a:t>
            </a:r>
            <a:r>
              <a:rPr lang="en-US" altLang="zh-CN" b="1" dirty="0">
                <a:solidFill>
                  <a:srgbClr val="003399"/>
                </a:solidFill>
                <a:sym typeface="Wingdings" pitchFamily="2" charset="2"/>
              </a:rPr>
              <a:t>JDBC</a:t>
            </a:r>
            <a:r>
              <a:rPr lang="zh-CN" altLang="en-US" b="1" dirty="0">
                <a:solidFill>
                  <a:srgbClr val="003399"/>
                </a:solidFill>
                <a:sym typeface="Wingdings" pitchFamily="2" charset="2"/>
              </a:rPr>
              <a:t>在</a:t>
            </a:r>
            <a:r>
              <a:rPr lang="en-US" altLang="zh-CN" b="1" dirty="0" smtClean="0">
                <a:solidFill>
                  <a:srgbClr val="003399"/>
                </a:solidFill>
                <a:sym typeface="Wingdings" pitchFamily="2" charset="2"/>
              </a:rPr>
              <a:t>Java</a:t>
            </a:r>
            <a:r>
              <a:rPr lang="zh-CN" altLang="en-US" b="1" dirty="0" smtClean="0">
                <a:solidFill>
                  <a:srgbClr val="003399"/>
                </a:solidFill>
                <a:sym typeface="Wingdings" pitchFamily="2" charset="2"/>
              </a:rPr>
              <a:t>语言</a:t>
            </a:r>
            <a:r>
              <a:rPr lang="zh-CN" altLang="en-US" b="1" dirty="0">
                <a:solidFill>
                  <a:srgbClr val="003399"/>
                </a:solidFill>
                <a:sym typeface="Wingdings" pitchFamily="2" charset="2"/>
              </a:rPr>
              <a:t>层面实现了统一，但不同数据库仍旧有许多差异。为了更好地实现跨数据库操作，于是诞生了</a:t>
            </a:r>
            <a:r>
              <a:rPr lang="en-US" altLang="zh-CN" b="1" dirty="0">
                <a:solidFill>
                  <a:srgbClr val="003399"/>
                </a:solidFill>
                <a:sym typeface="Wingdings" pitchFamily="2" charset="2"/>
              </a:rPr>
              <a:t>Hibernate</a:t>
            </a:r>
            <a:r>
              <a:rPr lang="zh-CN" altLang="en-US" b="1" dirty="0">
                <a:solidFill>
                  <a:srgbClr val="003399"/>
                </a:solidFill>
                <a:sym typeface="Wingdings" pitchFamily="2" charset="2"/>
              </a:rPr>
              <a:t>项目，</a:t>
            </a:r>
            <a:r>
              <a:rPr lang="en-US" altLang="zh-CN" b="1" dirty="0">
                <a:solidFill>
                  <a:srgbClr val="003399"/>
                </a:solidFill>
                <a:sym typeface="Wingdings" pitchFamily="2" charset="2"/>
              </a:rPr>
              <a:t>Hibernate</a:t>
            </a:r>
            <a:r>
              <a:rPr lang="zh-CN" altLang="en-US" b="1" dirty="0">
                <a:solidFill>
                  <a:srgbClr val="003399"/>
                </a:solidFill>
                <a:sym typeface="Wingdings" pitchFamily="2" charset="2"/>
              </a:rPr>
              <a:t>是对</a:t>
            </a:r>
            <a:r>
              <a:rPr lang="en-US" altLang="zh-CN" b="1" dirty="0">
                <a:solidFill>
                  <a:srgbClr val="003399"/>
                </a:solidFill>
                <a:sym typeface="Wingdings" pitchFamily="2" charset="2"/>
              </a:rPr>
              <a:t>JDBC</a:t>
            </a:r>
            <a:r>
              <a:rPr lang="zh-CN" altLang="en-US" b="1" dirty="0">
                <a:solidFill>
                  <a:srgbClr val="003399"/>
                </a:solidFill>
                <a:sym typeface="Wingdings" pitchFamily="2" charset="2"/>
              </a:rPr>
              <a:t>的再封装，实现了对数据库操作更宽泛的统一和更好的可移植性。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0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F17E65A-617C-4224-8A84-0AD2DBCFFBC9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4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1547813" y="692150"/>
            <a:ext cx="46878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dirty="0"/>
              <a:t>JDBC</a:t>
            </a:r>
            <a:r>
              <a:rPr lang="zh-CN" altLang="en-US" sz="4000" b="1" dirty="0"/>
              <a:t>应用框架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772816"/>
            <a:ext cx="5080000" cy="416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3B2C619-732A-48A8-97A9-8598557B266F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5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1331913" y="692150"/>
            <a:ext cx="64531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/>
              <a:t>数据库访问的两层模型</a:t>
            </a:r>
          </a:p>
        </p:txBody>
      </p:sp>
      <p:pic>
        <p:nvPicPr>
          <p:cNvPr id="6148" name="Picture 5" descr="int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700808"/>
            <a:ext cx="3680460" cy="2608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500063" y="4500563"/>
            <a:ext cx="82867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2"/>
                </a:solidFill>
              </a:rPr>
              <a:t>        在</a:t>
            </a:r>
            <a:r>
              <a:rPr lang="zh-CN" altLang="en-US" sz="2000" b="1" dirty="0">
                <a:solidFill>
                  <a:schemeClr val="accent2"/>
                </a:solidFill>
              </a:rPr>
              <a:t>两层模型中，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Java Applet</a:t>
            </a:r>
            <a:r>
              <a:rPr lang="zh-CN" altLang="en-US" sz="2000" b="1" dirty="0">
                <a:solidFill>
                  <a:schemeClr val="accent2"/>
                </a:solidFill>
              </a:rPr>
              <a:t>或应用程序将直接与数据库进行对话。这将需要一个</a:t>
            </a:r>
            <a:r>
              <a:rPr lang="en-US" altLang="zh-CN" sz="2000" b="1" dirty="0">
                <a:solidFill>
                  <a:schemeClr val="accent2"/>
                </a:solidFill>
              </a:rPr>
              <a:t>JDBC</a:t>
            </a:r>
            <a:r>
              <a:rPr lang="zh-CN" altLang="en-US" sz="2000" b="1" dirty="0">
                <a:solidFill>
                  <a:schemeClr val="accent2"/>
                </a:solidFill>
              </a:rPr>
              <a:t>驱动程序来与所访问的特定数据库管理系统进行通讯。用户的</a:t>
            </a:r>
            <a:r>
              <a:rPr lang="en-US" altLang="zh-CN" sz="2000" b="1" dirty="0">
                <a:solidFill>
                  <a:schemeClr val="accent2"/>
                </a:solidFill>
              </a:rPr>
              <a:t>SQL</a:t>
            </a:r>
            <a:r>
              <a:rPr lang="zh-CN" altLang="en-US" sz="2000" b="1" dirty="0">
                <a:solidFill>
                  <a:schemeClr val="accent2"/>
                </a:solidFill>
              </a:rPr>
              <a:t>语句被送往数据库中，而其结果将被送回给用户。数据库可以位于另一台计算机上，用户通过网络连接到上面。这就叫做客户机</a:t>
            </a:r>
            <a:r>
              <a:rPr lang="en-US" altLang="zh-CN" sz="2000" b="1" dirty="0">
                <a:solidFill>
                  <a:schemeClr val="accent2"/>
                </a:solidFill>
              </a:rPr>
              <a:t>/</a:t>
            </a:r>
            <a:r>
              <a:rPr lang="zh-CN" altLang="en-US" sz="2000" b="1" dirty="0">
                <a:solidFill>
                  <a:schemeClr val="accent2"/>
                </a:solidFill>
              </a:rPr>
              <a:t>服务器配置，其中用户的计算机为客户机，提供数据库的计算机为服务器。网络可以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是 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Intranet</a:t>
            </a:r>
            <a:r>
              <a:rPr lang="zh-CN" altLang="en-US" sz="2000" b="1" dirty="0">
                <a:solidFill>
                  <a:schemeClr val="accent2"/>
                </a:solidFill>
              </a:rPr>
              <a:t>，也可以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是 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Internet</a:t>
            </a:r>
            <a:r>
              <a:rPr lang="zh-CN" altLang="en-US" sz="2000" b="1" dirty="0">
                <a:solidFill>
                  <a:schemeClr val="accent2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764A743-126F-4F44-B9EE-3B5C23E8AD30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6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1331913" y="692150"/>
            <a:ext cx="6480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/>
              <a:t>数据库访问的三层模型</a:t>
            </a:r>
          </a:p>
        </p:txBody>
      </p:sp>
      <p:pic>
        <p:nvPicPr>
          <p:cNvPr id="7172" name="Picture 7" descr="int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000250"/>
            <a:ext cx="5029200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285750" y="1643063"/>
            <a:ext cx="34290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2"/>
                </a:solidFill>
              </a:rPr>
              <a:t>        在</a:t>
            </a:r>
            <a:r>
              <a:rPr lang="zh-CN" altLang="en-US" sz="2000" b="1" dirty="0">
                <a:solidFill>
                  <a:schemeClr val="accent2"/>
                </a:solidFill>
              </a:rPr>
              <a:t>三层模型中，命令先是被发送到服务的</a:t>
            </a:r>
            <a:r>
              <a:rPr lang="en-US" altLang="zh-CN" sz="2000" b="1" dirty="0">
                <a:solidFill>
                  <a:schemeClr val="accent2"/>
                </a:solidFill>
              </a:rPr>
              <a:t>"</a:t>
            </a:r>
            <a:r>
              <a:rPr lang="zh-CN" altLang="en-US" sz="2000" b="1" dirty="0">
                <a:solidFill>
                  <a:schemeClr val="accent2"/>
                </a:solidFill>
              </a:rPr>
              <a:t>中间层</a:t>
            </a:r>
            <a:r>
              <a:rPr lang="en-US" altLang="zh-CN" sz="2000" b="1" dirty="0">
                <a:solidFill>
                  <a:schemeClr val="accent2"/>
                </a:solidFill>
              </a:rPr>
              <a:t>"</a:t>
            </a:r>
            <a:r>
              <a:rPr lang="zh-CN" altLang="en-US" sz="2000" b="1" dirty="0">
                <a:solidFill>
                  <a:schemeClr val="accent2"/>
                </a:solidFill>
              </a:rPr>
              <a:t>，然后由它将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SQL 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语句</a:t>
            </a:r>
            <a:r>
              <a:rPr lang="zh-CN" altLang="en-US" sz="2000" b="1" dirty="0">
                <a:solidFill>
                  <a:schemeClr val="accent2"/>
                </a:solidFill>
              </a:rPr>
              <a:t>发送给数据库。数据库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对 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SQL 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语句</a:t>
            </a:r>
            <a:r>
              <a:rPr lang="zh-CN" altLang="en-US" sz="2000" b="1" dirty="0">
                <a:solidFill>
                  <a:schemeClr val="accent2"/>
                </a:solidFill>
              </a:rPr>
              <a:t>进行处理并将结果送回到中间层，中间层再将结果送回给用户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。</a:t>
            </a:r>
            <a:endParaRPr lang="en-US" altLang="zh-CN" sz="2000" b="1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sz="2000" b="1" dirty="0">
                <a:solidFill>
                  <a:schemeClr val="accent2"/>
                </a:solidFill>
              </a:rPr>
              <a:t> </a:t>
            </a:r>
            <a:r>
              <a:rPr lang="en-US" altLang="zh-CN" sz="2000" b="1" dirty="0" smtClean="0">
                <a:solidFill>
                  <a:schemeClr val="accent2"/>
                </a:solidFill>
              </a:rPr>
              <a:t>       MIS 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主管们发现</a:t>
            </a:r>
            <a:r>
              <a:rPr lang="zh-CN" altLang="en-US" sz="2000" b="1" dirty="0">
                <a:solidFill>
                  <a:schemeClr val="accent2"/>
                </a:solidFill>
              </a:rPr>
              <a:t>三层模型很吸引人，因为可用中间层来控制对公司数据的访问和可作的更新的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种类；用户</a:t>
            </a:r>
            <a:r>
              <a:rPr lang="zh-CN" altLang="en-US" sz="2000" b="1" dirty="0">
                <a:solidFill>
                  <a:schemeClr val="accent2"/>
                </a:solidFill>
              </a:rPr>
              <a:t>可以利用易于使用的高级</a:t>
            </a:r>
            <a:r>
              <a:rPr lang="en-US" altLang="zh-CN" sz="2000" b="1" dirty="0">
                <a:solidFill>
                  <a:schemeClr val="accent2"/>
                </a:solidFill>
              </a:rPr>
              <a:t>API</a:t>
            </a:r>
            <a:r>
              <a:rPr lang="zh-CN" altLang="en-US" sz="2000" b="1" dirty="0">
                <a:solidFill>
                  <a:schemeClr val="accent2"/>
                </a:solidFill>
              </a:rPr>
              <a:t>，而中间层将把它转换为相应的低级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调用；最后</a:t>
            </a:r>
            <a:r>
              <a:rPr lang="zh-CN" altLang="en-US" sz="2000" b="1" dirty="0">
                <a:solidFill>
                  <a:schemeClr val="accent2"/>
                </a:solidFill>
              </a:rPr>
              <a:t>，许多情况下三层结构可提供一些性能上的好处。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C2CC19B-7FA9-4591-8400-A41DDC129436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7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1476375" y="692150"/>
            <a:ext cx="4695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/>
              <a:t>JDBC</a:t>
            </a:r>
            <a:r>
              <a:rPr lang="zh-CN" altLang="en-US" sz="4000" b="1"/>
              <a:t>驱动类型</a:t>
            </a:r>
          </a:p>
        </p:txBody>
      </p:sp>
      <p:grpSp>
        <p:nvGrpSpPr>
          <p:cNvPr id="9220" name="Group 7"/>
          <p:cNvGrpSpPr>
            <a:grpSpLocks/>
          </p:cNvGrpSpPr>
          <p:nvPr/>
        </p:nvGrpSpPr>
        <p:grpSpPr bwMode="auto">
          <a:xfrm>
            <a:off x="1258888" y="1700213"/>
            <a:ext cx="7129462" cy="4537075"/>
            <a:chOff x="1800" y="6624"/>
            <a:chExt cx="7812" cy="4824"/>
          </a:xfrm>
        </p:grpSpPr>
        <p:sp>
          <p:nvSpPr>
            <p:cNvPr id="9221" name="Text Box 8"/>
            <p:cNvSpPr txBox="1">
              <a:spLocks noChangeArrowheads="1"/>
            </p:cNvSpPr>
            <p:nvPr/>
          </p:nvSpPr>
          <p:spPr bwMode="auto">
            <a:xfrm>
              <a:off x="4476" y="6624"/>
              <a:ext cx="18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Java</a:t>
              </a:r>
              <a:r>
                <a:rPr lang="zh-CN" altLang="en-US" sz="1400" b="1"/>
                <a:t>应用程序</a:t>
              </a:r>
            </a:p>
          </p:txBody>
        </p:sp>
        <p:sp>
          <p:nvSpPr>
            <p:cNvPr id="9222" name="Text Box 9"/>
            <p:cNvSpPr txBox="1">
              <a:spLocks noChangeArrowheads="1"/>
            </p:cNvSpPr>
            <p:nvPr/>
          </p:nvSpPr>
          <p:spPr bwMode="auto">
            <a:xfrm>
              <a:off x="4488" y="7584"/>
              <a:ext cx="18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JDBC</a:t>
              </a:r>
              <a:r>
                <a:rPr lang="zh-CN" altLang="en-US" sz="1400" b="1"/>
                <a:t>驱动管理器</a:t>
              </a:r>
            </a:p>
          </p:txBody>
        </p:sp>
        <p:sp>
          <p:nvSpPr>
            <p:cNvPr id="9223" name="Text Box 10"/>
            <p:cNvSpPr txBox="1">
              <a:spLocks noChangeArrowheads="1"/>
            </p:cNvSpPr>
            <p:nvPr/>
          </p:nvSpPr>
          <p:spPr bwMode="auto">
            <a:xfrm>
              <a:off x="2112" y="8724"/>
              <a:ext cx="126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JDBC</a:t>
              </a:r>
              <a:r>
                <a:rPr lang="zh-CN" altLang="en-US" sz="1400" b="1"/>
                <a:t>网络驱动</a:t>
              </a:r>
            </a:p>
          </p:txBody>
        </p:sp>
        <p:grpSp>
          <p:nvGrpSpPr>
            <p:cNvPr id="9224" name="Group 11"/>
            <p:cNvGrpSpPr>
              <a:grpSpLocks/>
            </p:cNvGrpSpPr>
            <p:nvPr/>
          </p:nvGrpSpPr>
          <p:grpSpPr bwMode="auto">
            <a:xfrm>
              <a:off x="3540" y="8724"/>
              <a:ext cx="1596" cy="1260"/>
              <a:chOff x="3684" y="8724"/>
              <a:chExt cx="1596" cy="1260"/>
            </a:xfrm>
          </p:grpSpPr>
          <p:sp>
            <p:nvSpPr>
              <p:cNvPr id="9239" name="Text Box 12"/>
              <p:cNvSpPr txBox="1">
                <a:spLocks noChangeArrowheads="1"/>
              </p:cNvSpPr>
              <p:nvPr/>
            </p:nvSpPr>
            <p:spPr bwMode="auto">
              <a:xfrm>
                <a:off x="3684" y="8724"/>
                <a:ext cx="1596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JDBC-ODBC</a:t>
                </a:r>
                <a:r>
                  <a:rPr lang="zh-CN" altLang="en-US" sz="1400" b="1"/>
                  <a:t>桥</a:t>
                </a:r>
              </a:p>
            </p:txBody>
          </p:sp>
          <p:sp>
            <p:nvSpPr>
              <p:cNvPr id="9240" name="Text Box 13"/>
              <p:cNvSpPr txBox="1">
                <a:spLocks noChangeArrowheads="1"/>
              </p:cNvSpPr>
              <p:nvPr/>
            </p:nvSpPr>
            <p:spPr bwMode="auto">
              <a:xfrm>
                <a:off x="3684" y="9240"/>
                <a:ext cx="1596" cy="7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ODBC</a:t>
                </a:r>
                <a:r>
                  <a:rPr lang="zh-CN" altLang="en-US" sz="1400" b="1"/>
                  <a:t>和数据库驱动</a:t>
                </a:r>
              </a:p>
            </p:txBody>
          </p:sp>
        </p:grpSp>
        <p:sp>
          <p:nvSpPr>
            <p:cNvPr id="9225" name="Text Box 14"/>
            <p:cNvSpPr txBox="1">
              <a:spLocks noChangeArrowheads="1"/>
            </p:cNvSpPr>
            <p:nvPr/>
          </p:nvSpPr>
          <p:spPr bwMode="auto">
            <a:xfrm>
              <a:off x="5280" y="8736"/>
              <a:ext cx="126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/>
                <a:t>数据库驱动</a:t>
              </a:r>
              <a:r>
                <a:rPr lang="en-US" altLang="zh-CN" sz="1400" b="1"/>
                <a:t>A</a:t>
              </a:r>
            </a:p>
          </p:txBody>
        </p:sp>
        <p:sp>
          <p:nvSpPr>
            <p:cNvPr id="9226" name="Text Box 15"/>
            <p:cNvSpPr txBox="1">
              <a:spLocks noChangeArrowheads="1"/>
            </p:cNvSpPr>
            <p:nvPr/>
          </p:nvSpPr>
          <p:spPr bwMode="auto">
            <a:xfrm>
              <a:off x="6696" y="8736"/>
              <a:ext cx="126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/>
                <a:t>数据库驱动</a:t>
              </a:r>
              <a:r>
                <a:rPr lang="en-US" altLang="zh-CN" sz="1400" b="1"/>
                <a:t>B</a:t>
              </a:r>
            </a:p>
          </p:txBody>
        </p:sp>
        <p:sp>
          <p:nvSpPr>
            <p:cNvPr id="9227" name="Text Box 16"/>
            <p:cNvSpPr txBox="1">
              <a:spLocks noChangeArrowheads="1"/>
            </p:cNvSpPr>
            <p:nvPr/>
          </p:nvSpPr>
          <p:spPr bwMode="auto">
            <a:xfrm>
              <a:off x="4740" y="10980"/>
              <a:ext cx="2496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/>
                <a:t>专用数据库协议</a:t>
              </a:r>
            </a:p>
          </p:txBody>
        </p:sp>
        <p:sp>
          <p:nvSpPr>
            <p:cNvPr id="9228" name="Text Box 17"/>
            <p:cNvSpPr txBox="1">
              <a:spLocks noChangeArrowheads="1"/>
            </p:cNvSpPr>
            <p:nvPr/>
          </p:nvSpPr>
          <p:spPr bwMode="auto">
            <a:xfrm>
              <a:off x="1800" y="10308"/>
              <a:ext cx="1824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JDBC</a:t>
              </a:r>
              <a:r>
                <a:rPr lang="zh-CN" altLang="en-US" sz="1400" b="1"/>
                <a:t>中间协议</a:t>
              </a:r>
            </a:p>
          </p:txBody>
        </p:sp>
        <p:sp>
          <p:nvSpPr>
            <p:cNvPr id="9229" name="Line 18"/>
            <p:cNvSpPr>
              <a:spLocks noChangeShapeType="1"/>
            </p:cNvSpPr>
            <p:nvPr/>
          </p:nvSpPr>
          <p:spPr bwMode="auto">
            <a:xfrm>
              <a:off x="2124" y="7332"/>
              <a:ext cx="5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" name="Text Box 19"/>
            <p:cNvSpPr txBox="1">
              <a:spLocks noChangeArrowheads="1"/>
            </p:cNvSpPr>
            <p:nvPr/>
          </p:nvSpPr>
          <p:spPr bwMode="auto">
            <a:xfrm>
              <a:off x="7440" y="7080"/>
              <a:ext cx="1824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 smtClean="0"/>
                <a:t>JDBC  API</a:t>
              </a:r>
              <a:endParaRPr lang="en-US" altLang="zh-CN" sz="1400" b="1" dirty="0"/>
            </a:p>
          </p:txBody>
        </p:sp>
        <p:sp>
          <p:nvSpPr>
            <p:cNvPr id="9231" name="Line 20"/>
            <p:cNvSpPr>
              <a:spLocks noChangeShapeType="1"/>
            </p:cNvSpPr>
            <p:nvPr/>
          </p:nvSpPr>
          <p:spPr bwMode="auto">
            <a:xfrm>
              <a:off x="2124" y="8304"/>
              <a:ext cx="54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Text Box 21"/>
            <p:cNvSpPr txBox="1">
              <a:spLocks noChangeArrowheads="1"/>
            </p:cNvSpPr>
            <p:nvPr/>
          </p:nvSpPr>
          <p:spPr bwMode="auto">
            <a:xfrm>
              <a:off x="7500" y="8076"/>
              <a:ext cx="1824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 smtClean="0"/>
                <a:t>JDBC </a:t>
              </a:r>
              <a:r>
                <a:rPr lang="zh-CN" altLang="en-US" sz="1400" b="1" smtClean="0"/>
                <a:t>驱动</a:t>
              </a:r>
              <a:r>
                <a:rPr lang="en-US" altLang="zh-CN" sz="1400" b="1" dirty="0"/>
                <a:t>API</a:t>
              </a:r>
            </a:p>
          </p:txBody>
        </p:sp>
        <p:sp>
          <p:nvSpPr>
            <p:cNvPr id="9233" name="Text Box 22"/>
            <p:cNvSpPr txBox="1">
              <a:spLocks noChangeArrowheads="1"/>
            </p:cNvSpPr>
            <p:nvPr/>
          </p:nvSpPr>
          <p:spPr bwMode="auto">
            <a:xfrm>
              <a:off x="7788" y="8760"/>
              <a:ext cx="1824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 smtClean="0"/>
                <a:t>JDBC </a:t>
              </a:r>
              <a:r>
                <a:rPr lang="zh-CN" altLang="en-US" sz="1400" b="1" smtClean="0"/>
                <a:t>实现</a:t>
              </a:r>
              <a:endParaRPr lang="zh-CN" altLang="en-US" sz="1400" b="1" dirty="0"/>
            </a:p>
          </p:txBody>
        </p:sp>
        <p:sp>
          <p:nvSpPr>
            <p:cNvPr id="9234" name="Line 23"/>
            <p:cNvSpPr>
              <a:spLocks noChangeShapeType="1"/>
            </p:cNvSpPr>
            <p:nvPr/>
          </p:nvSpPr>
          <p:spPr bwMode="auto">
            <a:xfrm>
              <a:off x="2652" y="9504"/>
              <a:ext cx="0" cy="7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Line 24"/>
            <p:cNvSpPr>
              <a:spLocks noChangeShapeType="1"/>
            </p:cNvSpPr>
            <p:nvPr/>
          </p:nvSpPr>
          <p:spPr bwMode="auto">
            <a:xfrm>
              <a:off x="4332" y="9996"/>
              <a:ext cx="0" cy="5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Line 25"/>
            <p:cNvSpPr>
              <a:spLocks noChangeShapeType="1"/>
            </p:cNvSpPr>
            <p:nvPr/>
          </p:nvSpPr>
          <p:spPr bwMode="auto">
            <a:xfrm>
              <a:off x="5904" y="9528"/>
              <a:ext cx="0" cy="9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26"/>
            <p:cNvSpPr>
              <a:spLocks noChangeShapeType="1"/>
            </p:cNvSpPr>
            <p:nvPr/>
          </p:nvSpPr>
          <p:spPr bwMode="auto">
            <a:xfrm flipH="1">
              <a:off x="7284" y="9528"/>
              <a:ext cx="12" cy="9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AutoShape 27"/>
            <p:cNvSpPr>
              <a:spLocks/>
            </p:cNvSpPr>
            <p:nvPr/>
          </p:nvSpPr>
          <p:spPr bwMode="auto">
            <a:xfrm rot="5400000" flipH="1">
              <a:off x="5694" y="9306"/>
              <a:ext cx="348" cy="2952"/>
            </a:xfrm>
            <a:prstGeom prst="leftBrace">
              <a:avLst>
                <a:gd name="adj1" fmla="val 7069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B4EE91A-EC3A-409C-A134-C1E597E022C8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8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609600" y="1600200"/>
            <a:ext cx="8280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b="1" dirty="0">
                <a:solidFill>
                  <a:schemeClr val="accent2"/>
                </a:solidFill>
              </a:rPr>
              <a:t>JDBC-ODBC</a:t>
            </a:r>
            <a:r>
              <a:rPr lang="zh-CN" altLang="en-US" b="1" dirty="0">
                <a:solidFill>
                  <a:schemeClr val="accent2"/>
                </a:solidFill>
              </a:rPr>
              <a:t>桥</a:t>
            </a:r>
            <a:r>
              <a:rPr lang="en-US" altLang="zh-CN" b="1">
                <a:solidFill>
                  <a:schemeClr val="accent2"/>
                </a:solidFill>
              </a:rPr>
              <a:t>(</a:t>
            </a:r>
            <a:r>
              <a:rPr lang="en-US" altLang="zh-CN" b="1" smtClean="0">
                <a:solidFill>
                  <a:schemeClr val="accent2"/>
                </a:solidFill>
              </a:rPr>
              <a:t>JDBC-ODBC Bridge</a:t>
            </a:r>
            <a:r>
              <a:rPr lang="en-US" altLang="zh-CN" b="1" dirty="0">
                <a:solidFill>
                  <a:schemeClr val="accent2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smtClean="0"/>
              <a:t>   JDBC</a:t>
            </a:r>
            <a:r>
              <a:rPr lang="zh-CN" altLang="en-US" b="1" smtClean="0"/>
              <a:t>调用 </a:t>
            </a:r>
            <a:r>
              <a:rPr lang="zh-CN" altLang="en-US" b="1" smtClean="0">
                <a:sym typeface="Symbol" pitchFamily="18" charset="2"/>
              </a:rPr>
              <a:t> </a:t>
            </a:r>
            <a:r>
              <a:rPr lang="en-US" altLang="zh-CN" b="1" smtClean="0">
                <a:sym typeface="Symbol" pitchFamily="18" charset="2"/>
              </a:rPr>
              <a:t>ODBC </a:t>
            </a:r>
            <a:r>
              <a:rPr lang="zh-CN" altLang="en-US" b="1" smtClean="0">
                <a:sym typeface="Symbol" pitchFamily="18" charset="2"/>
              </a:rPr>
              <a:t>调用</a:t>
            </a:r>
            <a:r>
              <a:rPr lang="zh-CN" altLang="en-US" b="1" dirty="0"/>
              <a:t>。要求</a:t>
            </a:r>
            <a:r>
              <a:rPr lang="en-US" altLang="zh-CN" b="1" dirty="0"/>
              <a:t>ODBC</a:t>
            </a:r>
            <a:r>
              <a:rPr lang="zh-CN" altLang="en-US" b="1" dirty="0"/>
              <a:t>代码、</a:t>
            </a:r>
            <a:r>
              <a:rPr lang="en-US" altLang="zh-CN" b="1" dirty="0"/>
              <a:t>Client</a:t>
            </a:r>
            <a:r>
              <a:rPr lang="zh-CN" altLang="zh-CN" b="1" dirty="0"/>
              <a:t>端代码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zh-CN" b="1" smtClean="0"/>
              <a:t>   都</a:t>
            </a:r>
            <a:r>
              <a:rPr lang="zh-CN" altLang="zh-CN" b="1" dirty="0"/>
              <a:t>要在客户机上安装。</a:t>
            </a:r>
            <a:endParaRPr lang="en-US" altLang="en-US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</a:rPr>
              <a:t>本地</a:t>
            </a:r>
            <a:r>
              <a:rPr lang="en-US" altLang="zh-CN" b="1" dirty="0">
                <a:solidFill>
                  <a:schemeClr val="accent2"/>
                </a:solidFill>
              </a:rPr>
              <a:t>API</a:t>
            </a:r>
            <a:r>
              <a:rPr lang="zh-CN" altLang="en-US" b="1" dirty="0">
                <a:solidFill>
                  <a:schemeClr val="accent2"/>
                </a:solidFill>
              </a:rPr>
              <a:t>部分</a:t>
            </a:r>
            <a:r>
              <a:rPr lang="en-US" altLang="zh-CN" b="1" dirty="0">
                <a:solidFill>
                  <a:schemeClr val="accent2"/>
                </a:solidFill>
              </a:rPr>
              <a:t>Java</a:t>
            </a:r>
            <a:r>
              <a:rPr lang="zh-CN" altLang="en-US" b="1" dirty="0">
                <a:solidFill>
                  <a:schemeClr val="accent2"/>
                </a:solidFill>
              </a:rPr>
              <a:t>驱动</a:t>
            </a:r>
            <a:r>
              <a:rPr lang="en-US" altLang="zh-CN" b="1">
                <a:solidFill>
                  <a:schemeClr val="accent2"/>
                </a:solidFill>
              </a:rPr>
              <a:t>(</a:t>
            </a:r>
            <a:r>
              <a:rPr lang="en-US" altLang="zh-CN" b="1" smtClean="0">
                <a:solidFill>
                  <a:schemeClr val="accent2"/>
                </a:solidFill>
              </a:rPr>
              <a:t>Native-API Partly-Java Driver</a:t>
            </a:r>
            <a:r>
              <a:rPr lang="en-US" altLang="zh-CN" b="1" dirty="0">
                <a:solidFill>
                  <a:schemeClr val="accent2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smtClean="0">
                <a:solidFill>
                  <a:schemeClr val="accent2"/>
                </a:solidFill>
              </a:rPr>
              <a:t>    </a:t>
            </a:r>
            <a:r>
              <a:rPr lang="en-US" altLang="zh-CN" b="1" smtClean="0"/>
              <a:t>JDBC</a:t>
            </a:r>
            <a:r>
              <a:rPr lang="zh-CN" altLang="en-US" b="1" smtClean="0"/>
              <a:t>调用 </a:t>
            </a:r>
            <a:r>
              <a:rPr lang="zh-CN" altLang="en-US" b="1" smtClean="0">
                <a:sym typeface="Symbol" pitchFamily="18" charset="2"/>
              </a:rPr>
              <a:t></a:t>
            </a:r>
            <a:r>
              <a:rPr lang="zh-CN" altLang="en-US" b="1" smtClean="0"/>
              <a:t> 数据库</a:t>
            </a:r>
            <a:r>
              <a:rPr lang="zh-CN" altLang="en-US" b="1"/>
              <a:t>的</a:t>
            </a:r>
            <a:r>
              <a:rPr lang="en-US" altLang="zh-CN" b="1" smtClean="0"/>
              <a:t>Client </a:t>
            </a:r>
            <a:r>
              <a:rPr lang="zh-CN" altLang="en-US" b="1" smtClean="0"/>
              <a:t>端</a:t>
            </a:r>
            <a:r>
              <a:rPr lang="en-US" altLang="zh-CN" b="1" dirty="0"/>
              <a:t>API</a:t>
            </a:r>
            <a:r>
              <a:rPr lang="zh-CN" altLang="en-US" b="1" dirty="0"/>
              <a:t>，也需要在客户机上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smtClean="0"/>
              <a:t>    安装</a:t>
            </a:r>
            <a:r>
              <a:rPr lang="zh-CN" altLang="en-US" b="1" dirty="0"/>
              <a:t>代码。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</a:rPr>
              <a:t>网络协议完全</a:t>
            </a:r>
            <a:r>
              <a:rPr lang="en-US" altLang="zh-CN" b="1" dirty="0">
                <a:solidFill>
                  <a:schemeClr val="accent2"/>
                </a:solidFill>
              </a:rPr>
              <a:t>Java</a:t>
            </a:r>
            <a:r>
              <a:rPr lang="zh-CN" altLang="en-US" b="1" dirty="0">
                <a:solidFill>
                  <a:schemeClr val="accent2"/>
                </a:solidFill>
              </a:rPr>
              <a:t>驱动</a:t>
            </a:r>
            <a:r>
              <a:rPr lang="en-US" altLang="zh-CN" b="1">
                <a:solidFill>
                  <a:schemeClr val="accent2"/>
                </a:solidFill>
              </a:rPr>
              <a:t>(</a:t>
            </a:r>
            <a:r>
              <a:rPr lang="en-US" altLang="zh-CN" b="1" smtClean="0">
                <a:solidFill>
                  <a:schemeClr val="accent2"/>
                </a:solidFill>
              </a:rPr>
              <a:t>Net-Protocol Fully Java Driver</a:t>
            </a:r>
            <a:r>
              <a:rPr lang="en-US" altLang="zh-CN" b="1" dirty="0">
                <a:solidFill>
                  <a:schemeClr val="accent2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smtClean="0">
                <a:solidFill>
                  <a:schemeClr val="accent2"/>
                </a:solidFill>
              </a:rPr>
              <a:t>   </a:t>
            </a:r>
            <a:r>
              <a:rPr lang="en-US" altLang="zh-CN" b="1" smtClean="0"/>
              <a:t>JDBC</a:t>
            </a:r>
            <a:r>
              <a:rPr lang="zh-CN" altLang="en-US" b="1" smtClean="0"/>
              <a:t>调用 </a:t>
            </a:r>
            <a:r>
              <a:rPr lang="zh-CN" altLang="en-US" b="1" smtClean="0">
                <a:sym typeface="Symbol" pitchFamily="18" charset="2"/>
              </a:rPr>
              <a:t></a:t>
            </a:r>
            <a:r>
              <a:rPr lang="zh-CN" altLang="en-US" b="1" smtClean="0"/>
              <a:t> 独立</a:t>
            </a:r>
            <a:r>
              <a:rPr lang="zh-CN" altLang="en-US" b="1" dirty="0"/>
              <a:t>于任何</a:t>
            </a:r>
            <a:r>
              <a:rPr lang="en-US" altLang="zh-CN" b="1" dirty="0"/>
              <a:t>DBMS</a:t>
            </a:r>
            <a:r>
              <a:rPr lang="zh-CN" altLang="en-US" b="1" dirty="0"/>
              <a:t>的网络协议，该协议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smtClean="0"/>
              <a:t>    将</a:t>
            </a:r>
            <a:r>
              <a:rPr lang="zh-CN" altLang="en-US" b="1" dirty="0"/>
              <a:t>由另外一个服务器转换为某种</a:t>
            </a:r>
            <a:r>
              <a:rPr lang="en-US" altLang="zh-CN" b="1" dirty="0"/>
              <a:t>DBMS</a:t>
            </a:r>
            <a:r>
              <a:rPr lang="zh-CN" altLang="en-US" b="1" dirty="0"/>
              <a:t>协议。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</a:rPr>
              <a:t>本地协议完全</a:t>
            </a:r>
            <a:r>
              <a:rPr lang="en-US" altLang="zh-CN" b="1" dirty="0">
                <a:solidFill>
                  <a:schemeClr val="accent2"/>
                </a:solidFill>
              </a:rPr>
              <a:t>Java</a:t>
            </a:r>
            <a:r>
              <a:rPr lang="zh-CN" altLang="en-US" b="1" dirty="0">
                <a:solidFill>
                  <a:schemeClr val="accent2"/>
                </a:solidFill>
              </a:rPr>
              <a:t>驱动</a:t>
            </a:r>
            <a:r>
              <a:rPr lang="en-US" altLang="zh-CN" b="1">
                <a:solidFill>
                  <a:schemeClr val="accent2"/>
                </a:solidFill>
              </a:rPr>
              <a:t>(</a:t>
            </a:r>
            <a:r>
              <a:rPr lang="en-US" altLang="zh-CN" b="1" smtClean="0">
                <a:solidFill>
                  <a:schemeClr val="accent2"/>
                </a:solidFill>
              </a:rPr>
              <a:t>Native-Protocol Fully Java Driver) 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smtClean="0"/>
              <a:t>   JDBC</a:t>
            </a:r>
            <a:r>
              <a:rPr lang="zh-CN" altLang="en-US" b="1" smtClean="0"/>
              <a:t>调用 </a:t>
            </a:r>
            <a:r>
              <a:rPr lang="zh-CN" altLang="en-US" b="1" smtClean="0">
                <a:sym typeface="Symbol" pitchFamily="18" charset="2"/>
              </a:rPr>
              <a:t> </a:t>
            </a:r>
            <a:r>
              <a:rPr lang="zh-CN" altLang="zh-CN" b="1" smtClean="0"/>
              <a:t>特定</a:t>
            </a:r>
            <a:r>
              <a:rPr lang="en-US" altLang="zh-CN" b="1" dirty="0"/>
              <a:t>DBMS</a:t>
            </a:r>
            <a:r>
              <a:rPr lang="zh-CN" altLang="zh-CN" b="1" dirty="0"/>
              <a:t>的网络协议。</a:t>
            </a:r>
            <a:endParaRPr lang="zh-CN" altLang="en-US" b="1" dirty="0"/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1476375" y="692150"/>
            <a:ext cx="4695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/>
              <a:t>JDBC</a:t>
            </a:r>
            <a:r>
              <a:rPr lang="zh-CN" altLang="en-US" sz="4000" b="1"/>
              <a:t>驱动类型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079F62B-7CBC-4CDB-A6A5-ED15CE5A277A}" type="slidenum">
              <a:rPr lang="en-US" altLang="zh-CN" sz="1400" smtClean="0">
                <a:solidFill>
                  <a:schemeClr val="bg2"/>
                </a:solidFill>
                <a:latin typeface="Arial" charset="0"/>
              </a:rPr>
              <a:pPr eaLnBrk="1" hangingPunct="1"/>
              <a:t>9</a:t>
            </a:fld>
            <a:endParaRPr lang="en-US" altLang="zh-CN" sz="1400" smtClean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476375" y="692150"/>
            <a:ext cx="4983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smtClean="0"/>
              <a:t>JDBC API</a:t>
            </a:r>
            <a:r>
              <a:rPr lang="zh-CN" altLang="zh-CN" sz="4000" b="1" dirty="0"/>
              <a:t>功能</a:t>
            </a:r>
            <a:endParaRPr lang="zh-CN" altLang="en-US" sz="4000" b="1" dirty="0"/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1476375" y="1916113"/>
            <a:ext cx="5400675" cy="3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</a:rPr>
              <a:t>建立与数据库的连接</a:t>
            </a:r>
          </a:p>
          <a:p>
            <a:pPr eaLnBrk="1" hangingPunct="1"/>
            <a:endParaRPr lang="zh-CN" altLang="en-US" sz="2800" b="1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</a:rPr>
              <a:t>发送</a:t>
            </a:r>
            <a:r>
              <a:rPr lang="en-US" altLang="zh-CN" sz="2800" b="1">
                <a:solidFill>
                  <a:schemeClr val="accent2"/>
                </a:solidFill>
              </a:rPr>
              <a:t>SQL</a:t>
            </a:r>
            <a:r>
              <a:rPr lang="zh-CN" altLang="en-US" sz="2800" b="1">
                <a:solidFill>
                  <a:schemeClr val="accent2"/>
                </a:solidFill>
              </a:rPr>
              <a:t>语句</a:t>
            </a:r>
          </a:p>
          <a:p>
            <a:pPr eaLnBrk="1" hangingPunct="1"/>
            <a:endParaRPr lang="zh-CN" altLang="en-US" sz="2800" b="1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</a:rPr>
              <a:t>处理结果</a:t>
            </a:r>
          </a:p>
          <a:p>
            <a:pPr eaLnBrk="1" hangingPunct="1"/>
            <a:endParaRPr lang="zh-CN" altLang="en-US" sz="2800" b="1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</a:rPr>
              <a:t>关闭数据库连接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tt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3399FF"/>
      </a:accent1>
      <a:accent2>
        <a:srgbClr val="003399"/>
      </a:accent2>
      <a:accent3>
        <a:srgbClr val="FFFFFF"/>
      </a:accent3>
      <a:accent4>
        <a:srgbClr val="000000"/>
      </a:accent4>
      <a:accent5>
        <a:srgbClr val="ADCAFF"/>
      </a:accent5>
      <a:accent6>
        <a:srgbClr val="002D8A"/>
      </a:accent6>
      <a:hlink>
        <a:srgbClr val="996633"/>
      </a:hlink>
      <a:folHlink>
        <a:srgbClr val="808000"/>
      </a:folHlink>
    </a:clrScheme>
    <a:fontScheme name="ttt">
      <a:majorFont>
        <a:latin typeface="Arial Black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tt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D:\Office\Templates\ttt.pot</Template>
  <TotalTime>1588</TotalTime>
  <Words>1411</Words>
  <Application>Microsoft Office PowerPoint</Application>
  <PresentationFormat>全屏显示(4:3)</PresentationFormat>
  <Paragraphs>182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Monotype Sorts</vt:lpstr>
      <vt:lpstr>宋体</vt:lpstr>
      <vt:lpstr>Arial</vt:lpstr>
      <vt:lpstr>Arial Black</vt:lpstr>
      <vt:lpstr>Symbol</vt:lpstr>
      <vt:lpstr>Tahoma</vt:lpstr>
      <vt:lpstr>Times New Roman</vt:lpstr>
      <vt:lpstr>Webdings</vt:lpstr>
      <vt:lpstr>Wingdings</vt:lpstr>
      <vt:lpstr>ttt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wqw</dc:creator>
  <cp:lastModifiedBy>XJW</cp:lastModifiedBy>
  <cp:revision>106</cp:revision>
  <dcterms:created xsi:type="dcterms:W3CDTF">2001-03-30T00:43:14Z</dcterms:created>
  <dcterms:modified xsi:type="dcterms:W3CDTF">2020-05-04T13:40:59Z</dcterms:modified>
</cp:coreProperties>
</file>